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</p:sldMasterIdLst>
  <p:notesMasterIdLst>
    <p:notesMasterId r:id="rId13"/>
  </p:notesMasterIdLst>
  <p:sldIdLst>
    <p:sldId id="256" r:id="rId2"/>
    <p:sldId id="264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7" r:id="rId11"/>
    <p:sldId id="26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99C59737-B551-4667-B8BE-08ADA621383D}">
          <p14:sldIdLst/>
        </p14:section>
        <p14:section name="Section sans titre" id="{F09880B7-2507-438D-ACCB-DF90698DB1B0}">
          <p14:sldIdLst>
            <p14:sldId id="256"/>
            <p14:sldId id="264"/>
            <p14:sldId id="266"/>
            <p14:sldId id="257"/>
            <p14:sldId id="258"/>
            <p14:sldId id="259"/>
            <p14:sldId id="260"/>
            <p14:sldId id="261"/>
            <p14:sldId id="262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1117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14EEB2-40F7-432F-AAC7-A91ADCB685FD}" type="doc">
      <dgm:prSet loTypeId="urn:microsoft.com/office/officeart/2005/8/layout/pyramid2" loCatId="pyramid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fr-FR"/>
        </a:p>
      </dgm:t>
    </dgm:pt>
    <dgm:pt modelId="{FAD7F08E-D0AE-4FB8-9C83-DB29030A1914}">
      <dgm:prSet phldrT="[Texte]" custT="1"/>
      <dgm:spPr>
        <a:ln>
          <a:solidFill>
            <a:srgbClr val="00B0F0"/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800" b="0" dirty="0" smtClean="0">
              <a:solidFill>
                <a:schemeClr val="tx1"/>
              </a:solidFill>
              <a:latin typeface="Algerian" pitchFamily="82" charset="0"/>
            </a:rPr>
            <a:t>INTRODUCTION</a:t>
          </a:r>
          <a:endParaRPr lang="fr-FR" sz="1800" b="0" dirty="0">
            <a:solidFill>
              <a:schemeClr val="tx1"/>
            </a:solidFill>
            <a:latin typeface="Algerian" pitchFamily="82" charset="0"/>
          </a:endParaRPr>
        </a:p>
      </dgm:t>
    </dgm:pt>
    <dgm:pt modelId="{9674DE24-7AB3-465D-B152-92E1934D50FC}" type="parTrans" cxnId="{396812A6-B2B3-4BDD-978F-81D966713E8D}">
      <dgm:prSet/>
      <dgm:spPr/>
      <dgm:t>
        <a:bodyPr/>
        <a:lstStyle/>
        <a:p>
          <a:endParaRPr lang="fr-FR"/>
        </a:p>
      </dgm:t>
    </dgm:pt>
    <dgm:pt modelId="{1C7209A0-9C1F-4255-9874-235D600A3D2A}" type="sibTrans" cxnId="{396812A6-B2B3-4BDD-978F-81D966713E8D}">
      <dgm:prSet/>
      <dgm:spPr/>
      <dgm:t>
        <a:bodyPr/>
        <a:lstStyle/>
        <a:p>
          <a:endParaRPr lang="fr-FR"/>
        </a:p>
      </dgm:t>
    </dgm:pt>
    <dgm:pt modelId="{2447D55E-2A1A-4998-9A8E-092CD91A5736}">
      <dgm:prSet phldrT="[Texte]" custT="1"/>
      <dgm:spPr>
        <a:ln>
          <a:solidFill>
            <a:srgbClr val="00B0F0"/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800" b="0" dirty="0" smtClean="0">
              <a:solidFill>
                <a:schemeClr val="tx1"/>
              </a:solidFill>
              <a:latin typeface="Algerian" pitchFamily="82" charset="0"/>
            </a:rPr>
            <a:t>CONTEXTE, Problématique et OBJECTIFS</a:t>
          </a:r>
          <a:endParaRPr lang="fr-FR" sz="1800" b="0" dirty="0">
            <a:solidFill>
              <a:schemeClr val="tx1"/>
            </a:solidFill>
            <a:latin typeface="Algerian" pitchFamily="82" charset="0"/>
          </a:endParaRPr>
        </a:p>
      </dgm:t>
    </dgm:pt>
    <dgm:pt modelId="{903D6237-6814-4222-A674-FD14641F423E}" type="sibTrans" cxnId="{CB2025F4-5DAF-4C6E-84DF-701479D29FA8}">
      <dgm:prSet/>
      <dgm:spPr/>
      <dgm:t>
        <a:bodyPr/>
        <a:lstStyle/>
        <a:p>
          <a:endParaRPr lang="fr-FR"/>
        </a:p>
      </dgm:t>
    </dgm:pt>
    <dgm:pt modelId="{CC31BFC4-FD32-4BCF-B7A1-CEE5E822763D}" type="parTrans" cxnId="{CB2025F4-5DAF-4C6E-84DF-701479D29FA8}">
      <dgm:prSet/>
      <dgm:spPr/>
      <dgm:t>
        <a:bodyPr/>
        <a:lstStyle/>
        <a:p>
          <a:endParaRPr lang="fr-FR"/>
        </a:p>
      </dgm:t>
    </dgm:pt>
    <dgm:pt modelId="{61967C5B-BA7D-4028-B04D-E1BACCBD1559}">
      <dgm:prSet phldrT="[Texte]" custT="1"/>
      <dgm:spPr>
        <a:ln>
          <a:solidFill>
            <a:srgbClr val="00B0F0"/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900" b="0" dirty="0" smtClean="0">
              <a:solidFill>
                <a:schemeClr val="tx1"/>
              </a:solidFill>
              <a:latin typeface="Algerian" pitchFamily="82" charset="0"/>
            </a:rPr>
            <a:t>conclusion</a:t>
          </a:r>
          <a:endParaRPr lang="fr-FR" sz="1900" b="0" dirty="0">
            <a:solidFill>
              <a:schemeClr val="tx1"/>
            </a:solidFill>
            <a:latin typeface="Algerian" pitchFamily="82" charset="0"/>
          </a:endParaRPr>
        </a:p>
      </dgm:t>
    </dgm:pt>
    <dgm:pt modelId="{F21AFF5D-835B-4A1E-A05A-DFEE7581D4F5}" type="sibTrans" cxnId="{DB020BB8-138D-4696-B122-19559AF5E4D6}">
      <dgm:prSet/>
      <dgm:spPr/>
      <dgm:t>
        <a:bodyPr/>
        <a:lstStyle/>
        <a:p>
          <a:endParaRPr lang="fr-FR"/>
        </a:p>
      </dgm:t>
    </dgm:pt>
    <dgm:pt modelId="{9B704FCB-B5C8-429A-B810-40EE6037DBE9}" type="parTrans" cxnId="{DB020BB8-138D-4696-B122-19559AF5E4D6}">
      <dgm:prSet/>
      <dgm:spPr/>
      <dgm:t>
        <a:bodyPr/>
        <a:lstStyle/>
        <a:p>
          <a:endParaRPr lang="fr-FR"/>
        </a:p>
      </dgm:t>
    </dgm:pt>
    <dgm:pt modelId="{746A4F9D-388B-4283-B553-26E965EF4B79}">
      <dgm:prSet phldrT="[Texte]" custT="1"/>
      <dgm:spPr>
        <a:ln>
          <a:solidFill>
            <a:srgbClr val="00B0F0"/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sz="1800" b="0" dirty="0" smtClean="0">
              <a:solidFill>
                <a:schemeClr val="tx1"/>
              </a:solidFill>
              <a:latin typeface="Algerian" pitchFamily="82" charset="0"/>
            </a:rPr>
            <a:t>PROPOSITION DE LA SOLUTION</a:t>
          </a:r>
          <a:endParaRPr lang="fr-FR" sz="1800" b="0" dirty="0">
            <a:solidFill>
              <a:schemeClr val="tx1"/>
            </a:solidFill>
            <a:latin typeface="Algerian" pitchFamily="82" charset="0"/>
          </a:endParaRPr>
        </a:p>
      </dgm:t>
    </dgm:pt>
    <dgm:pt modelId="{E7252399-8E25-4CF0-A469-CFDB3E3D5948}" type="sibTrans" cxnId="{13CE143C-2756-452B-8070-833102C27919}">
      <dgm:prSet/>
      <dgm:spPr/>
      <dgm:t>
        <a:bodyPr/>
        <a:lstStyle/>
        <a:p>
          <a:endParaRPr lang="fr-FR"/>
        </a:p>
      </dgm:t>
    </dgm:pt>
    <dgm:pt modelId="{531D3C53-4865-4838-9EB8-FE73FCF9257F}" type="parTrans" cxnId="{13CE143C-2756-452B-8070-833102C27919}">
      <dgm:prSet/>
      <dgm:spPr/>
      <dgm:t>
        <a:bodyPr/>
        <a:lstStyle/>
        <a:p>
          <a:endParaRPr lang="fr-FR"/>
        </a:p>
      </dgm:t>
    </dgm:pt>
    <dgm:pt modelId="{04EE2369-001C-40AD-BF38-FA21485EC042}">
      <dgm:prSet phldrT="[Texte]"/>
      <dgm:spPr>
        <a:ln>
          <a:solidFill>
            <a:srgbClr val="00B0F0"/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fr-FR" b="0" dirty="0" smtClean="0">
              <a:solidFill>
                <a:schemeClr val="tx1"/>
              </a:solidFill>
              <a:latin typeface="Algerian" pitchFamily="82" charset="0"/>
            </a:rPr>
            <a:t> EXPERIMENTATIONS ET RESULTATS</a:t>
          </a:r>
          <a:endParaRPr lang="fr-FR" b="0" dirty="0">
            <a:solidFill>
              <a:schemeClr val="tx1"/>
            </a:solidFill>
            <a:latin typeface="Algerian" pitchFamily="82" charset="0"/>
          </a:endParaRPr>
        </a:p>
      </dgm:t>
    </dgm:pt>
    <dgm:pt modelId="{8505820E-7937-462D-A766-4212E3C95915}" type="parTrans" cxnId="{6CC9B881-E39F-4F36-87B1-F229324D4E48}">
      <dgm:prSet/>
      <dgm:spPr/>
      <dgm:t>
        <a:bodyPr/>
        <a:lstStyle/>
        <a:p>
          <a:endParaRPr lang="fr-FR"/>
        </a:p>
      </dgm:t>
    </dgm:pt>
    <dgm:pt modelId="{05F220F8-143D-43C2-A246-F8315FCBDD97}" type="sibTrans" cxnId="{6CC9B881-E39F-4F36-87B1-F229324D4E48}">
      <dgm:prSet/>
      <dgm:spPr/>
      <dgm:t>
        <a:bodyPr/>
        <a:lstStyle/>
        <a:p>
          <a:endParaRPr lang="fr-FR"/>
        </a:p>
      </dgm:t>
    </dgm:pt>
    <dgm:pt modelId="{1E7E2563-6F47-4540-9D93-9A01F2E159EF}" type="pres">
      <dgm:prSet presAssocID="{3014EEB2-40F7-432F-AAC7-A91ADCB685FD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fr-FR"/>
        </a:p>
      </dgm:t>
    </dgm:pt>
    <dgm:pt modelId="{088E0FA7-371E-4614-BD56-82223A0C27CB}" type="pres">
      <dgm:prSet presAssocID="{3014EEB2-40F7-432F-AAC7-A91ADCB685FD}" presName="pyramid" presStyleLbl="node1" presStyleIdx="0" presStyleCnt="1" custScaleX="80680" custScaleY="96456" custLinFactNeighborX="-40072" custLinFactNeighborY="-9837"/>
      <dgm:spPr>
        <a:solidFill>
          <a:srgbClr val="00B0F0">
            <a:alpha val="90000"/>
          </a:srgbClr>
        </a:solidFill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endParaRPr lang="fr-FR"/>
        </a:p>
      </dgm:t>
    </dgm:pt>
    <dgm:pt modelId="{215E48F9-4B61-4D8C-BBC1-EDEDAF61C2CB}" type="pres">
      <dgm:prSet presAssocID="{3014EEB2-40F7-432F-AAC7-A91ADCB685FD}" presName="theList" presStyleCnt="0"/>
      <dgm:spPr/>
    </dgm:pt>
    <dgm:pt modelId="{DCA609EB-E393-4332-9885-C67757F88EB5}" type="pres">
      <dgm:prSet presAssocID="{FAD7F08E-D0AE-4FB8-9C83-DB29030A1914}" presName="aNode" presStyleLbl="fgAcc1" presStyleIdx="0" presStyleCnt="5" custScaleY="74343" custLinFactY="-19676" custLinFactNeighborX="-29726" custLinFactNeighborY="-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7D5365C-8882-4BC4-8F17-572D3377E3FC}" type="pres">
      <dgm:prSet presAssocID="{FAD7F08E-D0AE-4FB8-9C83-DB29030A1914}" presName="aSpace" presStyleCnt="0"/>
      <dgm:spPr/>
    </dgm:pt>
    <dgm:pt modelId="{72102984-BC9D-4B37-8F9D-59A051EDC714}" type="pres">
      <dgm:prSet presAssocID="{2447D55E-2A1A-4998-9A8E-092CD91A5736}" presName="aNode" presStyleLbl="fgAcc1" presStyleIdx="1" presStyleCnt="5" custScaleY="69262" custLinFactY="-14161" custLinFactNeighborX="-29726" custLinFactNeighborY="-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317D01-D091-4B2A-9EDA-52F335FA8F4B}" type="pres">
      <dgm:prSet presAssocID="{2447D55E-2A1A-4998-9A8E-092CD91A5736}" presName="aSpace" presStyleCnt="0"/>
      <dgm:spPr/>
    </dgm:pt>
    <dgm:pt modelId="{43D114AF-CD8D-4213-A634-220E350C29F5}" type="pres">
      <dgm:prSet presAssocID="{61967C5B-BA7D-4028-B04D-E1BACCBD1559}" presName="aNode" presStyleLbl="fgAcc1" presStyleIdx="2" presStyleCnt="5" custScaleY="69810" custLinFactY="189375" custLinFactNeighborX="-29726" custLinFactNeighborY="2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3B742E-F03A-46C2-BC6F-44D1AA84EFDD}" type="pres">
      <dgm:prSet presAssocID="{61967C5B-BA7D-4028-B04D-E1BACCBD1559}" presName="aSpace" presStyleCnt="0"/>
      <dgm:spPr/>
    </dgm:pt>
    <dgm:pt modelId="{CBD13AA3-CD8A-4026-8013-8667D84B884E}" type="pres">
      <dgm:prSet presAssocID="{746A4F9D-388B-4283-B553-26E965EF4B79}" presName="aNode" presStyleLbl="fgAcc1" presStyleIdx="3" presStyleCnt="5" custScaleY="92446" custLinFactY="-82766" custLinFactNeighborX="-29726" custLinFactNeighborY="-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51B34FD-9E8F-4C9D-AD2D-24F9F82BA7E5}" type="pres">
      <dgm:prSet presAssocID="{746A4F9D-388B-4283-B553-26E965EF4B79}" presName="aSpace" presStyleCnt="0"/>
      <dgm:spPr/>
    </dgm:pt>
    <dgm:pt modelId="{D1032CD4-4201-4740-AD9B-627945D93915}" type="pres">
      <dgm:prSet presAssocID="{04EE2369-001C-40AD-BF38-FA21485EC042}" presName="aNode" presStyleLbl="fgAcc1" presStyleIdx="4" presStyleCnt="5" custScaleY="97183" custLinFactY="-81124" custLinFactNeighborX="-29726" custLinFactNeighborY="-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3EB6432-856B-40A1-B14B-1E4BC7D23A70}" type="pres">
      <dgm:prSet presAssocID="{04EE2369-001C-40AD-BF38-FA21485EC042}" presName="aSpace" presStyleCnt="0"/>
      <dgm:spPr/>
    </dgm:pt>
  </dgm:ptLst>
  <dgm:cxnLst>
    <dgm:cxn modelId="{A0B9C8A4-C71F-4C70-8EE2-E6E660BFC08A}" type="presOf" srcId="{FAD7F08E-D0AE-4FB8-9C83-DB29030A1914}" destId="{DCA609EB-E393-4332-9885-C67757F88EB5}" srcOrd="0" destOrd="0" presId="urn:microsoft.com/office/officeart/2005/8/layout/pyramid2"/>
    <dgm:cxn modelId="{B3CFD104-693C-44B0-A65A-A26377717285}" type="presOf" srcId="{04EE2369-001C-40AD-BF38-FA21485EC042}" destId="{D1032CD4-4201-4740-AD9B-627945D93915}" srcOrd="0" destOrd="0" presId="urn:microsoft.com/office/officeart/2005/8/layout/pyramid2"/>
    <dgm:cxn modelId="{DB020BB8-138D-4696-B122-19559AF5E4D6}" srcId="{3014EEB2-40F7-432F-AAC7-A91ADCB685FD}" destId="{61967C5B-BA7D-4028-B04D-E1BACCBD1559}" srcOrd="2" destOrd="0" parTransId="{9B704FCB-B5C8-429A-B810-40EE6037DBE9}" sibTransId="{F21AFF5D-835B-4A1E-A05A-DFEE7581D4F5}"/>
    <dgm:cxn modelId="{A6DC0198-51BA-4CCC-B5CC-381635A88610}" type="presOf" srcId="{3014EEB2-40F7-432F-AAC7-A91ADCB685FD}" destId="{1E7E2563-6F47-4540-9D93-9A01F2E159EF}" srcOrd="0" destOrd="0" presId="urn:microsoft.com/office/officeart/2005/8/layout/pyramid2"/>
    <dgm:cxn modelId="{13CE143C-2756-452B-8070-833102C27919}" srcId="{3014EEB2-40F7-432F-AAC7-A91ADCB685FD}" destId="{746A4F9D-388B-4283-B553-26E965EF4B79}" srcOrd="3" destOrd="0" parTransId="{531D3C53-4865-4838-9EB8-FE73FCF9257F}" sibTransId="{E7252399-8E25-4CF0-A469-CFDB3E3D5948}"/>
    <dgm:cxn modelId="{1EE72107-D9F0-421A-883F-C12ABD7A0BB5}" type="presOf" srcId="{746A4F9D-388B-4283-B553-26E965EF4B79}" destId="{CBD13AA3-CD8A-4026-8013-8667D84B884E}" srcOrd="0" destOrd="0" presId="urn:microsoft.com/office/officeart/2005/8/layout/pyramid2"/>
    <dgm:cxn modelId="{6CC9B881-E39F-4F36-87B1-F229324D4E48}" srcId="{3014EEB2-40F7-432F-AAC7-A91ADCB685FD}" destId="{04EE2369-001C-40AD-BF38-FA21485EC042}" srcOrd="4" destOrd="0" parTransId="{8505820E-7937-462D-A766-4212E3C95915}" sibTransId="{05F220F8-143D-43C2-A246-F8315FCBDD97}"/>
    <dgm:cxn modelId="{396812A6-B2B3-4BDD-978F-81D966713E8D}" srcId="{3014EEB2-40F7-432F-AAC7-A91ADCB685FD}" destId="{FAD7F08E-D0AE-4FB8-9C83-DB29030A1914}" srcOrd="0" destOrd="0" parTransId="{9674DE24-7AB3-465D-B152-92E1934D50FC}" sibTransId="{1C7209A0-9C1F-4255-9874-235D600A3D2A}"/>
    <dgm:cxn modelId="{CB2025F4-5DAF-4C6E-84DF-701479D29FA8}" srcId="{3014EEB2-40F7-432F-AAC7-A91ADCB685FD}" destId="{2447D55E-2A1A-4998-9A8E-092CD91A5736}" srcOrd="1" destOrd="0" parTransId="{CC31BFC4-FD32-4BCF-B7A1-CEE5E822763D}" sibTransId="{903D6237-6814-4222-A674-FD14641F423E}"/>
    <dgm:cxn modelId="{150EECFF-84CF-4B5B-9C7B-006512897677}" type="presOf" srcId="{61967C5B-BA7D-4028-B04D-E1BACCBD1559}" destId="{43D114AF-CD8D-4213-A634-220E350C29F5}" srcOrd="0" destOrd="0" presId="urn:microsoft.com/office/officeart/2005/8/layout/pyramid2"/>
    <dgm:cxn modelId="{CB9458B9-B4FC-4F8D-9A62-1C6CCF5A6F2C}" type="presOf" srcId="{2447D55E-2A1A-4998-9A8E-092CD91A5736}" destId="{72102984-BC9D-4B37-8F9D-59A051EDC714}" srcOrd="0" destOrd="0" presId="urn:microsoft.com/office/officeart/2005/8/layout/pyramid2"/>
    <dgm:cxn modelId="{CE4B19F9-91E1-4B25-B8C9-E4760E8FB6BF}" type="presParOf" srcId="{1E7E2563-6F47-4540-9D93-9A01F2E159EF}" destId="{088E0FA7-371E-4614-BD56-82223A0C27CB}" srcOrd="0" destOrd="0" presId="urn:microsoft.com/office/officeart/2005/8/layout/pyramid2"/>
    <dgm:cxn modelId="{A0C5B796-F39F-4F15-9218-FCFDC568628E}" type="presParOf" srcId="{1E7E2563-6F47-4540-9D93-9A01F2E159EF}" destId="{215E48F9-4B61-4D8C-BBC1-EDEDAF61C2CB}" srcOrd="1" destOrd="0" presId="urn:microsoft.com/office/officeart/2005/8/layout/pyramid2"/>
    <dgm:cxn modelId="{324BBF8A-8F57-4EDC-A4DC-996861419A2F}" type="presParOf" srcId="{215E48F9-4B61-4D8C-BBC1-EDEDAF61C2CB}" destId="{DCA609EB-E393-4332-9885-C67757F88EB5}" srcOrd="0" destOrd="0" presId="urn:microsoft.com/office/officeart/2005/8/layout/pyramid2"/>
    <dgm:cxn modelId="{9025314D-7FE9-49CE-9C62-50E38921E191}" type="presParOf" srcId="{215E48F9-4B61-4D8C-BBC1-EDEDAF61C2CB}" destId="{B7D5365C-8882-4BC4-8F17-572D3377E3FC}" srcOrd="1" destOrd="0" presId="urn:microsoft.com/office/officeart/2005/8/layout/pyramid2"/>
    <dgm:cxn modelId="{6C80B5A3-7E87-46BF-9D9D-671196A268E3}" type="presParOf" srcId="{215E48F9-4B61-4D8C-BBC1-EDEDAF61C2CB}" destId="{72102984-BC9D-4B37-8F9D-59A051EDC714}" srcOrd="2" destOrd="0" presId="urn:microsoft.com/office/officeart/2005/8/layout/pyramid2"/>
    <dgm:cxn modelId="{BEA0CA0F-5266-43EA-839A-F2B415C4EF51}" type="presParOf" srcId="{215E48F9-4B61-4D8C-BBC1-EDEDAF61C2CB}" destId="{F1317D01-D091-4B2A-9EDA-52F335FA8F4B}" srcOrd="3" destOrd="0" presId="urn:microsoft.com/office/officeart/2005/8/layout/pyramid2"/>
    <dgm:cxn modelId="{79606A52-5562-4D2B-BEE7-EAF5FE53965E}" type="presParOf" srcId="{215E48F9-4B61-4D8C-BBC1-EDEDAF61C2CB}" destId="{43D114AF-CD8D-4213-A634-220E350C29F5}" srcOrd="4" destOrd="0" presId="urn:microsoft.com/office/officeart/2005/8/layout/pyramid2"/>
    <dgm:cxn modelId="{66475497-F9BA-4019-BA78-70A10C1C0F50}" type="presParOf" srcId="{215E48F9-4B61-4D8C-BBC1-EDEDAF61C2CB}" destId="{913B742E-F03A-46C2-BC6F-44D1AA84EFDD}" srcOrd="5" destOrd="0" presId="urn:microsoft.com/office/officeart/2005/8/layout/pyramid2"/>
    <dgm:cxn modelId="{41EE3369-F977-4C62-974D-E1DF656169D1}" type="presParOf" srcId="{215E48F9-4B61-4D8C-BBC1-EDEDAF61C2CB}" destId="{CBD13AA3-CD8A-4026-8013-8667D84B884E}" srcOrd="6" destOrd="0" presId="urn:microsoft.com/office/officeart/2005/8/layout/pyramid2"/>
    <dgm:cxn modelId="{557F6DA8-FE2E-4855-ACC6-989F23DD3E53}" type="presParOf" srcId="{215E48F9-4B61-4D8C-BBC1-EDEDAF61C2CB}" destId="{451B34FD-9E8F-4C9D-AD2D-24F9F82BA7E5}" srcOrd="7" destOrd="0" presId="urn:microsoft.com/office/officeart/2005/8/layout/pyramid2"/>
    <dgm:cxn modelId="{989F1C57-60B6-45E4-97B2-FBBB30078D71}" type="presParOf" srcId="{215E48F9-4B61-4D8C-BBC1-EDEDAF61C2CB}" destId="{D1032CD4-4201-4740-AD9B-627945D93915}" srcOrd="8" destOrd="0" presId="urn:microsoft.com/office/officeart/2005/8/layout/pyramid2"/>
    <dgm:cxn modelId="{DF3D20CA-E255-4E6D-AEE6-A4F46A8E2A4C}" type="presParOf" srcId="{215E48F9-4B61-4D8C-BBC1-EDEDAF61C2CB}" destId="{43EB6432-856B-40A1-B14B-1E4BC7D23A70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EF9FD-6B48-4760-A31D-5064CAE0C7F2}" type="datetimeFigureOut">
              <a:rPr lang="fr-FR" smtClean="0"/>
              <a:t>09/12/2017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FD1B-CF29-4A56-9D48-2B93DEDE79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36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FD1B-CF29-4A56-9D48-2B93DEDE794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675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condensé de notre travail s’articulera autour de 4grandes parties, constitué</a:t>
            </a:r>
            <a:r>
              <a:rPr lang="fr-FR" baseline="0" dirty="0" smtClean="0"/>
              <a:t> de l’introduction </a:t>
            </a:r>
            <a:r>
              <a:rPr lang="fr-FR" baseline="0" dirty="0" err="1" smtClean="0"/>
              <a:t>generale</a:t>
            </a:r>
            <a:r>
              <a:rPr lang="fr-FR" baseline="0" dirty="0" smtClean="0"/>
              <a:t>, d’une phase d’insertion, d’une phase d’</a:t>
            </a:r>
            <a:r>
              <a:rPr lang="fr-FR" baseline="0" dirty="0" err="1" smtClean="0"/>
              <a:t>obser</a:t>
            </a:r>
            <a:r>
              <a:rPr lang="fr-FR" baseline="0" dirty="0" smtClean="0"/>
              <a:t>, d’analyse et de conception, et enfin, la conclusion.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je veux voir si ca va marcher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9D181C-283F-4196-ACF5-CE3AEDD5B9CA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989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FD1B-CF29-4A56-9D48-2B93DEDE794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701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FD1B-CF29-4A56-9D48-2B93DEDE794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35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2744-CE22-4391-B99A-EC38A3EBD2FD}" type="datetime1">
              <a:rPr lang="fr-FR" smtClean="0"/>
              <a:t>09/12/2017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Annee academique 2013/2014</a:t>
            </a:r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B08BC90-72DF-4019-92A7-1FA292FFC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91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548D-76A9-439C-A4D6-5ECA412CFBEC}" type="datetime1">
              <a:rPr lang="fr-FR" smtClean="0"/>
              <a:t>09/12/2017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Annee academique 2013/2014</a:t>
            </a:r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08BC90-72DF-4019-92A7-1FA292FFC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41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9128-AFE0-4C2F-B0AB-2086677C1FDA}" type="datetime1">
              <a:rPr lang="fr-FR" smtClean="0"/>
              <a:t>09/12/2017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Annee academique 2013/2014</a:t>
            </a:r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08BC90-72DF-4019-92A7-1FA292FFCB49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297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D30-6256-4970-A3E0-FA1CFF89E2D6}" type="datetime1">
              <a:rPr lang="fr-FR" smtClean="0"/>
              <a:t>09/12/2017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Annee academique 2013/2014</a:t>
            </a:r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08BC90-72DF-4019-92A7-1FA292FFC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7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5B4E-CA86-4033-8936-37F953E79D16}" type="datetime1">
              <a:rPr lang="fr-FR" smtClean="0"/>
              <a:t>09/12/2017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Annee academique 2013/2014</a:t>
            </a:r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08BC90-72DF-4019-92A7-1FA292FFCB49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7815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1592-0B56-4C55-BC76-1214734C6EC5}" type="datetime1">
              <a:rPr lang="fr-FR" smtClean="0"/>
              <a:t>09/12/2017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Annee academique 2013/2014</a:t>
            </a:r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08BC90-72DF-4019-92A7-1FA292FFC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354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FB3A-7644-4B3A-8E72-13281EC8275F}" type="datetime1">
              <a:rPr lang="fr-FR" smtClean="0"/>
              <a:t>09/12/2017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Annee academique 2013/2014</a:t>
            </a:r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BC90-72DF-4019-92A7-1FA292FFC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78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6E73-D3AB-4B64-9AC1-097D52CC4005}" type="datetime1">
              <a:rPr lang="fr-FR" smtClean="0"/>
              <a:t>09/12/2017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Annee academique 2013/2014</a:t>
            </a:r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BC90-72DF-4019-92A7-1FA292FFC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9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D5A9-889B-4472-8F0B-199E7A4F5732}" type="datetime1">
              <a:rPr lang="fr-FR" smtClean="0"/>
              <a:t>09/12/2017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Annee academique 2013/2014</a:t>
            </a:r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BC90-72DF-4019-92A7-1FA292FFC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52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8C64-E89D-4EAE-903F-B24803172A6C}" type="datetime1">
              <a:rPr lang="fr-FR" smtClean="0"/>
              <a:t>09/12/2017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Annee academique 2013/2014</a:t>
            </a:r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08BC90-72DF-4019-92A7-1FA292FFC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74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4D7F-2F7F-44E0-94F0-2379B95A6DEA}" type="datetime1">
              <a:rPr lang="fr-FR" smtClean="0"/>
              <a:t>09/12/2017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Annee academique 2013/2014</a:t>
            </a:r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08BC90-72DF-4019-92A7-1FA292FFC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21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CD34-41AF-4795-B096-BB885DD00FD2}" type="datetime1">
              <a:rPr lang="fr-FR" smtClean="0"/>
              <a:t>09/12/2017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Annee academique 2013/2014</a:t>
            </a:r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08BC90-72DF-4019-92A7-1FA292FFC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31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A6EE-0EE5-4B53-A255-6B69F82BBE0D}" type="datetime1">
              <a:rPr lang="fr-FR" smtClean="0"/>
              <a:t>09/12/2017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Annee academique 2013/2014</a:t>
            </a:r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BC90-72DF-4019-92A7-1FA292FFC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15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1AD7-7E9E-46C5-ADCE-B730B9367652}" type="datetime1">
              <a:rPr lang="fr-FR" smtClean="0"/>
              <a:t>09/12/2017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Annee academique 2013/2014</a:t>
            </a:r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BC90-72DF-4019-92A7-1FA292FFC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7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AA6D-A773-4380-9BE3-619CB574823F}" type="datetime1">
              <a:rPr lang="fr-FR" smtClean="0"/>
              <a:t>09/12/2017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Annee academique 2013/2014</a:t>
            </a:r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BC90-72DF-4019-92A7-1FA292FFC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27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EEC49-C49B-408E-B988-BFC5748849B1}" type="datetime1">
              <a:rPr lang="fr-FR" smtClean="0"/>
              <a:t>09/12/2017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Annee academique 2013/2014</a:t>
            </a:r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08BC90-72DF-4019-92A7-1FA292FFC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73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9EF63-A29A-47C0-932C-79443DBD3104}" type="datetime1">
              <a:rPr lang="fr-FR" smtClean="0"/>
              <a:t>09/12/2017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Annee academique 2013/2014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B08BC90-72DF-4019-92A7-1FA292FFC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07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  <p:sldLayoutId id="2147484079" r:id="rId13"/>
    <p:sldLayoutId id="2147484080" r:id="rId14"/>
    <p:sldLayoutId id="2147484081" r:id="rId15"/>
    <p:sldLayoutId id="214748408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audio" Target="../media/audio1.wav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2123484" y="2362821"/>
            <a:ext cx="856895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3200" b="1" i="0" u="none" strike="noStrike" kern="0" cap="all" spc="0" normalizeH="0" baseline="0" noProof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200" b="1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BIBLIOGRAPHIE ET ETUDE DES CAS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3200" b="1" i="0" u="none" strike="noStrike" kern="0" cap="all" spc="0" normalizeH="0" noProof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Présenté </a:t>
            </a:r>
            <a:r>
              <a:rPr lang="fr-FR" sz="16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par </a:t>
            </a:r>
            <a:r>
              <a:rPr lang="fr-FR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:</a:t>
            </a:r>
          </a:p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fr-FR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Daniel Magloire MEDOU</a:t>
            </a:r>
          </a:p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fr-FR" sz="2000" b="1" dirty="0" smtClean="0">
              <a:latin typeface="Calibri" pitchFamily="34" charset="0"/>
              <a:cs typeface="Times New Roman" pitchFamily="18" charset="0"/>
            </a:endParaRPr>
          </a:p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fr-FR" sz="2000" b="1" dirty="0">
              <a:latin typeface="Calibri" pitchFamily="34" charset="0"/>
              <a:cs typeface="Times New Roman" pitchFamily="18" charset="0"/>
            </a:endParaRPr>
          </a:p>
          <a:p>
            <a:r>
              <a:rPr lang="fr-FR" sz="2000" dirty="0" smtClean="0"/>
              <a:t>				</a:t>
            </a:r>
            <a:r>
              <a:rPr lang="fr-F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Enseignant</a:t>
            </a:r>
            <a:r>
              <a:rPr lang="fr-FR" sz="2000" dirty="0"/>
              <a:t> :</a:t>
            </a:r>
          </a:p>
          <a:p>
            <a:r>
              <a:rPr lang="en-US" sz="2000" b="1" dirty="0" smtClean="0"/>
              <a:t>			Dr</a:t>
            </a:r>
            <a:r>
              <a:rPr lang="en-US" sz="2000" b="1" dirty="0"/>
              <a:t>. HO TUONG VINH</a:t>
            </a:r>
            <a:endParaRPr lang="fr-FR" sz="2000" dirty="0"/>
          </a:p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fr-FR" sz="2000" b="1" dirty="0"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all" spc="0" normalizeH="0" baseline="0" noProof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Zone de texte 38"/>
          <p:cNvSpPr txBox="1"/>
          <p:nvPr/>
        </p:nvSpPr>
        <p:spPr>
          <a:xfrm>
            <a:off x="9033917" y="6562725"/>
            <a:ext cx="3158083" cy="295275"/>
          </a:xfrm>
          <a:prstGeom prst="rect">
            <a:avLst/>
          </a:prstGeom>
          <a:gradFill flip="none" rotWithShape="1">
            <a:gsLst>
              <a:gs pos="0">
                <a:srgbClr val="FBFEFF">
                  <a:shade val="30000"/>
                  <a:satMod val="115000"/>
                </a:srgbClr>
              </a:gs>
              <a:gs pos="50000">
                <a:srgbClr val="FBFEFF">
                  <a:shade val="67500"/>
                  <a:satMod val="115000"/>
                </a:srgbClr>
              </a:gs>
              <a:gs pos="100000">
                <a:srgbClr val="FBFEFF">
                  <a:shade val="100000"/>
                  <a:satMod val="115000"/>
                </a:srgbClr>
              </a:gs>
            </a:gsLst>
            <a:lin ang="5400000" scaled="1"/>
            <a:tileRect/>
          </a:gra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70510" algn="l">
              <a:lnSpc>
                <a:spcPct val="115000"/>
              </a:lnSpc>
              <a:spcAft>
                <a:spcPts val="1000"/>
              </a:spcAft>
            </a:pPr>
            <a:r>
              <a:rPr lang="fr-FR" sz="1400" b="1" u="sng" dirty="0">
                <a:effectLst/>
                <a:latin typeface="Harrington"/>
                <a:ea typeface="Calibri"/>
                <a:cs typeface="Times New Roman"/>
              </a:rPr>
              <a:t>Année académique :</a:t>
            </a:r>
            <a:r>
              <a:rPr lang="fr-FR" sz="1400" b="1" dirty="0">
                <a:effectLst/>
                <a:latin typeface="Harrington"/>
                <a:ea typeface="Calibri"/>
                <a:cs typeface="Times New Roman"/>
              </a:rPr>
              <a:t> </a:t>
            </a:r>
            <a:r>
              <a:rPr lang="fr-FR" sz="1400" b="1" dirty="0" smtClean="0">
                <a:effectLst/>
                <a:latin typeface="Harrington"/>
                <a:ea typeface="Calibri"/>
                <a:cs typeface="Times New Roman"/>
              </a:rPr>
              <a:t>2016-2017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Année académique 2016/2017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BC90-72DF-4019-92A7-1FA292FFCB49}" type="slidenum">
              <a:rPr lang="fr-FR" smtClean="0"/>
              <a:t>1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305" y="178197"/>
            <a:ext cx="3530990" cy="124655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849" y="178197"/>
            <a:ext cx="3287150" cy="12465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130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19232">
        <p:cut/>
        <p:sndAc>
          <p:stSnd>
            <p:snd r:embed="rId4" name="camera.wav"/>
          </p:stSnd>
        </p:sndAc>
      </p:transition>
    </mc:Choice>
    <mc:Fallback xmlns="">
      <p:transition advTm="19232">
        <p:cut/>
        <p:sndAc>
          <p:stSnd>
            <p:snd r:embed="rId7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9600">
              <a:srgbClr val="D7E7FF"/>
            </a:gs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Année académique 2016/2017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BC90-72DF-4019-92A7-1FA292FFCB49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079" y="5756301"/>
            <a:ext cx="999718" cy="644499"/>
          </a:xfrm>
          <a:prstGeom prst="rect">
            <a:avLst/>
          </a:prstGeom>
        </p:spPr>
      </p:pic>
      <p:sp>
        <p:nvSpPr>
          <p:cNvPr id="7" name="Zone de texte 38"/>
          <p:cNvSpPr txBox="1"/>
          <p:nvPr/>
        </p:nvSpPr>
        <p:spPr>
          <a:xfrm>
            <a:off x="5208235" y="6135808"/>
            <a:ext cx="4076442" cy="343951"/>
          </a:xfrm>
          <a:prstGeom prst="rect">
            <a:avLst/>
          </a:prstGeom>
          <a:gradFill flip="none" rotWithShape="1">
            <a:gsLst>
              <a:gs pos="0">
                <a:srgbClr val="FBFEFF">
                  <a:shade val="30000"/>
                  <a:satMod val="115000"/>
                </a:srgbClr>
              </a:gs>
              <a:gs pos="50000">
                <a:srgbClr val="FBFEFF">
                  <a:shade val="67500"/>
                  <a:satMod val="115000"/>
                </a:srgbClr>
              </a:gs>
              <a:gs pos="100000">
                <a:srgbClr val="FBFEFF">
                  <a:shade val="100000"/>
                  <a:satMod val="115000"/>
                </a:srgbClr>
              </a:gs>
            </a:gsLst>
            <a:lin ang="5400000" scaled="1"/>
            <a:tileRect/>
          </a:gra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70510" algn="l">
              <a:lnSpc>
                <a:spcPct val="115000"/>
              </a:lnSpc>
              <a:spcAft>
                <a:spcPts val="1000"/>
              </a:spcAft>
            </a:pPr>
            <a:r>
              <a:rPr lang="fr-FR" sz="1400" b="1" dirty="0" smtClean="0">
                <a:effectLst/>
                <a:latin typeface="Harrington"/>
                <a:ea typeface="Calibri"/>
                <a:cs typeface="Times New Roman"/>
              </a:rPr>
              <a:t>Daniel Magloire MEDOU, IFI-2017 MASTER 2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4" name="Organigramme : Terminateur 3"/>
          <p:cNvSpPr/>
          <p:nvPr/>
        </p:nvSpPr>
        <p:spPr>
          <a:xfrm>
            <a:off x="3334043" y="914400"/>
            <a:ext cx="4951828" cy="689317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latin typeface="Arial Rounded MT Bold" panose="020F0704030504030204" pitchFamily="34" charset="0"/>
              </a:rPr>
              <a:t>REFERENCE</a:t>
            </a:r>
            <a:endParaRPr lang="fr-FR" sz="3200" dirty="0">
              <a:latin typeface="Arial Rounded MT Bold" panose="020F070403050403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702191" y="2222695"/>
            <a:ext cx="951388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[1]: </a:t>
            </a:r>
            <a:r>
              <a:rPr lang="fr-FR" dirty="0"/>
              <a:t>: </a:t>
            </a:r>
            <a:r>
              <a:rPr lang="fr-FR" dirty="0" smtClean="0"/>
              <a:t>K </a:t>
            </a:r>
            <a:r>
              <a:rPr lang="fr-FR" dirty="0"/>
              <a:t>SHAMEER, </a:t>
            </a:r>
            <a:r>
              <a:rPr lang="fr-FR" dirty="0" smtClean="0"/>
              <a:t>K.W.JOHNSON</a:t>
            </a:r>
            <a:r>
              <a:rPr lang="fr-FR" dirty="0"/>
              <a:t>, </a:t>
            </a:r>
            <a:r>
              <a:rPr lang="fr-FR" dirty="0" smtClean="0"/>
              <a:t>A.YAHI</a:t>
            </a:r>
            <a:r>
              <a:rPr lang="fr-FR" dirty="0"/>
              <a:t>, </a:t>
            </a:r>
            <a:r>
              <a:rPr lang="fr-FR" dirty="0" smtClean="0"/>
              <a:t>R.MIOTTO et. al. «</a:t>
            </a:r>
            <a:r>
              <a:rPr lang="fr-FR" sz="1400" i="1" dirty="0" smtClean="0"/>
              <a:t> </a:t>
            </a:r>
            <a:r>
              <a:rPr lang="en-US" sz="1400" b="1" i="1" dirty="0"/>
              <a:t>P</a:t>
            </a:r>
            <a:r>
              <a:rPr lang="en-US" sz="1400" b="1" i="1" dirty="0" smtClean="0"/>
              <a:t>redictive </a:t>
            </a:r>
            <a:r>
              <a:rPr lang="en-US" sz="1400" b="1" i="1" dirty="0"/>
              <a:t>M</a:t>
            </a:r>
            <a:r>
              <a:rPr lang="en-US" sz="1400" b="1" i="1" dirty="0" smtClean="0"/>
              <a:t>odeling of Hospital </a:t>
            </a:r>
            <a:r>
              <a:rPr lang="en-US" sz="1400" b="1" i="1" dirty="0"/>
              <a:t>R</a:t>
            </a:r>
            <a:r>
              <a:rPr lang="en-US" sz="1400" b="1" i="1" dirty="0" smtClean="0"/>
              <a:t>eadmission </a:t>
            </a:r>
            <a:r>
              <a:rPr lang="en-US" sz="1400" b="1" i="1" dirty="0"/>
              <a:t>R</a:t>
            </a:r>
            <a:r>
              <a:rPr lang="en-US" sz="1400" b="1" i="1" dirty="0" smtClean="0"/>
              <a:t>ates </a:t>
            </a:r>
            <a:r>
              <a:rPr lang="en-US" sz="1400" b="1" i="1" dirty="0"/>
              <a:t>U</a:t>
            </a:r>
            <a:r>
              <a:rPr lang="en-US" sz="1400" b="1" i="1" dirty="0" smtClean="0"/>
              <a:t>sing </a:t>
            </a:r>
            <a:r>
              <a:rPr lang="en-US" sz="1400" b="1" i="1" dirty="0"/>
              <a:t>E</a:t>
            </a:r>
            <a:r>
              <a:rPr lang="en-US" sz="1400" b="1" i="1" dirty="0" smtClean="0"/>
              <a:t>lectronic </a:t>
            </a:r>
            <a:r>
              <a:rPr lang="en-US" sz="1400" b="1" i="1" dirty="0"/>
              <a:t>M</a:t>
            </a:r>
            <a:r>
              <a:rPr lang="en-US" sz="1400" b="1" i="1" dirty="0" smtClean="0"/>
              <a:t>edical </a:t>
            </a:r>
            <a:r>
              <a:rPr lang="en-US" sz="1400" b="1" i="1" dirty="0"/>
              <a:t>R</a:t>
            </a:r>
            <a:r>
              <a:rPr lang="en-US" sz="1400" b="1" i="1" dirty="0" smtClean="0"/>
              <a:t>ecord-wide </a:t>
            </a:r>
            <a:r>
              <a:rPr lang="en-US" sz="1400" b="1" i="1" dirty="0"/>
              <a:t>M</a:t>
            </a:r>
            <a:r>
              <a:rPr lang="en-US" sz="1400" b="1" i="1" dirty="0" smtClean="0"/>
              <a:t>achine </a:t>
            </a:r>
            <a:r>
              <a:rPr lang="en-US" sz="1400" b="1" i="1" dirty="0"/>
              <a:t>L</a:t>
            </a:r>
            <a:r>
              <a:rPr lang="en-US" sz="1400" b="1" i="1" dirty="0" smtClean="0"/>
              <a:t>earning: a case-study using </a:t>
            </a:r>
            <a:r>
              <a:rPr lang="en-US" sz="1400" b="1" i="1" dirty="0"/>
              <a:t>M</a:t>
            </a:r>
            <a:r>
              <a:rPr lang="en-US" sz="1400" b="1" i="1" dirty="0" smtClean="0"/>
              <a:t>ount </a:t>
            </a:r>
            <a:r>
              <a:rPr lang="en-US" sz="1400" b="1" i="1" dirty="0"/>
              <a:t>S</a:t>
            </a:r>
            <a:r>
              <a:rPr lang="en-US" sz="1400" b="1" i="1" dirty="0" smtClean="0"/>
              <a:t>inai heart failure cohort</a:t>
            </a:r>
            <a:r>
              <a:rPr lang="fr-FR" sz="1400" i="1" dirty="0" smtClean="0"/>
              <a:t> </a:t>
            </a:r>
            <a:r>
              <a:rPr lang="fr-FR" dirty="0" smtClean="0"/>
              <a:t>». </a:t>
            </a:r>
            <a:r>
              <a:rPr lang="en-US" dirty="0"/>
              <a:t>Pacific Symposium on Biocomputing </a:t>
            </a:r>
            <a:r>
              <a:rPr lang="en-US" dirty="0" smtClean="0"/>
              <a:t>2017. Page 1-10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8224894"/>
      </p:ext>
    </p:extLst>
  </p:cSld>
  <p:clrMapOvr>
    <a:masterClrMapping/>
  </p:clrMapOvr>
  <p:transition spd="med" advTm="18"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9600">
              <a:srgbClr val="D7E7FF"/>
            </a:gs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74274" y="1567542"/>
            <a:ext cx="689718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MERCI BEAUCOUP POUR VOTRE AIMABLE ATTENSION!!!</a:t>
            </a:r>
            <a:endParaRPr lang="fr-F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Année académique 2016/2017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BC90-72DF-4019-92A7-1FA292FFCB49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079" y="5756301"/>
            <a:ext cx="999718" cy="644499"/>
          </a:xfrm>
          <a:prstGeom prst="rect">
            <a:avLst/>
          </a:prstGeom>
        </p:spPr>
      </p:pic>
      <p:sp>
        <p:nvSpPr>
          <p:cNvPr id="7" name="Zone de texte 38"/>
          <p:cNvSpPr txBox="1"/>
          <p:nvPr/>
        </p:nvSpPr>
        <p:spPr>
          <a:xfrm>
            <a:off x="5208235" y="6135808"/>
            <a:ext cx="4076442" cy="343951"/>
          </a:xfrm>
          <a:prstGeom prst="rect">
            <a:avLst/>
          </a:prstGeom>
          <a:gradFill flip="none" rotWithShape="1">
            <a:gsLst>
              <a:gs pos="0">
                <a:srgbClr val="FBFEFF">
                  <a:shade val="30000"/>
                  <a:satMod val="115000"/>
                </a:srgbClr>
              </a:gs>
              <a:gs pos="50000">
                <a:srgbClr val="FBFEFF">
                  <a:shade val="67500"/>
                  <a:satMod val="115000"/>
                </a:srgbClr>
              </a:gs>
              <a:gs pos="100000">
                <a:srgbClr val="FBFEFF">
                  <a:shade val="100000"/>
                  <a:satMod val="115000"/>
                </a:srgbClr>
              </a:gs>
            </a:gsLst>
            <a:lin ang="5400000" scaled="1"/>
            <a:tileRect/>
          </a:gra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70510" algn="l">
              <a:lnSpc>
                <a:spcPct val="115000"/>
              </a:lnSpc>
              <a:spcAft>
                <a:spcPts val="1000"/>
              </a:spcAft>
            </a:pPr>
            <a:r>
              <a:rPr lang="fr-FR" sz="1400" b="1" dirty="0" smtClean="0">
                <a:effectLst/>
                <a:latin typeface="Harrington"/>
                <a:ea typeface="Calibri"/>
                <a:cs typeface="Times New Roman"/>
              </a:rPr>
              <a:t>Daniel Magloire MEDOU, IFI-2017 MASTER 2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3608267"/>
      </p:ext>
    </p:extLst>
  </p:cSld>
  <p:clrMapOvr>
    <a:masterClrMapping/>
  </p:clrMapOvr>
  <p:transition spd="med" advTm="18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Année académique 2016/2017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B589-79CE-45EC-9092-77AA47BCE63E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Parchemin horizontal 4"/>
          <p:cNvSpPr/>
          <p:nvPr/>
        </p:nvSpPr>
        <p:spPr>
          <a:xfrm>
            <a:off x="934557" y="2219266"/>
            <a:ext cx="10322887" cy="3877639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80" dirty="0"/>
          </a:p>
        </p:txBody>
      </p:sp>
      <p:sp>
        <p:nvSpPr>
          <p:cNvPr id="7" name="Rectangle 6"/>
          <p:cNvSpPr/>
          <p:nvPr/>
        </p:nvSpPr>
        <p:spPr>
          <a:xfrm>
            <a:off x="1601728" y="2388599"/>
            <a:ext cx="9245827" cy="350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408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 OF HOSPITAL READMISSION RATES USING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MEDICAL RECORD-WIDE MACHINE LEARNING: A CASE-STUDY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MOUNT SINAI HEART FAILURE COHORT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408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367808" y="1686869"/>
            <a:ext cx="311074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40" dirty="0"/>
              <a:t>Thème:</a:t>
            </a:r>
          </a:p>
        </p:txBody>
      </p:sp>
      <p:cxnSp>
        <p:nvCxnSpPr>
          <p:cNvPr id="23" name="Connecteur droit 22"/>
          <p:cNvCxnSpPr/>
          <p:nvPr/>
        </p:nvCxnSpPr>
        <p:spPr>
          <a:xfrm>
            <a:off x="5059085" y="1686869"/>
            <a:ext cx="172819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6096000" y="2219266"/>
            <a:ext cx="691277" cy="43204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8" y="117566"/>
            <a:ext cx="11315462" cy="62832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079" y="5756301"/>
            <a:ext cx="999718" cy="644499"/>
          </a:xfrm>
          <a:prstGeom prst="rect">
            <a:avLst/>
          </a:prstGeom>
        </p:spPr>
      </p:pic>
      <p:sp>
        <p:nvSpPr>
          <p:cNvPr id="13" name="Zone de texte 38"/>
          <p:cNvSpPr txBox="1"/>
          <p:nvPr/>
        </p:nvSpPr>
        <p:spPr>
          <a:xfrm>
            <a:off x="5208235" y="6135808"/>
            <a:ext cx="4076442" cy="343951"/>
          </a:xfrm>
          <a:prstGeom prst="rect">
            <a:avLst/>
          </a:prstGeom>
          <a:gradFill flip="none" rotWithShape="1">
            <a:gsLst>
              <a:gs pos="0">
                <a:srgbClr val="FBFEFF">
                  <a:shade val="30000"/>
                  <a:satMod val="115000"/>
                </a:srgbClr>
              </a:gs>
              <a:gs pos="50000">
                <a:srgbClr val="FBFEFF">
                  <a:shade val="67500"/>
                  <a:satMod val="115000"/>
                </a:srgbClr>
              </a:gs>
              <a:gs pos="100000">
                <a:srgbClr val="FBFEFF">
                  <a:shade val="100000"/>
                  <a:satMod val="115000"/>
                </a:srgbClr>
              </a:gs>
            </a:gsLst>
            <a:lin ang="5400000" scaled="1"/>
            <a:tileRect/>
          </a:gra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70510" algn="l">
              <a:lnSpc>
                <a:spcPct val="115000"/>
              </a:lnSpc>
              <a:spcAft>
                <a:spcPts val="1000"/>
              </a:spcAft>
            </a:pPr>
            <a:r>
              <a:rPr lang="fr-FR" sz="1400" b="1" dirty="0" smtClean="0">
                <a:effectLst/>
                <a:latin typeface="Harrington"/>
                <a:ea typeface="Calibri"/>
                <a:cs typeface="Times New Roman"/>
              </a:rPr>
              <a:t>Daniel Magloire MEDOU, IFI-2017 MASTER 2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926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910">
        <p14:ripple/>
      </p:transition>
    </mc:Choice>
    <mc:Fallback xmlns="">
      <p:transition spd="slow" advTm="91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Année académique 2016/2017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B589-79CE-45EC-9092-77AA47BCE63E}" type="slidenum">
              <a:rPr lang="fr-FR" smtClean="0"/>
              <a:pPr/>
              <a:t>3</a:t>
            </a:fld>
            <a:endParaRPr lang="fr-FR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736684745"/>
              </p:ext>
            </p:extLst>
          </p:nvPr>
        </p:nvGraphicFramePr>
        <p:xfrm>
          <a:off x="2553206" y="145435"/>
          <a:ext cx="7776864" cy="5357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514327" y="584203"/>
            <a:ext cx="1987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u="sng" dirty="0"/>
              <a:t>Plan</a:t>
            </a:r>
            <a:r>
              <a:rPr lang="fr-FR" sz="4800" b="1" dirty="0"/>
              <a:t>: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4745909" y="1236724"/>
            <a:ext cx="3283565" cy="7233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16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079" y="5756301"/>
            <a:ext cx="999718" cy="644499"/>
          </a:xfrm>
          <a:prstGeom prst="rect">
            <a:avLst/>
          </a:prstGeom>
        </p:spPr>
      </p:pic>
      <p:sp>
        <p:nvSpPr>
          <p:cNvPr id="9" name="Zone de texte 38"/>
          <p:cNvSpPr txBox="1"/>
          <p:nvPr/>
        </p:nvSpPr>
        <p:spPr>
          <a:xfrm>
            <a:off x="5208235" y="6135808"/>
            <a:ext cx="4076442" cy="343951"/>
          </a:xfrm>
          <a:prstGeom prst="rect">
            <a:avLst/>
          </a:prstGeom>
          <a:gradFill flip="none" rotWithShape="1">
            <a:gsLst>
              <a:gs pos="0">
                <a:srgbClr val="FBFEFF">
                  <a:shade val="30000"/>
                  <a:satMod val="115000"/>
                </a:srgbClr>
              </a:gs>
              <a:gs pos="50000">
                <a:srgbClr val="FBFEFF">
                  <a:shade val="67500"/>
                  <a:satMod val="115000"/>
                </a:srgbClr>
              </a:gs>
              <a:gs pos="100000">
                <a:srgbClr val="FBFEFF">
                  <a:shade val="100000"/>
                  <a:satMod val="115000"/>
                </a:srgbClr>
              </a:gs>
            </a:gsLst>
            <a:lin ang="5400000" scaled="1"/>
            <a:tileRect/>
          </a:gra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70510" algn="l">
              <a:lnSpc>
                <a:spcPct val="115000"/>
              </a:lnSpc>
              <a:spcAft>
                <a:spcPts val="1000"/>
              </a:spcAft>
            </a:pPr>
            <a:r>
              <a:rPr lang="fr-FR" sz="1400" b="1" dirty="0" smtClean="0">
                <a:effectLst/>
                <a:latin typeface="Harrington"/>
                <a:ea typeface="Calibri"/>
                <a:cs typeface="Times New Roman"/>
              </a:rPr>
              <a:t>Daniel Magloire MEDOU, IFI-2017 MASTER 2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183161"/>
      </p:ext>
    </p:extLst>
  </p:cSld>
  <p:clrMapOvr>
    <a:masterClrMapping/>
  </p:clrMapOvr>
  <p:transition spd="slow" advTm="5426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8E0FA7-371E-4614-BD56-82223A0C27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088E0FA7-371E-4614-BD56-82223A0C27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A609EB-E393-4332-9885-C67757F88E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DCA609EB-E393-4332-9885-C67757F88E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102984-BC9D-4B37-8F9D-59A051EDC7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4">
                                            <p:graphicEl>
                                              <a:dgm id="{72102984-BC9D-4B37-8F9D-59A051EDC7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D114AF-CD8D-4213-A634-220E350C29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4">
                                            <p:graphicEl>
                                              <a:dgm id="{43D114AF-CD8D-4213-A634-220E350C29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D13AA3-CD8A-4026-8013-8667D84B8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4">
                                            <p:graphicEl>
                                              <a:dgm id="{CBD13AA3-CD8A-4026-8013-8667D84B8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032CD4-4201-4740-AD9B-627945D939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4">
                                            <p:graphicEl>
                                              <a:dgm id="{D1032CD4-4201-4740-AD9B-627945D939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45535" y="0"/>
            <a:ext cx="2770821" cy="600068"/>
            <a:chOff x="114838" y="-1"/>
            <a:chExt cx="3492145" cy="600068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" name="Pentagone 6"/>
            <p:cNvSpPr/>
            <p:nvPr/>
          </p:nvSpPr>
          <p:spPr>
            <a:xfrm>
              <a:off x="114838" y="0"/>
              <a:ext cx="3492145" cy="600067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63500"/>
            </a:effectLst>
            <a:sp3d>
              <a:bevelT w="190500" h="381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8" name="Pentagone 4"/>
            <p:cNvSpPr/>
            <p:nvPr/>
          </p:nvSpPr>
          <p:spPr>
            <a:xfrm>
              <a:off x="114841" y="-1"/>
              <a:ext cx="2693431" cy="60006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64008" rIns="32004" bIns="64008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b="1" kern="1200" dirty="0" smtClean="0">
                  <a:solidFill>
                    <a:srgbClr val="0070C0"/>
                  </a:solidFill>
                  <a:latin typeface="Century" pitchFamily="18" charset="0"/>
                </a:rPr>
                <a:t>Introduction</a:t>
              </a:r>
              <a:endParaRPr lang="fr-FR" sz="2400" b="1" kern="1200" dirty="0">
                <a:solidFill>
                  <a:srgbClr val="0070C0"/>
                </a:solidFill>
                <a:latin typeface="Century" pitchFamily="18" charset="0"/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512422" y="-9"/>
            <a:ext cx="3165684" cy="600076"/>
            <a:chOff x="1675679" y="-1727989"/>
            <a:chExt cx="3733207" cy="600076"/>
          </a:xfrm>
        </p:grpSpPr>
        <p:sp>
          <p:nvSpPr>
            <p:cNvPr id="10" name="Chevron 9"/>
            <p:cNvSpPr/>
            <p:nvPr/>
          </p:nvSpPr>
          <p:spPr>
            <a:xfrm>
              <a:off x="1675679" y="-1727989"/>
              <a:ext cx="3733207" cy="600067"/>
            </a:xfrm>
            <a:prstGeom prst="chevron">
              <a:avLst/>
            </a:prstGeom>
            <a:gradFill rotWithShape="0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Chevron 4"/>
            <p:cNvSpPr/>
            <p:nvPr/>
          </p:nvSpPr>
          <p:spPr>
            <a:xfrm>
              <a:off x="1840215" y="-1727980"/>
              <a:ext cx="3133140" cy="600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kern="1200" dirty="0" smtClean="0">
                  <a:solidFill>
                    <a:schemeClr val="tx1"/>
                  </a:solidFill>
                  <a:latin typeface="Century" pitchFamily="18" charset="0"/>
                </a:rPr>
                <a:t>Contexte, Problématique</a:t>
              </a:r>
              <a:endParaRPr lang="fr-FR" sz="2000" b="1" kern="1200" dirty="0">
                <a:solidFill>
                  <a:schemeClr val="tx1"/>
                </a:solidFill>
                <a:latin typeface="Century" pitchFamily="18" charset="0"/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9381232" y="-10"/>
            <a:ext cx="2836985" cy="600067"/>
            <a:chOff x="5241314" y="0"/>
            <a:chExt cx="6135639" cy="600067"/>
          </a:xfrm>
        </p:grpSpPr>
        <p:sp>
          <p:nvSpPr>
            <p:cNvPr id="13" name="Chevron 12"/>
            <p:cNvSpPr/>
            <p:nvPr/>
          </p:nvSpPr>
          <p:spPr>
            <a:xfrm>
              <a:off x="6432449" y="0"/>
              <a:ext cx="4944504" cy="600067"/>
            </a:xfrm>
            <a:prstGeom prst="chevron">
              <a:avLst/>
            </a:prstGeom>
            <a:gradFill rotWithShape="0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Chevron 4"/>
            <p:cNvSpPr/>
            <p:nvPr/>
          </p:nvSpPr>
          <p:spPr>
            <a:xfrm>
              <a:off x="5241314" y="0"/>
              <a:ext cx="5141861" cy="600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lvl="0" algn="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kern="1200" dirty="0" smtClean="0">
                  <a:solidFill>
                    <a:schemeClr val="tx1"/>
                  </a:solidFill>
                  <a:latin typeface="Century" pitchFamily="18" charset="0"/>
                </a:rPr>
                <a:t>Conclusion</a:t>
              </a:r>
              <a:endParaRPr lang="fr-FR" sz="2000" b="1" kern="1200" dirty="0">
                <a:solidFill>
                  <a:schemeClr val="tx1"/>
                </a:solidFill>
                <a:latin typeface="Century" pitchFamily="18" charset="0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5448307" y="-4"/>
            <a:ext cx="2555056" cy="600069"/>
            <a:chOff x="1537177" y="-196950"/>
            <a:chExt cx="3591837" cy="600069"/>
          </a:xfrm>
        </p:grpSpPr>
        <p:sp>
          <p:nvSpPr>
            <p:cNvPr id="18" name="Chevron 17"/>
            <p:cNvSpPr/>
            <p:nvPr/>
          </p:nvSpPr>
          <p:spPr>
            <a:xfrm>
              <a:off x="1537177" y="-196950"/>
              <a:ext cx="3395699" cy="600067"/>
            </a:xfrm>
            <a:prstGeom prst="chevron">
              <a:avLst/>
            </a:prstGeom>
            <a:gradFill rotWithShape="0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Chevron 4"/>
            <p:cNvSpPr/>
            <p:nvPr/>
          </p:nvSpPr>
          <p:spPr>
            <a:xfrm>
              <a:off x="1799735" y="-196948"/>
              <a:ext cx="3329279" cy="600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kern="1200" dirty="0" smtClean="0">
                  <a:solidFill>
                    <a:schemeClr val="tx1"/>
                  </a:solidFill>
                  <a:latin typeface="Century" pitchFamily="18" charset="0"/>
                </a:rPr>
                <a:t>Solution proposée</a:t>
              </a:r>
              <a:endParaRPr lang="fr-FR" sz="2000" b="1" kern="1200" dirty="0">
                <a:solidFill>
                  <a:schemeClr val="tx1"/>
                </a:solidFill>
                <a:latin typeface="Century" pitchFamily="18" charset="0"/>
              </a:endParaRPr>
            </a:p>
          </p:txBody>
        </p:sp>
      </p:grpSp>
      <p:sp>
        <p:nvSpPr>
          <p:cNvPr id="21" name="Chevron 20"/>
          <p:cNvSpPr/>
          <p:nvPr/>
        </p:nvSpPr>
        <p:spPr>
          <a:xfrm>
            <a:off x="7617491" y="0"/>
            <a:ext cx="2591720" cy="600067"/>
          </a:xfrm>
          <a:prstGeom prst="chevron">
            <a:avLst/>
          </a:prstGeom>
          <a:gradFill rotWithShape="0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Expérimentation et résultats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5" name="Flèche vers le bas 14"/>
          <p:cNvSpPr/>
          <p:nvPr/>
        </p:nvSpPr>
        <p:spPr>
          <a:xfrm>
            <a:off x="1674055" y="600066"/>
            <a:ext cx="506437" cy="398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885071" y="1026942"/>
            <a:ext cx="10306929" cy="203132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Introduction:</a:t>
            </a:r>
          </a:p>
          <a:p>
            <a:endParaRPr lang="fr-FR" dirty="0"/>
          </a:p>
          <a:p>
            <a:r>
              <a:rPr lang="fr-FR" b="1" dirty="0" smtClean="0"/>
              <a:t>La </a:t>
            </a:r>
            <a:r>
              <a:rPr lang="fr-FR" b="1" dirty="0"/>
              <a:t>réadmission </a:t>
            </a:r>
            <a:r>
              <a:rPr lang="fr-FR" b="1" dirty="0" smtClean="0"/>
              <a:t>hospitalière</a:t>
            </a:r>
          </a:p>
          <a:p>
            <a:endParaRPr lang="fr-FR" b="1" dirty="0" smtClean="0"/>
          </a:p>
          <a:p>
            <a:r>
              <a:rPr lang="fr-FR" b="1" dirty="0" smtClean="0"/>
              <a:t>La cohorte</a:t>
            </a:r>
            <a:r>
              <a:rPr lang="fr-FR" dirty="0" smtClean="0"/>
              <a:t>:</a:t>
            </a:r>
          </a:p>
          <a:p>
            <a:r>
              <a:rPr lang="fr-FR" b="1" dirty="0"/>
              <a:t>Ensemble d’individus ayant vécu un </a:t>
            </a:r>
            <a:r>
              <a:rPr lang="fr-FR" b="1" dirty="0" smtClean="0"/>
              <a:t>même événement </a:t>
            </a:r>
            <a:r>
              <a:rPr lang="fr-FR" b="1" dirty="0"/>
              <a:t>au cours d’une période donnée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Année académique 2016/2017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506694"/>
          </a:xfrm>
        </p:spPr>
        <p:txBody>
          <a:bodyPr/>
          <a:lstStyle/>
          <a:p>
            <a:fld id="{AB08BC90-72DF-4019-92A7-1FA292FFCB49}" type="slidenum">
              <a:rPr lang="fr-FR" smtClean="0"/>
              <a:t>4</a:t>
            </a:fld>
            <a:endParaRPr lang="fr-FR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079" y="5756301"/>
            <a:ext cx="999718" cy="644499"/>
          </a:xfrm>
          <a:prstGeom prst="rect">
            <a:avLst/>
          </a:prstGeom>
        </p:spPr>
      </p:pic>
      <p:sp>
        <p:nvSpPr>
          <p:cNvPr id="22" name="Zone de texte 38"/>
          <p:cNvSpPr txBox="1"/>
          <p:nvPr/>
        </p:nvSpPr>
        <p:spPr>
          <a:xfrm>
            <a:off x="5208235" y="6135808"/>
            <a:ext cx="4076442" cy="343951"/>
          </a:xfrm>
          <a:prstGeom prst="rect">
            <a:avLst/>
          </a:prstGeom>
          <a:gradFill flip="none" rotWithShape="1">
            <a:gsLst>
              <a:gs pos="0">
                <a:srgbClr val="FBFEFF">
                  <a:shade val="30000"/>
                  <a:satMod val="115000"/>
                </a:srgbClr>
              </a:gs>
              <a:gs pos="50000">
                <a:srgbClr val="FBFEFF">
                  <a:shade val="67500"/>
                  <a:satMod val="115000"/>
                </a:srgbClr>
              </a:gs>
              <a:gs pos="100000">
                <a:srgbClr val="FBFEFF">
                  <a:shade val="100000"/>
                  <a:satMod val="115000"/>
                </a:srgbClr>
              </a:gs>
            </a:gsLst>
            <a:lin ang="5400000" scaled="1"/>
            <a:tileRect/>
          </a:gra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70510" algn="l">
              <a:lnSpc>
                <a:spcPct val="115000"/>
              </a:lnSpc>
              <a:spcAft>
                <a:spcPts val="1000"/>
              </a:spcAft>
            </a:pPr>
            <a:r>
              <a:rPr lang="fr-FR" sz="1400" b="1" dirty="0" smtClean="0">
                <a:effectLst/>
                <a:latin typeface="Harrington"/>
                <a:ea typeface="Calibri"/>
                <a:cs typeface="Times New Roman"/>
              </a:rPr>
              <a:t>Daniel Magloire MEDOU, IFI-2017 MASTER 2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011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588"/>
    </mc:Choice>
    <mc:Fallback xmlns="">
      <p:transition advTm="35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45535" y="0"/>
            <a:ext cx="2770821" cy="600068"/>
            <a:chOff x="114838" y="-1"/>
            <a:chExt cx="3492145" cy="600068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" name="Pentagone 6"/>
            <p:cNvSpPr/>
            <p:nvPr/>
          </p:nvSpPr>
          <p:spPr>
            <a:xfrm>
              <a:off x="114838" y="0"/>
              <a:ext cx="3492145" cy="600067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63500"/>
            </a:effectLst>
            <a:sp3d>
              <a:bevelT w="190500" h="381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8" name="Pentagone 4"/>
            <p:cNvSpPr/>
            <p:nvPr/>
          </p:nvSpPr>
          <p:spPr>
            <a:xfrm>
              <a:off x="114840" y="-1"/>
              <a:ext cx="2537028" cy="60006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64008" rIns="32004" bIns="64008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b="1" kern="1200" dirty="0" smtClean="0">
                  <a:solidFill>
                    <a:srgbClr val="0070C0"/>
                  </a:solidFill>
                  <a:latin typeface="Century" pitchFamily="18" charset="0"/>
                </a:rPr>
                <a:t>Introduction</a:t>
              </a:r>
              <a:endParaRPr lang="fr-FR" sz="2400" b="1" kern="1200" dirty="0">
                <a:solidFill>
                  <a:srgbClr val="0070C0"/>
                </a:solidFill>
                <a:latin typeface="Century" pitchFamily="18" charset="0"/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512422" y="-9"/>
            <a:ext cx="3165684" cy="600076"/>
            <a:chOff x="1675679" y="-1727989"/>
            <a:chExt cx="3733207" cy="600076"/>
          </a:xfrm>
        </p:grpSpPr>
        <p:sp>
          <p:nvSpPr>
            <p:cNvPr id="10" name="Chevron 9"/>
            <p:cNvSpPr/>
            <p:nvPr/>
          </p:nvSpPr>
          <p:spPr>
            <a:xfrm>
              <a:off x="1675679" y="-1727989"/>
              <a:ext cx="3733207" cy="600067"/>
            </a:xfrm>
            <a:prstGeom prst="chevron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Chevron 4"/>
            <p:cNvSpPr/>
            <p:nvPr/>
          </p:nvSpPr>
          <p:spPr>
            <a:xfrm>
              <a:off x="1840215" y="-1727980"/>
              <a:ext cx="3133140" cy="600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dirty="0">
                  <a:solidFill>
                    <a:schemeClr val="tx1"/>
                  </a:solidFill>
                  <a:latin typeface="Century" pitchFamily="18" charset="0"/>
                </a:rPr>
                <a:t>Contexte, Problématique</a:t>
              </a: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9381232" y="-10"/>
            <a:ext cx="2836985" cy="600067"/>
            <a:chOff x="5241314" y="0"/>
            <a:chExt cx="6135639" cy="600067"/>
          </a:xfrm>
        </p:grpSpPr>
        <p:sp>
          <p:nvSpPr>
            <p:cNvPr id="13" name="Chevron 12"/>
            <p:cNvSpPr/>
            <p:nvPr/>
          </p:nvSpPr>
          <p:spPr>
            <a:xfrm>
              <a:off x="6432449" y="0"/>
              <a:ext cx="4944504" cy="600067"/>
            </a:xfrm>
            <a:prstGeom prst="chevron">
              <a:avLst/>
            </a:prstGeom>
            <a:gradFill rotWithShape="0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Chevron 4"/>
            <p:cNvSpPr/>
            <p:nvPr/>
          </p:nvSpPr>
          <p:spPr>
            <a:xfrm>
              <a:off x="5241314" y="0"/>
              <a:ext cx="5141861" cy="600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lvl="0" algn="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kern="1200" dirty="0" smtClean="0">
                  <a:solidFill>
                    <a:schemeClr val="tx1"/>
                  </a:solidFill>
                  <a:latin typeface="Century" pitchFamily="18" charset="0"/>
                </a:rPr>
                <a:t>Conclusion</a:t>
              </a:r>
              <a:endParaRPr lang="fr-FR" sz="2000" b="1" kern="1200" dirty="0">
                <a:solidFill>
                  <a:schemeClr val="tx1"/>
                </a:solidFill>
                <a:latin typeface="Century" pitchFamily="18" charset="0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5448307" y="-4"/>
            <a:ext cx="2555056" cy="600069"/>
            <a:chOff x="1537177" y="-196950"/>
            <a:chExt cx="3591837" cy="600069"/>
          </a:xfrm>
        </p:grpSpPr>
        <p:sp>
          <p:nvSpPr>
            <p:cNvPr id="18" name="Chevron 17"/>
            <p:cNvSpPr/>
            <p:nvPr/>
          </p:nvSpPr>
          <p:spPr>
            <a:xfrm>
              <a:off x="1537177" y="-196950"/>
              <a:ext cx="3395699" cy="600067"/>
            </a:xfrm>
            <a:prstGeom prst="chevron">
              <a:avLst/>
            </a:prstGeom>
            <a:gradFill rotWithShape="0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Chevron 4"/>
            <p:cNvSpPr/>
            <p:nvPr/>
          </p:nvSpPr>
          <p:spPr>
            <a:xfrm>
              <a:off x="1799735" y="-196948"/>
              <a:ext cx="3329279" cy="600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dirty="0">
                  <a:solidFill>
                    <a:schemeClr val="tx1"/>
                  </a:solidFill>
                  <a:latin typeface="Century" pitchFamily="18" charset="0"/>
                </a:rPr>
                <a:t>Solution proposée</a:t>
              </a:r>
            </a:p>
          </p:txBody>
        </p:sp>
      </p:grpSp>
      <p:sp>
        <p:nvSpPr>
          <p:cNvPr id="21" name="Chevron 20"/>
          <p:cNvSpPr/>
          <p:nvPr/>
        </p:nvSpPr>
        <p:spPr>
          <a:xfrm>
            <a:off x="7617491" y="0"/>
            <a:ext cx="2591720" cy="600067"/>
          </a:xfrm>
          <a:prstGeom prst="chevron">
            <a:avLst/>
          </a:prstGeom>
          <a:gradFill rotWithShape="0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Expérimentation et résultats</a:t>
            </a:r>
          </a:p>
        </p:txBody>
      </p:sp>
      <p:sp>
        <p:nvSpPr>
          <p:cNvPr id="15" name="Flèche vers le bas 14"/>
          <p:cNvSpPr/>
          <p:nvPr/>
        </p:nvSpPr>
        <p:spPr>
          <a:xfrm>
            <a:off x="3502785" y="600057"/>
            <a:ext cx="506437" cy="39874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512422" y="998806"/>
            <a:ext cx="96795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KHADER SHAMEER  et al, </a:t>
            </a:r>
            <a:r>
              <a:rPr lang="fr-FR" dirty="0"/>
              <a:t>dans leur article </a:t>
            </a:r>
            <a:r>
              <a:rPr lang="fr-FR" dirty="0" smtClean="0"/>
              <a:t>présentent un contexte bien définit.</a:t>
            </a:r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b="1" dirty="0" smtClean="0"/>
              <a:t>La réadmission hospitalière dans les hôpitaux des Etats-Unis,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b="1" dirty="0" smtClean="0"/>
              <a:t>Affection chroniques ou aigues comme </a:t>
            </a:r>
          </a:p>
          <a:p>
            <a:r>
              <a:rPr lang="fr-FR" sz="2000" b="1" dirty="0"/>
              <a:t>	</a:t>
            </a:r>
            <a:r>
              <a:rPr lang="fr-FR" sz="2000" b="1" dirty="0" smtClean="0"/>
              <a:t>insuffisance cardiaque</a:t>
            </a:r>
          </a:p>
          <a:p>
            <a:r>
              <a:rPr lang="fr-FR" sz="2000" b="1" dirty="0"/>
              <a:t>	</a:t>
            </a:r>
            <a:r>
              <a:rPr lang="fr-FR" sz="2000" b="1" dirty="0" smtClean="0"/>
              <a:t>Accidents vasculaires cérébraux</a:t>
            </a:r>
          </a:p>
          <a:p>
            <a:r>
              <a:rPr lang="fr-FR" sz="2000" b="1" dirty="0"/>
              <a:t>	</a:t>
            </a:r>
            <a:r>
              <a:rPr lang="fr-FR" sz="2000" b="1" dirty="0" smtClean="0"/>
              <a:t>La pneumonie, etc.</a:t>
            </a:r>
            <a:endParaRPr lang="fr-FR" sz="2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000" b="1" dirty="0" smtClean="0"/>
              <a:t>Taux de réadmission qui se voit élevé dans les 30 jours 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Année académique 2016/2017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BC90-72DF-4019-92A7-1FA292FFCB49}" type="slidenum">
              <a:rPr lang="fr-FR" smtClean="0"/>
              <a:t>5</a:t>
            </a:fld>
            <a:endParaRPr lang="fr-FR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079" y="5756301"/>
            <a:ext cx="999718" cy="644499"/>
          </a:xfrm>
          <a:prstGeom prst="rect">
            <a:avLst/>
          </a:prstGeom>
        </p:spPr>
      </p:pic>
      <p:sp>
        <p:nvSpPr>
          <p:cNvPr id="25" name="Zone de texte 38"/>
          <p:cNvSpPr txBox="1"/>
          <p:nvPr/>
        </p:nvSpPr>
        <p:spPr>
          <a:xfrm>
            <a:off x="5208235" y="6135808"/>
            <a:ext cx="4076442" cy="343951"/>
          </a:xfrm>
          <a:prstGeom prst="rect">
            <a:avLst/>
          </a:prstGeom>
          <a:gradFill flip="none" rotWithShape="1">
            <a:gsLst>
              <a:gs pos="0">
                <a:srgbClr val="FBFEFF">
                  <a:shade val="30000"/>
                  <a:satMod val="115000"/>
                </a:srgbClr>
              </a:gs>
              <a:gs pos="50000">
                <a:srgbClr val="FBFEFF">
                  <a:shade val="67500"/>
                  <a:satMod val="115000"/>
                </a:srgbClr>
              </a:gs>
              <a:gs pos="100000">
                <a:srgbClr val="FBFEFF">
                  <a:shade val="100000"/>
                  <a:satMod val="115000"/>
                </a:srgbClr>
              </a:gs>
            </a:gsLst>
            <a:lin ang="5400000" scaled="1"/>
            <a:tileRect/>
          </a:gra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70510" algn="l">
              <a:lnSpc>
                <a:spcPct val="115000"/>
              </a:lnSpc>
              <a:spcAft>
                <a:spcPts val="1000"/>
              </a:spcAft>
            </a:pPr>
            <a:r>
              <a:rPr lang="fr-FR" sz="1400" b="1" dirty="0" smtClean="0">
                <a:effectLst/>
                <a:latin typeface="Harrington"/>
                <a:ea typeface="Calibri"/>
                <a:cs typeface="Times New Roman"/>
              </a:rPr>
              <a:t>Daniel Magloire MEDOU, IFI-2017 MASTER 2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589210" y="3868622"/>
            <a:ext cx="7187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QUELLE EST LA CAUSE DE LA READMISSION HOSPITALIERE? </a:t>
            </a:r>
            <a:endParaRPr lang="fr-FR" sz="20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2757268" y="4572001"/>
            <a:ext cx="83140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 smtClean="0"/>
              <a:t>Objectif principal</a:t>
            </a:r>
            <a:r>
              <a:rPr lang="fr-FR" sz="2000" dirty="0" smtClean="0"/>
              <a:t> </a:t>
            </a:r>
            <a:r>
              <a:rPr lang="fr-FR" sz="2000" b="1" dirty="0" smtClean="0"/>
              <a:t>la mise en œuvre d’un modèle prédictif basé sur les données du DME pour prédire les taux de réadmission chez les patients souffrants d’insuffisance cardiaque.</a:t>
            </a:r>
            <a:endParaRPr lang="fr-FR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728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38"/>
    </mc:Choice>
    <mc:Fallback xmlns="">
      <p:transition advTm="233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45535" y="0"/>
            <a:ext cx="2770821" cy="600068"/>
            <a:chOff x="114838" y="-1"/>
            <a:chExt cx="3492145" cy="600068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" name="Pentagone 6"/>
            <p:cNvSpPr/>
            <p:nvPr/>
          </p:nvSpPr>
          <p:spPr>
            <a:xfrm>
              <a:off x="114838" y="0"/>
              <a:ext cx="3492145" cy="600067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63500"/>
            </a:effectLst>
            <a:sp3d>
              <a:bevelT w="190500" h="381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8" name="Pentagone 4"/>
            <p:cNvSpPr/>
            <p:nvPr/>
          </p:nvSpPr>
          <p:spPr>
            <a:xfrm>
              <a:off x="114840" y="-1"/>
              <a:ext cx="2537028" cy="60006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64008" rIns="32004" bIns="64008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b="1" kern="1200" dirty="0" smtClean="0">
                  <a:solidFill>
                    <a:srgbClr val="0070C0"/>
                  </a:solidFill>
                  <a:latin typeface="Century" pitchFamily="18" charset="0"/>
                </a:rPr>
                <a:t>Introduction</a:t>
              </a:r>
              <a:endParaRPr lang="fr-FR" sz="2400" b="1" kern="1200" dirty="0">
                <a:solidFill>
                  <a:srgbClr val="0070C0"/>
                </a:solidFill>
                <a:latin typeface="Century" pitchFamily="18" charset="0"/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512422" y="-9"/>
            <a:ext cx="3165684" cy="600076"/>
            <a:chOff x="1675679" y="-1727989"/>
            <a:chExt cx="3733207" cy="600076"/>
          </a:xfrm>
        </p:grpSpPr>
        <p:sp>
          <p:nvSpPr>
            <p:cNvPr id="10" name="Chevron 9"/>
            <p:cNvSpPr/>
            <p:nvPr/>
          </p:nvSpPr>
          <p:spPr>
            <a:xfrm>
              <a:off x="1675679" y="-1727989"/>
              <a:ext cx="3733207" cy="600067"/>
            </a:xfrm>
            <a:prstGeom prst="chevron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Chevron 4"/>
            <p:cNvSpPr/>
            <p:nvPr/>
          </p:nvSpPr>
          <p:spPr>
            <a:xfrm>
              <a:off x="1840215" y="-1727980"/>
              <a:ext cx="3133140" cy="600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dirty="0">
                  <a:solidFill>
                    <a:schemeClr val="tx1"/>
                  </a:solidFill>
                  <a:latin typeface="Century" pitchFamily="18" charset="0"/>
                </a:rPr>
                <a:t>Contexte, Problématique</a:t>
              </a: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9381232" y="-10"/>
            <a:ext cx="2836985" cy="600067"/>
            <a:chOff x="5241314" y="0"/>
            <a:chExt cx="6135639" cy="600067"/>
          </a:xfrm>
        </p:grpSpPr>
        <p:sp>
          <p:nvSpPr>
            <p:cNvPr id="13" name="Chevron 12"/>
            <p:cNvSpPr/>
            <p:nvPr/>
          </p:nvSpPr>
          <p:spPr>
            <a:xfrm>
              <a:off x="6432449" y="0"/>
              <a:ext cx="4944504" cy="600067"/>
            </a:xfrm>
            <a:prstGeom prst="chevron">
              <a:avLst/>
            </a:prstGeom>
            <a:gradFill rotWithShape="0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Chevron 4"/>
            <p:cNvSpPr/>
            <p:nvPr/>
          </p:nvSpPr>
          <p:spPr>
            <a:xfrm>
              <a:off x="5241314" y="0"/>
              <a:ext cx="5141861" cy="600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lvl="0" algn="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kern="1200" dirty="0" smtClean="0">
                  <a:solidFill>
                    <a:schemeClr val="tx1"/>
                  </a:solidFill>
                  <a:latin typeface="Century" pitchFamily="18" charset="0"/>
                </a:rPr>
                <a:t>Conclusion</a:t>
              </a:r>
              <a:endParaRPr lang="fr-FR" sz="2000" b="1" kern="1200" dirty="0">
                <a:solidFill>
                  <a:schemeClr val="tx1"/>
                </a:solidFill>
                <a:latin typeface="Century" pitchFamily="18" charset="0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5448307" y="-4"/>
            <a:ext cx="2555056" cy="600069"/>
            <a:chOff x="1537177" y="-196950"/>
            <a:chExt cx="3591837" cy="600069"/>
          </a:xfrm>
        </p:grpSpPr>
        <p:sp>
          <p:nvSpPr>
            <p:cNvPr id="18" name="Chevron 17"/>
            <p:cNvSpPr/>
            <p:nvPr/>
          </p:nvSpPr>
          <p:spPr>
            <a:xfrm>
              <a:off x="1537177" y="-196950"/>
              <a:ext cx="3395699" cy="600067"/>
            </a:xfrm>
            <a:prstGeom prst="chevron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Chevron 4"/>
            <p:cNvSpPr/>
            <p:nvPr/>
          </p:nvSpPr>
          <p:spPr>
            <a:xfrm>
              <a:off x="1799735" y="-196948"/>
              <a:ext cx="3329279" cy="600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dirty="0">
                  <a:solidFill>
                    <a:schemeClr val="tx1"/>
                  </a:solidFill>
                  <a:latin typeface="Century" pitchFamily="18" charset="0"/>
                </a:rPr>
                <a:t>Solution proposée</a:t>
              </a:r>
            </a:p>
          </p:txBody>
        </p:sp>
      </p:grpSp>
      <p:sp>
        <p:nvSpPr>
          <p:cNvPr id="21" name="Chevron 20"/>
          <p:cNvSpPr/>
          <p:nvPr/>
        </p:nvSpPr>
        <p:spPr>
          <a:xfrm>
            <a:off x="7617491" y="0"/>
            <a:ext cx="2591720" cy="600067"/>
          </a:xfrm>
          <a:prstGeom prst="chevron">
            <a:avLst/>
          </a:prstGeom>
          <a:gradFill rotWithShape="0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Expérimentation et résultats</a:t>
            </a:r>
          </a:p>
        </p:txBody>
      </p:sp>
      <p:sp>
        <p:nvSpPr>
          <p:cNvPr id="15" name="Flèche vers le bas 14"/>
          <p:cNvSpPr/>
          <p:nvPr/>
        </p:nvSpPr>
        <p:spPr>
          <a:xfrm>
            <a:off x="6373066" y="600061"/>
            <a:ext cx="506437" cy="39874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Annee academique 2013/2014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BC90-72DF-4019-92A7-1FA292FFCB49}" type="slidenum">
              <a:rPr lang="fr-FR" smtClean="0"/>
              <a:t>6</a:t>
            </a:fld>
            <a:endParaRPr lang="fr-FR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079" y="5756301"/>
            <a:ext cx="999718" cy="644499"/>
          </a:xfrm>
          <a:prstGeom prst="rect">
            <a:avLst/>
          </a:prstGeom>
        </p:spPr>
      </p:pic>
      <p:sp>
        <p:nvSpPr>
          <p:cNvPr id="24" name="Zone de texte 38"/>
          <p:cNvSpPr txBox="1"/>
          <p:nvPr/>
        </p:nvSpPr>
        <p:spPr>
          <a:xfrm>
            <a:off x="5208235" y="6135808"/>
            <a:ext cx="4076442" cy="343951"/>
          </a:xfrm>
          <a:prstGeom prst="rect">
            <a:avLst/>
          </a:prstGeom>
          <a:gradFill flip="none" rotWithShape="1">
            <a:gsLst>
              <a:gs pos="0">
                <a:srgbClr val="FBFEFF">
                  <a:shade val="30000"/>
                  <a:satMod val="115000"/>
                </a:srgbClr>
              </a:gs>
              <a:gs pos="50000">
                <a:srgbClr val="FBFEFF">
                  <a:shade val="67500"/>
                  <a:satMod val="115000"/>
                </a:srgbClr>
              </a:gs>
              <a:gs pos="100000">
                <a:srgbClr val="FBFEFF">
                  <a:shade val="100000"/>
                  <a:satMod val="115000"/>
                </a:srgbClr>
              </a:gs>
            </a:gsLst>
            <a:lin ang="5400000" scaled="1"/>
            <a:tileRect/>
          </a:gra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70510" algn="l">
              <a:lnSpc>
                <a:spcPct val="115000"/>
              </a:lnSpc>
              <a:spcAft>
                <a:spcPts val="1000"/>
              </a:spcAft>
            </a:pPr>
            <a:r>
              <a:rPr lang="fr-FR" sz="1400" b="1" dirty="0" smtClean="0">
                <a:effectLst/>
                <a:latin typeface="Harrington"/>
                <a:ea typeface="Calibri"/>
                <a:cs typeface="Times New Roman"/>
              </a:rPr>
              <a:t>Daniel Magloire MEDOU, IFI-2017 MASTER 2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651944" y="1153551"/>
            <a:ext cx="92352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fr-FR" sz="2400" b="1" dirty="0" smtClean="0"/>
              <a:t>Utiliser </a:t>
            </a:r>
            <a:r>
              <a:rPr lang="fr-FR" sz="2400" b="1" dirty="0"/>
              <a:t>les données à l’échelle du phénomène pour identifier de nouveaux facteurs de réadmission liés à l’insuffisance </a:t>
            </a:r>
            <a:r>
              <a:rPr lang="fr-FR" sz="2400" b="1" dirty="0" smtClean="0"/>
              <a:t>cardiaque</a:t>
            </a:r>
          </a:p>
          <a:p>
            <a:pPr algn="just"/>
            <a:endParaRPr lang="fr-FR" sz="2400" b="1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fr-FR" sz="2400" b="1" dirty="0" smtClean="0"/>
              <a:t>Développer </a:t>
            </a:r>
            <a:r>
              <a:rPr lang="fr-FR" sz="2400" b="1" dirty="0"/>
              <a:t>des modèles de prédiction à l’échelle du Dossier Médical Electronique (DME</a:t>
            </a:r>
            <a:r>
              <a:rPr lang="fr-FR" sz="2400" b="1" dirty="0" smtClean="0"/>
              <a:t>).</a:t>
            </a:r>
          </a:p>
          <a:p>
            <a:pPr algn="just"/>
            <a:endParaRPr lang="fr-FR" sz="2400" b="1" dirty="0" smtClean="0"/>
          </a:p>
          <a:p>
            <a:pPr algn="just"/>
            <a:r>
              <a:rPr lang="fr-FR" sz="2400" b="1" dirty="0" smtClean="0"/>
              <a:t>Modalités du DME suivantes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fr-FR" sz="2400" dirty="0"/>
              <a:t>Les codes de diagnostic </a:t>
            </a:r>
            <a:endParaRPr lang="fr-FR" sz="24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fr-FR" sz="2400" dirty="0"/>
              <a:t>Les procédures </a:t>
            </a:r>
            <a:endParaRPr lang="fr-FR" sz="24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fr-FR" sz="2400" dirty="0"/>
              <a:t>Les </a:t>
            </a:r>
            <a:r>
              <a:rPr lang="fr-FR" sz="2400" dirty="0" smtClean="0"/>
              <a:t>médicaments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fr-FR" sz="2400" dirty="0"/>
              <a:t>Les mesures du </a:t>
            </a:r>
            <a:r>
              <a:rPr lang="fr-FR" sz="2400" dirty="0" smtClean="0"/>
              <a:t>laboratoire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fr-FR" sz="2400" dirty="0"/>
              <a:t>Les signes vitaux</a:t>
            </a:r>
            <a:endParaRPr lang="fr-FR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958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44"/>
    </mc:Choice>
    <mc:Fallback xmlns="">
      <p:transition advTm="184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45535" y="0"/>
            <a:ext cx="2770821" cy="600068"/>
            <a:chOff x="114838" y="-1"/>
            <a:chExt cx="3492145" cy="600068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" name="Pentagone 6"/>
            <p:cNvSpPr/>
            <p:nvPr/>
          </p:nvSpPr>
          <p:spPr>
            <a:xfrm>
              <a:off x="114838" y="0"/>
              <a:ext cx="3492145" cy="600067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63500"/>
            </a:effectLst>
            <a:sp3d>
              <a:bevelT w="190500" h="381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8" name="Pentagone 4"/>
            <p:cNvSpPr/>
            <p:nvPr/>
          </p:nvSpPr>
          <p:spPr>
            <a:xfrm>
              <a:off x="114840" y="-1"/>
              <a:ext cx="2537028" cy="60006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64008" rIns="32004" bIns="64008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b="1" kern="1200" dirty="0" smtClean="0">
                  <a:solidFill>
                    <a:srgbClr val="0070C0"/>
                  </a:solidFill>
                  <a:latin typeface="Century" pitchFamily="18" charset="0"/>
                </a:rPr>
                <a:t>Introduction</a:t>
              </a:r>
              <a:endParaRPr lang="fr-FR" sz="2400" b="1" kern="1200" dirty="0">
                <a:solidFill>
                  <a:srgbClr val="0070C0"/>
                </a:solidFill>
                <a:latin typeface="Century" pitchFamily="18" charset="0"/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512422" y="-9"/>
            <a:ext cx="3165684" cy="600076"/>
            <a:chOff x="1675679" y="-1727989"/>
            <a:chExt cx="3733207" cy="600076"/>
          </a:xfrm>
          <a:solidFill>
            <a:schemeClr val="accent2"/>
          </a:solidFill>
        </p:grpSpPr>
        <p:sp>
          <p:nvSpPr>
            <p:cNvPr id="10" name="Chevron 9"/>
            <p:cNvSpPr/>
            <p:nvPr/>
          </p:nvSpPr>
          <p:spPr>
            <a:xfrm>
              <a:off x="1675679" y="-1727989"/>
              <a:ext cx="3733207" cy="600067"/>
            </a:xfrm>
            <a:prstGeom prst="chevron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Chevron 4"/>
            <p:cNvSpPr/>
            <p:nvPr/>
          </p:nvSpPr>
          <p:spPr>
            <a:xfrm>
              <a:off x="1840215" y="-1727980"/>
              <a:ext cx="3133140" cy="60006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dirty="0">
                  <a:solidFill>
                    <a:schemeClr val="tx1"/>
                  </a:solidFill>
                  <a:latin typeface="Century" pitchFamily="18" charset="0"/>
                </a:rPr>
                <a:t>Contexte, </a:t>
              </a:r>
              <a:r>
                <a:rPr lang="fr-FR" sz="2000" b="1" dirty="0" smtClean="0">
                  <a:solidFill>
                    <a:schemeClr val="tx1"/>
                  </a:solidFill>
                  <a:latin typeface="Century" pitchFamily="18" charset="0"/>
                </a:rPr>
                <a:t>Problématique</a:t>
              </a:r>
              <a:endParaRPr lang="fr-FR" sz="2000" b="1" dirty="0">
                <a:solidFill>
                  <a:schemeClr val="tx1"/>
                </a:solidFill>
                <a:latin typeface="Century" pitchFamily="18" charset="0"/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9381232" y="-10"/>
            <a:ext cx="2836985" cy="600067"/>
            <a:chOff x="5241314" y="0"/>
            <a:chExt cx="6135639" cy="600067"/>
          </a:xfrm>
        </p:grpSpPr>
        <p:sp>
          <p:nvSpPr>
            <p:cNvPr id="13" name="Chevron 12"/>
            <p:cNvSpPr/>
            <p:nvPr/>
          </p:nvSpPr>
          <p:spPr>
            <a:xfrm>
              <a:off x="6432449" y="0"/>
              <a:ext cx="4944504" cy="600067"/>
            </a:xfrm>
            <a:prstGeom prst="chevron">
              <a:avLst/>
            </a:prstGeom>
            <a:gradFill rotWithShape="0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Chevron 4"/>
            <p:cNvSpPr/>
            <p:nvPr/>
          </p:nvSpPr>
          <p:spPr>
            <a:xfrm>
              <a:off x="5241314" y="0"/>
              <a:ext cx="5141861" cy="600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lvl="0" algn="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kern="1200" dirty="0" smtClean="0">
                  <a:solidFill>
                    <a:schemeClr val="tx1"/>
                  </a:solidFill>
                  <a:latin typeface="Century" pitchFamily="18" charset="0"/>
                </a:rPr>
                <a:t>Conclusion</a:t>
              </a:r>
              <a:endParaRPr lang="fr-FR" sz="2000" b="1" kern="1200" dirty="0">
                <a:solidFill>
                  <a:schemeClr val="tx1"/>
                </a:solidFill>
                <a:latin typeface="Century" pitchFamily="18" charset="0"/>
              </a:endParaRPr>
            </a:p>
          </p:txBody>
        </p:sp>
      </p:grpSp>
      <p:sp>
        <p:nvSpPr>
          <p:cNvPr id="21" name="Chevron 20"/>
          <p:cNvSpPr/>
          <p:nvPr/>
        </p:nvSpPr>
        <p:spPr>
          <a:xfrm>
            <a:off x="7617491" y="0"/>
            <a:ext cx="2591720" cy="600067"/>
          </a:xfrm>
          <a:prstGeom prst="chevron">
            <a:avLst/>
          </a:prstGeom>
          <a:gradFill rotWithShape="0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Expérimentation et résultats</a:t>
            </a:r>
          </a:p>
        </p:txBody>
      </p:sp>
      <p:sp>
        <p:nvSpPr>
          <p:cNvPr id="15" name="Flèche vers le bas 14"/>
          <p:cNvSpPr/>
          <p:nvPr/>
        </p:nvSpPr>
        <p:spPr>
          <a:xfrm>
            <a:off x="6389199" y="600061"/>
            <a:ext cx="506437" cy="39874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Année académique 2016/2017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BC90-72DF-4019-92A7-1FA292FFCB49}" type="slidenum">
              <a:rPr lang="fr-FR" smtClean="0"/>
              <a:t>7</a:t>
            </a:fld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079" y="5756301"/>
            <a:ext cx="999718" cy="644499"/>
          </a:xfrm>
          <a:prstGeom prst="rect">
            <a:avLst/>
          </a:prstGeom>
        </p:spPr>
      </p:pic>
      <p:sp>
        <p:nvSpPr>
          <p:cNvPr id="23" name="Zone de texte 38"/>
          <p:cNvSpPr txBox="1"/>
          <p:nvPr/>
        </p:nvSpPr>
        <p:spPr>
          <a:xfrm>
            <a:off x="5208235" y="6135808"/>
            <a:ext cx="4076442" cy="343951"/>
          </a:xfrm>
          <a:prstGeom prst="rect">
            <a:avLst/>
          </a:prstGeom>
          <a:gradFill flip="none" rotWithShape="1">
            <a:gsLst>
              <a:gs pos="0">
                <a:srgbClr val="FBFEFF">
                  <a:shade val="30000"/>
                  <a:satMod val="115000"/>
                </a:srgbClr>
              </a:gs>
              <a:gs pos="50000">
                <a:srgbClr val="FBFEFF">
                  <a:shade val="67500"/>
                  <a:satMod val="115000"/>
                </a:srgbClr>
              </a:gs>
              <a:gs pos="100000">
                <a:srgbClr val="FBFEFF">
                  <a:shade val="100000"/>
                  <a:satMod val="115000"/>
                </a:srgbClr>
              </a:gs>
            </a:gsLst>
            <a:lin ang="5400000" scaled="1"/>
            <a:tileRect/>
          </a:gra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70510" algn="l">
              <a:lnSpc>
                <a:spcPct val="115000"/>
              </a:lnSpc>
              <a:spcAft>
                <a:spcPts val="1000"/>
              </a:spcAft>
            </a:pPr>
            <a:r>
              <a:rPr lang="fr-FR" sz="1400" b="1" dirty="0" smtClean="0">
                <a:effectLst/>
                <a:latin typeface="Harrington"/>
                <a:ea typeface="Calibri"/>
                <a:cs typeface="Times New Roman"/>
              </a:rPr>
              <a:t>Daniel Magloire MEDOU, IFI-2017 MASTER 2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pic>
        <p:nvPicPr>
          <p:cNvPr id="24" name="Image 2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423" y="998802"/>
            <a:ext cx="8703656" cy="4318786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5448307" y="10576"/>
            <a:ext cx="2555056" cy="600069"/>
            <a:chOff x="1537177" y="-196950"/>
            <a:chExt cx="3591837" cy="600069"/>
          </a:xfrm>
        </p:grpSpPr>
        <p:sp>
          <p:nvSpPr>
            <p:cNvPr id="26" name="Chevron 25"/>
            <p:cNvSpPr/>
            <p:nvPr/>
          </p:nvSpPr>
          <p:spPr>
            <a:xfrm>
              <a:off x="1537177" y="-196950"/>
              <a:ext cx="3395699" cy="600067"/>
            </a:xfrm>
            <a:prstGeom prst="chevron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Chevron 4"/>
            <p:cNvSpPr/>
            <p:nvPr/>
          </p:nvSpPr>
          <p:spPr>
            <a:xfrm>
              <a:off x="1799735" y="-196948"/>
              <a:ext cx="3329279" cy="600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dirty="0">
                  <a:solidFill>
                    <a:schemeClr val="tx1"/>
                  </a:solidFill>
                  <a:latin typeface="Century" pitchFamily="18" charset="0"/>
                </a:rPr>
                <a:t>Solution proposée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8274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36"/>
    </mc:Choice>
    <mc:Fallback xmlns="">
      <p:transition advTm="93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45535" y="0"/>
            <a:ext cx="2770821" cy="600068"/>
            <a:chOff x="114838" y="-1"/>
            <a:chExt cx="3492145" cy="600068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" name="Pentagone 6"/>
            <p:cNvSpPr/>
            <p:nvPr/>
          </p:nvSpPr>
          <p:spPr>
            <a:xfrm>
              <a:off x="114838" y="0"/>
              <a:ext cx="3492145" cy="600067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63500"/>
            </a:effectLst>
            <a:sp3d>
              <a:bevelT w="190500" h="381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8" name="Pentagone 4"/>
            <p:cNvSpPr/>
            <p:nvPr/>
          </p:nvSpPr>
          <p:spPr>
            <a:xfrm>
              <a:off x="114840" y="-1"/>
              <a:ext cx="2537028" cy="60006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64008" rIns="32004" bIns="64008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b="1" kern="1200" dirty="0" smtClean="0">
                  <a:solidFill>
                    <a:srgbClr val="0070C0"/>
                  </a:solidFill>
                  <a:latin typeface="Century" pitchFamily="18" charset="0"/>
                </a:rPr>
                <a:t>Introduction</a:t>
              </a:r>
              <a:endParaRPr lang="fr-FR" sz="2400" b="1" kern="1200" dirty="0">
                <a:solidFill>
                  <a:srgbClr val="0070C0"/>
                </a:solidFill>
                <a:latin typeface="Century" pitchFamily="18" charset="0"/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512422" y="-9"/>
            <a:ext cx="3165684" cy="600076"/>
            <a:chOff x="1675679" y="-1727989"/>
            <a:chExt cx="3733207" cy="600076"/>
          </a:xfr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1"/>
            <a:tileRect/>
          </a:gradFill>
        </p:grpSpPr>
        <p:sp>
          <p:nvSpPr>
            <p:cNvPr id="10" name="Chevron 9"/>
            <p:cNvSpPr/>
            <p:nvPr/>
          </p:nvSpPr>
          <p:spPr>
            <a:xfrm>
              <a:off x="1675679" y="-1727989"/>
              <a:ext cx="3733207" cy="600067"/>
            </a:xfrm>
            <a:prstGeom prst="chevron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Chevron 4"/>
            <p:cNvSpPr/>
            <p:nvPr/>
          </p:nvSpPr>
          <p:spPr>
            <a:xfrm>
              <a:off x="1840215" y="-1727980"/>
              <a:ext cx="3133140" cy="60006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dirty="0">
                  <a:solidFill>
                    <a:schemeClr val="tx1"/>
                  </a:solidFill>
                  <a:latin typeface="Century" pitchFamily="18" charset="0"/>
                </a:rPr>
                <a:t>Contexte, Problématique</a:t>
              </a: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9834668" y="-10"/>
            <a:ext cx="2425753" cy="600067"/>
            <a:chOff x="6130699" y="0"/>
            <a:chExt cx="5246254" cy="600067"/>
          </a:xfrm>
        </p:grpSpPr>
        <p:sp>
          <p:nvSpPr>
            <p:cNvPr id="13" name="Chevron 12"/>
            <p:cNvSpPr/>
            <p:nvPr/>
          </p:nvSpPr>
          <p:spPr>
            <a:xfrm>
              <a:off x="6432449" y="0"/>
              <a:ext cx="4944504" cy="600067"/>
            </a:xfrm>
            <a:prstGeom prst="chevron">
              <a:avLst/>
            </a:prstGeom>
            <a:gradFill rotWithShape="0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Chevron 4"/>
            <p:cNvSpPr/>
            <p:nvPr/>
          </p:nvSpPr>
          <p:spPr>
            <a:xfrm>
              <a:off x="6130699" y="0"/>
              <a:ext cx="4252477" cy="600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kern="1200" dirty="0" smtClean="0">
                  <a:solidFill>
                    <a:schemeClr val="tx1"/>
                  </a:solidFill>
                  <a:latin typeface="Century" pitchFamily="18" charset="0"/>
                </a:rPr>
                <a:t>Conclusion</a:t>
              </a:r>
              <a:endParaRPr lang="fr-FR" sz="2000" b="1" kern="1200" dirty="0">
                <a:solidFill>
                  <a:schemeClr val="tx1"/>
                </a:solidFill>
                <a:latin typeface="Century" pitchFamily="18" charset="0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5448307" y="-4"/>
            <a:ext cx="2555056" cy="600069"/>
            <a:chOff x="1537177" y="-196950"/>
            <a:chExt cx="3591837" cy="600069"/>
          </a:xfrm>
        </p:grpSpPr>
        <p:sp>
          <p:nvSpPr>
            <p:cNvPr id="18" name="Chevron 17"/>
            <p:cNvSpPr/>
            <p:nvPr/>
          </p:nvSpPr>
          <p:spPr>
            <a:xfrm>
              <a:off x="1537177" y="-196950"/>
              <a:ext cx="3395699" cy="600067"/>
            </a:xfrm>
            <a:prstGeom prst="chevron">
              <a:avLst/>
            </a:prstGeom>
            <a:gradFill rotWithShape="0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Chevron 4"/>
            <p:cNvSpPr/>
            <p:nvPr/>
          </p:nvSpPr>
          <p:spPr>
            <a:xfrm>
              <a:off x="1799735" y="-196948"/>
              <a:ext cx="3329279" cy="60006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dirty="0">
                  <a:solidFill>
                    <a:schemeClr val="tx1"/>
                  </a:solidFill>
                  <a:latin typeface="Century" pitchFamily="18" charset="0"/>
                </a:rPr>
                <a:t>Solution proposée</a:t>
              </a:r>
            </a:p>
          </p:txBody>
        </p:sp>
      </p:grpSp>
      <p:sp>
        <p:nvSpPr>
          <p:cNvPr id="21" name="Chevron 20"/>
          <p:cNvSpPr/>
          <p:nvPr/>
        </p:nvSpPr>
        <p:spPr>
          <a:xfrm>
            <a:off x="7617491" y="0"/>
            <a:ext cx="2591720" cy="600067"/>
          </a:xfrm>
          <a:prstGeom prst="chevron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Expérimentation et résultats</a:t>
            </a:r>
          </a:p>
        </p:txBody>
      </p:sp>
      <p:sp>
        <p:nvSpPr>
          <p:cNvPr id="15" name="Flèche vers le bas 14"/>
          <p:cNvSpPr/>
          <p:nvPr/>
        </p:nvSpPr>
        <p:spPr>
          <a:xfrm>
            <a:off x="8668512" y="600056"/>
            <a:ext cx="506437" cy="637899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1167619" y="1237957"/>
            <a:ext cx="10396025" cy="92333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fr-FR" dirty="0"/>
              <a:t>Au vue de ce tableau, </a:t>
            </a:r>
            <a:r>
              <a:rPr lang="fr-FR" b="1" dirty="0"/>
              <a:t>Le modèle final est développé en utilisant 105 sur les 4205 caractéristiques avec une AUC = 0,78 et une précision de test de validation croisée de 83,19</a:t>
            </a:r>
            <a:r>
              <a:rPr lang="fr-FR" b="1" dirty="0" smtClean="0"/>
              <a:t>%.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Année académique 2016/2017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BC90-72DF-4019-92A7-1FA292FFCB49}" type="slidenum">
              <a:rPr lang="fr-FR" smtClean="0"/>
              <a:t>8</a:t>
            </a:fld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079" y="5756301"/>
            <a:ext cx="999718" cy="644499"/>
          </a:xfrm>
          <a:prstGeom prst="rect">
            <a:avLst/>
          </a:prstGeom>
        </p:spPr>
      </p:pic>
      <p:sp>
        <p:nvSpPr>
          <p:cNvPr id="22" name="Zone de texte 38"/>
          <p:cNvSpPr txBox="1"/>
          <p:nvPr/>
        </p:nvSpPr>
        <p:spPr>
          <a:xfrm>
            <a:off x="5208235" y="6135808"/>
            <a:ext cx="4076442" cy="343951"/>
          </a:xfrm>
          <a:prstGeom prst="rect">
            <a:avLst/>
          </a:prstGeom>
          <a:gradFill flip="none" rotWithShape="1">
            <a:gsLst>
              <a:gs pos="0">
                <a:srgbClr val="FBFEFF">
                  <a:shade val="30000"/>
                  <a:satMod val="115000"/>
                </a:srgbClr>
              </a:gs>
              <a:gs pos="50000">
                <a:srgbClr val="FBFEFF">
                  <a:shade val="67500"/>
                  <a:satMod val="115000"/>
                </a:srgbClr>
              </a:gs>
              <a:gs pos="100000">
                <a:srgbClr val="FBFEFF">
                  <a:shade val="100000"/>
                  <a:satMod val="115000"/>
                </a:srgbClr>
              </a:gs>
            </a:gsLst>
            <a:lin ang="5400000" scaled="1"/>
            <a:tileRect/>
          </a:gra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70510" algn="l">
              <a:lnSpc>
                <a:spcPct val="115000"/>
              </a:lnSpc>
              <a:spcAft>
                <a:spcPts val="1000"/>
              </a:spcAft>
            </a:pPr>
            <a:r>
              <a:rPr lang="fr-FR" sz="1400" b="1" dirty="0" smtClean="0">
                <a:effectLst/>
                <a:latin typeface="Harrington"/>
                <a:ea typeface="Calibri"/>
                <a:cs typeface="Times New Roman"/>
              </a:rPr>
              <a:t>Daniel Magloire MEDOU, IFI-2017 MASTER 2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pic>
        <p:nvPicPr>
          <p:cNvPr id="23" name="Image 2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08" y="2522177"/>
            <a:ext cx="9172136" cy="25877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42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271"/>
    </mc:Choice>
    <mc:Fallback xmlns="">
      <p:transition advTm="22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45535" y="0"/>
            <a:ext cx="2770821" cy="600068"/>
            <a:chOff x="114838" y="-1"/>
            <a:chExt cx="3492145" cy="600068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" name="Pentagone 6"/>
            <p:cNvSpPr/>
            <p:nvPr/>
          </p:nvSpPr>
          <p:spPr>
            <a:xfrm>
              <a:off x="114838" y="0"/>
              <a:ext cx="3492145" cy="600067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63500"/>
            </a:effectLst>
            <a:sp3d>
              <a:bevelT w="190500" h="38100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8" name="Pentagone 4"/>
            <p:cNvSpPr/>
            <p:nvPr/>
          </p:nvSpPr>
          <p:spPr>
            <a:xfrm>
              <a:off x="114840" y="-1"/>
              <a:ext cx="2537028" cy="60006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64008" rIns="32004" bIns="64008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b="1" kern="1200" dirty="0" smtClean="0">
                  <a:solidFill>
                    <a:srgbClr val="0070C0"/>
                  </a:solidFill>
                  <a:latin typeface="Century" pitchFamily="18" charset="0"/>
                </a:rPr>
                <a:t>Introduction</a:t>
              </a:r>
              <a:endParaRPr lang="fr-FR" sz="2400" b="1" kern="1200" dirty="0">
                <a:solidFill>
                  <a:srgbClr val="0070C0"/>
                </a:solidFill>
                <a:latin typeface="Century" pitchFamily="18" charset="0"/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512422" y="-9"/>
            <a:ext cx="3165684" cy="600076"/>
            <a:chOff x="1675679" y="-1727989"/>
            <a:chExt cx="3733207" cy="600076"/>
          </a:xfr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1"/>
            <a:tileRect/>
          </a:gradFill>
        </p:grpSpPr>
        <p:sp>
          <p:nvSpPr>
            <p:cNvPr id="10" name="Chevron 9"/>
            <p:cNvSpPr/>
            <p:nvPr/>
          </p:nvSpPr>
          <p:spPr>
            <a:xfrm>
              <a:off x="1675679" y="-1727989"/>
              <a:ext cx="3733207" cy="600067"/>
            </a:xfrm>
            <a:prstGeom prst="chevron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Chevron 4"/>
            <p:cNvSpPr/>
            <p:nvPr/>
          </p:nvSpPr>
          <p:spPr>
            <a:xfrm>
              <a:off x="1840215" y="-1727980"/>
              <a:ext cx="3133140" cy="60006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dirty="0">
                  <a:solidFill>
                    <a:schemeClr val="tx1"/>
                  </a:solidFill>
                  <a:latin typeface="Century" pitchFamily="18" charset="0"/>
                </a:rPr>
                <a:t>Contexte, Problématique</a:t>
              </a: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10190065" y="18906"/>
            <a:ext cx="2001935" cy="609525"/>
            <a:chOff x="6234923" y="0"/>
            <a:chExt cx="5142028" cy="609525"/>
          </a:xfrm>
        </p:grpSpPr>
        <p:sp>
          <p:nvSpPr>
            <p:cNvPr id="13" name="Chevron 12"/>
            <p:cNvSpPr/>
            <p:nvPr/>
          </p:nvSpPr>
          <p:spPr>
            <a:xfrm>
              <a:off x="6880295" y="0"/>
              <a:ext cx="4496656" cy="600067"/>
            </a:xfrm>
            <a:prstGeom prst="chevron">
              <a:avLst/>
            </a:prstGeom>
            <a:gradFill rotWithShape="0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Chevron 4"/>
            <p:cNvSpPr/>
            <p:nvPr/>
          </p:nvSpPr>
          <p:spPr>
            <a:xfrm>
              <a:off x="6234923" y="9458"/>
              <a:ext cx="5141861" cy="600067"/>
            </a:xfrm>
            <a:prstGeom prst="rect">
              <a:avLst/>
            </a:prstGeom>
            <a:gradFill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</a:gra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kern="1200" dirty="0" smtClean="0">
                  <a:solidFill>
                    <a:schemeClr val="tx1"/>
                  </a:solidFill>
                  <a:latin typeface="Century" pitchFamily="18" charset="0"/>
                </a:rPr>
                <a:t>Conclusion</a:t>
              </a:r>
              <a:endParaRPr lang="fr-FR" sz="2000" b="1" kern="1200" dirty="0">
                <a:solidFill>
                  <a:schemeClr val="tx1"/>
                </a:solidFill>
                <a:latin typeface="Century" pitchFamily="18" charset="0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5448307" y="-4"/>
            <a:ext cx="2555056" cy="600069"/>
            <a:chOff x="1537177" y="-196950"/>
            <a:chExt cx="3591837" cy="600069"/>
          </a:xfrm>
        </p:grpSpPr>
        <p:sp>
          <p:nvSpPr>
            <p:cNvPr id="18" name="Chevron 17"/>
            <p:cNvSpPr/>
            <p:nvPr/>
          </p:nvSpPr>
          <p:spPr>
            <a:xfrm>
              <a:off x="1537177" y="-196950"/>
              <a:ext cx="3395699" cy="600067"/>
            </a:xfrm>
            <a:prstGeom prst="chevron">
              <a:avLst/>
            </a:prstGeom>
            <a:gradFill rotWithShape="0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1620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Chevron 4"/>
            <p:cNvSpPr/>
            <p:nvPr/>
          </p:nvSpPr>
          <p:spPr>
            <a:xfrm>
              <a:off x="1799735" y="-196948"/>
              <a:ext cx="3329279" cy="60006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26670" bIns="53340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b="1" dirty="0">
                  <a:solidFill>
                    <a:schemeClr val="tx1"/>
                  </a:solidFill>
                  <a:latin typeface="Century" pitchFamily="18" charset="0"/>
                </a:rPr>
                <a:t>Solution proposée</a:t>
              </a:r>
            </a:p>
          </p:txBody>
        </p:sp>
      </p:grpSp>
      <p:sp>
        <p:nvSpPr>
          <p:cNvPr id="21" name="Chevron 20"/>
          <p:cNvSpPr/>
          <p:nvPr/>
        </p:nvSpPr>
        <p:spPr>
          <a:xfrm>
            <a:off x="7617491" y="0"/>
            <a:ext cx="2591720" cy="600067"/>
          </a:xfrm>
          <a:prstGeom prst="chevro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Expérimentation et résultats</a:t>
            </a:r>
          </a:p>
        </p:txBody>
      </p:sp>
      <p:sp>
        <p:nvSpPr>
          <p:cNvPr id="15" name="Flèche vers le bas 14"/>
          <p:cNvSpPr/>
          <p:nvPr/>
        </p:nvSpPr>
        <p:spPr>
          <a:xfrm>
            <a:off x="10546506" y="600057"/>
            <a:ext cx="506437" cy="637899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Année académique 2016/2017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8BC90-72DF-4019-92A7-1FA292FFCB49}" type="slidenum">
              <a:rPr lang="fr-FR" smtClean="0"/>
              <a:t>9</a:t>
            </a:fld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079" y="5756301"/>
            <a:ext cx="999718" cy="644499"/>
          </a:xfrm>
          <a:prstGeom prst="rect">
            <a:avLst/>
          </a:prstGeom>
        </p:spPr>
      </p:pic>
      <p:sp>
        <p:nvSpPr>
          <p:cNvPr id="22" name="Zone de texte 38"/>
          <p:cNvSpPr txBox="1"/>
          <p:nvPr/>
        </p:nvSpPr>
        <p:spPr>
          <a:xfrm>
            <a:off x="5208235" y="6135808"/>
            <a:ext cx="4076442" cy="343951"/>
          </a:xfrm>
          <a:prstGeom prst="rect">
            <a:avLst/>
          </a:prstGeom>
          <a:gradFill flip="none" rotWithShape="1">
            <a:gsLst>
              <a:gs pos="0">
                <a:srgbClr val="FBFEFF">
                  <a:shade val="30000"/>
                  <a:satMod val="115000"/>
                </a:srgbClr>
              </a:gs>
              <a:gs pos="50000">
                <a:srgbClr val="FBFEFF">
                  <a:shade val="67500"/>
                  <a:satMod val="115000"/>
                </a:srgbClr>
              </a:gs>
              <a:gs pos="100000">
                <a:srgbClr val="FBFEFF">
                  <a:shade val="100000"/>
                  <a:satMod val="115000"/>
                </a:srgbClr>
              </a:gs>
            </a:gsLst>
            <a:lin ang="5400000" scaled="1"/>
            <a:tileRect/>
          </a:gra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70510" algn="l">
              <a:lnSpc>
                <a:spcPct val="115000"/>
              </a:lnSpc>
              <a:spcAft>
                <a:spcPts val="1000"/>
              </a:spcAft>
            </a:pPr>
            <a:r>
              <a:rPr lang="fr-FR" sz="1400" b="1" dirty="0" smtClean="0">
                <a:effectLst/>
                <a:latin typeface="Harrington"/>
                <a:ea typeface="Calibri"/>
                <a:cs typeface="Times New Roman"/>
              </a:rPr>
              <a:t>Daniel Magloire MEDOU, IFI-2017 MASTER 2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167619" y="1237957"/>
            <a:ext cx="10396025" cy="203132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fr-FR" dirty="0"/>
              <a:t>Parvenu au terme de notre </a:t>
            </a:r>
            <a:r>
              <a:rPr lang="fr-FR" dirty="0" smtClean="0"/>
              <a:t>présentation, </a:t>
            </a:r>
            <a:r>
              <a:rPr lang="fr-FR" b="1" dirty="0"/>
              <a:t>KHADER SHAMEER  et al </a:t>
            </a:r>
            <a:r>
              <a:rPr lang="fr-FR" dirty="0"/>
              <a:t>nous </a:t>
            </a:r>
            <a:r>
              <a:rPr lang="fr-FR" dirty="0" smtClean="0"/>
              <a:t>ont présenté dans </a:t>
            </a:r>
            <a:r>
              <a:rPr lang="fr-FR" dirty="0"/>
              <a:t>cet </a:t>
            </a:r>
            <a:r>
              <a:rPr lang="fr-FR" dirty="0" smtClean="0"/>
              <a:t>article: </a:t>
            </a:r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 smtClean="0"/>
              <a:t>La </a:t>
            </a:r>
            <a:r>
              <a:rPr lang="fr-FR" dirty="0"/>
              <a:t>procédure de développement d’une approche de sélection de caractéristiques basées sur les données électroniques, à l’échelle du DME </a:t>
            </a:r>
            <a:endParaRPr lang="fr-FR" dirty="0" smtClean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 smtClean="0"/>
              <a:t>La mise en place d’un modèle d’apprentissage automatique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491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02"/>
    </mc:Choice>
    <mc:Fallback xmlns="">
      <p:transition advTm="12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6.9|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0.8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Bri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</TotalTime>
  <Words>500</Words>
  <Application>Microsoft Office PowerPoint</Application>
  <PresentationFormat>Grand écran</PresentationFormat>
  <Paragraphs>122</Paragraphs>
  <Slides>11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3" baseType="lpstr">
      <vt:lpstr>Algerian</vt:lpstr>
      <vt:lpstr>Arial</vt:lpstr>
      <vt:lpstr>Arial Rounded MT Bold</vt:lpstr>
      <vt:lpstr>Calibri</vt:lpstr>
      <vt:lpstr>Century</vt:lpstr>
      <vt:lpstr>Century Gothic</vt:lpstr>
      <vt:lpstr>Harrington</vt:lpstr>
      <vt:lpstr>Tahoma</vt:lpstr>
      <vt:lpstr>Times New Roman</vt:lpstr>
      <vt:lpstr>Wingdings</vt:lpstr>
      <vt:lpstr>Wingdings 3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njitack</dc:creator>
  <cp:lastModifiedBy>Daniel</cp:lastModifiedBy>
  <cp:revision>76</cp:revision>
  <dcterms:created xsi:type="dcterms:W3CDTF">2014-03-09T12:29:13Z</dcterms:created>
  <dcterms:modified xsi:type="dcterms:W3CDTF">2017-12-09T15:19:52Z</dcterms:modified>
</cp:coreProperties>
</file>