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83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295" r:id="rId19"/>
    <p:sldId id="286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5" autoAdjust="0"/>
    <p:restoredTop sz="90036" autoAdjust="0"/>
  </p:normalViewPr>
  <p:slideViewPr>
    <p:cSldViewPr>
      <p:cViewPr varScale="1">
        <p:scale>
          <a:sx n="67" d="100"/>
          <a:sy n="67" d="100"/>
        </p:scale>
        <p:origin x="153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3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E9399-0608-41D4-AAC0-4BDDF02296E1}" type="doc">
      <dgm:prSet loTypeId="urn:microsoft.com/office/officeart/2008/layout/VerticalCurvedList" loCatId="list" qsTypeId="urn:microsoft.com/office/officeart/2005/8/quickstyle/3d6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4223A0C8-526D-4338-BA0B-45CF1214F7FB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AF44E612-1781-468C-BDD2-D4119DB6B872}" type="parTrans" cxnId="{B816C183-868F-4976-BE2E-EF72BAF71866}">
      <dgm:prSet/>
      <dgm:spPr/>
      <dgm:t>
        <a:bodyPr/>
        <a:lstStyle/>
        <a:p>
          <a:endParaRPr lang="fr-FR"/>
        </a:p>
      </dgm:t>
    </dgm:pt>
    <dgm:pt modelId="{83096835-91A2-4D57-844F-083D650F10D3}" type="sibTrans" cxnId="{B816C183-868F-4976-BE2E-EF72BAF71866}">
      <dgm:prSet/>
      <dgm:spPr/>
      <dgm:t>
        <a:bodyPr/>
        <a:lstStyle/>
        <a:p>
          <a:endParaRPr lang="fr-FR"/>
        </a:p>
      </dgm:t>
    </dgm:pt>
    <dgm:pt modelId="{AC366ED2-5343-4EA0-B5FC-8B8592F65F6E}">
      <dgm:prSet phldrT="[Texte]"/>
      <dgm:spPr>
        <a:solidFill>
          <a:srgbClr val="00B050"/>
        </a:solidFill>
        <a:sp3d prstMaterial="plastic">
          <a:bevelT w="50800" h="50800" prst="relaxedInset"/>
          <a:bevelB w="50800" h="50800"/>
        </a:sp3d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DE627D27-EF05-4A45-800D-213E4950B05D}" type="parTrans" cxnId="{504D0BD5-3069-4C36-AF33-9A797B9AD7EF}">
      <dgm:prSet/>
      <dgm:spPr/>
      <dgm:t>
        <a:bodyPr/>
        <a:lstStyle/>
        <a:p>
          <a:endParaRPr lang="fr-FR"/>
        </a:p>
      </dgm:t>
    </dgm:pt>
    <dgm:pt modelId="{8578920F-C6D2-497A-90CF-97694B3F05E3}" type="sibTrans" cxnId="{504D0BD5-3069-4C36-AF33-9A797B9AD7EF}">
      <dgm:prSet/>
      <dgm:spPr/>
      <dgm:t>
        <a:bodyPr/>
        <a:lstStyle/>
        <a:p>
          <a:endParaRPr lang="fr-FR"/>
        </a:p>
      </dgm:t>
    </dgm:pt>
    <dgm:pt modelId="{E27CDC85-0826-482B-A887-820553FB0ADB}">
      <dgm:prSet phldrT="[Texte]"/>
      <dgm:spPr/>
      <dgm:t>
        <a:bodyPr/>
        <a:lstStyle/>
        <a:p>
          <a:r>
            <a:rPr lang="fr-FR" dirty="0" smtClean="0"/>
            <a:t>Résultats et commentaires</a:t>
          </a:r>
          <a:endParaRPr lang="fr-FR" dirty="0"/>
        </a:p>
      </dgm:t>
    </dgm:pt>
    <dgm:pt modelId="{2C25A2F0-F9BC-4867-AC75-24D5FE8924CB}" type="parTrans" cxnId="{E9FA74FB-D248-448C-9140-D35880E009AA}">
      <dgm:prSet/>
      <dgm:spPr/>
      <dgm:t>
        <a:bodyPr/>
        <a:lstStyle/>
        <a:p>
          <a:endParaRPr lang="fr-FR"/>
        </a:p>
      </dgm:t>
    </dgm:pt>
    <dgm:pt modelId="{6DDF2A3E-152E-4AF8-ADD9-561ADE1E5DD1}" type="sibTrans" cxnId="{E9FA74FB-D248-448C-9140-D35880E009AA}">
      <dgm:prSet/>
      <dgm:spPr/>
      <dgm:t>
        <a:bodyPr/>
        <a:lstStyle/>
        <a:p>
          <a:endParaRPr lang="fr-FR"/>
        </a:p>
      </dgm:t>
    </dgm:pt>
    <dgm:pt modelId="{4478DA8F-D965-4F4B-9F77-C2014BBD89FD}">
      <dgm:prSet phldrT="[Texte]"/>
      <dgm:spPr/>
      <dgm:t>
        <a:bodyPr/>
        <a:lstStyle/>
        <a:p>
          <a:r>
            <a:rPr lang="fr-FR" dirty="0" smtClean="0"/>
            <a:t>Contexte et Problématique</a:t>
          </a:r>
          <a:endParaRPr lang="fr-FR" dirty="0"/>
        </a:p>
      </dgm:t>
    </dgm:pt>
    <dgm:pt modelId="{6CF4B37B-B545-418A-A523-6B97ACB58BC0}" type="parTrans" cxnId="{F8565EE6-9A36-40FD-920C-AF1A214D9620}">
      <dgm:prSet/>
      <dgm:spPr/>
      <dgm:t>
        <a:bodyPr/>
        <a:lstStyle/>
        <a:p>
          <a:endParaRPr lang="fr-FR"/>
        </a:p>
      </dgm:t>
    </dgm:pt>
    <dgm:pt modelId="{D9CE8DAC-3B7D-460E-AE95-93CAFF931BDE}" type="sibTrans" cxnId="{F8565EE6-9A36-40FD-920C-AF1A214D9620}">
      <dgm:prSet/>
      <dgm:spPr/>
      <dgm:t>
        <a:bodyPr/>
        <a:lstStyle/>
        <a:p>
          <a:endParaRPr lang="fr-FR"/>
        </a:p>
      </dgm:t>
    </dgm:pt>
    <dgm:pt modelId="{28585298-C73F-4903-A392-32BBDC9A2E6F}">
      <dgm:prSet phldrT="[Texte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ECCB965A-237C-4445-83FC-C23F271D07B0}" type="parTrans" cxnId="{86440A5B-111C-4F39-828C-60A14E7B0CE5}">
      <dgm:prSet/>
      <dgm:spPr/>
      <dgm:t>
        <a:bodyPr/>
        <a:lstStyle/>
        <a:p>
          <a:endParaRPr lang="fr-FR"/>
        </a:p>
      </dgm:t>
    </dgm:pt>
    <dgm:pt modelId="{08C1BA1A-B228-41C0-8014-035D2C8DD2DA}" type="sibTrans" cxnId="{86440A5B-111C-4F39-828C-60A14E7B0CE5}">
      <dgm:prSet/>
      <dgm:spPr/>
      <dgm:t>
        <a:bodyPr/>
        <a:lstStyle/>
        <a:p>
          <a:endParaRPr lang="fr-FR"/>
        </a:p>
      </dgm:t>
    </dgm:pt>
    <dgm:pt modelId="{5765FF8C-38A5-4B02-96C0-721EA0511597}" type="pres">
      <dgm:prSet presAssocID="{B0FE9399-0608-41D4-AAC0-4BDDF02296E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AB34B0C3-EEF7-4A27-A57D-A8A1A2B8260E}" type="pres">
      <dgm:prSet presAssocID="{B0FE9399-0608-41D4-AAC0-4BDDF02296E1}" presName="Name1" presStyleCnt="0"/>
      <dgm:spPr/>
      <dgm:t>
        <a:bodyPr/>
        <a:lstStyle/>
        <a:p>
          <a:endParaRPr lang="fr-FR"/>
        </a:p>
      </dgm:t>
    </dgm:pt>
    <dgm:pt modelId="{B7C153D3-5D3D-4A1F-974D-E0F33ACBCBC3}" type="pres">
      <dgm:prSet presAssocID="{B0FE9399-0608-41D4-AAC0-4BDDF02296E1}" presName="cycle" presStyleCnt="0"/>
      <dgm:spPr/>
      <dgm:t>
        <a:bodyPr/>
        <a:lstStyle/>
        <a:p>
          <a:endParaRPr lang="fr-FR"/>
        </a:p>
      </dgm:t>
    </dgm:pt>
    <dgm:pt modelId="{432A0A5B-5765-4784-9902-7ECB3716B8C4}" type="pres">
      <dgm:prSet presAssocID="{B0FE9399-0608-41D4-AAC0-4BDDF02296E1}" presName="srcNode" presStyleLbl="node1" presStyleIdx="0" presStyleCnt="5"/>
      <dgm:spPr/>
      <dgm:t>
        <a:bodyPr/>
        <a:lstStyle/>
        <a:p>
          <a:endParaRPr lang="fr-FR"/>
        </a:p>
      </dgm:t>
    </dgm:pt>
    <dgm:pt modelId="{D047DA38-6723-4060-A572-53F5A35EE283}" type="pres">
      <dgm:prSet presAssocID="{B0FE9399-0608-41D4-AAC0-4BDDF02296E1}" presName="conn" presStyleLbl="parChTrans1D2" presStyleIdx="0" presStyleCnt="1"/>
      <dgm:spPr/>
      <dgm:t>
        <a:bodyPr/>
        <a:lstStyle/>
        <a:p>
          <a:endParaRPr lang="fr-FR"/>
        </a:p>
      </dgm:t>
    </dgm:pt>
    <dgm:pt modelId="{FEE3FC33-2287-4806-9FFC-70B477A188EF}" type="pres">
      <dgm:prSet presAssocID="{B0FE9399-0608-41D4-AAC0-4BDDF02296E1}" presName="extraNode" presStyleLbl="node1" presStyleIdx="0" presStyleCnt="5"/>
      <dgm:spPr/>
      <dgm:t>
        <a:bodyPr/>
        <a:lstStyle/>
        <a:p>
          <a:endParaRPr lang="fr-FR"/>
        </a:p>
      </dgm:t>
    </dgm:pt>
    <dgm:pt modelId="{B2C3CF2C-E876-42ED-BC78-73097AB4C489}" type="pres">
      <dgm:prSet presAssocID="{B0FE9399-0608-41D4-AAC0-4BDDF02296E1}" presName="dstNode" presStyleLbl="node1" presStyleIdx="0" presStyleCnt="5"/>
      <dgm:spPr/>
      <dgm:t>
        <a:bodyPr/>
        <a:lstStyle/>
        <a:p>
          <a:endParaRPr lang="fr-FR"/>
        </a:p>
      </dgm:t>
    </dgm:pt>
    <dgm:pt modelId="{E9314458-696B-465F-8950-6E371339DF5C}" type="pres">
      <dgm:prSet presAssocID="{28585298-C73F-4903-A392-32BBDC9A2E6F}" presName="text_1" presStyleLbl="node1" presStyleIdx="0" presStyleCnt="5" custLinFactNeighborX="-660" custLinFactNeighborY="4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EFE434-B2EC-4741-9DF1-FC2299CC9C1A}" type="pres">
      <dgm:prSet presAssocID="{28585298-C73F-4903-A392-32BBDC9A2E6F}" presName="accent_1" presStyleCnt="0"/>
      <dgm:spPr/>
    </dgm:pt>
    <dgm:pt modelId="{D0CFA6E5-9F9E-48A5-A0F4-4859313FD74B}" type="pres">
      <dgm:prSet presAssocID="{28585298-C73F-4903-A392-32BBDC9A2E6F}" presName="accentRepeatNode" presStyleLbl="solidFgAcc1" presStyleIdx="0" presStyleCnt="5"/>
      <dgm:spPr/>
    </dgm:pt>
    <dgm:pt modelId="{8C42280A-363E-472D-ADA7-E470E18B31E4}" type="pres">
      <dgm:prSet presAssocID="{4478DA8F-D965-4F4B-9F77-C2014BBD89FD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B8AE36-6D1B-4245-A66F-5E5F5A7748EE}" type="pres">
      <dgm:prSet presAssocID="{4478DA8F-D965-4F4B-9F77-C2014BBD89FD}" presName="accent_2" presStyleCnt="0"/>
      <dgm:spPr/>
    </dgm:pt>
    <dgm:pt modelId="{4278BB16-A69E-4182-991C-5D6D8814BEAE}" type="pres">
      <dgm:prSet presAssocID="{4478DA8F-D965-4F4B-9F77-C2014BBD89FD}" presName="accentRepeatNode" presStyleLbl="solidFgAcc1" presStyleIdx="1" presStyleCnt="5"/>
      <dgm:spPr/>
    </dgm:pt>
    <dgm:pt modelId="{B049407C-C409-4741-A49D-483C0AA4BDA1}" type="pres">
      <dgm:prSet presAssocID="{4223A0C8-526D-4338-BA0B-45CF1214F7F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662640-15A6-4AC5-A003-3028F9F4573A}" type="pres">
      <dgm:prSet presAssocID="{4223A0C8-526D-4338-BA0B-45CF1214F7FB}" presName="accent_3" presStyleCnt="0"/>
      <dgm:spPr/>
    </dgm:pt>
    <dgm:pt modelId="{1882DB3F-2600-4904-A343-9935E845D5CB}" type="pres">
      <dgm:prSet presAssocID="{4223A0C8-526D-4338-BA0B-45CF1214F7FB}" presName="accentRepeatNode" presStyleLbl="solidFgAcc1" presStyleIdx="2" presStyleCnt="5"/>
      <dgm:spPr/>
      <dgm:t>
        <a:bodyPr/>
        <a:lstStyle/>
        <a:p>
          <a:endParaRPr lang="fr-FR"/>
        </a:p>
      </dgm:t>
    </dgm:pt>
    <dgm:pt modelId="{3A57588E-272B-4B97-8B1E-0B8200E021D7}" type="pres">
      <dgm:prSet presAssocID="{E27CDC85-0826-482B-A887-820553FB0ADB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D03C71-4690-41B1-9DDE-44325EA7AB53}" type="pres">
      <dgm:prSet presAssocID="{E27CDC85-0826-482B-A887-820553FB0ADB}" presName="accent_4" presStyleCnt="0"/>
      <dgm:spPr/>
    </dgm:pt>
    <dgm:pt modelId="{866B780B-82E9-461B-86BA-269C2AA9F929}" type="pres">
      <dgm:prSet presAssocID="{E27CDC85-0826-482B-A887-820553FB0ADB}" presName="accentRepeatNode" presStyleLbl="solidFgAcc1" presStyleIdx="3" presStyleCnt="5"/>
      <dgm:spPr/>
      <dgm:t>
        <a:bodyPr/>
        <a:lstStyle/>
        <a:p>
          <a:endParaRPr lang="fr-FR"/>
        </a:p>
      </dgm:t>
    </dgm:pt>
    <dgm:pt modelId="{B527E070-F984-40C4-BCF9-A68AFC870E2F}" type="pres">
      <dgm:prSet presAssocID="{AC366ED2-5343-4EA0-B5FC-8B8592F65F6E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4D4463-A22A-486A-A5EF-96E804459680}" type="pres">
      <dgm:prSet presAssocID="{AC366ED2-5343-4EA0-B5FC-8B8592F65F6E}" presName="accent_5" presStyleCnt="0"/>
      <dgm:spPr/>
    </dgm:pt>
    <dgm:pt modelId="{1CE74AF2-F5C2-4113-AE1A-6B5EB4D75D8A}" type="pres">
      <dgm:prSet presAssocID="{AC366ED2-5343-4EA0-B5FC-8B8592F65F6E}" presName="accentRepeatNode" presStyleLbl="solidFgAcc1" presStyleIdx="4" presStyleCnt="5"/>
      <dgm:spPr/>
      <dgm:t>
        <a:bodyPr/>
        <a:lstStyle/>
        <a:p>
          <a:endParaRPr lang="fr-FR"/>
        </a:p>
      </dgm:t>
    </dgm:pt>
  </dgm:ptLst>
  <dgm:cxnLst>
    <dgm:cxn modelId="{86440A5B-111C-4F39-828C-60A14E7B0CE5}" srcId="{B0FE9399-0608-41D4-AAC0-4BDDF02296E1}" destId="{28585298-C73F-4903-A392-32BBDC9A2E6F}" srcOrd="0" destOrd="0" parTransId="{ECCB965A-237C-4445-83FC-C23F271D07B0}" sibTransId="{08C1BA1A-B228-41C0-8014-035D2C8DD2DA}"/>
    <dgm:cxn modelId="{ECE3B566-14E7-41FC-8AF7-7E8A7D0B331F}" type="presOf" srcId="{B0FE9399-0608-41D4-AAC0-4BDDF02296E1}" destId="{5765FF8C-38A5-4B02-96C0-721EA0511597}" srcOrd="0" destOrd="0" presId="urn:microsoft.com/office/officeart/2008/layout/VerticalCurvedList"/>
    <dgm:cxn modelId="{392C85D9-4687-4F0D-A377-FF5D6600D9DF}" type="presOf" srcId="{AC366ED2-5343-4EA0-B5FC-8B8592F65F6E}" destId="{B527E070-F984-40C4-BCF9-A68AFC870E2F}" srcOrd="0" destOrd="0" presId="urn:microsoft.com/office/officeart/2008/layout/VerticalCurvedList"/>
    <dgm:cxn modelId="{E9FA74FB-D248-448C-9140-D35880E009AA}" srcId="{B0FE9399-0608-41D4-AAC0-4BDDF02296E1}" destId="{E27CDC85-0826-482B-A887-820553FB0ADB}" srcOrd="3" destOrd="0" parTransId="{2C25A2F0-F9BC-4867-AC75-24D5FE8924CB}" sibTransId="{6DDF2A3E-152E-4AF8-ADD9-561ADE1E5DD1}"/>
    <dgm:cxn modelId="{DF2DF913-D9FE-4825-98F1-D57B0DF7FFF1}" type="presOf" srcId="{28585298-C73F-4903-A392-32BBDC9A2E6F}" destId="{E9314458-696B-465F-8950-6E371339DF5C}" srcOrd="0" destOrd="0" presId="urn:microsoft.com/office/officeart/2008/layout/VerticalCurvedList"/>
    <dgm:cxn modelId="{7DE68D83-7F57-4F71-B7E7-BECACD75E85C}" type="presOf" srcId="{08C1BA1A-B228-41C0-8014-035D2C8DD2DA}" destId="{D047DA38-6723-4060-A572-53F5A35EE283}" srcOrd="0" destOrd="0" presId="urn:microsoft.com/office/officeart/2008/layout/VerticalCurvedList"/>
    <dgm:cxn modelId="{C778FBB4-7B8C-4B43-B0C1-93471DE9FADA}" type="presOf" srcId="{4223A0C8-526D-4338-BA0B-45CF1214F7FB}" destId="{B049407C-C409-4741-A49D-483C0AA4BDA1}" srcOrd="0" destOrd="0" presId="urn:microsoft.com/office/officeart/2008/layout/VerticalCurvedList"/>
    <dgm:cxn modelId="{504D0BD5-3069-4C36-AF33-9A797B9AD7EF}" srcId="{B0FE9399-0608-41D4-AAC0-4BDDF02296E1}" destId="{AC366ED2-5343-4EA0-B5FC-8B8592F65F6E}" srcOrd="4" destOrd="0" parTransId="{DE627D27-EF05-4A45-800D-213E4950B05D}" sibTransId="{8578920F-C6D2-497A-90CF-97694B3F05E3}"/>
    <dgm:cxn modelId="{9A4D9F46-3003-48A4-B6C0-BD5E01EE2A94}" type="presOf" srcId="{4478DA8F-D965-4F4B-9F77-C2014BBD89FD}" destId="{8C42280A-363E-472D-ADA7-E470E18B31E4}" srcOrd="0" destOrd="0" presId="urn:microsoft.com/office/officeart/2008/layout/VerticalCurvedList"/>
    <dgm:cxn modelId="{F8565EE6-9A36-40FD-920C-AF1A214D9620}" srcId="{B0FE9399-0608-41D4-AAC0-4BDDF02296E1}" destId="{4478DA8F-D965-4F4B-9F77-C2014BBD89FD}" srcOrd="1" destOrd="0" parTransId="{6CF4B37B-B545-418A-A523-6B97ACB58BC0}" sibTransId="{D9CE8DAC-3B7D-460E-AE95-93CAFF931BDE}"/>
    <dgm:cxn modelId="{B816C183-868F-4976-BE2E-EF72BAF71866}" srcId="{B0FE9399-0608-41D4-AAC0-4BDDF02296E1}" destId="{4223A0C8-526D-4338-BA0B-45CF1214F7FB}" srcOrd="2" destOrd="0" parTransId="{AF44E612-1781-468C-BDD2-D4119DB6B872}" sibTransId="{83096835-91A2-4D57-844F-083D650F10D3}"/>
    <dgm:cxn modelId="{AC8611E4-4B8C-456B-86B9-DC69AED40D59}" type="presOf" srcId="{E27CDC85-0826-482B-A887-820553FB0ADB}" destId="{3A57588E-272B-4B97-8B1E-0B8200E021D7}" srcOrd="0" destOrd="0" presId="urn:microsoft.com/office/officeart/2008/layout/VerticalCurvedList"/>
    <dgm:cxn modelId="{52C7932A-2752-496E-9E11-BDA8DF1AE090}" type="presParOf" srcId="{5765FF8C-38A5-4B02-96C0-721EA0511597}" destId="{AB34B0C3-EEF7-4A27-A57D-A8A1A2B8260E}" srcOrd="0" destOrd="0" presId="urn:microsoft.com/office/officeart/2008/layout/VerticalCurvedList"/>
    <dgm:cxn modelId="{7F0835FA-C909-4A1A-ABDB-4D45CE911F5F}" type="presParOf" srcId="{AB34B0C3-EEF7-4A27-A57D-A8A1A2B8260E}" destId="{B7C153D3-5D3D-4A1F-974D-E0F33ACBCBC3}" srcOrd="0" destOrd="0" presId="urn:microsoft.com/office/officeart/2008/layout/VerticalCurvedList"/>
    <dgm:cxn modelId="{13C405D0-B4AB-49FC-A497-BB254B2EC705}" type="presParOf" srcId="{B7C153D3-5D3D-4A1F-974D-E0F33ACBCBC3}" destId="{432A0A5B-5765-4784-9902-7ECB3716B8C4}" srcOrd="0" destOrd="0" presId="urn:microsoft.com/office/officeart/2008/layout/VerticalCurvedList"/>
    <dgm:cxn modelId="{DB2D69D0-B786-42EF-BEE8-1FCBA410A13D}" type="presParOf" srcId="{B7C153D3-5D3D-4A1F-974D-E0F33ACBCBC3}" destId="{D047DA38-6723-4060-A572-53F5A35EE283}" srcOrd="1" destOrd="0" presId="urn:microsoft.com/office/officeart/2008/layout/VerticalCurvedList"/>
    <dgm:cxn modelId="{EE0B120F-3A86-459A-B5C4-B7486C799C8C}" type="presParOf" srcId="{B7C153D3-5D3D-4A1F-974D-E0F33ACBCBC3}" destId="{FEE3FC33-2287-4806-9FFC-70B477A188EF}" srcOrd="2" destOrd="0" presId="urn:microsoft.com/office/officeart/2008/layout/VerticalCurvedList"/>
    <dgm:cxn modelId="{D8A30EDE-59F1-4515-9B04-AFD0715B9150}" type="presParOf" srcId="{B7C153D3-5D3D-4A1F-974D-E0F33ACBCBC3}" destId="{B2C3CF2C-E876-42ED-BC78-73097AB4C489}" srcOrd="3" destOrd="0" presId="urn:microsoft.com/office/officeart/2008/layout/VerticalCurvedList"/>
    <dgm:cxn modelId="{A4273E80-3545-4C97-9CD7-005B54DDADCA}" type="presParOf" srcId="{AB34B0C3-EEF7-4A27-A57D-A8A1A2B8260E}" destId="{E9314458-696B-465F-8950-6E371339DF5C}" srcOrd="1" destOrd="0" presId="urn:microsoft.com/office/officeart/2008/layout/VerticalCurvedList"/>
    <dgm:cxn modelId="{9F21CE16-25A8-4ED8-A42B-AE2A690FDBDB}" type="presParOf" srcId="{AB34B0C3-EEF7-4A27-A57D-A8A1A2B8260E}" destId="{A4EFE434-B2EC-4741-9DF1-FC2299CC9C1A}" srcOrd="2" destOrd="0" presId="urn:microsoft.com/office/officeart/2008/layout/VerticalCurvedList"/>
    <dgm:cxn modelId="{FAF26631-3E91-4615-93D1-653E1F33DA8F}" type="presParOf" srcId="{A4EFE434-B2EC-4741-9DF1-FC2299CC9C1A}" destId="{D0CFA6E5-9F9E-48A5-A0F4-4859313FD74B}" srcOrd="0" destOrd="0" presId="urn:microsoft.com/office/officeart/2008/layout/VerticalCurvedList"/>
    <dgm:cxn modelId="{D5A5D19D-1840-4642-823A-C6030DFD14C6}" type="presParOf" srcId="{AB34B0C3-EEF7-4A27-A57D-A8A1A2B8260E}" destId="{8C42280A-363E-472D-ADA7-E470E18B31E4}" srcOrd="3" destOrd="0" presId="urn:microsoft.com/office/officeart/2008/layout/VerticalCurvedList"/>
    <dgm:cxn modelId="{B6441AF3-0718-4A17-BDA5-ADB17CCD7978}" type="presParOf" srcId="{AB34B0C3-EEF7-4A27-A57D-A8A1A2B8260E}" destId="{9DB8AE36-6D1B-4245-A66F-5E5F5A7748EE}" srcOrd="4" destOrd="0" presId="urn:microsoft.com/office/officeart/2008/layout/VerticalCurvedList"/>
    <dgm:cxn modelId="{53E4F325-F9C7-48F4-8310-6A6AEC239F4C}" type="presParOf" srcId="{9DB8AE36-6D1B-4245-A66F-5E5F5A7748EE}" destId="{4278BB16-A69E-4182-991C-5D6D8814BEAE}" srcOrd="0" destOrd="0" presId="urn:microsoft.com/office/officeart/2008/layout/VerticalCurvedList"/>
    <dgm:cxn modelId="{377AB3F4-F0CE-47BE-AB14-E463B6D0148A}" type="presParOf" srcId="{AB34B0C3-EEF7-4A27-A57D-A8A1A2B8260E}" destId="{B049407C-C409-4741-A49D-483C0AA4BDA1}" srcOrd="5" destOrd="0" presId="urn:microsoft.com/office/officeart/2008/layout/VerticalCurvedList"/>
    <dgm:cxn modelId="{49EC6899-12E1-4D77-A819-9E801261CE3A}" type="presParOf" srcId="{AB34B0C3-EEF7-4A27-A57D-A8A1A2B8260E}" destId="{90662640-15A6-4AC5-A003-3028F9F4573A}" srcOrd="6" destOrd="0" presId="urn:microsoft.com/office/officeart/2008/layout/VerticalCurvedList"/>
    <dgm:cxn modelId="{188251B0-3455-400C-AE2F-7A03C97305C9}" type="presParOf" srcId="{90662640-15A6-4AC5-A003-3028F9F4573A}" destId="{1882DB3F-2600-4904-A343-9935E845D5CB}" srcOrd="0" destOrd="0" presId="urn:microsoft.com/office/officeart/2008/layout/VerticalCurvedList"/>
    <dgm:cxn modelId="{CF4571A3-F22E-4AB3-98F5-A01E2D911BF8}" type="presParOf" srcId="{AB34B0C3-EEF7-4A27-A57D-A8A1A2B8260E}" destId="{3A57588E-272B-4B97-8B1E-0B8200E021D7}" srcOrd="7" destOrd="0" presId="urn:microsoft.com/office/officeart/2008/layout/VerticalCurvedList"/>
    <dgm:cxn modelId="{B01C51CF-AF66-4818-9A41-1E2FAD60B5E2}" type="presParOf" srcId="{AB34B0C3-EEF7-4A27-A57D-A8A1A2B8260E}" destId="{95D03C71-4690-41B1-9DDE-44325EA7AB53}" srcOrd="8" destOrd="0" presId="urn:microsoft.com/office/officeart/2008/layout/VerticalCurvedList"/>
    <dgm:cxn modelId="{6609967C-099B-4C66-B897-E2FEDBD471C8}" type="presParOf" srcId="{95D03C71-4690-41B1-9DDE-44325EA7AB53}" destId="{866B780B-82E9-461B-86BA-269C2AA9F929}" srcOrd="0" destOrd="0" presId="urn:microsoft.com/office/officeart/2008/layout/VerticalCurvedList"/>
    <dgm:cxn modelId="{D28C2A09-522B-49EF-9A7E-2AF7A55B7438}" type="presParOf" srcId="{AB34B0C3-EEF7-4A27-A57D-A8A1A2B8260E}" destId="{B527E070-F984-40C4-BCF9-A68AFC870E2F}" srcOrd="9" destOrd="0" presId="urn:microsoft.com/office/officeart/2008/layout/VerticalCurvedList"/>
    <dgm:cxn modelId="{1FD3FDD6-9AA8-4D00-B253-ADA1B85D5727}" type="presParOf" srcId="{AB34B0C3-EEF7-4A27-A57D-A8A1A2B8260E}" destId="{454D4463-A22A-486A-A5EF-96E804459680}" srcOrd="10" destOrd="0" presId="urn:microsoft.com/office/officeart/2008/layout/VerticalCurvedList"/>
    <dgm:cxn modelId="{FDFF8CBE-C319-49B5-AA2A-31D7DE06A6F1}" type="presParOf" srcId="{454D4463-A22A-486A-A5EF-96E804459680}" destId="{1CE74AF2-F5C2-4113-AE1A-6B5EB4D75D8A}" srcOrd="0" destOrd="0" presId="urn:microsoft.com/office/officeart/2008/layout/VerticalCurvedList"/>
  </dgm:cxnLst>
  <dgm:bg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275626-6AF4-4177-94E1-38E88C390645}" type="doc">
      <dgm:prSet loTypeId="urn:microsoft.com/office/officeart/2005/8/layout/gear1" loCatId="process" qsTypeId="urn:microsoft.com/office/officeart/2005/8/quickstyle/simple5" qsCatId="simple" csTypeId="urn:microsoft.com/office/officeart/2005/8/colors/colorful3" csCatId="colorful" phldr="1"/>
      <dgm:spPr/>
    </dgm:pt>
    <dgm:pt modelId="{26F8F225-C30D-4424-9E63-0818436250ED}">
      <dgm:prSet phldrT="[Texte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Jeu</a:t>
          </a:r>
          <a:r>
            <a:rPr lang="en-US" dirty="0" smtClean="0">
              <a:solidFill>
                <a:schemeClr val="tx1"/>
              </a:solidFill>
            </a:rPr>
            <a:t> de </a:t>
          </a:r>
          <a:r>
            <a:rPr lang="en-US" dirty="0" err="1" smtClean="0">
              <a:solidFill>
                <a:schemeClr val="tx1"/>
              </a:solidFill>
            </a:rPr>
            <a:t>données</a:t>
          </a:r>
          <a:r>
            <a:rPr lang="en-US" dirty="0" smtClean="0">
              <a:solidFill>
                <a:schemeClr val="tx1"/>
              </a:solidFill>
            </a:rPr>
            <a:t> “Adult”</a:t>
          </a:r>
        </a:p>
        <a:p>
          <a:r>
            <a:rPr lang="en-US" dirty="0" smtClean="0">
              <a:solidFill>
                <a:schemeClr val="tx1"/>
              </a:solidFill>
            </a:rPr>
            <a:t>Avec un </a:t>
          </a:r>
          <a:r>
            <a:rPr lang="en-US" dirty="0" err="1" smtClean="0">
              <a:solidFill>
                <a:schemeClr val="tx1"/>
              </a:solidFill>
            </a:rPr>
            <a:t>objectif</a:t>
          </a:r>
          <a:endParaRPr lang="en-US" dirty="0" smtClean="0">
            <a:solidFill>
              <a:schemeClr val="tx1"/>
            </a:solidFill>
          </a:endParaRPr>
        </a:p>
        <a:p>
          <a:r>
            <a:rPr lang="en-US" dirty="0" smtClean="0">
              <a:solidFill>
                <a:schemeClr val="tx1"/>
              </a:solidFill>
            </a:rPr>
            <a:t>De prediction</a:t>
          </a:r>
          <a:endParaRPr lang="en-US" dirty="0">
            <a:solidFill>
              <a:schemeClr val="tx1"/>
            </a:solidFill>
          </a:endParaRPr>
        </a:p>
      </dgm:t>
    </dgm:pt>
    <dgm:pt modelId="{F4A324FA-18B6-4696-B860-59825D00D2C5}" type="parTrans" cxnId="{38B7DBFA-C09C-40EF-BCF2-357B2627A0C5}">
      <dgm:prSet/>
      <dgm:spPr/>
      <dgm:t>
        <a:bodyPr/>
        <a:lstStyle/>
        <a:p>
          <a:endParaRPr lang="en-US"/>
        </a:p>
      </dgm:t>
    </dgm:pt>
    <dgm:pt modelId="{4A1BAB2B-9800-4BB4-8736-A60F92700A23}" type="sibTrans" cxnId="{38B7DBFA-C09C-40EF-BCF2-357B2627A0C5}">
      <dgm:prSet/>
      <dgm:spPr/>
      <dgm:t>
        <a:bodyPr/>
        <a:lstStyle/>
        <a:p>
          <a:endParaRPr lang="en-US"/>
        </a:p>
      </dgm:t>
    </dgm:pt>
    <dgm:pt modelId="{7764F60F-C881-4B93-8F2C-39FF55D2838A}">
      <dgm:prSet phldrT="[Texte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Valeurs </a:t>
          </a:r>
        </a:p>
        <a:p>
          <a:r>
            <a:rPr lang="fr-FR" dirty="0" smtClean="0">
              <a:solidFill>
                <a:schemeClr val="tx1"/>
              </a:solidFill>
            </a:rPr>
            <a:t>manquantes </a:t>
          </a:r>
          <a:endParaRPr lang="en-US" dirty="0">
            <a:solidFill>
              <a:schemeClr val="tx1"/>
            </a:solidFill>
          </a:endParaRPr>
        </a:p>
      </dgm:t>
    </dgm:pt>
    <dgm:pt modelId="{D987D7DB-1807-487E-8B49-A8FE58C25613}" type="parTrans" cxnId="{ABA5B34D-9049-4CC5-9D2F-2439639808D3}">
      <dgm:prSet/>
      <dgm:spPr/>
      <dgm:t>
        <a:bodyPr/>
        <a:lstStyle/>
        <a:p>
          <a:endParaRPr lang="en-US"/>
        </a:p>
      </dgm:t>
    </dgm:pt>
    <dgm:pt modelId="{9B247CD1-290F-498D-A195-F335E5BDEEB0}" type="sibTrans" cxnId="{ABA5B34D-9049-4CC5-9D2F-2439639808D3}">
      <dgm:prSet/>
      <dgm:spPr/>
      <dgm:t>
        <a:bodyPr/>
        <a:lstStyle/>
        <a:p>
          <a:endParaRPr lang="en-US"/>
        </a:p>
      </dgm:t>
    </dgm:pt>
    <dgm:pt modelId="{CA30EC5D-1BAB-4F5E-AEE7-E0ABC2C2526F}">
      <dgm:prSet phldrT="[Texte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Documents </a:t>
          </a:r>
          <a:endParaRPr lang="en-US" dirty="0">
            <a:solidFill>
              <a:schemeClr val="tx1"/>
            </a:solidFill>
          </a:endParaRPr>
        </a:p>
      </dgm:t>
    </dgm:pt>
    <dgm:pt modelId="{A0E65727-0286-4A1A-870C-5D79BEF715A1}" type="parTrans" cxnId="{8E25E85E-86F2-4441-9B4C-9F1412C0834D}">
      <dgm:prSet/>
      <dgm:spPr/>
      <dgm:t>
        <a:bodyPr/>
        <a:lstStyle/>
        <a:p>
          <a:endParaRPr lang="en-US"/>
        </a:p>
      </dgm:t>
    </dgm:pt>
    <dgm:pt modelId="{FDF39FED-2C6A-4B87-9097-57351A61DD11}" type="sibTrans" cxnId="{8E25E85E-86F2-4441-9B4C-9F1412C0834D}">
      <dgm:prSet/>
      <dgm:spPr/>
      <dgm:t>
        <a:bodyPr/>
        <a:lstStyle/>
        <a:p>
          <a:endParaRPr lang="en-US"/>
        </a:p>
      </dgm:t>
    </dgm:pt>
    <dgm:pt modelId="{A22041CE-4D1C-4E29-811F-FD2ADD83B103}" type="pres">
      <dgm:prSet presAssocID="{1D275626-6AF4-4177-94E1-38E88C39064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FB1B5A2-385F-4378-8D64-B30C6410403F}" type="pres">
      <dgm:prSet presAssocID="{26F8F225-C30D-4424-9E63-0818436250ED}" presName="gear1" presStyleLbl="node1" presStyleIdx="0" presStyleCnt="3" custLinFactNeighborX="1974" custLinFactNeighborY="-186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C912A-B2AE-4877-A8A2-6E96BF7FDEBD}" type="pres">
      <dgm:prSet presAssocID="{26F8F225-C30D-4424-9E63-0818436250ED}" presName="gear1srcNode" presStyleLbl="node1" presStyleIdx="0" presStyleCnt="3"/>
      <dgm:spPr/>
      <dgm:t>
        <a:bodyPr/>
        <a:lstStyle/>
        <a:p>
          <a:endParaRPr lang="en-US"/>
        </a:p>
      </dgm:t>
    </dgm:pt>
    <dgm:pt modelId="{CC7D26AD-89EC-4F52-A81A-AEF88AD7C50D}" type="pres">
      <dgm:prSet presAssocID="{26F8F225-C30D-4424-9E63-0818436250ED}" presName="gear1dstNode" presStyleLbl="node1" presStyleIdx="0" presStyleCnt="3"/>
      <dgm:spPr/>
      <dgm:t>
        <a:bodyPr/>
        <a:lstStyle/>
        <a:p>
          <a:endParaRPr lang="en-US"/>
        </a:p>
      </dgm:t>
    </dgm:pt>
    <dgm:pt modelId="{256814E3-95D4-4F90-A626-7906FC6C17FA}" type="pres">
      <dgm:prSet presAssocID="{7764F60F-C881-4B93-8F2C-39FF55D2838A}" presName="gear2" presStyleLbl="node1" presStyleIdx="1" presStyleCnt="3" custLinFactNeighborX="-1843" custLinFactNeighborY="702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385532-DF81-43CF-9D16-0F6368B8DEC1}" type="pres">
      <dgm:prSet presAssocID="{7764F60F-C881-4B93-8F2C-39FF55D2838A}" presName="gear2srcNode" presStyleLbl="node1" presStyleIdx="1" presStyleCnt="3"/>
      <dgm:spPr/>
      <dgm:t>
        <a:bodyPr/>
        <a:lstStyle/>
        <a:p>
          <a:endParaRPr lang="en-US"/>
        </a:p>
      </dgm:t>
    </dgm:pt>
    <dgm:pt modelId="{A57A3574-35A2-4DAB-932B-C11C7231F3D8}" type="pres">
      <dgm:prSet presAssocID="{7764F60F-C881-4B93-8F2C-39FF55D2838A}" presName="gear2dstNode" presStyleLbl="node1" presStyleIdx="1" presStyleCnt="3"/>
      <dgm:spPr/>
      <dgm:t>
        <a:bodyPr/>
        <a:lstStyle/>
        <a:p>
          <a:endParaRPr lang="en-US"/>
        </a:p>
      </dgm:t>
    </dgm:pt>
    <dgm:pt modelId="{DB66EF40-C7C2-40C8-8993-1A8A8EA79524}" type="pres">
      <dgm:prSet presAssocID="{CA30EC5D-1BAB-4F5E-AEE7-E0ABC2C2526F}" presName="gear3" presStyleLbl="node1" presStyleIdx="2" presStyleCnt="3" custLinFactNeighborX="-3639" custLinFactNeighborY="1475"/>
      <dgm:spPr/>
      <dgm:t>
        <a:bodyPr/>
        <a:lstStyle/>
        <a:p>
          <a:endParaRPr lang="en-US"/>
        </a:p>
      </dgm:t>
    </dgm:pt>
    <dgm:pt modelId="{D00987DF-0D9A-40B1-956C-FC03DEF6263E}" type="pres">
      <dgm:prSet presAssocID="{CA30EC5D-1BAB-4F5E-AEE7-E0ABC2C2526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1FB863-87BF-4FB5-96ED-8599DF46EA4B}" type="pres">
      <dgm:prSet presAssocID="{CA30EC5D-1BAB-4F5E-AEE7-E0ABC2C2526F}" presName="gear3srcNode" presStyleLbl="node1" presStyleIdx="2" presStyleCnt="3"/>
      <dgm:spPr/>
      <dgm:t>
        <a:bodyPr/>
        <a:lstStyle/>
        <a:p>
          <a:endParaRPr lang="en-US"/>
        </a:p>
      </dgm:t>
    </dgm:pt>
    <dgm:pt modelId="{4AE4BDDB-23AC-4BC2-9E84-7A32328557DE}" type="pres">
      <dgm:prSet presAssocID="{CA30EC5D-1BAB-4F5E-AEE7-E0ABC2C2526F}" presName="gear3dstNode" presStyleLbl="node1" presStyleIdx="2" presStyleCnt="3"/>
      <dgm:spPr/>
      <dgm:t>
        <a:bodyPr/>
        <a:lstStyle/>
        <a:p>
          <a:endParaRPr lang="en-US"/>
        </a:p>
      </dgm:t>
    </dgm:pt>
    <dgm:pt modelId="{C212005D-A0CD-4EAF-81F8-0082BA47346D}" type="pres">
      <dgm:prSet presAssocID="{4A1BAB2B-9800-4BB4-8736-A60F92700A23}" presName="connector1" presStyleLbl="sibTrans2D1" presStyleIdx="0" presStyleCnt="3" custLinFactNeighborX="-1793" custLinFactNeighborY="-869"/>
      <dgm:spPr/>
      <dgm:t>
        <a:bodyPr/>
        <a:lstStyle/>
        <a:p>
          <a:endParaRPr lang="en-US"/>
        </a:p>
      </dgm:t>
    </dgm:pt>
    <dgm:pt modelId="{AF5383A0-B060-4E62-AD53-7EDF1FE16420}" type="pres">
      <dgm:prSet presAssocID="{9B247CD1-290F-498D-A195-F335E5BDEEB0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D8CABC80-BF8A-42AD-8510-9E0C5B2B6E19}" type="pres">
      <dgm:prSet presAssocID="{FDF39FED-2C6A-4B87-9097-57351A61DD11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0F9504B3-B987-47F5-9C35-F77BBB7DA3B0}" type="presOf" srcId="{7764F60F-C881-4B93-8F2C-39FF55D2838A}" destId="{A57A3574-35A2-4DAB-932B-C11C7231F3D8}" srcOrd="2" destOrd="0" presId="urn:microsoft.com/office/officeart/2005/8/layout/gear1"/>
    <dgm:cxn modelId="{98AB7C54-6F86-4002-B4C6-5E0A41E562FC}" type="presOf" srcId="{26F8F225-C30D-4424-9E63-0818436250ED}" destId="{6FB1B5A2-385F-4378-8D64-B30C6410403F}" srcOrd="0" destOrd="0" presId="urn:microsoft.com/office/officeart/2005/8/layout/gear1"/>
    <dgm:cxn modelId="{A5E049FC-37F8-4234-9385-1FB4B5F7397D}" type="presOf" srcId="{1D275626-6AF4-4177-94E1-38E88C390645}" destId="{A22041CE-4D1C-4E29-811F-FD2ADD83B103}" srcOrd="0" destOrd="0" presId="urn:microsoft.com/office/officeart/2005/8/layout/gear1"/>
    <dgm:cxn modelId="{ABA5B34D-9049-4CC5-9D2F-2439639808D3}" srcId="{1D275626-6AF4-4177-94E1-38E88C390645}" destId="{7764F60F-C881-4B93-8F2C-39FF55D2838A}" srcOrd="1" destOrd="0" parTransId="{D987D7DB-1807-487E-8B49-A8FE58C25613}" sibTransId="{9B247CD1-290F-498D-A195-F335E5BDEEB0}"/>
    <dgm:cxn modelId="{39DABF4F-C703-4009-9B1D-546808029C94}" type="presOf" srcId="{7764F60F-C881-4B93-8F2C-39FF55D2838A}" destId="{256814E3-95D4-4F90-A626-7906FC6C17FA}" srcOrd="0" destOrd="0" presId="urn:microsoft.com/office/officeart/2005/8/layout/gear1"/>
    <dgm:cxn modelId="{0DA1C33E-68B9-43F4-B452-F09866AC5CB2}" type="presOf" srcId="{26F8F225-C30D-4424-9E63-0818436250ED}" destId="{058C912A-B2AE-4877-A8A2-6E96BF7FDEBD}" srcOrd="1" destOrd="0" presId="urn:microsoft.com/office/officeart/2005/8/layout/gear1"/>
    <dgm:cxn modelId="{24CAD0DB-BA30-4982-B3A1-84F43EFF4717}" type="presOf" srcId="{9B247CD1-290F-498D-A195-F335E5BDEEB0}" destId="{AF5383A0-B060-4E62-AD53-7EDF1FE16420}" srcOrd="0" destOrd="0" presId="urn:microsoft.com/office/officeart/2005/8/layout/gear1"/>
    <dgm:cxn modelId="{C1761261-1284-4D71-A1F8-749989164340}" type="presOf" srcId="{CA30EC5D-1BAB-4F5E-AEE7-E0ABC2C2526F}" destId="{D00987DF-0D9A-40B1-956C-FC03DEF6263E}" srcOrd="1" destOrd="0" presId="urn:microsoft.com/office/officeart/2005/8/layout/gear1"/>
    <dgm:cxn modelId="{DDC989E5-10C5-438F-8075-9EB9C05ADBB1}" type="presOf" srcId="{CA30EC5D-1BAB-4F5E-AEE7-E0ABC2C2526F}" destId="{4AE4BDDB-23AC-4BC2-9E84-7A32328557DE}" srcOrd="3" destOrd="0" presId="urn:microsoft.com/office/officeart/2005/8/layout/gear1"/>
    <dgm:cxn modelId="{B5CA08FC-0954-4448-BD32-271055F26B22}" type="presOf" srcId="{FDF39FED-2C6A-4B87-9097-57351A61DD11}" destId="{D8CABC80-BF8A-42AD-8510-9E0C5B2B6E19}" srcOrd="0" destOrd="0" presId="urn:microsoft.com/office/officeart/2005/8/layout/gear1"/>
    <dgm:cxn modelId="{8E25E85E-86F2-4441-9B4C-9F1412C0834D}" srcId="{1D275626-6AF4-4177-94E1-38E88C390645}" destId="{CA30EC5D-1BAB-4F5E-AEE7-E0ABC2C2526F}" srcOrd="2" destOrd="0" parTransId="{A0E65727-0286-4A1A-870C-5D79BEF715A1}" sibTransId="{FDF39FED-2C6A-4B87-9097-57351A61DD11}"/>
    <dgm:cxn modelId="{571DED7C-DBFE-4CB5-BBC4-A7B32D6413E6}" type="presOf" srcId="{CA30EC5D-1BAB-4F5E-AEE7-E0ABC2C2526F}" destId="{991FB863-87BF-4FB5-96ED-8599DF46EA4B}" srcOrd="2" destOrd="0" presId="urn:microsoft.com/office/officeart/2005/8/layout/gear1"/>
    <dgm:cxn modelId="{57DAE92C-AE28-40C0-B33E-B3F02F40FA3E}" type="presOf" srcId="{4A1BAB2B-9800-4BB4-8736-A60F92700A23}" destId="{C212005D-A0CD-4EAF-81F8-0082BA47346D}" srcOrd="0" destOrd="0" presId="urn:microsoft.com/office/officeart/2005/8/layout/gear1"/>
    <dgm:cxn modelId="{1E5FA3A0-E837-4F8A-A6C9-DE52E6703340}" type="presOf" srcId="{CA30EC5D-1BAB-4F5E-AEE7-E0ABC2C2526F}" destId="{DB66EF40-C7C2-40C8-8993-1A8A8EA79524}" srcOrd="0" destOrd="0" presId="urn:microsoft.com/office/officeart/2005/8/layout/gear1"/>
    <dgm:cxn modelId="{0E1D3998-ABE1-4E3B-9C00-8D8EE3461925}" type="presOf" srcId="{7764F60F-C881-4B93-8F2C-39FF55D2838A}" destId="{48385532-DF81-43CF-9D16-0F6368B8DEC1}" srcOrd="1" destOrd="0" presId="urn:microsoft.com/office/officeart/2005/8/layout/gear1"/>
    <dgm:cxn modelId="{38B7DBFA-C09C-40EF-BCF2-357B2627A0C5}" srcId="{1D275626-6AF4-4177-94E1-38E88C390645}" destId="{26F8F225-C30D-4424-9E63-0818436250ED}" srcOrd="0" destOrd="0" parTransId="{F4A324FA-18B6-4696-B860-59825D00D2C5}" sibTransId="{4A1BAB2B-9800-4BB4-8736-A60F92700A23}"/>
    <dgm:cxn modelId="{54FF1187-0DE4-41C0-93A0-6EA315A4BAD1}" type="presOf" srcId="{26F8F225-C30D-4424-9E63-0818436250ED}" destId="{CC7D26AD-89EC-4F52-A81A-AEF88AD7C50D}" srcOrd="2" destOrd="0" presId="urn:microsoft.com/office/officeart/2005/8/layout/gear1"/>
    <dgm:cxn modelId="{40911AAC-2F31-4BCE-82C5-AB767B5E8CA2}" type="presParOf" srcId="{A22041CE-4D1C-4E29-811F-FD2ADD83B103}" destId="{6FB1B5A2-385F-4378-8D64-B30C6410403F}" srcOrd="0" destOrd="0" presId="urn:microsoft.com/office/officeart/2005/8/layout/gear1"/>
    <dgm:cxn modelId="{DBCE9A05-DB80-4448-9C45-8DDA776182F9}" type="presParOf" srcId="{A22041CE-4D1C-4E29-811F-FD2ADD83B103}" destId="{058C912A-B2AE-4877-A8A2-6E96BF7FDEBD}" srcOrd="1" destOrd="0" presId="urn:microsoft.com/office/officeart/2005/8/layout/gear1"/>
    <dgm:cxn modelId="{4BB1A2C2-1845-48E7-A1E0-D3E947E03132}" type="presParOf" srcId="{A22041CE-4D1C-4E29-811F-FD2ADD83B103}" destId="{CC7D26AD-89EC-4F52-A81A-AEF88AD7C50D}" srcOrd="2" destOrd="0" presId="urn:microsoft.com/office/officeart/2005/8/layout/gear1"/>
    <dgm:cxn modelId="{877BE0F8-E0F6-4619-B60F-674F30999EE6}" type="presParOf" srcId="{A22041CE-4D1C-4E29-811F-FD2ADD83B103}" destId="{256814E3-95D4-4F90-A626-7906FC6C17FA}" srcOrd="3" destOrd="0" presId="urn:microsoft.com/office/officeart/2005/8/layout/gear1"/>
    <dgm:cxn modelId="{C3481D99-B8D8-4955-B911-BF50ECE711C3}" type="presParOf" srcId="{A22041CE-4D1C-4E29-811F-FD2ADD83B103}" destId="{48385532-DF81-43CF-9D16-0F6368B8DEC1}" srcOrd="4" destOrd="0" presId="urn:microsoft.com/office/officeart/2005/8/layout/gear1"/>
    <dgm:cxn modelId="{81CD9D65-0D80-43E4-B72D-B389FD1E804D}" type="presParOf" srcId="{A22041CE-4D1C-4E29-811F-FD2ADD83B103}" destId="{A57A3574-35A2-4DAB-932B-C11C7231F3D8}" srcOrd="5" destOrd="0" presId="urn:microsoft.com/office/officeart/2005/8/layout/gear1"/>
    <dgm:cxn modelId="{870CEF08-E1FA-49F4-B140-A7C254BD9CAE}" type="presParOf" srcId="{A22041CE-4D1C-4E29-811F-FD2ADD83B103}" destId="{DB66EF40-C7C2-40C8-8993-1A8A8EA79524}" srcOrd="6" destOrd="0" presId="urn:microsoft.com/office/officeart/2005/8/layout/gear1"/>
    <dgm:cxn modelId="{720156FD-ADEA-4EDF-A1E8-61AF6BFCD83D}" type="presParOf" srcId="{A22041CE-4D1C-4E29-811F-FD2ADD83B103}" destId="{D00987DF-0D9A-40B1-956C-FC03DEF6263E}" srcOrd="7" destOrd="0" presId="urn:microsoft.com/office/officeart/2005/8/layout/gear1"/>
    <dgm:cxn modelId="{993AAA8C-E245-4BE0-9BFE-3608F9FDBA1F}" type="presParOf" srcId="{A22041CE-4D1C-4E29-811F-FD2ADD83B103}" destId="{991FB863-87BF-4FB5-96ED-8599DF46EA4B}" srcOrd="8" destOrd="0" presId="urn:microsoft.com/office/officeart/2005/8/layout/gear1"/>
    <dgm:cxn modelId="{23ACDE0C-EF65-4BDB-8B90-747E8A92D9E5}" type="presParOf" srcId="{A22041CE-4D1C-4E29-811F-FD2ADD83B103}" destId="{4AE4BDDB-23AC-4BC2-9E84-7A32328557DE}" srcOrd="9" destOrd="0" presId="urn:microsoft.com/office/officeart/2005/8/layout/gear1"/>
    <dgm:cxn modelId="{6FC276DE-0AEC-40B3-8B7D-E37BAC94E319}" type="presParOf" srcId="{A22041CE-4D1C-4E29-811F-FD2ADD83B103}" destId="{C212005D-A0CD-4EAF-81F8-0082BA47346D}" srcOrd="10" destOrd="0" presId="urn:microsoft.com/office/officeart/2005/8/layout/gear1"/>
    <dgm:cxn modelId="{69EEBE99-AD90-45A6-8357-33424F26E0A3}" type="presParOf" srcId="{A22041CE-4D1C-4E29-811F-FD2ADD83B103}" destId="{AF5383A0-B060-4E62-AD53-7EDF1FE16420}" srcOrd="11" destOrd="0" presId="urn:microsoft.com/office/officeart/2005/8/layout/gear1"/>
    <dgm:cxn modelId="{CB523868-6AAD-4810-B322-1549558E0AC2}" type="presParOf" srcId="{A22041CE-4D1C-4E29-811F-FD2ADD83B103}" destId="{D8CABC80-BF8A-42AD-8510-9E0C5B2B6E1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7DA38-6723-4060-A572-53F5A35EE283}">
      <dsp:nvSpPr>
        <dsp:cNvPr id="0" name=""/>
        <dsp:cNvSpPr/>
      </dsp:nvSpPr>
      <dsp:spPr>
        <a:xfrm>
          <a:off x="-4803043" y="-736137"/>
          <a:ext cx="5720746" cy="5720746"/>
        </a:xfrm>
        <a:prstGeom prst="blockArc">
          <a:avLst>
            <a:gd name="adj1" fmla="val 18900000"/>
            <a:gd name="adj2" fmla="val 2700000"/>
            <a:gd name="adj3" fmla="val 378"/>
          </a:avLst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9314458-696B-465F-8950-6E371339DF5C}">
      <dsp:nvSpPr>
        <dsp:cNvPr id="0" name=""/>
        <dsp:cNvSpPr/>
      </dsp:nvSpPr>
      <dsp:spPr>
        <a:xfrm>
          <a:off x="360029" y="287251"/>
          <a:ext cx="6296219" cy="5312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1663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INTRODUCTION</a:t>
          </a:r>
          <a:endParaRPr lang="fr-FR" sz="3000" kern="1200" dirty="0"/>
        </a:p>
      </dsp:txBody>
      <dsp:txXfrm>
        <a:off x="360029" y="287251"/>
        <a:ext cx="6296219" cy="531228"/>
      </dsp:txXfrm>
    </dsp:sp>
    <dsp:sp modelId="{D0CFA6E5-9F9E-48A5-A0F4-4859313FD74B}">
      <dsp:nvSpPr>
        <dsp:cNvPr id="0" name=""/>
        <dsp:cNvSpPr/>
      </dsp:nvSpPr>
      <dsp:spPr>
        <a:xfrm>
          <a:off x="69566" y="199040"/>
          <a:ext cx="664036" cy="6640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42280A-363E-472D-ADA7-E470E18B31E4}">
      <dsp:nvSpPr>
        <dsp:cNvPr id="0" name=""/>
        <dsp:cNvSpPr/>
      </dsp:nvSpPr>
      <dsp:spPr>
        <a:xfrm>
          <a:off x="782247" y="1062033"/>
          <a:ext cx="5915556" cy="531228"/>
        </a:xfrm>
        <a:prstGeom prst="rect">
          <a:avLst/>
        </a:prstGeom>
        <a:solidFill>
          <a:schemeClr val="accent3">
            <a:hueOff val="-1893340"/>
            <a:satOff val="7232"/>
            <a:lumOff val="539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1663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Contexte et Problématique</a:t>
          </a:r>
          <a:endParaRPr lang="fr-FR" sz="3000" kern="1200" dirty="0"/>
        </a:p>
      </dsp:txBody>
      <dsp:txXfrm>
        <a:off x="782247" y="1062033"/>
        <a:ext cx="5915556" cy="531228"/>
      </dsp:txXfrm>
    </dsp:sp>
    <dsp:sp modelId="{4278BB16-A69E-4182-991C-5D6D8814BEAE}">
      <dsp:nvSpPr>
        <dsp:cNvPr id="0" name=""/>
        <dsp:cNvSpPr/>
      </dsp:nvSpPr>
      <dsp:spPr>
        <a:xfrm>
          <a:off x="450229" y="995629"/>
          <a:ext cx="664036" cy="6640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1893340"/>
              <a:satOff val="7232"/>
              <a:lumOff val="539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49407C-C409-4741-A49D-483C0AA4BDA1}">
      <dsp:nvSpPr>
        <dsp:cNvPr id="0" name=""/>
        <dsp:cNvSpPr/>
      </dsp:nvSpPr>
      <dsp:spPr>
        <a:xfrm>
          <a:off x="899080" y="1858621"/>
          <a:ext cx="5798723" cy="531228"/>
        </a:xfrm>
        <a:prstGeom prst="rect">
          <a:avLst/>
        </a:prstGeom>
        <a:solidFill>
          <a:schemeClr val="accent3">
            <a:hueOff val="-3786679"/>
            <a:satOff val="14463"/>
            <a:lumOff val="1079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1663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Méthodologie</a:t>
          </a:r>
          <a:endParaRPr lang="fr-FR" sz="3000" kern="1200" dirty="0"/>
        </a:p>
      </dsp:txBody>
      <dsp:txXfrm>
        <a:off x="899080" y="1858621"/>
        <a:ext cx="5798723" cy="531228"/>
      </dsp:txXfrm>
    </dsp:sp>
    <dsp:sp modelId="{1882DB3F-2600-4904-A343-9935E845D5CB}">
      <dsp:nvSpPr>
        <dsp:cNvPr id="0" name=""/>
        <dsp:cNvSpPr/>
      </dsp:nvSpPr>
      <dsp:spPr>
        <a:xfrm>
          <a:off x="567062" y="1792217"/>
          <a:ext cx="664036" cy="6640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3786679"/>
              <a:satOff val="14463"/>
              <a:lumOff val="1079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7588E-272B-4B97-8B1E-0B8200E021D7}">
      <dsp:nvSpPr>
        <dsp:cNvPr id="0" name=""/>
        <dsp:cNvSpPr/>
      </dsp:nvSpPr>
      <dsp:spPr>
        <a:xfrm>
          <a:off x="782247" y="2655210"/>
          <a:ext cx="5915556" cy="531228"/>
        </a:xfrm>
        <a:prstGeom prst="rect">
          <a:avLst/>
        </a:prstGeom>
        <a:solidFill>
          <a:schemeClr val="accent3">
            <a:hueOff val="-5680019"/>
            <a:satOff val="21695"/>
            <a:lumOff val="1618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1663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Résultats et commentaires</a:t>
          </a:r>
          <a:endParaRPr lang="fr-FR" sz="3000" kern="1200" dirty="0"/>
        </a:p>
      </dsp:txBody>
      <dsp:txXfrm>
        <a:off x="782247" y="2655210"/>
        <a:ext cx="5915556" cy="531228"/>
      </dsp:txXfrm>
    </dsp:sp>
    <dsp:sp modelId="{866B780B-82E9-461B-86BA-269C2AA9F929}">
      <dsp:nvSpPr>
        <dsp:cNvPr id="0" name=""/>
        <dsp:cNvSpPr/>
      </dsp:nvSpPr>
      <dsp:spPr>
        <a:xfrm>
          <a:off x="450229" y="2588806"/>
          <a:ext cx="664036" cy="6640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5680019"/>
              <a:satOff val="21695"/>
              <a:lumOff val="1618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27E070-F984-40C4-BCF9-A68AFC870E2F}">
      <dsp:nvSpPr>
        <dsp:cNvPr id="0" name=""/>
        <dsp:cNvSpPr/>
      </dsp:nvSpPr>
      <dsp:spPr>
        <a:xfrm>
          <a:off x="401584" y="3451798"/>
          <a:ext cx="6296219" cy="531228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p3d prstMaterial="plastic">
          <a:bevelT w="50800" h="50800" prst="relaxedInset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1663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CONCLUSION</a:t>
          </a:r>
          <a:endParaRPr lang="fr-FR" sz="3000" kern="1200" dirty="0"/>
        </a:p>
      </dsp:txBody>
      <dsp:txXfrm>
        <a:off x="401584" y="3451798"/>
        <a:ext cx="6296219" cy="531228"/>
      </dsp:txXfrm>
    </dsp:sp>
    <dsp:sp modelId="{1CE74AF2-F5C2-4113-AE1A-6B5EB4D75D8A}">
      <dsp:nvSpPr>
        <dsp:cNvPr id="0" name=""/>
        <dsp:cNvSpPr/>
      </dsp:nvSpPr>
      <dsp:spPr>
        <a:xfrm>
          <a:off x="69566" y="3385394"/>
          <a:ext cx="664036" cy="6640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7573358"/>
              <a:satOff val="28927"/>
              <a:lumOff val="2158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1B5A2-385F-4378-8D64-B30C6410403F}">
      <dsp:nvSpPr>
        <dsp:cNvPr id="0" name=""/>
        <dsp:cNvSpPr/>
      </dsp:nvSpPr>
      <dsp:spPr>
        <a:xfrm>
          <a:off x="2942162" y="1504376"/>
          <a:ext cx="1881525" cy="1881525"/>
        </a:xfrm>
        <a:prstGeom prst="gear9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>
              <a:solidFill>
                <a:schemeClr val="tx1"/>
              </a:solidFill>
            </a:rPr>
            <a:t>Jeu</a:t>
          </a:r>
          <a:r>
            <a:rPr lang="en-US" sz="1000" kern="1200" dirty="0" smtClean="0">
              <a:solidFill>
                <a:schemeClr val="tx1"/>
              </a:solidFill>
            </a:rPr>
            <a:t> de </a:t>
          </a:r>
          <a:r>
            <a:rPr lang="en-US" sz="1000" kern="1200" dirty="0" err="1" smtClean="0">
              <a:solidFill>
                <a:schemeClr val="tx1"/>
              </a:solidFill>
            </a:rPr>
            <a:t>données</a:t>
          </a:r>
          <a:r>
            <a:rPr lang="en-US" sz="1000" kern="1200" dirty="0" smtClean="0">
              <a:solidFill>
                <a:schemeClr val="tx1"/>
              </a:solidFill>
            </a:rPr>
            <a:t> “Adult”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Avec un </a:t>
          </a:r>
          <a:r>
            <a:rPr lang="en-US" sz="1000" kern="1200" dirty="0" err="1" smtClean="0">
              <a:solidFill>
                <a:schemeClr val="tx1"/>
              </a:solidFill>
            </a:rPr>
            <a:t>objectif</a:t>
          </a:r>
          <a:endParaRPr lang="en-US" sz="1000" kern="1200" dirty="0" smtClean="0">
            <a:solidFill>
              <a:schemeClr val="tx1"/>
            </a:solidFill>
          </a:endParaRP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De prediction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3320432" y="1945114"/>
        <a:ext cx="1124985" cy="967143"/>
      </dsp:txXfrm>
    </dsp:sp>
    <dsp:sp modelId="{256814E3-95D4-4F90-A626-7906FC6C17FA}">
      <dsp:nvSpPr>
        <dsp:cNvPr id="0" name=""/>
        <dsp:cNvSpPr/>
      </dsp:nvSpPr>
      <dsp:spPr>
        <a:xfrm>
          <a:off x="1785095" y="1190820"/>
          <a:ext cx="1368382" cy="1368382"/>
        </a:xfrm>
        <a:prstGeom prst="gear6">
          <a:avLst/>
        </a:prstGeom>
        <a:gradFill rotWithShape="0">
          <a:gsLst>
            <a:gs pos="0">
              <a:schemeClr val="accent3">
                <a:hueOff val="-3786679"/>
                <a:satOff val="14463"/>
                <a:lumOff val="1079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-3786679"/>
                <a:satOff val="14463"/>
                <a:lumOff val="1079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-3786679"/>
                <a:satOff val="14463"/>
                <a:lumOff val="1079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solidFill>
                <a:schemeClr val="tx1"/>
              </a:solidFill>
            </a:rPr>
            <a:t>Valeurs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solidFill>
                <a:schemeClr val="tx1"/>
              </a:solidFill>
            </a:rPr>
            <a:t>manquantes 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129589" y="1537396"/>
        <a:ext cx="679394" cy="675230"/>
      </dsp:txXfrm>
    </dsp:sp>
    <dsp:sp modelId="{DB66EF40-C7C2-40C8-8993-1A8A8EA79524}">
      <dsp:nvSpPr>
        <dsp:cNvPr id="0" name=""/>
        <dsp:cNvSpPr/>
      </dsp:nvSpPr>
      <dsp:spPr>
        <a:xfrm rot="20700000">
          <a:off x="2516994" y="174882"/>
          <a:ext cx="1340735" cy="1340735"/>
        </a:xfrm>
        <a:prstGeom prst="gear6">
          <a:avLst/>
        </a:prstGeom>
        <a:gradFill rotWithShape="0">
          <a:gsLst>
            <a:gs pos="0">
              <a:schemeClr val="accent3">
                <a:hueOff val="-7573358"/>
                <a:satOff val="28927"/>
                <a:lumOff val="215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-7573358"/>
                <a:satOff val="28927"/>
                <a:lumOff val="215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-7573358"/>
                <a:satOff val="28927"/>
                <a:lumOff val="215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solidFill>
                <a:schemeClr val="tx1"/>
              </a:solidFill>
            </a:rPr>
            <a:t>Documents </a:t>
          </a:r>
          <a:endParaRPr lang="en-US" sz="1000" kern="1200" dirty="0">
            <a:solidFill>
              <a:schemeClr val="tx1"/>
            </a:solidFill>
          </a:endParaRPr>
        </a:p>
      </dsp:txBody>
      <dsp:txXfrm rot="-20700000">
        <a:off x="2811056" y="468944"/>
        <a:ext cx="752610" cy="752610"/>
      </dsp:txXfrm>
    </dsp:sp>
    <dsp:sp modelId="{C212005D-A0CD-4EAF-81F8-0082BA47346D}">
      <dsp:nvSpPr>
        <dsp:cNvPr id="0" name=""/>
        <dsp:cNvSpPr/>
      </dsp:nvSpPr>
      <dsp:spPr>
        <a:xfrm>
          <a:off x="2708857" y="1239274"/>
          <a:ext cx="2408352" cy="2408352"/>
        </a:xfrm>
        <a:prstGeom prst="circularArrow">
          <a:avLst>
            <a:gd name="adj1" fmla="val 4687"/>
            <a:gd name="adj2" fmla="val 299029"/>
            <a:gd name="adj3" fmla="val 2494490"/>
            <a:gd name="adj4" fmla="val 15908787"/>
            <a:gd name="adj5" fmla="val 5469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5383A0-B060-4E62-AD53-7EDF1FE16420}">
      <dsp:nvSpPr>
        <dsp:cNvPr id="0" name=""/>
        <dsp:cNvSpPr/>
      </dsp:nvSpPr>
      <dsp:spPr>
        <a:xfrm>
          <a:off x="1567977" y="795253"/>
          <a:ext cx="1749818" cy="174981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hueOff val="-3786679"/>
                <a:satOff val="14463"/>
                <a:lumOff val="1079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-3786679"/>
                <a:satOff val="14463"/>
                <a:lumOff val="1079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-3786679"/>
                <a:satOff val="14463"/>
                <a:lumOff val="1079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CABC80-BF8A-42AD-8510-9E0C5B2B6E19}">
      <dsp:nvSpPr>
        <dsp:cNvPr id="0" name=""/>
        <dsp:cNvSpPr/>
      </dsp:nvSpPr>
      <dsp:spPr>
        <a:xfrm>
          <a:off x="2266622" y="-139690"/>
          <a:ext cx="1886656" cy="188665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3">
                <a:hueOff val="-7573358"/>
                <a:satOff val="28927"/>
                <a:lumOff val="215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-7573358"/>
                <a:satOff val="28927"/>
                <a:lumOff val="215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-7573358"/>
                <a:satOff val="28927"/>
                <a:lumOff val="215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CBCA3-DA58-400C-8787-1ADE9ADEE055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FCA55-C9DB-40D1-911E-2139BFC69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34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53790-8564-429D-9A68-4363FEF7D984}" type="datetimeFigureOut">
              <a:rPr lang="fr-FR" smtClean="0"/>
              <a:pPr/>
              <a:t>01/12/2017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BDBC9-E38E-4832-A50D-75432B1C138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386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BDBC9-E38E-4832-A50D-75432B1C138B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223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Nous</a:t>
            </a:r>
            <a:r>
              <a:rPr lang="fr-FR" baseline="0" dirty="0" smtClean="0"/>
              <a:t> Avons utilisé les outils ci- après  </a:t>
            </a:r>
            <a:r>
              <a:rPr lang="fr-FR" baseline="0" dirty="0" err="1" smtClean="0"/>
              <a:t>Odd</a:t>
            </a:r>
            <a:r>
              <a:rPr lang="fr-FR" baseline="0" dirty="0" smtClean="0"/>
              <a:t>-ratio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BDBC9-E38E-4832-A50D-75432B1C138B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505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Nous</a:t>
            </a:r>
            <a:r>
              <a:rPr lang="fr-FR" baseline="0" dirty="0" smtClean="0"/>
              <a:t> Avons utilisé les outils ci- après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BDBC9-E38E-4832-A50D-75432B1C138B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602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Nous</a:t>
            </a:r>
            <a:r>
              <a:rPr lang="fr-FR" baseline="0" dirty="0" smtClean="0"/>
              <a:t> Avons utilisé les outils ci- après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BDBC9-E38E-4832-A50D-75432B1C138B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596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Nous</a:t>
            </a:r>
            <a:r>
              <a:rPr lang="fr-FR" baseline="0" dirty="0" smtClean="0"/>
              <a:t> Avons utilisé les outils ci- après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BDBC9-E38E-4832-A50D-75432B1C138B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748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Nous</a:t>
            </a:r>
            <a:r>
              <a:rPr lang="fr-FR" baseline="0" dirty="0" smtClean="0"/>
              <a:t> Avons utilisé les outils ci- après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BDBC9-E38E-4832-A50D-75432B1C138B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019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Nous</a:t>
            </a:r>
            <a:r>
              <a:rPr lang="fr-FR" baseline="0" dirty="0" smtClean="0"/>
              <a:t> Avons utilisé les outils ci- après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BDBC9-E38E-4832-A50D-75432B1C138B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525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Nous</a:t>
            </a:r>
            <a:r>
              <a:rPr lang="fr-FR" baseline="0" dirty="0" smtClean="0"/>
              <a:t> Avons utilisé les outils ci- après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BDBC9-E38E-4832-A50D-75432B1C138B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943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Nous</a:t>
            </a:r>
            <a:r>
              <a:rPr lang="fr-FR" baseline="0" dirty="0" smtClean="0"/>
              <a:t> Avons utilisé les outils ci- après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BDBC9-E38E-4832-A50D-75432B1C138B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621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BDBC9-E38E-4832-A50D-75432B1C138B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789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BDBC9-E38E-4832-A50D-75432B1C138B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30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Notre présentation s’articule / les points sur</a:t>
            </a:r>
            <a:r>
              <a:rPr lang="fr-FR" baseline="0" dirty="0" smtClean="0"/>
              <a:t> lesquels nous allons vous entretenir ce matin sont les suivants…</a:t>
            </a:r>
          </a:p>
          <a:p>
            <a:r>
              <a:rPr lang="fr-FR" baseline="0" dirty="0" smtClean="0"/>
              <a:t>Dans un 1</a:t>
            </a:r>
            <a:r>
              <a:rPr lang="fr-FR" baseline="30000" dirty="0" smtClean="0"/>
              <a:t>er</a:t>
            </a:r>
            <a:r>
              <a:rPr lang="fr-FR" baseline="0" dirty="0" smtClean="0"/>
              <a:t> temps vous aurez,,,,,,,,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BDBC9-E38E-4832-A50D-75432B1C138B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958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BDBC9-E38E-4832-A50D-75432B1C138B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238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 smtClean="0"/>
              <a:t>Hors </a:t>
            </a:r>
            <a:r>
              <a:rPr lang="en-US" sz="1100" dirty="0" err="1" smtClean="0"/>
              <a:t>certaine</a:t>
            </a:r>
            <a:r>
              <a:rPr lang="en-US" sz="1100" baseline="0" dirty="0" smtClean="0"/>
              <a:t> </a:t>
            </a:r>
            <a:r>
              <a:rPr lang="en-US" sz="1100" baseline="0" dirty="0" err="1" smtClean="0"/>
              <a:t>tâches</a:t>
            </a:r>
            <a:r>
              <a:rPr lang="en-US" sz="1100" baseline="0" dirty="0" smtClean="0"/>
              <a:t> ne </a:t>
            </a:r>
            <a:r>
              <a:rPr lang="en-US" sz="1100" baseline="0" dirty="0" err="1" smtClean="0"/>
              <a:t>sont</a:t>
            </a:r>
            <a:r>
              <a:rPr lang="en-US" sz="1100" baseline="0" dirty="0" smtClean="0"/>
              <a:t> pas </a:t>
            </a:r>
            <a:r>
              <a:rPr lang="en-US" sz="1100" baseline="0" dirty="0" err="1" smtClean="0"/>
              <a:t>executées</a:t>
            </a:r>
            <a:r>
              <a:rPr lang="en-US" sz="1100" baseline="0" dirty="0" smtClean="0"/>
              <a:t> à temps, </a:t>
            </a:r>
            <a:r>
              <a:rPr lang="en-US" sz="1100" baseline="0" dirty="0" err="1" smtClean="0"/>
              <a:t>soit</a:t>
            </a:r>
            <a:r>
              <a:rPr lang="en-US" sz="1100" baseline="0" dirty="0" smtClean="0"/>
              <a:t> par </a:t>
            </a:r>
            <a:r>
              <a:rPr lang="en-US" sz="1100" baseline="0" dirty="0" err="1" smtClean="0"/>
              <a:t>négligeance</a:t>
            </a:r>
            <a:r>
              <a:rPr lang="en-US" sz="1100" baseline="0" dirty="0" smtClean="0"/>
              <a:t> </a:t>
            </a:r>
            <a:r>
              <a:rPr lang="en-US" sz="1100" baseline="0" dirty="0" err="1" smtClean="0"/>
              <a:t>ou</a:t>
            </a:r>
            <a:r>
              <a:rPr lang="en-US" sz="1100" baseline="0" dirty="0" smtClean="0"/>
              <a:t> </a:t>
            </a:r>
            <a:r>
              <a:rPr lang="en-US" sz="1100" baseline="0" dirty="0" err="1" smtClean="0"/>
              <a:t>oubli,ine</a:t>
            </a:r>
            <a:r>
              <a:rPr lang="en-US" sz="1100" baseline="0" dirty="0" smtClean="0"/>
              <a:t> </a:t>
            </a:r>
          </a:p>
          <a:p>
            <a:r>
              <a:rPr lang="en-US" sz="1100" baseline="0" dirty="0" err="1" smtClean="0"/>
              <a:t>Ce</a:t>
            </a:r>
            <a:r>
              <a:rPr lang="en-US" sz="1100" baseline="0" dirty="0" smtClean="0"/>
              <a:t> qui </a:t>
            </a:r>
            <a:r>
              <a:rPr lang="en-US" sz="1100" baseline="0" dirty="0" err="1" smtClean="0"/>
              <a:t>entraine</a:t>
            </a:r>
            <a:r>
              <a:rPr lang="en-US" sz="1100" baseline="0" dirty="0" smtClean="0"/>
              <a:t> </a:t>
            </a:r>
            <a:r>
              <a:rPr lang="en-US" sz="1100" baseline="0" dirty="0" err="1" smtClean="0"/>
              <a:t>parfois</a:t>
            </a:r>
            <a:r>
              <a:rPr lang="en-US" sz="1100" baseline="0" dirty="0" smtClean="0"/>
              <a:t> des </a:t>
            </a:r>
            <a:r>
              <a:rPr lang="en-US" sz="1100" baseline="0" dirty="0" err="1" smtClean="0"/>
              <a:t>pannes</a:t>
            </a:r>
            <a:r>
              <a:rPr lang="en-US" sz="1100" baseline="0" dirty="0" smtClean="0"/>
              <a:t> </a:t>
            </a:r>
            <a:r>
              <a:rPr lang="en-US" sz="1100" baseline="0" dirty="0" err="1" smtClean="0"/>
              <a:t>inattendues</a:t>
            </a:r>
            <a:r>
              <a:rPr lang="en-US" sz="1100" baseline="0" dirty="0" smtClean="0"/>
              <a:t> et </a:t>
            </a:r>
            <a:r>
              <a:rPr lang="en-US" sz="1100" baseline="0" dirty="0" err="1" smtClean="0"/>
              <a:t>d’Autres</a:t>
            </a:r>
            <a:r>
              <a:rPr lang="en-US" sz="1100" baseline="0" dirty="0" smtClean="0"/>
              <a:t> situations </a:t>
            </a:r>
            <a:r>
              <a:rPr lang="en-US" sz="1100" baseline="0" dirty="0" err="1" smtClean="0"/>
              <a:t>déplaisantes</a:t>
            </a:r>
            <a:r>
              <a:rPr lang="en-US" sz="1100" baseline="0" dirty="0" smtClean="0"/>
              <a:t> pendant </a:t>
            </a:r>
            <a:r>
              <a:rPr lang="en-US" sz="1100" baseline="0" dirty="0" err="1" smtClean="0"/>
              <a:t>ou</a:t>
            </a:r>
            <a:r>
              <a:rPr lang="en-US" sz="1100" baseline="0" dirty="0" smtClean="0"/>
              <a:t> </a:t>
            </a:r>
            <a:r>
              <a:rPr lang="en-US" sz="1100" baseline="0" dirty="0" err="1" smtClean="0"/>
              <a:t>avant</a:t>
            </a:r>
            <a:r>
              <a:rPr lang="en-US" sz="1100" baseline="0" dirty="0" smtClean="0"/>
              <a:t> les </a:t>
            </a:r>
            <a:r>
              <a:rPr lang="en-US" sz="1100" baseline="0" dirty="0" err="1" smtClean="0"/>
              <a:t>déplacements</a:t>
            </a:r>
            <a:r>
              <a:rPr lang="en-US" sz="1100" baseline="0" dirty="0" smtClean="0"/>
              <a:t> </a:t>
            </a:r>
            <a:r>
              <a:rPr lang="en-US" sz="1100" baseline="0" dirty="0" err="1" smtClean="0"/>
              <a:t>ce</a:t>
            </a:r>
            <a:r>
              <a:rPr lang="en-US" sz="1100" baseline="0" dirty="0" smtClean="0"/>
              <a:t> qui </a:t>
            </a:r>
            <a:r>
              <a:rPr lang="en-US" sz="1100" baseline="0" dirty="0" err="1" smtClean="0"/>
              <a:t>empèche</a:t>
            </a:r>
            <a:r>
              <a:rPr lang="en-US" sz="1100" baseline="0" dirty="0" smtClean="0"/>
              <a:t> </a:t>
            </a:r>
            <a:r>
              <a:rPr lang="en-US" sz="1100" baseline="0" dirty="0" err="1" smtClean="0"/>
              <a:t>certains</a:t>
            </a:r>
            <a:r>
              <a:rPr lang="en-US" sz="1100" baseline="0" dirty="0" smtClean="0"/>
              <a:t> </a:t>
            </a:r>
            <a:r>
              <a:rPr lang="en-US" sz="1100" baseline="0" dirty="0" err="1" smtClean="0"/>
              <a:t>employés</a:t>
            </a:r>
            <a:r>
              <a:rPr lang="en-US" sz="1100" baseline="0" dirty="0" smtClean="0"/>
              <a:t> de </a:t>
            </a:r>
            <a:r>
              <a:rPr lang="en-US" sz="1100" baseline="0" dirty="0" err="1" smtClean="0"/>
              <a:t>mener</a:t>
            </a:r>
            <a:r>
              <a:rPr lang="en-US" sz="1100" baseline="0" dirty="0" smtClean="0"/>
              <a:t> à </a:t>
            </a:r>
            <a:r>
              <a:rPr lang="en-US" sz="1100" baseline="0" dirty="0" err="1" smtClean="0"/>
              <a:t>bien</a:t>
            </a:r>
            <a:r>
              <a:rPr lang="en-US" sz="1100" baseline="0" dirty="0" smtClean="0"/>
              <a:t> </a:t>
            </a:r>
            <a:r>
              <a:rPr lang="en-US" sz="1100" baseline="0" dirty="0" err="1" smtClean="0"/>
              <a:t>leurs</a:t>
            </a:r>
            <a:r>
              <a:rPr lang="en-US" sz="1100" baseline="0" dirty="0" smtClean="0"/>
              <a:t> </a:t>
            </a:r>
            <a:r>
              <a:rPr lang="en-US" sz="1100" baseline="0" dirty="0" err="1" smtClean="0"/>
              <a:t>activités</a:t>
            </a:r>
            <a:r>
              <a:rPr lang="en-US" sz="1100" baseline="0" dirty="0" smtClean="0"/>
              <a:t>, face à </a:t>
            </a:r>
            <a:r>
              <a:rPr lang="en-US" sz="1100" baseline="0" dirty="0" err="1" smtClean="0"/>
              <a:t>cela</a:t>
            </a:r>
            <a:r>
              <a:rPr lang="en-US" sz="1100" baseline="0" dirty="0" smtClean="0"/>
              <a:t>, </a:t>
            </a:r>
            <a:r>
              <a:rPr lang="en-US" sz="1100" baseline="0" dirty="0" err="1" smtClean="0"/>
              <a:t>il</a:t>
            </a:r>
            <a:r>
              <a:rPr lang="en-US" sz="1100" baseline="0" dirty="0" smtClean="0"/>
              <a:t> nous a </a:t>
            </a:r>
            <a:r>
              <a:rPr lang="en-US" sz="1100" baseline="0" dirty="0" err="1" smtClean="0"/>
              <a:t>donc</a:t>
            </a:r>
            <a:r>
              <a:rPr lang="en-US" sz="1100" baseline="0" dirty="0" smtClean="0"/>
              <a:t> </a:t>
            </a:r>
            <a:r>
              <a:rPr lang="en-US" sz="1100" baseline="0" dirty="0" err="1" smtClean="0"/>
              <a:t>été</a:t>
            </a:r>
            <a:r>
              <a:rPr lang="en-US" sz="1100" baseline="0" dirty="0" smtClean="0"/>
              <a:t> </a:t>
            </a:r>
            <a:r>
              <a:rPr lang="en-US" sz="1100" baseline="0" dirty="0" err="1" smtClean="0"/>
              <a:t>demandé</a:t>
            </a:r>
            <a:r>
              <a:rPr lang="en-US" sz="1100" baseline="0" dirty="0" smtClean="0"/>
              <a:t> de </a:t>
            </a:r>
            <a:r>
              <a:rPr lang="en-US" sz="1100" baseline="0" dirty="0" err="1" smtClean="0"/>
              <a:t>réaliser</a:t>
            </a:r>
            <a:r>
              <a:rPr lang="en-US" sz="1100" baseline="0" dirty="0" smtClean="0"/>
              <a:t>……..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BDBC9-E38E-4832-A50D-75432B1C138B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88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Pour </a:t>
            </a:r>
            <a:r>
              <a:rPr lang="fr-FR" dirty="0" smtClean="0"/>
              <a:t>réaliser</a:t>
            </a:r>
            <a:r>
              <a:rPr lang="fr-FR" baseline="0" dirty="0" smtClean="0"/>
              <a:t> notre travail, nous avons choisi la méthode MERISE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BDBC9-E38E-4832-A50D-75432B1C138B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646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 MERISE s’étale sur 3 niveaux  d’abstraction</a:t>
            </a:r>
          </a:p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niveau</a:t>
            </a:r>
            <a:r>
              <a:rPr lang="fr-FR" baseline="0" dirty="0" smtClean="0"/>
              <a:t>: Niveau Conceptuel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BDBC9-E38E-4832-A50D-75432B1C138B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722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2</a:t>
            </a:r>
            <a:r>
              <a:rPr lang="fr-FR" baseline="30000" dirty="0" smtClean="0"/>
              <a:t>e</a:t>
            </a:r>
            <a:r>
              <a:rPr lang="fr-FR" dirty="0" smtClean="0"/>
              <a:t> niveau</a:t>
            </a:r>
            <a:r>
              <a:rPr lang="fr-FR" baseline="0" dirty="0" smtClean="0"/>
              <a:t>: Niveau Organisationnel / Logique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BDBC9-E38E-4832-A50D-75432B1C138B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014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</a:t>
            </a:r>
            <a:r>
              <a:rPr lang="fr-FR" baseline="30000" dirty="0" smtClean="0"/>
              <a:t>e</a:t>
            </a:r>
            <a:r>
              <a:rPr lang="fr-FR" baseline="0" dirty="0" smtClean="0"/>
              <a:t> </a:t>
            </a:r>
            <a:r>
              <a:rPr lang="fr-FR" dirty="0" smtClean="0"/>
              <a:t> niveau</a:t>
            </a:r>
            <a:r>
              <a:rPr lang="fr-FR" baseline="0" dirty="0" smtClean="0"/>
              <a:t>: Opérationnel ou physique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BDBC9-E38E-4832-A50D-75432B1C138B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82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Nous</a:t>
            </a:r>
            <a:r>
              <a:rPr lang="fr-FR" baseline="0" dirty="0" smtClean="0"/>
              <a:t> Avons utilisé les outils ci- après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BDBC9-E38E-4832-A50D-75432B1C138B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08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DF5C-2620-4AA8-BAC2-8F97F64474AF}" type="datetimeFigureOut">
              <a:rPr lang="fr-FR" smtClean="0"/>
              <a:pPr/>
              <a:t>01/12/2017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AB02-020B-4080-BB33-26E8BAE05E1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91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DF5C-2620-4AA8-BAC2-8F97F64474AF}" type="datetimeFigureOut">
              <a:rPr lang="fr-FR" smtClean="0"/>
              <a:pPr/>
              <a:t>01/12/2017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AB02-020B-4080-BB33-26E8BAE05E1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77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DF5C-2620-4AA8-BAC2-8F97F64474AF}" type="datetimeFigureOut">
              <a:rPr lang="fr-FR" smtClean="0"/>
              <a:pPr/>
              <a:t>01/12/2017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AB02-020B-4080-BB33-26E8BAE05E1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93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DF5C-2620-4AA8-BAC2-8F97F64474AF}" type="datetimeFigureOut">
              <a:rPr lang="fr-FR" smtClean="0"/>
              <a:pPr/>
              <a:t>01/12/2017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AB02-020B-4080-BB33-26E8BAE05E1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575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DF5C-2620-4AA8-BAC2-8F97F64474AF}" type="datetimeFigureOut">
              <a:rPr lang="fr-FR" smtClean="0"/>
              <a:pPr/>
              <a:t>01/12/2017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AB02-020B-4080-BB33-26E8BAE05E1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914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DF5C-2620-4AA8-BAC2-8F97F64474AF}" type="datetimeFigureOut">
              <a:rPr lang="fr-FR" smtClean="0"/>
              <a:pPr/>
              <a:t>01/12/2017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AB02-020B-4080-BB33-26E8BAE05E1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117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DF5C-2620-4AA8-BAC2-8F97F64474AF}" type="datetimeFigureOut">
              <a:rPr lang="fr-FR" smtClean="0"/>
              <a:pPr/>
              <a:t>01/12/2017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AB02-020B-4080-BB33-26E8BAE05E1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57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DF5C-2620-4AA8-BAC2-8F97F64474AF}" type="datetimeFigureOut">
              <a:rPr lang="fr-FR" smtClean="0"/>
              <a:pPr/>
              <a:t>01/12/2017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AB02-020B-4080-BB33-26E8BAE05E1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470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DF5C-2620-4AA8-BAC2-8F97F64474AF}" type="datetimeFigureOut">
              <a:rPr lang="fr-FR" smtClean="0"/>
              <a:pPr/>
              <a:t>01/12/2017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AB02-020B-4080-BB33-26E8BAE05E1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18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DF5C-2620-4AA8-BAC2-8F97F64474AF}" type="datetimeFigureOut">
              <a:rPr lang="fr-FR" smtClean="0"/>
              <a:pPr/>
              <a:t>01/12/2017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AB02-020B-4080-BB33-26E8BAE05E1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6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DF5C-2620-4AA8-BAC2-8F97F64474AF}" type="datetimeFigureOut">
              <a:rPr lang="fr-FR" smtClean="0"/>
              <a:pPr/>
              <a:t>01/12/2017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AB02-020B-4080-BB33-26E8BAE05E1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85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DF5C-2620-4AA8-BAC2-8F97F64474AF}" type="datetimeFigureOut">
              <a:rPr lang="fr-FR" smtClean="0"/>
              <a:pPr/>
              <a:t>01/12/2017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AB02-020B-4080-BB33-26E8BAE05E1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0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DF5C-2620-4AA8-BAC2-8F97F64474AF}" type="datetimeFigureOut">
              <a:rPr lang="fr-FR" smtClean="0"/>
              <a:pPr/>
              <a:t>01/12/2017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AB02-020B-4080-BB33-26E8BAE05E1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20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DF5C-2620-4AA8-BAC2-8F97F64474AF}" type="datetimeFigureOut">
              <a:rPr lang="fr-FR" smtClean="0"/>
              <a:pPr/>
              <a:t>01/12/2017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AB02-020B-4080-BB33-26E8BAE05E1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28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DF5C-2620-4AA8-BAC2-8F97F64474AF}" type="datetimeFigureOut">
              <a:rPr lang="fr-FR" smtClean="0"/>
              <a:pPr/>
              <a:t>01/12/2017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AB02-020B-4080-BB33-26E8BAE05E1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31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DF5C-2620-4AA8-BAC2-8F97F64474AF}" type="datetimeFigureOut">
              <a:rPr lang="fr-FR" smtClean="0"/>
              <a:pPr/>
              <a:t>01/12/2017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AB02-020B-4080-BB33-26E8BAE05E1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56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DF5C-2620-4AA8-BAC2-8F97F64474AF}" type="datetimeFigureOut">
              <a:rPr lang="fr-FR" smtClean="0"/>
              <a:pPr/>
              <a:t>01/12/2017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AB02-020B-4080-BB33-26E8BAE05E1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21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7FADF5C-2620-4AA8-BAC2-8F97F64474AF}" type="datetimeFigureOut">
              <a:rPr lang="fr-FR" smtClean="0"/>
              <a:pPr/>
              <a:t>01/12/2017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94DAB02-020B-4080-BB33-26E8BAE05E1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38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0.gif"/><Relationship Id="rId4" Type="http://schemas.openxmlformats.org/officeDocument/2006/relationships/diagramLayout" Target="../diagrams/layout2.xml"/><Relationship Id="rId9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410" y="0"/>
            <a:ext cx="9221410" cy="7838728"/>
          </a:xfrm>
          <a:prstGeom prst="rect">
            <a:avLst/>
          </a:prstGeom>
        </p:spPr>
      </p:pic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1849247" y="3859453"/>
            <a:ext cx="5718070" cy="14157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fr-FR" sz="2000" b="1" i="1" dirty="0">
                <a:latin typeface="Palatino Linotype" pitchFamily="18" charset="0"/>
              </a:rPr>
              <a:t>Présenté </a:t>
            </a:r>
            <a:r>
              <a:rPr lang="fr-FR" sz="2000" b="1" i="1" dirty="0" smtClean="0">
                <a:latin typeface="Palatino Linotype" pitchFamily="18" charset="0"/>
              </a:rPr>
              <a:t> par </a:t>
            </a:r>
            <a:r>
              <a:rPr lang="fr-FR" sz="1600" dirty="0" smtClean="0">
                <a:latin typeface="Comic Sans MS" pitchFamily="66" charset="0"/>
              </a:rPr>
              <a:t>: </a:t>
            </a:r>
          </a:p>
          <a:p>
            <a:pPr algn="ctr" eaLnBrk="1" hangingPunct="1"/>
            <a:r>
              <a:rPr lang="fr-FR" sz="1600" b="1" dirty="0" smtClean="0">
                <a:latin typeface="Comic Sans MS" pitchFamily="66" charset="0"/>
              </a:rPr>
              <a:t>MEDOU Daniel Magloire, P21</a:t>
            </a:r>
          </a:p>
          <a:p>
            <a:pPr lvl="0" algn="ctr" eaLnBrk="1" hangingPunct="1"/>
            <a:r>
              <a:rPr lang="fr-FR" sz="1600" b="1" dirty="0"/>
              <a:t>NGASSA TCHOUDJEUH TATIANA, P20</a:t>
            </a:r>
            <a:endParaRPr lang="fr-FR" sz="1600" dirty="0"/>
          </a:p>
          <a:p>
            <a:pPr algn="ctr" eaLnBrk="1" hangingPunct="1"/>
            <a:endParaRPr lang="fr-FR" sz="1600" dirty="0" smtClean="0">
              <a:latin typeface="Comic Sans MS" pitchFamily="66" charset="0"/>
            </a:endParaRPr>
          </a:p>
          <a:p>
            <a:pPr algn="ctr" eaLnBrk="1" hangingPunct="1"/>
            <a:r>
              <a:rPr lang="fr-FR" sz="1600" b="1" i="1" dirty="0" smtClean="0">
                <a:latin typeface="Comic Sans MS" pitchFamily="66" charset="0"/>
              </a:rPr>
              <a:t>Etudiant en Master1, IFI, option: SIM</a:t>
            </a:r>
            <a:endParaRPr lang="fr-FR" sz="1600" b="1" i="1" dirty="0">
              <a:latin typeface="Palatino Linotype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1151620" y="5647581"/>
            <a:ext cx="3240359" cy="99841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Sous l’encadrement de: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Dr. NGUYỄN </a:t>
            </a:r>
            <a:r>
              <a:rPr lang="fr-FR" b="1" dirty="0" err="1">
                <a:solidFill>
                  <a:schemeClr val="tx1"/>
                </a:solidFill>
              </a:rPr>
              <a:t>Thị</a:t>
            </a:r>
            <a:r>
              <a:rPr lang="fr-FR" b="1" dirty="0">
                <a:solidFill>
                  <a:schemeClr val="tx1"/>
                </a:solidFill>
              </a:rPr>
              <a:t> Minh </a:t>
            </a:r>
            <a:r>
              <a:rPr lang="fr-FR" b="1" dirty="0" err="1">
                <a:solidFill>
                  <a:schemeClr val="tx1"/>
                </a:solidFill>
              </a:rPr>
              <a:t>Huyền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5651865" y="5606727"/>
            <a:ext cx="2232248" cy="108012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Année académique 2016-2017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Parchemin horizontal 14"/>
          <p:cNvSpPr/>
          <p:nvPr/>
        </p:nvSpPr>
        <p:spPr>
          <a:xfrm>
            <a:off x="1660017" y="1800704"/>
            <a:ext cx="5895975" cy="1800225"/>
          </a:xfrm>
          <a:prstGeom prst="horizontalScroll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sysDot"/>
          </a:ln>
          <a:effectLst>
            <a:glow rad="139700">
              <a:srgbClr val="00B05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 smtClean="0"/>
              <a:t>FOUILLE </a:t>
            </a:r>
            <a:r>
              <a:rPr lang="fr-FR" sz="2000" b="1" dirty="0"/>
              <a:t>DE </a:t>
            </a:r>
            <a:r>
              <a:rPr lang="fr-FR" sz="2000" b="1" dirty="0" smtClean="0"/>
              <a:t>DONNEES: LA </a:t>
            </a:r>
            <a:r>
              <a:rPr lang="fr-FR" sz="2000" b="1" dirty="0"/>
              <a:t>PRATIQUE D’UNE METHODE D’APPRENTISSAGE SUPERVISEE AU CHOIX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76114" y="260648"/>
            <a:ext cx="2831221" cy="201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410" y="-1"/>
            <a:ext cx="2849210" cy="165830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444208" y="130808"/>
            <a:ext cx="2520280" cy="178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29" y="17760"/>
            <a:ext cx="2483768" cy="14919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872687" y="5760"/>
            <a:ext cx="1728192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632169" y="0"/>
            <a:ext cx="1643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286512" y="0"/>
            <a:ext cx="1500198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786710" y="0"/>
            <a:ext cx="1357290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9735" y="17442"/>
            <a:ext cx="134001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409751" y="8721"/>
            <a:ext cx="142037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8247274" y="6322251"/>
            <a:ext cx="714348" cy="3571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977852" y="0"/>
            <a:ext cx="1986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963926" y="0"/>
            <a:ext cx="1974805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950000" y="0"/>
            <a:ext cx="171834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679613" y="0"/>
            <a:ext cx="146438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1886" y="5815"/>
            <a:ext cx="1955966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2044122" y="35947"/>
            <a:ext cx="1824675" cy="6405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885195" y="30132"/>
            <a:ext cx="1774584" cy="646331"/>
          </a:xfrm>
          <a:prstGeom prst="rect">
            <a:avLst/>
          </a:prstGeom>
          <a:solidFill>
            <a:srgbClr val="7FB36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676177" y="17640"/>
            <a:ext cx="1776143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7434185" y="17639"/>
            <a:ext cx="1674319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2195736" y="15392"/>
            <a:ext cx="1592866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   Contexte et</a:t>
            </a:r>
          </a:p>
          <a:p>
            <a:r>
              <a:rPr lang="fr-FR" dirty="0"/>
              <a:t> problématique</a:t>
            </a:r>
            <a:endParaRPr lang="en-US" dirty="0"/>
          </a:p>
        </p:txBody>
      </p:sp>
      <p:sp>
        <p:nvSpPr>
          <p:cNvPr id="51" name="ZoneTexte 50"/>
          <p:cNvSpPr txBox="1"/>
          <p:nvPr/>
        </p:nvSpPr>
        <p:spPr>
          <a:xfrm>
            <a:off x="3994455" y="105909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Méthodologie</a:t>
            </a:r>
            <a:endParaRPr lang="en-US" dirty="0"/>
          </a:p>
        </p:txBody>
      </p:sp>
      <p:sp>
        <p:nvSpPr>
          <p:cNvPr id="52" name="ZoneTexte 51"/>
          <p:cNvSpPr txBox="1"/>
          <p:nvPr/>
        </p:nvSpPr>
        <p:spPr>
          <a:xfrm>
            <a:off x="5846055" y="144647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Résultats</a:t>
            </a:r>
            <a:endParaRPr lang="en-US" dirty="0"/>
          </a:p>
        </p:txBody>
      </p:sp>
      <p:sp>
        <p:nvSpPr>
          <p:cNvPr id="53" name="ZoneTexte 52"/>
          <p:cNvSpPr txBox="1"/>
          <p:nvPr/>
        </p:nvSpPr>
        <p:spPr>
          <a:xfrm>
            <a:off x="7596336" y="123832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54" name="ZoneTexte 53"/>
          <p:cNvSpPr txBox="1"/>
          <p:nvPr/>
        </p:nvSpPr>
        <p:spPr>
          <a:xfrm>
            <a:off x="28600" y="33822"/>
            <a:ext cx="1999124" cy="6588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281500" y="167973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1396662" y="1052736"/>
            <a:ext cx="6131949" cy="10220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Quelle est l’influence de nos variables sur la variable de prédiction?</a:t>
            </a:r>
            <a:endParaRPr lang="fr-FR" sz="2400" b="1" dirty="0"/>
          </a:p>
        </p:txBody>
      </p:sp>
      <p:pic>
        <p:nvPicPr>
          <p:cNvPr id="28" name="Image 2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43" y="2996952"/>
            <a:ext cx="7848872" cy="177582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84760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872687" y="5760"/>
            <a:ext cx="1728192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632169" y="0"/>
            <a:ext cx="1643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286512" y="0"/>
            <a:ext cx="1500198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786710" y="0"/>
            <a:ext cx="1357290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9735" y="17442"/>
            <a:ext cx="134001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409751" y="8721"/>
            <a:ext cx="142037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8247274" y="6322251"/>
            <a:ext cx="714348" cy="3571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977852" y="0"/>
            <a:ext cx="1986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963926" y="0"/>
            <a:ext cx="1974805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950000" y="0"/>
            <a:ext cx="171834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679613" y="0"/>
            <a:ext cx="146438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1886" y="5815"/>
            <a:ext cx="1955966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2044122" y="35947"/>
            <a:ext cx="1824675" cy="6405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885195" y="30132"/>
            <a:ext cx="1774584" cy="646331"/>
          </a:xfrm>
          <a:prstGeom prst="rect">
            <a:avLst/>
          </a:prstGeom>
          <a:solidFill>
            <a:srgbClr val="7FB36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676177" y="17640"/>
            <a:ext cx="1776143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7434185" y="17639"/>
            <a:ext cx="1674319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2195736" y="15392"/>
            <a:ext cx="1592866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   Contexte et</a:t>
            </a:r>
          </a:p>
          <a:p>
            <a:r>
              <a:rPr lang="fr-FR" dirty="0"/>
              <a:t> problématique</a:t>
            </a:r>
            <a:endParaRPr lang="en-US" dirty="0"/>
          </a:p>
        </p:txBody>
      </p:sp>
      <p:sp>
        <p:nvSpPr>
          <p:cNvPr id="51" name="ZoneTexte 50"/>
          <p:cNvSpPr txBox="1"/>
          <p:nvPr/>
        </p:nvSpPr>
        <p:spPr>
          <a:xfrm>
            <a:off x="3994455" y="105909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Méthodologie</a:t>
            </a:r>
            <a:endParaRPr lang="en-US" dirty="0"/>
          </a:p>
        </p:txBody>
      </p:sp>
      <p:sp>
        <p:nvSpPr>
          <p:cNvPr id="52" name="ZoneTexte 51"/>
          <p:cNvSpPr txBox="1"/>
          <p:nvPr/>
        </p:nvSpPr>
        <p:spPr>
          <a:xfrm>
            <a:off x="5846055" y="144647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Résultats</a:t>
            </a:r>
            <a:endParaRPr lang="en-US" dirty="0"/>
          </a:p>
        </p:txBody>
      </p:sp>
      <p:sp>
        <p:nvSpPr>
          <p:cNvPr id="53" name="ZoneTexte 52"/>
          <p:cNvSpPr txBox="1"/>
          <p:nvPr/>
        </p:nvSpPr>
        <p:spPr>
          <a:xfrm>
            <a:off x="7596336" y="123832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54" name="ZoneTexte 53"/>
          <p:cNvSpPr txBox="1"/>
          <p:nvPr/>
        </p:nvSpPr>
        <p:spPr>
          <a:xfrm>
            <a:off x="28600" y="33822"/>
            <a:ext cx="1999124" cy="6588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281500" y="167973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829063" y="2266727"/>
            <a:ext cx="7491698" cy="12241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Quel est le comportement du modèle « </a:t>
            </a:r>
            <a:r>
              <a:rPr lang="fr-FR" sz="2800" b="1" dirty="0" err="1" smtClean="0"/>
              <a:t>ModeleNum</a:t>
            </a:r>
            <a:r>
              <a:rPr lang="fr-FR" sz="2800" b="1" dirty="0" smtClean="0"/>
              <a:t> » lors de la prédiction de Y (Salaire) sur le jeu de donnée?</a:t>
            </a:r>
            <a:endParaRPr lang="fr-FR" sz="2800" b="1" dirty="0"/>
          </a:p>
        </p:txBody>
      </p:sp>
      <p:pic>
        <p:nvPicPr>
          <p:cNvPr id="30" name="Image 2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00" y="1124745"/>
            <a:ext cx="8466964" cy="490286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8155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872687" y="5760"/>
            <a:ext cx="1728192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632169" y="0"/>
            <a:ext cx="1643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286512" y="0"/>
            <a:ext cx="1500198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786710" y="0"/>
            <a:ext cx="1357290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9735" y="17442"/>
            <a:ext cx="134001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409751" y="8721"/>
            <a:ext cx="142037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8247274" y="6322251"/>
            <a:ext cx="714348" cy="3571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12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977852" y="0"/>
            <a:ext cx="1986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963926" y="0"/>
            <a:ext cx="1974805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950000" y="0"/>
            <a:ext cx="171834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679613" y="0"/>
            <a:ext cx="146438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1886" y="5815"/>
            <a:ext cx="1955966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2044122" y="35947"/>
            <a:ext cx="1824675" cy="6405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885195" y="30132"/>
            <a:ext cx="1774584" cy="646331"/>
          </a:xfrm>
          <a:prstGeom prst="rect">
            <a:avLst/>
          </a:prstGeom>
          <a:solidFill>
            <a:srgbClr val="7FB36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676177" y="17640"/>
            <a:ext cx="1776143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7434185" y="17639"/>
            <a:ext cx="1674319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2195736" y="15392"/>
            <a:ext cx="1592866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   Contexte et</a:t>
            </a:r>
          </a:p>
          <a:p>
            <a:r>
              <a:rPr lang="fr-FR" dirty="0"/>
              <a:t> problématique</a:t>
            </a:r>
            <a:endParaRPr lang="en-US" dirty="0"/>
          </a:p>
        </p:txBody>
      </p:sp>
      <p:sp>
        <p:nvSpPr>
          <p:cNvPr id="51" name="ZoneTexte 50"/>
          <p:cNvSpPr txBox="1"/>
          <p:nvPr/>
        </p:nvSpPr>
        <p:spPr>
          <a:xfrm>
            <a:off x="3994455" y="105909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Méthodologie</a:t>
            </a:r>
            <a:endParaRPr lang="en-US" dirty="0"/>
          </a:p>
        </p:txBody>
      </p:sp>
      <p:sp>
        <p:nvSpPr>
          <p:cNvPr id="52" name="ZoneTexte 51"/>
          <p:cNvSpPr txBox="1"/>
          <p:nvPr/>
        </p:nvSpPr>
        <p:spPr>
          <a:xfrm>
            <a:off x="5846055" y="144647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Résultats</a:t>
            </a:r>
            <a:endParaRPr lang="en-US" dirty="0"/>
          </a:p>
        </p:txBody>
      </p:sp>
      <p:sp>
        <p:nvSpPr>
          <p:cNvPr id="53" name="ZoneTexte 52"/>
          <p:cNvSpPr txBox="1"/>
          <p:nvPr/>
        </p:nvSpPr>
        <p:spPr>
          <a:xfrm>
            <a:off x="7596336" y="123832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54" name="ZoneTexte 53"/>
          <p:cNvSpPr txBox="1"/>
          <p:nvPr/>
        </p:nvSpPr>
        <p:spPr>
          <a:xfrm>
            <a:off x="28600" y="33822"/>
            <a:ext cx="1999124" cy="6588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281500" y="167973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pic>
        <p:nvPicPr>
          <p:cNvPr id="28" name="Image 2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00" y="980728"/>
            <a:ext cx="8680122" cy="36724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Rectangle à coins arrondis 2"/>
          <p:cNvSpPr/>
          <p:nvPr/>
        </p:nvSpPr>
        <p:spPr>
          <a:xfrm>
            <a:off x="395536" y="4725144"/>
            <a:ext cx="8424936" cy="1440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b="1" dirty="0"/>
              <a:t>« 0 » appartient à la classe des personnes faisant un revenu annuel de &lt;=50k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b="1" dirty="0"/>
              <a:t>« 1 » apparient à la classe des personnes faisant un revenu annuel de plus de &gt;50k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b="1" dirty="0"/>
              <a:t>Le chiffre au-dessus de « 0 » ou « 1 » est une observation.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9345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872687" y="5760"/>
            <a:ext cx="1728192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632169" y="0"/>
            <a:ext cx="1643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286512" y="0"/>
            <a:ext cx="1500198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786710" y="0"/>
            <a:ext cx="1357290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9735" y="17442"/>
            <a:ext cx="134001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409751" y="8721"/>
            <a:ext cx="142037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8247274" y="6322251"/>
            <a:ext cx="714348" cy="3571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13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977852" y="0"/>
            <a:ext cx="1986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963926" y="0"/>
            <a:ext cx="1974805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950000" y="0"/>
            <a:ext cx="171834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679613" y="0"/>
            <a:ext cx="146438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1886" y="5815"/>
            <a:ext cx="1955966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2044122" y="35947"/>
            <a:ext cx="1824675" cy="6405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885195" y="30132"/>
            <a:ext cx="1774584" cy="646331"/>
          </a:xfrm>
          <a:prstGeom prst="rect">
            <a:avLst/>
          </a:prstGeom>
          <a:solidFill>
            <a:srgbClr val="7FB36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676177" y="17640"/>
            <a:ext cx="1776143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7434185" y="17639"/>
            <a:ext cx="1674319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2195736" y="15392"/>
            <a:ext cx="1592866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   Contexte et</a:t>
            </a:r>
          </a:p>
          <a:p>
            <a:r>
              <a:rPr lang="fr-FR" dirty="0"/>
              <a:t> problématique</a:t>
            </a:r>
            <a:endParaRPr lang="en-US" dirty="0"/>
          </a:p>
        </p:txBody>
      </p:sp>
      <p:sp>
        <p:nvSpPr>
          <p:cNvPr id="51" name="ZoneTexte 50"/>
          <p:cNvSpPr txBox="1"/>
          <p:nvPr/>
        </p:nvSpPr>
        <p:spPr>
          <a:xfrm>
            <a:off x="3994455" y="105909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Méthodologie</a:t>
            </a:r>
            <a:endParaRPr lang="en-US" dirty="0"/>
          </a:p>
        </p:txBody>
      </p:sp>
      <p:sp>
        <p:nvSpPr>
          <p:cNvPr id="52" name="ZoneTexte 51"/>
          <p:cNvSpPr txBox="1"/>
          <p:nvPr/>
        </p:nvSpPr>
        <p:spPr>
          <a:xfrm>
            <a:off x="5846055" y="144647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Résultats</a:t>
            </a:r>
            <a:endParaRPr lang="en-US" dirty="0"/>
          </a:p>
        </p:txBody>
      </p:sp>
      <p:sp>
        <p:nvSpPr>
          <p:cNvPr id="53" name="ZoneTexte 52"/>
          <p:cNvSpPr txBox="1"/>
          <p:nvPr/>
        </p:nvSpPr>
        <p:spPr>
          <a:xfrm>
            <a:off x="7596336" y="123832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54" name="ZoneTexte 53"/>
          <p:cNvSpPr txBox="1"/>
          <p:nvPr/>
        </p:nvSpPr>
        <p:spPr>
          <a:xfrm>
            <a:off x="28600" y="33822"/>
            <a:ext cx="1999124" cy="6588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281500" y="167973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827584" y="908720"/>
            <a:ext cx="7200800" cy="11521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Comment déterminer le taux d’erreur de notre modèle?</a:t>
            </a:r>
            <a:endParaRPr lang="fr-FR" sz="3200" b="1" dirty="0"/>
          </a:p>
        </p:txBody>
      </p:sp>
      <p:pic>
        <p:nvPicPr>
          <p:cNvPr id="29" name="Image 2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32263"/>
            <a:ext cx="7203666" cy="14539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0" name="Image 2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286189"/>
            <a:ext cx="7632848" cy="1741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3549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872687" y="5760"/>
            <a:ext cx="1728192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632169" y="0"/>
            <a:ext cx="1643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286512" y="0"/>
            <a:ext cx="1500198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786710" y="0"/>
            <a:ext cx="1357290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9735" y="17442"/>
            <a:ext cx="134001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409751" y="8721"/>
            <a:ext cx="142037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8247274" y="6322251"/>
            <a:ext cx="714348" cy="3571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14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977852" y="0"/>
            <a:ext cx="1986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963926" y="0"/>
            <a:ext cx="1974805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950000" y="0"/>
            <a:ext cx="171834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679613" y="0"/>
            <a:ext cx="146438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1886" y="5815"/>
            <a:ext cx="1955966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2044122" y="35947"/>
            <a:ext cx="1824675" cy="6405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885195" y="30132"/>
            <a:ext cx="1774584" cy="646331"/>
          </a:xfrm>
          <a:prstGeom prst="rect">
            <a:avLst/>
          </a:prstGeom>
          <a:solidFill>
            <a:srgbClr val="7FB36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676177" y="17640"/>
            <a:ext cx="1776143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7434185" y="17639"/>
            <a:ext cx="1674319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2195736" y="15392"/>
            <a:ext cx="1592866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   Contexte et</a:t>
            </a:r>
          </a:p>
          <a:p>
            <a:r>
              <a:rPr lang="fr-FR" dirty="0"/>
              <a:t> problématique</a:t>
            </a:r>
            <a:endParaRPr lang="en-US" dirty="0"/>
          </a:p>
        </p:txBody>
      </p:sp>
      <p:sp>
        <p:nvSpPr>
          <p:cNvPr id="51" name="ZoneTexte 50"/>
          <p:cNvSpPr txBox="1"/>
          <p:nvPr/>
        </p:nvSpPr>
        <p:spPr>
          <a:xfrm>
            <a:off x="3994455" y="105909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Méthodologie</a:t>
            </a:r>
            <a:endParaRPr lang="en-US" dirty="0"/>
          </a:p>
        </p:txBody>
      </p:sp>
      <p:sp>
        <p:nvSpPr>
          <p:cNvPr id="52" name="ZoneTexte 51"/>
          <p:cNvSpPr txBox="1"/>
          <p:nvPr/>
        </p:nvSpPr>
        <p:spPr>
          <a:xfrm>
            <a:off x="5846055" y="144647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Résultats</a:t>
            </a:r>
            <a:endParaRPr lang="en-US" dirty="0"/>
          </a:p>
        </p:txBody>
      </p:sp>
      <p:sp>
        <p:nvSpPr>
          <p:cNvPr id="53" name="ZoneTexte 52"/>
          <p:cNvSpPr txBox="1"/>
          <p:nvPr/>
        </p:nvSpPr>
        <p:spPr>
          <a:xfrm>
            <a:off x="7596336" y="123832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54" name="ZoneTexte 53"/>
          <p:cNvSpPr txBox="1"/>
          <p:nvPr/>
        </p:nvSpPr>
        <p:spPr>
          <a:xfrm>
            <a:off x="28600" y="33822"/>
            <a:ext cx="1999124" cy="6588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281500" y="167973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755576" y="908720"/>
            <a:ext cx="7344816" cy="12241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DEUXIEME METHODE D’APPRENTISSAGE SUPERVISEE</a:t>
            </a:r>
            <a:endParaRPr lang="fr-FR" sz="3200" b="1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755576" y="2564904"/>
            <a:ext cx="7491698" cy="20162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400" b="1" dirty="0" smtClean="0"/>
              <a:t>ARBRE DE DECISION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739726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872687" y="5760"/>
            <a:ext cx="1728192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632169" y="0"/>
            <a:ext cx="1643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286512" y="0"/>
            <a:ext cx="1500198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786710" y="0"/>
            <a:ext cx="1357290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9735" y="17442"/>
            <a:ext cx="134001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409751" y="8721"/>
            <a:ext cx="142037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8247274" y="6322251"/>
            <a:ext cx="714348" cy="3571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15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977852" y="0"/>
            <a:ext cx="1986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963926" y="0"/>
            <a:ext cx="1974805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950000" y="0"/>
            <a:ext cx="171834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679613" y="0"/>
            <a:ext cx="146438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1886" y="5815"/>
            <a:ext cx="1955966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2044122" y="35947"/>
            <a:ext cx="1824675" cy="6405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885195" y="30132"/>
            <a:ext cx="1774584" cy="646331"/>
          </a:xfrm>
          <a:prstGeom prst="rect">
            <a:avLst/>
          </a:prstGeom>
          <a:solidFill>
            <a:srgbClr val="7FB36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676177" y="17640"/>
            <a:ext cx="1776143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7434185" y="17639"/>
            <a:ext cx="1674319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2195736" y="15392"/>
            <a:ext cx="1592866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   Contexte et</a:t>
            </a:r>
          </a:p>
          <a:p>
            <a:r>
              <a:rPr lang="fr-FR" dirty="0"/>
              <a:t> problématique</a:t>
            </a:r>
            <a:endParaRPr lang="en-US" dirty="0"/>
          </a:p>
        </p:txBody>
      </p:sp>
      <p:sp>
        <p:nvSpPr>
          <p:cNvPr id="51" name="ZoneTexte 50"/>
          <p:cNvSpPr txBox="1"/>
          <p:nvPr/>
        </p:nvSpPr>
        <p:spPr>
          <a:xfrm>
            <a:off x="3994455" y="105909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Méthodologie</a:t>
            </a:r>
            <a:endParaRPr lang="en-US" dirty="0"/>
          </a:p>
        </p:txBody>
      </p:sp>
      <p:sp>
        <p:nvSpPr>
          <p:cNvPr id="52" name="ZoneTexte 51"/>
          <p:cNvSpPr txBox="1"/>
          <p:nvPr/>
        </p:nvSpPr>
        <p:spPr>
          <a:xfrm>
            <a:off x="5846055" y="144647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Résultats</a:t>
            </a:r>
            <a:endParaRPr lang="en-US" dirty="0"/>
          </a:p>
        </p:txBody>
      </p:sp>
      <p:sp>
        <p:nvSpPr>
          <p:cNvPr id="53" name="ZoneTexte 52"/>
          <p:cNvSpPr txBox="1"/>
          <p:nvPr/>
        </p:nvSpPr>
        <p:spPr>
          <a:xfrm>
            <a:off x="7596336" y="123832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54" name="ZoneTexte 53"/>
          <p:cNvSpPr txBox="1"/>
          <p:nvPr/>
        </p:nvSpPr>
        <p:spPr>
          <a:xfrm>
            <a:off x="28600" y="33822"/>
            <a:ext cx="1999124" cy="6588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281500" y="167973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1259632" y="980728"/>
            <a:ext cx="6527078" cy="11521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/>
              <a:t>Comment construire l’Arbre de Décision?</a:t>
            </a:r>
            <a:endParaRPr lang="fr-FR" sz="4000" b="1" dirty="0"/>
          </a:p>
        </p:txBody>
      </p:sp>
      <p:pic>
        <p:nvPicPr>
          <p:cNvPr id="29" name="Image 2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04864"/>
            <a:ext cx="8208912" cy="370183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19921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872687" y="5760"/>
            <a:ext cx="1728192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632169" y="0"/>
            <a:ext cx="1643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286512" y="0"/>
            <a:ext cx="1500198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786710" y="0"/>
            <a:ext cx="1357290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9735" y="17442"/>
            <a:ext cx="134001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409751" y="8721"/>
            <a:ext cx="142037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8247274" y="6322251"/>
            <a:ext cx="714348" cy="3571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9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977852" y="0"/>
            <a:ext cx="1986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963926" y="0"/>
            <a:ext cx="1974805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950000" y="0"/>
            <a:ext cx="171834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679613" y="0"/>
            <a:ext cx="146438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1886" y="5815"/>
            <a:ext cx="1955966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2044122" y="35947"/>
            <a:ext cx="1824675" cy="6405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885195" y="30132"/>
            <a:ext cx="1774584" cy="646331"/>
          </a:xfrm>
          <a:prstGeom prst="rect">
            <a:avLst/>
          </a:prstGeom>
          <a:solidFill>
            <a:srgbClr val="7FB36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676177" y="17640"/>
            <a:ext cx="1776143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7434185" y="17639"/>
            <a:ext cx="1674319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2195736" y="15392"/>
            <a:ext cx="1592866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   Contexte et</a:t>
            </a:r>
          </a:p>
          <a:p>
            <a:r>
              <a:rPr lang="fr-FR" dirty="0"/>
              <a:t> problématique</a:t>
            </a:r>
            <a:endParaRPr lang="en-US" dirty="0"/>
          </a:p>
        </p:txBody>
      </p:sp>
      <p:sp>
        <p:nvSpPr>
          <p:cNvPr id="51" name="ZoneTexte 50"/>
          <p:cNvSpPr txBox="1"/>
          <p:nvPr/>
        </p:nvSpPr>
        <p:spPr>
          <a:xfrm>
            <a:off x="3994455" y="105909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Méthodologie</a:t>
            </a:r>
            <a:endParaRPr lang="en-US" dirty="0"/>
          </a:p>
        </p:txBody>
      </p:sp>
      <p:sp>
        <p:nvSpPr>
          <p:cNvPr id="52" name="ZoneTexte 51"/>
          <p:cNvSpPr txBox="1"/>
          <p:nvPr/>
        </p:nvSpPr>
        <p:spPr>
          <a:xfrm>
            <a:off x="5846055" y="144647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Résultats</a:t>
            </a:r>
            <a:endParaRPr lang="en-US" dirty="0"/>
          </a:p>
        </p:txBody>
      </p:sp>
      <p:sp>
        <p:nvSpPr>
          <p:cNvPr id="53" name="ZoneTexte 52"/>
          <p:cNvSpPr txBox="1"/>
          <p:nvPr/>
        </p:nvSpPr>
        <p:spPr>
          <a:xfrm>
            <a:off x="7596336" y="123832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54" name="ZoneTexte 53"/>
          <p:cNvSpPr txBox="1"/>
          <p:nvPr/>
        </p:nvSpPr>
        <p:spPr>
          <a:xfrm>
            <a:off x="28600" y="33822"/>
            <a:ext cx="1999124" cy="6588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281500" y="167973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1115616" y="764704"/>
            <a:ext cx="6912768" cy="8666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b="1" dirty="0" smtClean="0"/>
              <a:t>PREDICTION</a:t>
            </a:r>
            <a:endParaRPr lang="fr-FR" sz="4400" b="1" dirty="0"/>
          </a:p>
        </p:txBody>
      </p:sp>
      <p:pic>
        <p:nvPicPr>
          <p:cNvPr id="28" name="Image 2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4" y="1751911"/>
            <a:ext cx="8466964" cy="4443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0242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872687" y="5760"/>
            <a:ext cx="1728192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632169" y="0"/>
            <a:ext cx="1643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286512" y="0"/>
            <a:ext cx="1500198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786710" y="0"/>
            <a:ext cx="1357290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9735" y="17442"/>
            <a:ext cx="134001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409751" y="8721"/>
            <a:ext cx="142037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8247274" y="6322251"/>
            <a:ext cx="714348" cy="3571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17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977852" y="0"/>
            <a:ext cx="1986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963926" y="0"/>
            <a:ext cx="1974805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950000" y="0"/>
            <a:ext cx="171834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679613" y="0"/>
            <a:ext cx="146438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1886" y="5815"/>
            <a:ext cx="1955966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2044122" y="35947"/>
            <a:ext cx="1824675" cy="6405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885195" y="30132"/>
            <a:ext cx="1774584" cy="646331"/>
          </a:xfrm>
          <a:prstGeom prst="rect">
            <a:avLst/>
          </a:prstGeom>
          <a:solidFill>
            <a:srgbClr val="7FB36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676177" y="17640"/>
            <a:ext cx="1776143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7434185" y="17639"/>
            <a:ext cx="1674319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2195736" y="15392"/>
            <a:ext cx="1592866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   Contexte et</a:t>
            </a:r>
          </a:p>
          <a:p>
            <a:r>
              <a:rPr lang="fr-FR" dirty="0"/>
              <a:t> problématique</a:t>
            </a:r>
            <a:endParaRPr lang="en-US" dirty="0"/>
          </a:p>
        </p:txBody>
      </p:sp>
      <p:sp>
        <p:nvSpPr>
          <p:cNvPr id="51" name="ZoneTexte 50"/>
          <p:cNvSpPr txBox="1"/>
          <p:nvPr/>
        </p:nvSpPr>
        <p:spPr>
          <a:xfrm>
            <a:off x="3994455" y="105909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Méthodologie</a:t>
            </a:r>
            <a:endParaRPr lang="en-US" dirty="0"/>
          </a:p>
        </p:txBody>
      </p:sp>
      <p:sp>
        <p:nvSpPr>
          <p:cNvPr id="52" name="ZoneTexte 51"/>
          <p:cNvSpPr txBox="1"/>
          <p:nvPr/>
        </p:nvSpPr>
        <p:spPr>
          <a:xfrm>
            <a:off x="5846055" y="144647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Résultats</a:t>
            </a:r>
            <a:endParaRPr lang="en-US" dirty="0"/>
          </a:p>
        </p:txBody>
      </p:sp>
      <p:sp>
        <p:nvSpPr>
          <p:cNvPr id="53" name="ZoneTexte 52"/>
          <p:cNvSpPr txBox="1"/>
          <p:nvPr/>
        </p:nvSpPr>
        <p:spPr>
          <a:xfrm>
            <a:off x="7596336" y="123832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54" name="ZoneTexte 53"/>
          <p:cNvSpPr txBox="1"/>
          <p:nvPr/>
        </p:nvSpPr>
        <p:spPr>
          <a:xfrm>
            <a:off x="28600" y="33822"/>
            <a:ext cx="1999124" cy="6588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281500" y="167973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1409752" y="1052736"/>
            <a:ext cx="6024434" cy="936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LA MATRICE DE CONFUSION</a:t>
            </a:r>
            <a:endParaRPr lang="fr-FR" sz="3600" b="1" dirty="0"/>
          </a:p>
        </p:txBody>
      </p:sp>
      <p:pic>
        <p:nvPicPr>
          <p:cNvPr id="29" name="Image 28"/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2377606"/>
            <a:ext cx="7563706" cy="198749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60419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31064"/>
            <a:ext cx="9115128" cy="6226936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872687" y="5760"/>
            <a:ext cx="1728192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632169" y="0"/>
            <a:ext cx="1643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286512" y="0"/>
            <a:ext cx="1500198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786710" y="0"/>
            <a:ext cx="1357290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9735" y="17442"/>
            <a:ext cx="134001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409751" y="8721"/>
            <a:ext cx="142037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8247274" y="6322251"/>
            <a:ext cx="714348" cy="3571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18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977852" y="0"/>
            <a:ext cx="1986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963926" y="0"/>
            <a:ext cx="1974805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950000" y="0"/>
            <a:ext cx="171834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679613" y="0"/>
            <a:ext cx="146438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1886" y="5815"/>
            <a:ext cx="1955966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1886" y="5816"/>
            <a:ext cx="2519314" cy="6405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561326" y="0"/>
            <a:ext cx="2477430" cy="646331"/>
          </a:xfrm>
          <a:prstGeom prst="rect">
            <a:avLst/>
          </a:prstGeom>
          <a:solidFill>
            <a:srgbClr val="7FB36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058882" y="17640"/>
            <a:ext cx="2081501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7140383" y="17639"/>
            <a:ext cx="1979677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02611" y="-13138"/>
            <a:ext cx="3078704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Contexte et</a:t>
            </a:r>
          </a:p>
          <a:p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problématique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3147118" y="140750"/>
            <a:ext cx="187220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Méthodologie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630739" y="109974"/>
            <a:ext cx="1448850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Résultats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365852" y="123832"/>
            <a:ext cx="1448850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21886" y="5816"/>
            <a:ext cx="2519314" cy="6405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2561326" y="0"/>
            <a:ext cx="2477430" cy="646331"/>
          </a:xfrm>
          <a:prstGeom prst="rect">
            <a:avLst/>
          </a:prstGeom>
          <a:solidFill>
            <a:srgbClr val="7FB36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058882" y="17640"/>
            <a:ext cx="2081501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140383" y="17639"/>
            <a:ext cx="1979677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302611" y="-13138"/>
            <a:ext cx="3078704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   Contexte et</a:t>
            </a:r>
          </a:p>
          <a:p>
            <a:r>
              <a:rPr lang="fr-FR" dirty="0"/>
              <a:t> problématique</a:t>
            </a:r>
            <a:endParaRPr lang="en-US" dirty="0"/>
          </a:p>
        </p:txBody>
      </p:sp>
      <p:sp>
        <p:nvSpPr>
          <p:cNvPr id="43" name="ZoneTexte 42"/>
          <p:cNvSpPr txBox="1"/>
          <p:nvPr/>
        </p:nvSpPr>
        <p:spPr>
          <a:xfrm>
            <a:off x="3147118" y="140750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Méthodologie</a:t>
            </a:r>
            <a:endParaRPr lang="en-US" dirty="0"/>
          </a:p>
        </p:txBody>
      </p:sp>
      <p:sp>
        <p:nvSpPr>
          <p:cNvPr id="44" name="ZoneTexte 43"/>
          <p:cNvSpPr txBox="1"/>
          <p:nvPr/>
        </p:nvSpPr>
        <p:spPr>
          <a:xfrm>
            <a:off x="5630739" y="109974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Résultats</a:t>
            </a:r>
            <a:endParaRPr lang="en-US" dirty="0"/>
          </a:p>
        </p:txBody>
      </p:sp>
      <p:sp>
        <p:nvSpPr>
          <p:cNvPr id="45" name="ZoneTexte 44"/>
          <p:cNvSpPr txBox="1"/>
          <p:nvPr/>
        </p:nvSpPr>
        <p:spPr>
          <a:xfrm>
            <a:off x="7365852" y="123832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1619672" y="956480"/>
            <a:ext cx="5616624" cy="12483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smtClean="0"/>
              <a:t>CONLUSION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757896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7" y="691196"/>
            <a:ext cx="9079904" cy="6922306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2907118" y="1340768"/>
            <a:ext cx="3730737" cy="504056"/>
          </a:xfrm>
          <a:prstGeom prst="roundRect">
            <a:avLst/>
          </a:prstGeom>
          <a:ln>
            <a:noFill/>
          </a:ln>
          <a:effectLst>
            <a:glow rad="228600">
              <a:srgbClr val="92D05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8316416" y="6322251"/>
            <a:ext cx="714348" cy="3571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19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872687" y="5760"/>
            <a:ext cx="1728192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632169" y="0"/>
            <a:ext cx="1643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286512" y="0"/>
            <a:ext cx="1500198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786710" y="0"/>
            <a:ext cx="1357290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9735" y="17442"/>
            <a:ext cx="134001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409751" y="8721"/>
            <a:ext cx="142037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977852" y="0"/>
            <a:ext cx="1986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963926" y="0"/>
            <a:ext cx="1974805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950000" y="0"/>
            <a:ext cx="171834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679613" y="0"/>
            <a:ext cx="146438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1886" y="5815"/>
            <a:ext cx="1955966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2044122" y="35947"/>
            <a:ext cx="1824675" cy="6405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885195" y="30132"/>
            <a:ext cx="1774584" cy="646331"/>
          </a:xfrm>
          <a:prstGeom prst="rect">
            <a:avLst/>
          </a:prstGeom>
          <a:solidFill>
            <a:srgbClr val="7FB36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676177" y="17640"/>
            <a:ext cx="1776143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7434185" y="17639"/>
            <a:ext cx="1674319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195736" y="15392"/>
            <a:ext cx="1592866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   Contexte et</a:t>
            </a:r>
          </a:p>
          <a:p>
            <a:r>
              <a:rPr lang="fr-FR" dirty="0"/>
              <a:t> problématique</a:t>
            </a:r>
            <a:endParaRPr lang="en-US" dirty="0"/>
          </a:p>
        </p:txBody>
      </p:sp>
      <p:sp>
        <p:nvSpPr>
          <p:cNvPr id="45" name="ZoneTexte 44"/>
          <p:cNvSpPr txBox="1"/>
          <p:nvPr/>
        </p:nvSpPr>
        <p:spPr>
          <a:xfrm>
            <a:off x="5846055" y="144647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Résultats</a:t>
            </a:r>
            <a:endParaRPr lang="en-US" dirty="0"/>
          </a:p>
        </p:txBody>
      </p:sp>
      <p:sp>
        <p:nvSpPr>
          <p:cNvPr id="46" name="ZoneTexte 45"/>
          <p:cNvSpPr txBox="1"/>
          <p:nvPr/>
        </p:nvSpPr>
        <p:spPr>
          <a:xfrm>
            <a:off x="7596336" y="123832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47" name="ZoneTexte 46"/>
          <p:cNvSpPr txBox="1"/>
          <p:nvPr/>
        </p:nvSpPr>
        <p:spPr>
          <a:xfrm>
            <a:off x="28600" y="33822"/>
            <a:ext cx="1999124" cy="6588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281500" y="167973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50" name="ZoneTexte 49"/>
          <p:cNvSpPr txBox="1"/>
          <p:nvPr/>
        </p:nvSpPr>
        <p:spPr>
          <a:xfrm>
            <a:off x="4022417" y="152039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Méthodologie</a:t>
            </a:r>
            <a:endParaRPr lang="en-US" dirty="0"/>
          </a:p>
        </p:txBody>
      </p:sp>
      <p:sp>
        <p:nvSpPr>
          <p:cNvPr id="29" name="ZoneTexte 28"/>
          <p:cNvSpPr txBox="1"/>
          <p:nvPr/>
        </p:nvSpPr>
        <p:spPr>
          <a:xfrm>
            <a:off x="764115" y="3603462"/>
            <a:ext cx="7736108" cy="12003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  <a:cs typeface="Arabic Typesetting" pitchFamily="66" charset="-78"/>
              </a:rPr>
              <a:t>Thank You For your Kind Attention</a:t>
            </a:r>
            <a:endParaRPr lang="fr-FR" sz="36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  <a:cs typeface="Arabic Typesetting" pitchFamily="66" charset="-78"/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5" y="3051498"/>
            <a:ext cx="1596789" cy="2847011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9614050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4 -0.17824 L -0.00694 0.007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0329 0.26505 L -0.03003 0.00255 " pathEditMode="relative" rAng="0" ptsTypes="AA">
                                      <p:cBhvr>
                                        <p:cTn id="2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7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9" grpId="0" animBg="1"/>
      <p:bldP spid="29" grpId="0"/>
      <p:bldP spid="29" grpId="1"/>
      <p:bldP spid="29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467663" y="0"/>
            <a:ext cx="8229600" cy="1282567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1" i="0" u="none" strike="noStrike" kern="1200" cap="none" spc="0" normalizeH="0" baseline="0" noProof="0" dirty="0" smtClean="0">
              <a:ln w="6350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8015286" y="6349714"/>
            <a:ext cx="714348" cy="3571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02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66" name="Diagramme 65"/>
          <p:cNvGraphicFramePr/>
          <p:nvPr>
            <p:extLst>
              <p:ext uri="{D42A27DB-BD31-4B8C-83A1-F6EECF244321}">
                <p14:modId xmlns:p14="http://schemas.microsoft.com/office/powerpoint/2010/main" val="2957828037"/>
              </p:ext>
            </p:extLst>
          </p:nvPr>
        </p:nvGraphicFramePr>
        <p:xfrm>
          <a:off x="1763688" y="1485566"/>
          <a:ext cx="6755904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3538347" y="82238"/>
            <a:ext cx="2088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54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PLAN</a:t>
            </a:r>
          </a:p>
          <a:p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72808" y="2734279"/>
            <a:ext cx="5222098" cy="272310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044122" y="35947"/>
            <a:ext cx="1824675" cy="6405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8090277" y="6309320"/>
            <a:ext cx="714348" cy="3571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3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85195" y="30132"/>
            <a:ext cx="1774584" cy="646331"/>
          </a:xfrm>
          <a:prstGeom prst="rect">
            <a:avLst/>
          </a:prstGeom>
          <a:solidFill>
            <a:srgbClr val="7FB36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676177" y="17640"/>
            <a:ext cx="1776143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434185" y="17639"/>
            <a:ext cx="1674319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195736" y="15392"/>
            <a:ext cx="1592866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   Contexte et</a:t>
            </a:r>
          </a:p>
          <a:p>
            <a:r>
              <a:rPr lang="fr-FR" dirty="0"/>
              <a:t> problématique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3994455" y="105909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Méthodologie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5846055" y="144647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Résultats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7596336" y="123832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Conclusion</a:t>
            </a:r>
            <a:endParaRPr lang="en-US" dirty="0"/>
          </a:p>
        </p:txBody>
      </p:sp>
      <p:grpSp>
        <p:nvGrpSpPr>
          <p:cNvPr id="28" name="Groupe 27"/>
          <p:cNvGrpSpPr/>
          <p:nvPr/>
        </p:nvGrpSpPr>
        <p:grpSpPr>
          <a:xfrm>
            <a:off x="3366439" y="7101408"/>
            <a:ext cx="3419233" cy="3904168"/>
            <a:chOff x="3347864" y="6797640"/>
            <a:chExt cx="3419233" cy="3904168"/>
          </a:xfrm>
        </p:grpSpPr>
        <p:grpSp>
          <p:nvGrpSpPr>
            <p:cNvPr id="29" name="Groupe 28"/>
            <p:cNvGrpSpPr/>
            <p:nvPr/>
          </p:nvGrpSpPr>
          <p:grpSpPr>
            <a:xfrm>
              <a:off x="3347864" y="6797640"/>
              <a:ext cx="3419233" cy="3904168"/>
              <a:chOff x="3347864" y="6797640"/>
              <a:chExt cx="3419233" cy="3904168"/>
            </a:xfrm>
          </p:grpSpPr>
          <p:grpSp>
            <p:nvGrpSpPr>
              <p:cNvPr id="41" name="Groupe 40"/>
              <p:cNvGrpSpPr/>
              <p:nvPr/>
            </p:nvGrpSpPr>
            <p:grpSpPr>
              <a:xfrm>
                <a:off x="3347864" y="6797640"/>
                <a:ext cx="3419233" cy="3904168"/>
                <a:chOff x="3313007" y="2852936"/>
                <a:chExt cx="3419233" cy="3904168"/>
              </a:xfrm>
            </p:grpSpPr>
            <p:sp>
              <p:nvSpPr>
                <p:cNvPr id="44" name="Triangle isocèle 43"/>
                <p:cNvSpPr/>
                <p:nvPr/>
              </p:nvSpPr>
              <p:spPr>
                <a:xfrm>
                  <a:off x="3313007" y="2852936"/>
                  <a:ext cx="3419233" cy="3904168"/>
                </a:xfrm>
                <a:prstGeom prst="triangl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Triangle isocèle 44"/>
                <p:cNvSpPr/>
                <p:nvPr/>
              </p:nvSpPr>
              <p:spPr>
                <a:xfrm rot="3958460">
                  <a:off x="5313196" y="3090462"/>
                  <a:ext cx="1060704" cy="914400"/>
                </a:xfrm>
                <a:prstGeom prst="triangle">
                  <a:avLst/>
                </a:prstGeom>
                <a:ln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42" name="Trapèze 41"/>
              <p:cNvSpPr/>
              <p:nvPr/>
            </p:nvSpPr>
            <p:spPr>
              <a:xfrm>
                <a:off x="3851920" y="8613576"/>
                <a:ext cx="2412268" cy="920515"/>
              </a:xfrm>
              <a:prstGeom prst="trapezoid">
                <a:avLst>
                  <a:gd name="adj" fmla="val 44107"/>
                </a:avLst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Trapèze 42"/>
              <p:cNvSpPr/>
              <p:nvPr/>
            </p:nvSpPr>
            <p:spPr>
              <a:xfrm>
                <a:off x="3347864" y="9534092"/>
                <a:ext cx="3419233" cy="1167716"/>
              </a:xfrm>
              <a:prstGeom prst="trapezoid">
                <a:avLst>
                  <a:gd name="adj" fmla="val 44310"/>
                </a:avLst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0" name="Organigramme : Connecteur 29"/>
            <p:cNvSpPr/>
            <p:nvPr/>
          </p:nvSpPr>
          <p:spPr>
            <a:xfrm>
              <a:off x="4932040" y="7238038"/>
              <a:ext cx="216024" cy="279682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Organigramme : Connecteur 30"/>
            <p:cNvSpPr/>
            <p:nvPr/>
          </p:nvSpPr>
          <p:spPr>
            <a:xfrm>
              <a:off x="4894889" y="7805752"/>
              <a:ext cx="216024" cy="279682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Organigramme : Connecteur 31"/>
            <p:cNvSpPr/>
            <p:nvPr/>
          </p:nvSpPr>
          <p:spPr>
            <a:xfrm>
              <a:off x="4894889" y="8534182"/>
              <a:ext cx="216024" cy="279682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rganigramme : Connecteur 32"/>
            <p:cNvSpPr/>
            <p:nvPr/>
          </p:nvSpPr>
          <p:spPr>
            <a:xfrm>
              <a:off x="4263199" y="8878211"/>
              <a:ext cx="216024" cy="279682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Organigramme : Connecteur 33"/>
            <p:cNvSpPr/>
            <p:nvPr/>
          </p:nvSpPr>
          <p:spPr>
            <a:xfrm>
              <a:off x="5658724" y="9018633"/>
              <a:ext cx="216024" cy="279682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Organigramme : Connecteur 34"/>
            <p:cNvSpPr/>
            <p:nvPr/>
          </p:nvSpPr>
          <p:spPr>
            <a:xfrm>
              <a:off x="4860032" y="9702046"/>
              <a:ext cx="216024" cy="279682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rganigramme : Connecteur 35"/>
            <p:cNvSpPr/>
            <p:nvPr/>
          </p:nvSpPr>
          <p:spPr>
            <a:xfrm>
              <a:off x="3960286" y="9587769"/>
              <a:ext cx="216024" cy="279682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Organigramme : Connecteur 36"/>
            <p:cNvSpPr/>
            <p:nvPr/>
          </p:nvSpPr>
          <p:spPr>
            <a:xfrm>
              <a:off x="3866620" y="10266940"/>
              <a:ext cx="216024" cy="279682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Organigramme : Connecteur 37"/>
            <p:cNvSpPr/>
            <p:nvPr/>
          </p:nvSpPr>
          <p:spPr>
            <a:xfrm>
              <a:off x="5033448" y="10354294"/>
              <a:ext cx="216024" cy="279682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Organigramme : Connecteur 38"/>
            <p:cNvSpPr/>
            <p:nvPr/>
          </p:nvSpPr>
          <p:spPr>
            <a:xfrm>
              <a:off x="6059750" y="10214453"/>
              <a:ext cx="216024" cy="279682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Organigramme : Connecteur 39"/>
            <p:cNvSpPr/>
            <p:nvPr/>
          </p:nvSpPr>
          <p:spPr>
            <a:xfrm>
              <a:off x="5148064" y="9641238"/>
              <a:ext cx="375168" cy="340490"/>
            </a:xfrm>
            <a:prstGeom prst="flowChartConnec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4" name="ZoneTexte 53"/>
          <p:cNvSpPr txBox="1"/>
          <p:nvPr/>
        </p:nvSpPr>
        <p:spPr>
          <a:xfrm>
            <a:off x="28600" y="33822"/>
            <a:ext cx="1999124" cy="6588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281500" y="167973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57" name="ZoneTexte 56"/>
          <p:cNvSpPr txBox="1"/>
          <p:nvPr/>
        </p:nvSpPr>
        <p:spPr>
          <a:xfrm>
            <a:off x="4250658" y="4046698"/>
            <a:ext cx="193567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  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3847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85185E-6 L -0.03715 -0.476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8" y="-2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8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26 -0.15949 L -0.09635 -0.862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3" y="-3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7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/>
          <p:cNvSpPr/>
          <p:nvPr/>
        </p:nvSpPr>
        <p:spPr>
          <a:xfrm>
            <a:off x="8247274" y="6322251"/>
            <a:ext cx="714348" cy="3571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4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27" name="Diagramme 26"/>
          <p:cNvGraphicFramePr/>
          <p:nvPr>
            <p:extLst>
              <p:ext uri="{D42A27DB-BD31-4B8C-83A1-F6EECF244321}">
                <p14:modId xmlns:p14="http://schemas.microsoft.com/office/powerpoint/2010/main" val="2224771067"/>
              </p:ext>
            </p:extLst>
          </p:nvPr>
        </p:nvGraphicFramePr>
        <p:xfrm>
          <a:off x="155334" y="3210369"/>
          <a:ext cx="6152137" cy="3420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" name="Flèche droite rayée 40"/>
          <p:cNvSpPr/>
          <p:nvPr/>
        </p:nvSpPr>
        <p:spPr>
          <a:xfrm>
            <a:off x="4068365" y="3523724"/>
            <a:ext cx="791667" cy="504056"/>
          </a:xfrm>
          <a:prstGeom prst="stripedRightArrow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026" y="2910416"/>
            <a:ext cx="1728192" cy="1722294"/>
          </a:xfrm>
          <a:prstGeom prst="ellipse">
            <a:avLst/>
          </a:prstGeom>
          <a:effectLst>
            <a:glow rad="228600">
              <a:schemeClr val="bg1">
                <a:alpha val="40000"/>
              </a:schemeClr>
            </a:glow>
            <a:innerShdw blurRad="101600" dist="101600" dir="8100000">
              <a:prstClr val="black">
                <a:alpha val="50000"/>
              </a:prstClr>
            </a:innerShdw>
          </a:effectLst>
        </p:spPr>
      </p:pic>
      <p:sp>
        <p:nvSpPr>
          <p:cNvPr id="44" name="Pensées 43"/>
          <p:cNvSpPr/>
          <p:nvPr/>
        </p:nvSpPr>
        <p:spPr>
          <a:xfrm>
            <a:off x="5846055" y="790977"/>
            <a:ext cx="2978323" cy="2152193"/>
          </a:xfrm>
          <a:prstGeom prst="cloudCallou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Quelle méthode d’apprentissage supervisée appliquer à notre jeu de données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lèche droite à entaille 49"/>
          <p:cNvSpPr/>
          <p:nvPr/>
        </p:nvSpPr>
        <p:spPr>
          <a:xfrm rot="1359664">
            <a:off x="6505810" y="4125570"/>
            <a:ext cx="2181050" cy="1150887"/>
          </a:xfrm>
          <a:prstGeom prst="notchedRightArrow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ZoneTexte 50"/>
          <p:cNvSpPr txBox="1"/>
          <p:nvPr/>
        </p:nvSpPr>
        <p:spPr>
          <a:xfrm rot="1404033">
            <a:off x="6743966" y="4500958"/>
            <a:ext cx="1704737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fr-FR" dirty="0" smtClean="0"/>
              <a:t>Thème Soumis</a:t>
            </a:r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Virage 66"/>
          <p:cNvSpPr/>
          <p:nvPr/>
        </p:nvSpPr>
        <p:spPr>
          <a:xfrm flipV="1">
            <a:off x="1365657" y="3822092"/>
            <a:ext cx="594890" cy="1609731"/>
          </a:xfrm>
          <a:prstGeom prst="ben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2044122" y="35947"/>
            <a:ext cx="1824675" cy="6405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3885195" y="30132"/>
            <a:ext cx="1774584" cy="646331"/>
          </a:xfrm>
          <a:prstGeom prst="rect">
            <a:avLst/>
          </a:prstGeom>
          <a:solidFill>
            <a:srgbClr val="7FB36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5676177" y="17640"/>
            <a:ext cx="1776143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7434185" y="17639"/>
            <a:ext cx="1674319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2195736" y="15392"/>
            <a:ext cx="1592866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   Contexte et</a:t>
            </a:r>
          </a:p>
          <a:p>
            <a:r>
              <a:rPr lang="fr-FR" dirty="0"/>
              <a:t> problématique</a:t>
            </a:r>
            <a:endParaRPr lang="en-US" dirty="0"/>
          </a:p>
        </p:txBody>
      </p:sp>
      <p:sp>
        <p:nvSpPr>
          <p:cNvPr id="75" name="ZoneTexte 74"/>
          <p:cNvSpPr txBox="1"/>
          <p:nvPr/>
        </p:nvSpPr>
        <p:spPr>
          <a:xfrm>
            <a:off x="3994455" y="105909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Méthodologie</a:t>
            </a:r>
            <a:endParaRPr lang="en-US" dirty="0"/>
          </a:p>
        </p:txBody>
      </p:sp>
      <p:sp>
        <p:nvSpPr>
          <p:cNvPr id="76" name="ZoneTexte 75"/>
          <p:cNvSpPr txBox="1"/>
          <p:nvPr/>
        </p:nvSpPr>
        <p:spPr>
          <a:xfrm>
            <a:off x="5846055" y="144647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Résultats</a:t>
            </a:r>
            <a:endParaRPr lang="en-US" dirty="0"/>
          </a:p>
        </p:txBody>
      </p:sp>
      <p:sp>
        <p:nvSpPr>
          <p:cNvPr id="77" name="ZoneTexte 76"/>
          <p:cNvSpPr txBox="1"/>
          <p:nvPr/>
        </p:nvSpPr>
        <p:spPr>
          <a:xfrm>
            <a:off x="7596336" y="123832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78" name="ZoneTexte 77"/>
          <p:cNvSpPr txBox="1"/>
          <p:nvPr/>
        </p:nvSpPr>
        <p:spPr>
          <a:xfrm>
            <a:off x="28600" y="33822"/>
            <a:ext cx="1999124" cy="6588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281500" y="167973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1" y="896120"/>
            <a:ext cx="1826387" cy="287316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19" y="1168953"/>
            <a:ext cx="1047750" cy="1047750"/>
          </a:xfrm>
          <a:prstGeom prst="rect">
            <a:avLst/>
          </a:prstGeom>
        </p:spPr>
      </p:pic>
      <p:sp>
        <p:nvSpPr>
          <p:cNvPr id="7" name="Virage 6"/>
          <p:cNvSpPr/>
          <p:nvPr/>
        </p:nvSpPr>
        <p:spPr>
          <a:xfrm>
            <a:off x="3663812" y="1658976"/>
            <a:ext cx="224713" cy="1885906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3458605" y="2332702"/>
            <a:ext cx="465323" cy="37402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3458605" y="2332702"/>
            <a:ext cx="465323" cy="3740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831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  <p:bldP spid="41" grpId="0" animBg="1"/>
      <p:bldP spid="44" grpId="0" animBg="1"/>
      <p:bldP spid="50" grpId="0" animBg="1"/>
      <p:bldP spid="51" grpId="0"/>
      <p:bldP spid="67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72687" y="5760"/>
            <a:ext cx="1728192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632169" y="0"/>
            <a:ext cx="1643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286512" y="0"/>
            <a:ext cx="1500198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786710" y="0"/>
            <a:ext cx="1357290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9735" y="17442"/>
            <a:ext cx="134001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409751" y="8721"/>
            <a:ext cx="142037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8108181" y="6309320"/>
            <a:ext cx="714348" cy="3571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5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977852" y="0"/>
            <a:ext cx="1986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963926" y="0"/>
            <a:ext cx="1974805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950000" y="0"/>
            <a:ext cx="171834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679613" y="0"/>
            <a:ext cx="146438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886" y="5815"/>
            <a:ext cx="1955966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Organigramme : Disque magnétique 29"/>
          <p:cNvSpPr/>
          <p:nvPr/>
        </p:nvSpPr>
        <p:spPr>
          <a:xfrm>
            <a:off x="371915" y="4297702"/>
            <a:ext cx="1781793" cy="648072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RLB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3054882" y="1412776"/>
            <a:ext cx="2561742" cy="418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Choix de la méthode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1361906" y="2085942"/>
            <a:ext cx="5868269" cy="8322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Parmi les méthodes qui existent nous avons choisi d’appliquer la Régression Logistique Binaire:</a:t>
            </a:r>
            <a:endParaRPr lang="fr-FR" dirty="0"/>
          </a:p>
        </p:txBody>
      </p:sp>
      <p:sp>
        <p:nvSpPr>
          <p:cNvPr id="34" name="Vague 33"/>
          <p:cNvSpPr/>
          <p:nvPr/>
        </p:nvSpPr>
        <p:spPr>
          <a:xfrm>
            <a:off x="774065" y="2081090"/>
            <a:ext cx="7560840" cy="698055"/>
          </a:xfrm>
          <a:prstGeom prst="wav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Régression Logistique Binaire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e 34"/>
          <p:cNvGrpSpPr/>
          <p:nvPr/>
        </p:nvGrpSpPr>
        <p:grpSpPr>
          <a:xfrm>
            <a:off x="304067" y="4607302"/>
            <a:ext cx="2560217" cy="1190155"/>
            <a:chOff x="1059643" y="5183366"/>
            <a:chExt cx="2560217" cy="1190155"/>
          </a:xfrm>
        </p:grpSpPr>
        <p:sp>
          <p:nvSpPr>
            <p:cNvPr id="36" name="Rectangle à coins arrondis 35"/>
            <p:cNvSpPr/>
            <p:nvPr/>
          </p:nvSpPr>
          <p:spPr>
            <a:xfrm>
              <a:off x="1079612" y="5183366"/>
              <a:ext cx="2520280" cy="119015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1059643" y="5224149"/>
              <a:ext cx="25602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Elle fait appel aux attributs continus et/ou discrets</a:t>
              </a:r>
              <a:endParaRPr lang="fr-FR" dirty="0"/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3075613" y="4607302"/>
            <a:ext cx="2557964" cy="1190155"/>
            <a:chOff x="3831189" y="5183366"/>
            <a:chExt cx="2557964" cy="1190155"/>
          </a:xfrm>
        </p:grpSpPr>
        <p:sp>
          <p:nvSpPr>
            <p:cNvPr id="39" name="Rectangle à coins arrondis 38"/>
            <p:cNvSpPr/>
            <p:nvPr/>
          </p:nvSpPr>
          <p:spPr>
            <a:xfrm>
              <a:off x="3831189" y="5183366"/>
              <a:ext cx="2520280" cy="119015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3868873" y="5316778"/>
              <a:ext cx="25202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La variable de prédiction doit être divisée en deux classe</a:t>
              </a:r>
              <a:endParaRPr lang="fr-FR" dirty="0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5832648" y="4624116"/>
            <a:ext cx="2555776" cy="1190155"/>
            <a:chOff x="6588224" y="5200180"/>
            <a:chExt cx="2555776" cy="1190155"/>
          </a:xfrm>
        </p:grpSpPr>
        <p:sp>
          <p:nvSpPr>
            <p:cNvPr id="42" name="Rectangle à coins arrondis 41"/>
            <p:cNvSpPr/>
            <p:nvPr/>
          </p:nvSpPr>
          <p:spPr>
            <a:xfrm>
              <a:off x="6588224" y="5200180"/>
              <a:ext cx="2520280" cy="119015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6623720" y="5455277"/>
              <a:ext cx="25202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L’attribut de prédiction Y prend uniquement deux modalités</a:t>
              </a: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1080120" y="2798735"/>
            <a:ext cx="6552728" cy="1458184"/>
            <a:chOff x="1835696" y="3374799"/>
            <a:chExt cx="6552728" cy="1458184"/>
          </a:xfrm>
        </p:grpSpPr>
        <p:sp>
          <p:nvSpPr>
            <p:cNvPr id="45" name="Accolade ouvrante 44"/>
            <p:cNvSpPr/>
            <p:nvPr/>
          </p:nvSpPr>
          <p:spPr>
            <a:xfrm rot="5400000">
              <a:off x="4382968" y="827527"/>
              <a:ext cx="1458183" cy="6552728"/>
            </a:xfrm>
            <a:prstGeom prst="leftBrac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45"/>
            <p:cNvCxnSpPr/>
            <p:nvPr/>
          </p:nvCxnSpPr>
          <p:spPr>
            <a:xfrm>
              <a:off x="5119340" y="4196527"/>
              <a:ext cx="0" cy="636456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7" name="ZoneTexte 56"/>
          <p:cNvSpPr txBox="1"/>
          <p:nvPr/>
        </p:nvSpPr>
        <p:spPr>
          <a:xfrm>
            <a:off x="2044122" y="-6829"/>
            <a:ext cx="1824675" cy="6405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3885195" y="-12644"/>
            <a:ext cx="1774584" cy="646331"/>
          </a:xfrm>
          <a:prstGeom prst="rect">
            <a:avLst/>
          </a:prstGeom>
          <a:solidFill>
            <a:srgbClr val="7FB36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5676177" y="-25136"/>
            <a:ext cx="1776143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7434185" y="-25137"/>
            <a:ext cx="1674319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2195736" y="-27384"/>
            <a:ext cx="1592866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   Contexte et</a:t>
            </a:r>
          </a:p>
          <a:p>
            <a:r>
              <a:rPr lang="fr-FR" dirty="0"/>
              <a:t> problématique</a:t>
            </a:r>
            <a:endParaRPr lang="en-US" dirty="0"/>
          </a:p>
        </p:txBody>
      </p:sp>
      <p:sp>
        <p:nvSpPr>
          <p:cNvPr id="62" name="ZoneTexte 61"/>
          <p:cNvSpPr txBox="1"/>
          <p:nvPr/>
        </p:nvSpPr>
        <p:spPr>
          <a:xfrm>
            <a:off x="3994455" y="63133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Méthodologie</a:t>
            </a:r>
            <a:endParaRPr lang="en-US" dirty="0"/>
          </a:p>
        </p:txBody>
      </p:sp>
      <p:sp>
        <p:nvSpPr>
          <p:cNvPr id="63" name="ZoneTexte 62"/>
          <p:cNvSpPr txBox="1"/>
          <p:nvPr/>
        </p:nvSpPr>
        <p:spPr>
          <a:xfrm>
            <a:off x="5846055" y="101871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Résultats</a:t>
            </a:r>
            <a:endParaRPr lang="en-US" dirty="0"/>
          </a:p>
        </p:txBody>
      </p:sp>
      <p:sp>
        <p:nvSpPr>
          <p:cNvPr id="64" name="ZoneTexte 63"/>
          <p:cNvSpPr txBox="1"/>
          <p:nvPr/>
        </p:nvSpPr>
        <p:spPr>
          <a:xfrm>
            <a:off x="7596336" y="81056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65" name="ZoneTexte 64"/>
          <p:cNvSpPr txBox="1"/>
          <p:nvPr/>
        </p:nvSpPr>
        <p:spPr>
          <a:xfrm>
            <a:off x="28600" y="-8954"/>
            <a:ext cx="1999124" cy="6588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281500" y="125197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12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50"/>
                            </p:stCondLst>
                            <p:childTnLst>
                              <p:par>
                                <p:cTn id="4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32587 -0.45348 L 0.32587 -0.45324 " pathEditMode="relative" rAng="0" ptsTypes="AAA">
                                      <p:cBhvr>
                                        <p:cTn id="47" dur="2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-2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2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72687" y="5760"/>
            <a:ext cx="1728192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632169" y="0"/>
            <a:ext cx="1643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286512" y="0"/>
            <a:ext cx="1500198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786710" y="0"/>
            <a:ext cx="1357290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9735" y="17442"/>
            <a:ext cx="134001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409751" y="8721"/>
            <a:ext cx="142037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8322148" y="6453336"/>
            <a:ext cx="714348" cy="3571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977852" y="0"/>
            <a:ext cx="1986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963926" y="0"/>
            <a:ext cx="1974805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950000" y="0"/>
            <a:ext cx="171834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679613" y="0"/>
            <a:ext cx="146438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886" y="5815"/>
            <a:ext cx="1955966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21485" y="251813"/>
            <a:ext cx="4025845" cy="41806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 la méthode d’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tude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979010" y="-6829"/>
            <a:ext cx="1824675" cy="6405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820083" y="-12644"/>
            <a:ext cx="1774584" cy="646331"/>
          </a:xfrm>
          <a:prstGeom prst="rect">
            <a:avLst/>
          </a:prstGeom>
          <a:solidFill>
            <a:srgbClr val="7FB36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5611065" y="-25136"/>
            <a:ext cx="1776143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7369073" y="-25137"/>
            <a:ext cx="1747112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2130624" y="-27384"/>
            <a:ext cx="1592866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   Contexte et</a:t>
            </a:r>
          </a:p>
          <a:p>
            <a:r>
              <a:rPr lang="fr-FR" dirty="0"/>
              <a:t> problématique</a:t>
            </a:r>
            <a:endParaRPr lang="en-US" dirty="0"/>
          </a:p>
        </p:txBody>
      </p:sp>
      <p:sp>
        <p:nvSpPr>
          <p:cNvPr id="58" name="ZoneTexte 57"/>
          <p:cNvSpPr txBox="1"/>
          <p:nvPr/>
        </p:nvSpPr>
        <p:spPr>
          <a:xfrm>
            <a:off x="3929343" y="63133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Méthodologie</a:t>
            </a:r>
            <a:endParaRPr lang="en-US" dirty="0"/>
          </a:p>
        </p:txBody>
      </p:sp>
      <p:sp>
        <p:nvSpPr>
          <p:cNvPr id="61" name="ZoneTexte 60"/>
          <p:cNvSpPr txBox="1"/>
          <p:nvPr/>
        </p:nvSpPr>
        <p:spPr>
          <a:xfrm>
            <a:off x="5780943" y="101871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Résultats</a:t>
            </a:r>
            <a:endParaRPr lang="en-US" dirty="0"/>
          </a:p>
        </p:txBody>
      </p:sp>
      <p:sp>
        <p:nvSpPr>
          <p:cNvPr id="64" name="ZoneTexte 63"/>
          <p:cNvSpPr txBox="1"/>
          <p:nvPr/>
        </p:nvSpPr>
        <p:spPr>
          <a:xfrm>
            <a:off x="7531224" y="81056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65" name="ZoneTexte 64"/>
          <p:cNvSpPr txBox="1"/>
          <p:nvPr/>
        </p:nvSpPr>
        <p:spPr>
          <a:xfrm>
            <a:off x="-36512" y="-8954"/>
            <a:ext cx="1999124" cy="6588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216388" y="125197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pic>
        <p:nvPicPr>
          <p:cNvPr id="39" name="Picture 5" descr="2691841924_7d5ac476bb_b.jpg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69735" y="774035"/>
            <a:ext cx="1588813" cy="1588813"/>
          </a:xfrm>
          <a:prstGeom prst="ellipse">
            <a:avLst/>
          </a:prstGeom>
          <a:ln>
            <a:solidFill>
              <a:schemeClr val="accent1"/>
            </a:solidFill>
          </a:ln>
          <a:effectLst>
            <a:glow rad="228600">
              <a:schemeClr val="bg1">
                <a:alpha val="40000"/>
              </a:schemeClr>
            </a:glow>
            <a:innerShdw blurRad="101600" dist="101600" dir="8100000">
              <a:prstClr val="black">
                <a:alpha val="50000"/>
              </a:prstClr>
            </a:innerShdw>
          </a:effectLst>
        </p:spPr>
      </p:pic>
      <p:sp>
        <p:nvSpPr>
          <p:cNvPr id="14" name="Rectangle à coins arrondis 13"/>
          <p:cNvSpPr/>
          <p:nvPr/>
        </p:nvSpPr>
        <p:spPr>
          <a:xfrm>
            <a:off x="6547330" y="1340769"/>
            <a:ext cx="4649406" cy="360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Niveau traitement de données </a:t>
            </a:r>
            <a:endParaRPr lang="fr-FR" sz="2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Accolade ouvrante 14"/>
          <p:cNvSpPr/>
          <p:nvPr/>
        </p:nvSpPr>
        <p:spPr>
          <a:xfrm>
            <a:off x="5158315" y="3485505"/>
            <a:ext cx="398916" cy="7920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à coins arrondis 41"/>
          <p:cNvSpPr/>
          <p:nvPr/>
        </p:nvSpPr>
        <p:spPr>
          <a:xfrm>
            <a:off x="5567001" y="4133576"/>
            <a:ext cx="3469495" cy="4493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Imputation aléatoire </a:t>
            </a:r>
            <a:endParaRPr lang="fr-FR" sz="2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5517956" y="3341489"/>
            <a:ext cx="4166612" cy="4915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Imputation par moyenne </a:t>
            </a:r>
            <a:endParaRPr lang="fr-FR" sz="2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58548" y="3629521"/>
            <a:ext cx="2305378" cy="15996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à coins arrondis 67"/>
          <p:cNvSpPr/>
          <p:nvPr/>
        </p:nvSpPr>
        <p:spPr>
          <a:xfrm>
            <a:off x="1685679" y="5116071"/>
            <a:ext cx="6359536" cy="8563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sz="2800" b="1" dirty="0" smtClean="0">
                <a:ln/>
                <a:solidFill>
                  <a:schemeClr val="accent3"/>
                </a:solidFill>
              </a:rPr>
              <a:t>JEU DE DONNEES PRÊT A UTILISER:</a:t>
            </a:r>
          </a:p>
          <a:p>
            <a:pPr algn="ctr"/>
            <a:r>
              <a:rPr lang="fr-FR" sz="2800" b="1" dirty="0" smtClean="0">
                <a:ln/>
                <a:solidFill>
                  <a:schemeClr val="accent3"/>
                </a:solidFill>
              </a:rPr>
              <a:t>« </a:t>
            </a:r>
            <a:r>
              <a:rPr lang="fr-FR" sz="2800" b="1" dirty="0" err="1" smtClean="0">
                <a:ln/>
                <a:solidFill>
                  <a:schemeClr val="accent3"/>
                </a:solidFill>
              </a:rPr>
              <a:t>Adult_Data</a:t>
            </a:r>
            <a:r>
              <a:rPr lang="fr-FR" sz="2800" b="1" dirty="0" smtClean="0">
                <a:ln/>
                <a:solidFill>
                  <a:schemeClr val="accent3"/>
                </a:solidFill>
              </a:rPr>
              <a:t> »</a:t>
            </a:r>
            <a:endParaRPr lang="fr-FR" sz="28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48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4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79 -0.00439 L -4.44444E-6 -3.7037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48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1134 L -0.54392 -0.0113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76 -0.06273 L 0.10052 -0.06273 C 0.05121 -0.06273 -0.0099 -0.14491 -0.0099 -0.21134 L -0.0099 -0.35995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-1486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76 -0.06273 L 0.10087 -0.06273 C 0.05173 -0.06273 -0.00903 -0.14491 -0.00903 -0.21134 L -0.00903 -0.35972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90" y="-1486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77 -0.06273 L 0.10053 -0.06273 C 0.05122 -0.06273 -0.00989 -0.14491 -0.00989 -0.21134 L -0.00989 -0.35995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-1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38843 L 5E-6 -0.629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42" grpId="0" animBg="1"/>
      <p:bldP spid="42" grpId="1" animBg="1"/>
      <p:bldP spid="42" grpId="2" animBg="1"/>
      <p:bldP spid="67" grpId="0" animBg="1"/>
      <p:bldP spid="67" grpId="1" animBg="1"/>
      <p:bldP spid="67" grpId="2" animBg="1"/>
      <p:bldP spid="68" grpId="0" animBg="1"/>
      <p:bldP spid="6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72687" y="5760"/>
            <a:ext cx="1728192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632169" y="0"/>
            <a:ext cx="1643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286512" y="0"/>
            <a:ext cx="1500198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786710" y="0"/>
            <a:ext cx="1357290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9735" y="17442"/>
            <a:ext cx="134001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409751" y="8721"/>
            <a:ext cx="142037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8394156" y="6453336"/>
            <a:ext cx="714348" cy="3571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7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977852" y="0"/>
            <a:ext cx="1986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963926" y="0"/>
            <a:ext cx="1974805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950000" y="0"/>
            <a:ext cx="171834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679613" y="0"/>
            <a:ext cx="146438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886" y="5815"/>
            <a:ext cx="1955966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044122" y="17442"/>
            <a:ext cx="1829804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885195" y="-12644"/>
            <a:ext cx="1759692" cy="646331"/>
          </a:xfrm>
          <a:prstGeom prst="rect">
            <a:avLst/>
          </a:prstGeom>
          <a:solidFill>
            <a:srgbClr val="7FB36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76177" y="-25136"/>
            <a:ext cx="1776143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7434185" y="-25137"/>
            <a:ext cx="1709815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2195736" y="-27384"/>
            <a:ext cx="1592866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   Contexte et</a:t>
            </a:r>
          </a:p>
          <a:p>
            <a:r>
              <a:rPr lang="fr-FR" dirty="0"/>
              <a:t> problématique</a:t>
            </a:r>
            <a:endParaRPr lang="en-US" dirty="0"/>
          </a:p>
        </p:txBody>
      </p:sp>
      <p:sp>
        <p:nvSpPr>
          <p:cNvPr id="49" name="ZoneTexte 48"/>
          <p:cNvSpPr txBox="1"/>
          <p:nvPr/>
        </p:nvSpPr>
        <p:spPr>
          <a:xfrm>
            <a:off x="3994455" y="63133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Méthodologie</a:t>
            </a:r>
            <a:endParaRPr lang="en-US" dirty="0"/>
          </a:p>
        </p:txBody>
      </p:sp>
      <p:sp>
        <p:nvSpPr>
          <p:cNvPr id="50" name="ZoneTexte 49"/>
          <p:cNvSpPr txBox="1"/>
          <p:nvPr/>
        </p:nvSpPr>
        <p:spPr>
          <a:xfrm>
            <a:off x="5846055" y="101871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Résultats</a:t>
            </a:r>
            <a:endParaRPr lang="en-US" dirty="0"/>
          </a:p>
        </p:txBody>
      </p:sp>
      <p:sp>
        <p:nvSpPr>
          <p:cNvPr id="51" name="ZoneTexte 50"/>
          <p:cNvSpPr txBox="1"/>
          <p:nvPr/>
        </p:nvSpPr>
        <p:spPr>
          <a:xfrm>
            <a:off x="7659654" y="81056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52" name="ZoneTexte 51"/>
          <p:cNvSpPr txBox="1"/>
          <p:nvPr/>
        </p:nvSpPr>
        <p:spPr>
          <a:xfrm>
            <a:off x="28600" y="-8954"/>
            <a:ext cx="1999124" cy="6588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81500" y="125197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pic>
        <p:nvPicPr>
          <p:cNvPr id="41" name="Picture 5" descr="2691841924_7d5ac476bb_b.jp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69735" y="774035"/>
            <a:ext cx="1588813" cy="1588813"/>
          </a:xfrm>
          <a:prstGeom prst="ellipse">
            <a:avLst/>
          </a:prstGeom>
          <a:ln>
            <a:solidFill>
              <a:schemeClr val="accent1"/>
            </a:solidFill>
          </a:ln>
          <a:effectLst>
            <a:glow rad="228600">
              <a:schemeClr val="bg1">
                <a:alpha val="40000"/>
              </a:schemeClr>
            </a:glow>
            <a:innerShdw blurRad="101600" dist="101600" dir="8100000">
              <a:prstClr val="black">
                <a:alpha val="50000"/>
              </a:prstClr>
            </a:innerShdw>
          </a:effectLst>
        </p:spPr>
      </p:pic>
      <p:sp>
        <p:nvSpPr>
          <p:cNvPr id="54" name="Rectangle à coins arrondis 53"/>
          <p:cNvSpPr/>
          <p:nvPr/>
        </p:nvSpPr>
        <p:spPr>
          <a:xfrm>
            <a:off x="6547330" y="1340769"/>
            <a:ext cx="4073342" cy="360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CHOIX DES PARAMETRES </a:t>
            </a:r>
            <a:endParaRPr lang="fr-FR" sz="2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5" name="Accolade ouvrante 54"/>
          <p:cNvSpPr/>
          <p:nvPr/>
        </p:nvSpPr>
        <p:spPr>
          <a:xfrm>
            <a:off x="4771316" y="3529259"/>
            <a:ext cx="398916" cy="7920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5152326" y="4130149"/>
            <a:ext cx="4045558" cy="476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Sens cognitif: Attributs dis. </a:t>
            </a:r>
            <a:endParaRPr lang="fr-FR" sz="2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7" name="Rectangle à coins arrondis 56"/>
          <p:cNvSpPr/>
          <p:nvPr/>
        </p:nvSpPr>
        <p:spPr>
          <a:xfrm>
            <a:off x="5193412" y="3356542"/>
            <a:ext cx="3950588" cy="3755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Corrélation: Attributs </a:t>
            </a:r>
            <a:r>
              <a:rPr lang="fr-FR" sz="28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num</a:t>
            </a:r>
            <a:r>
              <a:rPr lang="fr-FR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2195736" y="5205834"/>
            <a:ext cx="5299713" cy="64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sz="2800" b="1" dirty="0" smtClean="0">
                <a:ln/>
                <a:solidFill>
                  <a:schemeClr val="accent3"/>
                </a:solidFill>
              </a:rPr>
              <a:t>CONTRUCTION DES MODELES</a:t>
            </a:r>
            <a:endParaRPr lang="fr-FR" sz="28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24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79 -0.00439 L -4.44444E-6 -3.7037E-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48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1134 L -0.54392 -0.0113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76 -0.06273 L 0.10052 -0.06273 C 0.05121 -0.06273 -0.0099 -0.14491 -0.0099 -0.21134 L -0.0099 -0.35995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-1486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76 -0.06273 L 0.10087 -0.06273 C 0.05173 -0.06273 -0.00903 -0.14491 -0.00903 -0.21134 L -0.00903 -0.35972 " pathEditMode="relative" rAng="0" ptsTypes="AAAA">
                                      <p:cBhvr>
                                        <p:cTn id="5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90" y="-1486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77 -0.06273 L 0.10053 -0.06273 C 0.05122 -0.06273 -0.00989 -0.14491 -0.00989 -0.21134 L -0.00989 -0.35995 " pathEditMode="relative" rAng="0" ptsTypes="AAAA">
                                      <p:cBhvr>
                                        <p:cTn id="5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-1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88 -0.28565 L 0.02188 -0.6298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29" grpId="0" animBg="1"/>
      <p:bldP spid="2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72687" y="5760"/>
            <a:ext cx="1728192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632169" y="0"/>
            <a:ext cx="1643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286512" y="0"/>
            <a:ext cx="1500198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786710" y="0"/>
            <a:ext cx="1357290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9735" y="17442"/>
            <a:ext cx="134001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409751" y="8721"/>
            <a:ext cx="142037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8247274" y="6322251"/>
            <a:ext cx="714348" cy="3571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8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977852" y="0"/>
            <a:ext cx="1986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963926" y="0"/>
            <a:ext cx="1974805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950000" y="0"/>
            <a:ext cx="171834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679613" y="0"/>
            <a:ext cx="146438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886" y="5815"/>
            <a:ext cx="1955966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2044122" y="35947"/>
            <a:ext cx="1824675" cy="6405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885195" y="30132"/>
            <a:ext cx="1774584" cy="646331"/>
          </a:xfrm>
          <a:prstGeom prst="rect">
            <a:avLst/>
          </a:prstGeom>
          <a:solidFill>
            <a:srgbClr val="7FB36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676177" y="17640"/>
            <a:ext cx="1776143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7434185" y="17639"/>
            <a:ext cx="1674319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2195736" y="15392"/>
            <a:ext cx="1592866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   Contexte et</a:t>
            </a:r>
          </a:p>
          <a:p>
            <a:r>
              <a:rPr lang="fr-FR" dirty="0"/>
              <a:t> problématique</a:t>
            </a:r>
            <a:endParaRPr lang="en-US" dirty="0"/>
          </a:p>
        </p:txBody>
      </p:sp>
      <p:sp>
        <p:nvSpPr>
          <p:cNvPr id="47" name="ZoneTexte 46"/>
          <p:cNvSpPr txBox="1"/>
          <p:nvPr/>
        </p:nvSpPr>
        <p:spPr>
          <a:xfrm>
            <a:off x="3994455" y="105909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Méthodologie</a:t>
            </a:r>
            <a:endParaRPr lang="en-US" dirty="0"/>
          </a:p>
        </p:txBody>
      </p:sp>
      <p:sp>
        <p:nvSpPr>
          <p:cNvPr id="48" name="ZoneTexte 47"/>
          <p:cNvSpPr txBox="1"/>
          <p:nvPr/>
        </p:nvSpPr>
        <p:spPr>
          <a:xfrm>
            <a:off x="5846055" y="144647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Résultats</a:t>
            </a:r>
            <a:endParaRPr lang="en-US" dirty="0"/>
          </a:p>
        </p:txBody>
      </p:sp>
      <p:sp>
        <p:nvSpPr>
          <p:cNvPr id="49" name="ZoneTexte 48"/>
          <p:cNvSpPr txBox="1"/>
          <p:nvPr/>
        </p:nvSpPr>
        <p:spPr>
          <a:xfrm>
            <a:off x="7596336" y="123832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50" name="ZoneTexte 49"/>
          <p:cNvSpPr txBox="1"/>
          <p:nvPr/>
        </p:nvSpPr>
        <p:spPr>
          <a:xfrm>
            <a:off x="28600" y="33822"/>
            <a:ext cx="1999124" cy="6588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281500" y="167973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pic>
        <p:nvPicPr>
          <p:cNvPr id="52" name="Picture 5" descr="2691841924_7d5ac476bb_b.jpg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69735" y="774035"/>
            <a:ext cx="1588813" cy="1588813"/>
          </a:xfrm>
          <a:prstGeom prst="ellipse">
            <a:avLst/>
          </a:prstGeom>
          <a:ln>
            <a:solidFill>
              <a:schemeClr val="accent1"/>
            </a:solidFill>
          </a:ln>
          <a:effectLst>
            <a:glow rad="228600">
              <a:schemeClr val="bg1">
                <a:alpha val="40000"/>
              </a:schemeClr>
            </a:glow>
            <a:innerShdw blurRad="101600" dist="101600" dir="8100000">
              <a:prstClr val="black">
                <a:alpha val="50000"/>
              </a:prstClr>
            </a:innerShdw>
          </a:effectLst>
        </p:spPr>
      </p:pic>
      <p:sp>
        <p:nvSpPr>
          <p:cNvPr id="53" name="Rectangle à coins arrondis 52"/>
          <p:cNvSpPr/>
          <p:nvPr/>
        </p:nvSpPr>
        <p:spPr>
          <a:xfrm>
            <a:off x="6547330" y="1340769"/>
            <a:ext cx="2971401" cy="360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ModeleNum</a:t>
            </a:r>
            <a:endParaRPr lang="fr-FR" sz="2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31" name="Image 3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18" y="2204864"/>
            <a:ext cx="8680122" cy="511256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73735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872687" y="5760"/>
            <a:ext cx="1728192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632169" y="0"/>
            <a:ext cx="1643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286512" y="0"/>
            <a:ext cx="1500198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786710" y="0"/>
            <a:ext cx="1357290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9735" y="17442"/>
            <a:ext cx="134001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409751" y="8721"/>
            <a:ext cx="142037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8247274" y="6322251"/>
            <a:ext cx="714348" cy="3571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9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977852" y="0"/>
            <a:ext cx="198607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Problématique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963926" y="0"/>
            <a:ext cx="1974805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Méthodologie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950000" y="0"/>
            <a:ext cx="1718344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Résultats 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679613" y="0"/>
            <a:ext cx="1464387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1886" y="5815"/>
            <a:ext cx="1955966" cy="369332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Contexte</a:t>
            </a:r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2044122" y="35947"/>
            <a:ext cx="1824675" cy="6405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885195" y="30132"/>
            <a:ext cx="1774584" cy="646331"/>
          </a:xfrm>
          <a:prstGeom prst="rect">
            <a:avLst/>
          </a:prstGeom>
          <a:solidFill>
            <a:srgbClr val="7FB36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676177" y="17640"/>
            <a:ext cx="1776143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7434185" y="17639"/>
            <a:ext cx="1674319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2195736" y="15392"/>
            <a:ext cx="1592866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   Contexte et</a:t>
            </a:r>
          </a:p>
          <a:p>
            <a:r>
              <a:rPr lang="fr-FR" dirty="0"/>
              <a:t> problématique</a:t>
            </a:r>
            <a:endParaRPr lang="en-US" dirty="0"/>
          </a:p>
        </p:txBody>
      </p:sp>
      <p:sp>
        <p:nvSpPr>
          <p:cNvPr id="51" name="ZoneTexte 50"/>
          <p:cNvSpPr txBox="1"/>
          <p:nvPr/>
        </p:nvSpPr>
        <p:spPr>
          <a:xfrm>
            <a:off x="3994455" y="105909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Méthodologie</a:t>
            </a:r>
            <a:endParaRPr lang="en-US" dirty="0"/>
          </a:p>
        </p:txBody>
      </p:sp>
      <p:sp>
        <p:nvSpPr>
          <p:cNvPr id="52" name="ZoneTexte 51"/>
          <p:cNvSpPr txBox="1"/>
          <p:nvPr/>
        </p:nvSpPr>
        <p:spPr>
          <a:xfrm>
            <a:off x="5846055" y="144647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Résultats</a:t>
            </a:r>
            <a:endParaRPr lang="en-US" dirty="0"/>
          </a:p>
        </p:txBody>
      </p:sp>
      <p:sp>
        <p:nvSpPr>
          <p:cNvPr id="53" name="ZoneTexte 52"/>
          <p:cNvSpPr txBox="1"/>
          <p:nvPr/>
        </p:nvSpPr>
        <p:spPr>
          <a:xfrm>
            <a:off x="7596336" y="123832"/>
            <a:ext cx="144885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54" name="ZoneTexte 53"/>
          <p:cNvSpPr txBox="1"/>
          <p:nvPr/>
        </p:nvSpPr>
        <p:spPr>
          <a:xfrm>
            <a:off x="28600" y="33822"/>
            <a:ext cx="1999124" cy="6588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281500" y="167973"/>
            <a:ext cx="1872208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1536395" y="1196752"/>
            <a:ext cx="6131949" cy="10220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latin typeface="Adobe Garamond Pro" panose="02020502060506020403" pitchFamily="18" charset="0"/>
              </a:rPr>
              <a:t>Comment valider le modèle?</a:t>
            </a:r>
            <a:endParaRPr lang="fr-FR" sz="3600" dirty="0">
              <a:latin typeface="Adobe Garamond Pro" panose="02020502060506020403" pitchFamily="18" charset="0"/>
            </a:endParaRPr>
          </a:p>
        </p:txBody>
      </p:sp>
      <p:pic>
        <p:nvPicPr>
          <p:cNvPr id="32" name="Image 3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21" y="2778936"/>
            <a:ext cx="8064896" cy="273262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22859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30" grpId="0" animBg="1"/>
    </p:bldLst>
  </p:timing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9447</TotalTime>
  <Words>777</Words>
  <Application>Microsoft Office PowerPoint</Application>
  <PresentationFormat>Affichage à l'écran (4:3)</PresentationFormat>
  <Paragraphs>383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31" baseType="lpstr">
      <vt:lpstr>宋体</vt:lpstr>
      <vt:lpstr>Adobe Garamond Pro</vt:lpstr>
      <vt:lpstr>Arabic Typesetting</vt:lpstr>
      <vt:lpstr>Arial</vt:lpstr>
      <vt:lpstr>Calibri</vt:lpstr>
      <vt:lpstr>Comic Sans MS</vt:lpstr>
      <vt:lpstr>Elephant</vt:lpstr>
      <vt:lpstr>Palatino Linotype</vt:lpstr>
      <vt:lpstr>Times New Roman</vt:lpstr>
      <vt:lpstr>Tw Cen MT</vt:lpstr>
      <vt:lpstr>Wingdings</vt:lpstr>
      <vt:lpstr>Ronds dans l’eau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hfoyet</dc:creator>
  <cp:lastModifiedBy>Daniel</cp:lastModifiedBy>
  <cp:revision>570</cp:revision>
  <dcterms:created xsi:type="dcterms:W3CDTF">2012-10-01T13:12:05Z</dcterms:created>
  <dcterms:modified xsi:type="dcterms:W3CDTF">2017-12-01T06:18:58Z</dcterms:modified>
</cp:coreProperties>
</file>