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66" r:id="rId4"/>
    <p:sldId id="273" r:id="rId5"/>
    <p:sldId id="275" r:id="rId6"/>
    <p:sldId id="276" r:id="rId7"/>
    <p:sldId id="272" r:id="rId8"/>
    <p:sldId id="274" r:id="rId9"/>
    <p:sldId id="277" r:id="rId10"/>
    <p:sldId id="279" r:id="rId11"/>
    <p:sldId id="280" r:id="rId12"/>
    <p:sldId id="281" r:id="rId13"/>
    <p:sldId id="289" r:id="rId14"/>
    <p:sldId id="282" r:id="rId15"/>
    <p:sldId id="283" r:id="rId16"/>
    <p:sldId id="284" r:id="rId17"/>
    <p:sldId id="285" r:id="rId18"/>
    <p:sldId id="286" r:id="rId19"/>
    <p:sldId id="287" r:id="rId20"/>
    <p:sldId id="26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Karla A. de Medeiros" initials="AKA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9FBC3-40DD-4C64-8214-023F591DEFB8}" type="datetimeFigureOut">
              <a:rPr lang="fr-FR" smtClean="0"/>
              <a:t>13/07/2017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06B57-0105-4B6C-98B7-96D7414EA1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75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ABD2C97-1C54-4DC7-AE9A-D9ED6C9FC37A}" type="datetime4">
              <a:rPr lang="nl-NL"/>
              <a:pPr/>
              <a:t>13 juli 2017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10237-2943-43C0-999D-E183AD2E16E5}" type="slidenum">
              <a:rPr lang="en-US"/>
              <a:pPr/>
              <a:t>13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14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ED0-490F-414A-9BCF-650BC334341B}" type="datetimeFigureOut">
              <a:rPr lang="fr-FR" smtClean="0"/>
              <a:t>13/07/2017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76D8-921F-4551-894E-E4734211362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ED0-490F-414A-9BCF-650BC334341B}" type="datetimeFigureOut">
              <a:rPr lang="fr-FR" smtClean="0"/>
              <a:t>13/07/2017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76D8-921F-4551-894E-E473421136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ED0-490F-414A-9BCF-650BC334341B}" type="datetimeFigureOut">
              <a:rPr lang="fr-FR" smtClean="0"/>
              <a:t>13/07/2017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76D8-921F-4551-894E-E473421136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ED0-490F-414A-9BCF-650BC334341B}" type="datetimeFigureOut">
              <a:rPr lang="fr-FR" smtClean="0"/>
              <a:t>13/07/2017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76D8-921F-4551-894E-E4734211362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ED0-490F-414A-9BCF-650BC334341B}" type="datetimeFigureOut">
              <a:rPr lang="fr-FR" smtClean="0"/>
              <a:t>13/07/2017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76D8-921F-4551-894E-E473421136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ED0-490F-414A-9BCF-650BC334341B}" type="datetimeFigureOut">
              <a:rPr lang="fr-FR" smtClean="0"/>
              <a:t>13/07/2017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76D8-921F-4551-894E-E4734211362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ED0-490F-414A-9BCF-650BC334341B}" type="datetimeFigureOut">
              <a:rPr lang="fr-FR" smtClean="0"/>
              <a:t>13/07/2017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76D8-921F-4551-894E-E4734211362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ED0-490F-414A-9BCF-650BC334341B}" type="datetimeFigureOut">
              <a:rPr lang="fr-FR" smtClean="0"/>
              <a:t>13/07/2017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76D8-921F-4551-894E-E473421136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ED0-490F-414A-9BCF-650BC334341B}" type="datetimeFigureOut">
              <a:rPr lang="fr-FR" smtClean="0"/>
              <a:t>13/07/2017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76D8-921F-4551-894E-E473421136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ED0-490F-414A-9BCF-650BC334341B}" type="datetimeFigureOut">
              <a:rPr lang="fr-FR" smtClean="0"/>
              <a:t>13/07/2017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76D8-921F-4551-894E-E473421136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ED0-490F-414A-9BCF-650BC334341B}" type="datetimeFigureOut">
              <a:rPr lang="fr-FR" smtClean="0"/>
              <a:t>13/07/2017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76D8-921F-4551-894E-E4734211362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11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05E6ED0-490F-414A-9BCF-650BC334341B}" type="datetimeFigureOut">
              <a:rPr lang="fr-FR" smtClean="0"/>
              <a:t>13/07/2017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CDC76D8-921F-4551-894E-E4734211362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gif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image" Target="../media/image30.gif"/><Relationship Id="rId4" Type="http://schemas.openxmlformats.org/officeDocument/2006/relationships/image" Target="../media/image29.wmf"/><Relationship Id="rId9" Type="http://schemas.openxmlformats.org/officeDocument/2006/relationships/image" Target="../media/image3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13" Type="http://schemas.openxmlformats.org/officeDocument/2006/relationships/image" Target="../media/image22.gif"/><Relationship Id="rId3" Type="http://schemas.openxmlformats.org/officeDocument/2006/relationships/image" Target="../media/image12.gif"/><Relationship Id="rId7" Type="http://schemas.openxmlformats.org/officeDocument/2006/relationships/image" Target="../media/image16.gif"/><Relationship Id="rId12" Type="http://schemas.openxmlformats.org/officeDocument/2006/relationships/image" Target="../media/image21.gif"/><Relationship Id="rId2" Type="http://schemas.openxmlformats.org/officeDocument/2006/relationships/image" Target="../media/image11.gif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11" Type="http://schemas.openxmlformats.org/officeDocument/2006/relationships/image" Target="../media/image20.gif"/><Relationship Id="rId5" Type="http://schemas.openxmlformats.org/officeDocument/2006/relationships/image" Target="../media/image14.gif"/><Relationship Id="rId15" Type="http://schemas.openxmlformats.org/officeDocument/2006/relationships/image" Target="../media/image24.gif"/><Relationship Id="rId10" Type="http://schemas.openxmlformats.org/officeDocument/2006/relationships/image" Target="../media/image19.gif"/><Relationship Id="rId4" Type="http://schemas.openxmlformats.org/officeDocument/2006/relationships/image" Target="../media/image13.gif"/><Relationship Id="rId9" Type="http://schemas.openxmlformats.org/officeDocument/2006/relationships/image" Target="../media/image18.gif"/><Relationship Id="rId14" Type="http://schemas.openxmlformats.org/officeDocument/2006/relationships/image" Target="../media/image2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1888" y="3832319"/>
            <a:ext cx="7175351" cy="851741"/>
          </a:xfrm>
        </p:spPr>
        <p:txBody>
          <a:bodyPr>
            <a:normAutofit/>
          </a:bodyPr>
          <a:lstStyle/>
          <a:p>
            <a:pPr marL="18288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/>
            </a:r>
            <a:br>
              <a:rPr lang="fr-FR" sz="1100" dirty="0">
                <a:effectLst/>
                <a:latin typeface="Times New Roman"/>
                <a:ea typeface="Calibri"/>
                <a:cs typeface="Times New Roman"/>
              </a:rPr>
            </a:br>
            <a:endParaRPr lang="fr-FR" sz="1800" dirty="0">
              <a:solidFill>
                <a:srgbClr val="FFFFFF"/>
              </a:solidFill>
              <a:effectLst/>
            </a:endParaRPr>
          </a:p>
        </p:txBody>
      </p:sp>
      <p:sp>
        <p:nvSpPr>
          <p:cNvPr id="6" name="Parchemin horizontal 5"/>
          <p:cNvSpPr/>
          <p:nvPr/>
        </p:nvSpPr>
        <p:spPr>
          <a:xfrm>
            <a:off x="1173590" y="2204864"/>
            <a:ext cx="6696744" cy="1800200"/>
          </a:xfrm>
          <a:prstGeom prst="horizontalScroll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Sitka Small" panose="02000505000000020004" pitchFamily="2" charset="0"/>
              </a:rPr>
              <a:t>UTILISER DES TECHNIQUES DE FOUILLE DE PROCESSUS POUR TRAITER DES PLANS DE COORDINATION TEXTUELS DANS LA GESTION DE CRISE</a:t>
            </a:r>
            <a:endParaRPr lang="fr-FR" dirty="0">
              <a:solidFill>
                <a:schemeClr val="tx1"/>
              </a:solidFill>
              <a:latin typeface="Sitka Small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4975" y="4571836"/>
            <a:ext cx="5397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Etudiante en </a:t>
            </a: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 Systèmes Intelligent et Multimédia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0"/>
          <p:cNvSpPr txBox="1">
            <a:spLocks noChangeArrowheads="1"/>
          </p:cNvSpPr>
          <p:nvPr/>
        </p:nvSpPr>
        <p:spPr bwMode="auto">
          <a:xfrm>
            <a:off x="2391548" y="3789040"/>
            <a:ext cx="444448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Réalisé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:</a:t>
            </a:r>
          </a:p>
          <a:p>
            <a:pPr algn="ctr" eaLnBrk="1" hangingPunct="1"/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MEDOU DANIEL MAGLOIRE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/>
        </p:nvSpPr>
        <p:spPr bwMode="auto">
          <a:xfrm>
            <a:off x="3110816" y="6165304"/>
            <a:ext cx="3005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2016-2017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5"/>
          <p:cNvSpPr txBox="1">
            <a:spLocks noChangeArrowheads="1"/>
          </p:cNvSpPr>
          <p:nvPr/>
        </p:nvSpPr>
        <p:spPr bwMode="auto">
          <a:xfrm>
            <a:off x="160725" y="5518973"/>
            <a:ext cx="2743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Encadrant  académique IFI: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/>
              <a:t>Dr</a:t>
            </a:r>
            <a:r>
              <a:rPr lang="en-US" b="1" dirty="0"/>
              <a:t>. HO TUONG </a:t>
            </a:r>
            <a:r>
              <a:rPr lang="en-US" b="1" dirty="0" smtClean="0"/>
              <a:t>VINH</a:t>
            </a:r>
            <a:endParaRPr lang="fr-FR" dirty="0"/>
          </a:p>
        </p:txBody>
      </p:sp>
      <p:sp>
        <p:nvSpPr>
          <p:cNvPr id="16" name="ZoneTexte 1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5148064" y="5497109"/>
            <a:ext cx="3826222" cy="74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Encadrant Externe USTH Hanoi:</a:t>
            </a:r>
          </a:p>
          <a:p>
            <a:pPr algn="ctr"/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/>
              <a:t>Dr</a:t>
            </a:r>
            <a:r>
              <a:rPr lang="fr-FR" sz="1800" dirty="0"/>
              <a:t>. </a:t>
            </a:r>
            <a:r>
              <a:rPr lang="fr-FR" sz="1800" b="1" dirty="0"/>
              <a:t>NGUYEN TUAN THANH </a:t>
            </a:r>
            <a:r>
              <a:rPr lang="fr-FR" sz="1800" b="1" dirty="0" smtClean="0"/>
              <a:t>LE</a:t>
            </a:r>
          </a:p>
        </p:txBody>
      </p:sp>
      <p:pic>
        <p:nvPicPr>
          <p:cNvPr id="17" name="Image 16" descr="Résultat de recherche d'images pour &quot;logo ifi institut francophone international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66" y="203898"/>
            <a:ext cx="2139942" cy="1208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 descr="Résultat de recherche d'images pour &quot;Logo Université Nationale du Vietnam&quot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6613"/>
            <a:ext cx="3163937" cy="11138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173591" y="1628800"/>
            <a:ext cx="646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PRESENTATION DE LA PARTIE THEORIQUE</a:t>
            </a:r>
            <a:endParaRPr lang="fr-FR" sz="24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3758888" y="4931876"/>
            <a:ext cx="16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 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7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an vers le haut 6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ETAT DE </a:t>
            </a:r>
            <a:r>
              <a:rPr lang="fr-F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L’ART 1/3</a:t>
            </a:r>
            <a:endParaRPr lang="fr-F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7740352" y="5877272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39552" y="105273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u="sng" dirty="0" smtClean="0"/>
              <a:t>Source</a:t>
            </a:r>
            <a:r>
              <a:rPr lang="fr-FR" dirty="0" smtClean="0"/>
              <a:t>: </a:t>
            </a:r>
            <a:r>
              <a:rPr lang="en-US" dirty="0"/>
              <a:t>N.T.T LE, C. HANACHI, S. STINCKWICH, and T. V. HO. “</a:t>
            </a:r>
            <a:r>
              <a:rPr lang="en-US" i="1" dirty="0"/>
              <a:t>Representing, Simulating and </a:t>
            </a:r>
            <a:r>
              <a:rPr lang="en-US" i="1" dirty="0" err="1"/>
              <a:t>Analysing</a:t>
            </a:r>
            <a:r>
              <a:rPr lang="en-US" i="1" dirty="0"/>
              <a:t> Ho Chi Minh City Tsunami Plan by Means of Process Models”</a:t>
            </a:r>
            <a:r>
              <a:rPr lang="en-US" dirty="0"/>
              <a:t>. </a:t>
            </a:r>
            <a:r>
              <a:rPr lang="fr-FR" dirty="0"/>
              <a:t>2013. Pages 3,4 et 5.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4248472" cy="36004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988840"/>
            <a:ext cx="4173653" cy="3600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32040" y="56612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Event logs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7504" y="573325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Plan de coordination textuelle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5576" y="61653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3928" y="616530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95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an vers le haut 6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ETAT DE L’ART </a:t>
            </a:r>
            <a:r>
              <a:rPr lang="fr-F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  <a:endParaRPr lang="fr-F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7740352" y="5733256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55576" y="60932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23928" y="60212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55576" y="694437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Source: </a:t>
            </a:r>
            <a:r>
              <a:rPr lang="nl-NL" dirty="0"/>
              <a:t>Wil M.P. van der Aalst </a:t>
            </a:r>
            <a:r>
              <a:rPr lang="fr-FR" dirty="0" smtClean="0"/>
              <a:t>. </a:t>
            </a:r>
            <a:r>
              <a:rPr lang="en-US" i="1" dirty="0" smtClean="0"/>
              <a:t>Process </a:t>
            </a:r>
            <a:r>
              <a:rPr lang="en-US" i="1" dirty="0"/>
              <a:t>Mining: Discovery, Conformance </a:t>
            </a:r>
            <a:r>
              <a:rPr lang="en-US" i="1" dirty="0" smtClean="0"/>
              <a:t>	and Enhancement </a:t>
            </a:r>
            <a:r>
              <a:rPr lang="en-US" i="1" dirty="0"/>
              <a:t>of Business </a:t>
            </a:r>
            <a:r>
              <a:rPr lang="en-US" i="1" dirty="0" smtClean="0"/>
              <a:t>Process.</a:t>
            </a:r>
            <a:r>
              <a:rPr lang="en-US" dirty="0"/>
              <a:t> </a:t>
            </a:r>
            <a:r>
              <a:rPr lang="en-US" dirty="0" smtClean="0"/>
              <a:t>2011, Pages 29 à 46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2050970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Systèmes de Transition (Transition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Réseaux de Pétri (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Petri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Nets)</a:t>
            </a: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Réseaux de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Nets)</a:t>
            </a: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(YAWL)</a:t>
            </a: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Notation (BPMN)</a:t>
            </a: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EPCs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Chaînes de processus conduites par les événements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Réseaux causaux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Nets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23728" y="148478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modèles de processus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an vers le haut 6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ETAT DE L’ART </a:t>
            </a:r>
            <a:r>
              <a:rPr lang="fr-F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3/3</a:t>
            </a:r>
            <a:endParaRPr lang="fr-F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7740352" y="5805264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55576" y="60212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23928" y="60212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694437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Source: </a:t>
            </a:r>
            <a:r>
              <a:rPr lang="nl-NL" dirty="0"/>
              <a:t>Wil M.P. van der Aalst </a:t>
            </a:r>
            <a:r>
              <a:rPr lang="fr-FR" dirty="0" smtClean="0"/>
              <a:t>. </a:t>
            </a:r>
            <a:r>
              <a:rPr lang="en-US" i="1" dirty="0" smtClean="0"/>
              <a:t>Process </a:t>
            </a:r>
            <a:r>
              <a:rPr lang="en-US" i="1" dirty="0"/>
              <a:t>Mining: Discovery, Conformance </a:t>
            </a:r>
            <a:r>
              <a:rPr lang="en-US" i="1" dirty="0" smtClean="0"/>
              <a:t>	and Enhancement </a:t>
            </a:r>
            <a:r>
              <a:rPr lang="en-US" i="1" dirty="0"/>
              <a:t>of Business </a:t>
            </a:r>
            <a:r>
              <a:rPr lang="en-US" i="1" dirty="0" smtClean="0"/>
              <a:t>Process.</a:t>
            </a:r>
            <a:r>
              <a:rPr lang="en-US" dirty="0"/>
              <a:t> </a:t>
            </a:r>
            <a:r>
              <a:rPr lang="en-US" dirty="0" smtClean="0"/>
              <a:t>2011, Pages 29 à 46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763688" y="1916832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du modèle de processus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99792" y="3090384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Vérifier la conformité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51035"/>
            <a:ext cx="4806759" cy="114300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Process Mining</a:t>
            </a:r>
            <a:endParaRPr lang="en-US" dirty="0"/>
          </a:p>
        </p:txBody>
      </p:sp>
      <p:pic>
        <p:nvPicPr>
          <p:cNvPr id="162824" name="Picture 8" descr="j04004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21" y="1742081"/>
            <a:ext cx="2132061" cy="210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82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68" y="1282829"/>
            <a:ext cx="1572747" cy="255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827" name="Line 11"/>
          <p:cNvSpPr>
            <a:spLocks noChangeShapeType="1"/>
          </p:cNvSpPr>
          <p:nvPr/>
        </p:nvSpPr>
        <p:spPr bwMode="auto">
          <a:xfrm flipV="1">
            <a:off x="3931869" y="3201940"/>
            <a:ext cx="814596" cy="87232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455"/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5096677" y="4011404"/>
            <a:ext cx="1512454" cy="2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888" tIns="36944" rIns="73888" bIns="36944" anchor="ctr"/>
          <a:lstStyle/>
          <a:p>
            <a:pPr algn="ctr" eaLnBrk="1" hangingPunct="1"/>
            <a:r>
              <a:rPr lang="nl-NL" sz="1131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Analyse de Performance </a:t>
            </a:r>
            <a:endParaRPr lang="en-US" sz="1131" b="1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pic>
        <p:nvPicPr>
          <p:cNvPr id="162830" name="Picture 14" descr="js4tl3uy[1]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32" y="4216657"/>
            <a:ext cx="1354667" cy="119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831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61" y="1334142"/>
            <a:ext cx="1512455" cy="63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32" name="Picture 16" descr="Brandes Sociogra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24" y="2439940"/>
            <a:ext cx="1743363" cy="131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49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33" name="Rectangle 17"/>
          <p:cNvSpPr>
            <a:spLocks noChangeArrowheads="1"/>
          </p:cNvSpPr>
          <p:nvPr/>
        </p:nvSpPr>
        <p:spPr bwMode="auto">
          <a:xfrm>
            <a:off x="4979940" y="985213"/>
            <a:ext cx="1512455" cy="17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888" tIns="36944" rIns="73888" bIns="36944" anchor="ctr"/>
          <a:lstStyle/>
          <a:p>
            <a:pPr algn="ctr" eaLnBrk="1" hangingPunct="1"/>
            <a:r>
              <a:rPr lang="nl-NL" sz="1131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Modèle de Processus</a:t>
            </a:r>
            <a:endParaRPr lang="en-US" sz="1131" b="1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62834" name="Rectangle 18"/>
          <p:cNvSpPr>
            <a:spLocks noChangeArrowheads="1"/>
          </p:cNvSpPr>
          <p:nvPr/>
        </p:nvSpPr>
        <p:spPr bwMode="auto">
          <a:xfrm>
            <a:off x="6958061" y="1042939"/>
            <a:ext cx="1512455" cy="17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888" tIns="36944" rIns="73888" bIns="36944" anchor="ctr"/>
          <a:lstStyle/>
          <a:p>
            <a:pPr algn="ctr" eaLnBrk="1" hangingPunct="1"/>
            <a:r>
              <a:rPr lang="nl-NL" sz="1131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Modèle Organisationel</a:t>
            </a:r>
            <a:endParaRPr lang="en-US" sz="1131" b="1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62835" name="Rectangle 19"/>
          <p:cNvSpPr>
            <a:spLocks noChangeArrowheads="1"/>
          </p:cNvSpPr>
          <p:nvPr/>
        </p:nvSpPr>
        <p:spPr bwMode="auto">
          <a:xfrm>
            <a:off x="6841324" y="2091010"/>
            <a:ext cx="1745929" cy="17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888" tIns="36944" rIns="73888" bIns="36944" anchor="ctr"/>
          <a:lstStyle/>
          <a:p>
            <a:pPr algn="ctr" eaLnBrk="1" hangingPunct="1"/>
            <a:r>
              <a:rPr lang="nl-NL" sz="1131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Social Network</a:t>
            </a:r>
            <a:endParaRPr lang="en-US" sz="1131" b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62837" name="Rectangle 21"/>
          <p:cNvSpPr>
            <a:spLocks noChangeArrowheads="1"/>
          </p:cNvSpPr>
          <p:nvPr/>
        </p:nvSpPr>
        <p:spPr bwMode="auto">
          <a:xfrm>
            <a:off x="324556" y="4243596"/>
            <a:ext cx="1046788" cy="64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nl-NL" sz="1939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Event</a:t>
            </a:r>
          </a:p>
          <a:p>
            <a:pPr algn="ctr" eaLnBrk="1" hangingPunct="1"/>
            <a:r>
              <a:rPr lang="nl-NL" sz="1939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Log</a:t>
            </a:r>
            <a:endParaRPr lang="en-US" sz="1939" b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pic>
        <p:nvPicPr>
          <p:cNvPr id="162838" name="Picture 22" descr="j0173958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092" y="4126859"/>
            <a:ext cx="808182" cy="100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839" name="Rectangle 23"/>
          <p:cNvSpPr>
            <a:spLocks noChangeArrowheads="1"/>
          </p:cNvSpPr>
          <p:nvPr/>
        </p:nvSpPr>
        <p:spPr bwMode="auto">
          <a:xfrm>
            <a:off x="1952465" y="5232657"/>
            <a:ext cx="2677263" cy="75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939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Process Mining Tools</a:t>
            </a:r>
          </a:p>
          <a:p>
            <a:pPr algn="ctr" eaLnBrk="1" hangingPunct="1"/>
            <a:r>
              <a:rPr lang="en-US" sz="1939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(</a:t>
            </a:r>
            <a:r>
              <a:rPr lang="en-US" sz="1939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ProM</a:t>
            </a:r>
            <a:r>
              <a:rPr lang="en-US" sz="1939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, Disco, IBM,…)</a:t>
            </a:r>
            <a:endParaRPr lang="en-US" sz="1939" b="1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62840" name="Line 24"/>
          <p:cNvSpPr>
            <a:spLocks noChangeShapeType="1"/>
          </p:cNvSpPr>
          <p:nvPr/>
        </p:nvSpPr>
        <p:spPr bwMode="auto">
          <a:xfrm>
            <a:off x="1430354" y="4185868"/>
            <a:ext cx="1221253" cy="58112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455"/>
          </a:p>
        </p:txBody>
      </p:sp>
      <p:pic>
        <p:nvPicPr>
          <p:cNvPr id="162841" name="Picture 25" descr="j0336651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51" y="4301324"/>
            <a:ext cx="823576" cy="38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842" name="Rectangle 26"/>
          <p:cNvSpPr>
            <a:spLocks noChangeArrowheads="1"/>
          </p:cNvSpPr>
          <p:nvPr/>
        </p:nvSpPr>
        <p:spPr bwMode="auto">
          <a:xfrm>
            <a:off x="6923425" y="3952394"/>
            <a:ext cx="1721556" cy="27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888" tIns="36944" rIns="73888" bIns="36944" anchor="ctr"/>
          <a:lstStyle/>
          <a:p>
            <a:pPr algn="ctr" eaLnBrk="1" hangingPunct="1"/>
            <a:r>
              <a:rPr lang="en-US" sz="1131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cs typeface="Times New Roman" panose="02020603050405020304" pitchFamily="18" charset="0"/>
              </a:rPr>
              <a:t>Audit/</a:t>
            </a:r>
            <a:r>
              <a:rPr lang="en-US" sz="1131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cs typeface="Times New Roman" panose="02020603050405020304" pitchFamily="18" charset="0"/>
              </a:rPr>
              <a:t>Sécurité</a:t>
            </a:r>
            <a:endParaRPr lang="en-GB" sz="1131" b="1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2843" name="Rectangle 27"/>
          <p:cNvSpPr>
            <a:spLocks noChangeArrowheads="1"/>
          </p:cNvSpPr>
          <p:nvPr/>
        </p:nvSpPr>
        <p:spPr bwMode="auto">
          <a:xfrm>
            <a:off x="7015789" y="4941455"/>
            <a:ext cx="1515020" cy="58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nl-NL" sz="1939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Mined</a:t>
            </a:r>
          </a:p>
          <a:p>
            <a:pPr algn="ctr" eaLnBrk="1" hangingPunct="1"/>
            <a:r>
              <a:rPr lang="nl-NL" sz="1939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Models</a:t>
            </a:r>
            <a:endParaRPr lang="en-US" sz="1939" b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2" name="Ruban vers le haut 21"/>
          <p:cNvSpPr/>
          <p:nvPr/>
        </p:nvSpPr>
        <p:spPr>
          <a:xfrm>
            <a:off x="-1" y="44624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</a:pPr>
            <a:r>
              <a:rPr lang="fr-FR" sz="3200" b="1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PROPOSEE </a:t>
            </a:r>
            <a:r>
              <a:rPr lang="fr-FR" sz="3200" b="1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endParaRPr lang="fr-FR" sz="3200" b="1" dirty="0"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Pentagone 22"/>
          <p:cNvSpPr/>
          <p:nvPr/>
        </p:nvSpPr>
        <p:spPr>
          <a:xfrm>
            <a:off x="7726898" y="5733256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55576" y="59492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283968" y="59492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38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7" grpId="0" animBg="1"/>
      <p:bldP spid="162828" grpId="0"/>
      <p:bldP spid="162833" grpId="0"/>
      <p:bldP spid="162834" grpId="0"/>
      <p:bldP spid="162835" grpId="0"/>
      <p:bldP spid="162842" grpId="0"/>
      <p:bldP spid="162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an vers le haut 6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fr-F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PROPOSEE </a:t>
            </a:r>
            <a:r>
              <a:rPr lang="fr-F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  <a:endParaRPr lang="fr-F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7740352" y="5805264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55576" y="60932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23928" y="60932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79512" y="1124744"/>
            <a:ext cx="8712968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Créer un journal d’événement à partir d’un plan textuel de coordination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Modéliser ce journal d’événement en modèle BPMN avec </a:t>
            </a:r>
            <a:r>
              <a:rPr lang="fr-FR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Bizagi</a:t>
            </a: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Extraire de ce modèle BPMN un modèle de processus YAWL sous </a:t>
            </a:r>
            <a:r>
              <a:rPr lang="fr-FR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</a:t>
            </a:r>
            <a:endParaRPr lang="fr-FR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Nous allons vérifier la conformité de notre modèle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du modèle conforme sous </a:t>
            </a:r>
            <a:r>
              <a:rPr lang="fr-FR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</a:t>
            </a:r>
            <a:endParaRPr lang="fr-FR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681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an vers le haut 6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fr-F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PROPOSEE 3/3</a:t>
            </a:r>
            <a:endParaRPr lang="fr-F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7740352" y="5805264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55576" y="60932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23928" y="60212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6912768" cy="407483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547664" y="980728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(Découverte de processus)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8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an vers le haut 6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OUTILS ET DONNEES A UTILISER</a:t>
            </a:r>
          </a:p>
        </p:txBody>
      </p:sp>
      <p:sp>
        <p:nvSpPr>
          <p:cNvPr id="8" name="Pentagone 7"/>
          <p:cNvSpPr/>
          <p:nvPr/>
        </p:nvSpPr>
        <p:spPr>
          <a:xfrm>
            <a:off x="7740352" y="5805264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836713"/>
            <a:ext cx="4392488" cy="374441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849188"/>
            <a:ext cx="4427984" cy="373194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123728" y="40770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3.1.0.011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5576" y="60119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3928" y="60119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571999" y="4581128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Dizaines d’algorithmes d’extraction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Fourni support complet vérification Conformité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Multi plateforme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3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an vers le haut 6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7740352" y="6093296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3"/>
            <a:ext cx="8856984" cy="518457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55576" y="61653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23928" y="616530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3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an vers le haut 6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</a:pPr>
            <a:r>
              <a:rPr lang="fr-FR" sz="3200" b="1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Pentagone 7"/>
          <p:cNvSpPr/>
          <p:nvPr/>
        </p:nvSpPr>
        <p:spPr>
          <a:xfrm>
            <a:off x="7740352" y="5733256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55576" y="60212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923928" y="60212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2" y="1196752"/>
            <a:ext cx="88569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 partie théorique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Etude bibliographique du sujet du TPE choisi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Etat de l’art pour connaitre ce que les autres ont réalisé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Proposer une solution pour palier au problème poser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Elaboration d’un planning avec </a:t>
            </a:r>
            <a:r>
              <a:rPr lang="fr-FR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GanttProjet</a:t>
            </a:r>
            <a:r>
              <a:rPr lang="fr-F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2.7 pour la suite pratique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Début de la partie pratique.</a:t>
            </a:r>
            <a:endParaRPr lang="fr-F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7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an vers le haut 6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</a:pPr>
            <a:r>
              <a:rPr lang="fr-FR" sz="3200" b="1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fr-FR" sz="3200" b="1" dirty="0"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7760876" y="5733256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51520" y="764704"/>
            <a:ext cx="84249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P. Van der Aalst</a:t>
            </a:r>
            <a:r>
              <a:rPr lang="en-US" dirty="0"/>
              <a:t>. “</a:t>
            </a:r>
            <a:r>
              <a:rPr lang="en-US" b="1" i="1" dirty="0"/>
              <a:t>Process Mining: Discovery, Conformance and </a:t>
            </a:r>
            <a:r>
              <a:rPr lang="en-US" b="1" i="1" dirty="0" smtClean="0"/>
              <a:t>	Enhancement </a:t>
            </a:r>
            <a:r>
              <a:rPr lang="en-US" b="1" i="1" dirty="0"/>
              <a:t>of Business Process</a:t>
            </a:r>
            <a:r>
              <a:rPr lang="en-US" i="1" dirty="0"/>
              <a:t>”.</a:t>
            </a:r>
            <a:r>
              <a:rPr lang="en-US" dirty="0"/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29, 40, 42, 2011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[2]: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A.H.M.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Hofstede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W.M.P. van der Aalst,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M.Adams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Russell</a:t>
            </a:r>
            <a:r>
              <a:rPr lang="en-US" dirty="0" err="1" smtClean="0"/>
              <a:t>.“</a:t>
            </a:r>
            <a:r>
              <a:rPr lang="en-US" b="1" i="1" dirty="0" err="1"/>
              <a:t>Modern</a:t>
            </a:r>
            <a:r>
              <a:rPr lang="en-US" b="1" i="1" dirty="0"/>
              <a:t> Business Process Automation: YAWL and Its Support </a:t>
            </a:r>
            <a:r>
              <a:rPr lang="en-US" b="1" i="1" dirty="0" smtClean="0"/>
              <a:t>Environment</a:t>
            </a:r>
            <a:r>
              <a:rPr lang="en-US" b="1" i="1" dirty="0"/>
              <a:t>”</a:t>
            </a:r>
            <a:r>
              <a:rPr lang="en-US" dirty="0"/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Springer Berlin, 2010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[3]: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O.M.G</a:t>
            </a:r>
            <a:r>
              <a:rPr lang="en-US" dirty="0"/>
              <a:t>. “</a:t>
            </a:r>
            <a:r>
              <a:rPr lang="en-US" b="1" i="1" dirty="0"/>
              <a:t>Business Process Model and Notation (BPMN). Object </a:t>
            </a:r>
            <a:r>
              <a:rPr lang="en-US" b="1" i="1" dirty="0" smtClean="0"/>
              <a:t>	Management </a:t>
            </a:r>
            <a:r>
              <a:rPr lang="en-US" b="1" i="1" dirty="0"/>
              <a:t>Group”</a:t>
            </a:r>
            <a:r>
              <a:rPr lang="en-US" dirty="0"/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/20-06-05,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  <a:p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[4]: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Weerdt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K.L.M. V.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Broucke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F.Caron</a:t>
            </a:r>
            <a:r>
              <a:rPr lang="en-US" dirty="0"/>
              <a:t>. “</a:t>
            </a:r>
            <a:r>
              <a:rPr lang="en-US" b="1" i="1" dirty="0" err="1"/>
              <a:t>Bidimensional</a:t>
            </a:r>
            <a:r>
              <a:rPr lang="en-US" b="1" i="1" dirty="0"/>
              <a:t> </a:t>
            </a:r>
            <a:r>
              <a:rPr lang="en-US" b="1" i="1" dirty="0" smtClean="0"/>
              <a:t>	Process </a:t>
            </a:r>
            <a:r>
              <a:rPr lang="en-US" b="1" i="1" dirty="0"/>
              <a:t>Discovery for Mining BPMN Models”,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Naamsestraat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69, B-	3000 Leuven, Belgium.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1 et 5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[5]: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Kalenkova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M. P. van der Aalst, I.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Lomazova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Vladimir A. Rubin</a:t>
            </a:r>
            <a:r>
              <a:rPr lang="en-US" dirty="0"/>
              <a:t>. </a:t>
            </a:r>
            <a:r>
              <a:rPr lang="en-US" dirty="0" smtClean="0"/>
              <a:t>	“</a:t>
            </a:r>
            <a:r>
              <a:rPr lang="en-US" b="1" i="1" dirty="0"/>
              <a:t>Process Mining Using BPMN: Relating Event Logs and Process </a:t>
            </a:r>
            <a:r>
              <a:rPr lang="en-US" b="1" i="1" dirty="0" smtClean="0"/>
              <a:t>	Models</a:t>
            </a:r>
            <a:r>
              <a:rPr lang="en-US" dirty="0"/>
              <a:t>”.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Research University Higher School of Economics, 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Moscow,Russia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03.2015. Page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[6]: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N.T.T LE, C. HANACHI, S. STINCKWICH, and T. V. HO</a:t>
            </a:r>
            <a:r>
              <a:rPr lang="en-US" dirty="0"/>
              <a:t>. “</a:t>
            </a:r>
            <a:r>
              <a:rPr lang="en-US" b="1" i="1" dirty="0"/>
              <a:t>Representing, </a:t>
            </a:r>
            <a:r>
              <a:rPr lang="en-US" b="1" i="1" dirty="0" smtClean="0"/>
              <a:t>	Simulating </a:t>
            </a:r>
            <a:r>
              <a:rPr lang="en-US" b="1" i="1" dirty="0"/>
              <a:t>and </a:t>
            </a:r>
            <a:r>
              <a:rPr lang="en-US" b="1" i="1" dirty="0" err="1"/>
              <a:t>Analysing</a:t>
            </a:r>
            <a:r>
              <a:rPr lang="en-US" b="1" i="1" dirty="0"/>
              <a:t> Ho Chi Minh City Tsunami Plan by Means </a:t>
            </a:r>
            <a:r>
              <a:rPr lang="en-US" b="1" i="1" dirty="0" smtClean="0"/>
              <a:t>	of </a:t>
            </a:r>
            <a:r>
              <a:rPr lang="en-US" b="1" i="1" dirty="0"/>
              <a:t>Process Models”</a:t>
            </a:r>
            <a:r>
              <a:rPr lang="en-US" dirty="0"/>
              <a:t>.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2013. Pages 3,4 et 5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en-US" dirty="0"/>
              <a:t>[7]: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VAN DER AALST</a:t>
            </a:r>
            <a:r>
              <a:rPr lang="en-US" dirty="0"/>
              <a:t>. “</a:t>
            </a:r>
            <a:r>
              <a:rPr lang="en-US" b="1" i="1" dirty="0"/>
              <a:t>Process Mining: Overview and Opportunities” </a:t>
            </a:r>
            <a:r>
              <a:rPr lang="en-US" b="1" i="1" dirty="0" smtClean="0"/>
              <a:t>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Eindhoven University of Technology, February 2012. Page 11 et 12</a:t>
            </a:r>
            <a:r>
              <a:rPr lang="en-US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9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37549" y="1681644"/>
            <a:ext cx="6050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 ET PROBLEMATIQUE</a:t>
            </a:r>
          </a:p>
        </p:txBody>
      </p:sp>
      <p:sp>
        <p:nvSpPr>
          <p:cNvPr id="5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331640" y="2276872"/>
            <a:ext cx="19784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OBJECTIF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31640" y="4221088"/>
            <a:ext cx="6480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OUTILS ET DONNEES A UTILISER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hlinkClick r:id="" action="ppaction://noaction"/>
          </p:cNvPr>
          <p:cNvSpPr txBox="1"/>
          <p:nvPr/>
        </p:nvSpPr>
        <p:spPr>
          <a:xfrm>
            <a:off x="1331640" y="2852936"/>
            <a:ext cx="2850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ETAT DE L’ART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31640" y="3573016"/>
            <a:ext cx="4536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PROPOSEE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10942" y="983430"/>
            <a:ext cx="3057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</a:pPr>
            <a:r>
              <a:rPr lang="fr-FR" sz="2800" b="1" dirty="0" smtClean="0"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sz="2800" b="1" dirty="0"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940152" y="215051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Ruban vers le haut 14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" indent="0" algn="ctr">
              <a:buNone/>
            </a:pPr>
            <a:r>
              <a:rPr lang="fr-FR" sz="3200" b="1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 DE L’EXPOSE</a:t>
            </a:r>
          </a:p>
          <a:p>
            <a:pPr algn="ctr"/>
            <a:endParaRPr lang="fr-FR" dirty="0"/>
          </a:p>
        </p:txBody>
      </p:sp>
      <p:sp>
        <p:nvSpPr>
          <p:cNvPr id="14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31640" y="4869160"/>
            <a:ext cx="5472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496" y="544522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</a:pPr>
            <a:r>
              <a:rPr lang="fr-FR" sz="2800" b="1" dirty="0"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3" name="Pentagone 12"/>
          <p:cNvSpPr/>
          <p:nvPr/>
        </p:nvSpPr>
        <p:spPr>
          <a:xfrm>
            <a:off x="7740352" y="5877272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55576" y="60932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923928" y="60932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59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4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 txBox="1">
            <a:spLocks noGrp="1"/>
          </p:cNvSpPr>
          <p:nvPr>
            <p:ph sz="quarter" idx="13"/>
          </p:nvPr>
        </p:nvSpPr>
        <p:spPr>
          <a:xfrm>
            <a:off x="-5114" y="3433643"/>
            <a:ext cx="838295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0" cap="all" spc="0" normalizeH="0" baseline="0" noProof="0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Merci de votre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0" cap="all" spc="0" normalizeH="0" baseline="0" noProof="0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Aimable Attention !!!!!!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4"/>
            <a:ext cx="1847850" cy="2736304"/>
          </a:xfrm>
          <a:prstGeom prst="rect">
            <a:avLst/>
          </a:prstGeom>
        </p:spPr>
      </p:pic>
      <p:sp>
        <p:nvSpPr>
          <p:cNvPr id="6" name="Ruban vers le haut 5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02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1.11111E-6 L -0.00208 -0.10625 " pathEditMode="relative" rAng="0" ptsTypes="AA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5324"/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18"/>
          <p:cNvSpPr txBox="1">
            <a:spLocks noChangeArrowheads="1"/>
          </p:cNvSpPr>
          <p:nvPr/>
        </p:nvSpPr>
        <p:spPr bwMode="auto">
          <a:xfrm>
            <a:off x="6875463" y="2781300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26"/>
          <p:cNvSpPr txBox="1">
            <a:spLocks noChangeArrowheads="1"/>
          </p:cNvSpPr>
          <p:nvPr/>
        </p:nvSpPr>
        <p:spPr bwMode="auto">
          <a:xfrm>
            <a:off x="4932363" y="26368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uban vers le haut 37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</a:pPr>
            <a:r>
              <a:rPr lang="fr-FR" sz="3200" b="1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endParaRPr lang="fr-FR" dirty="0"/>
          </a:p>
        </p:txBody>
      </p:sp>
      <p:sp>
        <p:nvSpPr>
          <p:cNvPr id="14" name="Pentagone 13"/>
          <p:cNvSpPr/>
          <p:nvPr/>
        </p:nvSpPr>
        <p:spPr>
          <a:xfrm>
            <a:off x="7740352" y="5805264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57225" y="1474481"/>
            <a:ext cx="8019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L’évolution </a:t>
            </a:r>
            <a:r>
              <a:rPr lang="fr-FR" sz="2400" dirty="0"/>
              <a:t>technologique actuelle du monde touche plusieurs points tel la télécommunication, la santé et même </a:t>
            </a:r>
            <a:r>
              <a:rPr lang="fr-FR" sz="2400" dirty="0" smtClean="0"/>
              <a:t>d’autres organisations. </a:t>
            </a:r>
            <a:r>
              <a:rPr lang="fr-FR" sz="2400" dirty="0"/>
              <a:t>Dans le but d’améliorer les rendements, plusieurs solutions technologiques sont </a:t>
            </a:r>
            <a:r>
              <a:rPr lang="fr-FR" sz="2400" dirty="0" smtClean="0"/>
              <a:t>possible telles le Process Mining.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755576" y="61653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3928" y="616530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43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an vers le haut 6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</a:t>
            </a:r>
            <a:r>
              <a:rPr lang="fr-F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7740352" y="5805264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2" y="2924945"/>
            <a:ext cx="4464498" cy="25806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1" y="692695"/>
            <a:ext cx="4211960" cy="481292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2696"/>
            <a:ext cx="4464496" cy="21602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5496" y="5517232"/>
            <a:ext cx="720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Earthquake, Tsunamis and Nuclear Catastrophe in Japan, 2011</a:t>
            </a:r>
            <a:br>
              <a:rPr lang="en-US" sz="1600" b="1" i="1" dirty="0"/>
            </a:br>
            <a:r>
              <a:rPr lang="en-US" sz="1600" b="1" i="1" dirty="0"/>
              <a:t>Source: </a:t>
            </a:r>
            <a:r>
              <a:rPr lang="en-US" sz="1600" b="1" i="1" dirty="0" err="1"/>
              <a:t>bernews</a:t>
            </a:r>
            <a:r>
              <a:rPr lang="en-US" sz="1600" b="1" i="1" dirty="0"/>
              <a:t>. com/ 2012/ 02/ catastrophes-take-toll-on-</a:t>
            </a:r>
            <a:r>
              <a:rPr lang="en-US" sz="1600" b="1" i="1" dirty="0" err="1"/>
              <a:t>partnerre</a:t>
            </a:r>
            <a:r>
              <a:rPr lang="en-US" sz="1600" b="1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5576" y="61653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3928" y="616530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9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an vers le haut 6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</a:t>
            </a:r>
            <a:r>
              <a:rPr lang="fr-FR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2/4</a:t>
            </a:r>
            <a:endParaRPr lang="fr-F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7740352" y="5805264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64704"/>
            <a:ext cx="4320480" cy="244827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764703"/>
            <a:ext cx="4608512" cy="46787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3284984"/>
            <a:ext cx="4283968" cy="21602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23528" y="551723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Ouragan Katrina, Etats Unis du 29 </a:t>
            </a:r>
            <a:r>
              <a:rPr lang="fr-FR" dirty="0"/>
              <a:t>au </a:t>
            </a:r>
            <a:r>
              <a:rPr lang="fr-FR" dirty="0" smtClean="0"/>
              <a:t>31Aout 2005</a:t>
            </a:r>
          </a:p>
          <a:p>
            <a:r>
              <a:rPr lang="fr-FR" dirty="0" smtClean="0"/>
              <a:t>Source</a:t>
            </a:r>
            <a:r>
              <a:rPr lang="fr-FR" dirty="0"/>
              <a:t>: http://www.lepoint.fr/monde/ouragan-katrina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55576" y="62373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923928" y="62373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9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an vers le haut 6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3</a:t>
            </a:r>
            <a:r>
              <a:rPr lang="fr-F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  <a:endParaRPr lang="fr-F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7740352" y="5805264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71528"/>
            <a:ext cx="4608512" cy="409763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764704"/>
            <a:ext cx="4248472" cy="410445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95536" y="5014917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Tremblement de terre </a:t>
            </a:r>
            <a:r>
              <a:rPr lang="fr-FR" b="1" dirty="0"/>
              <a:t>de 2010 à Haïti</a:t>
            </a:r>
          </a:p>
          <a:p>
            <a:r>
              <a:rPr lang="fr-FR" dirty="0" smtClean="0"/>
              <a:t>Source</a:t>
            </a:r>
            <a:r>
              <a:rPr lang="fr-FR" dirty="0"/>
              <a:t>: http://ici.radio-canada.ca/sujet/haiti-cinq-ans-plus-tard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55576" y="60212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923928" y="60212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02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an vers le haut 6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4</a:t>
            </a:r>
            <a:r>
              <a:rPr lang="fr-F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7740352" y="6165304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" y="1931192"/>
            <a:ext cx="1047750" cy="10477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8" y="788069"/>
            <a:ext cx="1047750" cy="10477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" y="3169689"/>
            <a:ext cx="1047750" cy="104775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835817"/>
            <a:ext cx="1047750" cy="104775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7" y="4408186"/>
            <a:ext cx="1047750" cy="104775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36712"/>
            <a:ext cx="1047750" cy="104775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61" y="4440447"/>
            <a:ext cx="1047750" cy="104775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6" y="5741171"/>
            <a:ext cx="1047750" cy="104775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61" y="5229200"/>
            <a:ext cx="666750" cy="109537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89" y="5085184"/>
            <a:ext cx="1047750" cy="104775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15" y="4422626"/>
            <a:ext cx="1019175" cy="59055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99" y="5085184"/>
            <a:ext cx="809625" cy="109537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835817"/>
            <a:ext cx="714375" cy="109537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5747"/>
            <a:ext cx="3419475" cy="21812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747192"/>
            <a:ext cx="4668305" cy="4993979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755576" y="62373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3923928" y="616530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11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an vers le haut 6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PROBLEMATIQUE</a:t>
            </a:r>
            <a:endParaRPr lang="fr-FR" sz="3200" dirty="0"/>
          </a:p>
        </p:txBody>
      </p:sp>
      <p:sp>
        <p:nvSpPr>
          <p:cNvPr id="8" name="Pentagone 7"/>
          <p:cNvSpPr/>
          <p:nvPr/>
        </p:nvSpPr>
        <p:spPr>
          <a:xfrm>
            <a:off x="7740352" y="5877272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23528" y="836712"/>
            <a:ext cx="8496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problème majeur face à cette façon de gérer la crise est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L’ECHEC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3528" y="249289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 améliorer la coordination des acteurs impliqués dans la gestion d’une crise pour palier à l’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 avant, pendant et après celle-ci?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55576" y="61653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3928" y="616530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8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an vers le haut 6"/>
          <p:cNvSpPr/>
          <p:nvPr/>
        </p:nvSpPr>
        <p:spPr>
          <a:xfrm>
            <a:off x="-1" y="116632"/>
            <a:ext cx="9144001" cy="57606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  <a:endParaRPr lang="fr-F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7740352" y="5877272"/>
            <a:ext cx="1403648" cy="504056"/>
          </a:xfrm>
          <a:prstGeom prst="homePlat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99593" y="1700808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Utiliser Process Mining pour traiter des plans de coordination textuels dans la gestion de crise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55576" y="3645024"/>
            <a:ext cx="81369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Monter un journal d’événements à partir d’un plan textuel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Modéliser ce journal d’événements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Exécuter ce journal </a:t>
            </a:r>
            <a:r>
              <a:rPr lang="fr-FR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d’événements</a:t>
            </a:r>
            <a:r>
              <a:rPr lang="fr-FR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</a:t>
            </a:r>
            <a:r>
              <a:rPr lang="fr-FR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extraire un modèle de processus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du modèle de processus.</a:t>
            </a:r>
            <a:endParaRPr lang="fr-FR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55576" y="5877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et 14/07/2017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23928" y="58772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MEDOU Daniel Magloire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95536" y="105273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Général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5536" y="2996952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Objectifs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spécifiques</a:t>
            </a:r>
          </a:p>
        </p:txBody>
      </p:sp>
    </p:spTree>
    <p:extLst>
      <p:ext uri="{BB962C8B-B14F-4D97-AF65-F5344CB8AC3E}">
        <p14:creationId xmlns:p14="http://schemas.microsoft.com/office/powerpoint/2010/main" val="6195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ag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4536</TotalTime>
  <Words>721</Words>
  <Application>Microsoft Office PowerPoint</Application>
  <PresentationFormat>Affichage à l'écran (4:3)</PresentationFormat>
  <Paragraphs>189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Georgia</vt:lpstr>
      <vt:lpstr>Sitka Small</vt:lpstr>
      <vt:lpstr>Times New Roman</vt:lpstr>
      <vt:lpstr>Trebuchet MS</vt:lpstr>
      <vt:lpstr>Verdana</vt:lpstr>
      <vt:lpstr>Wingdings</vt:lpstr>
      <vt:lpstr>Sillage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Process Mining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Welcome  to Décharge</dc:creator>
  <cp:lastModifiedBy>Daniel</cp:lastModifiedBy>
  <cp:revision>184</cp:revision>
  <dcterms:created xsi:type="dcterms:W3CDTF">2015-09-22T09:54:01Z</dcterms:created>
  <dcterms:modified xsi:type="dcterms:W3CDTF">2017-07-12T22:08:22Z</dcterms:modified>
</cp:coreProperties>
</file>