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2" name="Shape 9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n-lt"/>
        <a:ea typeface="+mn-ea"/>
        <a:cs typeface="+mn-cs"/>
        <a:sym typeface="Calibri"/>
      </a:defRPr>
    </a:lvl1pPr>
    <a:lvl2pPr indent="228600" defTabSz="457200" latinLnBrk="0">
      <a:defRPr sz="1200">
        <a:latin typeface="+mn-lt"/>
        <a:ea typeface="+mn-ea"/>
        <a:cs typeface="+mn-cs"/>
        <a:sym typeface="Calibri"/>
      </a:defRPr>
    </a:lvl2pPr>
    <a:lvl3pPr indent="457200" defTabSz="457200" latinLnBrk="0">
      <a:defRPr sz="1200">
        <a:latin typeface="+mn-lt"/>
        <a:ea typeface="+mn-ea"/>
        <a:cs typeface="+mn-cs"/>
        <a:sym typeface="Calibri"/>
      </a:defRPr>
    </a:lvl3pPr>
    <a:lvl4pPr indent="685800" defTabSz="457200" latinLnBrk="0">
      <a:defRPr sz="1200">
        <a:latin typeface="+mn-lt"/>
        <a:ea typeface="+mn-ea"/>
        <a:cs typeface="+mn-cs"/>
        <a:sym typeface="Calibri"/>
      </a:defRPr>
    </a:lvl4pPr>
    <a:lvl5pPr indent="914400" defTabSz="457200" latinLnBrk="0">
      <a:defRPr sz="1200">
        <a:latin typeface="+mn-lt"/>
        <a:ea typeface="+mn-ea"/>
        <a:cs typeface="+mn-cs"/>
        <a:sym typeface="Calibri"/>
      </a:defRPr>
    </a:lvl5pPr>
    <a:lvl6pPr indent="1143000" defTabSz="457200" latinLnBrk="0">
      <a:defRPr sz="1200">
        <a:latin typeface="+mn-lt"/>
        <a:ea typeface="+mn-ea"/>
        <a:cs typeface="+mn-cs"/>
        <a:sym typeface="Calibri"/>
      </a:defRPr>
    </a:lvl6pPr>
    <a:lvl7pPr indent="1371600" defTabSz="457200" latinLnBrk="0">
      <a:defRPr sz="1200">
        <a:latin typeface="+mn-lt"/>
        <a:ea typeface="+mn-ea"/>
        <a:cs typeface="+mn-cs"/>
        <a:sym typeface="Calibri"/>
      </a:defRPr>
    </a:lvl7pPr>
    <a:lvl8pPr indent="1600200" defTabSz="457200" latinLnBrk="0">
      <a:defRPr sz="1200">
        <a:latin typeface="+mn-lt"/>
        <a:ea typeface="+mn-ea"/>
        <a:cs typeface="+mn-cs"/>
        <a:sym typeface="Calibri"/>
      </a:defRPr>
    </a:lvl8pPr>
    <a:lvl9pPr indent="1828800" defTabSz="4572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45720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91440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37160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182880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/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b="1" cap="all" sz="4000"/>
            </a:lvl1pPr>
          </a:lstStyle>
          <a:p>
            <a:pPr/>
            <a:r>
              <a:t>Title Text</a:t>
            </a:r>
          </a:p>
        </p:txBody>
      </p:sp>
      <p:sp>
        <p:nvSpPr>
          <p:cNvPr id="30" name="Body Level One…"/>
          <p:cNvSpPr txBox="1"/>
          <p:nvPr>
            <p:ph type="body" sz="quarter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4572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9144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13716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18288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9" name="Body Level One…"/>
          <p:cNvSpPr txBox="1"/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Body Level One…"/>
          <p:cNvSpPr txBox="1"/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b="1" sz="2400"/>
            </a:lvl1pPr>
            <a:lvl2pPr marL="0" indent="457200">
              <a:spcBef>
                <a:spcPts val="500"/>
              </a:spcBef>
              <a:buSzTx/>
              <a:buFontTx/>
              <a:buNone/>
              <a:defRPr b="1" sz="2400"/>
            </a:lvl2pPr>
            <a:lvl3pPr marL="0" indent="914400">
              <a:spcBef>
                <a:spcPts val="500"/>
              </a:spcBef>
              <a:buSzTx/>
              <a:buFontTx/>
              <a:buNone/>
              <a:defRPr b="1" sz="2400"/>
            </a:lvl3pPr>
            <a:lvl4pPr marL="0" indent="1371600">
              <a:spcBef>
                <a:spcPts val="500"/>
              </a:spcBef>
              <a:buSzTx/>
              <a:buFontTx/>
              <a:buNone/>
              <a:defRPr b="1" sz="2400"/>
            </a:lvl4pPr>
            <a:lvl5pPr marL="0" indent="1828800">
              <a:spcBef>
                <a:spcPts val="500"/>
              </a:spcBef>
              <a:buSzTx/>
              <a:buFontTx/>
              <a:buNone/>
              <a:defRPr b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4"/>
          <p:cNvSpPr/>
          <p:nvPr>
            <p:ph type="body" sz="quarter" idx="21"/>
          </p:nvPr>
        </p:nvSpPr>
        <p:spPr>
          <a:xfrm>
            <a:off x="4645025" y="1535112"/>
            <a:ext cx="4041775" cy="63976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b="1" sz="2400"/>
            </a:pPr>
          </a:p>
        </p:txBody>
      </p:sp>
      <p:sp>
        <p:nvSpPr>
          <p:cNvPr id="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/>
          <p:nvPr>
            <p:ph type="title"/>
          </p:nvPr>
        </p:nvSpPr>
        <p:spPr>
          <a:xfrm>
            <a:off x="457200" y="273050"/>
            <a:ext cx="3008314" cy="1162050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Title Text</a:t>
            </a:r>
          </a:p>
        </p:txBody>
      </p:sp>
      <p:sp>
        <p:nvSpPr>
          <p:cNvPr id="73" name="Body Level One…"/>
          <p:cNvSpPr txBox="1"/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3"/>
          <p:cNvSpPr/>
          <p:nvPr>
            <p:ph type="body" sz="half" idx="21"/>
          </p:nvPr>
        </p:nvSpPr>
        <p:spPr>
          <a:xfrm>
            <a:off x="457199" y="1435100"/>
            <a:ext cx="3008315" cy="4691063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300"/>
              </a:spcBef>
              <a:buSzTx/>
              <a:buFontTx/>
              <a:buNone/>
              <a:defRPr sz="1400"/>
            </a:pPr>
          </a:p>
        </p:txBody>
      </p:sp>
      <p:sp>
        <p:nvSpPr>
          <p:cNvPr id="7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/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Title Text</a:t>
            </a:r>
          </a:p>
        </p:txBody>
      </p:sp>
      <p:sp>
        <p:nvSpPr>
          <p:cNvPr id="83" name="Picture Placeholder 2"/>
          <p:cNvSpPr/>
          <p:nvPr>
            <p:ph type="pic" sz="half" idx="21"/>
          </p:nvPr>
        </p:nvSpPr>
        <p:spPr>
          <a:xfrm>
            <a:off x="1792288" y="612775"/>
            <a:ext cx="5486401" cy="41148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4" name="Body Level One…"/>
          <p:cNvSpPr txBox="1"/>
          <p:nvPr>
            <p:ph type="body" sz="quarter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457200"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8428176" y="6414760"/>
            <a:ext cx="258624" cy="24830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 xmlns:p14="http://schemas.microsoft.com/office/powerpoint/2010/main" spd="med" advClick="1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83771" marR="0" indent="-326571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661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233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itle 1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HOOD — Equity Valuation (DCF &amp; Comps)</a:t>
            </a:r>
          </a:p>
        </p:txBody>
      </p:sp>
      <p:sp>
        <p:nvSpPr>
          <p:cNvPr id="95" name="Subtitle 2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5‑year DCF + sensitivities • P/E triangulation</a:t>
            </a:r>
          </a:p>
          <a:p>
            <a:pPr/>
            <a:r>
              <a:t>Up-to-date inputs • Oct 21, 2025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itle 1"/>
          <p:cNvSpPr txBox="1"/>
          <p:nvPr>
            <p:ph type="title"/>
          </p:nvPr>
        </p:nvSpPr>
        <p:spPr>
          <a:xfrm>
            <a:off x="457200" y="2857500"/>
            <a:ext cx="8229601" cy="1143001"/>
          </a:xfrm>
          <a:prstGeom prst="rect">
            <a:avLst/>
          </a:prstGeom>
        </p:spPr>
        <p:txBody>
          <a:bodyPr/>
          <a:lstStyle/>
          <a:p>
            <a:pPr defTabSz="228600">
              <a:defRPr sz="2200"/>
            </a:pPr>
            <a:r>
              <a:t>Px $131.84; Shares ~889MM; Mkt cap ≈ $117.2B</a:t>
            </a:r>
          </a:p>
          <a:p>
            <a:pPr defTabSz="228600">
              <a:defRPr sz="2200"/>
            </a:pPr>
            <a:r>
              <a:t>Platform broadening (trading + crypto + banking) → operating leverage</a:t>
            </a:r>
          </a:p>
          <a:p>
            <a:pPr defTabSz="228600">
              <a:defRPr sz="2200"/>
            </a:pPr>
            <a:r>
              <a:t>Valuation via DCF + P/E comps (EV/EBITDA limited for brokers)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itle 1"/>
          <p:cNvSpPr txBox="1"/>
          <p:nvPr>
            <p:ph type="title"/>
          </p:nvPr>
        </p:nvSpPr>
        <p:spPr>
          <a:xfrm>
            <a:off x="457199" y="2857499"/>
            <a:ext cx="8229601" cy="1143001"/>
          </a:xfrm>
          <a:prstGeom prst="rect">
            <a:avLst/>
          </a:prstGeom>
        </p:spPr>
        <p:txBody>
          <a:bodyPr/>
          <a:lstStyle/>
          <a:p>
            <a:pPr defTabSz="256031">
              <a:defRPr sz="2464"/>
            </a:pPr>
            <a:r>
              <a:t>Rev TTM ≈ $3.57B; Op income TTM ≈ $1.52B</a:t>
            </a:r>
          </a:p>
          <a:p>
            <a:pPr defTabSz="256031">
              <a:defRPr sz="2464"/>
            </a:pPr>
            <a:r>
              <a:t>Cash ≈ $4.2B; Debt ≈ $0 (net cash)</a:t>
            </a:r>
          </a:p>
          <a:p>
            <a:pPr defTabSz="256031">
              <a:defRPr sz="2464"/>
            </a:pPr>
            <a:r>
              <a:t>β≈2.4, Rf≈4.2%, ERP≈5.5% → WACC auto‑computed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itle 1"/>
          <p:cNvSpPr txBox="1"/>
          <p:nvPr>
            <p:ph type="title"/>
          </p:nvPr>
        </p:nvSpPr>
        <p:spPr>
          <a:xfrm>
            <a:off x="457199" y="2857500"/>
            <a:ext cx="8229601" cy="1143001"/>
          </a:xfrm>
          <a:prstGeom prst="rect">
            <a:avLst/>
          </a:prstGeom>
        </p:spPr>
        <p:txBody>
          <a:bodyPr/>
          <a:lstStyle/>
          <a:p>
            <a:pPr defTabSz="256031">
              <a:defRPr sz="2464"/>
            </a:pPr>
            <a:r>
              <a:t>Growth 20%→10% (Y1–Y5); EBITDA margin 30%→34%</a:t>
            </a:r>
          </a:p>
          <a:p>
            <a:pPr defTabSz="256031">
              <a:defRPr sz="2464"/>
            </a:pPr>
            <a:r>
              <a:t>FCFF = EBIT(1–T) + D&amp;A – Capex – ΔNWC</a:t>
            </a:r>
          </a:p>
          <a:p>
            <a:pPr defTabSz="256031">
              <a:defRPr sz="2464"/>
            </a:pPr>
            <a:r>
              <a:t>Sensitivity grid: per‑share vs WACC (12–20%) and g (1–4%)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itle 1"/>
          <p:cNvSpPr txBox="1"/>
          <p:nvPr>
            <p:ph type="title"/>
          </p:nvPr>
        </p:nvSpPr>
        <p:spPr>
          <a:xfrm>
            <a:off x="457199" y="2857500"/>
            <a:ext cx="8229601" cy="1143001"/>
          </a:xfrm>
          <a:prstGeom prst="rect">
            <a:avLst/>
          </a:prstGeom>
        </p:spPr>
        <p:txBody>
          <a:bodyPr/>
          <a:lstStyle/>
          <a:p>
            <a:pPr defTabSz="242315">
              <a:defRPr sz="2332"/>
            </a:pPr>
            <a:r>
              <a:t>Peers: IBKR, SCHW, COIN — use peer median P/E × HOOD EPS</a:t>
            </a:r>
          </a:p>
          <a:p>
            <a:pPr defTabSz="242315">
              <a:defRPr sz="2332"/>
            </a:pPr>
            <a:r>
              <a:t>COIN EV/EBITDA included (brokers' EV noisy due to client balances)</a:t>
            </a:r>
          </a:p>
          <a:p>
            <a:pPr defTabSz="242315">
              <a:defRPr sz="2332"/>
            </a:pPr>
            <a:r>
              <a:t>Compare implied price to market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itle 1"/>
          <p:cNvSpPr txBox="1"/>
          <p:nvPr>
            <p:ph type="title"/>
          </p:nvPr>
        </p:nvSpPr>
        <p:spPr>
          <a:xfrm>
            <a:off x="457200" y="2857500"/>
            <a:ext cx="8229601" cy="1143001"/>
          </a:xfrm>
          <a:prstGeom prst="rect">
            <a:avLst/>
          </a:prstGeom>
        </p:spPr>
        <p:txBody>
          <a:bodyPr/>
          <a:lstStyle/>
          <a:p>
            <a:pPr defTabSz="210311">
              <a:defRPr sz="2024"/>
            </a:pPr>
            <a:r>
              <a:t>Catalysts: volumes (options/crypto), product expansion, Bitstamp integration</a:t>
            </a:r>
          </a:p>
          <a:p>
            <a:pPr defTabSz="210311">
              <a:defRPr sz="2024"/>
            </a:pPr>
            <a:r>
              <a:t>Risks: regulation (PFOF/execution), market cyclicality, competition</a:t>
            </a:r>
          </a:p>
          <a:p>
            <a:pPr defTabSz="210311">
              <a:defRPr sz="2024"/>
            </a:pPr>
            <a:r>
              <a:t>See memo for references; Excel shows all math via formulas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