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JPM — Credit Risk Brief &amp; Stress Test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3Q25 base, –10% revenue / +200bps funding / +5 days DSO &amp; Inv</a:t>
            </a:r>
          </a:p>
          <a:p>
            <a:pPr/>
            <a:r>
              <a:t>Oct 21, 2025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xfrm>
            <a:off x="457200" y="2857500"/>
            <a:ext cx="8229601" cy="1143001"/>
          </a:xfrm>
          <a:prstGeom prst="rect">
            <a:avLst/>
          </a:prstGeom>
        </p:spPr>
        <p:txBody>
          <a:bodyPr/>
          <a:lstStyle/>
          <a:p>
            <a:pPr defTabSz="256031">
              <a:defRPr sz="2464"/>
            </a:pPr>
            <a:r>
              <a:t>Total net revenue: $46.4B; Interest expense: $25.5B</a:t>
            </a:r>
          </a:p>
          <a:p>
            <a:pPr defTabSz="256031">
              <a:defRPr sz="2464"/>
            </a:pPr>
            <a:r>
              <a:t>PPNR: $22.1B; Net income: $14.4B; Tax: 23.2%</a:t>
            </a:r>
          </a:p>
          <a:p>
            <a:pPr defTabSz="256031">
              <a:defRPr sz="2464"/>
            </a:pPr>
            <a:r>
              <a:t>CET1: 14.8%; HQLA ≈ $1500B; Deposits/Loans ≈ 1.8x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le 1"/>
          <p:cNvSpPr txBox="1"/>
          <p:nvPr>
            <p:ph type="title"/>
          </p:nvPr>
        </p:nvSpPr>
        <p:spPr>
          <a:xfrm>
            <a:off x="375557" y="2857500"/>
            <a:ext cx="8229601" cy="1143001"/>
          </a:xfrm>
          <a:prstGeom prst="rect">
            <a:avLst/>
          </a:prstGeom>
        </p:spPr>
        <p:txBody>
          <a:bodyPr/>
          <a:lstStyle/>
          <a:p>
            <a:pPr defTabSz="256031">
              <a:defRPr sz="2464"/>
            </a:pPr>
            <a:r>
              <a:t>Net revenue: $41.8B; Interest expense: $41.6B</a:t>
            </a:r>
          </a:p>
          <a:p>
            <a:pPr defTabSz="256031">
              <a:defRPr sz="2464"/>
            </a:pPr>
            <a:r>
              <a:t>PPNR: $17.7B; Pretax: $-2.5B; Net income: $-1.9B</a:t>
            </a:r>
          </a:p>
          <a:p>
            <a:pPr defTabSz="256031">
              <a:defRPr sz="2464"/>
            </a:pPr>
            <a:r>
              <a:t>Coverage falls from 1.82x → 1.00x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itle 1"/>
          <p:cNvSpPr txBox="1"/>
          <p:nvPr>
            <p:ph type="title"/>
          </p:nvPr>
        </p:nvSpPr>
        <p:spPr>
          <a:xfrm>
            <a:off x="457199" y="2857500"/>
            <a:ext cx="8229601" cy="1143001"/>
          </a:xfrm>
          <a:prstGeom prst="rect">
            <a:avLst/>
          </a:prstGeom>
        </p:spPr>
        <p:txBody>
          <a:bodyPr/>
          <a:lstStyle/>
          <a:p>
            <a:pPr defTabSz="256031">
              <a:defRPr sz="2464"/>
            </a:pPr>
            <a:r>
              <a:t>ΔAR (NIR-linked): $1.2B; ΔTrading Inv (proxy): $0.4B</a:t>
            </a:r>
          </a:p>
          <a:p>
            <a:pPr defTabSz="256031">
              <a:defRPr sz="2464"/>
            </a:pPr>
            <a:r>
              <a:t>Capex proxy (0.5% rev): $0.2B</a:t>
            </a:r>
          </a:p>
          <a:p>
            <a:pPr defTabSz="256031">
              <a:defRPr sz="2464"/>
            </a:pPr>
            <a:r>
              <a:t>FCF proxy (quarter): $-3.8B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xfrm>
            <a:off x="457200" y="2857500"/>
            <a:ext cx="8229601" cy="1143001"/>
          </a:xfrm>
          <a:prstGeom prst="rect">
            <a:avLst/>
          </a:prstGeom>
        </p:spPr>
        <p:txBody>
          <a:bodyPr/>
          <a:lstStyle/>
          <a:p>
            <a:pPr defTabSz="182880">
              <a:defRPr sz="1760"/>
            </a:pPr>
            <a:r>
              <a:t>Covenants: CET1 ≥ 13%, HQLA ≥ $1.3T, leverage ≤ 11x</a:t>
            </a:r>
          </a:p>
          <a:p>
            <a:pPr defTabSz="182880">
              <a:defRPr sz="1760"/>
            </a:pPr>
            <a:r>
              <a:t>EWIs: deposit outflow &gt;2% w/w; funding spread +50bps; card NCOs &gt;3.5%</a:t>
            </a:r>
          </a:p>
          <a:p>
            <a:pPr defTabSz="182880">
              <a:defRPr sz="1760"/>
            </a:pPr>
            <a:r>
              <a:t>Mitigants: tighten limits, boost secured funding, trigger playbooks; pause buybacks if CET1 &lt;14%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