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4758987" cy="1033303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7640" y="412200"/>
            <a:ext cx="13282560" cy="17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7640" y="2417760"/>
            <a:ext cx="1328256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7640" y="5547960"/>
            <a:ext cx="1328256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7640" y="412200"/>
            <a:ext cx="13282560" cy="17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7640" y="2417760"/>
            <a:ext cx="6481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543800" y="2417760"/>
            <a:ext cx="6481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37640" y="5547960"/>
            <a:ext cx="6481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543800" y="5547960"/>
            <a:ext cx="6481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7640" y="412200"/>
            <a:ext cx="13282560" cy="17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7640" y="2417760"/>
            <a:ext cx="4276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28640" y="2417760"/>
            <a:ext cx="4276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719640" y="2417760"/>
            <a:ext cx="4276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37640" y="5547960"/>
            <a:ext cx="4276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228640" y="5547960"/>
            <a:ext cx="4276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719640" y="5547960"/>
            <a:ext cx="4276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7640" y="412200"/>
            <a:ext cx="13282560" cy="17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7640" y="2417760"/>
            <a:ext cx="13282560" cy="599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7640" y="412200"/>
            <a:ext cx="13282560" cy="17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37640" y="2417760"/>
            <a:ext cx="13282560" cy="59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7640" y="412200"/>
            <a:ext cx="13282560" cy="17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37640" y="2417760"/>
            <a:ext cx="6481800" cy="59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543800" y="2417760"/>
            <a:ext cx="6481800" cy="59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7640" y="412200"/>
            <a:ext cx="13282560" cy="17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7640" y="412200"/>
            <a:ext cx="13282560" cy="79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7640" y="412200"/>
            <a:ext cx="13282560" cy="17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7640" y="2417760"/>
            <a:ext cx="6481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543800" y="2417760"/>
            <a:ext cx="6481800" cy="59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37640" y="5547960"/>
            <a:ext cx="6481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7640" y="412200"/>
            <a:ext cx="13282560" cy="17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7640" y="2417760"/>
            <a:ext cx="6481800" cy="59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543800" y="2417760"/>
            <a:ext cx="6481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543800" y="5547960"/>
            <a:ext cx="6481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7640" y="412200"/>
            <a:ext cx="13282560" cy="17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7640" y="2417760"/>
            <a:ext cx="6481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543800" y="2417760"/>
            <a:ext cx="648180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37640" y="5547960"/>
            <a:ext cx="13282560" cy="285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possibleposters.png"/>
          <p:cNvPicPr/>
          <p:nvPr/>
        </p:nvPicPr>
        <p:blipFill>
          <a:blip r:embed="rId2"/>
          <a:stretch/>
        </p:blipFill>
        <p:spPr>
          <a:xfrm>
            <a:off x="0" y="12600"/>
            <a:ext cx="14759640" cy="1033344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0" y="47520"/>
            <a:ext cx="14772960" cy="144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1109520"/>
            <a:ext cx="14772960" cy="144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737640" y="412200"/>
            <a:ext cx="13282560" cy="17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737640" y="2417760"/>
            <a:ext cx="13282560" cy="59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680" y="1270080"/>
            <a:ext cx="3497760" cy="76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43280" rIns="143280" tIns="71640" bIns="7164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Bodoni MT"/>
                <a:ea typeface="Geneva"/>
              </a:rPr>
              <a:t>A VERIFIED OCPP V2.01 SERVER FOR ELECTRIC VEHICLE NETWORKS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Open Charge Point Protocol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The number of publicly available electric vehicle fast charges is growing rapidly. Almost all of these chargers communicate with a server using “Open Charge PointProtocol” (OCPP). This protocol handles authentication, billing, electricity metering, smart charging and power limits.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Ideally,these servers should have no bugs and never crash. This can be formally verified if the following objectives are met: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49280" y="-25560"/>
            <a:ext cx="1431180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3280" rIns="143280" tIns="71640" bIns="716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271d65"/>
                </a:solidFill>
                <a:latin typeface="Bodoni MT"/>
                <a:ea typeface="Geneva"/>
              </a:rPr>
              <a:t>A VERIFIED OCPP v2.01 SERVER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4403880" y="673200"/>
            <a:ext cx="1033020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3280" rIns="143280" tIns="0" bIns="71640">
            <a:no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271d65"/>
                </a:solidFill>
                <a:latin typeface="Helvetica Neue"/>
                <a:ea typeface="Geneva"/>
              </a:rPr>
              <a:t>Daniel McInnes &amp; Assoc. Prof. Graeme Smith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789360" y="1270080"/>
            <a:ext cx="3499200" cy="76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43280" rIns="143280" tIns="71640" bIns="71640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SP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ARK 2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014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Numerous verification tools were considered, before selecting SPARK 2014.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Using SPARK, all verification objectives were met, with the exception of ‘No stack overflows’. This feature is not available in the free “community edition” of the tool.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OCPP Subset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The OCPP protocol describes a large number of use cases, not all of which are necessary for a basic charging station. The goal of the project was to implement the following basic subset of the protocol.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466040" y="1270080"/>
            <a:ext cx="3499200" cy="76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11142720" y="1270080"/>
            <a:ext cx="3499200" cy="76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590960" y="1584000"/>
            <a:ext cx="6449040" cy="4475880"/>
          </a:xfrm>
          <a:prstGeom prst="rect">
            <a:avLst/>
          </a:prstGeom>
          <a:ln>
            <a:noFill/>
          </a:ln>
        </p:spPr>
      </p:pic>
      <p:graphicFrame>
        <p:nvGraphicFramePr>
          <p:cNvPr id="48" name="Table 7"/>
          <p:cNvGraphicFramePr/>
          <p:nvPr/>
        </p:nvGraphicFramePr>
        <p:xfrm>
          <a:off x="172440" y="5613840"/>
          <a:ext cx="3095640" cy="3189240"/>
        </p:xfrm>
        <a:graphic>
          <a:graphicData uri="http://schemas.openxmlformats.org/drawingml/2006/table">
            <a:tbl>
              <a:tblPr/>
              <a:tblGrid>
                <a:gridCol w="448920"/>
                <a:gridCol w="2647080"/>
              </a:tblGrid>
              <a:tr h="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AU" sz="1800" spc="-1" strike="noStrike">
                          <a:latin typeface="Arial"/>
                        </a:rPr>
                        <a:t>Verification Objectives</a:t>
                      </a:r>
                      <a:endParaRPr b="1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Functional Correctness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No memory leaks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All variables initialised before use.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No runtime exceptions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No stack overflows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No hangs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No undefined behaviour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Constraint of information flow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8"/>
          <p:cNvGraphicFramePr/>
          <p:nvPr/>
        </p:nvGraphicFramePr>
        <p:xfrm>
          <a:off x="3879000" y="5797080"/>
          <a:ext cx="3492000" cy="2085120"/>
        </p:xfrm>
        <a:graphic>
          <a:graphicData uri="http://schemas.openxmlformats.org/drawingml/2006/table">
            <a:tbl>
              <a:tblPr/>
              <a:tblGrid>
                <a:gridCol w="542160"/>
                <a:gridCol w="2949840"/>
              </a:tblGrid>
              <a:tr h="302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Use Cases</a:t>
                      </a:r>
                      <a:endParaRPr b="1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Booting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Configuring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Resetting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Authorization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Transactions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Event monitoring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Meter values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Data Transfer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Helvetica Neue"/>
                        <a:ea typeface="Genev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0" name="CustomShape 9"/>
          <p:cNvSpPr/>
          <p:nvPr/>
        </p:nvSpPr>
        <p:spPr>
          <a:xfrm>
            <a:off x="7920000" y="6192000"/>
            <a:ext cx="3384000" cy="223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43280" rIns="143280" tIns="71640" bIns="71640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q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K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J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J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K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.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1088000" y="6192000"/>
            <a:ext cx="3456000" cy="230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43280" rIns="143280" tIns="71640" bIns="71640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Results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Not all of the use cases were implemented, only ‘Booting’ and ‘Configuring.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Possible future work includes extending the code generation utility to implement more of the use cases.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The SPARK language and verification tools were found to be a practical way to formally verify software.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Application>LibreOffice/6.4.3.2$Linux_X86_64 LibreOffice_project/40$Build-2</Application>
  <Words>276</Words>
  <Paragraphs>26</Paragraphs>
  <Company>School of ITEE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2011-10-04T02:18:07Z</dcterms:created>
  <dc:creator>Lorna Macdonald</dc:creator>
  <dc:description/>
  <dc:language>en-AU</dc:language>
  <cp:lastModifiedBy/>
  <cp:lastPrinted>2011-10-04T02:16:03Z</cp:lastPrinted>
  <dcterms:modified xsi:type="dcterms:W3CDTF">2020-05-24T17:12:41Z</dcterms:modified>
  <cp:revision>5</cp:revision>
  <dc:subject/>
  <dc:title>title of your project (Bodoni mt 48pt)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School of ITEE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