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70" r:id="rId5"/>
    <p:sldId id="271" r:id="rId6"/>
    <p:sldId id="272" r:id="rId7"/>
    <p:sldId id="274" r:id="rId8"/>
    <p:sldId id="273" r:id="rId9"/>
    <p:sldId id="276" r:id="rId10"/>
    <p:sldId id="277" r:id="rId11"/>
    <p:sldId id="278" r:id="rId12"/>
    <p:sldId id="269" r:id="rId13"/>
  </p:sldIdLst>
  <p:sldSz cx="20104100" cy="12985750"/>
  <p:notesSz cx="20104100" cy="129857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E27CE66-0019-4A6A-AB3F-91D01203FF2A}">
          <p14:sldIdLst>
            <p14:sldId id="256"/>
            <p14:sldId id="257"/>
            <p14:sldId id="258"/>
          </p14:sldIdLst>
        </p14:section>
        <p14:section name="Sección sin título" id="{6DAF9830-604D-4184-8975-847EE1736916}">
          <p14:sldIdLst>
            <p14:sldId id="270"/>
            <p14:sldId id="271"/>
            <p14:sldId id="272"/>
            <p14:sldId id="274"/>
            <p14:sldId id="273"/>
            <p14:sldId id="276"/>
            <p14:sldId id="277"/>
            <p14:sldId id="27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hUPtc9UTjfwqMdYW1qaLj53w0x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1138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351350" y="973925"/>
            <a:ext cx="13403400" cy="4869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2010400" y="6168225"/>
            <a:ext cx="16083275" cy="584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2010400" y="6168225"/>
            <a:ext cx="16083275" cy="5843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973138"/>
            <a:ext cx="7539038" cy="487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 txBox="1">
            <a:spLocks noGrp="1"/>
          </p:cNvSpPr>
          <p:nvPr>
            <p:ph type="body" idx="1"/>
          </p:nvPr>
        </p:nvSpPr>
        <p:spPr>
          <a:xfrm>
            <a:off x="2010400" y="6168225"/>
            <a:ext cx="16083275" cy="5843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973138"/>
            <a:ext cx="7539038" cy="487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3530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 txBox="1">
            <a:spLocks noGrp="1"/>
          </p:cNvSpPr>
          <p:nvPr>
            <p:ph type="body" idx="1"/>
          </p:nvPr>
        </p:nvSpPr>
        <p:spPr>
          <a:xfrm>
            <a:off x="2010400" y="6168225"/>
            <a:ext cx="16083275" cy="5843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973138"/>
            <a:ext cx="7539038" cy="487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3632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:notes"/>
          <p:cNvSpPr txBox="1">
            <a:spLocks noGrp="1"/>
          </p:cNvSpPr>
          <p:nvPr>
            <p:ph type="body" idx="1"/>
          </p:nvPr>
        </p:nvSpPr>
        <p:spPr>
          <a:xfrm>
            <a:off x="2010400" y="6168225"/>
            <a:ext cx="16083275" cy="5843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973138"/>
            <a:ext cx="7539038" cy="487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 txBox="1">
            <a:spLocks noGrp="1"/>
          </p:cNvSpPr>
          <p:nvPr>
            <p:ph type="body" idx="1"/>
          </p:nvPr>
        </p:nvSpPr>
        <p:spPr>
          <a:xfrm>
            <a:off x="2010400" y="6168225"/>
            <a:ext cx="16083275" cy="5843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973138"/>
            <a:ext cx="7539038" cy="487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2010400" y="6168225"/>
            <a:ext cx="16083275" cy="5843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973138"/>
            <a:ext cx="7539038" cy="487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 txBox="1">
            <a:spLocks noGrp="1"/>
          </p:cNvSpPr>
          <p:nvPr>
            <p:ph type="body" idx="1"/>
          </p:nvPr>
        </p:nvSpPr>
        <p:spPr>
          <a:xfrm>
            <a:off x="2010400" y="6168225"/>
            <a:ext cx="16083275" cy="5843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973138"/>
            <a:ext cx="7539038" cy="487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81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 txBox="1">
            <a:spLocks noGrp="1"/>
          </p:cNvSpPr>
          <p:nvPr>
            <p:ph type="body" idx="1"/>
          </p:nvPr>
        </p:nvSpPr>
        <p:spPr>
          <a:xfrm>
            <a:off x="2010400" y="6168225"/>
            <a:ext cx="16083275" cy="5843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973138"/>
            <a:ext cx="7539038" cy="487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3871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 txBox="1">
            <a:spLocks noGrp="1"/>
          </p:cNvSpPr>
          <p:nvPr>
            <p:ph type="body" idx="1"/>
          </p:nvPr>
        </p:nvSpPr>
        <p:spPr>
          <a:xfrm>
            <a:off x="2010400" y="6168225"/>
            <a:ext cx="16083275" cy="5843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973138"/>
            <a:ext cx="7539038" cy="487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229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 txBox="1">
            <a:spLocks noGrp="1"/>
          </p:cNvSpPr>
          <p:nvPr>
            <p:ph type="body" idx="1"/>
          </p:nvPr>
        </p:nvSpPr>
        <p:spPr>
          <a:xfrm>
            <a:off x="2010400" y="6168225"/>
            <a:ext cx="16083275" cy="5843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973138"/>
            <a:ext cx="7539038" cy="487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1722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 txBox="1">
            <a:spLocks noGrp="1"/>
          </p:cNvSpPr>
          <p:nvPr>
            <p:ph type="body" idx="1"/>
          </p:nvPr>
        </p:nvSpPr>
        <p:spPr>
          <a:xfrm>
            <a:off x="2010400" y="6168225"/>
            <a:ext cx="16083275" cy="5843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973138"/>
            <a:ext cx="7539038" cy="487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5952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 txBox="1">
            <a:spLocks noGrp="1"/>
          </p:cNvSpPr>
          <p:nvPr>
            <p:ph type="body" idx="1"/>
          </p:nvPr>
        </p:nvSpPr>
        <p:spPr>
          <a:xfrm>
            <a:off x="2010400" y="6168225"/>
            <a:ext cx="16083275" cy="5843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973138"/>
            <a:ext cx="7539038" cy="487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8285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>
            <a:spLocks noGrp="1"/>
          </p:cNvSpPr>
          <p:nvPr>
            <p:ph type="title"/>
          </p:nvPr>
        </p:nvSpPr>
        <p:spPr>
          <a:xfrm>
            <a:off x="4842411" y="5002800"/>
            <a:ext cx="10419276" cy="2475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50" b="1" i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6835394" y="12076748"/>
            <a:ext cx="6433312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dt" idx="10"/>
          </p:nvPr>
        </p:nvSpPr>
        <p:spPr>
          <a:xfrm>
            <a:off x="1005205" y="12076748"/>
            <a:ext cx="4623943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sldNum" idx="12"/>
          </p:nvPr>
        </p:nvSpPr>
        <p:spPr>
          <a:xfrm>
            <a:off x="14474953" y="12076748"/>
            <a:ext cx="4623943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 txBox="1">
            <a:spLocks noGrp="1"/>
          </p:cNvSpPr>
          <p:nvPr>
            <p:ph type="ctrTitle"/>
          </p:nvPr>
        </p:nvSpPr>
        <p:spPr>
          <a:xfrm>
            <a:off x="3209827" y="5153357"/>
            <a:ext cx="13684444" cy="2287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subTitle" idx="1"/>
          </p:nvPr>
        </p:nvSpPr>
        <p:spPr>
          <a:xfrm>
            <a:off x="3015615" y="7272020"/>
            <a:ext cx="14072870" cy="324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6835394" y="12076748"/>
            <a:ext cx="6433312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dt" idx="10"/>
          </p:nvPr>
        </p:nvSpPr>
        <p:spPr>
          <a:xfrm>
            <a:off x="1005205" y="12076748"/>
            <a:ext cx="4623943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sldNum" idx="12"/>
          </p:nvPr>
        </p:nvSpPr>
        <p:spPr>
          <a:xfrm>
            <a:off x="14474953" y="12076748"/>
            <a:ext cx="4623943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>
            <a:spLocks noGrp="1"/>
          </p:cNvSpPr>
          <p:nvPr>
            <p:ph type="ftr" idx="11"/>
          </p:nvPr>
        </p:nvSpPr>
        <p:spPr>
          <a:xfrm>
            <a:off x="6835394" y="12076748"/>
            <a:ext cx="6433312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dt" idx="10"/>
          </p:nvPr>
        </p:nvSpPr>
        <p:spPr>
          <a:xfrm>
            <a:off x="1005205" y="12076748"/>
            <a:ext cx="4623943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sldNum" idx="12"/>
          </p:nvPr>
        </p:nvSpPr>
        <p:spPr>
          <a:xfrm>
            <a:off x="14474953" y="12076748"/>
            <a:ext cx="4623943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9"/>
          <p:cNvSpPr txBox="1">
            <a:spLocks noGrp="1"/>
          </p:cNvSpPr>
          <p:nvPr>
            <p:ph type="title"/>
          </p:nvPr>
        </p:nvSpPr>
        <p:spPr>
          <a:xfrm>
            <a:off x="4842411" y="5002800"/>
            <a:ext cx="10419276" cy="2475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50" b="1" i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body" idx="1"/>
          </p:nvPr>
        </p:nvSpPr>
        <p:spPr>
          <a:xfrm>
            <a:off x="1005205" y="2986722"/>
            <a:ext cx="18093690" cy="8570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ftr" idx="11"/>
          </p:nvPr>
        </p:nvSpPr>
        <p:spPr>
          <a:xfrm>
            <a:off x="6835394" y="12076748"/>
            <a:ext cx="6433312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dt" idx="10"/>
          </p:nvPr>
        </p:nvSpPr>
        <p:spPr>
          <a:xfrm>
            <a:off x="1005205" y="12076748"/>
            <a:ext cx="4623943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sldNum" idx="12"/>
          </p:nvPr>
        </p:nvSpPr>
        <p:spPr>
          <a:xfrm>
            <a:off x="14474953" y="12076748"/>
            <a:ext cx="4623943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>
            <a:spLocks noGrp="1"/>
          </p:cNvSpPr>
          <p:nvPr>
            <p:ph type="title"/>
          </p:nvPr>
        </p:nvSpPr>
        <p:spPr>
          <a:xfrm>
            <a:off x="4842411" y="5002800"/>
            <a:ext cx="10419276" cy="2475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50" b="1" i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body" idx="1"/>
          </p:nvPr>
        </p:nvSpPr>
        <p:spPr>
          <a:xfrm>
            <a:off x="1005205" y="2986722"/>
            <a:ext cx="8745284" cy="8570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2"/>
          </p:nvPr>
        </p:nvSpPr>
        <p:spPr>
          <a:xfrm>
            <a:off x="10353611" y="2986722"/>
            <a:ext cx="8745284" cy="8570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ftr" idx="11"/>
          </p:nvPr>
        </p:nvSpPr>
        <p:spPr>
          <a:xfrm>
            <a:off x="6835394" y="12076748"/>
            <a:ext cx="6433312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dt" idx="10"/>
          </p:nvPr>
        </p:nvSpPr>
        <p:spPr>
          <a:xfrm>
            <a:off x="1005205" y="12076748"/>
            <a:ext cx="4623943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sldNum" idx="12"/>
          </p:nvPr>
        </p:nvSpPr>
        <p:spPr>
          <a:xfrm>
            <a:off x="14474953" y="12076748"/>
            <a:ext cx="4623943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4842411" y="5002800"/>
            <a:ext cx="10419276" cy="2475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5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1005205" y="2986722"/>
            <a:ext cx="18093690" cy="8570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ftr" idx="11"/>
          </p:nvPr>
        </p:nvSpPr>
        <p:spPr>
          <a:xfrm>
            <a:off x="6835394" y="12076748"/>
            <a:ext cx="6433312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dt" idx="10"/>
          </p:nvPr>
        </p:nvSpPr>
        <p:spPr>
          <a:xfrm>
            <a:off x="1005205" y="12076748"/>
            <a:ext cx="4623943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14474953" y="12076748"/>
            <a:ext cx="4623943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google.com/document/d/1gAnEnHOrieGAaKKL-LaqM7bj-WwVDx4o/edit?usp=sharing&amp;ouid=104967188309198540529&amp;rtpof=true&amp;sd=tru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0104101" cy="12983897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"/>
          <p:cNvSpPr txBox="1">
            <a:spLocks noGrp="1"/>
          </p:cNvSpPr>
          <p:nvPr>
            <p:ph type="title"/>
          </p:nvPr>
        </p:nvSpPr>
        <p:spPr>
          <a:xfrm>
            <a:off x="9366250" y="2263609"/>
            <a:ext cx="8571600" cy="130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0325" rIns="0" bIns="0" anchor="t" anchorCtr="0">
            <a:spAutoFit/>
          </a:bodyPr>
          <a:lstStyle/>
          <a:p>
            <a:pPr marL="12700" marR="5080" lvl="0" indent="2538095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800" dirty="0"/>
              <a:t>SGRT</a:t>
            </a:r>
            <a:endParaRPr sz="8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0104101" cy="27267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5"/>
          <p:cNvSpPr txBox="1">
            <a:spLocks noGrp="1"/>
          </p:cNvSpPr>
          <p:nvPr>
            <p:ph type="title"/>
          </p:nvPr>
        </p:nvSpPr>
        <p:spPr>
          <a:xfrm>
            <a:off x="1379686" y="477898"/>
            <a:ext cx="15225564" cy="185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0" dirty="0">
                <a:solidFill>
                  <a:srgbClr val="FFFFFF"/>
                </a:solidFill>
              </a:rPr>
              <a:t>Requerimientos Funcionales y no Funcionales</a:t>
            </a:r>
            <a:br>
              <a:rPr lang="es-CO" sz="6000" dirty="0">
                <a:solidFill>
                  <a:srgbClr val="FFFFFF"/>
                </a:solidFill>
              </a:rPr>
            </a:br>
            <a:endParaRPr sz="6000" dirty="0"/>
          </a:p>
        </p:txBody>
      </p:sp>
      <p:sp>
        <p:nvSpPr>
          <p:cNvPr id="75" name="Google Shape;75;p5"/>
          <p:cNvSpPr/>
          <p:nvPr/>
        </p:nvSpPr>
        <p:spPr>
          <a:xfrm>
            <a:off x="1395074" y="1789798"/>
            <a:ext cx="852169" cy="81915"/>
          </a:xfrm>
          <a:custGeom>
            <a:avLst/>
            <a:gdLst/>
            <a:ahLst/>
            <a:cxnLst/>
            <a:rect l="l" t="t" r="r" b="b"/>
            <a:pathLst>
              <a:path w="852169" h="81914" extrusionOk="0">
                <a:moveTo>
                  <a:pt x="852015" y="81428"/>
                </a:moveTo>
                <a:lnTo>
                  <a:pt x="0" y="81428"/>
                </a:lnTo>
                <a:lnTo>
                  <a:pt x="0" y="0"/>
                </a:lnTo>
                <a:lnTo>
                  <a:pt x="852015" y="0"/>
                </a:lnTo>
                <a:lnTo>
                  <a:pt x="852015" y="814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619B1ED-36DC-D6C5-6972-C18E772DD263}"/>
              </a:ext>
            </a:extLst>
          </p:cNvPr>
          <p:cNvSpPr txBox="1"/>
          <p:nvPr/>
        </p:nvSpPr>
        <p:spPr>
          <a:xfrm>
            <a:off x="8214285" y="6929190"/>
            <a:ext cx="446442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4400" dirty="0">
                <a:hlinkClick r:id="rId4"/>
              </a:rPr>
              <a:t>IEEE 830 SGRT</a:t>
            </a:r>
            <a:endParaRPr lang="es-CO" sz="4400" dirty="0"/>
          </a:p>
        </p:txBody>
      </p:sp>
    </p:spTree>
    <p:extLst>
      <p:ext uri="{BB962C8B-B14F-4D97-AF65-F5344CB8AC3E}">
        <p14:creationId xmlns:p14="http://schemas.microsoft.com/office/powerpoint/2010/main" val="1903357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0104101" cy="27267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5"/>
          <p:cNvSpPr txBox="1">
            <a:spLocks noGrp="1"/>
          </p:cNvSpPr>
          <p:nvPr>
            <p:ph type="title"/>
          </p:nvPr>
        </p:nvSpPr>
        <p:spPr>
          <a:xfrm>
            <a:off x="1379686" y="477898"/>
            <a:ext cx="15225564" cy="185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0" dirty="0">
                <a:solidFill>
                  <a:srgbClr val="FFFFFF"/>
                </a:solidFill>
              </a:rPr>
              <a:t>Casos de Usos</a:t>
            </a:r>
            <a:br>
              <a:rPr lang="es-CO" sz="6000" dirty="0">
                <a:solidFill>
                  <a:srgbClr val="FFFFFF"/>
                </a:solidFill>
              </a:rPr>
            </a:br>
            <a:endParaRPr sz="6000" dirty="0"/>
          </a:p>
        </p:txBody>
      </p:sp>
      <p:sp>
        <p:nvSpPr>
          <p:cNvPr id="75" name="Google Shape;75;p5"/>
          <p:cNvSpPr/>
          <p:nvPr/>
        </p:nvSpPr>
        <p:spPr>
          <a:xfrm>
            <a:off x="1395074" y="1789798"/>
            <a:ext cx="852169" cy="81915"/>
          </a:xfrm>
          <a:custGeom>
            <a:avLst/>
            <a:gdLst/>
            <a:ahLst/>
            <a:cxnLst/>
            <a:rect l="l" t="t" r="r" b="b"/>
            <a:pathLst>
              <a:path w="852169" h="81914" extrusionOk="0">
                <a:moveTo>
                  <a:pt x="852015" y="81428"/>
                </a:moveTo>
                <a:lnTo>
                  <a:pt x="0" y="81428"/>
                </a:lnTo>
                <a:lnTo>
                  <a:pt x="0" y="0"/>
                </a:lnTo>
                <a:lnTo>
                  <a:pt x="852015" y="0"/>
                </a:lnTo>
                <a:lnTo>
                  <a:pt x="852015" y="814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BBF6CC31-1A42-FD21-479F-76017B7B9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4723" y="3144777"/>
            <a:ext cx="10629900" cy="936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95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0104101" cy="12983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4" y="-365125"/>
            <a:ext cx="20104101" cy="12983898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2"/>
          <p:cNvSpPr txBox="1">
            <a:spLocks noGrp="1"/>
          </p:cNvSpPr>
          <p:nvPr>
            <p:ph type="title"/>
          </p:nvPr>
        </p:nvSpPr>
        <p:spPr>
          <a:xfrm>
            <a:off x="12665349" y="2263600"/>
            <a:ext cx="5272500" cy="8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0325" rIns="0" bIns="0" anchor="t" anchorCtr="0">
            <a:spAutoFit/>
          </a:bodyPr>
          <a:lstStyle/>
          <a:p>
            <a:pPr marL="12700" marR="5080" lvl="0" indent="253809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5400" dirty="0"/>
              <a:t>KAMPO</a:t>
            </a:r>
            <a:endParaRPr sz="5400" dirty="0"/>
          </a:p>
        </p:txBody>
      </p:sp>
      <p:sp>
        <p:nvSpPr>
          <p:cNvPr id="51" name="Google Shape;51;p2"/>
          <p:cNvSpPr txBox="1"/>
          <p:nvPr/>
        </p:nvSpPr>
        <p:spPr>
          <a:xfrm>
            <a:off x="5251450" y="4816475"/>
            <a:ext cx="8712600" cy="31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Presentado Por:</a:t>
            </a:r>
            <a:endParaRPr dirty="0"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s-CO" sz="4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Deibyth</a:t>
            </a:r>
            <a:r>
              <a:rPr lang="es-CO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Alejandro Padilla Chica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s-CO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Fredy Andrés Ruiz Ajiaco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s-CO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Cristian Daniel Mendoza Pulido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s-CO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Saul Steven Ortiz Arias</a:t>
            </a:r>
            <a:endParaRPr lang="es-CO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8A9FC3-1C90-9B56-0443-8A4DB756D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2623" y="2263600"/>
            <a:ext cx="2936063" cy="102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13805" y="671030"/>
            <a:ext cx="1376268" cy="137401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"/>
          <p:cNvSpPr txBox="1"/>
          <p:nvPr/>
        </p:nvSpPr>
        <p:spPr>
          <a:xfrm>
            <a:off x="2965450" y="4486592"/>
            <a:ext cx="15011400" cy="14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SGRT</a:t>
            </a:r>
            <a:endParaRPr sz="9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840958" y="6504404"/>
            <a:ext cx="1239520" cy="118745"/>
          </a:xfrm>
          <a:custGeom>
            <a:avLst/>
            <a:gdLst/>
            <a:ahLst/>
            <a:cxnLst/>
            <a:rect l="l" t="t" r="r" b="b"/>
            <a:pathLst>
              <a:path w="1239520" h="118745" extrusionOk="0">
                <a:moveTo>
                  <a:pt x="1239272" y="118534"/>
                </a:moveTo>
                <a:lnTo>
                  <a:pt x="0" y="118534"/>
                </a:lnTo>
                <a:lnTo>
                  <a:pt x="0" y="0"/>
                </a:lnTo>
                <a:lnTo>
                  <a:pt x="1239272" y="0"/>
                </a:lnTo>
                <a:lnTo>
                  <a:pt x="1239272" y="118534"/>
                </a:lnTo>
                <a:close/>
              </a:path>
            </a:pathLst>
          </a:custGeom>
          <a:solidFill>
            <a:srgbClr val="FC672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3"/>
          <p:cNvSpPr txBox="1"/>
          <p:nvPr/>
        </p:nvSpPr>
        <p:spPr>
          <a:xfrm>
            <a:off x="6375424" y="6649907"/>
            <a:ext cx="9296400" cy="1325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12700" lvl="0" indent="0" algn="l" rtl="0">
              <a:lnSpc>
                <a:spcPct val="128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3300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Aplicación Web que permita reportar, gestionar y resolver los requerimientos de soporte técnico TI.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1FD54E0-3EE9-350A-CB78-ECA27499D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038" y="4443447"/>
            <a:ext cx="4098223" cy="143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0104101" cy="27267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5"/>
          <p:cNvSpPr txBox="1">
            <a:spLocks noGrp="1"/>
          </p:cNvSpPr>
          <p:nvPr>
            <p:ph type="title"/>
          </p:nvPr>
        </p:nvSpPr>
        <p:spPr>
          <a:xfrm>
            <a:off x="1379686" y="477898"/>
            <a:ext cx="15225564" cy="185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0" dirty="0">
                <a:solidFill>
                  <a:srgbClr val="FFFFFF"/>
                </a:solidFill>
              </a:rPr>
              <a:t>Objetivo General</a:t>
            </a:r>
            <a:br>
              <a:rPr lang="es-CO" sz="6000" dirty="0">
                <a:solidFill>
                  <a:srgbClr val="FFFFFF"/>
                </a:solidFill>
              </a:rPr>
            </a:br>
            <a:endParaRPr sz="6000" dirty="0"/>
          </a:p>
        </p:txBody>
      </p:sp>
      <p:sp>
        <p:nvSpPr>
          <p:cNvPr id="75" name="Google Shape;75;p5"/>
          <p:cNvSpPr/>
          <p:nvPr/>
        </p:nvSpPr>
        <p:spPr>
          <a:xfrm>
            <a:off x="1395074" y="1789798"/>
            <a:ext cx="852169" cy="81915"/>
          </a:xfrm>
          <a:custGeom>
            <a:avLst/>
            <a:gdLst/>
            <a:ahLst/>
            <a:cxnLst/>
            <a:rect l="l" t="t" r="r" b="b"/>
            <a:pathLst>
              <a:path w="852169" h="81914" extrusionOk="0">
                <a:moveTo>
                  <a:pt x="852015" y="81428"/>
                </a:moveTo>
                <a:lnTo>
                  <a:pt x="0" y="81428"/>
                </a:lnTo>
                <a:lnTo>
                  <a:pt x="0" y="0"/>
                </a:lnTo>
                <a:lnTo>
                  <a:pt x="852015" y="0"/>
                </a:lnTo>
                <a:lnTo>
                  <a:pt x="852015" y="814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0CE8034-8880-AC9A-F98A-1DCE3098E827}"/>
              </a:ext>
            </a:extLst>
          </p:cNvPr>
          <p:cNvSpPr txBox="1"/>
          <p:nvPr/>
        </p:nvSpPr>
        <p:spPr>
          <a:xfrm>
            <a:off x="3445063" y="5454531"/>
            <a:ext cx="1464571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dirty="0"/>
              <a:t>Desarrollar un sistema orientado a la web, que permita a los usuarios internos de la empresa </a:t>
            </a:r>
            <a:r>
              <a:rPr lang="es-MX" sz="4800" dirty="0" err="1"/>
              <a:t>Pear</a:t>
            </a:r>
            <a:r>
              <a:rPr lang="es-MX" sz="4800" dirty="0"/>
              <a:t> </a:t>
            </a:r>
            <a:r>
              <a:rPr lang="es-MX" sz="4800" dirty="0" err="1"/>
              <a:t>Solutions</a:t>
            </a:r>
            <a:r>
              <a:rPr lang="es-MX" sz="4800" dirty="0"/>
              <a:t> </a:t>
            </a:r>
            <a:r>
              <a:rPr lang="es-MX" sz="4800" dirty="0">
                <a:solidFill>
                  <a:schemeClr val="tx1"/>
                </a:solidFill>
                <a:latin typeface="+mn-lt"/>
              </a:rPr>
              <a:t>S.A.S.</a:t>
            </a:r>
            <a:r>
              <a:rPr lang="es-MX" sz="4800" dirty="0"/>
              <a:t> realizar solicitudes de soporte técnico TI.</a:t>
            </a:r>
          </a:p>
          <a:p>
            <a:endParaRPr lang="es-MX" sz="4800" dirty="0"/>
          </a:p>
          <a:p>
            <a:endParaRPr lang="es-MX" sz="4800" dirty="0"/>
          </a:p>
          <a:p>
            <a:endParaRPr lang="es-MX" sz="4800" dirty="0"/>
          </a:p>
          <a:p>
            <a:endParaRPr lang="es-CO" sz="4800" dirty="0"/>
          </a:p>
        </p:txBody>
      </p:sp>
    </p:spTree>
    <p:extLst>
      <p:ext uri="{BB962C8B-B14F-4D97-AF65-F5344CB8AC3E}">
        <p14:creationId xmlns:p14="http://schemas.microsoft.com/office/powerpoint/2010/main" val="2237065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0104101" cy="27267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5"/>
          <p:cNvSpPr txBox="1">
            <a:spLocks noGrp="1"/>
          </p:cNvSpPr>
          <p:nvPr>
            <p:ph type="title"/>
          </p:nvPr>
        </p:nvSpPr>
        <p:spPr>
          <a:xfrm>
            <a:off x="1379686" y="477898"/>
            <a:ext cx="15225564" cy="185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0" dirty="0">
                <a:solidFill>
                  <a:srgbClr val="FFFFFF"/>
                </a:solidFill>
              </a:rPr>
              <a:t>Objetivos Específicos</a:t>
            </a:r>
            <a:br>
              <a:rPr lang="es-CO" sz="6000" dirty="0">
                <a:solidFill>
                  <a:srgbClr val="FFFFFF"/>
                </a:solidFill>
              </a:rPr>
            </a:br>
            <a:endParaRPr sz="6000" dirty="0"/>
          </a:p>
        </p:txBody>
      </p:sp>
      <p:sp>
        <p:nvSpPr>
          <p:cNvPr id="75" name="Google Shape;75;p5"/>
          <p:cNvSpPr/>
          <p:nvPr/>
        </p:nvSpPr>
        <p:spPr>
          <a:xfrm>
            <a:off x="1395074" y="1789798"/>
            <a:ext cx="852169" cy="81915"/>
          </a:xfrm>
          <a:custGeom>
            <a:avLst/>
            <a:gdLst/>
            <a:ahLst/>
            <a:cxnLst/>
            <a:rect l="l" t="t" r="r" b="b"/>
            <a:pathLst>
              <a:path w="852169" h="81914" extrusionOk="0">
                <a:moveTo>
                  <a:pt x="852015" y="81428"/>
                </a:moveTo>
                <a:lnTo>
                  <a:pt x="0" y="81428"/>
                </a:lnTo>
                <a:lnTo>
                  <a:pt x="0" y="0"/>
                </a:lnTo>
                <a:lnTo>
                  <a:pt x="852015" y="0"/>
                </a:lnTo>
                <a:lnTo>
                  <a:pt x="852015" y="814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D951926-B556-A256-AB1B-0209B968DFE9}"/>
              </a:ext>
            </a:extLst>
          </p:cNvPr>
          <p:cNvSpPr txBox="1"/>
          <p:nvPr/>
        </p:nvSpPr>
        <p:spPr>
          <a:xfrm>
            <a:off x="5178180" y="4600037"/>
            <a:ext cx="11143128" cy="4909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4800" b="0" i="0" u="none" strike="noStrike" dirty="0">
                <a:solidFill>
                  <a:srgbClr val="000000"/>
                </a:solidFill>
                <a:effectLst/>
                <a:latin typeface="+mn-lt"/>
              </a:rPr>
              <a:t>Gestionar usuarios.</a:t>
            </a:r>
          </a:p>
          <a:p>
            <a:pPr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MX" sz="4800" b="0" i="0" u="none" strike="noStrike" dirty="0">
                <a:solidFill>
                  <a:srgbClr val="000000"/>
                </a:solidFill>
                <a:effectLst/>
                <a:latin typeface="+mn-lt"/>
              </a:rPr>
              <a:t>Gestionar solicitudes.</a:t>
            </a:r>
          </a:p>
          <a:p>
            <a:pPr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MX" sz="4800" dirty="0">
                <a:latin typeface="+mn-lt"/>
              </a:rPr>
              <a:t>Gestionar activos.</a:t>
            </a:r>
          </a:p>
          <a:p>
            <a:pPr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MX" sz="4800" dirty="0">
                <a:latin typeface="+mn-lt"/>
              </a:rPr>
              <a:t>Permitir categorizar solicitudes según tipo y prioridad.</a:t>
            </a:r>
          </a:p>
          <a:p>
            <a:pPr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MX" sz="4800" b="0" i="0" u="none" strike="noStrike" dirty="0">
                <a:solidFill>
                  <a:srgbClr val="000000"/>
                </a:solidFill>
                <a:effectLst/>
                <a:latin typeface="+mn-lt"/>
              </a:rPr>
              <a:t>Generar reportes.</a:t>
            </a:r>
          </a:p>
        </p:txBody>
      </p:sp>
    </p:spTree>
    <p:extLst>
      <p:ext uri="{BB962C8B-B14F-4D97-AF65-F5344CB8AC3E}">
        <p14:creationId xmlns:p14="http://schemas.microsoft.com/office/powerpoint/2010/main" val="1276495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0104101" cy="27267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5"/>
          <p:cNvSpPr txBox="1">
            <a:spLocks noGrp="1"/>
          </p:cNvSpPr>
          <p:nvPr>
            <p:ph type="title"/>
          </p:nvPr>
        </p:nvSpPr>
        <p:spPr>
          <a:xfrm>
            <a:off x="1379686" y="477898"/>
            <a:ext cx="15225564" cy="185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0" dirty="0">
                <a:solidFill>
                  <a:srgbClr val="FFFFFF"/>
                </a:solidFill>
              </a:rPr>
              <a:t>Planteamiento del Problema</a:t>
            </a:r>
            <a:br>
              <a:rPr lang="es-CO" sz="6000" dirty="0">
                <a:solidFill>
                  <a:srgbClr val="FFFFFF"/>
                </a:solidFill>
              </a:rPr>
            </a:br>
            <a:endParaRPr sz="6000" dirty="0"/>
          </a:p>
        </p:txBody>
      </p:sp>
      <p:sp>
        <p:nvSpPr>
          <p:cNvPr id="75" name="Google Shape;75;p5"/>
          <p:cNvSpPr/>
          <p:nvPr/>
        </p:nvSpPr>
        <p:spPr>
          <a:xfrm>
            <a:off x="1395074" y="1789798"/>
            <a:ext cx="852169" cy="81915"/>
          </a:xfrm>
          <a:custGeom>
            <a:avLst/>
            <a:gdLst/>
            <a:ahLst/>
            <a:cxnLst/>
            <a:rect l="l" t="t" r="r" b="b"/>
            <a:pathLst>
              <a:path w="852169" h="81914" extrusionOk="0">
                <a:moveTo>
                  <a:pt x="852015" y="81428"/>
                </a:moveTo>
                <a:lnTo>
                  <a:pt x="0" y="81428"/>
                </a:lnTo>
                <a:lnTo>
                  <a:pt x="0" y="0"/>
                </a:lnTo>
                <a:lnTo>
                  <a:pt x="852015" y="0"/>
                </a:lnTo>
                <a:lnTo>
                  <a:pt x="852015" y="814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27083B2-B4BC-B91E-255F-84B4071A59C7}"/>
              </a:ext>
            </a:extLst>
          </p:cNvPr>
          <p:cNvSpPr txBox="1"/>
          <p:nvPr/>
        </p:nvSpPr>
        <p:spPr>
          <a:xfrm>
            <a:off x="1395074" y="3648640"/>
            <a:ext cx="17422906" cy="8217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0" i="0" u="none" strike="noStrike" dirty="0">
                <a:solidFill>
                  <a:srgbClr val="000000"/>
                </a:solidFill>
                <a:effectLst/>
                <a:latin typeface="+mn-lt"/>
              </a:rPr>
              <a:t>Dentro de los procesos operativos los empleados realizan los requerimientos de soporte técnico TI, mediante llamadas o chats con las personas encargadas del área técnica, quienes registran los casos atendidos en un formato físico, sin llevar registro y control de las solicitudes realizadas.</a:t>
            </a:r>
          </a:p>
          <a:p>
            <a:endParaRPr lang="es-MX" sz="4400" dirty="0">
              <a:latin typeface="+mn-lt"/>
            </a:endParaRPr>
          </a:p>
          <a:p>
            <a:r>
              <a:rPr lang="es-MX" sz="4400" dirty="0">
                <a:solidFill>
                  <a:schemeClr val="tx1"/>
                </a:solidFill>
                <a:latin typeface="+mn-lt"/>
              </a:rPr>
              <a:t>También se carece de un control del  inventario de activos tecnológicos, lo que dificulta el control eficiente de estos. Esta falta de sistematización puede dar lugar a problemas como la pérdida de equipos, el deterioro o la obsolescencia sin ser detectados a tiempo, así como dificultades en la planificación de compras y mantenimiento. </a:t>
            </a:r>
            <a:endParaRPr lang="es-CO" sz="4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4650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0104101" cy="27267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5"/>
          <p:cNvSpPr txBox="1">
            <a:spLocks noGrp="1"/>
          </p:cNvSpPr>
          <p:nvPr>
            <p:ph type="title"/>
          </p:nvPr>
        </p:nvSpPr>
        <p:spPr>
          <a:xfrm>
            <a:off x="1379686" y="477898"/>
            <a:ext cx="15225564" cy="185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0" dirty="0">
                <a:solidFill>
                  <a:srgbClr val="FFFFFF"/>
                </a:solidFill>
              </a:rPr>
              <a:t>Justificación</a:t>
            </a:r>
            <a:br>
              <a:rPr lang="es-CO" sz="6000" dirty="0">
                <a:solidFill>
                  <a:srgbClr val="FFFFFF"/>
                </a:solidFill>
              </a:rPr>
            </a:br>
            <a:endParaRPr sz="6000" dirty="0"/>
          </a:p>
        </p:txBody>
      </p:sp>
      <p:sp>
        <p:nvSpPr>
          <p:cNvPr id="75" name="Google Shape;75;p5"/>
          <p:cNvSpPr/>
          <p:nvPr/>
        </p:nvSpPr>
        <p:spPr>
          <a:xfrm>
            <a:off x="1395074" y="1789798"/>
            <a:ext cx="852169" cy="81915"/>
          </a:xfrm>
          <a:custGeom>
            <a:avLst/>
            <a:gdLst/>
            <a:ahLst/>
            <a:cxnLst/>
            <a:rect l="l" t="t" r="r" b="b"/>
            <a:pathLst>
              <a:path w="852169" h="81914" extrusionOk="0">
                <a:moveTo>
                  <a:pt x="852015" y="81428"/>
                </a:moveTo>
                <a:lnTo>
                  <a:pt x="0" y="81428"/>
                </a:lnTo>
                <a:lnTo>
                  <a:pt x="0" y="0"/>
                </a:lnTo>
                <a:lnTo>
                  <a:pt x="852015" y="0"/>
                </a:lnTo>
                <a:lnTo>
                  <a:pt x="852015" y="814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5FB8FE6-3BF2-CB0E-B28C-E0825C585DA6}"/>
              </a:ext>
            </a:extLst>
          </p:cNvPr>
          <p:cNvSpPr txBox="1"/>
          <p:nvPr/>
        </p:nvSpPr>
        <p:spPr>
          <a:xfrm>
            <a:off x="1550333" y="4345648"/>
            <a:ext cx="17003433" cy="621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800" b="0" i="0" dirty="0">
                <a:solidFill>
                  <a:schemeClr val="tx1"/>
                </a:solidFill>
                <a:effectLst/>
                <a:latin typeface="+mn-lt"/>
              </a:rPr>
              <a:t>La implementación del s</a:t>
            </a:r>
            <a:r>
              <a:rPr lang="es-MX" sz="4800" dirty="0">
                <a:solidFill>
                  <a:schemeClr val="tx1"/>
                </a:solidFill>
                <a:latin typeface="+mn-lt"/>
              </a:rPr>
              <a:t>istema orientado a </a:t>
            </a:r>
            <a:r>
              <a:rPr lang="es-MX" sz="4800" b="0" i="0" dirty="0">
                <a:solidFill>
                  <a:schemeClr val="tx1"/>
                </a:solidFill>
                <a:effectLst/>
                <a:latin typeface="+mn-lt"/>
              </a:rPr>
              <a:t>web permitirá un control más eficiente, medición de la productividad y tiempos de solución, así como una mayor organización y rapidez en la gestión de solicitudes. Esto se traducirá en una mayor eficiencia en la resolución de problemas técnicos y en la satisfacción de los empleados, lo que resultará esencial para mejorar la eficiencia y la productividad de la empresa en su conjunto.</a:t>
            </a:r>
            <a:br>
              <a:rPr lang="es-MX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74855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0104101" cy="27267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5"/>
          <p:cNvSpPr txBox="1">
            <a:spLocks noGrp="1"/>
          </p:cNvSpPr>
          <p:nvPr>
            <p:ph type="title"/>
          </p:nvPr>
        </p:nvSpPr>
        <p:spPr>
          <a:xfrm>
            <a:off x="1379686" y="477898"/>
            <a:ext cx="15225564" cy="185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0" dirty="0">
                <a:solidFill>
                  <a:srgbClr val="FFFFFF"/>
                </a:solidFill>
              </a:rPr>
              <a:t>Alcance del Proyecto</a:t>
            </a:r>
            <a:br>
              <a:rPr lang="es-CO" sz="6000" dirty="0">
                <a:solidFill>
                  <a:srgbClr val="FFFFFF"/>
                </a:solidFill>
              </a:rPr>
            </a:br>
            <a:endParaRPr sz="6000" dirty="0"/>
          </a:p>
        </p:txBody>
      </p:sp>
      <p:sp>
        <p:nvSpPr>
          <p:cNvPr id="75" name="Google Shape;75;p5"/>
          <p:cNvSpPr/>
          <p:nvPr/>
        </p:nvSpPr>
        <p:spPr>
          <a:xfrm>
            <a:off x="1395074" y="1789798"/>
            <a:ext cx="852169" cy="81915"/>
          </a:xfrm>
          <a:custGeom>
            <a:avLst/>
            <a:gdLst/>
            <a:ahLst/>
            <a:cxnLst/>
            <a:rect l="l" t="t" r="r" b="b"/>
            <a:pathLst>
              <a:path w="852169" h="81914" extrusionOk="0">
                <a:moveTo>
                  <a:pt x="852015" y="81428"/>
                </a:moveTo>
                <a:lnTo>
                  <a:pt x="0" y="81428"/>
                </a:lnTo>
                <a:lnTo>
                  <a:pt x="0" y="0"/>
                </a:lnTo>
                <a:lnTo>
                  <a:pt x="852015" y="0"/>
                </a:lnTo>
                <a:lnTo>
                  <a:pt x="852015" y="814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9FB639D-170A-5807-1830-5DA24CA1DEAB}"/>
              </a:ext>
            </a:extLst>
          </p:cNvPr>
          <p:cNvSpPr txBox="1"/>
          <p:nvPr/>
        </p:nvSpPr>
        <p:spPr>
          <a:xfrm>
            <a:off x="1379686" y="3648640"/>
            <a:ext cx="1757082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dirty="0">
                <a:solidFill>
                  <a:schemeClr val="tx1"/>
                </a:solidFill>
                <a:latin typeface="+mn-lt"/>
              </a:rPr>
              <a:t>El sistema </a:t>
            </a:r>
            <a:r>
              <a:rPr lang="es-MX" sz="4400" b="0" i="0" dirty="0">
                <a:solidFill>
                  <a:schemeClr val="tx1"/>
                </a:solidFill>
                <a:effectLst/>
                <a:latin typeface="+mn-lt"/>
              </a:rPr>
              <a:t>puede realizar muchas funciones para agilizar y documentar el proceso de solicitudes TI y mejorar la eficiencia del equipo de soporte.</a:t>
            </a:r>
          </a:p>
          <a:p>
            <a:endParaRPr lang="es-MX" sz="4400" dirty="0">
              <a:solidFill>
                <a:schemeClr val="tx1"/>
              </a:solidFill>
              <a:latin typeface="+mn-lt"/>
            </a:endParaRPr>
          </a:p>
          <a:p>
            <a:r>
              <a:rPr lang="es-MX" sz="4400" b="0" i="0" dirty="0">
                <a:solidFill>
                  <a:schemeClr val="tx1"/>
                </a:solidFill>
                <a:effectLst/>
                <a:latin typeface="+mn-lt"/>
              </a:rPr>
              <a:t>S</a:t>
            </a:r>
            <a:r>
              <a:rPr lang="es-MX" sz="4400" dirty="0">
                <a:solidFill>
                  <a:schemeClr val="tx1"/>
                </a:solidFill>
                <a:latin typeface="+mn-lt"/>
              </a:rPr>
              <a:t>in embargo, no realiza funciones contables o financieras, procesos de recursos humanos, administraciones de proyectos, marketing, ventas o CRM.</a:t>
            </a:r>
            <a:endParaRPr lang="es-CO" sz="4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546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0104101" cy="27267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5"/>
          <p:cNvSpPr txBox="1">
            <a:spLocks noGrp="1"/>
          </p:cNvSpPr>
          <p:nvPr>
            <p:ph type="title"/>
          </p:nvPr>
        </p:nvSpPr>
        <p:spPr>
          <a:xfrm>
            <a:off x="1379686" y="477898"/>
            <a:ext cx="15225564" cy="185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0" dirty="0">
                <a:solidFill>
                  <a:srgbClr val="FFFFFF"/>
                </a:solidFill>
              </a:rPr>
              <a:t>Análisis de resultados</a:t>
            </a:r>
            <a:br>
              <a:rPr lang="es-CO" sz="6000" dirty="0">
                <a:solidFill>
                  <a:srgbClr val="FFFFFF"/>
                </a:solidFill>
              </a:rPr>
            </a:br>
            <a:endParaRPr sz="6000" dirty="0"/>
          </a:p>
        </p:txBody>
      </p:sp>
      <p:sp>
        <p:nvSpPr>
          <p:cNvPr id="75" name="Google Shape;75;p5"/>
          <p:cNvSpPr/>
          <p:nvPr/>
        </p:nvSpPr>
        <p:spPr>
          <a:xfrm>
            <a:off x="1395074" y="1789798"/>
            <a:ext cx="852169" cy="81915"/>
          </a:xfrm>
          <a:custGeom>
            <a:avLst/>
            <a:gdLst/>
            <a:ahLst/>
            <a:cxnLst/>
            <a:rect l="l" t="t" r="r" b="b"/>
            <a:pathLst>
              <a:path w="852169" h="81914" extrusionOk="0">
                <a:moveTo>
                  <a:pt x="852015" y="81428"/>
                </a:moveTo>
                <a:lnTo>
                  <a:pt x="0" y="81428"/>
                </a:lnTo>
                <a:lnTo>
                  <a:pt x="0" y="0"/>
                </a:lnTo>
                <a:lnTo>
                  <a:pt x="852015" y="0"/>
                </a:lnTo>
                <a:lnTo>
                  <a:pt x="852015" y="814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173E8FB-8E0A-8EC1-3290-7D1699C5F525}"/>
              </a:ext>
            </a:extLst>
          </p:cNvPr>
          <p:cNvSpPr txBox="1"/>
          <p:nvPr/>
        </p:nvSpPr>
        <p:spPr>
          <a:xfrm>
            <a:off x="1821158" y="3361769"/>
            <a:ext cx="16967079" cy="8474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s-MX" sz="4400" i="0" u="none" strike="noStrike" dirty="0">
                <a:solidFill>
                  <a:schemeClr val="tx1"/>
                </a:solidFill>
                <a:effectLst/>
                <a:latin typeface="+mj-lt"/>
              </a:rPr>
              <a:t>“En Bogotá y la Región hay 368.584 </a:t>
            </a:r>
            <a:r>
              <a:rPr lang="es-MX" sz="4400" i="0" u="none" strike="noStrike" dirty="0" err="1">
                <a:solidFill>
                  <a:schemeClr val="tx1"/>
                </a:solidFill>
                <a:effectLst/>
                <a:latin typeface="+mj-lt"/>
              </a:rPr>
              <a:t>mipymes</a:t>
            </a:r>
            <a:r>
              <a:rPr lang="es-MX" sz="4400" i="0" u="none" strike="noStrike" dirty="0">
                <a:solidFill>
                  <a:schemeClr val="tx1"/>
                </a:solidFill>
                <a:effectLst/>
                <a:latin typeface="+mj-lt"/>
              </a:rPr>
              <a:t>, de las cuales 345.317 son micro, 18.163 pequeñas, y 5.104 medianas.” (CCB, 2021).</a:t>
            </a:r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s-MX" sz="4400" i="0" dirty="0">
                <a:solidFill>
                  <a:schemeClr val="tx1"/>
                </a:solidFill>
                <a:effectLst/>
                <a:latin typeface="+mj-lt"/>
              </a:rPr>
              <a:t>El mercado potencial es de 368.584 </a:t>
            </a:r>
            <a:r>
              <a:rPr lang="es-MX" sz="4400" i="0" dirty="0" err="1">
                <a:solidFill>
                  <a:schemeClr val="tx1"/>
                </a:solidFill>
                <a:effectLst/>
                <a:latin typeface="+mj-lt"/>
              </a:rPr>
              <a:t>mipymes</a:t>
            </a:r>
            <a:r>
              <a:rPr lang="es-MX" sz="4400" i="0" dirty="0">
                <a:solidFill>
                  <a:schemeClr val="tx1"/>
                </a:solidFill>
                <a:effectLst/>
                <a:latin typeface="+mj-lt"/>
              </a:rPr>
              <a:t> que buscan mejorar la gestión de sus requerimientos técnicos. El mercado objetivo son las 5.104 medianas empresas que buscan optimizar la gestión de solicitudes y seguimiento de las mismas, con beneficios como reducción de tiempos de respuesta y resolución, mejor comunicación y monitoreo del desempeño.</a:t>
            </a:r>
            <a:endParaRPr lang="es-MX" sz="4400" dirty="0">
              <a:solidFill>
                <a:schemeClr val="tx1"/>
              </a:solidFill>
              <a:latin typeface="+mj-lt"/>
            </a:endParaRPr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s-MX" sz="4400" i="0" u="none" strike="noStrike" dirty="0">
                <a:solidFill>
                  <a:schemeClr val="tx1"/>
                </a:solidFill>
                <a:effectLst/>
                <a:latin typeface="+mj-lt"/>
              </a:rPr>
              <a:t>En la localidad de  Teusaquillo, Bogotá,  se localizan 500 medianas empresas, equivalentes al 2% de las compañías en Bogotá y la Región el cual será el nicho de mercado del presente proyecto.</a:t>
            </a:r>
            <a:endParaRPr lang="es-MX" sz="4400" dirty="0"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9139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474</Words>
  <Application>Microsoft Office PowerPoint</Application>
  <PresentationFormat>Personalizado</PresentationFormat>
  <Paragraphs>36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SGRT</vt:lpstr>
      <vt:lpstr>KAMPO</vt:lpstr>
      <vt:lpstr>Presentación de PowerPoint</vt:lpstr>
      <vt:lpstr>Objetivo General </vt:lpstr>
      <vt:lpstr>Objetivos Específicos </vt:lpstr>
      <vt:lpstr>Planteamiento del Problema </vt:lpstr>
      <vt:lpstr>Justificación </vt:lpstr>
      <vt:lpstr>Alcance del Proyecto </vt:lpstr>
      <vt:lpstr>Análisis de resultados </vt:lpstr>
      <vt:lpstr>Requerimientos Funcionales y no Funcionales </vt:lpstr>
      <vt:lpstr>Casos de Usos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KAMPO</dc:title>
  <dc:creator>Julian Andres</dc:creator>
  <cp:lastModifiedBy>Cristian Daniel Mendoza Pulido</cp:lastModifiedBy>
  <cp:revision>14</cp:revision>
  <dcterms:created xsi:type="dcterms:W3CDTF">2021-03-03T17:37:30Z</dcterms:created>
  <dcterms:modified xsi:type="dcterms:W3CDTF">2023-06-28T04:19:24Z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2021-03-03T00:00:00Z</vt:filetime>
  </property>
  <property fmtid="{D5CDD505-2E9C-101B-9397-08002B2CF9AE}" pid="3" name="Creator">
    <vt:lpwstr>PDFium</vt:lpwstr>
  </property>
  <property fmtid="{D5CDD505-2E9C-101B-9397-08002B2CF9AE}" pid="4" name="LastSaved">
    <vt:filetime>2021-03-03T00:00:00Z</vt:filetime>
  </property>
</Properties>
</file>