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4" r:id="rId18"/>
    <p:sldId id="275" r:id="rId19"/>
    <p:sldId id="273"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70024C-E344-432D-8596-2D68DAA21F91}">
          <p14:sldIdLst>
            <p14:sldId id="256"/>
            <p14:sldId id="257"/>
            <p14:sldId id="258"/>
            <p14:sldId id="259"/>
            <p14:sldId id="260"/>
            <p14:sldId id="261"/>
            <p14:sldId id="262"/>
            <p14:sldId id="263"/>
            <p14:sldId id="266"/>
            <p14:sldId id="264"/>
            <p14:sldId id="265"/>
            <p14:sldId id="267"/>
            <p14:sldId id="268"/>
            <p14:sldId id="269"/>
            <p14:sldId id="270"/>
            <p14:sldId id="271"/>
            <p14:sldId id="274"/>
            <p14:sldId id="275"/>
            <p14:sldId id="273"/>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2" autoAdjust="0"/>
    <p:restoredTop sz="94660"/>
  </p:normalViewPr>
  <p:slideViewPr>
    <p:cSldViewPr snapToGrid="0">
      <p:cViewPr>
        <p:scale>
          <a:sx n="60" d="100"/>
          <a:sy n="60" d="100"/>
        </p:scale>
        <p:origin x="42"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2/8/2019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2/8/2019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inchpinseo.com/the-agile-method/" TargetMode="External"/><Relationship Id="rId2" Type="http://schemas.openxmlformats.org/officeDocument/2006/relationships/hyperlink" Target="https://www.scrum.org/resources/what-is-scru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F032-B44A-4D9C-B60C-4D0B5BCBBAED}"/>
              </a:ext>
            </a:extLst>
          </p:cNvPr>
          <p:cNvSpPr>
            <a:spLocks noGrp="1"/>
          </p:cNvSpPr>
          <p:nvPr>
            <p:ph type="ctrTitle"/>
          </p:nvPr>
        </p:nvSpPr>
        <p:spPr/>
        <p:txBody>
          <a:bodyPr/>
          <a:lstStyle/>
          <a:p>
            <a:pPr algn="ctr"/>
            <a:r>
              <a:rPr lang="en-US" dirty="0"/>
              <a:t>Agile development</a:t>
            </a:r>
          </a:p>
        </p:txBody>
      </p:sp>
      <p:sp>
        <p:nvSpPr>
          <p:cNvPr id="3" name="Subtitle 2">
            <a:extLst>
              <a:ext uri="{FF2B5EF4-FFF2-40B4-BE49-F238E27FC236}">
                <a16:creationId xmlns:a16="http://schemas.microsoft.com/office/drawing/2014/main" id="{F97927FF-1581-4E48-BAB9-7939A073FA33}"/>
              </a:ext>
            </a:extLst>
          </p:cNvPr>
          <p:cNvSpPr>
            <a:spLocks noGrp="1"/>
          </p:cNvSpPr>
          <p:nvPr>
            <p:ph type="subTitle" idx="1"/>
          </p:nvPr>
        </p:nvSpPr>
        <p:spPr/>
        <p:txBody>
          <a:bodyPr/>
          <a:lstStyle/>
          <a:p>
            <a:pPr algn="ctr"/>
            <a:r>
              <a:rPr lang="en-US" dirty="0"/>
              <a:t>WORKING SMARTER NOT HARDER</a:t>
            </a:r>
          </a:p>
          <a:p>
            <a:endParaRPr lang="en-US" i="1" dirty="0"/>
          </a:p>
        </p:txBody>
      </p:sp>
    </p:spTree>
    <p:extLst>
      <p:ext uri="{BB962C8B-B14F-4D97-AF65-F5344CB8AC3E}">
        <p14:creationId xmlns:p14="http://schemas.microsoft.com/office/powerpoint/2010/main" val="290428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FC88-B4A0-4CBC-9AF5-2A54D265DFA9}"/>
              </a:ext>
            </a:extLst>
          </p:cNvPr>
          <p:cNvSpPr>
            <a:spLocks noGrp="1"/>
          </p:cNvSpPr>
          <p:nvPr>
            <p:ph type="title"/>
          </p:nvPr>
        </p:nvSpPr>
        <p:spPr/>
        <p:txBody>
          <a:bodyPr/>
          <a:lstStyle/>
          <a:p>
            <a:pPr algn="ctr"/>
            <a:r>
              <a:rPr lang="en-US" i="1" dirty="0"/>
              <a:t>Collective Ownership (</a:t>
            </a:r>
            <a:r>
              <a:rPr lang="en-US" i="1" dirty="0" err="1"/>
              <a:t>Xp</a:t>
            </a:r>
            <a:r>
              <a:rPr lang="en-US" i="1" dirty="0"/>
              <a:t>)</a:t>
            </a:r>
          </a:p>
        </p:txBody>
      </p:sp>
      <p:sp>
        <p:nvSpPr>
          <p:cNvPr id="3" name="Content Placeholder 2">
            <a:extLst>
              <a:ext uri="{FF2B5EF4-FFF2-40B4-BE49-F238E27FC236}">
                <a16:creationId xmlns:a16="http://schemas.microsoft.com/office/drawing/2014/main" id="{1FC6C411-5C60-4B3D-B4AF-293A5C9BED56}"/>
              </a:ext>
            </a:extLst>
          </p:cNvPr>
          <p:cNvSpPr>
            <a:spLocks noGrp="1"/>
          </p:cNvSpPr>
          <p:nvPr>
            <p:ph idx="1"/>
          </p:nvPr>
        </p:nvSpPr>
        <p:spPr/>
        <p:txBody>
          <a:bodyPr>
            <a:normAutofit lnSpcReduction="10000"/>
          </a:bodyPr>
          <a:lstStyle/>
          <a:p>
            <a:r>
              <a:rPr lang="en-US" sz="2800" dirty="0"/>
              <a:t>Collective ownership: developers work on all areas of the system, so that no island of expertise develop and all the developers take responsibility for all the code.</a:t>
            </a:r>
          </a:p>
          <a:p>
            <a:r>
              <a:rPr lang="en-US" sz="2800" dirty="0"/>
              <a:t>Anyone can change anything. </a:t>
            </a:r>
          </a:p>
          <a:p>
            <a:r>
              <a:rPr lang="en-US" sz="2800" dirty="0"/>
              <a:t>How can we put this into practice? (rhymes with </a:t>
            </a:r>
            <a:r>
              <a:rPr lang="en-US" sz="2800" dirty="0" err="1"/>
              <a:t>Titrub</a:t>
            </a:r>
            <a:r>
              <a:rPr lang="en-US" sz="2800" dirty="0"/>
              <a:t>)</a:t>
            </a:r>
          </a:p>
          <a:p>
            <a:r>
              <a:rPr lang="en-US" sz="2800"/>
              <a:t>https://education.github.com/git-cheat-sheet-education.pdf</a:t>
            </a:r>
            <a:endParaRPr lang="en-US" sz="2800" dirty="0"/>
          </a:p>
        </p:txBody>
      </p:sp>
    </p:spTree>
    <p:extLst>
      <p:ext uri="{BB962C8B-B14F-4D97-AF65-F5344CB8AC3E}">
        <p14:creationId xmlns:p14="http://schemas.microsoft.com/office/powerpoint/2010/main" val="141277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5494-8E32-426E-B961-CDB26BDBFA1D}"/>
              </a:ext>
            </a:extLst>
          </p:cNvPr>
          <p:cNvSpPr>
            <a:spLocks noGrp="1"/>
          </p:cNvSpPr>
          <p:nvPr>
            <p:ph type="title"/>
          </p:nvPr>
        </p:nvSpPr>
        <p:spPr/>
        <p:txBody>
          <a:bodyPr/>
          <a:lstStyle/>
          <a:p>
            <a:pPr algn="ctr"/>
            <a:r>
              <a:rPr lang="en-US" i="1" dirty="0"/>
              <a:t>Sustainable pace (XP)</a:t>
            </a:r>
          </a:p>
        </p:txBody>
      </p:sp>
      <p:sp>
        <p:nvSpPr>
          <p:cNvPr id="3" name="Content Placeholder 2">
            <a:extLst>
              <a:ext uri="{FF2B5EF4-FFF2-40B4-BE49-F238E27FC236}">
                <a16:creationId xmlns:a16="http://schemas.microsoft.com/office/drawing/2014/main" id="{486C7052-0DE2-45CC-A12A-D36D14EFE2C4}"/>
              </a:ext>
            </a:extLst>
          </p:cNvPr>
          <p:cNvSpPr>
            <a:spLocks noGrp="1"/>
          </p:cNvSpPr>
          <p:nvPr>
            <p:ph idx="1"/>
          </p:nvPr>
        </p:nvSpPr>
        <p:spPr/>
        <p:txBody>
          <a:bodyPr>
            <a:normAutofit/>
          </a:bodyPr>
          <a:lstStyle/>
          <a:p>
            <a:r>
              <a:rPr lang="en-US" sz="2800" dirty="0"/>
              <a:t>Large amounts of overtime are not considered acceptable, as the net effect is often to reduce code quality and medium-term productivity. </a:t>
            </a:r>
          </a:p>
          <a:p>
            <a:r>
              <a:rPr lang="en-US" sz="2800" dirty="0"/>
              <a:t>What does that mean to us? </a:t>
            </a:r>
          </a:p>
        </p:txBody>
      </p:sp>
    </p:spTree>
    <p:extLst>
      <p:ext uri="{BB962C8B-B14F-4D97-AF65-F5344CB8AC3E}">
        <p14:creationId xmlns:p14="http://schemas.microsoft.com/office/powerpoint/2010/main" val="415950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A3D1-0ED6-4108-B4B1-F6448E566DE4}"/>
              </a:ext>
            </a:extLst>
          </p:cNvPr>
          <p:cNvSpPr>
            <a:spLocks noGrp="1"/>
          </p:cNvSpPr>
          <p:nvPr>
            <p:ph type="title"/>
          </p:nvPr>
        </p:nvSpPr>
        <p:spPr/>
        <p:txBody>
          <a:bodyPr/>
          <a:lstStyle/>
          <a:p>
            <a:pPr algn="ctr"/>
            <a:r>
              <a:rPr lang="en-US" dirty="0"/>
              <a:t>User stories</a:t>
            </a:r>
          </a:p>
        </p:txBody>
      </p:sp>
      <p:sp>
        <p:nvSpPr>
          <p:cNvPr id="3" name="Content Placeholder 2">
            <a:extLst>
              <a:ext uri="{FF2B5EF4-FFF2-40B4-BE49-F238E27FC236}">
                <a16:creationId xmlns:a16="http://schemas.microsoft.com/office/drawing/2014/main" id="{11E3D262-791E-4DB8-BC64-8068739A2A41}"/>
              </a:ext>
            </a:extLst>
          </p:cNvPr>
          <p:cNvSpPr>
            <a:spLocks noGrp="1"/>
          </p:cNvSpPr>
          <p:nvPr>
            <p:ph idx="1"/>
          </p:nvPr>
        </p:nvSpPr>
        <p:spPr>
          <a:xfrm>
            <a:off x="1451579" y="1853754"/>
            <a:ext cx="9603275" cy="3450613"/>
          </a:xfrm>
        </p:spPr>
        <p:txBody>
          <a:bodyPr>
            <a:noAutofit/>
          </a:bodyPr>
          <a:lstStyle/>
          <a:p>
            <a:r>
              <a:rPr lang="en-US" sz="2400" dirty="0"/>
              <a:t>Customers and user interact to create a “story card” </a:t>
            </a:r>
          </a:p>
          <a:p>
            <a:r>
              <a:rPr lang="en-US" sz="2400" dirty="0"/>
              <a:t>This story briefly describes a story that encapsulates the customer needs</a:t>
            </a:r>
          </a:p>
          <a:p>
            <a:r>
              <a:rPr lang="en-US" sz="2400" dirty="0"/>
              <a:t>The development team then aims to implement that scenario in a future release of the software</a:t>
            </a:r>
          </a:p>
          <a:p>
            <a:r>
              <a:rPr lang="en-US" sz="2400" dirty="0"/>
              <a:t>Once the story has been made, the team breaks down the story into tasks</a:t>
            </a:r>
          </a:p>
          <a:p>
            <a:r>
              <a:rPr lang="en-US" sz="2400" dirty="0"/>
              <a:t>Usually involves discussions with the customer to refine the requirements. </a:t>
            </a:r>
          </a:p>
        </p:txBody>
      </p:sp>
    </p:spTree>
    <p:extLst>
      <p:ext uri="{BB962C8B-B14F-4D97-AF65-F5344CB8AC3E}">
        <p14:creationId xmlns:p14="http://schemas.microsoft.com/office/powerpoint/2010/main" val="46374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9B7C-BCCE-4FDF-A274-66B4C8125DBC}"/>
              </a:ext>
            </a:extLst>
          </p:cNvPr>
          <p:cNvSpPr>
            <a:spLocks noGrp="1"/>
          </p:cNvSpPr>
          <p:nvPr>
            <p:ph type="title"/>
          </p:nvPr>
        </p:nvSpPr>
        <p:spPr/>
        <p:txBody>
          <a:bodyPr/>
          <a:lstStyle/>
          <a:p>
            <a:pPr algn="ctr"/>
            <a:r>
              <a:rPr lang="en-US" dirty="0"/>
              <a:t>Pros of User stories</a:t>
            </a:r>
          </a:p>
        </p:txBody>
      </p:sp>
      <p:sp>
        <p:nvSpPr>
          <p:cNvPr id="3" name="Content Placeholder 2">
            <a:extLst>
              <a:ext uri="{FF2B5EF4-FFF2-40B4-BE49-F238E27FC236}">
                <a16:creationId xmlns:a16="http://schemas.microsoft.com/office/drawing/2014/main" id="{BA86CC1A-F637-4569-B0B5-FC0799D6AD46}"/>
              </a:ext>
            </a:extLst>
          </p:cNvPr>
          <p:cNvSpPr>
            <a:spLocks noGrp="1"/>
          </p:cNvSpPr>
          <p:nvPr>
            <p:ph idx="1"/>
          </p:nvPr>
        </p:nvSpPr>
        <p:spPr/>
        <p:txBody>
          <a:bodyPr>
            <a:noAutofit/>
          </a:bodyPr>
          <a:lstStyle/>
          <a:p>
            <a:r>
              <a:rPr lang="en-US" sz="2400" dirty="0"/>
              <a:t>People find it much easier to relate to these stories than to a conventional requirements document</a:t>
            </a:r>
          </a:p>
          <a:p>
            <a:r>
              <a:rPr lang="en-US" sz="2400" dirty="0"/>
              <a:t>Invokes empathy/sympathy/pathos all that good happiness stuff</a:t>
            </a:r>
          </a:p>
          <a:p>
            <a:r>
              <a:rPr lang="en-US" sz="2400" dirty="0"/>
              <a:t>Should we have someone in the group interview the customer to develop user stories?</a:t>
            </a:r>
          </a:p>
          <a:p>
            <a:r>
              <a:rPr lang="en-US" sz="2400" dirty="0"/>
              <a:t>Should we have a monthly group field trip to meet with customers? Should one person be responsible to organize these meetings?</a:t>
            </a:r>
          </a:p>
        </p:txBody>
      </p:sp>
    </p:spTree>
    <p:extLst>
      <p:ext uri="{BB962C8B-B14F-4D97-AF65-F5344CB8AC3E}">
        <p14:creationId xmlns:p14="http://schemas.microsoft.com/office/powerpoint/2010/main" val="3531699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2BD6-614B-4010-9D7D-292C8B0B443F}"/>
              </a:ext>
            </a:extLst>
          </p:cNvPr>
          <p:cNvSpPr>
            <a:spLocks noGrp="1"/>
          </p:cNvSpPr>
          <p:nvPr>
            <p:ph type="title"/>
          </p:nvPr>
        </p:nvSpPr>
        <p:spPr/>
        <p:txBody>
          <a:bodyPr/>
          <a:lstStyle/>
          <a:p>
            <a:pPr algn="ctr"/>
            <a:r>
              <a:rPr lang="en-US" dirty="0"/>
              <a:t>Refactoring</a:t>
            </a:r>
          </a:p>
        </p:txBody>
      </p:sp>
      <p:sp>
        <p:nvSpPr>
          <p:cNvPr id="3" name="Content Placeholder 2">
            <a:extLst>
              <a:ext uri="{FF2B5EF4-FFF2-40B4-BE49-F238E27FC236}">
                <a16:creationId xmlns:a16="http://schemas.microsoft.com/office/drawing/2014/main" id="{4AAFB9F7-DBB2-4748-BDD1-DCB4F7CEA1A2}"/>
              </a:ext>
            </a:extLst>
          </p:cNvPr>
          <p:cNvSpPr>
            <a:spLocks noGrp="1"/>
          </p:cNvSpPr>
          <p:nvPr>
            <p:ph idx="1"/>
          </p:nvPr>
        </p:nvSpPr>
        <p:spPr/>
        <p:txBody>
          <a:bodyPr>
            <a:normAutofit/>
          </a:bodyPr>
          <a:lstStyle/>
          <a:p>
            <a:r>
              <a:rPr lang="en-US" sz="2800" dirty="0"/>
              <a:t>Code being developed should be constantly refactored.</a:t>
            </a:r>
          </a:p>
          <a:p>
            <a:r>
              <a:rPr lang="en-US" sz="2800" dirty="0"/>
              <a:t>Programming team looks for possible improvements to the software and implements them immediately. </a:t>
            </a:r>
          </a:p>
        </p:txBody>
      </p:sp>
    </p:spTree>
    <p:extLst>
      <p:ext uri="{BB962C8B-B14F-4D97-AF65-F5344CB8AC3E}">
        <p14:creationId xmlns:p14="http://schemas.microsoft.com/office/powerpoint/2010/main" val="184257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6CBD-5313-4045-9B4F-3E7B9758A177}"/>
              </a:ext>
            </a:extLst>
          </p:cNvPr>
          <p:cNvSpPr>
            <a:spLocks noGrp="1"/>
          </p:cNvSpPr>
          <p:nvPr>
            <p:ph type="title"/>
          </p:nvPr>
        </p:nvSpPr>
        <p:spPr/>
        <p:txBody>
          <a:bodyPr/>
          <a:lstStyle/>
          <a:p>
            <a:pPr algn="ctr"/>
            <a:r>
              <a:rPr lang="en-US" dirty="0"/>
              <a:t>PAIR PROGRAMMING </a:t>
            </a:r>
          </a:p>
        </p:txBody>
      </p:sp>
      <p:sp>
        <p:nvSpPr>
          <p:cNvPr id="3" name="Content Placeholder 2">
            <a:extLst>
              <a:ext uri="{FF2B5EF4-FFF2-40B4-BE49-F238E27FC236}">
                <a16:creationId xmlns:a16="http://schemas.microsoft.com/office/drawing/2014/main" id="{038B6B37-BAD3-4AB6-9DCE-49173DA77E6C}"/>
              </a:ext>
            </a:extLst>
          </p:cNvPr>
          <p:cNvSpPr>
            <a:spLocks noGrp="1"/>
          </p:cNvSpPr>
          <p:nvPr>
            <p:ph idx="1"/>
          </p:nvPr>
        </p:nvSpPr>
        <p:spPr/>
        <p:txBody>
          <a:bodyPr/>
          <a:lstStyle/>
          <a:p>
            <a:r>
              <a:rPr lang="en-US" sz="2400" dirty="0"/>
              <a:t>The idea that programmers work in pairs too develop the software. </a:t>
            </a:r>
          </a:p>
          <a:p>
            <a:r>
              <a:rPr lang="en-US" sz="2400" dirty="0"/>
              <a:t>The programming pair sits at the same computer to develop software</a:t>
            </a:r>
          </a:p>
          <a:p>
            <a:r>
              <a:rPr lang="en-US" sz="2400" dirty="0"/>
              <a:t>The pair does not always program together, but work dynamically to make changes</a:t>
            </a:r>
          </a:p>
          <a:p>
            <a:endParaRPr lang="en-US" dirty="0"/>
          </a:p>
        </p:txBody>
      </p:sp>
    </p:spTree>
    <p:extLst>
      <p:ext uri="{BB962C8B-B14F-4D97-AF65-F5344CB8AC3E}">
        <p14:creationId xmlns:p14="http://schemas.microsoft.com/office/powerpoint/2010/main" val="168332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4E17-FE00-419A-9B30-03103CC984C5}"/>
              </a:ext>
            </a:extLst>
          </p:cNvPr>
          <p:cNvSpPr>
            <a:spLocks noGrp="1"/>
          </p:cNvSpPr>
          <p:nvPr>
            <p:ph type="title"/>
          </p:nvPr>
        </p:nvSpPr>
        <p:spPr/>
        <p:txBody>
          <a:bodyPr/>
          <a:lstStyle/>
          <a:p>
            <a:pPr algn="ctr"/>
            <a:r>
              <a:rPr lang="en-US" dirty="0"/>
              <a:t>Pair programming pros</a:t>
            </a:r>
          </a:p>
        </p:txBody>
      </p:sp>
      <p:sp>
        <p:nvSpPr>
          <p:cNvPr id="3" name="Content Placeholder 2">
            <a:extLst>
              <a:ext uri="{FF2B5EF4-FFF2-40B4-BE49-F238E27FC236}">
                <a16:creationId xmlns:a16="http://schemas.microsoft.com/office/drawing/2014/main" id="{6B9EAF3D-CCC7-47FF-AF00-E247F07AAC1C}"/>
              </a:ext>
            </a:extLst>
          </p:cNvPr>
          <p:cNvSpPr>
            <a:spLocks noGrp="1"/>
          </p:cNvSpPr>
          <p:nvPr>
            <p:ph idx="1"/>
          </p:nvPr>
        </p:nvSpPr>
        <p:spPr>
          <a:xfrm>
            <a:off x="1451579" y="1853754"/>
            <a:ext cx="9603275" cy="3450613"/>
          </a:xfrm>
        </p:spPr>
        <p:txBody>
          <a:bodyPr>
            <a:noAutofit/>
          </a:bodyPr>
          <a:lstStyle/>
          <a:p>
            <a:r>
              <a:rPr lang="en-US" sz="2400" dirty="0"/>
              <a:t>Supports idea of collective ownership</a:t>
            </a:r>
          </a:p>
          <a:p>
            <a:r>
              <a:rPr lang="en-US" sz="2400" dirty="0"/>
              <a:t>Acts as an informal review process because each line of code is looked at by at least two people</a:t>
            </a:r>
          </a:p>
          <a:p>
            <a:r>
              <a:rPr lang="en-US" sz="2400" dirty="0"/>
              <a:t>Encourages refactoring to improve the software structure.  </a:t>
            </a:r>
          </a:p>
          <a:p>
            <a:r>
              <a:rPr lang="en-US" sz="2400" dirty="0"/>
              <a:t>Pairs can discuss the software before development which may prevent false starts and less rework</a:t>
            </a:r>
          </a:p>
          <a:p>
            <a:r>
              <a:rPr lang="en-US" sz="2400" dirty="0"/>
              <a:t>Should we use programming pairs in our group? If so how?</a:t>
            </a:r>
          </a:p>
        </p:txBody>
      </p:sp>
    </p:spTree>
    <p:extLst>
      <p:ext uri="{BB962C8B-B14F-4D97-AF65-F5344CB8AC3E}">
        <p14:creationId xmlns:p14="http://schemas.microsoft.com/office/powerpoint/2010/main" val="949490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702F-98F0-4DBB-8C27-556593B9968F}"/>
              </a:ext>
            </a:extLst>
          </p:cNvPr>
          <p:cNvSpPr>
            <a:spLocks noGrp="1"/>
          </p:cNvSpPr>
          <p:nvPr>
            <p:ph type="title"/>
          </p:nvPr>
        </p:nvSpPr>
        <p:spPr/>
        <p:txBody>
          <a:bodyPr/>
          <a:lstStyle/>
          <a:p>
            <a:r>
              <a:rPr lang="en-US" dirty="0"/>
              <a:t>What is scrum</a:t>
            </a:r>
          </a:p>
        </p:txBody>
      </p:sp>
      <p:sp>
        <p:nvSpPr>
          <p:cNvPr id="3" name="Content Placeholder 2">
            <a:extLst>
              <a:ext uri="{FF2B5EF4-FFF2-40B4-BE49-F238E27FC236}">
                <a16:creationId xmlns:a16="http://schemas.microsoft.com/office/drawing/2014/main" id="{A3DB0C74-5DF3-45F8-BDBB-65D8360FC4F4}"/>
              </a:ext>
            </a:extLst>
          </p:cNvPr>
          <p:cNvSpPr>
            <a:spLocks noGrp="1"/>
          </p:cNvSpPr>
          <p:nvPr>
            <p:ph idx="1"/>
          </p:nvPr>
        </p:nvSpPr>
        <p:spPr/>
        <p:txBody>
          <a:bodyPr>
            <a:normAutofit/>
          </a:bodyPr>
          <a:lstStyle/>
          <a:p>
            <a:r>
              <a:rPr lang="en-US" sz="2800" dirty="0">
                <a:hlinkClick r:id="rId2"/>
              </a:rPr>
              <a:t>Scrum.org</a:t>
            </a:r>
            <a:r>
              <a:rPr lang="en-US" sz="2800" dirty="0"/>
              <a:t> defines it as “a framework within which people can address complex adaptive problems, while productively and creatively delivering products of the highest possible value.”</a:t>
            </a:r>
          </a:p>
          <a:p>
            <a:r>
              <a:rPr lang="en-US" sz="2800" dirty="0"/>
              <a:t> Scrum is a type of </a:t>
            </a:r>
            <a:r>
              <a:rPr lang="en-US" sz="2800" dirty="0">
                <a:hlinkClick r:id="rId3"/>
              </a:rPr>
              <a:t>agile methodology</a:t>
            </a:r>
            <a:r>
              <a:rPr lang="en-US" sz="2800" dirty="0"/>
              <a:t> that uses incremental, iterative work sequences.</a:t>
            </a:r>
          </a:p>
        </p:txBody>
      </p:sp>
    </p:spTree>
    <p:extLst>
      <p:ext uri="{BB962C8B-B14F-4D97-AF65-F5344CB8AC3E}">
        <p14:creationId xmlns:p14="http://schemas.microsoft.com/office/powerpoint/2010/main" val="366526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E11C-0FAB-4721-BCC4-6E21A0F6F26A}"/>
              </a:ext>
            </a:extLst>
          </p:cNvPr>
          <p:cNvSpPr>
            <a:spLocks noGrp="1"/>
          </p:cNvSpPr>
          <p:nvPr>
            <p:ph type="title"/>
          </p:nvPr>
        </p:nvSpPr>
        <p:spPr/>
        <p:txBody>
          <a:bodyPr/>
          <a:lstStyle/>
          <a:p>
            <a:r>
              <a:rPr lang="en-US" dirty="0"/>
              <a:t>What is scrum</a:t>
            </a:r>
          </a:p>
        </p:txBody>
      </p:sp>
      <p:sp>
        <p:nvSpPr>
          <p:cNvPr id="3" name="Content Placeholder 2">
            <a:extLst>
              <a:ext uri="{FF2B5EF4-FFF2-40B4-BE49-F238E27FC236}">
                <a16:creationId xmlns:a16="http://schemas.microsoft.com/office/drawing/2014/main" id="{84D22210-64E6-4C7F-B4B3-40AF74E194C0}"/>
              </a:ext>
            </a:extLst>
          </p:cNvPr>
          <p:cNvSpPr>
            <a:spLocks noGrp="1"/>
          </p:cNvSpPr>
          <p:nvPr>
            <p:ph idx="1"/>
          </p:nvPr>
        </p:nvSpPr>
        <p:spPr/>
        <p:txBody>
          <a:bodyPr>
            <a:normAutofit/>
          </a:bodyPr>
          <a:lstStyle/>
          <a:p>
            <a:r>
              <a:rPr lang="en-US" sz="2800" dirty="0"/>
              <a:t>With Scrum, your team will always have real-time progress on your projects by categorizing them in “To Do,” “Doing,” and “Done” stages.</a:t>
            </a:r>
          </a:p>
          <a:p>
            <a:endParaRPr lang="en-US" sz="2800" dirty="0"/>
          </a:p>
        </p:txBody>
      </p:sp>
    </p:spTree>
    <p:extLst>
      <p:ext uri="{BB962C8B-B14F-4D97-AF65-F5344CB8AC3E}">
        <p14:creationId xmlns:p14="http://schemas.microsoft.com/office/powerpoint/2010/main" val="3606162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83B6-D0AC-4035-AEDA-344EB9016834}"/>
              </a:ext>
            </a:extLst>
          </p:cNvPr>
          <p:cNvSpPr>
            <a:spLocks noGrp="1"/>
          </p:cNvSpPr>
          <p:nvPr>
            <p:ph type="title"/>
          </p:nvPr>
        </p:nvSpPr>
        <p:spPr/>
        <p:txBody>
          <a:bodyPr/>
          <a:lstStyle/>
          <a:p>
            <a:pPr algn="ctr"/>
            <a:r>
              <a:rPr lang="en-US" dirty="0"/>
              <a:t>scrum</a:t>
            </a:r>
          </a:p>
        </p:txBody>
      </p:sp>
      <p:sp>
        <p:nvSpPr>
          <p:cNvPr id="3" name="Content Placeholder 2">
            <a:extLst>
              <a:ext uri="{FF2B5EF4-FFF2-40B4-BE49-F238E27FC236}">
                <a16:creationId xmlns:a16="http://schemas.microsoft.com/office/drawing/2014/main" id="{01BD726A-D7DB-41D7-87D3-68959BC34587}"/>
              </a:ext>
            </a:extLst>
          </p:cNvPr>
          <p:cNvSpPr>
            <a:spLocks noGrp="1"/>
          </p:cNvSpPr>
          <p:nvPr>
            <p:ph idx="1"/>
          </p:nvPr>
        </p:nvSpPr>
        <p:spPr/>
        <p:txBody>
          <a:bodyPr>
            <a:normAutofit fontScale="92500" lnSpcReduction="20000"/>
          </a:bodyPr>
          <a:lstStyle/>
          <a:p>
            <a:r>
              <a:rPr lang="en-US" dirty="0">
                <a:highlight>
                  <a:srgbClr val="FFFF00"/>
                </a:highlight>
              </a:rPr>
              <a:t>Product backlog:</a:t>
            </a:r>
            <a:r>
              <a:rPr lang="en-US" dirty="0"/>
              <a:t> this is a list of “to do” items that the Scrum team must tackle. They may be feature definitions for the software, software requirements, user stories, </a:t>
            </a:r>
            <a:r>
              <a:rPr lang="en-US" dirty="0" err="1"/>
              <a:t>etc</a:t>
            </a:r>
            <a:r>
              <a:rPr lang="en-US" dirty="0"/>
              <a:t>…</a:t>
            </a:r>
          </a:p>
          <a:p>
            <a:r>
              <a:rPr lang="en-US" dirty="0"/>
              <a:t>We will be using Trello for our Product backlog</a:t>
            </a:r>
          </a:p>
          <a:p>
            <a:r>
              <a:rPr lang="en-US" dirty="0">
                <a:highlight>
                  <a:srgbClr val="FFFF00"/>
                </a:highlight>
              </a:rPr>
              <a:t>Product owner:  </a:t>
            </a:r>
            <a:r>
              <a:rPr lang="en-US" dirty="0"/>
              <a:t>An </a:t>
            </a:r>
            <a:r>
              <a:rPr lang="en-US" dirty="0" err="1"/>
              <a:t>individulal</a:t>
            </a:r>
            <a:r>
              <a:rPr lang="en-US" dirty="0"/>
              <a:t> whose job it is to identify product features or </a:t>
            </a:r>
            <a:r>
              <a:rPr lang="en-US" dirty="0" err="1"/>
              <a:t>requirments</a:t>
            </a:r>
            <a:r>
              <a:rPr lang="en-US" dirty="0"/>
              <a:t>, prioritize these for development, and continuously review the product backlog to ensure that the project continues to meet the needs of project </a:t>
            </a:r>
            <a:r>
              <a:rPr lang="en-US" dirty="0" err="1"/>
              <a:t>wholistically</a:t>
            </a:r>
            <a:r>
              <a:rPr lang="en-US" dirty="0"/>
              <a:t> </a:t>
            </a:r>
          </a:p>
          <a:p>
            <a:r>
              <a:rPr lang="en-US" dirty="0">
                <a:highlight>
                  <a:srgbClr val="FFFF00"/>
                </a:highlight>
              </a:rPr>
              <a:t>Sprint: </a:t>
            </a:r>
            <a:r>
              <a:rPr lang="en-US" dirty="0"/>
              <a:t>A development iteration. Sprints are usually 2 to 4 weeks long</a:t>
            </a:r>
          </a:p>
          <a:p>
            <a:r>
              <a:rPr lang="en-US" dirty="0">
                <a:highlight>
                  <a:srgbClr val="FFFF00"/>
                </a:highlight>
              </a:rPr>
              <a:t>ScrumMaster: </a:t>
            </a:r>
            <a:r>
              <a:rPr lang="en-US" dirty="0"/>
              <a:t>Responsible for ensuring that the Scrum process is followed and guides the team in the effective use of Scrum.</a:t>
            </a:r>
          </a:p>
          <a:p>
            <a:pPr marL="0" indent="0">
              <a:buNone/>
            </a:pPr>
            <a:endParaRPr lang="en-US" dirty="0"/>
          </a:p>
        </p:txBody>
      </p:sp>
    </p:spTree>
    <p:extLst>
      <p:ext uri="{BB962C8B-B14F-4D97-AF65-F5344CB8AC3E}">
        <p14:creationId xmlns:p14="http://schemas.microsoft.com/office/powerpoint/2010/main" val="101745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B1B5-84F3-4524-8DE5-BB528C5BEB40}"/>
              </a:ext>
            </a:extLst>
          </p:cNvPr>
          <p:cNvSpPr>
            <a:spLocks noGrp="1"/>
          </p:cNvSpPr>
          <p:nvPr>
            <p:ph type="title"/>
          </p:nvPr>
        </p:nvSpPr>
        <p:spPr/>
        <p:txBody>
          <a:bodyPr/>
          <a:lstStyle/>
          <a:p>
            <a:pPr algn="ctr"/>
            <a:r>
              <a:rPr lang="en-US" dirty="0"/>
              <a:t>Plan-driven </a:t>
            </a:r>
            <a:r>
              <a:rPr lang="en-US" dirty="0">
                <a:solidFill>
                  <a:srgbClr val="FF0000"/>
                </a:solidFill>
              </a:rPr>
              <a:t>vs</a:t>
            </a:r>
            <a:r>
              <a:rPr lang="en-US" dirty="0"/>
              <a:t> Agile software development</a:t>
            </a:r>
          </a:p>
        </p:txBody>
      </p:sp>
      <p:sp>
        <p:nvSpPr>
          <p:cNvPr id="3" name="Text Placeholder 2">
            <a:extLst>
              <a:ext uri="{FF2B5EF4-FFF2-40B4-BE49-F238E27FC236}">
                <a16:creationId xmlns:a16="http://schemas.microsoft.com/office/drawing/2014/main" id="{03BEC558-2D5A-4687-9EA7-CEEA81D6C5D7}"/>
              </a:ext>
            </a:extLst>
          </p:cNvPr>
          <p:cNvSpPr>
            <a:spLocks noGrp="1"/>
          </p:cNvSpPr>
          <p:nvPr>
            <p:ph type="body" idx="1"/>
          </p:nvPr>
        </p:nvSpPr>
        <p:spPr>
          <a:xfrm>
            <a:off x="1447191" y="1638462"/>
            <a:ext cx="4645152" cy="801943"/>
          </a:xfrm>
        </p:spPr>
        <p:txBody>
          <a:bodyPr/>
          <a:lstStyle/>
          <a:p>
            <a:r>
              <a:rPr lang="en-US" dirty="0"/>
              <a:t>Plan-driven</a:t>
            </a:r>
          </a:p>
        </p:txBody>
      </p:sp>
      <p:sp>
        <p:nvSpPr>
          <p:cNvPr id="4" name="Content Placeholder 3">
            <a:extLst>
              <a:ext uri="{FF2B5EF4-FFF2-40B4-BE49-F238E27FC236}">
                <a16:creationId xmlns:a16="http://schemas.microsoft.com/office/drawing/2014/main" id="{FF9FC122-9DF9-4D29-BD1D-67314455CDF0}"/>
              </a:ext>
            </a:extLst>
          </p:cNvPr>
          <p:cNvSpPr>
            <a:spLocks noGrp="1"/>
          </p:cNvSpPr>
          <p:nvPr>
            <p:ph sz="half" idx="2"/>
          </p:nvPr>
        </p:nvSpPr>
        <p:spPr>
          <a:xfrm>
            <a:off x="1447191" y="2440405"/>
            <a:ext cx="4645152" cy="3028322"/>
          </a:xfrm>
        </p:spPr>
        <p:txBody>
          <a:bodyPr>
            <a:normAutofit fontScale="85000" lnSpcReduction="20000"/>
          </a:bodyPr>
          <a:lstStyle/>
          <a:p>
            <a:r>
              <a:rPr lang="en-US" dirty="0"/>
              <a:t>Formalized/rigorous quality assurance, use of analysis, and design methods</a:t>
            </a:r>
          </a:p>
          <a:p>
            <a:r>
              <a:rPr lang="en-US" dirty="0"/>
              <a:t>Used in 1980’s and early 90’s for large companies</a:t>
            </a:r>
          </a:p>
          <a:p>
            <a:r>
              <a:rPr lang="en-US" dirty="0"/>
              <a:t>Significant overhead in planning, designing, documenting and maintaining the system</a:t>
            </a:r>
          </a:p>
          <a:p>
            <a:r>
              <a:rPr lang="en-US" dirty="0"/>
              <a:t>Not good for small business</a:t>
            </a:r>
          </a:p>
        </p:txBody>
      </p:sp>
      <p:sp>
        <p:nvSpPr>
          <p:cNvPr id="5" name="Text Placeholder 4">
            <a:extLst>
              <a:ext uri="{FF2B5EF4-FFF2-40B4-BE49-F238E27FC236}">
                <a16:creationId xmlns:a16="http://schemas.microsoft.com/office/drawing/2014/main" id="{1DEA9CB7-2CFE-455D-9A14-9A9CCF18C4FF}"/>
              </a:ext>
            </a:extLst>
          </p:cNvPr>
          <p:cNvSpPr>
            <a:spLocks noGrp="1"/>
          </p:cNvSpPr>
          <p:nvPr>
            <p:ph type="body" sz="quarter" idx="3"/>
          </p:nvPr>
        </p:nvSpPr>
        <p:spPr>
          <a:xfrm>
            <a:off x="6409700" y="1645779"/>
            <a:ext cx="4645152" cy="802237"/>
          </a:xfrm>
        </p:spPr>
        <p:txBody>
          <a:bodyPr/>
          <a:lstStyle/>
          <a:p>
            <a:r>
              <a:rPr lang="en-US" dirty="0"/>
              <a:t>agile</a:t>
            </a:r>
          </a:p>
        </p:txBody>
      </p:sp>
      <p:sp>
        <p:nvSpPr>
          <p:cNvPr id="6" name="Content Placeholder 5">
            <a:extLst>
              <a:ext uri="{FF2B5EF4-FFF2-40B4-BE49-F238E27FC236}">
                <a16:creationId xmlns:a16="http://schemas.microsoft.com/office/drawing/2014/main" id="{A7D1C83B-F89F-40DB-BA90-04CF226F311B}"/>
              </a:ext>
            </a:extLst>
          </p:cNvPr>
          <p:cNvSpPr>
            <a:spLocks noGrp="1"/>
          </p:cNvSpPr>
          <p:nvPr>
            <p:ph sz="quarter" idx="4"/>
          </p:nvPr>
        </p:nvSpPr>
        <p:spPr>
          <a:xfrm>
            <a:off x="6409700" y="2448016"/>
            <a:ext cx="4645152" cy="2637371"/>
          </a:xfrm>
        </p:spPr>
        <p:txBody>
          <a:bodyPr>
            <a:normAutofit fontScale="85000" lnSpcReduction="20000"/>
          </a:bodyPr>
          <a:lstStyle/>
          <a:p>
            <a:r>
              <a:rPr lang="en-US" dirty="0"/>
              <a:t>Was developed in late 1990’s in dissatisfaction of the plan-driven method</a:t>
            </a:r>
          </a:p>
          <a:p>
            <a:r>
              <a:rPr lang="en-US" dirty="0"/>
              <a:t>Allowed engineers to focus on the software itself rather than design and documentation </a:t>
            </a:r>
          </a:p>
          <a:p>
            <a:r>
              <a:rPr lang="en-US" dirty="0"/>
              <a:t>Intended to deliver software quickly to customers who can then propose new changes</a:t>
            </a:r>
          </a:p>
          <a:p>
            <a:r>
              <a:rPr lang="en-US" dirty="0"/>
              <a:t>Eliminated process bureaucracy and documentation that will probably never be used.</a:t>
            </a:r>
          </a:p>
        </p:txBody>
      </p:sp>
    </p:spTree>
    <p:extLst>
      <p:ext uri="{BB962C8B-B14F-4D97-AF65-F5344CB8AC3E}">
        <p14:creationId xmlns:p14="http://schemas.microsoft.com/office/powerpoint/2010/main" val="770998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F918-04F0-48FA-84CA-1A41C6E8D191}"/>
              </a:ext>
            </a:extLst>
          </p:cNvPr>
          <p:cNvSpPr>
            <a:spLocks noGrp="1"/>
          </p:cNvSpPr>
          <p:nvPr>
            <p:ph type="title"/>
          </p:nvPr>
        </p:nvSpPr>
        <p:spPr/>
        <p:txBody>
          <a:bodyPr/>
          <a:lstStyle/>
          <a:p>
            <a:pPr algn="ctr"/>
            <a:r>
              <a:rPr lang="en-US" dirty="0"/>
              <a:t>Start small: eat the elephant one bite at a time</a:t>
            </a:r>
          </a:p>
        </p:txBody>
      </p:sp>
      <p:sp>
        <p:nvSpPr>
          <p:cNvPr id="3" name="Content Placeholder 2">
            <a:extLst>
              <a:ext uri="{FF2B5EF4-FFF2-40B4-BE49-F238E27FC236}">
                <a16:creationId xmlns:a16="http://schemas.microsoft.com/office/drawing/2014/main" id="{D2B6AF57-6BBD-4181-891A-4F798305DEB5}"/>
              </a:ext>
            </a:extLst>
          </p:cNvPr>
          <p:cNvSpPr>
            <a:spLocks noGrp="1"/>
          </p:cNvSpPr>
          <p:nvPr>
            <p:ph idx="1"/>
          </p:nvPr>
        </p:nvSpPr>
        <p:spPr/>
        <p:txBody>
          <a:bodyPr/>
          <a:lstStyle/>
          <a:p>
            <a:r>
              <a:rPr lang="en-US" b="1" dirty="0"/>
              <a:t>Align on one big project: </a:t>
            </a:r>
            <a:r>
              <a:rPr lang="en-US" dirty="0"/>
              <a:t>Scrum is all about getting everyone on the team working on individual pieces of a larger pie. Once the team knows the bigger picture plan, it’s easy to divide smaller parts up into one or two week sprints.</a:t>
            </a:r>
          </a:p>
          <a:p>
            <a:r>
              <a:rPr lang="en-US" b="1" dirty="0"/>
              <a:t>Define your sprint: </a:t>
            </a:r>
            <a:r>
              <a:rPr lang="en-US" dirty="0"/>
              <a:t>Decide on the amount of time you will focus on each group of tasks. Sprints are typically one to two weeks long. You’ll then be able to count the number of sprints it will take to finish the entire project.</a:t>
            </a:r>
          </a:p>
          <a:p>
            <a:endParaRPr lang="en-US" dirty="0"/>
          </a:p>
        </p:txBody>
      </p:sp>
    </p:spTree>
    <p:extLst>
      <p:ext uri="{BB962C8B-B14F-4D97-AF65-F5344CB8AC3E}">
        <p14:creationId xmlns:p14="http://schemas.microsoft.com/office/powerpoint/2010/main" val="1171719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D615-C0FC-4740-88E9-EFF34C72E9E8}"/>
              </a:ext>
            </a:extLst>
          </p:cNvPr>
          <p:cNvSpPr>
            <a:spLocks noGrp="1"/>
          </p:cNvSpPr>
          <p:nvPr>
            <p:ph type="title"/>
          </p:nvPr>
        </p:nvSpPr>
        <p:spPr/>
        <p:txBody>
          <a:bodyPr/>
          <a:lstStyle/>
          <a:p>
            <a:pPr algn="ctr"/>
            <a:r>
              <a:rPr lang="en-US" dirty="0"/>
              <a:t>Using Trello</a:t>
            </a:r>
          </a:p>
        </p:txBody>
      </p:sp>
      <p:sp>
        <p:nvSpPr>
          <p:cNvPr id="3" name="Content Placeholder 2">
            <a:extLst>
              <a:ext uri="{FF2B5EF4-FFF2-40B4-BE49-F238E27FC236}">
                <a16:creationId xmlns:a16="http://schemas.microsoft.com/office/drawing/2014/main" id="{A2071355-CBB4-480A-8DB3-99E4BAB0A965}"/>
              </a:ext>
            </a:extLst>
          </p:cNvPr>
          <p:cNvSpPr>
            <a:spLocks noGrp="1"/>
          </p:cNvSpPr>
          <p:nvPr>
            <p:ph idx="1"/>
          </p:nvPr>
        </p:nvSpPr>
        <p:spPr/>
        <p:txBody>
          <a:bodyPr/>
          <a:lstStyle/>
          <a:p>
            <a:r>
              <a:rPr lang="en-US" dirty="0"/>
              <a:t>Create cards that are tasks you want to tackle.</a:t>
            </a:r>
          </a:p>
          <a:p>
            <a:r>
              <a:rPr lang="en-US" dirty="0"/>
              <a:t>There a list and each list has a card</a:t>
            </a:r>
          </a:p>
          <a:p>
            <a:endParaRPr lang="en-US" dirty="0"/>
          </a:p>
        </p:txBody>
      </p:sp>
    </p:spTree>
    <p:extLst>
      <p:ext uri="{BB962C8B-B14F-4D97-AF65-F5344CB8AC3E}">
        <p14:creationId xmlns:p14="http://schemas.microsoft.com/office/powerpoint/2010/main" val="247014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EAD9A-2B25-4207-B719-D8FFBAEE77A3}"/>
              </a:ext>
            </a:extLst>
          </p:cNvPr>
          <p:cNvSpPr>
            <a:spLocks noGrp="1"/>
          </p:cNvSpPr>
          <p:nvPr>
            <p:ph type="title"/>
          </p:nvPr>
        </p:nvSpPr>
        <p:spPr>
          <a:xfrm>
            <a:off x="1423415" y="941326"/>
            <a:ext cx="9603275" cy="1049235"/>
          </a:xfrm>
        </p:spPr>
        <p:txBody>
          <a:bodyPr/>
          <a:lstStyle/>
          <a:p>
            <a:pPr algn="ctr"/>
            <a:r>
              <a:rPr lang="en-US" dirty="0"/>
              <a:t>Agile manifesto </a:t>
            </a:r>
          </a:p>
        </p:txBody>
      </p:sp>
      <p:sp>
        <p:nvSpPr>
          <p:cNvPr id="3" name="Content Placeholder 2">
            <a:extLst>
              <a:ext uri="{FF2B5EF4-FFF2-40B4-BE49-F238E27FC236}">
                <a16:creationId xmlns:a16="http://schemas.microsoft.com/office/drawing/2014/main" id="{68815AF3-D302-45CD-93D4-0BE03CCBF4B3}"/>
              </a:ext>
            </a:extLst>
          </p:cNvPr>
          <p:cNvSpPr>
            <a:spLocks noGrp="1"/>
          </p:cNvSpPr>
          <p:nvPr>
            <p:ph idx="1"/>
          </p:nvPr>
        </p:nvSpPr>
        <p:spPr>
          <a:xfrm>
            <a:off x="239486" y="1465944"/>
            <a:ext cx="11579475" cy="5044038"/>
          </a:xfrm>
        </p:spPr>
        <p:txBody>
          <a:bodyPr>
            <a:normAutofit fontScale="62500" lnSpcReduction="20000"/>
          </a:bodyPr>
          <a:lstStyle/>
          <a:p>
            <a:pPr marL="0" indent="0">
              <a:buNone/>
            </a:pPr>
            <a:endParaRPr lang="en-US" dirty="0"/>
          </a:p>
          <a:p>
            <a:pPr algn="ctr"/>
            <a:r>
              <a:rPr lang="en-US" sz="4200" dirty="0"/>
              <a:t>We are uncovering better ways of developing software by doing it and helping others do it.</a:t>
            </a:r>
            <a:br>
              <a:rPr lang="en-US" sz="4200" dirty="0"/>
            </a:br>
            <a:r>
              <a:rPr lang="en-US" sz="4200" dirty="0"/>
              <a:t>Through this work we have come to value:</a:t>
            </a:r>
          </a:p>
          <a:p>
            <a:pPr algn="ctr"/>
            <a:r>
              <a:rPr lang="en-US" sz="4400" dirty="0">
                <a:solidFill>
                  <a:srgbClr val="0070C0"/>
                </a:solidFill>
                <a:highlight>
                  <a:srgbClr val="FFFF00"/>
                </a:highlight>
                <a:latin typeface="Agency FB" panose="020B0503020202020204" pitchFamily="34" charset="0"/>
              </a:rPr>
              <a:t>Individuals and interactions</a:t>
            </a:r>
            <a:r>
              <a:rPr lang="en-US" sz="4400" dirty="0">
                <a:latin typeface="Agency FB" panose="020B0503020202020204" pitchFamily="34" charset="0"/>
              </a:rPr>
              <a:t> </a:t>
            </a:r>
            <a:r>
              <a:rPr lang="en-US" sz="4400" b="1" dirty="0">
                <a:latin typeface="Agency FB" panose="020B0503020202020204" pitchFamily="34" charset="0"/>
              </a:rPr>
              <a:t>over</a:t>
            </a:r>
            <a:r>
              <a:rPr lang="en-US" sz="4400" dirty="0">
                <a:latin typeface="Agency FB" panose="020B0503020202020204" pitchFamily="34" charset="0"/>
              </a:rPr>
              <a:t> processes and tools</a:t>
            </a:r>
          </a:p>
          <a:p>
            <a:pPr algn="ctr"/>
            <a:r>
              <a:rPr lang="en-US" sz="4400" dirty="0">
                <a:solidFill>
                  <a:srgbClr val="0070C0"/>
                </a:solidFill>
                <a:highlight>
                  <a:srgbClr val="FFFF00"/>
                </a:highlight>
                <a:latin typeface="Agency FB" panose="020B0503020202020204" pitchFamily="34" charset="0"/>
              </a:rPr>
              <a:t>Working software</a:t>
            </a:r>
            <a:r>
              <a:rPr lang="en-US" sz="4400" dirty="0">
                <a:latin typeface="Agency FB" panose="020B0503020202020204" pitchFamily="34" charset="0"/>
              </a:rPr>
              <a:t> </a:t>
            </a:r>
            <a:r>
              <a:rPr lang="en-US" sz="4400" b="1" dirty="0">
                <a:latin typeface="Agency FB" panose="020B0503020202020204" pitchFamily="34" charset="0"/>
              </a:rPr>
              <a:t>over</a:t>
            </a:r>
            <a:r>
              <a:rPr lang="en-US" sz="4400" dirty="0">
                <a:latin typeface="Agency FB" panose="020B0503020202020204" pitchFamily="34" charset="0"/>
              </a:rPr>
              <a:t> comprehensive documentation</a:t>
            </a:r>
          </a:p>
          <a:p>
            <a:pPr algn="ctr"/>
            <a:r>
              <a:rPr lang="en-US" sz="4400" dirty="0">
                <a:solidFill>
                  <a:srgbClr val="0070C0"/>
                </a:solidFill>
                <a:highlight>
                  <a:srgbClr val="FFFF00"/>
                </a:highlight>
                <a:latin typeface="Agency FB" panose="020B0503020202020204" pitchFamily="34" charset="0"/>
              </a:rPr>
              <a:t>Customer collaboration</a:t>
            </a:r>
            <a:r>
              <a:rPr lang="en-US" sz="4400" dirty="0">
                <a:latin typeface="Agency FB" panose="020B0503020202020204" pitchFamily="34" charset="0"/>
              </a:rPr>
              <a:t> </a:t>
            </a:r>
            <a:r>
              <a:rPr lang="en-US" sz="4400" b="1" dirty="0">
                <a:latin typeface="Agency FB" panose="020B0503020202020204" pitchFamily="34" charset="0"/>
              </a:rPr>
              <a:t>over</a:t>
            </a:r>
            <a:r>
              <a:rPr lang="en-US" sz="4400" dirty="0">
                <a:latin typeface="Agency FB" panose="020B0503020202020204" pitchFamily="34" charset="0"/>
              </a:rPr>
              <a:t> contract negotiation</a:t>
            </a:r>
          </a:p>
          <a:p>
            <a:pPr algn="ctr"/>
            <a:r>
              <a:rPr lang="en-US" sz="4400" dirty="0">
                <a:solidFill>
                  <a:srgbClr val="0070C0"/>
                </a:solidFill>
                <a:highlight>
                  <a:srgbClr val="FFFF00"/>
                </a:highlight>
                <a:latin typeface="Agency FB" panose="020B0503020202020204" pitchFamily="34" charset="0"/>
              </a:rPr>
              <a:t>Responding to change</a:t>
            </a:r>
            <a:r>
              <a:rPr lang="en-US" sz="4400" dirty="0">
                <a:latin typeface="Agency FB" panose="020B0503020202020204" pitchFamily="34" charset="0"/>
              </a:rPr>
              <a:t> </a:t>
            </a:r>
            <a:r>
              <a:rPr lang="en-US" sz="4400" b="1" dirty="0">
                <a:latin typeface="Agency FB" panose="020B0503020202020204" pitchFamily="34" charset="0"/>
              </a:rPr>
              <a:t>over</a:t>
            </a:r>
            <a:r>
              <a:rPr lang="en-US" sz="4400" dirty="0">
                <a:latin typeface="Agency FB" panose="020B0503020202020204" pitchFamily="34" charset="0"/>
              </a:rPr>
              <a:t> following a plan</a:t>
            </a:r>
          </a:p>
          <a:p>
            <a:pPr algn="ctr"/>
            <a:r>
              <a:rPr lang="en-US" sz="4200" dirty="0"/>
              <a:t>While there is value in the items on the right, we value the items on the left more. </a:t>
            </a:r>
            <a:br>
              <a:rPr lang="en-US" sz="4200" dirty="0"/>
            </a:br>
            <a:endParaRPr lang="en-US" sz="4200" dirty="0"/>
          </a:p>
          <a:p>
            <a:endParaRPr lang="en-US" dirty="0"/>
          </a:p>
        </p:txBody>
      </p:sp>
    </p:spTree>
    <p:extLst>
      <p:ext uri="{BB962C8B-B14F-4D97-AF65-F5344CB8AC3E}">
        <p14:creationId xmlns:p14="http://schemas.microsoft.com/office/powerpoint/2010/main" val="182364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0C43-00A1-4E5B-A85F-A2DFF504F485}"/>
              </a:ext>
            </a:extLst>
          </p:cNvPr>
          <p:cNvSpPr>
            <a:spLocks noGrp="1"/>
          </p:cNvSpPr>
          <p:nvPr>
            <p:ph type="title"/>
          </p:nvPr>
        </p:nvSpPr>
        <p:spPr/>
        <p:txBody>
          <a:bodyPr/>
          <a:lstStyle/>
          <a:p>
            <a:pPr algn="ctr"/>
            <a:r>
              <a:rPr lang="en-US" dirty="0"/>
              <a:t>Customer involvement </a:t>
            </a:r>
          </a:p>
        </p:txBody>
      </p:sp>
      <p:sp>
        <p:nvSpPr>
          <p:cNvPr id="3" name="Content Placeholder 2">
            <a:extLst>
              <a:ext uri="{FF2B5EF4-FFF2-40B4-BE49-F238E27FC236}">
                <a16:creationId xmlns:a16="http://schemas.microsoft.com/office/drawing/2014/main" id="{5ED508EE-871D-4E75-9BD6-3FA0DC9AC9D9}"/>
              </a:ext>
            </a:extLst>
          </p:cNvPr>
          <p:cNvSpPr>
            <a:spLocks noGrp="1"/>
          </p:cNvSpPr>
          <p:nvPr>
            <p:ph idx="1"/>
          </p:nvPr>
        </p:nvSpPr>
        <p:spPr/>
        <p:txBody>
          <a:bodyPr>
            <a:normAutofit/>
          </a:bodyPr>
          <a:lstStyle/>
          <a:p>
            <a:r>
              <a:rPr lang="en-US" sz="2800" dirty="0"/>
              <a:t>Customers should be closely involved throughout the development process through </a:t>
            </a:r>
            <a:r>
              <a:rPr lang="en-US" sz="2800" i="1" dirty="0"/>
              <a:t>continuous</a:t>
            </a:r>
            <a:r>
              <a:rPr lang="en-US" sz="2800" dirty="0"/>
              <a:t> engagement. </a:t>
            </a:r>
          </a:p>
          <a:p>
            <a:r>
              <a:rPr lang="en-US" sz="2800" dirty="0"/>
              <a:t>Customers provide and prioritize new system requirements</a:t>
            </a:r>
          </a:p>
          <a:p>
            <a:r>
              <a:rPr lang="en-US" sz="2800" dirty="0"/>
              <a:t>Customers evaluate the iterations of the system</a:t>
            </a:r>
          </a:p>
          <a:p>
            <a:r>
              <a:rPr lang="en-US" sz="2800" dirty="0"/>
              <a:t>How can we apply this?</a:t>
            </a:r>
          </a:p>
        </p:txBody>
      </p:sp>
    </p:spTree>
    <p:extLst>
      <p:ext uri="{BB962C8B-B14F-4D97-AF65-F5344CB8AC3E}">
        <p14:creationId xmlns:p14="http://schemas.microsoft.com/office/powerpoint/2010/main" val="7105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F546D-F856-40BD-B0C6-D96DE5F7E144}"/>
              </a:ext>
            </a:extLst>
          </p:cNvPr>
          <p:cNvSpPr>
            <a:spLocks noGrp="1"/>
          </p:cNvSpPr>
          <p:nvPr>
            <p:ph type="title"/>
          </p:nvPr>
        </p:nvSpPr>
        <p:spPr/>
        <p:txBody>
          <a:bodyPr/>
          <a:lstStyle/>
          <a:p>
            <a:pPr algn="ctr"/>
            <a:r>
              <a:rPr lang="en-US" dirty="0"/>
              <a:t>Embrace change</a:t>
            </a:r>
          </a:p>
        </p:txBody>
      </p:sp>
      <p:sp>
        <p:nvSpPr>
          <p:cNvPr id="3" name="Content Placeholder 2">
            <a:extLst>
              <a:ext uri="{FF2B5EF4-FFF2-40B4-BE49-F238E27FC236}">
                <a16:creationId xmlns:a16="http://schemas.microsoft.com/office/drawing/2014/main" id="{52F2D244-E8B7-4E69-A14D-E0A6E95EB72C}"/>
              </a:ext>
            </a:extLst>
          </p:cNvPr>
          <p:cNvSpPr>
            <a:spLocks noGrp="1"/>
          </p:cNvSpPr>
          <p:nvPr>
            <p:ph idx="1"/>
          </p:nvPr>
        </p:nvSpPr>
        <p:spPr/>
        <p:txBody>
          <a:bodyPr/>
          <a:lstStyle/>
          <a:p>
            <a:r>
              <a:rPr lang="en-US" sz="2800" dirty="0"/>
              <a:t>Expect system requirements to change, and to design the system to accommodate these changes</a:t>
            </a:r>
          </a:p>
          <a:p>
            <a:r>
              <a:rPr lang="en-US" sz="2800" dirty="0"/>
              <a:t>Regular system release to customers</a:t>
            </a:r>
          </a:p>
          <a:p>
            <a:r>
              <a:rPr lang="en-US" sz="2800" dirty="0"/>
              <a:t>Continuous integration of new functionality</a:t>
            </a:r>
          </a:p>
          <a:p>
            <a:r>
              <a:rPr lang="en-US" sz="2800" dirty="0"/>
              <a:t>How does this relate to us?</a:t>
            </a:r>
          </a:p>
        </p:txBody>
      </p:sp>
    </p:spTree>
    <p:extLst>
      <p:ext uri="{BB962C8B-B14F-4D97-AF65-F5344CB8AC3E}">
        <p14:creationId xmlns:p14="http://schemas.microsoft.com/office/powerpoint/2010/main" val="308919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F311-3566-46CF-A507-391C03BF2243}"/>
              </a:ext>
            </a:extLst>
          </p:cNvPr>
          <p:cNvSpPr>
            <a:spLocks noGrp="1"/>
          </p:cNvSpPr>
          <p:nvPr>
            <p:ph type="title"/>
          </p:nvPr>
        </p:nvSpPr>
        <p:spPr/>
        <p:txBody>
          <a:bodyPr/>
          <a:lstStyle/>
          <a:p>
            <a:pPr algn="ctr"/>
            <a:r>
              <a:rPr lang="en-US" dirty="0"/>
              <a:t>Incremental delivery </a:t>
            </a:r>
          </a:p>
        </p:txBody>
      </p:sp>
      <p:sp>
        <p:nvSpPr>
          <p:cNvPr id="3" name="Content Placeholder 2">
            <a:extLst>
              <a:ext uri="{FF2B5EF4-FFF2-40B4-BE49-F238E27FC236}">
                <a16:creationId xmlns:a16="http://schemas.microsoft.com/office/drawing/2014/main" id="{7DE50E0C-96E0-4AEB-A43E-6F1BF9FB60D6}"/>
              </a:ext>
            </a:extLst>
          </p:cNvPr>
          <p:cNvSpPr>
            <a:spLocks noGrp="1"/>
          </p:cNvSpPr>
          <p:nvPr>
            <p:ph idx="1"/>
          </p:nvPr>
        </p:nvSpPr>
        <p:spPr/>
        <p:txBody>
          <a:bodyPr>
            <a:normAutofit lnSpcReduction="10000"/>
          </a:bodyPr>
          <a:lstStyle/>
          <a:p>
            <a:r>
              <a:rPr lang="en-US" sz="2800" dirty="0"/>
              <a:t>The software is developed in increments</a:t>
            </a:r>
          </a:p>
          <a:p>
            <a:r>
              <a:rPr lang="en-US" sz="2800" dirty="0"/>
              <a:t>Requirements are based on simple customer stories or scenarios </a:t>
            </a:r>
          </a:p>
          <a:p>
            <a:r>
              <a:rPr lang="en-US" sz="2800" dirty="0"/>
              <a:t>These are used as a basis for deciding what functionality should be included in a system increment</a:t>
            </a:r>
          </a:p>
          <a:p>
            <a:r>
              <a:rPr lang="en-US" sz="2800" dirty="0"/>
              <a:t>How have we used incremental delivery so far? </a:t>
            </a:r>
          </a:p>
        </p:txBody>
      </p:sp>
    </p:spTree>
    <p:extLst>
      <p:ext uri="{BB962C8B-B14F-4D97-AF65-F5344CB8AC3E}">
        <p14:creationId xmlns:p14="http://schemas.microsoft.com/office/powerpoint/2010/main" val="285447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777C-887F-4EE0-9AC2-877FBA6B39E4}"/>
              </a:ext>
            </a:extLst>
          </p:cNvPr>
          <p:cNvSpPr>
            <a:spLocks noGrp="1"/>
          </p:cNvSpPr>
          <p:nvPr>
            <p:ph type="title"/>
          </p:nvPr>
        </p:nvSpPr>
        <p:spPr/>
        <p:txBody>
          <a:bodyPr/>
          <a:lstStyle/>
          <a:p>
            <a:pPr algn="ctr"/>
            <a:r>
              <a:rPr lang="en-US" dirty="0"/>
              <a:t>Maintain simplicity</a:t>
            </a:r>
          </a:p>
        </p:txBody>
      </p:sp>
      <p:sp>
        <p:nvSpPr>
          <p:cNvPr id="3" name="Content Placeholder 2">
            <a:extLst>
              <a:ext uri="{FF2B5EF4-FFF2-40B4-BE49-F238E27FC236}">
                <a16:creationId xmlns:a16="http://schemas.microsoft.com/office/drawing/2014/main" id="{175789D6-917B-4EBA-A41B-5177ADBEBB24}"/>
              </a:ext>
            </a:extLst>
          </p:cNvPr>
          <p:cNvSpPr>
            <a:spLocks noGrp="1"/>
          </p:cNvSpPr>
          <p:nvPr>
            <p:ph idx="1"/>
          </p:nvPr>
        </p:nvSpPr>
        <p:spPr>
          <a:xfrm>
            <a:off x="1451579" y="2015732"/>
            <a:ext cx="9603275" cy="3907396"/>
          </a:xfrm>
        </p:spPr>
        <p:txBody>
          <a:bodyPr>
            <a:normAutofit fontScale="85000" lnSpcReduction="20000"/>
          </a:bodyPr>
          <a:lstStyle/>
          <a:p>
            <a:r>
              <a:rPr lang="en-US" sz="2800" dirty="0"/>
              <a:t>Focus on simplicity in both the software being developed and in the development process.</a:t>
            </a:r>
          </a:p>
          <a:p>
            <a:r>
              <a:rPr lang="en-US" sz="2800" dirty="0"/>
              <a:t>Wherever possible, actively work to eliminate complexity from the system.</a:t>
            </a:r>
          </a:p>
          <a:p>
            <a:r>
              <a:rPr lang="en-US" sz="2800" dirty="0"/>
              <a:t>Using simple designs that don’t think unnecessarily far ahead</a:t>
            </a:r>
          </a:p>
          <a:p>
            <a:r>
              <a:rPr lang="en-US" sz="2800" dirty="0">
                <a:highlight>
                  <a:srgbClr val="FFFF00"/>
                </a:highlight>
              </a:rPr>
              <a:t>Enough design is carried out to meet the current requirements and no more</a:t>
            </a:r>
          </a:p>
          <a:p>
            <a:r>
              <a:rPr lang="en-US" sz="2800" dirty="0"/>
              <a:t>How can we simplify our app? What is the bear minimum our app needs to work?</a:t>
            </a:r>
          </a:p>
        </p:txBody>
      </p:sp>
    </p:spTree>
    <p:extLst>
      <p:ext uri="{BB962C8B-B14F-4D97-AF65-F5344CB8AC3E}">
        <p14:creationId xmlns:p14="http://schemas.microsoft.com/office/powerpoint/2010/main" val="217138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94AF-C146-4F15-BA9B-2031B9D9F957}"/>
              </a:ext>
            </a:extLst>
          </p:cNvPr>
          <p:cNvSpPr>
            <a:spLocks noGrp="1"/>
          </p:cNvSpPr>
          <p:nvPr>
            <p:ph type="title"/>
          </p:nvPr>
        </p:nvSpPr>
        <p:spPr/>
        <p:txBody>
          <a:bodyPr/>
          <a:lstStyle/>
          <a:p>
            <a:pPr algn="ctr"/>
            <a:r>
              <a:rPr lang="en-US" dirty="0"/>
              <a:t>People not process</a:t>
            </a:r>
          </a:p>
        </p:txBody>
      </p:sp>
      <p:sp>
        <p:nvSpPr>
          <p:cNvPr id="3" name="Content Placeholder 2">
            <a:extLst>
              <a:ext uri="{FF2B5EF4-FFF2-40B4-BE49-F238E27FC236}">
                <a16:creationId xmlns:a16="http://schemas.microsoft.com/office/drawing/2014/main" id="{ADC2A1C8-1F80-45BB-8383-3107AE7B5D4B}"/>
              </a:ext>
            </a:extLst>
          </p:cNvPr>
          <p:cNvSpPr>
            <a:spLocks noGrp="1"/>
          </p:cNvSpPr>
          <p:nvPr>
            <p:ph idx="1"/>
          </p:nvPr>
        </p:nvSpPr>
        <p:spPr/>
        <p:txBody>
          <a:bodyPr>
            <a:normAutofit fontScale="92500" lnSpcReduction="20000"/>
          </a:bodyPr>
          <a:lstStyle/>
          <a:p>
            <a:r>
              <a:rPr lang="en-US" sz="2800" dirty="0"/>
              <a:t>The skills of the development team should be recognized and exploited</a:t>
            </a:r>
          </a:p>
          <a:p>
            <a:r>
              <a:rPr lang="en-US" sz="2800" dirty="0"/>
              <a:t>Team members should be left to develop their own ways of working without prescriptive process</a:t>
            </a:r>
          </a:p>
          <a:p>
            <a:r>
              <a:rPr lang="en-US" sz="2800" dirty="0"/>
              <a:t>Pair Programming</a:t>
            </a:r>
          </a:p>
          <a:p>
            <a:r>
              <a:rPr lang="en-US" sz="2800" dirty="0">
                <a:highlight>
                  <a:srgbClr val="FFFF00"/>
                </a:highlight>
              </a:rPr>
              <a:t>Collective Ownership of the system code and sustainable development</a:t>
            </a:r>
            <a:endParaRPr lang="en-US" sz="2800" dirty="0"/>
          </a:p>
        </p:txBody>
      </p:sp>
    </p:spTree>
    <p:extLst>
      <p:ext uri="{BB962C8B-B14F-4D97-AF65-F5344CB8AC3E}">
        <p14:creationId xmlns:p14="http://schemas.microsoft.com/office/powerpoint/2010/main" val="353517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74A9-40BD-47F3-BD1A-075EFECA8C3E}"/>
              </a:ext>
            </a:extLst>
          </p:cNvPr>
          <p:cNvSpPr>
            <a:spLocks noGrp="1"/>
          </p:cNvSpPr>
          <p:nvPr>
            <p:ph type="title"/>
          </p:nvPr>
        </p:nvSpPr>
        <p:spPr/>
        <p:txBody>
          <a:bodyPr/>
          <a:lstStyle/>
          <a:p>
            <a:pPr algn="ctr"/>
            <a:r>
              <a:rPr lang="en-US" dirty="0"/>
              <a:t>Extreme Programing </a:t>
            </a:r>
          </a:p>
        </p:txBody>
      </p:sp>
      <p:sp>
        <p:nvSpPr>
          <p:cNvPr id="3" name="Content Placeholder 2">
            <a:extLst>
              <a:ext uri="{FF2B5EF4-FFF2-40B4-BE49-F238E27FC236}">
                <a16:creationId xmlns:a16="http://schemas.microsoft.com/office/drawing/2014/main" id="{80F9E162-CE79-4D3E-A004-2DEB9E836A09}"/>
              </a:ext>
            </a:extLst>
          </p:cNvPr>
          <p:cNvSpPr>
            <a:spLocks noGrp="1"/>
          </p:cNvSpPr>
          <p:nvPr>
            <p:ph idx="1"/>
          </p:nvPr>
        </p:nvSpPr>
        <p:spPr/>
        <p:txBody>
          <a:bodyPr>
            <a:normAutofit/>
          </a:bodyPr>
          <a:lstStyle/>
          <a:p>
            <a:r>
              <a:rPr lang="en-US" sz="2800" dirty="0"/>
              <a:t>Developed by Kent Beck in the 90s </a:t>
            </a:r>
          </a:p>
          <a:p>
            <a:r>
              <a:rPr lang="en-US" sz="2800" dirty="0"/>
              <a:t>Abbreviated XP</a:t>
            </a:r>
          </a:p>
          <a:p>
            <a:r>
              <a:rPr lang="en-US" sz="2800" dirty="0"/>
              <a:t>Considered controversial as it introduced a number of agile practices that were quite different from the development practice of that time </a:t>
            </a:r>
          </a:p>
        </p:txBody>
      </p:sp>
    </p:spTree>
    <p:extLst>
      <p:ext uri="{BB962C8B-B14F-4D97-AF65-F5344CB8AC3E}">
        <p14:creationId xmlns:p14="http://schemas.microsoft.com/office/powerpoint/2010/main" val="4112030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772</TotalTime>
  <Words>932</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Agency FB</vt:lpstr>
      <vt:lpstr>Arial</vt:lpstr>
      <vt:lpstr>Gill Sans MT</vt:lpstr>
      <vt:lpstr>Gallery</vt:lpstr>
      <vt:lpstr>Agile development</vt:lpstr>
      <vt:lpstr>Plan-driven vs Agile software development</vt:lpstr>
      <vt:lpstr>Agile manifesto </vt:lpstr>
      <vt:lpstr>Customer involvement </vt:lpstr>
      <vt:lpstr>Embrace change</vt:lpstr>
      <vt:lpstr>Incremental delivery </vt:lpstr>
      <vt:lpstr>Maintain simplicity</vt:lpstr>
      <vt:lpstr>People not process</vt:lpstr>
      <vt:lpstr>Extreme Programing </vt:lpstr>
      <vt:lpstr>Collective Ownership (Xp)</vt:lpstr>
      <vt:lpstr>Sustainable pace (XP)</vt:lpstr>
      <vt:lpstr>User stories</vt:lpstr>
      <vt:lpstr>Pros of User stories</vt:lpstr>
      <vt:lpstr>Refactoring</vt:lpstr>
      <vt:lpstr>PAIR PROGRAMMING </vt:lpstr>
      <vt:lpstr>Pair programming pros</vt:lpstr>
      <vt:lpstr>What is scrum</vt:lpstr>
      <vt:lpstr>What is scrum</vt:lpstr>
      <vt:lpstr>scrum</vt:lpstr>
      <vt:lpstr>Start small: eat the elephant one bite at a time</vt:lpstr>
      <vt:lpstr>Using Trello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development</dc:title>
  <dc:creator>daniel</dc:creator>
  <cp:lastModifiedBy>daniel</cp:lastModifiedBy>
  <cp:revision>29</cp:revision>
  <dcterms:created xsi:type="dcterms:W3CDTF">2019-02-09T02:00:46Z</dcterms:created>
  <dcterms:modified xsi:type="dcterms:W3CDTF">2019-02-09T14:52:48Z</dcterms:modified>
</cp:coreProperties>
</file>