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91" r:id="rId6"/>
    <p:sldId id="383" r:id="rId7"/>
    <p:sldId id="405" r:id="rId8"/>
    <p:sldId id="417" r:id="rId9"/>
    <p:sldId id="416" r:id="rId10"/>
    <p:sldId id="412" r:id="rId11"/>
    <p:sldId id="404" r:id="rId12"/>
    <p:sldId id="414" r:id="rId13"/>
    <p:sldId id="409" r:id="rId14"/>
    <p:sldId id="389" r:id="rId15"/>
    <p:sldId id="397" r:id="rId16"/>
    <p:sldId id="407" r:id="rId17"/>
    <p:sldId id="406" r:id="rId18"/>
    <p:sldId id="411" r:id="rId19"/>
    <p:sldId id="413" r:id="rId20"/>
    <p:sldId id="403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3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1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Life After Spinal Cord Injury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EBC5D1-9F01-C6AE-1D27-5F2BD32971B9}"/>
              </a:ext>
            </a:extLst>
          </p:cNvPr>
          <p:cNvSpPr txBox="1">
            <a:spLocks/>
          </p:cNvSpPr>
          <p:nvPr/>
        </p:nvSpPr>
        <p:spPr>
          <a:xfrm>
            <a:off x="6292652" y="4181224"/>
            <a:ext cx="2394149" cy="38214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Daniel Morales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9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239329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Spinal Cord Injury Affects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62064"/>
            <a:ext cx="7810500" cy="424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spinal cord injury (SCI) can greatly affect a person’s life and future. In addition to physical limitations, further medical needs and pain and suffering, their education, career, family prospects and overall mental health can be affected as well.</a:t>
            </a:r>
          </a:p>
          <a:p>
            <a:pPr marL="0" indent="0">
              <a:buNone/>
            </a:pPr>
            <a:r>
              <a:rPr lang="en-US" dirty="0"/>
              <a:t>Growing up in the SCI community, I wanted to better understand quality of life after a SCI.</a:t>
            </a:r>
          </a:p>
          <a:p>
            <a:pPr marL="0" indent="0">
              <a:buNone/>
            </a:pPr>
            <a:r>
              <a:rPr lang="en-US" dirty="0"/>
              <a:t>I decided to narrow my research to the following variables:</a:t>
            </a:r>
          </a:p>
          <a:p>
            <a:pPr lvl="1"/>
            <a:r>
              <a:rPr lang="en-US" dirty="0"/>
              <a:t>Average Age at Injury	</a:t>
            </a:r>
          </a:p>
          <a:p>
            <a:pPr lvl="1"/>
            <a:r>
              <a:rPr lang="en-US" dirty="0"/>
              <a:t>Lifespan Post-Injury</a:t>
            </a:r>
          </a:p>
          <a:p>
            <a:pPr lvl="1"/>
            <a:r>
              <a:rPr lang="en-US" dirty="0"/>
              <a:t>Raising </a:t>
            </a:r>
            <a:r>
              <a:rPr lang="en-US"/>
              <a:t>a Family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67814ED-ABFA-96E2-BD96-DA675C9E141A}"/>
              </a:ext>
            </a:extLst>
          </p:cNvPr>
          <p:cNvSpPr txBox="1">
            <a:spLocks/>
          </p:cNvSpPr>
          <p:nvPr/>
        </p:nvSpPr>
        <p:spPr>
          <a:xfrm>
            <a:off x="7157049" y="4572025"/>
            <a:ext cx="4161980" cy="1869234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Pursuit of Education	</a:t>
            </a:r>
          </a:p>
          <a:p>
            <a:pPr lvl="1"/>
            <a:r>
              <a:rPr lang="en-US" dirty="0"/>
              <a:t>Occupation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Research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11267596" cy="3709987"/>
          </a:xfrm>
        </p:spPr>
        <p:txBody>
          <a:bodyPr tIns="457200">
            <a:no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This research was conducted through analyzing the National                                                                Spinal Cord Injury Model Systems (SCIMS) Database.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was established in 1973 as a repository of data collected through the collaborative efforts of federally funded SCI Model System Centers.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and project research consists of years from 1972 through 2021.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bg1"/>
                </a:solidFill>
              </a:rPr>
              <a:t>	-Follow-up interviews were conducted at the first anniversary if injury, then every following 5 </a:t>
            </a:r>
            <a:r>
              <a:rPr lang="en-US" sz="2000" b="0">
                <a:solidFill>
                  <a:schemeClr val="bg1"/>
                </a:solidFill>
              </a:rPr>
              <a:t>year 	anniversary</a:t>
            </a:r>
            <a:r>
              <a:rPr lang="en-US" sz="2000" b="0" dirty="0">
                <a:solidFill>
                  <a:schemeClr val="bg1"/>
                </a:solidFill>
              </a:rPr>
              <a:t>. 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captures data on 6% of new SCI cases that occur each year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Age at SCI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5590" y="584005"/>
            <a:ext cx="4218281" cy="3999060"/>
          </a:xfrm>
        </p:spPr>
        <p:txBody>
          <a:bodyPr/>
          <a:lstStyle/>
          <a:p>
            <a:r>
              <a:rPr lang="en-US" dirty="0"/>
              <a:t>The average age at spinal cord injury was 35.93 years.</a:t>
            </a:r>
          </a:p>
          <a:p>
            <a:r>
              <a:rPr lang="en-US" dirty="0"/>
              <a:t>A majority of injuries happened between the ages 22 – 48. </a:t>
            </a:r>
          </a:p>
          <a:p>
            <a:r>
              <a:rPr lang="en-US" dirty="0"/>
              <a:t>Ages 22-48 are a very formidable time for most people. These are the years where you are finding who you are, completing your education, building a career and/or starting a family.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D90EC28-0B1C-A734-D534-309A544D8E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94454" y="671184"/>
            <a:ext cx="5895000" cy="3998913"/>
          </a:xfr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Average Lifespan post SCI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5590" y="584005"/>
            <a:ext cx="4218281" cy="3999060"/>
          </a:xfrm>
        </p:spPr>
        <p:txBody>
          <a:bodyPr/>
          <a:lstStyle/>
          <a:p>
            <a:r>
              <a:rPr lang="en-US" dirty="0"/>
              <a:t>The average lifespan after injury is 13.90 years.</a:t>
            </a:r>
          </a:p>
          <a:p>
            <a:r>
              <a:rPr lang="en-US" dirty="0"/>
              <a:t>A majority of lifespans range from ages 4 – 22 though some survivors have lived 45+ years post injury.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0627-08E5-6AE1-374E-0DD90B82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02" y="656645"/>
            <a:ext cx="5864306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9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590" y="242675"/>
            <a:ext cx="4217667" cy="595222"/>
          </a:xfrm>
        </p:spPr>
        <p:txBody>
          <a:bodyPr/>
          <a:lstStyle/>
          <a:p>
            <a:r>
              <a:rPr lang="en-US" sz="4200" dirty="0"/>
              <a:t>Marriage Rates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8F152-E7C4-7A1D-C6ED-B18775AB9B2C}"/>
              </a:ext>
            </a:extLst>
          </p:cNvPr>
          <p:cNvSpPr txBox="1"/>
          <p:nvPr/>
        </p:nvSpPr>
        <p:spPr>
          <a:xfrm>
            <a:off x="457200" y="1863306"/>
            <a:ext cx="2518913" cy="6124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FA8D6-658B-725D-56AF-E7DA09A9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39" y="1135238"/>
            <a:ext cx="7630590" cy="4124901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6A71E29-E193-AEC3-8F97-E10D018B0C59}"/>
              </a:ext>
            </a:extLst>
          </p:cNvPr>
          <p:cNvSpPr txBox="1">
            <a:spLocks/>
          </p:cNvSpPr>
          <p:nvPr/>
        </p:nvSpPr>
        <p:spPr>
          <a:xfrm>
            <a:off x="1346371" y="5553673"/>
            <a:ext cx="10014618" cy="103577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percentage of single survivors decreased from time of injury through 30 years.</a:t>
            </a:r>
          </a:p>
          <a:p>
            <a:r>
              <a:rPr lang="en-US" dirty="0"/>
              <a:t>Both the marriage rate and divorce rate increased over this time period.</a:t>
            </a:r>
          </a:p>
        </p:txBody>
      </p:sp>
    </p:spTree>
    <p:extLst>
      <p:ext uri="{BB962C8B-B14F-4D97-AF65-F5344CB8AC3E}">
        <p14:creationId xmlns:p14="http://schemas.microsoft.com/office/powerpoint/2010/main" val="178148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Child Birth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9524" y="592242"/>
            <a:ext cx="4218281" cy="3999060"/>
          </a:xfrm>
        </p:spPr>
        <p:txBody>
          <a:bodyPr/>
          <a:lstStyle/>
          <a:p>
            <a:r>
              <a:rPr lang="en-US" dirty="0"/>
              <a:t>The number of survivors with children increased 9.6% after injury, suggesting that survivors did not allow their limitations to prevent them from having a family. </a:t>
            </a:r>
          </a:p>
          <a:p>
            <a:endParaRPr lang="en-US" dirty="0"/>
          </a:p>
        </p:txBody>
      </p:sp>
      <p:pic>
        <p:nvPicPr>
          <p:cNvPr id="5" name="Content Placeholder 17">
            <a:extLst>
              <a:ext uri="{FF2B5EF4-FFF2-40B4-BE49-F238E27FC236}">
                <a16:creationId xmlns:a16="http://schemas.microsoft.com/office/drawing/2014/main" id="{C00245DF-B40C-7E74-C75A-D6F89129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47" y="923611"/>
            <a:ext cx="3609658" cy="3597275"/>
          </a:xfrm>
          <a:prstGeom prst="rect">
            <a:avLst/>
          </a:prstGeom>
        </p:spPr>
      </p:pic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B1267144-0F60-F303-A3D5-9BC2E72FB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5" y="845230"/>
            <a:ext cx="3591061" cy="359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DA2FC-EBBF-EE7F-D5EC-AD28C0F68788}"/>
              </a:ext>
            </a:extLst>
          </p:cNvPr>
          <p:cNvSpPr txBox="1"/>
          <p:nvPr/>
        </p:nvSpPr>
        <p:spPr>
          <a:xfrm>
            <a:off x="1993124" y="475898"/>
            <a:ext cx="10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 Injury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F464-2733-40B8-A7E0-28B5C9E27462}"/>
              </a:ext>
            </a:extLst>
          </p:cNvPr>
          <p:cNvSpPr txBox="1"/>
          <p:nvPr/>
        </p:nvSpPr>
        <p:spPr>
          <a:xfrm>
            <a:off x="5008307" y="516969"/>
            <a:ext cx="13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Post Injury</a:t>
            </a:r>
          </a:p>
        </p:txBody>
      </p:sp>
    </p:spTree>
    <p:extLst>
      <p:ext uri="{BB962C8B-B14F-4D97-AF65-F5344CB8AC3E}">
        <p14:creationId xmlns:p14="http://schemas.microsoft.com/office/powerpoint/2010/main" val="180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941AC6-7C10-6801-D81A-1F6D8C70D9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1927033"/>
            <a:ext cx="5900099" cy="30014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B5240C-7EF7-951D-6C72-9DAAF3306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540" y="1929506"/>
            <a:ext cx="5894901" cy="2998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01" y="199057"/>
            <a:ext cx="9540815" cy="595222"/>
          </a:xfrm>
        </p:spPr>
        <p:txBody>
          <a:bodyPr/>
          <a:lstStyle/>
          <a:p>
            <a:r>
              <a:rPr lang="en-US" sz="4200" dirty="0"/>
              <a:t>Highest Education Level Completed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0982" y="2393226"/>
            <a:ext cx="10014618" cy="4265233"/>
          </a:xfrm>
        </p:spPr>
        <p:txBody>
          <a:bodyPr/>
          <a:lstStyle/>
          <a:p>
            <a:r>
              <a:rPr lang="en-US" dirty="0"/>
              <a:t>The amount of survivors continuing to pursue higher levels of education saw a dramatic increase post-injury</a:t>
            </a:r>
          </a:p>
          <a:p>
            <a:r>
              <a:rPr lang="en-US" dirty="0"/>
              <a:t>Bachelor’s Degrees saw an 18.02% increase</a:t>
            </a:r>
          </a:p>
          <a:p>
            <a:r>
              <a:rPr lang="en-US" dirty="0"/>
              <a:t>Associate’s Degrees saw an 14.45% increase</a:t>
            </a:r>
          </a:p>
          <a:p>
            <a:r>
              <a:rPr lang="en-US" dirty="0"/>
              <a:t>Master’s Degrees saw an 9.11% increase</a:t>
            </a:r>
          </a:p>
          <a:p>
            <a:r>
              <a:rPr lang="en-US" dirty="0"/>
              <a:t>Doctorate Degrees saw an 3.02% increase</a:t>
            </a:r>
          </a:p>
          <a:p>
            <a:r>
              <a:rPr lang="en-US" dirty="0"/>
              <a:t>High School Diplomas or lower education saw a 40.51% drop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2" y="1231543"/>
            <a:ext cx="9540815" cy="595222"/>
          </a:xfrm>
        </p:spPr>
        <p:txBody>
          <a:bodyPr/>
          <a:lstStyle/>
          <a:p>
            <a:r>
              <a:rPr lang="en-US" sz="4200" dirty="0"/>
              <a:t>Highest Education Level Completed</a:t>
            </a:r>
          </a:p>
        </p:txBody>
      </p:sp>
    </p:spTree>
    <p:extLst>
      <p:ext uri="{BB962C8B-B14F-4D97-AF65-F5344CB8AC3E}">
        <p14:creationId xmlns:p14="http://schemas.microsoft.com/office/powerpoint/2010/main" val="7161509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{32347AAE-7DE5-40F8-A364-1991AEAB28EE}tf78853419_win32</Template>
  <TotalTime>692</TotalTime>
  <Words>716</Words>
  <Application>Microsoft Office PowerPoint</Application>
  <PresentationFormat>Widescreen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Custom</vt:lpstr>
      <vt:lpstr>Life After Spinal Cord Injury</vt:lpstr>
      <vt:lpstr>Spinal Cord Injury Affects</vt:lpstr>
      <vt:lpstr>Research Data</vt:lpstr>
      <vt:lpstr>Age at SCI</vt:lpstr>
      <vt:lpstr>Average Lifespan post SCI</vt:lpstr>
      <vt:lpstr>Marriage Rates</vt:lpstr>
      <vt:lpstr>Child Birth</vt:lpstr>
      <vt:lpstr>Highest Education Level Completed</vt:lpstr>
      <vt:lpstr>Highest Education Level Completed</vt:lpstr>
      <vt:lpstr>Power of communication</vt:lpstr>
      <vt:lpstr>Overcoming nervousness</vt:lpstr>
      <vt:lpstr>Selecting visual aids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Daniel Morales II</dc:creator>
  <cp:lastModifiedBy>Daniel Morales II</cp:lastModifiedBy>
  <cp:revision>18</cp:revision>
  <dcterms:created xsi:type="dcterms:W3CDTF">2024-04-15T15:37:33Z</dcterms:created>
  <dcterms:modified xsi:type="dcterms:W3CDTF">2024-04-17T20:01:50Z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