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410" r:id="rId5"/>
    <p:sldId id="391" r:id="rId6"/>
    <p:sldId id="418" r:id="rId7"/>
    <p:sldId id="383" r:id="rId8"/>
    <p:sldId id="405" r:id="rId9"/>
    <p:sldId id="417" r:id="rId10"/>
    <p:sldId id="422" r:id="rId11"/>
    <p:sldId id="421" r:id="rId12"/>
    <p:sldId id="412" r:id="rId13"/>
    <p:sldId id="404" r:id="rId14"/>
    <p:sldId id="414" r:id="rId15"/>
    <p:sldId id="420" r:id="rId16"/>
    <p:sldId id="416" r:id="rId17"/>
    <p:sldId id="409" r:id="rId18"/>
    <p:sldId id="389" r:id="rId19"/>
    <p:sldId id="397" r:id="rId20"/>
    <p:sldId id="407" r:id="rId21"/>
    <p:sldId id="406" r:id="rId22"/>
    <p:sldId id="411" r:id="rId23"/>
    <p:sldId id="413" r:id="rId24"/>
    <p:sldId id="403" r:id="rId25"/>
    <p:sldId id="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9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3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7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6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1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Life After Spinal Cord Injury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EBC5D1-9F01-C6AE-1D27-5F2BD32971B9}"/>
              </a:ext>
            </a:extLst>
          </p:cNvPr>
          <p:cNvSpPr txBox="1">
            <a:spLocks/>
          </p:cNvSpPr>
          <p:nvPr/>
        </p:nvSpPr>
        <p:spPr>
          <a:xfrm>
            <a:off x="6292652" y="4181224"/>
            <a:ext cx="2394149" cy="3821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Daniel Morales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1" y="199057"/>
            <a:ext cx="9540815" cy="595222"/>
          </a:xfrm>
        </p:spPr>
        <p:txBody>
          <a:bodyPr/>
          <a:lstStyle/>
          <a:p>
            <a:r>
              <a:rPr lang="en-US" sz="4200" dirty="0"/>
              <a:t>Highest Education Level Completed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E39A2-6083-FB12-53A2-37E5E2D0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15" y="1050076"/>
            <a:ext cx="8611028" cy="5400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7CF15-B011-9849-966C-BDFD63EA0FFE}"/>
              </a:ext>
            </a:extLst>
          </p:cNvPr>
          <p:cNvSpPr txBox="1"/>
          <p:nvPr/>
        </p:nvSpPr>
        <p:spPr>
          <a:xfrm>
            <a:off x="532660" y="1988598"/>
            <a:ext cx="23348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0982" y="2393226"/>
            <a:ext cx="10014618" cy="4265233"/>
          </a:xfrm>
        </p:spPr>
        <p:txBody>
          <a:bodyPr/>
          <a:lstStyle/>
          <a:p>
            <a:r>
              <a:rPr lang="en-US" dirty="0"/>
              <a:t>The number of survivors continuing to pursue higher levels of education saw a dramatic increase post-injury</a:t>
            </a:r>
          </a:p>
          <a:p>
            <a:r>
              <a:rPr lang="en-US" dirty="0"/>
              <a:t>Bachelor’s Degrees saw an 18.02% increase</a:t>
            </a:r>
          </a:p>
          <a:p>
            <a:r>
              <a:rPr lang="en-US" dirty="0"/>
              <a:t>Associate’s Degrees saw an 14.45% increase</a:t>
            </a:r>
          </a:p>
          <a:p>
            <a:r>
              <a:rPr lang="en-US" dirty="0"/>
              <a:t>Master’s Degrees saw an 9.11% increase</a:t>
            </a:r>
          </a:p>
          <a:p>
            <a:r>
              <a:rPr lang="en-US" dirty="0"/>
              <a:t>Doctorate Degrees saw an 3.02% increase</a:t>
            </a:r>
          </a:p>
          <a:p>
            <a:r>
              <a:rPr lang="en-US" dirty="0"/>
              <a:t>High School Diplomas or lower education saw a 40.51% drop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2" y="199541"/>
            <a:ext cx="9540815" cy="1839461"/>
          </a:xfrm>
        </p:spPr>
        <p:txBody>
          <a:bodyPr/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pursue higher education at injury vs post injury?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5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CDA2FC-EBBF-EE7F-D5EC-AD28C0F68788}"/>
              </a:ext>
            </a:extLst>
          </p:cNvPr>
          <p:cNvSpPr txBox="1"/>
          <p:nvPr/>
        </p:nvSpPr>
        <p:spPr>
          <a:xfrm>
            <a:off x="1993124" y="475898"/>
            <a:ext cx="10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Injury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F464-2733-40B8-A7E0-28B5C9E27462}"/>
              </a:ext>
            </a:extLst>
          </p:cNvPr>
          <p:cNvSpPr txBox="1"/>
          <p:nvPr/>
        </p:nvSpPr>
        <p:spPr>
          <a:xfrm>
            <a:off x="5008307" y="516969"/>
            <a:ext cx="13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Post Injury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B416918-87CD-82FA-81FE-FAE5EFF1934D}"/>
              </a:ext>
            </a:extLst>
          </p:cNvPr>
          <p:cNvSpPr txBox="1">
            <a:spLocks/>
          </p:cNvSpPr>
          <p:nvPr/>
        </p:nvSpPr>
        <p:spPr>
          <a:xfrm>
            <a:off x="690113" y="55213"/>
            <a:ext cx="10834778" cy="13807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have a career at injury vs post injury?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04DFD9-05F1-045C-3BC8-03C9711A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34" y="1565072"/>
            <a:ext cx="8389308" cy="42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590" y="242675"/>
            <a:ext cx="4217667" cy="595222"/>
          </a:xfrm>
        </p:spPr>
        <p:txBody>
          <a:bodyPr/>
          <a:lstStyle/>
          <a:p>
            <a:r>
              <a:rPr lang="en-US" sz="4200" dirty="0"/>
              <a:t>Marriage 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8F152-E7C4-7A1D-C6ED-B18775AB9B2C}"/>
              </a:ext>
            </a:extLst>
          </p:cNvPr>
          <p:cNvSpPr txBox="1"/>
          <p:nvPr/>
        </p:nvSpPr>
        <p:spPr>
          <a:xfrm>
            <a:off x="457200" y="1863306"/>
            <a:ext cx="2518913" cy="6124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FA8D6-658B-725D-56AF-E7DA09A9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39" y="1135238"/>
            <a:ext cx="7630590" cy="4124901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6A71E29-E193-AEC3-8F97-E10D018B0C59}"/>
              </a:ext>
            </a:extLst>
          </p:cNvPr>
          <p:cNvSpPr txBox="1">
            <a:spLocks/>
          </p:cNvSpPr>
          <p:nvPr/>
        </p:nvSpPr>
        <p:spPr>
          <a:xfrm>
            <a:off x="1346371" y="5553673"/>
            <a:ext cx="10014618" cy="103577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percentage of single survivors decreased from time of injury through 30 years.</a:t>
            </a:r>
          </a:p>
          <a:p>
            <a:r>
              <a:rPr lang="en-US" dirty="0"/>
              <a:t>Both the marriage rate and divorce rate increased over this time period.</a:t>
            </a:r>
          </a:p>
        </p:txBody>
      </p:sp>
    </p:spTree>
    <p:extLst>
      <p:ext uri="{BB962C8B-B14F-4D97-AF65-F5344CB8AC3E}">
        <p14:creationId xmlns:p14="http://schemas.microsoft.com/office/powerpoint/2010/main" val="178148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9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Spinal Cord Injury Affects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1" y="1783081"/>
            <a:ext cx="7810500" cy="4703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/>
              <a:t>A spinal cord injury (SCI) can greatly affect a person’s life and outlook on the future. In addition to the daily challenges of physical limitations, medical needs, as well as pain and suffering, </a:t>
            </a:r>
            <a:r>
              <a:rPr lang="en-US" sz="1900" kern="0" dirty="0">
                <a:solidFill>
                  <a:srgbClr val="010101"/>
                </a:solidFill>
                <a:effectLst/>
                <a:ea typeface="Georgia" panose="02040502050405020303" pitchFamily="18" charset="0"/>
                <a:cs typeface="Georgia" panose="02040502050405020303" pitchFamily="18" charset="0"/>
              </a:rPr>
              <a:t>a SCI survivor’s ability to achieve life milestones that their able-bodied peers may take for granted can also be impacted. </a:t>
            </a:r>
            <a:endParaRPr lang="en-US" sz="1900" dirty="0"/>
          </a:p>
          <a:p>
            <a:pPr marL="0" indent="0">
              <a:buNone/>
            </a:pPr>
            <a:r>
              <a:rPr lang="en-US" sz="1900" kern="0" dirty="0">
                <a:solidFill>
                  <a:srgbClr val="010101"/>
                </a:solidFill>
                <a:effectLst/>
                <a:ea typeface="Georgia" panose="02040502050405020303" pitchFamily="18" charset="0"/>
                <a:cs typeface="Georgia" panose="02040502050405020303" pitchFamily="18" charset="0"/>
              </a:rPr>
              <a:t>Growing up with a quadriplegic mother and understanding the everyday challenges her injury created,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During my mother’s initial hospitalization post SCI, her doctor told her that she would never drive, never get married and never have a family. Not only did she accomplish all three of these milestones, but she also went on to obtain a bachelor’s degree from Rice University as well as work to help other SCI survivors achieve independent living.</a:t>
            </a:r>
            <a:endParaRPr lang="en-US" sz="1900" dirty="0">
              <a:effectLst/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kern="0" dirty="0">
                <a:solidFill>
                  <a:srgbClr val="010101"/>
                </a:solidFill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I</a:t>
            </a: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 wanted to better understand how other survivors’ life milestones compare at injury versus post injury. </a:t>
            </a:r>
            <a:endParaRPr lang="en-US" sz="1900" kern="0" dirty="0">
              <a:solidFill>
                <a:srgbClr val="010101"/>
              </a:solidFill>
              <a:effectLst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239329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62064"/>
            <a:ext cx="7810500" cy="4248958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9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How does a SCI survivor’s life milestones compare at injury vs post injury? </a:t>
            </a: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Do they let their injury stop them from continuing to live a full life? Or do they continue to strive for their goals, even with the everyday obstacles their SCI injury places in front of them?</a:t>
            </a:r>
            <a:endParaRPr lang="en-US" sz="1900" dirty="0">
              <a:effectLst/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I will find this answer by analyzing the following:</a:t>
            </a:r>
            <a:endParaRPr lang="en-US" sz="1900" dirty="0">
              <a:effectLst/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age a spinal cord injury occurs?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number of years a SCI survivor lives post-injury vs at large?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give birth at injury vs post injury?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pursue higher education at injury vs post injury?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have a career at injury vs post injury?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en-US" sz="19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Research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11267596" cy="3709987"/>
          </a:xfrm>
        </p:spPr>
        <p:txBody>
          <a:bodyPr tIns="457200">
            <a:no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This research was conducted through analyzing the National                                                                Spinal Cord Injury Model Systems (SCIMS) Database.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was established in 1973 as a repository of data collected through the collaborative efforts of federally funded SCI Model System Centers.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and project research consists of years from 1972 through 2021.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bg1"/>
                </a:solidFill>
              </a:rPr>
              <a:t>	-Follow-up interviews were conducted at the first anniversary if injury, then every following 5 </a:t>
            </a:r>
            <a:r>
              <a:rPr lang="en-US" sz="2000" b="0">
                <a:solidFill>
                  <a:schemeClr val="bg1"/>
                </a:solidFill>
              </a:rPr>
              <a:t>year 	anniversary</a:t>
            </a:r>
            <a:r>
              <a:rPr lang="en-US" sz="2000" b="0" dirty="0">
                <a:solidFill>
                  <a:schemeClr val="bg1"/>
                </a:solidFill>
              </a:rPr>
              <a:t>. 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captures data on 6% of new SCI cases that occur each year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13" y="81091"/>
            <a:ext cx="10834778" cy="1380760"/>
          </a:xfrm>
        </p:spPr>
        <p:txBody>
          <a:bodyPr/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age a spinal cord injury occurs?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7346" y="1679561"/>
            <a:ext cx="4218281" cy="3999060"/>
          </a:xfrm>
        </p:spPr>
        <p:txBody>
          <a:bodyPr/>
          <a:lstStyle/>
          <a:p>
            <a:r>
              <a:rPr lang="en-US" dirty="0"/>
              <a:t>The average age at spinal cord injury was 35.93 years.</a:t>
            </a:r>
          </a:p>
          <a:p>
            <a:r>
              <a:rPr lang="en-US" dirty="0"/>
              <a:t>A majority of injuries happened between the ages 22 – 48. </a:t>
            </a:r>
          </a:p>
          <a:p>
            <a:r>
              <a:rPr lang="en-US" dirty="0"/>
              <a:t>Ages 22-48 are a very formidable time for most people. These are the years where you are finding who you are, completing your education, building a career and/or starting a family.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90EC28-0B1C-A734-D534-309A544D8E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437584" y="1706355"/>
            <a:ext cx="5895000" cy="3998913"/>
          </a:xfr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5590" y="1748561"/>
            <a:ext cx="4218281" cy="2961462"/>
          </a:xfrm>
        </p:spPr>
        <p:txBody>
          <a:bodyPr/>
          <a:lstStyle/>
          <a:p>
            <a:r>
              <a:rPr lang="en-US" dirty="0"/>
              <a:t>The average lifespan of a SCI survivor is 55.56.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0627-08E5-6AE1-374E-0DD90B82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2" y="1657304"/>
            <a:ext cx="5864306" cy="4005072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223755DB-24FE-64C9-1D80-A383ED06AE0A}"/>
              </a:ext>
            </a:extLst>
          </p:cNvPr>
          <p:cNvSpPr txBox="1">
            <a:spLocks/>
          </p:cNvSpPr>
          <p:nvPr/>
        </p:nvSpPr>
        <p:spPr>
          <a:xfrm>
            <a:off x="690113" y="81091"/>
            <a:ext cx="10834778" cy="13807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number of years a SCI survivor lives post-injury vs at large?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BCDDB57-AF69-9731-B68E-132CE470EB4E}"/>
              </a:ext>
            </a:extLst>
          </p:cNvPr>
          <p:cNvSpPr txBox="1">
            <a:spLocks/>
          </p:cNvSpPr>
          <p:nvPr/>
        </p:nvSpPr>
        <p:spPr>
          <a:xfrm>
            <a:off x="7306610" y="6057781"/>
            <a:ext cx="4218281" cy="886482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COMPARISON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06610" y="5682206"/>
            <a:ext cx="4218281" cy="942881"/>
          </a:xfrm>
        </p:spPr>
        <p:txBody>
          <a:bodyPr/>
          <a:lstStyle/>
          <a:p>
            <a:r>
              <a:rPr lang="en-US" dirty="0"/>
              <a:t>The average lifespan of a SCI survivor is 55.56.</a:t>
            </a: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23755DB-24FE-64C9-1D80-A383ED06AE0A}"/>
              </a:ext>
            </a:extLst>
          </p:cNvPr>
          <p:cNvSpPr txBox="1">
            <a:spLocks/>
          </p:cNvSpPr>
          <p:nvPr/>
        </p:nvSpPr>
        <p:spPr>
          <a:xfrm>
            <a:off x="690113" y="81091"/>
            <a:ext cx="10834778" cy="11093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number of years a SCI survivor lives post-injury vs at large?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A696C-2D5C-1E85-6785-26B7E694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4" y="1421873"/>
            <a:ext cx="7461849" cy="42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7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5590" y="1748561"/>
            <a:ext cx="4218281" cy="2961462"/>
          </a:xfrm>
        </p:spPr>
        <p:txBody>
          <a:bodyPr/>
          <a:lstStyle/>
          <a:p>
            <a:r>
              <a:rPr lang="en-US" dirty="0"/>
              <a:t>The average lifespan after injury is 13.90 years.</a:t>
            </a:r>
          </a:p>
          <a:p>
            <a:r>
              <a:rPr lang="en-US" dirty="0"/>
              <a:t>A majority of lifespans range from ages 4 – 22 though some survivors have lived 45+ years post injury.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0627-08E5-6AE1-374E-0DD90B82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2" y="1657304"/>
            <a:ext cx="5864306" cy="4005072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223755DB-24FE-64C9-1D80-A383ED06AE0A}"/>
              </a:ext>
            </a:extLst>
          </p:cNvPr>
          <p:cNvSpPr txBox="1">
            <a:spLocks/>
          </p:cNvSpPr>
          <p:nvPr/>
        </p:nvSpPr>
        <p:spPr>
          <a:xfrm>
            <a:off x="690113" y="81091"/>
            <a:ext cx="10834778" cy="13807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number of years a SCI survivor lives post-injury vs at large?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BCDDB57-AF69-9731-B68E-132CE470EB4E}"/>
              </a:ext>
            </a:extLst>
          </p:cNvPr>
          <p:cNvSpPr txBox="1">
            <a:spLocks/>
          </p:cNvSpPr>
          <p:nvPr/>
        </p:nvSpPr>
        <p:spPr>
          <a:xfrm>
            <a:off x="7306610" y="6057781"/>
            <a:ext cx="4218281" cy="886482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COMPARISON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9524" y="1679163"/>
            <a:ext cx="4218281" cy="3999060"/>
          </a:xfrm>
        </p:spPr>
        <p:txBody>
          <a:bodyPr/>
          <a:lstStyle/>
          <a:p>
            <a:r>
              <a:rPr lang="en-US" dirty="0"/>
              <a:t>The number of survivors with children increased 9.6% after injury, suggesting that survivors did not allow their limitations to prevent them from having a family. </a:t>
            </a:r>
          </a:p>
          <a:p>
            <a:endParaRPr lang="en-US" dirty="0"/>
          </a:p>
        </p:txBody>
      </p:sp>
      <p:pic>
        <p:nvPicPr>
          <p:cNvPr id="5" name="Content Placeholder 17">
            <a:extLst>
              <a:ext uri="{FF2B5EF4-FFF2-40B4-BE49-F238E27FC236}">
                <a16:creationId xmlns:a16="http://schemas.microsoft.com/office/drawing/2014/main" id="{C00245DF-B40C-7E74-C75A-D6F89129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47" y="1863887"/>
            <a:ext cx="3609658" cy="3597275"/>
          </a:xfrm>
          <a:prstGeom prst="rect">
            <a:avLst/>
          </a:prstGeom>
        </p:spPr>
      </p:pic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B1267144-0F60-F303-A3D5-9BC2E72FB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5" y="1785506"/>
            <a:ext cx="359106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DA2FC-EBBF-EE7F-D5EC-AD28C0F68788}"/>
              </a:ext>
            </a:extLst>
          </p:cNvPr>
          <p:cNvSpPr txBox="1"/>
          <p:nvPr/>
        </p:nvSpPr>
        <p:spPr>
          <a:xfrm>
            <a:off x="1993124" y="475898"/>
            <a:ext cx="10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Injury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F464-2733-40B8-A7E0-28B5C9E27462}"/>
              </a:ext>
            </a:extLst>
          </p:cNvPr>
          <p:cNvSpPr txBox="1"/>
          <p:nvPr/>
        </p:nvSpPr>
        <p:spPr>
          <a:xfrm>
            <a:off x="5008307" y="516969"/>
            <a:ext cx="13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Post Injury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B416918-87CD-82FA-81FE-FAE5EFF1934D}"/>
              </a:ext>
            </a:extLst>
          </p:cNvPr>
          <p:cNvSpPr txBox="1">
            <a:spLocks/>
          </p:cNvSpPr>
          <p:nvPr/>
        </p:nvSpPr>
        <p:spPr>
          <a:xfrm>
            <a:off x="690113" y="81091"/>
            <a:ext cx="10834778" cy="13807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give birth at injury vs post injury?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1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{32347AAE-7DE5-40F8-A364-1991AEAB28EE}tf78853419_win32</Template>
  <TotalTime>954</TotalTime>
  <Words>1033</Words>
  <Application>Microsoft Office PowerPoint</Application>
  <PresentationFormat>Widescreen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Franklin Gothic Demi</vt:lpstr>
      <vt:lpstr>Georgia</vt:lpstr>
      <vt:lpstr>Custom</vt:lpstr>
      <vt:lpstr>Life After Spinal Cord Injury</vt:lpstr>
      <vt:lpstr>Spinal Cord Injury Affects</vt:lpstr>
      <vt:lpstr>Data Questions</vt:lpstr>
      <vt:lpstr>Research Data</vt:lpstr>
      <vt:lpstr>What is the average age a spinal cord injury occurs?</vt:lpstr>
      <vt:lpstr>PowerPoint Presentation</vt:lpstr>
      <vt:lpstr>PowerPoint Presentation</vt:lpstr>
      <vt:lpstr>PowerPoint Presentation</vt:lpstr>
      <vt:lpstr>PowerPoint Presentation</vt:lpstr>
      <vt:lpstr>Highest Education Level Completed</vt:lpstr>
      <vt:lpstr>What percentage of survivors pursue higher education at injury vs post injury?</vt:lpstr>
      <vt:lpstr>PowerPoint Presentation</vt:lpstr>
      <vt:lpstr>Marriage Rates</vt:lpstr>
      <vt:lpstr>Power of communication</vt:lpstr>
      <vt:lpstr>Overcoming nervousness</vt:lpstr>
      <vt:lpstr>Selecting visual aids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Daniel Morales II</dc:creator>
  <cp:lastModifiedBy>Daniel Morales II</cp:lastModifiedBy>
  <cp:revision>20</cp:revision>
  <dcterms:created xsi:type="dcterms:W3CDTF">2024-04-15T15:37:33Z</dcterms:created>
  <dcterms:modified xsi:type="dcterms:W3CDTF">2024-04-18T18:08:24Z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