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4"/>
  </p:sldMasterIdLst>
  <p:notesMasterIdLst>
    <p:notesMasterId r:id="rId18"/>
  </p:notesMasterIdLst>
  <p:handoutMasterIdLst>
    <p:handoutMasterId r:id="rId19"/>
  </p:handoutMasterIdLst>
  <p:sldIdLst>
    <p:sldId id="825" r:id="rId5"/>
    <p:sldId id="595" r:id="rId6"/>
    <p:sldId id="600" r:id="rId7"/>
    <p:sldId id="603" r:id="rId8"/>
    <p:sldId id="821" r:id="rId9"/>
    <p:sldId id="478" r:id="rId10"/>
    <p:sldId id="822" r:id="rId11"/>
    <p:sldId id="671" r:id="rId12"/>
    <p:sldId id="826" r:id="rId13"/>
    <p:sldId id="608" r:id="rId14"/>
    <p:sldId id="827" r:id="rId15"/>
    <p:sldId id="682" r:id="rId16"/>
    <p:sldId id="607" r:id="rId17"/>
  </p:sldIdLst>
  <p:sldSz cx="12188825" cy="6858000"/>
  <p:notesSz cx="7010400" cy="9296400"/>
  <p:custDataLst>
    <p:tags r:id="rId20"/>
  </p:custDataLst>
  <p:defaultTextStyle>
    <a:defPPr>
      <a:defRPr lang="en-US"/>
    </a:defPPr>
    <a:lvl1pPr marL="0" algn="l" defTabSz="340219" rtl="0" eaLnBrk="1" latinLnBrk="0" hangingPunct="1">
      <a:defRPr sz="1300" kern="1200">
        <a:solidFill>
          <a:schemeClr val="tx1"/>
        </a:solidFill>
        <a:latin typeface="+mn-lt"/>
        <a:ea typeface="+mn-ea"/>
        <a:cs typeface="+mn-cs"/>
      </a:defRPr>
    </a:lvl1pPr>
    <a:lvl2pPr marL="340219" algn="l" defTabSz="340219" rtl="0" eaLnBrk="1" latinLnBrk="0" hangingPunct="1">
      <a:defRPr sz="1300" kern="1200">
        <a:solidFill>
          <a:schemeClr val="tx1"/>
        </a:solidFill>
        <a:latin typeface="+mn-lt"/>
        <a:ea typeface="+mn-ea"/>
        <a:cs typeface="+mn-cs"/>
      </a:defRPr>
    </a:lvl2pPr>
    <a:lvl3pPr marL="680439" algn="l" defTabSz="340219" rtl="0" eaLnBrk="1" latinLnBrk="0" hangingPunct="1">
      <a:defRPr sz="1300" kern="1200">
        <a:solidFill>
          <a:schemeClr val="tx1"/>
        </a:solidFill>
        <a:latin typeface="+mn-lt"/>
        <a:ea typeface="+mn-ea"/>
        <a:cs typeface="+mn-cs"/>
      </a:defRPr>
    </a:lvl3pPr>
    <a:lvl4pPr marL="1020658" algn="l" defTabSz="340219" rtl="0" eaLnBrk="1" latinLnBrk="0" hangingPunct="1">
      <a:defRPr sz="1300" kern="1200">
        <a:solidFill>
          <a:schemeClr val="tx1"/>
        </a:solidFill>
        <a:latin typeface="+mn-lt"/>
        <a:ea typeface="+mn-ea"/>
        <a:cs typeface="+mn-cs"/>
      </a:defRPr>
    </a:lvl4pPr>
    <a:lvl5pPr marL="1360878" algn="l" defTabSz="340219" rtl="0" eaLnBrk="1" latinLnBrk="0" hangingPunct="1">
      <a:defRPr sz="1300" kern="1200">
        <a:solidFill>
          <a:schemeClr val="tx1"/>
        </a:solidFill>
        <a:latin typeface="+mn-lt"/>
        <a:ea typeface="+mn-ea"/>
        <a:cs typeface="+mn-cs"/>
      </a:defRPr>
    </a:lvl5pPr>
    <a:lvl6pPr marL="1701097" algn="l" defTabSz="340219" rtl="0" eaLnBrk="1" latinLnBrk="0" hangingPunct="1">
      <a:defRPr sz="1300" kern="1200">
        <a:solidFill>
          <a:schemeClr val="tx1"/>
        </a:solidFill>
        <a:latin typeface="+mn-lt"/>
        <a:ea typeface="+mn-ea"/>
        <a:cs typeface="+mn-cs"/>
      </a:defRPr>
    </a:lvl6pPr>
    <a:lvl7pPr marL="2041317" algn="l" defTabSz="340219" rtl="0" eaLnBrk="1" latinLnBrk="0" hangingPunct="1">
      <a:defRPr sz="1300" kern="1200">
        <a:solidFill>
          <a:schemeClr val="tx1"/>
        </a:solidFill>
        <a:latin typeface="+mn-lt"/>
        <a:ea typeface="+mn-ea"/>
        <a:cs typeface="+mn-cs"/>
      </a:defRPr>
    </a:lvl7pPr>
    <a:lvl8pPr marL="2381536" algn="l" defTabSz="340219" rtl="0" eaLnBrk="1" latinLnBrk="0" hangingPunct="1">
      <a:defRPr sz="1300" kern="1200">
        <a:solidFill>
          <a:schemeClr val="tx1"/>
        </a:solidFill>
        <a:latin typeface="+mn-lt"/>
        <a:ea typeface="+mn-ea"/>
        <a:cs typeface="+mn-cs"/>
      </a:defRPr>
    </a:lvl8pPr>
    <a:lvl9pPr marL="2721755" algn="l" defTabSz="340219"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Neural Networks" id="{A330F7AB-E145-3241-BCD4-7EF3F56144B9}">
          <p14:sldIdLst>
            <p14:sldId id="825"/>
            <p14:sldId id="595"/>
            <p14:sldId id="600"/>
            <p14:sldId id="603"/>
            <p14:sldId id="821"/>
            <p14:sldId id="478"/>
            <p14:sldId id="822"/>
            <p14:sldId id="671"/>
            <p14:sldId id="826"/>
            <p14:sldId id="608"/>
            <p14:sldId id="827"/>
            <p14:sldId id="682"/>
            <p14:sldId id="607"/>
          </p14:sldIdLst>
        </p14:section>
      </p14:sectionLst>
    </p:ext>
    <p:ext uri="{EFAFB233-063F-42B5-8137-9DF3F51BA10A}">
      <p15:sldGuideLst xmlns:p15="http://schemas.microsoft.com/office/powerpoint/2012/main">
        <p15:guide id="1" pos="4896" userDrawn="1">
          <p15:clr>
            <a:srgbClr val="A4A3A4"/>
          </p15:clr>
        </p15:guide>
        <p15:guide id="2" orient="horz" pos="1549" userDrawn="1">
          <p15:clr>
            <a:srgbClr val="A4A3A4"/>
          </p15:clr>
        </p15:guide>
        <p15:guide id="3" orient="horz" pos="5139" userDrawn="1">
          <p15:clr>
            <a:srgbClr val="A4A3A4"/>
          </p15:clr>
        </p15:guide>
        <p15:guide id="4" pos="551" userDrawn="1">
          <p15:clr>
            <a:srgbClr val="A4A3A4"/>
          </p15:clr>
        </p15:guide>
        <p15:guide id="5" pos="9088" userDrawn="1">
          <p15:clr>
            <a:srgbClr val="A4A3A4"/>
          </p15:clr>
        </p15:guide>
        <p15:guide id="6" pos="5294" userDrawn="1">
          <p15:clr>
            <a:srgbClr val="A4A3A4"/>
          </p15:clr>
        </p15:guide>
        <p15:guide id="7" orient="horz" pos="1056" userDrawn="1">
          <p15:clr>
            <a:srgbClr val="A4A3A4"/>
          </p15:clr>
        </p15:guide>
        <p15:guide id="8" orient="horz" pos="3504" userDrawn="1">
          <p15:clr>
            <a:srgbClr val="A4A3A4"/>
          </p15:clr>
        </p15:guide>
        <p15:guide id="9" pos="3839" userDrawn="1">
          <p15:clr>
            <a:srgbClr val="A4A3A4"/>
          </p15:clr>
        </p15:guide>
        <p15:guide id="10" pos="432" userDrawn="1">
          <p15:clr>
            <a:srgbClr val="A4A3A4"/>
          </p15:clr>
        </p15:guide>
        <p15:guide id="11" pos="7126" userDrawn="1">
          <p15:clr>
            <a:srgbClr val="A4A3A4"/>
          </p15:clr>
        </p15:guide>
        <p15:guide id="12" pos="415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 Kearney" initials="AK" lastIdx="17" clrIdx="0"/>
  <p:cmAuthor id="1" name="Nolan Sundrud" initials="NS" lastIdx="1" clrIdx="1"/>
  <p:cmAuthor id="2" name="Maurer, Samantha" initials="MS" lastIdx="7" clrIdx="2"/>
  <p:cmAuthor id="3" name="Rele, Gaurav" initials="RG" lastIdx="1" clrIdx="3">
    <p:extLst>
      <p:ext uri="{19B8F6BF-5375-455C-9EA6-DF929625EA0E}">
        <p15:presenceInfo xmlns:p15="http://schemas.microsoft.com/office/powerpoint/2012/main" userId="S-1-5-21-1407069837-2091007605-538272213-258626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C3"/>
    <a:srgbClr val="FF9900"/>
    <a:srgbClr val="FE9900"/>
    <a:srgbClr val="FF7A00"/>
    <a:srgbClr val="383D3B"/>
    <a:srgbClr val="00ADAB"/>
    <a:srgbClr val="FFB03B"/>
    <a:srgbClr val="FFA725"/>
    <a:srgbClr val="F89921"/>
    <a:srgbClr val="0067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78" autoAdjust="0"/>
    <p:restoredTop sz="59029" autoAdjust="0"/>
  </p:normalViewPr>
  <p:slideViewPr>
    <p:cSldViewPr snapToGrid="0">
      <p:cViewPr varScale="1">
        <p:scale>
          <a:sx n="60" d="100"/>
          <a:sy n="60" d="100"/>
        </p:scale>
        <p:origin x="1792" y="168"/>
      </p:cViewPr>
      <p:guideLst>
        <p:guide pos="4896"/>
        <p:guide orient="horz" pos="1549"/>
        <p:guide orient="horz" pos="5139"/>
        <p:guide pos="551"/>
        <p:guide pos="9088"/>
        <p:guide pos="5294"/>
        <p:guide orient="horz" pos="1056"/>
        <p:guide orient="horz" pos="3504"/>
        <p:guide pos="3839"/>
        <p:guide pos="432"/>
        <p:guide pos="7126"/>
        <p:guide pos="4151"/>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7840"/>
    </p:cViewPr>
  </p:sorterViewPr>
  <p:notesViewPr>
    <p:cSldViewPr snapToGrid="0">
      <p:cViewPr varScale="1">
        <p:scale>
          <a:sx n="76" d="100"/>
          <a:sy n="76" d="100"/>
        </p:scale>
        <p:origin x="40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1440" tIns="45720" rIns="91440" bIns="45720" rtlCol="0"/>
          <a:lstStyle>
            <a:lvl1pPr algn="l">
              <a:defRPr sz="1200"/>
            </a:lvl1pPr>
          </a:lstStyle>
          <a:p>
            <a:endParaRPr lang="en-US" dirty="0">
              <a:latin typeface="Amazon Ember"/>
            </a:endParaRPr>
          </a:p>
        </p:txBody>
      </p:sp>
      <p:sp>
        <p:nvSpPr>
          <p:cNvPr id="3" name="Date Placeholder 2"/>
          <p:cNvSpPr>
            <a:spLocks noGrp="1"/>
          </p:cNvSpPr>
          <p:nvPr>
            <p:ph type="dt" sz="quarter" idx="1"/>
          </p:nvPr>
        </p:nvSpPr>
        <p:spPr>
          <a:xfrm>
            <a:off x="3970885" y="0"/>
            <a:ext cx="3038319" cy="465242"/>
          </a:xfrm>
          <a:prstGeom prst="rect">
            <a:avLst/>
          </a:prstGeom>
        </p:spPr>
        <p:txBody>
          <a:bodyPr vert="horz" lIns="91440" tIns="45720" rIns="91440" bIns="45720" rtlCol="0"/>
          <a:lstStyle>
            <a:lvl1pPr algn="r">
              <a:defRPr sz="1200"/>
            </a:lvl1pPr>
          </a:lstStyle>
          <a:p>
            <a:fld id="{7DE0A5FC-BD41-1443-B940-79FBBB705431}" type="datetimeFigureOut">
              <a:rPr lang="en-US" smtClean="0">
                <a:latin typeface="Amazon Ember"/>
              </a:rPr>
              <a:t>7/8/20</a:t>
            </a:fld>
            <a:endParaRPr lang="en-US" dirty="0">
              <a:latin typeface="Amazon Ember"/>
            </a:endParaRPr>
          </a:p>
        </p:txBody>
      </p:sp>
      <p:sp>
        <p:nvSpPr>
          <p:cNvPr id="4" name="Footer Placeholder 3"/>
          <p:cNvSpPr>
            <a:spLocks noGrp="1"/>
          </p:cNvSpPr>
          <p:nvPr>
            <p:ph type="ftr" sz="quarter" idx="2"/>
          </p:nvPr>
        </p:nvSpPr>
        <p:spPr>
          <a:xfrm>
            <a:off x="0" y="8829054"/>
            <a:ext cx="3038319" cy="465242"/>
          </a:xfrm>
          <a:prstGeom prst="rect">
            <a:avLst/>
          </a:prstGeom>
        </p:spPr>
        <p:txBody>
          <a:bodyPr vert="horz" lIns="91440" tIns="45720" rIns="91440" bIns="45720" rtlCol="0" anchor="b"/>
          <a:lstStyle>
            <a:lvl1pPr algn="l">
              <a:defRPr sz="1200"/>
            </a:lvl1pPr>
          </a:lstStyle>
          <a:p>
            <a:endParaRPr lang="en-US" dirty="0">
              <a:latin typeface="Amazon Ember"/>
            </a:endParaRPr>
          </a:p>
        </p:txBody>
      </p:sp>
      <p:sp>
        <p:nvSpPr>
          <p:cNvPr id="5" name="Slide Number Placeholder 4"/>
          <p:cNvSpPr>
            <a:spLocks noGrp="1"/>
          </p:cNvSpPr>
          <p:nvPr>
            <p:ph type="sldNum" sz="quarter" idx="3"/>
          </p:nvPr>
        </p:nvSpPr>
        <p:spPr>
          <a:xfrm>
            <a:off x="3970885" y="8829054"/>
            <a:ext cx="3038319" cy="465242"/>
          </a:xfrm>
          <a:prstGeom prst="rect">
            <a:avLst/>
          </a:prstGeom>
        </p:spPr>
        <p:txBody>
          <a:bodyPr vert="horz" lIns="91440" tIns="45720" rIns="91440" bIns="45720" rtlCol="0" anchor="b"/>
          <a:lstStyle>
            <a:lvl1pPr algn="r">
              <a:defRPr sz="1200"/>
            </a:lvl1pPr>
          </a:lstStyle>
          <a:p>
            <a:fld id="{331CE446-62A2-A34E-999E-1639EE058FD1}" type="slidenum">
              <a:rPr lang="en-US" smtClean="0">
                <a:latin typeface="Amazon Ember"/>
              </a:rPr>
              <a:t>‹#›</a:t>
            </a:fld>
            <a:endParaRPr lang="en-US" dirty="0">
              <a:latin typeface="Amazon Ember"/>
            </a:endParaRPr>
          </a:p>
        </p:txBody>
      </p:sp>
    </p:spTree>
    <p:extLst>
      <p:ext uri="{BB962C8B-B14F-4D97-AF65-F5344CB8AC3E}">
        <p14:creationId xmlns:p14="http://schemas.microsoft.com/office/powerpoint/2010/main" val="2634542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atin typeface="Amazon Ember"/>
              </a:defRPr>
            </a:lvl1pPr>
          </a:lstStyle>
          <a:p>
            <a:endParaRPr lang="en-US" dirty="0"/>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atin typeface="Amazon Ember"/>
              </a:defRPr>
            </a:lvl1pPr>
          </a:lstStyle>
          <a:p>
            <a:fld id="{631F7D34-E617-4D67-ADB9-F7300D1D14C6}" type="datetimeFigureOut">
              <a:rPr lang="en-US" smtClean="0"/>
              <a:pPr/>
              <a:t>7/8/20</a:t>
            </a:fld>
            <a:endParaRPr lang="en-US" dirty="0"/>
          </a:p>
        </p:txBody>
      </p:sp>
      <p:sp>
        <p:nvSpPr>
          <p:cNvPr id="4" name="Slide Image Placeholder 3"/>
          <p:cNvSpPr>
            <a:spLocks noGrp="1" noRot="1" noChangeAspect="1"/>
          </p:cNvSpPr>
          <p:nvPr>
            <p:ph type="sldImg" idx="2"/>
          </p:nvPr>
        </p:nvSpPr>
        <p:spPr>
          <a:xfrm>
            <a:off x="719138" y="1162050"/>
            <a:ext cx="557212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mazon Ember"/>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mazon Ember"/>
              </a:defRPr>
            </a:lvl1pPr>
          </a:lstStyle>
          <a:p>
            <a:fld id="{525B7AE5-8B6B-45BB-BCE2-0D5FF01E052A}" type="slidenum">
              <a:rPr lang="en-US" smtClean="0"/>
              <a:pPr/>
              <a:t>‹#›</a:t>
            </a:fld>
            <a:endParaRPr lang="en-US" dirty="0"/>
          </a:p>
        </p:txBody>
      </p:sp>
    </p:spTree>
    <p:extLst>
      <p:ext uri="{BB962C8B-B14F-4D97-AF65-F5344CB8AC3E}">
        <p14:creationId xmlns:p14="http://schemas.microsoft.com/office/powerpoint/2010/main" val="3642545797"/>
      </p:ext>
    </p:extLst>
  </p:cSld>
  <p:clrMap bg1="lt1" tx1="dk1" bg2="lt2" tx2="dk2" accent1="accent1" accent2="accent2" accent3="accent3" accent4="accent4" accent5="accent5" accent6="accent6" hlink="hlink" folHlink="folHlink"/>
  <p:notesStyle>
    <a:lvl1pPr marL="0" algn="l" defTabSz="914379" rtl="0" eaLnBrk="1" latinLnBrk="0" hangingPunct="1">
      <a:defRPr sz="1200" kern="1200">
        <a:solidFill>
          <a:schemeClr val="tx1"/>
        </a:solidFill>
        <a:latin typeface="Amazon Ember"/>
        <a:ea typeface="+mn-ea"/>
        <a:cs typeface="+mn-cs"/>
      </a:defRPr>
    </a:lvl1pPr>
    <a:lvl2pPr marL="457189" algn="l" defTabSz="914379" rtl="0" eaLnBrk="1" latinLnBrk="0" hangingPunct="1">
      <a:defRPr sz="1200" kern="1200">
        <a:solidFill>
          <a:schemeClr val="tx1"/>
        </a:solidFill>
        <a:latin typeface="Amazon Ember"/>
        <a:ea typeface="+mn-ea"/>
        <a:cs typeface="+mn-cs"/>
      </a:defRPr>
    </a:lvl2pPr>
    <a:lvl3pPr marL="914379" algn="l" defTabSz="914379" rtl="0" eaLnBrk="1" latinLnBrk="0" hangingPunct="1">
      <a:defRPr sz="1200" kern="1200">
        <a:solidFill>
          <a:schemeClr val="tx1"/>
        </a:solidFill>
        <a:latin typeface="Amazon Ember"/>
        <a:ea typeface="+mn-ea"/>
        <a:cs typeface="+mn-cs"/>
      </a:defRPr>
    </a:lvl3pPr>
    <a:lvl4pPr marL="1371569" algn="l" defTabSz="914379" rtl="0" eaLnBrk="1" latinLnBrk="0" hangingPunct="1">
      <a:defRPr sz="1200" kern="1200">
        <a:solidFill>
          <a:schemeClr val="tx1"/>
        </a:solidFill>
        <a:latin typeface="Amazon Ember"/>
        <a:ea typeface="+mn-ea"/>
        <a:cs typeface="+mn-cs"/>
      </a:defRPr>
    </a:lvl4pPr>
    <a:lvl5pPr marL="1828759" algn="l" defTabSz="914379" rtl="0" eaLnBrk="1" latinLnBrk="0" hangingPunct="1">
      <a:defRPr sz="1200" kern="1200">
        <a:solidFill>
          <a:schemeClr val="tx1"/>
        </a:solidFill>
        <a:latin typeface="Amazon Ember"/>
        <a:ea typeface="+mn-ea"/>
        <a:cs typeface="+mn-cs"/>
      </a:defRPr>
    </a:lvl5pPr>
    <a:lvl6pPr marL="2285948" algn="l" defTabSz="914379" rtl="0" eaLnBrk="1" latinLnBrk="0" hangingPunct="1">
      <a:defRPr sz="1200" kern="1200">
        <a:solidFill>
          <a:schemeClr val="tx1"/>
        </a:solidFill>
        <a:latin typeface="+mn-lt"/>
        <a:ea typeface="+mn-ea"/>
        <a:cs typeface="+mn-cs"/>
      </a:defRPr>
    </a:lvl6pPr>
    <a:lvl7pPr marL="2743138" algn="l" defTabSz="914379" rtl="0" eaLnBrk="1" latinLnBrk="0" hangingPunct="1">
      <a:defRPr sz="1200" kern="1200">
        <a:solidFill>
          <a:schemeClr val="tx1"/>
        </a:solidFill>
        <a:latin typeface="+mn-lt"/>
        <a:ea typeface="+mn-ea"/>
        <a:cs typeface="+mn-cs"/>
      </a:defRPr>
    </a:lvl7pPr>
    <a:lvl8pPr marL="3200327" algn="l" defTabSz="914379" rtl="0" eaLnBrk="1" latinLnBrk="0" hangingPunct="1">
      <a:defRPr sz="1200" kern="1200">
        <a:solidFill>
          <a:schemeClr val="tx1"/>
        </a:solidFill>
        <a:latin typeface="+mn-lt"/>
        <a:ea typeface="+mn-ea"/>
        <a:cs typeface="+mn-cs"/>
      </a:defRPr>
    </a:lvl8pPr>
    <a:lvl9pPr marL="3657517" algn="l" defTabSz="91437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b="0" u="none"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a:t>
            </a:fld>
            <a:endParaRPr lang="en-US" dirty="0"/>
          </a:p>
        </p:txBody>
      </p:sp>
    </p:spTree>
    <p:extLst>
      <p:ext uri="{BB962C8B-B14F-4D97-AF65-F5344CB8AC3E}">
        <p14:creationId xmlns:p14="http://schemas.microsoft.com/office/powerpoint/2010/main" val="237823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So learning rate controls the speed of the weight updates. So our </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w</a:t>
                </a:r>
                <a:r>
                  <a:rPr lang="en-US" dirty="0"/>
                  <a:t> depends</a:t>
                </a:r>
                <a:r>
                  <a:rPr lang="en-US" baseline="0" dirty="0"/>
                  <a:t> on the learning rate times with the gradients. This is because the pure gradients are usually too big to miss the global minimum. </a:t>
                </a:r>
              </a:p>
              <a:p>
                <a:r>
                  <a:rPr lang="en-US" baseline="0" dirty="0"/>
                  <a:t>(click) As we can see from the plot, if the </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w</a:t>
                </a:r>
                <a:r>
                  <a:rPr lang="en-US" sz="1200" b="0" i="1" dirty="0">
                    <a:latin typeface="Cambria Math" panose="02040503050406030204" pitchFamily="18" charset="0"/>
                    <a:ea typeface="Cambria Math" panose="02040503050406030204" pitchFamily="18" charset="0"/>
                  </a:rPr>
                  <a:t> </a:t>
                </a:r>
                <a:r>
                  <a:rPr lang="en-US" baseline="0" dirty="0"/>
                  <a:t> is too big, then the optimization point might be wandering around the global minimum, while on the other hand, if the </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w</a:t>
                </a:r>
                <a:r>
                  <a:rPr lang="en-US" baseline="0" dirty="0"/>
                  <a:t> is too small, then the optimization will to too slow. The optimal learning rate varies based on different functions and networks. We usually start from a learning rate with range 0.01 to 0.1. Sometimes we use a “learning rate” scheduler to gradually decrease the learning rate itself. </a:t>
                </a:r>
              </a:p>
              <a:p>
                <a:r>
                  <a:rPr lang="en-US" baseline="0" dirty="0"/>
                  <a:t>(click) And if we compare different learning rate on this 2d axis, where x-axis represents the iteration of training, and y-axis denotes the model error, or the loss, we can draw the similar conclusion. As we can see, the yellow line with very high learning rate will never converge. On the other hand, the blue line with very low learning rate is converging slowly.</a:t>
                </a:r>
                <a:endParaRPr lang="en-US" dirty="0"/>
              </a:p>
            </p:txBody>
          </p:sp>
        </mc:Fallback>
      </mc:AlternateContent>
      <p:sp>
        <p:nvSpPr>
          <p:cNvPr id="4" name="Slide Number Placeholder 3"/>
          <p:cNvSpPr>
            <a:spLocks noGrp="1"/>
          </p:cNvSpPr>
          <p:nvPr>
            <p:ph type="sldNum" sz="quarter" idx="5"/>
          </p:nvPr>
        </p:nvSpPr>
        <p:spPr/>
        <p:txBody>
          <a:bodyPr/>
          <a:lstStyle/>
          <a:p>
            <a:fld id="{525B7AE5-8B6B-45BB-BCE2-0D5FF01E052A}" type="slidenum">
              <a:rPr lang="en-US" smtClean="0"/>
              <a:pPr/>
              <a:t>10</a:t>
            </a:fld>
            <a:endParaRPr lang="en-US" dirty="0"/>
          </a:p>
        </p:txBody>
      </p:sp>
    </p:spTree>
    <p:extLst>
      <p:ext uri="{BB962C8B-B14F-4D97-AF65-F5344CB8AC3E}">
        <p14:creationId xmlns:p14="http://schemas.microsoft.com/office/powerpoint/2010/main" val="3675393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11</a:t>
            </a:fld>
            <a:endParaRPr lang="en-US" dirty="0"/>
          </a:p>
        </p:txBody>
      </p:sp>
    </p:spTree>
    <p:extLst>
      <p:ext uri="{BB962C8B-B14F-4D97-AF65-F5344CB8AC3E}">
        <p14:creationId xmlns:p14="http://schemas.microsoft.com/office/powerpoint/2010/main" val="159032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12</a:t>
            </a:fld>
            <a:endParaRPr lang="en-US" dirty="0"/>
          </a:p>
        </p:txBody>
      </p:sp>
    </p:spTree>
    <p:extLst>
      <p:ext uri="{BB962C8B-B14F-4D97-AF65-F5344CB8AC3E}">
        <p14:creationId xmlns:p14="http://schemas.microsoft.com/office/powerpoint/2010/main" val="916830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13</a:t>
            </a:fld>
            <a:endParaRPr lang="en-US" dirty="0"/>
          </a:p>
        </p:txBody>
      </p:sp>
    </p:spTree>
    <p:extLst>
      <p:ext uri="{BB962C8B-B14F-4D97-AF65-F5344CB8AC3E}">
        <p14:creationId xmlns:p14="http://schemas.microsoft.com/office/powerpoint/2010/main" val="428948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2</a:t>
            </a:fld>
            <a:endParaRPr lang="en-US" dirty="0"/>
          </a:p>
        </p:txBody>
      </p:sp>
    </p:spTree>
    <p:extLst>
      <p:ext uri="{BB962C8B-B14F-4D97-AF65-F5344CB8AC3E}">
        <p14:creationId xmlns:p14="http://schemas.microsoft.com/office/powerpoint/2010/main" val="337642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3</a:t>
            </a:fld>
            <a:endParaRPr lang="en-US" dirty="0"/>
          </a:p>
        </p:txBody>
      </p:sp>
    </p:spTree>
    <p:extLst>
      <p:ext uri="{BB962C8B-B14F-4D97-AF65-F5344CB8AC3E}">
        <p14:creationId xmlns:p14="http://schemas.microsoft.com/office/powerpoint/2010/main" val="264874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4</a:t>
            </a:fld>
            <a:endParaRPr lang="en-US" dirty="0"/>
          </a:p>
        </p:txBody>
      </p:sp>
    </p:spTree>
    <p:extLst>
      <p:ext uri="{BB962C8B-B14F-4D97-AF65-F5344CB8AC3E}">
        <p14:creationId xmlns:p14="http://schemas.microsoft.com/office/powerpoint/2010/main" val="12878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5</a:t>
            </a:fld>
            <a:endParaRPr lang="en-US" dirty="0"/>
          </a:p>
        </p:txBody>
      </p:sp>
    </p:spTree>
    <p:extLst>
      <p:ext uri="{BB962C8B-B14F-4D97-AF65-F5344CB8AC3E}">
        <p14:creationId xmlns:p14="http://schemas.microsoft.com/office/powerpoint/2010/main" val="291337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6</a:t>
            </a:fld>
            <a:endParaRPr lang="en-US" dirty="0"/>
          </a:p>
        </p:txBody>
      </p:sp>
    </p:spTree>
    <p:extLst>
      <p:ext uri="{BB962C8B-B14F-4D97-AF65-F5344CB8AC3E}">
        <p14:creationId xmlns:p14="http://schemas.microsoft.com/office/powerpoint/2010/main" val="335059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b="0" u="none" dirty="0"/>
              </a:p>
            </p:txBody>
          </p:sp>
        </mc:Choice>
        <mc:Fallback xmlns="">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 widely used strategy for backpropagation is called gradient descent, again, it is an </a:t>
                </a:r>
                <a:r>
                  <a:rPr lang="en-US" sz="1200" dirty="0"/>
                  <a:t>optimization strategy that used to train neural networks. </a:t>
                </a: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dirty="0"/>
                  <a:t>(click) As what it is named for, the gradient descent calculates the gradients of each layer’s forward function, and optimizes cost function </a:t>
                </a:r>
                <a:r>
                  <a:rPr lang="en-US" sz="1200" b="1" dirty="0">
                    <a:solidFill>
                      <a:schemeClr val="accent3"/>
                    </a:solidFill>
                  </a:rPr>
                  <a:t>C</a:t>
                </a:r>
                <a:r>
                  <a:rPr lang="en-US" sz="1200" dirty="0"/>
                  <a:t> by moving the weights towards the direction of the steepest descent iteratively.</a:t>
                </a: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dirty="0"/>
                  <a:t>(click) So </a:t>
                </a:r>
                <a:r>
                  <a:rPr lang="en-US" dirty="0"/>
                  <a:t>backpropagation optimizes the weights by a large series of weights updates.</a:t>
                </a:r>
                <a:r>
                  <a:rPr lang="en-US" sz="1200" dirty="0"/>
                  <a:t> At each weights updates, we minus </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w</a:t>
                </a:r>
                <a:r>
                  <a:rPr lang="en-US" sz="1200" b="0" i="1" dirty="0">
                    <a:latin typeface="Cambria Math" panose="02040503050406030204" pitchFamily="18" charset="0"/>
                    <a:ea typeface="Cambria Math" panose="02040503050406030204" pitchFamily="18" charset="0"/>
                  </a:rPr>
                  <a:t> </a:t>
                </a:r>
                <a:r>
                  <a:rPr lang="en-US" sz="1200" b="0" i="0" dirty="0">
                    <a:latin typeface="Cambria Math" panose="02040503050406030204" pitchFamily="18" charset="0"/>
                    <a:ea typeface="Cambria Math" panose="02040503050406030204" pitchFamily="18" charset="0"/>
                  </a:rPr>
                  <a:t>from the </a:t>
                </a:r>
                <a:r>
                  <a:rPr lang="en-US" sz="1200" b="0" i="0">
                    <a:latin typeface="Cambria Math" panose="02040503050406030204" pitchFamily="18" charset="0"/>
                  </a:rPr>
                  <a:t>𝑤_𝑜𝑙𝑑</a:t>
                </a:r>
                <a:r>
                  <a:rPr lang="en-US" sz="1200" b="0" i="0" dirty="0">
                    <a:latin typeface="Cambria Math" panose="02040503050406030204" pitchFamily="18" charset="0"/>
                    <a:ea typeface="Cambria Math" panose="02040503050406030204" pitchFamily="18" charset="0"/>
                  </a:rPr>
                  <a:t> to obtain the </a:t>
                </a:r>
                <a:r>
                  <a:rPr lang="en-US" sz="1200" b="0" i="0">
                    <a:latin typeface="Cambria Math" panose="02040503050406030204" pitchFamily="18" charset="0"/>
                  </a:rPr>
                  <a:t>𝑤_𝑛𝑒𝑤</a:t>
                </a:r>
                <a:endParaRPr lang="en-US" sz="1200" i="0" dirty="0"/>
              </a:p>
              <a:p>
                <a:r>
                  <a:rPr lang="en-US" dirty="0"/>
                  <a:t>Here, the </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w</a:t>
                </a:r>
                <a:r>
                  <a:rPr lang="en-US" sz="1200" b="0" i="1" dirty="0">
                    <a:latin typeface="Cambria Math" panose="02040503050406030204" pitchFamily="18" charset="0"/>
                    <a:ea typeface="Cambria Math" panose="02040503050406030204" pitchFamily="18" charset="0"/>
                  </a:rPr>
                  <a:t> </a:t>
                </a:r>
                <a:r>
                  <a:rPr lang="en-US" sz="1200" b="0" i="0" dirty="0">
                    <a:latin typeface="Cambria Math" panose="02040503050406030204" pitchFamily="18" charset="0"/>
                    <a:ea typeface="Cambria Math" panose="02040503050406030204" pitchFamily="18" charset="0"/>
                  </a:rPr>
                  <a:t>was calculated</a:t>
                </a:r>
                <a:r>
                  <a:rPr lang="en-US" i="0" dirty="0"/>
                  <a:t> </a:t>
                </a:r>
                <a:r>
                  <a:rPr lang="en-US" dirty="0"/>
                  <a:t>by the learning rate times with </a:t>
                </a:r>
                <a:r>
                  <a:rPr lang="en-US" b="1" u="sng" dirty="0"/>
                  <a:t>“the gradients of C</a:t>
                </a:r>
                <a:r>
                  <a:rPr lang="en-US" b="1" u="sng" baseline="0" dirty="0"/>
                  <a:t> with respect to </a:t>
                </a:r>
                <a:r>
                  <a:rPr lang="en-US" sz="1200" b="1" i="0" u="sng">
                    <a:latin typeface="Cambria Math" panose="02040503050406030204" pitchFamily="18" charset="0"/>
                  </a:rPr>
                  <a:t>𝒘_𝒐𝒍𝒅</a:t>
                </a:r>
                <a:r>
                  <a:rPr lang="en-US" b="1" u="sng" baseline="0" dirty="0"/>
                  <a:t>”. </a:t>
                </a:r>
                <a:r>
                  <a:rPr lang="en-US" dirty="0"/>
                  <a:t>times with the learning rate.</a:t>
                </a:r>
              </a:p>
            </p:txBody>
          </p:sp>
        </mc:Fallback>
      </mc:AlternateContent>
      <p:sp>
        <p:nvSpPr>
          <p:cNvPr id="4" name="Slide Number Placeholder 3"/>
          <p:cNvSpPr>
            <a:spLocks noGrp="1"/>
          </p:cNvSpPr>
          <p:nvPr>
            <p:ph type="sldNum" sz="quarter" idx="5"/>
          </p:nvPr>
        </p:nvSpPr>
        <p:spPr/>
        <p:txBody>
          <a:bodyPr/>
          <a:lstStyle/>
          <a:p>
            <a:fld id="{525B7AE5-8B6B-45BB-BCE2-0D5FF01E052A}" type="slidenum">
              <a:rPr lang="en-US" smtClean="0"/>
              <a:pPr/>
              <a:t>7</a:t>
            </a:fld>
            <a:endParaRPr lang="en-US" dirty="0"/>
          </a:p>
        </p:txBody>
      </p:sp>
    </p:spTree>
    <p:extLst>
      <p:ext uri="{BB962C8B-B14F-4D97-AF65-F5344CB8AC3E}">
        <p14:creationId xmlns:p14="http://schemas.microsoft.com/office/powerpoint/2010/main" val="400491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8</a:t>
            </a:fld>
            <a:endParaRPr lang="en-US" dirty="0"/>
          </a:p>
        </p:txBody>
      </p:sp>
    </p:spTree>
    <p:extLst>
      <p:ext uri="{BB962C8B-B14F-4D97-AF65-F5344CB8AC3E}">
        <p14:creationId xmlns:p14="http://schemas.microsoft.com/office/powerpoint/2010/main" val="4182740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9</a:t>
            </a:fld>
            <a:endParaRPr lang="en-US" dirty="0"/>
          </a:p>
        </p:txBody>
      </p:sp>
    </p:spTree>
    <p:extLst>
      <p:ext uri="{BB962C8B-B14F-4D97-AF65-F5344CB8AC3E}">
        <p14:creationId xmlns:p14="http://schemas.microsoft.com/office/powerpoint/2010/main" val="20020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fillment Logo Fullscreen">
    <p:spTree>
      <p:nvGrpSpPr>
        <p:cNvPr id="1" name=""/>
        <p:cNvGrpSpPr/>
        <p:nvPr/>
      </p:nvGrpSpPr>
      <p:grpSpPr>
        <a:xfrm>
          <a:off x="0" y="0"/>
          <a:ext cx="0" cy="0"/>
          <a:chOff x="0" y="0"/>
          <a:chExt cx="0" cy="0"/>
        </a:xfrm>
      </p:grpSpPr>
      <p:sp>
        <p:nvSpPr>
          <p:cNvPr id="2" name="Rectangle 1"/>
          <p:cNvSpPr/>
          <p:nvPr userDrawn="1"/>
        </p:nvSpPr>
        <p:spPr>
          <a:xfrm>
            <a:off x="1" y="0"/>
            <a:ext cx="12188825" cy="6858000"/>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lIns="45695" tIns="22848" rIns="45695" bIns="22848" rtlCol="0" anchor="ctr"/>
          <a:lstStyle/>
          <a:p>
            <a:pPr algn="ctr"/>
            <a:endParaRPr lang="en-US" sz="1300"/>
          </a:p>
        </p:txBody>
      </p:sp>
      <p:pic>
        <p:nvPicPr>
          <p:cNvPr id="6" name="Picture 5">
            <a:extLst>
              <a:ext uri="{FF2B5EF4-FFF2-40B4-BE49-F238E27FC236}">
                <a16:creationId xmlns:a16="http://schemas.microsoft.com/office/drawing/2014/main" id="{C1D174EA-4502-4546-ACDC-DD5E598035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5282" y="412869"/>
            <a:ext cx="6055663" cy="6055663"/>
          </a:xfrm>
          <a:prstGeom prst="rect">
            <a:avLst/>
          </a:prstGeom>
        </p:spPr>
      </p:pic>
    </p:spTree>
    <p:extLst>
      <p:ext uri="{BB962C8B-B14F-4D97-AF65-F5344CB8AC3E}">
        <p14:creationId xmlns:p14="http://schemas.microsoft.com/office/powerpoint/2010/main" val="26212490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AA3866-048A-2449-A57B-65D003A49DEA}"/>
              </a:ext>
            </a:extLst>
          </p:cNvPr>
          <p:cNvSpPr/>
          <p:nvPr userDrawn="1"/>
        </p:nvSpPr>
        <p:spPr>
          <a:xfrm>
            <a:off x="0" y="6158429"/>
            <a:ext cx="12188826" cy="699573"/>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p>
        </p:txBody>
      </p:sp>
      <p:sp>
        <p:nvSpPr>
          <p:cNvPr id="7" name="Rectangle 6">
            <a:extLst>
              <a:ext uri="{FF2B5EF4-FFF2-40B4-BE49-F238E27FC236}">
                <a16:creationId xmlns:a16="http://schemas.microsoft.com/office/drawing/2014/main" id="{7605821D-B101-734B-AC8D-F8621F65E92C}"/>
              </a:ext>
            </a:extLst>
          </p:cNvPr>
          <p:cNvSpPr/>
          <p:nvPr userDrawn="1"/>
        </p:nvSpPr>
        <p:spPr>
          <a:xfrm>
            <a:off x="0" y="6158429"/>
            <a:ext cx="12188826" cy="87613"/>
          </a:xfrm>
          <a:prstGeom prst="rect">
            <a:avLst/>
          </a:prstGeom>
          <a:solidFill>
            <a:srgbClr val="383D3B"/>
          </a:solidFill>
          <a:ln>
            <a:noFill/>
          </a:ln>
        </p:spPr>
        <p:style>
          <a:lnRef idx="1">
            <a:schemeClr val="accent1"/>
          </a:lnRef>
          <a:fillRef idx="3">
            <a:schemeClr val="accent1"/>
          </a:fillRef>
          <a:effectRef idx="2">
            <a:schemeClr val="accent1"/>
          </a:effectRef>
          <a:fontRef idx="minor">
            <a:schemeClr val="lt1"/>
          </a:fontRef>
        </p:style>
        <p:txBody>
          <a:bodyPr lIns="45695" tIns="22848" rIns="45695" bIns="22848" rtlCol="0" anchor="ctr"/>
          <a:lstStyle/>
          <a:p>
            <a:pPr algn="ctr"/>
            <a:endParaRPr lang="en-US" sz="1300"/>
          </a:p>
        </p:txBody>
      </p:sp>
      <p:sp>
        <p:nvSpPr>
          <p:cNvPr id="8" name="TextBox 7">
            <a:extLst>
              <a:ext uri="{FF2B5EF4-FFF2-40B4-BE49-F238E27FC236}">
                <a16:creationId xmlns:a16="http://schemas.microsoft.com/office/drawing/2014/main" id="{BBDF5D8A-7030-AC4F-A6C5-1532EA8C8DE9}"/>
              </a:ext>
            </a:extLst>
          </p:cNvPr>
          <p:cNvSpPr txBox="1"/>
          <p:nvPr userDrawn="1"/>
        </p:nvSpPr>
        <p:spPr>
          <a:xfrm>
            <a:off x="302561" y="6418573"/>
            <a:ext cx="241069"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lumMod val="95000"/>
                  </a:schemeClr>
                </a:solidFill>
                <a:latin typeface="Amazon Ember Light"/>
                <a:cs typeface="Amazon Ember Light"/>
              </a:rPr>
              <a:pPr algn="ctr">
                <a:lnSpc>
                  <a:spcPct val="90000"/>
                </a:lnSpc>
                <a:buClr>
                  <a:srgbClr val="0085C3"/>
                </a:buClr>
              </a:pPr>
              <a:t>‹#›</a:t>
            </a:fld>
            <a:endParaRPr lang="en-US" sz="1400" b="0" dirty="0">
              <a:solidFill>
                <a:schemeClr val="bg1">
                  <a:lumMod val="95000"/>
                </a:schemeClr>
              </a:solidFill>
              <a:latin typeface="Amazon Ember Light"/>
              <a:cs typeface="Amazon Ember Light"/>
            </a:endParaRPr>
          </a:p>
        </p:txBody>
      </p:sp>
      <p:sp>
        <p:nvSpPr>
          <p:cNvPr id="9" name="Rectangle 8">
            <a:extLst>
              <a:ext uri="{FF2B5EF4-FFF2-40B4-BE49-F238E27FC236}">
                <a16:creationId xmlns:a16="http://schemas.microsoft.com/office/drawing/2014/main" id="{CF05FAC4-9305-7A4F-9A9C-9919328FDB9D}"/>
              </a:ext>
            </a:extLst>
          </p:cNvPr>
          <p:cNvSpPr/>
          <p:nvPr userDrawn="1"/>
        </p:nvSpPr>
        <p:spPr>
          <a:xfrm>
            <a:off x="694208" y="6395912"/>
            <a:ext cx="1463862" cy="253916"/>
          </a:xfrm>
          <a:prstGeom prst="rect">
            <a:avLst/>
          </a:prstGeom>
        </p:spPr>
        <p:txBody>
          <a:bodyPr wrap="none">
            <a:spAutoFit/>
          </a:bodyPr>
          <a:lstStyle/>
          <a:p>
            <a:r>
              <a:rPr lang="en-US" sz="1050" b="0" i="0" dirty="0">
                <a:solidFill>
                  <a:schemeClr val="bg1">
                    <a:lumMod val="95000"/>
                  </a:schemeClr>
                </a:solidFill>
                <a:effectLst/>
                <a:latin typeface="Amazon Ember"/>
                <a:ea typeface="Amazon Ember"/>
                <a:cs typeface="Amazon Ember"/>
              </a:rPr>
              <a:t>Amazon</a:t>
            </a:r>
            <a:r>
              <a:rPr lang="en-US" sz="1050" b="0" i="0" baseline="0" dirty="0">
                <a:solidFill>
                  <a:schemeClr val="bg1">
                    <a:lumMod val="95000"/>
                  </a:schemeClr>
                </a:solidFill>
                <a:effectLst/>
                <a:latin typeface="Amazon Ember"/>
                <a:ea typeface="Amazon Ember"/>
                <a:cs typeface="Amazon Ember"/>
              </a:rPr>
              <a:t> Confidential</a:t>
            </a:r>
            <a:endParaRPr lang="en-US" sz="1050" b="0" i="0" dirty="0">
              <a:solidFill>
                <a:schemeClr val="bg1">
                  <a:lumMod val="95000"/>
                </a:schemeClr>
              </a:solidFill>
              <a:latin typeface="Amazon Ember"/>
              <a:cs typeface="Amazon Ember"/>
            </a:endParaRPr>
          </a:p>
        </p:txBody>
      </p:sp>
      <p:pic>
        <p:nvPicPr>
          <p:cNvPr id="10" name="Picture 9">
            <a:extLst>
              <a:ext uri="{FF2B5EF4-FFF2-40B4-BE49-F238E27FC236}">
                <a16:creationId xmlns:a16="http://schemas.microsoft.com/office/drawing/2014/main" id="{BDC0D95C-731A-F641-AD3A-CB54B6ACA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6138" y="6317947"/>
            <a:ext cx="2454623" cy="474263"/>
          </a:xfrm>
          <a:prstGeom prst="rect">
            <a:avLst/>
          </a:prstGeom>
        </p:spPr>
      </p:pic>
    </p:spTree>
    <p:extLst>
      <p:ext uri="{BB962C8B-B14F-4D97-AF65-F5344CB8AC3E}">
        <p14:creationId xmlns:p14="http://schemas.microsoft.com/office/powerpoint/2010/main" val="310594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End Slide">
    <p:bg>
      <p:bgPr>
        <a:solidFill>
          <a:srgbClr val="0090C3"/>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99BB8AB-0443-634D-ACBD-74F470C64D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8227" y="2585198"/>
            <a:ext cx="3833375" cy="3833375"/>
          </a:xfrm>
          <a:prstGeom prst="rect">
            <a:avLst/>
          </a:prstGeom>
        </p:spPr>
      </p:pic>
      <p:sp>
        <p:nvSpPr>
          <p:cNvPr id="6" name="Title 2"/>
          <p:cNvSpPr>
            <a:spLocks noGrp="1"/>
          </p:cNvSpPr>
          <p:nvPr>
            <p:ph type="title" hasCustomPrompt="1"/>
          </p:nvPr>
        </p:nvSpPr>
        <p:spPr>
          <a:xfrm>
            <a:off x="5181603" y="399863"/>
            <a:ext cx="5884334" cy="2185334"/>
          </a:xfrm>
          <a:prstGeom prst="rect">
            <a:avLst/>
          </a:prstGeom>
        </p:spPr>
        <p:txBody>
          <a:bodyPr vert="horz" anchor="ctr"/>
          <a:lstStyle>
            <a:lvl1pPr algn="ctr">
              <a:defRPr sz="6000" b="1" i="0" baseline="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Thank You!</a:t>
            </a:r>
          </a:p>
        </p:txBody>
      </p:sp>
      <p:sp>
        <p:nvSpPr>
          <p:cNvPr id="5" name="Rectangle 4">
            <a:extLst>
              <a:ext uri="{FF2B5EF4-FFF2-40B4-BE49-F238E27FC236}">
                <a16:creationId xmlns:a16="http://schemas.microsoft.com/office/drawing/2014/main" id="{F8B9FC9B-EF99-8D41-87D2-F5E139C0AB0F}"/>
              </a:ext>
            </a:extLst>
          </p:cNvPr>
          <p:cNvSpPr/>
          <p:nvPr userDrawn="1"/>
        </p:nvSpPr>
        <p:spPr>
          <a:xfrm>
            <a:off x="0" y="6158429"/>
            <a:ext cx="12188826" cy="699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p>
        </p:txBody>
      </p:sp>
      <p:sp>
        <p:nvSpPr>
          <p:cNvPr id="7" name="Rectangle 6">
            <a:extLst>
              <a:ext uri="{FF2B5EF4-FFF2-40B4-BE49-F238E27FC236}">
                <a16:creationId xmlns:a16="http://schemas.microsoft.com/office/drawing/2014/main" id="{A04E2501-7AD4-A146-AF74-F02167CF5568}"/>
              </a:ext>
            </a:extLst>
          </p:cNvPr>
          <p:cNvSpPr/>
          <p:nvPr userDrawn="1"/>
        </p:nvSpPr>
        <p:spPr>
          <a:xfrm>
            <a:off x="0" y="6158429"/>
            <a:ext cx="12188826" cy="87613"/>
          </a:xfrm>
          <a:prstGeom prst="rect">
            <a:avLst/>
          </a:prstGeom>
          <a:solidFill>
            <a:srgbClr val="383D3B"/>
          </a:solidFill>
          <a:ln>
            <a:noFill/>
          </a:ln>
        </p:spPr>
        <p:style>
          <a:lnRef idx="1">
            <a:schemeClr val="accent1"/>
          </a:lnRef>
          <a:fillRef idx="3">
            <a:schemeClr val="accent1"/>
          </a:fillRef>
          <a:effectRef idx="2">
            <a:schemeClr val="accent1"/>
          </a:effectRef>
          <a:fontRef idx="minor">
            <a:schemeClr val="lt1"/>
          </a:fontRef>
        </p:style>
        <p:txBody>
          <a:bodyPr lIns="45695" tIns="22848" rIns="45695" bIns="22848" rtlCol="0" anchor="ctr"/>
          <a:lstStyle/>
          <a:p>
            <a:pPr algn="ctr"/>
            <a:endParaRPr lang="en-US" sz="1300"/>
          </a:p>
        </p:txBody>
      </p:sp>
      <p:sp>
        <p:nvSpPr>
          <p:cNvPr id="8" name="TextBox 7">
            <a:extLst>
              <a:ext uri="{FF2B5EF4-FFF2-40B4-BE49-F238E27FC236}">
                <a16:creationId xmlns:a16="http://schemas.microsoft.com/office/drawing/2014/main" id="{2DF16656-6525-8642-AA82-CA530EB46E91}"/>
              </a:ext>
            </a:extLst>
          </p:cNvPr>
          <p:cNvSpPr txBox="1"/>
          <p:nvPr userDrawn="1"/>
        </p:nvSpPr>
        <p:spPr>
          <a:xfrm>
            <a:off x="302561" y="6418573"/>
            <a:ext cx="241069"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lumMod val="95000"/>
                  </a:schemeClr>
                </a:solidFill>
                <a:latin typeface="Amazon Ember Light"/>
                <a:cs typeface="Amazon Ember Light"/>
              </a:rPr>
              <a:pPr algn="ctr">
                <a:lnSpc>
                  <a:spcPct val="90000"/>
                </a:lnSpc>
                <a:buClr>
                  <a:srgbClr val="0085C3"/>
                </a:buClr>
              </a:pPr>
              <a:t>‹#›</a:t>
            </a:fld>
            <a:endParaRPr lang="en-US" sz="1400" b="0" dirty="0">
              <a:solidFill>
                <a:schemeClr val="bg1">
                  <a:lumMod val="95000"/>
                </a:schemeClr>
              </a:solidFill>
              <a:latin typeface="Amazon Ember Light"/>
              <a:cs typeface="Amazon Ember Light"/>
            </a:endParaRPr>
          </a:p>
        </p:txBody>
      </p:sp>
      <p:sp>
        <p:nvSpPr>
          <p:cNvPr id="9" name="Rectangle 8">
            <a:extLst>
              <a:ext uri="{FF2B5EF4-FFF2-40B4-BE49-F238E27FC236}">
                <a16:creationId xmlns:a16="http://schemas.microsoft.com/office/drawing/2014/main" id="{AE3CD983-4326-1640-B018-27034187E01B}"/>
              </a:ext>
            </a:extLst>
          </p:cNvPr>
          <p:cNvSpPr/>
          <p:nvPr userDrawn="1"/>
        </p:nvSpPr>
        <p:spPr>
          <a:xfrm>
            <a:off x="694208" y="6395912"/>
            <a:ext cx="1463862" cy="253916"/>
          </a:xfrm>
          <a:prstGeom prst="rect">
            <a:avLst/>
          </a:prstGeom>
        </p:spPr>
        <p:txBody>
          <a:bodyPr wrap="none">
            <a:spAutoFit/>
          </a:bodyPr>
          <a:lstStyle/>
          <a:p>
            <a:r>
              <a:rPr lang="en-US" sz="1050" b="0" i="0" dirty="0">
                <a:solidFill>
                  <a:schemeClr val="bg1">
                    <a:lumMod val="95000"/>
                  </a:schemeClr>
                </a:solidFill>
                <a:effectLst/>
                <a:latin typeface="Amazon Ember"/>
                <a:ea typeface="Amazon Ember"/>
                <a:cs typeface="Amazon Ember"/>
              </a:rPr>
              <a:t>Amazon</a:t>
            </a:r>
            <a:r>
              <a:rPr lang="en-US" sz="1050" b="0" i="0" baseline="0" dirty="0">
                <a:solidFill>
                  <a:schemeClr val="bg1">
                    <a:lumMod val="95000"/>
                  </a:schemeClr>
                </a:solidFill>
                <a:effectLst/>
                <a:latin typeface="Amazon Ember"/>
                <a:ea typeface="Amazon Ember"/>
                <a:cs typeface="Amazon Ember"/>
              </a:rPr>
              <a:t> Confidential</a:t>
            </a:r>
            <a:endParaRPr lang="en-US" sz="1050" b="0" i="0" dirty="0">
              <a:solidFill>
                <a:schemeClr val="bg1">
                  <a:lumMod val="95000"/>
                </a:schemeClr>
              </a:solidFill>
              <a:latin typeface="Amazon Ember"/>
              <a:cs typeface="Amazon Ember"/>
            </a:endParaRPr>
          </a:p>
        </p:txBody>
      </p:sp>
      <p:pic>
        <p:nvPicPr>
          <p:cNvPr id="11" name="Picture 10">
            <a:extLst>
              <a:ext uri="{FF2B5EF4-FFF2-40B4-BE49-F238E27FC236}">
                <a16:creationId xmlns:a16="http://schemas.microsoft.com/office/drawing/2014/main" id="{9361553B-A03D-A54C-A926-1F920E5F24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26138" y="6317947"/>
            <a:ext cx="2454623" cy="474263"/>
          </a:xfrm>
          <a:prstGeom prst="rect">
            <a:avLst/>
          </a:prstGeom>
        </p:spPr>
      </p:pic>
      <p:sp>
        <p:nvSpPr>
          <p:cNvPr id="35" name="Speech Bubble: Rectangle 26">
            <a:extLst>
              <a:ext uri="{FF2B5EF4-FFF2-40B4-BE49-F238E27FC236}">
                <a16:creationId xmlns:a16="http://schemas.microsoft.com/office/drawing/2014/main" id="{63383F62-FBD0-4C4B-87C7-74D34571B4AE}"/>
              </a:ext>
            </a:extLst>
          </p:cNvPr>
          <p:cNvSpPr/>
          <p:nvPr userDrawn="1"/>
        </p:nvSpPr>
        <p:spPr>
          <a:xfrm rot="5400000" flipV="1">
            <a:off x="7031103" y="-1449637"/>
            <a:ext cx="2185332" cy="5884333"/>
          </a:xfrm>
          <a:prstGeom prst="wedgeRectCallout">
            <a:avLst>
              <a:gd name="adj1" fmla="val 85260"/>
              <a:gd name="adj2" fmla="val -39439"/>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5760" tIns="228600" rIns="182780" bIns="182880" rtlCol="0" anchor="t"/>
          <a:lstStyle/>
          <a:p>
            <a:pPr defTabSz="456949"/>
            <a:endParaRPr lang="en-US" sz="2300" dirty="0">
              <a:solidFill>
                <a:schemeClr val="tx1">
                  <a:lumMod val="60000"/>
                  <a:lumOff val="40000"/>
                </a:schemeClr>
              </a:solidFill>
              <a:latin typeface="Amazon Ember Light"/>
              <a:cs typeface="Amazon Ember Light"/>
            </a:endParaRPr>
          </a:p>
        </p:txBody>
      </p:sp>
    </p:spTree>
    <p:extLst>
      <p:ext uri="{BB962C8B-B14F-4D97-AF65-F5344CB8AC3E}">
        <p14:creationId xmlns:p14="http://schemas.microsoft.com/office/powerpoint/2010/main" val="4146525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Image Background">
    <p:spTree>
      <p:nvGrpSpPr>
        <p:cNvPr id="1" name=""/>
        <p:cNvGrpSpPr/>
        <p:nvPr/>
      </p:nvGrpSpPr>
      <p:grpSpPr>
        <a:xfrm>
          <a:off x="0" y="0"/>
          <a:ext cx="0" cy="0"/>
          <a:chOff x="0" y="0"/>
          <a:chExt cx="0" cy="0"/>
        </a:xfrm>
      </p:grpSpPr>
      <p:sp>
        <p:nvSpPr>
          <p:cNvPr id="3" name="Picture Placeholder 49"/>
          <p:cNvSpPr>
            <a:spLocks noGrp="1"/>
          </p:cNvSpPr>
          <p:nvPr>
            <p:ph type="pic" sz="quarter" idx="11" hasCustomPrompt="1"/>
          </p:nvPr>
        </p:nvSpPr>
        <p:spPr>
          <a:xfrm>
            <a:off x="3" y="0"/>
            <a:ext cx="12188825" cy="6858000"/>
          </a:xfrm>
          <a:prstGeom prst="rect">
            <a:avLst/>
          </a:prstGeom>
        </p:spPr>
        <p:txBody>
          <a:bodyPr vert="horz" lIns="45695" tIns="22848" rIns="45695" bIns="22848" anchor="ctr"/>
          <a:lstStyle>
            <a:lvl1pPr marL="0" indent="0" algn="ctr">
              <a:buFontTx/>
              <a:buNone/>
              <a:defRPr baseline="0"/>
            </a:lvl1pPr>
          </a:lstStyle>
          <a:p>
            <a:r>
              <a:rPr lang="en-US" dirty="0"/>
              <a:t>Click to insert a full page image</a:t>
            </a:r>
          </a:p>
          <a:p>
            <a:r>
              <a:rPr lang="en-US" dirty="0"/>
              <a:t>and add your color bar from the library on the last slide</a:t>
            </a:r>
          </a:p>
        </p:txBody>
      </p:sp>
    </p:spTree>
    <p:extLst>
      <p:ext uri="{BB962C8B-B14F-4D97-AF65-F5344CB8AC3E}">
        <p14:creationId xmlns:p14="http://schemas.microsoft.com/office/powerpoint/2010/main" val="497932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Full Page Image _Box Overlay">
    <p:spTree>
      <p:nvGrpSpPr>
        <p:cNvPr id="1" name=""/>
        <p:cNvGrpSpPr/>
        <p:nvPr/>
      </p:nvGrpSpPr>
      <p:grpSpPr>
        <a:xfrm>
          <a:off x="0" y="0"/>
          <a:ext cx="0" cy="0"/>
          <a:chOff x="0" y="0"/>
          <a:chExt cx="0" cy="0"/>
        </a:xfrm>
      </p:grpSpPr>
      <p:sp>
        <p:nvSpPr>
          <p:cNvPr id="3" name="Picture Placeholder 49"/>
          <p:cNvSpPr>
            <a:spLocks noGrp="1"/>
          </p:cNvSpPr>
          <p:nvPr>
            <p:ph type="pic" sz="quarter" idx="11" hasCustomPrompt="1"/>
          </p:nvPr>
        </p:nvSpPr>
        <p:spPr>
          <a:xfrm>
            <a:off x="1" y="0"/>
            <a:ext cx="12188825" cy="6858000"/>
          </a:xfrm>
          <a:prstGeom prst="rect">
            <a:avLst/>
          </a:prstGeom>
        </p:spPr>
        <p:txBody>
          <a:bodyPr vert="horz" lIns="45695" tIns="22848" rIns="45695" bIns="22848" anchor="ctr"/>
          <a:lstStyle>
            <a:lvl1pPr marL="0" indent="0" algn="ctr">
              <a:buFontTx/>
              <a:buNone/>
              <a:defRPr sz="2800" baseline="0"/>
            </a:lvl1pPr>
          </a:lstStyle>
          <a:p>
            <a:r>
              <a:rPr lang="en-US" dirty="0"/>
              <a:t>Click to insert a full page</a:t>
            </a:r>
            <a:br>
              <a:rPr lang="en-US" dirty="0"/>
            </a:br>
            <a:r>
              <a:rPr lang="en-US" dirty="0"/>
              <a:t>image</a:t>
            </a:r>
          </a:p>
        </p:txBody>
      </p:sp>
      <p:sp>
        <p:nvSpPr>
          <p:cNvPr id="5" name="Text Placeholder 4"/>
          <p:cNvSpPr>
            <a:spLocks noGrp="1"/>
          </p:cNvSpPr>
          <p:nvPr>
            <p:ph type="body" sz="quarter" idx="12"/>
          </p:nvPr>
        </p:nvSpPr>
        <p:spPr>
          <a:xfrm>
            <a:off x="8241129" y="2"/>
            <a:ext cx="3683106" cy="4670425"/>
          </a:xfrm>
          <a:prstGeom prst="rect">
            <a:avLst/>
          </a:prstGeom>
          <a:solidFill>
            <a:srgbClr val="0090C3"/>
          </a:solidFill>
        </p:spPr>
        <p:txBody>
          <a:bodyPr vert="horz" lIns="274320" rIns="274320" anchor="ctr" anchorCtr="0"/>
          <a:lstStyle>
            <a:lvl1pPr marL="0" indent="0">
              <a:lnSpc>
                <a:spcPct val="100000"/>
              </a:lnSpc>
              <a:spcAft>
                <a:spcPts val="0"/>
              </a:spcAft>
              <a:buFontTx/>
              <a:buNone/>
              <a:defRPr>
                <a:solidFill>
                  <a:srgbClr val="FFFFFF"/>
                </a:solidFill>
              </a:defRPr>
            </a:lvl1pPr>
            <a:lvl2pPr marL="456971" indent="0">
              <a:spcAft>
                <a:spcPts val="0"/>
              </a:spcAft>
              <a:buFontTx/>
              <a:buNone/>
              <a:defRPr>
                <a:solidFill>
                  <a:srgbClr val="FFFFFF"/>
                </a:solidFill>
              </a:defRPr>
            </a:lvl2pPr>
            <a:lvl3pPr marL="913942" indent="0">
              <a:spcAft>
                <a:spcPts val="0"/>
              </a:spcAft>
              <a:buFontTx/>
              <a:buNone/>
              <a:defRPr>
                <a:solidFill>
                  <a:srgbClr val="FFFFFF"/>
                </a:solidFill>
              </a:defRPr>
            </a:lvl3pPr>
            <a:lvl4pPr marL="1370913" indent="0">
              <a:spcAft>
                <a:spcPts val="0"/>
              </a:spcAft>
              <a:buFontTx/>
              <a:buNone/>
              <a:defRPr>
                <a:solidFill>
                  <a:srgbClr val="FFFFFF"/>
                </a:solidFill>
              </a:defRPr>
            </a:lvl4pPr>
            <a:lvl5pPr marL="1827883" indent="0">
              <a:spcAft>
                <a:spcPts val="0"/>
              </a:spcAft>
              <a:buFontTx/>
              <a:buNone/>
              <a:defRPr>
                <a:solidFill>
                  <a:srgbClr val="FFFFFF"/>
                </a:solidFill>
              </a:defRPr>
            </a:lvl5pPr>
          </a:lstStyle>
          <a:p>
            <a:pPr lvl="0"/>
            <a:r>
              <a:rPr lang="en-US"/>
              <a:t>Click to edit Master text styles</a:t>
            </a:r>
          </a:p>
        </p:txBody>
      </p:sp>
    </p:spTree>
    <p:extLst>
      <p:ext uri="{BB962C8B-B14F-4D97-AF65-F5344CB8AC3E}">
        <p14:creationId xmlns:p14="http://schemas.microsoft.com/office/powerpoint/2010/main" val="16062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Full Page Image Background">
    <p:spTree>
      <p:nvGrpSpPr>
        <p:cNvPr id="1" name=""/>
        <p:cNvGrpSpPr/>
        <p:nvPr/>
      </p:nvGrpSpPr>
      <p:grpSpPr>
        <a:xfrm>
          <a:off x="0" y="0"/>
          <a:ext cx="0" cy="0"/>
          <a:chOff x="0" y="0"/>
          <a:chExt cx="0" cy="0"/>
        </a:xfrm>
      </p:grpSpPr>
      <p:sp>
        <p:nvSpPr>
          <p:cNvPr id="3" name="Picture Placeholder 49"/>
          <p:cNvSpPr>
            <a:spLocks noGrp="1"/>
          </p:cNvSpPr>
          <p:nvPr>
            <p:ph type="pic" sz="quarter" idx="11" hasCustomPrompt="1"/>
          </p:nvPr>
        </p:nvSpPr>
        <p:spPr>
          <a:xfrm>
            <a:off x="4" y="0"/>
            <a:ext cx="12188825" cy="6858000"/>
          </a:xfrm>
          <a:prstGeom prst="rect">
            <a:avLst/>
          </a:prstGeom>
        </p:spPr>
        <p:txBody>
          <a:bodyPr vert="horz" lIns="45681" tIns="22840" rIns="45681" bIns="22840" anchor="ctr"/>
          <a:lstStyle>
            <a:lvl1pPr marL="0" indent="0" algn="ctr">
              <a:buFontTx/>
              <a:buNone/>
              <a:defRPr baseline="0"/>
            </a:lvl1pPr>
          </a:lstStyle>
          <a:p>
            <a:r>
              <a:rPr lang="en-US" dirty="0"/>
              <a:t>Click to insert a full page image</a:t>
            </a:r>
          </a:p>
          <a:p>
            <a:r>
              <a:rPr lang="en-US" dirty="0"/>
              <a:t>and add your color bar from the library on the last slide</a:t>
            </a:r>
          </a:p>
        </p:txBody>
      </p:sp>
    </p:spTree>
    <p:extLst>
      <p:ext uri="{BB962C8B-B14F-4D97-AF65-F5344CB8AC3E}">
        <p14:creationId xmlns:p14="http://schemas.microsoft.com/office/powerpoint/2010/main" val="307895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Rectangle 1"/>
          <p:cNvSpPr/>
          <p:nvPr userDrawn="1"/>
        </p:nvSpPr>
        <p:spPr>
          <a:xfrm>
            <a:off x="1" y="0"/>
            <a:ext cx="12188825" cy="6858000"/>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lIns="45695" tIns="22848" rIns="45695" bIns="22848" rtlCol="0" anchor="ctr"/>
          <a:lstStyle/>
          <a:p>
            <a:pPr algn="ctr"/>
            <a:endParaRPr lang="en-US" sz="1300" dirty="0"/>
          </a:p>
        </p:txBody>
      </p:sp>
      <p:sp>
        <p:nvSpPr>
          <p:cNvPr id="3" name="Title 2"/>
          <p:cNvSpPr>
            <a:spLocks noGrp="1"/>
          </p:cNvSpPr>
          <p:nvPr>
            <p:ph type="title" hasCustomPrompt="1"/>
          </p:nvPr>
        </p:nvSpPr>
        <p:spPr>
          <a:xfrm>
            <a:off x="826154" y="684866"/>
            <a:ext cx="10555017" cy="2520671"/>
          </a:xfrm>
          <a:prstGeom prst="rect">
            <a:avLst/>
          </a:prstGeom>
        </p:spPr>
        <p:txBody>
          <a:bodyPr vert="horz" anchor="b"/>
          <a:lstStyle>
            <a:lvl1pPr algn="ctr">
              <a:defRPr sz="6000" b="1" i="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Click to edit master title style</a:t>
            </a:r>
          </a:p>
        </p:txBody>
      </p:sp>
      <p:sp>
        <p:nvSpPr>
          <p:cNvPr id="7" name="Text Placeholder 6"/>
          <p:cNvSpPr>
            <a:spLocks noGrp="1"/>
          </p:cNvSpPr>
          <p:nvPr>
            <p:ph type="body" sz="quarter" idx="10" hasCustomPrompt="1"/>
          </p:nvPr>
        </p:nvSpPr>
        <p:spPr>
          <a:xfrm>
            <a:off x="3174824" y="3224236"/>
            <a:ext cx="5789379" cy="862272"/>
          </a:xfrm>
          <a:prstGeom prst="rect">
            <a:avLst/>
          </a:prstGeom>
        </p:spPr>
        <p:txBody>
          <a:bodyPr vert="horz"/>
          <a:lstStyle>
            <a:lvl1pPr marL="0" indent="0" algn="ctr">
              <a:buNone/>
              <a:defRPr sz="2600" b="0" i="0" baseline="0">
                <a:solidFill>
                  <a:schemeClr val="tx1">
                    <a:lumMod val="20000"/>
                    <a:lumOff val="80000"/>
                  </a:schemeClr>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456971" indent="0">
              <a:buNone/>
              <a:defRPr>
                <a:solidFill>
                  <a:schemeClr val="tx1">
                    <a:lumMod val="20000"/>
                    <a:lumOff val="80000"/>
                  </a:schemeClr>
                </a:solidFill>
              </a:defRPr>
            </a:lvl2pPr>
            <a:lvl3pPr marL="913942" indent="0">
              <a:buNone/>
              <a:defRPr>
                <a:solidFill>
                  <a:schemeClr val="tx1">
                    <a:lumMod val="20000"/>
                    <a:lumOff val="80000"/>
                  </a:schemeClr>
                </a:solidFill>
              </a:defRPr>
            </a:lvl3pPr>
            <a:lvl4pPr marL="1370913" indent="0">
              <a:buNone/>
              <a:defRPr>
                <a:solidFill>
                  <a:schemeClr val="tx1">
                    <a:lumMod val="20000"/>
                    <a:lumOff val="80000"/>
                  </a:schemeClr>
                </a:solidFill>
              </a:defRPr>
            </a:lvl4pPr>
            <a:lvl5pPr marL="1827883" indent="0">
              <a:buNone/>
              <a:defRPr>
                <a:solidFill>
                  <a:schemeClr val="tx1">
                    <a:lumMod val="20000"/>
                    <a:lumOff val="80000"/>
                  </a:schemeClr>
                </a:solidFill>
              </a:defRPr>
            </a:lvl5pPr>
          </a:lstStyle>
          <a:p>
            <a:pPr lvl="0"/>
            <a:r>
              <a:rPr lang="en-US" dirty="0"/>
              <a:t>Click to add date and or subtitle</a:t>
            </a:r>
          </a:p>
        </p:txBody>
      </p:sp>
    </p:spTree>
    <p:extLst>
      <p:ext uri="{BB962C8B-B14F-4D97-AF65-F5344CB8AC3E}">
        <p14:creationId xmlns:p14="http://schemas.microsoft.com/office/powerpoint/2010/main" val="132333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sp>
        <p:nvSpPr>
          <p:cNvPr id="2" name="Rectangle 1"/>
          <p:cNvSpPr/>
          <p:nvPr userDrawn="1"/>
        </p:nvSpPr>
        <p:spPr>
          <a:xfrm>
            <a:off x="1"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695" tIns="22848" rIns="45695" bIns="22848" rtlCol="0" anchor="ctr"/>
          <a:lstStyle/>
          <a:p>
            <a:pPr algn="ctr"/>
            <a:endParaRPr lang="en-US" sz="1300" dirty="0"/>
          </a:p>
        </p:txBody>
      </p:sp>
      <p:sp>
        <p:nvSpPr>
          <p:cNvPr id="3" name="Title 2"/>
          <p:cNvSpPr>
            <a:spLocks noGrp="1"/>
          </p:cNvSpPr>
          <p:nvPr>
            <p:ph type="title" hasCustomPrompt="1"/>
          </p:nvPr>
        </p:nvSpPr>
        <p:spPr>
          <a:xfrm>
            <a:off x="826154" y="684866"/>
            <a:ext cx="10555017" cy="2520671"/>
          </a:xfrm>
          <a:prstGeom prst="rect">
            <a:avLst/>
          </a:prstGeom>
        </p:spPr>
        <p:txBody>
          <a:bodyPr vert="horz" anchor="b"/>
          <a:lstStyle>
            <a:lvl1pPr algn="ctr">
              <a:defRPr sz="6000" b="1" i="0">
                <a:solidFill>
                  <a:srgbClr val="383D3B"/>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Click to edit master title style</a:t>
            </a:r>
          </a:p>
        </p:txBody>
      </p:sp>
      <p:sp>
        <p:nvSpPr>
          <p:cNvPr id="7" name="Text Placeholder 6"/>
          <p:cNvSpPr>
            <a:spLocks noGrp="1"/>
          </p:cNvSpPr>
          <p:nvPr>
            <p:ph type="body" sz="quarter" idx="10" hasCustomPrompt="1"/>
          </p:nvPr>
        </p:nvSpPr>
        <p:spPr>
          <a:xfrm>
            <a:off x="3174824" y="3224236"/>
            <a:ext cx="5789379" cy="862272"/>
          </a:xfrm>
          <a:prstGeom prst="rect">
            <a:avLst/>
          </a:prstGeom>
        </p:spPr>
        <p:txBody>
          <a:bodyPr vert="horz"/>
          <a:lstStyle>
            <a:lvl1pPr marL="0" indent="0" algn="ctr">
              <a:buNone/>
              <a:defRPr sz="2600" b="0" i="0" baseline="0">
                <a:solidFill>
                  <a:schemeClr val="accent6">
                    <a:lumMod val="60000"/>
                    <a:lumOff val="40000"/>
                  </a:schemeClr>
                </a:solidFill>
                <a:latin typeface="Amazon Ember Display Light" panose="020F0403020204020204" pitchFamily="34" charset="0"/>
                <a:ea typeface="Amazon Ember Display Light" panose="020F0403020204020204" pitchFamily="34" charset="0"/>
                <a:cs typeface="Amazon Ember Display Light" panose="020F0403020204020204" pitchFamily="34" charset="0"/>
              </a:defRPr>
            </a:lvl1pPr>
            <a:lvl2pPr marL="456971" indent="0">
              <a:buNone/>
              <a:defRPr>
                <a:solidFill>
                  <a:schemeClr val="tx1">
                    <a:lumMod val="20000"/>
                    <a:lumOff val="80000"/>
                  </a:schemeClr>
                </a:solidFill>
              </a:defRPr>
            </a:lvl2pPr>
            <a:lvl3pPr marL="913942" indent="0">
              <a:buNone/>
              <a:defRPr>
                <a:solidFill>
                  <a:schemeClr val="tx1">
                    <a:lumMod val="20000"/>
                    <a:lumOff val="80000"/>
                  </a:schemeClr>
                </a:solidFill>
              </a:defRPr>
            </a:lvl3pPr>
            <a:lvl4pPr marL="1370913" indent="0">
              <a:buNone/>
              <a:defRPr>
                <a:solidFill>
                  <a:schemeClr val="tx1">
                    <a:lumMod val="20000"/>
                    <a:lumOff val="80000"/>
                  </a:schemeClr>
                </a:solidFill>
              </a:defRPr>
            </a:lvl4pPr>
            <a:lvl5pPr marL="1827883" indent="0">
              <a:buNone/>
              <a:defRPr>
                <a:solidFill>
                  <a:schemeClr val="tx1">
                    <a:lumMod val="20000"/>
                    <a:lumOff val="80000"/>
                  </a:schemeClr>
                </a:solidFill>
              </a:defRPr>
            </a:lvl5pPr>
          </a:lstStyle>
          <a:p>
            <a:pPr lvl="0"/>
            <a:r>
              <a:rPr lang="en-US" dirty="0"/>
              <a:t>Click to add date and or subtitle</a:t>
            </a:r>
          </a:p>
        </p:txBody>
      </p:sp>
    </p:spTree>
    <p:extLst>
      <p:ext uri="{BB962C8B-B14F-4D97-AF65-F5344CB8AC3E}">
        <p14:creationId xmlns:p14="http://schemas.microsoft.com/office/powerpoint/2010/main" val="229020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y Future Divider">
    <p:bg>
      <p:bgPr>
        <a:solidFill>
          <a:srgbClr val="0090C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826154" y="684866"/>
            <a:ext cx="10555017" cy="2520671"/>
          </a:xfrm>
          <a:prstGeom prst="rect">
            <a:avLst/>
          </a:prstGeom>
        </p:spPr>
        <p:txBody>
          <a:bodyPr vert="horz" anchor="b"/>
          <a:lstStyle>
            <a:lvl1pPr algn="ctr">
              <a:defRPr sz="6000" b="1" i="0" baseline="0">
                <a:solidFill>
                  <a:srgbClr val="FFFFFF"/>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I am the Triton slide</a:t>
            </a:r>
          </a:p>
        </p:txBody>
      </p:sp>
      <p:pic>
        <p:nvPicPr>
          <p:cNvPr id="4" name="Picture 3">
            <a:extLst>
              <a:ext uri="{FF2B5EF4-FFF2-40B4-BE49-F238E27FC236}">
                <a16:creationId xmlns:a16="http://schemas.microsoft.com/office/drawing/2014/main" id="{99B73B51-7533-9040-AF33-60330B1F43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8032" y="4317953"/>
            <a:ext cx="1741812" cy="1741812"/>
          </a:xfrm>
          <a:prstGeom prst="rect">
            <a:avLst/>
          </a:prstGeom>
        </p:spPr>
      </p:pic>
    </p:spTree>
    <p:extLst>
      <p:ext uri="{BB962C8B-B14F-4D97-AF65-F5344CB8AC3E}">
        <p14:creationId xmlns:p14="http://schemas.microsoft.com/office/powerpoint/2010/main" val="326262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with no bullet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40CE5-69AF-5145-B23B-F902C53EEF99}"/>
              </a:ext>
            </a:extLst>
          </p:cNvPr>
          <p:cNvSpPr/>
          <p:nvPr userDrawn="1"/>
        </p:nvSpPr>
        <p:spPr>
          <a:xfrm>
            <a:off x="0" y="6158429"/>
            <a:ext cx="12188826" cy="699573"/>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p>
        </p:txBody>
      </p:sp>
      <p:sp>
        <p:nvSpPr>
          <p:cNvPr id="29" name="Title 1"/>
          <p:cNvSpPr>
            <a:spLocks noGrp="1"/>
          </p:cNvSpPr>
          <p:nvPr>
            <p:ph type="title" hasCustomPrompt="1"/>
          </p:nvPr>
        </p:nvSpPr>
        <p:spPr>
          <a:xfrm>
            <a:off x="695916" y="295897"/>
            <a:ext cx="10867927" cy="987472"/>
          </a:xfrm>
          <a:prstGeom prst="rect">
            <a:avLst/>
          </a:prstGeom>
        </p:spPr>
        <p:txBody>
          <a:bodyPr vert="horz" anchor="ctr"/>
          <a:lstStyle>
            <a:lvl1pPr>
              <a:lnSpc>
                <a:spcPct val="80000"/>
              </a:lnSpc>
              <a:defRPr b="0" i="0" baseline="0">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Click to edit master title</a:t>
            </a:r>
          </a:p>
        </p:txBody>
      </p:sp>
      <p:sp>
        <p:nvSpPr>
          <p:cNvPr id="30" name="Text Placeholder 4"/>
          <p:cNvSpPr>
            <a:spLocks noGrp="1"/>
          </p:cNvSpPr>
          <p:nvPr>
            <p:ph type="body" sz="quarter" idx="10" hasCustomPrompt="1"/>
          </p:nvPr>
        </p:nvSpPr>
        <p:spPr>
          <a:xfrm>
            <a:off x="2631912" y="1355274"/>
            <a:ext cx="8931931" cy="4599628"/>
          </a:xfrm>
          <a:prstGeom prst="rect">
            <a:avLst/>
          </a:prstGeom>
        </p:spPr>
        <p:txBody>
          <a:bodyPr vert="horz"/>
          <a:lstStyle>
            <a:lvl1pPr marL="0" indent="0">
              <a:lnSpc>
                <a:spcPct val="100000"/>
              </a:lnSpc>
              <a:spcBef>
                <a:spcPts val="800"/>
              </a:spcBef>
              <a:buFontTx/>
              <a:buNone/>
              <a:defRPr b="0" i="0" baseline="0">
                <a:latin typeface="Amazon Ember" panose="020B0603020204020204" pitchFamily="34" charset="0"/>
                <a:ea typeface="Amazon Ember" panose="020B0603020204020204" pitchFamily="34" charset="0"/>
                <a:cs typeface="Amazon Ember" panose="020B0603020204020204" pitchFamily="34" charset="0"/>
              </a:defRPr>
            </a:lvl1pPr>
            <a:lvl2pPr marL="456971" indent="0">
              <a:spcBef>
                <a:spcPts val="800"/>
              </a:spcBef>
              <a:buFontTx/>
              <a:buNone/>
              <a:defRPr/>
            </a:lvl2pPr>
            <a:lvl3pPr marL="913942" indent="0">
              <a:spcBef>
                <a:spcPts val="800"/>
              </a:spcBef>
              <a:buFontTx/>
              <a:buNone/>
              <a:defRPr/>
            </a:lvl3pPr>
            <a:lvl4pPr marL="1599399" indent="-228486">
              <a:buFont typeface="Lucida Grande"/>
              <a:buChar char="-"/>
              <a:defRPr/>
            </a:lvl4pPr>
            <a:lvl5pPr marL="2056370" indent="-228486">
              <a:buFont typeface="Lucida Grande"/>
              <a:buChar char="-"/>
              <a:defRPr/>
            </a:lvl5pPr>
          </a:lstStyle>
          <a:p>
            <a:pPr lvl="0"/>
            <a:r>
              <a:rPr lang="en-US" dirty="0"/>
              <a:t>Click to edit text without bullets</a:t>
            </a:r>
          </a:p>
        </p:txBody>
      </p:sp>
      <p:sp>
        <p:nvSpPr>
          <p:cNvPr id="39" name="Rectangle 38"/>
          <p:cNvSpPr/>
          <p:nvPr userDrawn="1"/>
        </p:nvSpPr>
        <p:spPr>
          <a:xfrm>
            <a:off x="0" y="6158429"/>
            <a:ext cx="12188826" cy="87613"/>
          </a:xfrm>
          <a:prstGeom prst="rect">
            <a:avLst/>
          </a:prstGeom>
          <a:solidFill>
            <a:srgbClr val="383D3B"/>
          </a:solidFill>
          <a:ln>
            <a:noFill/>
          </a:ln>
        </p:spPr>
        <p:style>
          <a:lnRef idx="1">
            <a:schemeClr val="accent1"/>
          </a:lnRef>
          <a:fillRef idx="3">
            <a:schemeClr val="accent1"/>
          </a:fillRef>
          <a:effectRef idx="2">
            <a:schemeClr val="accent1"/>
          </a:effectRef>
          <a:fontRef idx="minor">
            <a:schemeClr val="lt1"/>
          </a:fontRef>
        </p:style>
        <p:txBody>
          <a:bodyPr lIns="45695" tIns="22848" rIns="45695" bIns="22848" rtlCol="0" anchor="ctr"/>
          <a:lstStyle/>
          <a:p>
            <a:pPr algn="ctr"/>
            <a:endParaRPr lang="en-US" sz="1300"/>
          </a:p>
        </p:txBody>
      </p:sp>
      <p:sp>
        <p:nvSpPr>
          <p:cNvPr id="53" name="TextBox 52"/>
          <p:cNvSpPr txBox="1"/>
          <p:nvPr userDrawn="1"/>
        </p:nvSpPr>
        <p:spPr>
          <a:xfrm>
            <a:off x="302561" y="6418573"/>
            <a:ext cx="241069"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lumMod val="95000"/>
                  </a:schemeClr>
                </a:solidFill>
                <a:latin typeface="Amazon Ember Light"/>
                <a:cs typeface="Amazon Ember Light"/>
              </a:rPr>
              <a:pPr algn="ctr">
                <a:lnSpc>
                  <a:spcPct val="90000"/>
                </a:lnSpc>
                <a:buClr>
                  <a:srgbClr val="0085C3"/>
                </a:buClr>
              </a:pPr>
              <a:t>‹#›</a:t>
            </a:fld>
            <a:endParaRPr lang="en-US" sz="1400" b="0" dirty="0">
              <a:solidFill>
                <a:schemeClr val="bg1">
                  <a:lumMod val="95000"/>
                </a:schemeClr>
              </a:solidFill>
              <a:latin typeface="Amazon Ember Light"/>
              <a:cs typeface="Amazon Ember Light"/>
            </a:endParaRPr>
          </a:p>
        </p:txBody>
      </p:sp>
      <p:sp>
        <p:nvSpPr>
          <p:cNvPr id="56" name="Rectangle 55"/>
          <p:cNvSpPr/>
          <p:nvPr userDrawn="1"/>
        </p:nvSpPr>
        <p:spPr>
          <a:xfrm>
            <a:off x="694208" y="6395912"/>
            <a:ext cx="1463862" cy="253916"/>
          </a:xfrm>
          <a:prstGeom prst="rect">
            <a:avLst/>
          </a:prstGeom>
        </p:spPr>
        <p:txBody>
          <a:bodyPr wrap="none">
            <a:spAutoFit/>
          </a:bodyPr>
          <a:lstStyle/>
          <a:p>
            <a:r>
              <a:rPr lang="en-US" sz="1050" b="0" i="0" dirty="0">
                <a:solidFill>
                  <a:schemeClr val="bg1">
                    <a:lumMod val="95000"/>
                  </a:schemeClr>
                </a:solidFill>
                <a:effectLst/>
                <a:latin typeface="Amazon Ember"/>
                <a:ea typeface="Amazon Ember"/>
                <a:cs typeface="Amazon Ember"/>
              </a:rPr>
              <a:t>Amazon</a:t>
            </a:r>
            <a:r>
              <a:rPr lang="en-US" sz="1050" b="0" i="0" baseline="0" dirty="0">
                <a:solidFill>
                  <a:schemeClr val="bg1">
                    <a:lumMod val="95000"/>
                  </a:schemeClr>
                </a:solidFill>
                <a:effectLst/>
                <a:latin typeface="Amazon Ember"/>
                <a:ea typeface="Amazon Ember"/>
                <a:cs typeface="Amazon Ember"/>
              </a:rPr>
              <a:t> Confidential</a:t>
            </a:r>
            <a:endParaRPr lang="en-US" sz="1050" b="0" i="0" dirty="0">
              <a:solidFill>
                <a:schemeClr val="bg1">
                  <a:lumMod val="95000"/>
                </a:schemeClr>
              </a:solidFill>
              <a:latin typeface="Amazon Ember"/>
              <a:cs typeface="Amazon Ember"/>
            </a:endParaRPr>
          </a:p>
        </p:txBody>
      </p:sp>
      <p:pic>
        <p:nvPicPr>
          <p:cNvPr id="4" name="Picture 3">
            <a:extLst>
              <a:ext uri="{FF2B5EF4-FFF2-40B4-BE49-F238E27FC236}">
                <a16:creationId xmlns:a16="http://schemas.microsoft.com/office/drawing/2014/main" id="{0F38B1E5-A810-2046-B2A9-489F9DED7C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6138" y="6317947"/>
            <a:ext cx="2454623" cy="474263"/>
          </a:xfrm>
          <a:prstGeom prst="rect">
            <a:avLst/>
          </a:prstGeom>
        </p:spPr>
      </p:pic>
    </p:spTree>
    <p:extLst>
      <p:ext uri="{BB962C8B-B14F-4D97-AF65-F5344CB8AC3E}">
        <p14:creationId xmlns:p14="http://schemas.microsoft.com/office/powerpoint/2010/main" val="135425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with Bullets">
    <p:spTree>
      <p:nvGrpSpPr>
        <p:cNvPr id="1" name=""/>
        <p:cNvGrpSpPr/>
        <p:nvPr/>
      </p:nvGrpSpPr>
      <p:grpSpPr>
        <a:xfrm>
          <a:off x="0" y="0"/>
          <a:ext cx="0" cy="0"/>
          <a:chOff x="0" y="0"/>
          <a:chExt cx="0" cy="0"/>
        </a:xfrm>
      </p:grpSpPr>
      <p:sp>
        <p:nvSpPr>
          <p:cNvPr id="31" name="Title 1"/>
          <p:cNvSpPr>
            <a:spLocks noGrp="1"/>
          </p:cNvSpPr>
          <p:nvPr>
            <p:ph type="title" hasCustomPrompt="1"/>
          </p:nvPr>
        </p:nvSpPr>
        <p:spPr>
          <a:xfrm>
            <a:off x="695914" y="295897"/>
            <a:ext cx="10894666" cy="987472"/>
          </a:xfrm>
          <a:prstGeom prst="rect">
            <a:avLst/>
          </a:prstGeom>
        </p:spPr>
        <p:txBody>
          <a:bodyPr vert="horz" anchor="ctr"/>
          <a:lstStyle>
            <a:lvl1pPr>
              <a:lnSpc>
                <a:spcPct val="80000"/>
              </a:lnSpc>
              <a:defRPr b="0" i="0" baseline="0">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Click to edit master title</a:t>
            </a:r>
          </a:p>
        </p:txBody>
      </p:sp>
      <p:sp>
        <p:nvSpPr>
          <p:cNvPr id="32" name="Text Placeholder 4"/>
          <p:cNvSpPr>
            <a:spLocks noGrp="1"/>
          </p:cNvSpPr>
          <p:nvPr>
            <p:ph type="body" sz="quarter" idx="10" hasCustomPrompt="1"/>
          </p:nvPr>
        </p:nvSpPr>
        <p:spPr>
          <a:xfrm>
            <a:off x="2438400" y="1310105"/>
            <a:ext cx="9138812" cy="4599628"/>
          </a:xfrm>
          <a:prstGeom prst="rect">
            <a:avLst/>
          </a:prstGeom>
        </p:spPr>
        <p:txBody>
          <a:bodyPr vert="horz"/>
          <a:lstStyle>
            <a:lvl1pPr>
              <a:lnSpc>
                <a:spcPct val="100000"/>
              </a:lnSpc>
              <a:spcBef>
                <a:spcPts val="800"/>
              </a:spcBef>
              <a:defRPr b="0" i="0">
                <a:latin typeface="Amazon Ember" panose="020B0603020204020204" pitchFamily="34" charset="0"/>
                <a:ea typeface="Amazon Ember" panose="020B0603020204020204" pitchFamily="34" charset="0"/>
                <a:cs typeface="Amazon Ember" panose="020B0603020204020204" pitchFamily="34" charset="0"/>
              </a:defRPr>
            </a:lvl1pPr>
            <a:lvl2pPr marL="685457" indent="-228486">
              <a:lnSpc>
                <a:spcPct val="100000"/>
              </a:lnSpc>
              <a:spcBef>
                <a:spcPts val="800"/>
              </a:spcBef>
              <a:buFont typeface="Wingdings" charset="2"/>
              <a:buChar char="§"/>
              <a:defRPr b="0" i="0">
                <a:latin typeface="Amazon Ember" panose="020B0603020204020204" pitchFamily="34" charset="0"/>
                <a:ea typeface="Amazon Ember" panose="020B0603020204020204" pitchFamily="34" charset="0"/>
                <a:cs typeface="Amazon Ember" panose="020B0603020204020204" pitchFamily="34" charset="0"/>
              </a:defRPr>
            </a:lvl2pPr>
            <a:lvl3pPr marL="1142428" indent="-228486">
              <a:lnSpc>
                <a:spcPct val="100000"/>
              </a:lnSpc>
              <a:spcBef>
                <a:spcPts val="800"/>
              </a:spcBef>
              <a:buFont typeface="Lucida Grande"/>
              <a:buChar char="-"/>
              <a:defRPr b="0" i="0">
                <a:latin typeface="Amazon Ember" panose="020B0603020204020204" pitchFamily="34" charset="0"/>
                <a:ea typeface="Amazon Ember" panose="020B0603020204020204" pitchFamily="34" charset="0"/>
                <a:cs typeface="Amazon Ember" panose="020B0603020204020204" pitchFamily="34" charset="0"/>
              </a:defRPr>
            </a:lvl3pPr>
            <a:lvl4pPr marL="1599399" indent="-228486">
              <a:buFont typeface="Lucida Grande"/>
              <a:buChar char="-"/>
              <a:defRPr/>
            </a:lvl4pPr>
            <a:lvl5pPr marL="2056370" indent="-228486">
              <a:buFont typeface="Lucida Grande"/>
              <a:buChar char="-"/>
              <a:defRPr/>
            </a:lvl5pPr>
          </a:lstStyle>
          <a:p>
            <a:pPr lvl="0"/>
            <a:r>
              <a:rPr lang="en-US" dirty="0"/>
              <a:t>Click to edit text with bullets</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46529C28-F0B7-564E-B2DF-EF91007C751C}"/>
              </a:ext>
            </a:extLst>
          </p:cNvPr>
          <p:cNvSpPr/>
          <p:nvPr userDrawn="1"/>
        </p:nvSpPr>
        <p:spPr>
          <a:xfrm>
            <a:off x="0" y="6158429"/>
            <a:ext cx="12188826" cy="699573"/>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p>
        </p:txBody>
      </p:sp>
      <p:sp>
        <p:nvSpPr>
          <p:cNvPr id="9" name="Rectangle 8">
            <a:extLst>
              <a:ext uri="{FF2B5EF4-FFF2-40B4-BE49-F238E27FC236}">
                <a16:creationId xmlns:a16="http://schemas.microsoft.com/office/drawing/2014/main" id="{B92E37C0-ABB0-CD4C-8AC5-54B941C6761C}"/>
              </a:ext>
            </a:extLst>
          </p:cNvPr>
          <p:cNvSpPr/>
          <p:nvPr userDrawn="1"/>
        </p:nvSpPr>
        <p:spPr>
          <a:xfrm>
            <a:off x="0" y="6158429"/>
            <a:ext cx="12188826" cy="87613"/>
          </a:xfrm>
          <a:prstGeom prst="rect">
            <a:avLst/>
          </a:prstGeom>
          <a:solidFill>
            <a:srgbClr val="383D3B"/>
          </a:solidFill>
          <a:ln>
            <a:noFill/>
          </a:ln>
        </p:spPr>
        <p:style>
          <a:lnRef idx="1">
            <a:schemeClr val="accent1"/>
          </a:lnRef>
          <a:fillRef idx="3">
            <a:schemeClr val="accent1"/>
          </a:fillRef>
          <a:effectRef idx="2">
            <a:schemeClr val="accent1"/>
          </a:effectRef>
          <a:fontRef idx="minor">
            <a:schemeClr val="lt1"/>
          </a:fontRef>
        </p:style>
        <p:txBody>
          <a:bodyPr lIns="45695" tIns="22848" rIns="45695" bIns="22848" rtlCol="0" anchor="ctr"/>
          <a:lstStyle/>
          <a:p>
            <a:pPr algn="ctr"/>
            <a:endParaRPr lang="en-US" sz="1300"/>
          </a:p>
        </p:txBody>
      </p:sp>
      <p:sp>
        <p:nvSpPr>
          <p:cNvPr id="10" name="TextBox 9">
            <a:extLst>
              <a:ext uri="{FF2B5EF4-FFF2-40B4-BE49-F238E27FC236}">
                <a16:creationId xmlns:a16="http://schemas.microsoft.com/office/drawing/2014/main" id="{9C84D9EB-6F3A-4D40-9DDC-2257AB2FC76A}"/>
              </a:ext>
            </a:extLst>
          </p:cNvPr>
          <p:cNvSpPr txBox="1"/>
          <p:nvPr userDrawn="1"/>
        </p:nvSpPr>
        <p:spPr>
          <a:xfrm>
            <a:off x="302561" y="6418573"/>
            <a:ext cx="241069"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lumMod val="95000"/>
                  </a:schemeClr>
                </a:solidFill>
                <a:latin typeface="Amazon Ember Light"/>
                <a:cs typeface="Amazon Ember Light"/>
              </a:rPr>
              <a:pPr algn="ctr">
                <a:lnSpc>
                  <a:spcPct val="90000"/>
                </a:lnSpc>
                <a:buClr>
                  <a:srgbClr val="0085C3"/>
                </a:buClr>
              </a:pPr>
              <a:t>‹#›</a:t>
            </a:fld>
            <a:endParaRPr lang="en-US" sz="1400" b="0" dirty="0">
              <a:solidFill>
                <a:schemeClr val="bg1">
                  <a:lumMod val="95000"/>
                </a:schemeClr>
              </a:solidFill>
              <a:latin typeface="Amazon Ember Light"/>
              <a:cs typeface="Amazon Ember Light"/>
            </a:endParaRPr>
          </a:p>
        </p:txBody>
      </p:sp>
      <p:sp>
        <p:nvSpPr>
          <p:cNvPr id="11" name="Rectangle 10">
            <a:extLst>
              <a:ext uri="{FF2B5EF4-FFF2-40B4-BE49-F238E27FC236}">
                <a16:creationId xmlns:a16="http://schemas.microsoft.com/office/drawing/2014/main" id="{124D9A4E-4F60-5E40-A5FF-13E5C6E452D8}"/>
              </a:ext>
            </a:extLst>
          </p:cNvPr>
          <p:cNvSpPr/>
          <p:nvPr userDrawn="1"/>
        </p:nvSpPr>
        <p:spPr>
          <a:xfrm>
            <a:off x="694208" y="6395912"/>
            <a:ext cx="1463862" cy="253916"/>
          </a:xfrm>
          <a:prstGeom prst="rect">
            <a:avLst/>
          </a:prstGeom>
        </p:spPr>
        <p:txBody>
          <a:bodyPr wrap="none">
            <a:spAutoFit/>
          </a:bodyPr>
          <a:lstStyle/>
          <a:p>
            <a:r>
              <a:rPr lang="en-US" sz="1050" b="0" i="0" dirty="0">
                <a:solidFill>
                  <a:schemeClr val="bg1">
                    <a:lumMod val="95000"/>
                  </a:schemeClr>
                </a:solidFill>
                <a:effectLst/>
                <a:latin typeface="Amazon Ember"/>
                <a:ea typeface="Amazon Ember"/>
                <a:cs typeface="Amazon Ember"/>
              </a:rPr>
              <a:t>Amazon</a:t>
            </a:r>
            <a:r>
              <a:rPr lang="en-US" sz="1050" b="0" i="0" baseline="0" dirty="0">
                <a:solidFill>
                  <a:schemeClr val="bg1">
                    <a:lumMod val="95000"/>
                  </a:schemeClr>
                </a:solidFill>
                <a:effectLst/>
                <a:latin typeface="Amazon Ember"/>
                <a:ea typeface="Amazon Ember"/>
                <a:cs typeface="Amazon Ember"/>
              </a:rPr>
              <a:t> Confidential</a:t>
            </a:r>
            <a:endParaRPr lang="en-US" sz="1050" b="0" i="0" dirty="0">
              <a:solidFill>
                <a:schemeClr val="bg1">
                  <a:lumMod val="95000"/>
                </a:schemeClr>
              </a:solidFill>
              <a:latin typeface="Amazon Ember"/>
              <a:cs typeface="Amazon Ember"/>
            </a:endParaRPr>
          </a:p>
        </p:txBody>
      </p:sp>
      <p:pic>
        <p:nvPicPr>
          <p:cNvPr id="12" name="Picture 11">
            <a:extLst>
              <a:ext uri="{FF2B5EF4-FFF2-40B4-BE49-F238E27FC236}">
                <a16:creationId xmlns:a16="http://schemas.microsoft.com/office/drawing/2014/main" id="{3C538EDC-D6AA-AA49-9FC9-3A9A3CABCB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6138" y="6317947"/>
            <a:ext cx="2454623" cy="474263"/>
          </a:xfrm>
          <a:prstGeom prst="rect">
            <a:avLst/>
          </a:prstGeom>
        </p:spPr>
      </p:pic>
    </p:spTree>
    <p:extLst>
      <p:ext uri="{BB962C8B-B14F-4D97-AF65-F5344CB8AC3E}">
        <p14:creationId xmlns:p14="http://schemas.microsoft.com/office/powerpoint/2010/main" val="29251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Image Layout">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7353515" y="2"/>
            <a:ext cx="4835311" cy="6156607"/>
          </a:xfrm>
          <a:prstGeom prst="rect">
            <a:avLst/>
          </a:prstGeom>
        </p:spPr>
        <p:txBody>
          <a:bodyPr vert="horz" anchor="ctr"/>
          <a:lstStyle>
            <a:lvl1pPr marL="0" indent="0" algn="ctr">
              <a:buFontTx/>
              <a:buNone/>
              <a:defRPr/>
            </a:lvl1pPr>
          </a:lstStyle>
          <a:p>
            <a:r>
              <a:rPr lang="en-US"/>
              <a:t>Click icon to add picture</a:t>
            </a:r>
            <a:endParaRPr lang="en-US" dirty="0"/>
          </a:p>
        </p:txBody>
      </p:sp>
      <p:sp>
        <p:nvSpPr>
          <p:cNvPr id="2" name="Title 1"/>
          <p:cNvSpPr>
            <a:spLocks noGrp="1"/>
          </p:cNvSpPr>
          <p:nvPr>
            <p:ph type="title" hasCustomPrompt="1"/>
          </p:nvPr>
        </p:nvSpPr>
        <p:spPr>
          <a:xfrm>
            <a:off x="695916" y="295897"/>
            <a:ext cx="6517060" cy="987472"/>
          </a:xfrm>
          <a:prstGeom prst="rect">
            <a:avLst/>
          </a:prstGeom>
        </p:spPr>
        <p:txBody>
          <a:bodyPr vert="horz" anchor="ctr"/>
          <a:lstStyle>
            <a:lvl1pPr>
              <a:lnSpc>
                <a:spcPct val="80000"/>
              </a:lnSpc>
              <a:defRPr b="0" i="0" baseline="0">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Click to edit title</a:t>
            </a:r>
          </a:p>
        </p:txBody>
      </p:sp>
      <p:sp>
        <p:nvSpPr>
          <p:cNvPr id="5" name="Text Placeholder 4"/>
          <p:cNvSpPr>
            <a:spLocks noGrp="1"/>
          </p:cNvSpPr>
          <p:nvPr>
            <p:ph type="body" sz="quarter" idx="10" hasCustomPrompt="1"/>
          </p:nvPr>
        </p:nvSpPr>
        <p:spPr>
          <a:xfrm>
            <a:off x="2394596" y="1310105"/>
            <a:ext cx="4835312" cy="4599628"/>
          </a:xfrm>
          <a:prstGeom prst="rect">
            <a:avLst/>
          </a:prstGeom>
        </p:spPr>
        <p:txBody>
          <a:bodyPr vert="horz"/>
          <a:lstStyle>
            <a:lvl1pPr>
              <a:lnSpc>
                <a:spcPct val="100000"/>
              </a:lnSpc>
              <a:spcBef>
                <a:spcPts val="800"/>
              </a:spcBef>
              <a:defRPr>
                <a:latin typeface="Amazon Ember" panose="020B0603020204020204" pitchFamily="34" charset="0"/>
                <a:ea typeface="Amazon Ember" panose="020B0603020204020204" pitchFamily="34" charset="0"/>
                <a:cs typeface="Amazon Ember" panose="020B0603020204020204" pitchFamily="34" charset="0"/>
              </a:defRPr>
            </a:lvl1pPr>
            <a:lvl2pPr marL="685457" indent="-228486">
              <a:lnSpc>
                <a:spcPct val="100000"/>
              </a:lnSpc>
              <a:spcBef>
                <a:spcPts val="800"/>
              </a:spcBef>
              <a:buFont typeface="Wingdings" charset="2"/>
              <a:buChar char="§"/>
              <a:defRPr>
                <a:latin typeface="Amazon Ember" panose="020B0603020204020204" pitchFamily="34" charset="0"/>
                <a:ea typeface="Amazon Ember" panose="020B0603020204020204" pitchFamily="34" charset="0"/>
                <a:cs typeface="Amazon Ember" panose="020B0603020204020204" pitchFamily="34" charset="0"/>
              </a:defRPr>
            </a:lvl2pPr>
            <a:lvl3pPr marL="1142428" indent="-228486">
              <a:lnSpc>
                <a:spcPct val="100000"/>
              </a:lnSpc>
              <a:spcBef>
                <a:spcPts val="800"/>
              </a:spcBef>
              <a:buFont typeface="Lucida Grande"/>
              <a:buChar char="-"/>
              <a:defRPr>
                <a:latin typeface="Amazon Ember" panose="020B0603020204020204" pitchFamily="34" charset="0"/>
                <a:ea typeface="Amazon Ember" panose="020B0603020204020204" pitchFamily="34" charset="0"/>
                <a:cs typeface="Amazon Ember" panose="020B0603020204020204" pitchFamily="34" charset="0"/>
              </a:defRPr>
            </a:lvl3pPr>
            <a:lvl4pPr marL="1599399" indent="-228486">
              <a:buFont typeface="Lucida Grande"/>
              <a:buChar char="-"/>
              <a:defRPr/>
            </a:lvl4pPr>
            <a:lvl5pPr marL="2056370" indent="-228486">
              <a:buFont typeface="Lucida Grande"/>
              <a:buChar char="-"/>
              <a:defRPr/>
            </a:lvl5pPr>
          </a:lstStyle>
          <a:p>
            <a:pPr lvl="0"/>
            <a:r>
              <a:rPr lang="en-US" dirty="0"/>
              <a:t>Click to edit text with bullets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71AAA5B-57C7-AB4E-B4E2-7F8D01BFA210}"/>
              </a:ext>
            </a:extLst>
          </p:cNvPr>
          <p:cNvSpPr/>
          <p:nvPr userDrawn="1"/>
        </p:nvSpPr>
        <p:spPr>
          <a:xfrm>
            <a:off x="0" y="6158429"/>
            <a:ext cx="12188826" cy="699573"/>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p>
        </p:txBody>
      </p:sp>
      <p:sp>
        <p:nvSpPr>
          <p:cNvPr id="10" name="Rectangle 9">
            <a:extLst>
              <a:ext uri="{FF2B5EF4-FFF2-40B4-BE49-F238E27FC236}">
                <a16:creationId xmlns:a16="http://schemas.microsoft.com/office/drawing/2014/main" id="{D6BEF010-B241-5046-BF9B-7BB36BB61C61}"/>
              </a:ext>
            </a:extLst>
          </p:cNvPr>
          <p:cNvSpPr/>
          <p:nvPr userDrawn="1"/>
        </p:nvSpPr>
        <p:spPr>
          <a:xfrm>
            <a:off x="0" y="6158429"/>
            <a:ext cx="12188826" cy="87613"/>
          </a:xfrm>
          <a:prstGeom prst="rect">
            <a:avLst/>
          </a:prstGeom>
          <a:solidFill>
            <a:srgbClr val="383D3B"/>
          </a:solidFill>
          <a:ln>
            <a:noFill/>
          </a:ln>
        </p:spPr>
        <p:style>
          <a:lnRef idx="1">
            <a:schemeClr val="accent1"/>
          </a:lnRef>
          <a:fillRef idx="3">
            <a:schemeClr val="accent1"/>
          </a:fillRef>
          <a:effectRef idx="2">
            <a:schemeClr val="accent1"/>
          </a:effectRef>
          <a:fontRef idx="minor">
            <a:schemeClr val="lt1"/>
          </a:fontRef>
        </p:style>
        <p:txBody>
          <a:bodyPr lIns="45695" tIns="22848" rIns="45695" bIns="22848" rtlCol="0" anchor="ctr"/>
          <a:lstStyle/>
          <a:p>
            <a:pPr algn="ctr"/>
            <a:endParaRPr lang="en-US" sz="1300"/>
          </a:p>
        </p:txBody>
      </p:sp>
      <p:sp>
        <p:nvSpPr>
          <p:cNvPr id="11" name="TextBox 10">
            <a:extLst>
              <a:ext uri="{FF2B5EF4-FFF2-40B4-BE49-F238E27FC236}">
                <a16:creationId xmlns:a16="http://schemas.microsoft.com/office/drawing/2014/main" id="{31B10552-7870-F242-A30E-453F51FF24C6}"/>
              </a:ext>
            </a:extLst>
          </p:cNvPr>
          <p:cNvSpPr txBox="1"/>
          <p:nvPr userDrawn="1"/>
        </p:nvSpPr>
        <p:spPr>
          <a:xfrm>
            <a:off x="302561" y="6418573"/>
            <a:ext cx="241069"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lumMod val="95000"/>
                  </a:schemeClr>
                </a:solidFill>
                <a:latin typeface="Amazon Ember Light"/>
                <a:cs typeface="Amazon Ember Light"/>
              </a:rPr>
              <a:pPr algn="ctr">
                <a:lnSpc>
                  <a:spcPct val="90000"/>
                </a:lnSpc>
                <a:buClr>
                  <a:srgbClr val="0085C3"/>
                </a:buClr>
              </a:pPr>
              <a:t>‹#›</a:t>
            </a:fld>
            <a:endParaRPr lang="en-US" sz="1400" b="0" dirty="0">
              <a:solidFill>
                <a:schemeClr val="bg1">
                  <a:lumMod val="95000"/>
                </a:schemeClr>
              </a:solidFill>
              <a:latin typeface="Amazon Ember Light"/>
              <a:cs typeface="Amazon Ember Light"/>
            </a:endParaRPr>
          </a:p>
        </p:txBody>
      </p:sp>
      <p:sp>
        <p:nvSpPr>
          <p:cNvPr id="12" name="Rectangle 11">
            <a:extLst>
              <a:ext uri="{FF2B5EF4-FFF2-40B4-BE49-F238E27FC236}">
                <a16:creationId xmlns:a16="http://schemas.microsoft.com/office/drawing/2014/main" id="{76047EF4-2632-F446-BD46-9BE40FB25A51}"/>
              </a:ext>
            </a:extLst>
          </p:cNvPr>
          <p:cNvSpPr/>
          <p:nvPr userDrawn="1"/>
        </p:nvSpPr>
        <p:spPr>
          <a:xfrm>
            <a:off x="694208" y="6395912"/>
            <a:ext cx="1463862" cy="253916"/>
          </a:xfrm>
          <a:prstGeom prst="rect">
            <a:avLst/>
          </a:prstGeom>
        </p:spPr>
        <p:txBody>
          <a:bodyPr wrap="none">
            <a:spAutoFit/>
          </a:bodyPr>
          <a:lstStyle/>
          <a:p>
            <a:r>
              <a:rPr lang="en-US" sz="1050" b="0" i="0" dirty="0">
                <a:solidFill>
                  <a:schemeClr val="bg1">
                    <a:lumMod val="95000"/>
                  </a:schemeClr>
                </a:solidFill>
                <a:effectLst/>
                <a:latin typeface="Amazon Ember"/>
                <a:ea typeface="Amazon Ember"/>
                <a:cs typeface="Amazon Ember"/>
              </a:rPr>
              <a:t>Amazon</a:t>
            </a:r>
            <a:r>
              <a:rPr lang="en-US" sz="1050" b="0" i="0" baseline="0" dirty="0">
                <a:solidFill>
                  <a:schemeClr val="bg1">
                    <a:lumMod val="95000"/>
                  </a:schemeClr>
                </a:solidFill>
                <a:effectLst/>
                <a:latin typeface="Amazon Ember"/>
                <a:ea typeface="Amazon Ember"/>
                <a:cs typeface="Amazon Ember"/>
              </a:rPr>
              <a:t> Confidential</a:t>
            </a:r>
            <a:endParaRPr lang="en-US" sz="1050" b="0" i="0" dirty="0">
              <a:solidFill>
                <a:schemeClr val="bg1">
                  <a:lumMod val="95000"/>
                </a:schemeClr>
              </a:solidFill>
              <a:latin typeface="Amazon Ember"/>
              <a:cs typeface="Amazon Ember"/>
            </a:endParaRPr>
          </a:p>
        </p:txBody>
      </p:sp>
      <p:pic>
        <p:nvPicPr>
          <p:cNvPr id="13" name="Picture 12">
            <a:extLst>
              <a:ext uri="{FF2B5EF4-FFF2-40B4-BE49-F238E27FC236}">
                <a16:creationId xmlns:a16="http://schemas.microsoft.com/office/drawing/2014/main" id="{42B2746B-50BE-1C46-B466-7C7FF0D1EE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6138" y="6317947"/>
            <a:ext cx="2454623" cy="474263"/>
          </a:xfrm>
          <a:prstGeom prst="rect">
            <a:avLst/>
          </a:prstGeom>
        </p:spPr>
      </p:pic>
    </p:spTree>
    <p:extLst>
      <p:ext uri="{BB962C8B-B14F-4D97-AF65-F5344CB8AC3E}">
        <p14:creationId xmlns:p14="http://schemas.microsoft.com/office/powerpoint/2010/main" val="77298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Image Layout">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7426325" y="4"/>
            <a:ext cx="4762500" cy="3033889"/>
          </a:xfrm>
          <a:prstGeom prst="rect">
            <a:avLst/>
          </a:prstGeom>
        </p:spPr>
        <p:txBody>
          <a:bodyPr vert="horz" anchor="ctr"/>
          <a:lstStyle>
            <a:lvl1pPr marL="0" indent="0" algn="ctr">
              <a:buFontTx/>
              <a:buNone/>
              <a:defRPr/>
            </a:lvl1pPr>
          </a:lstStyle>
          <a:p>
            <a:r>
              <a:rPr lang="en-US"/>
              <a:t>Click icon to add picture</a:t>
            </a:r>
            <a:endParaRPr lang="en-US" dirty="0"/>
          </a:p>
        </p:txBody>
      </p:sp>
      <p:sp>
        <p:nvSpPr>
          <p:cNvPr id="34" name="Picture Placeholder 6"/>
          <p:cNvSpPr>
            <a:spLocks noGrp="1"/>
          </p:cNvSpPr>
          <p:nvPr>
            <p:ph type="pic" sz="quarter" idx="12"/>
          </p:nvPr>
        </p:nvSpPr>
        <p:spPr>
          <a:xfrm>
            <a:off x="7426325" y="3118556"/>
            <a:ext cx="4762500" cy="2971348"/>
          </a:xfrm>
          <a:prstGeom prst="rect">
            <a:avLst/>
          </a:prstGeom>
        </p:spPr>
        <p:txBody>
          <a:bodyPr vert="horz" anchor="ctr"/>
          <a:lstStyle>
            <a:lvl1pPr marL="0" indent="0" algn="ctr">
              <a:buFontTx/>
              <a:buNone/>
              <a:defRPr/>
            </a:lvl1pPr>
          </a:lstStyle>
          <a:p>
            <a:r>
              <a:rPr lang="en-US"/>
              <a:t>Click icon to add picture</a:t>
            </a:r>
            <a:endParaRPr lang="en-US" dirty="0"/>
          </a:p>
        </p:txBody>
      </p:sp>
      <p:sp>
        <p:nvSpPr>
          <p:cNvPr id="35" name="Title 1"/>
          <p:cNvSpPr>
            <a:spLocks noGrp="1"/>
          </p:cNvSpPr>
          <p:nvPr>
            <p:ph type="title" hasCustomPrompt="1"/>
          </p:nvPr>
        </p:nvSpPr>
        <p:spPr>
          <a:xfrm>
            <a:off x="695916" y="295897"/>
            <a:ext cx="6517060" cy="987472"/>
          </a:xfrm>
          <a:prstGeom prst="rect">
            <a:avLst/>
          </a:prstGeom>
        </p:spPr>
        <p:txBody>
          <a:bodyPr vert="horz" anchor="ctr"/>
          <a:lstStyle>
            <a:lvl1pPr>
              <a:lnSpc>
                <a:spcPct val="80000"/>
              </a:lnSpc>
              <a:defRPr b="0" i="0" baseline="0">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Click to edit title</a:t>
            </a:r>
          </a:p>
        </p:txBody>
      </p:sp>
      <p:sp>
        <p:nvSpPr>
          <p:cNvPr id="36" name="Text Placeholder 4"/>
          <p:cNvSpPr>
            <a:spLocks noGrp="1"/>
          </p:cNvSpPr>
          <p:nvPr>
            <p:ph type="body" sz="quarter" idx="10" hasCustomPrompt="1"/>
          </p:nvPr>
        </p:nvSpPr>
        <p:spPr>
          <a:xfrm>
            <a:off x="2450476" y="1310105"/>
            <a:ext cx="4762500" cy="4599628"/>
          </a:xfrm>
          <a:prstGeom prst="rect">
            <a:avLst/>
          </a:prstGeom>
        </p:spPr>
        <p:txBody>
          <a:bodyPr vert="horz"/>
          <a:lstStyle>
            <a:lvl1pPr>
              <a:lnSpc>
                <a:spcPct val="100000"/>
              </a:lnSpc>
              <a:spcBef>
                <a:spcPts val="800"/>
              </a:spcBef>
              <a:defRPr>
                <a:latin typeface="Amazon Ember" panose="020B0603020204020204" pitchFamily="34" charset="0"/>
                <a:ea typeface="Amazon Ember" panose="020B0603020204020204" pitchFamily="34" charset="0"/>
                <a:cs typeface="Amazon Ember" panose="020B0603020204020204" pitchFamily="34" charset="0"/>
              </a:defRPr>
            </a:lvl1pPr>
            <a:lvl2pPr marL="685457" indent="-228486">
              <a:lnSpc>
                <a:spcPct val="100000"/>
              </a:lnSpc>
              <a:spcBef>
                <a:spcPts val="800"/>
              </a:spcBef>
              <a:buFont typeface="Wingdings" charset="2"/>
              <a:buChar char="§"/>
              <a:defRPr>
                <a:latin typeface="Amazon Ember" panose="020B0603020204020204" pitchFamily="34" charset="0"/>
                <a:ea typeface="Amazon Ember" panose="020B0603020204020204" pitchFamily="34" charset="0"/>
                <a:cs typeface="Amazon Ember" panose="020B0603020204020204" pitchFamily="34" charset="0"/>
              </a:defRPr>
            </a:lvl2pPr>
            <a:lvl3pPr marL="1142428" indent="-228486">
              <a:lnSpc>
                <a:spcPct val="100000"/>
              </a:lnSpc>
              <a:spcBef>
                <a:spcPts val="800"/>
              </a:spcBef>
              <a:buFont typeface="Lucida Grande"/>
              <a:buChar char="-"/>
              <a:defRPr>
                <a:latin typeface="Amazon Ember" panose="020B0603020204020204" pitchFamily="34" charset="0"/>
                <a:ea typeface="Amazon Ember" panose="020B0603020204020204" pitchFamily="34" charset="0"/>
                <a:cs typeface="Amazon Ember" panose="020B0603020204020204" pitchFamily="34" charset="0"/>
              </a:defRPr>
            </a:lvl3pPr>
            <a:lvl4pPr marL="1599399" indent="-228486">
              <a:buFont typeface="Lucida Grande"/>
              <a:buChar char="-"/>
              <a:defRPr/>
            </a:lvl4pPr>
            <a:lvl5pPr marL="2056370" indent="-228486">
              <a:buFont typeface="Lucida Grande"/>
              <a:buChar char="-"/>
              <a:defRPr/>
            </a:lvl5pPr>
          </a:lstStyle>
          <a:p>
            <a:pPr lvl="0"/>
            <a:r>
              <a:rPr lang="en-US" dirty="0"/>
              <a:t>Click to edit text with bullets</a:t>
            </a:r>
          </a:p>
          <a:p>
            <a:pPr lvl="1"/>
            <a:r>
              <a:rPr lang="en-US" dirty="0"/>
              <a:t>Second level</a:t>
            </a:r>
          </a:p>
          <a:p>
            <a:pPr lvl="2"/>
            <a:r>
              <a:rPr lang="en-US" dirty="0"/>
              <a:t>Third level</a:t>
            </a:r>
          </a:p>
        </p:txBody>
      </p:sp>
      <p:sp>
        <p:nvSpPr>
          <p:cNvPr id="15" name="Rectangle 14">
            <a:extLst>
              <a:ext uri="{FF2B5EF4-FFF2-40B4-BE49-F238E27FC236}">
                <a16:creationId xmlns:a16="http://schemas.microsoft.com/office/drawing/2014/main" id="{8147A5A8-053E-9D43-83FE-B6F1C9697EAB}"/>
              </a:ext>
            </a:extLst>
          </p:cNvPr>
          <p:cNvSpPr/>
          <p:nvPr userDrawn="1"/>
        </p:nvSpPr>
        <p:spPr>
          <a:xfrm>
            <a:off x="0" y="6158429"/>
            <a:ext cx="12188826" cy="699573"/>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p>
        </p:txBody>
      </p:sp>
      <p:sp>
        <p:nvSpPr>
          <p:cNvPr id="16" name="Rectangle 15">
            <a:extLst>
              <a:ext uri="{FF2B5EF4-FFF2-40B4-BE49-F238E27FC236}">
                <a16:creationId xmlns:a16="http://schemas.microsoft.com/office/drawing/2014/main" id="{D2E04DA8-C702-ED46-AD2B-E10449F87330}"/>
              </a:ext>
            </a:extLst>
          </p:cNvPr>
          <p:cNvSpPr/>
          <p:nvPr userDrawn="1"/>
        </p:nvSpPr>
        <p:spPr>
          <a:xfrm>
            <a:off x="0" y="6158429"/>
            <a:ext cx="12188826" cy="87613"/>
          </a:xfrm>
          <a:prstGeom prst="rect">
            <a:avLst/>
          </a:prstGeom>
          <a:solidFill>
            <a:srgbClr val="383D3B"/>
          </a:solidFill>
          <a:ln>
            <a:noFill/>
          </a:ln>
        </p:spPr>
        <p:style>
          <a:lnRef idx="1">
            <a:schemeClr val="accent1"/>
          </a:lnRef>
          <a:fillRef idx="3">
            <a:schemeClr val="accent1"/>
          </a:fillRef>
          <a:effectRef idx="2">
            <a:schemeClr val="accent1"/>
          </a:effectRef>
          <a:fontRef idx="minor">
            <a:schemeClr val="lt1"/>
          </a:fontRef>
        </p:style>
        <p:txBody>
          <a:bodyPr lIns="45695" tIns="22848" rIns="45695" bIns="22848" rtlCol="0" anchor="ctr"/>
          <a:lstStyle/>
          <a:p>
            <a:pPr algn="ctr"/>
            <a:endParaRPr lang="en-US" sz="1300"/>
          </a:p>
        </p:txBody>
      </p:sp>
      <p:sp>
        <p:nvSpPr>
          <p:cNvPr id="17" name="TextBox 16">
            <a:extLst>
              <a:ext uri="{FF2B5EF4-FFF2-40B4-BE49-F238E27FC236}">
                <a16:creationId xmlns:a16="http://schemas.microsoft.com/office/drawing/2014/main" id="{1B6D3649-3EEF-7B4E-9110-93C91DE6EA26}"/>
              </a:ext>
            </a:extLst>
          </p:cNvPr>
          <p:cNvSpPr txBox="1"/>
          <p:nvPr userDrawn="1"/>
        </p:nvSpPr>
        <p:spPr>
          <a:xfrm>
            <a:off x="302561" y="6418573"/>
            <a:ext cx="241069"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lumMod val="95000"/>
                  </a:schemeClr>
                </a:solidFill>
                <a:latin typeface="Amazon Ember Light"/>
                <a:cs typeface="Amazon Ember Light"/>
              </a:rPr>
              <a:pPr algn="ctr">
                <a:lnSpc>
                  <a:spcPct val="90000"/>
                </a:lnSpc>
                <a:buClr>
                  <a:srgbClr val="0085C3"/>
                </a:buClr>
              </a:pPr>
              <a:t>‹#›</a:t>
            </a:fld>
            <a:endParaRPr lang="en-US" sz="1400" b="0" dirty="0">
              <a:solidFill>
                <a:schemeClr val="bg1">
                  <a:lumMod val="95000"/>
                </a:schemeClr>
              </a:solidFill>
              <a:latin typeface="Amazon Ember Light"/>
              <a:cs typeface="Amazon Ember Light"/>
            </a:endParaRPr>
          </a:p>
        </p:txBody>
      </p:sp>
      <p:sp>
        <p:nvSpPr>
          <p:cNvPr id="18" name="Rectangle 17">
            <a:extLst>
              <a:ext uri="{FF2B5EF4-FFF2-40B4-BE49-F238E27FC236}">
                <a16:creationId xmlns:a16="http://schemas.microsoft.com/office/drawing/2014/main" id="{00AE7E6E-25CA-CB43-AF7C-A9DB623026E2}"/>
              </a:ext>
            </a:extLst>
          </p:cNvPr>
          <p:cNvSpPr/>
          <p:nvPr userDrawn="1"/>
        </p:nvSpPr>
        <p:spPr>
          <a:xfrm>
            <a:off x="694208" y="6395912"/>
            <a:ext cx="1463862" cy="253916"/>
          </a:xfrm>
          <a:prstGeom prst="rect">
            <a:avLst/>
          </a:prstGeom>
        </p:spPr>
        <p:txBody>
          <a:bodyPr wrap="none">
            <a:spAutoFit/>
          </a:bodyPr>
          <a:lstStyle/>
          <a:p>
            <a:r>
              <a:rPr lang="en-US" sz="1050" b="0" i="0" dirty="0">
                <a:solidFill>
                  <a:schemeClr val="bg1">
                    <a:lumMod val="95000"/>
                  </a:schemeClr>
                </a:solidFill>
                <a:effectLst/>
                <a:latin typeface="Amazon Ember"/>
                <a:ea typeface="Amazon Ember"/>
                <a:cs typeface="Amazon Ember"/>
              </a:rPr>
              <a:t>Amazon</a:t>
            </a:r>
            <a:r>
              <a:rPr lang="en-US" sz="1050" b="0" i="0" baseline="0" dirty="0">
                <a:solidFill>
                  <a:schemeClr val="bg1">
                    <a:lumMod val="95000"/>
                  </a:schemeClr>
                </a:solidFill>
                <a:effectLst/>
                <a:latin typeface="Amazon Ember"/>
                <a:ea typeface="Amazon Ember"/>
                <a:cs typeface="Amazon Ember"/>
              </a:rPr>
              <a:t> Confidential</a:t>
            </a:r>
            <a:endParaRPr lang="en-US" sz="1050" b="0" i="0" dirty="0">
              <a:solidFill>
                <a:schemeClr val="bg1">
                  <a:lumMod val="95000"/>
                </a:schemeClr>
              </a:solidFill>
              <a:latin typeface="Amazon Ember"/>
              <a:cs typeface="Amazon Ember"/>
            </a:endParaRPr>
          </a:p>
        </p:txBody>
      </p:sp>
      <p:pic>
        <p:nvPicPr>
          <p:cNvPr id="19" name="Picture 18">
            <a:extLst>
              <a:ext uri="{FF2B5EF4-FFF2-40B4-BE49-F238E27FC236}">
                <a16:creationId xmlns:a16="http://schemas.microsoft.com/office/drawing/2014/main" id="{77EB343A-D7A1-2945-A1E5-302F77F71C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6138" y="6317947"/>
            <a:ext cx="2454623" cy="474263"/>
          </a:xfrm>
          <a:prstGeom prst="rect">
            <a:avLst/>
          </a:prstGeom>
        </p:spPr>
      </p:pic>
    </p:spTree>
    <p:extLst>
      <p:ext uri="{BB962C8B-B14F-4D97-AF65-F5344CB8AC3E}">
        <p14:creationId xmlns:p14="http://schemas.microsoft.com/office/powerpoint/2010/main" val="261912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kbox Callout with Imag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7426325" y="6614"/>
            <a:ext cx="4762500" cy="6150594"/>
          </a:xfrm>
          <a:prstGeom prst="rect">
            <a:avLst/>
          </a:prstGeom>
        </p:spPr>
        <p:txBody>
          <a:bodyPr vert="horz" anchor="ctr"/>
          <a:lstStyle>
            <a:lvl1pPr marL="0" indent="0" algn="ctr">
              <a:buFontTx/>
              <a:buNone/>
              <a:defRPr/>
            </a:lvl1pPr>
          </a:lstStyle>
          <a:p>
            <a:r>
              <a:rPr lang="en-US"/>
              <a:t>Click icon to add picture</a:t>
            </a:r>
            <a:endParaRPr lang="en-US" dirty="0"/>
          </a:p>
        </p:txBody>
      </p:sp>
      <p:sp>
        <p:nvSpPr>
          <p:cNvPr id="2" name="Title 1"/>
          <p:cNvSpPr>
            <a:spLocks noGrp="1"/>
          </p:cNvSpPr>
          <p:nvPr>
            <p:ph type="title" hasCustomPrompt="1"/>
          </p:nvPr>
        </p:nvSpPr>
        <p:spPr>
          <a:xfrm>
            <a:off x="1157145" y="1199448"/>
            <a:ext cx="4219344" cy="4346223"/>
          </a:xfrm>
          <a:prstGeom prst="rect">
            <a:avLst/>
          </a:prstGeom>
        </p:spPr>
        <p:txBody>
          <a:bodyPr vert="horz" anchor="t"/>
          <a:lstStyle>
            <a:lvl1pPr defTabSz="456812">
              <a:lnSpc>
                <a:spcPct val="90000"/>
              </a:lnSpc>
              <a:spcAft>
                <a:spcPts val="600"/>
              </a:spcAft>
              <a:defRPr sz="4000" baseline="0">
                <a:latin typeface="+mj-lt"/>
                <a:cs typeface="Amazon Ember Medium"/>
              </a:defRPr>
            </a:lvl1pPr>
          </a:lstStyle>
          <a:p>
            <a:pPr defTabSz="456949">
              <a:spcAft>
                <a:spcPts val="600"/>
              </a:spcAft>
            </a:pPr>
            <a:r>
              <a:rPr lang="en-US" sz="4000" dirty="0">
                <a:solidFill>
                  <a:srgbClr val="303942"/>
                </a:solidFill>
                <a:latin typeface="Amazon Ember Medium"/>
                <a:cs typeface="Amazon Ember Medium"/>
              </a:rPr>
              <a:t>Fun Call Out </a:t>
            </a:r>
            <a:br>
              <a:rPr lang="en-US" sz="4000" dirty="0">
                <a:solidFill>
                  <a:srgbClr val="303942"/>
                </a:solidFill>
                <a:latin typeface="Amazon Ember Medium"/>
                <a:cs typeface="Amazon Ember Medium"/>
              </a:rPr>
            </a:br>
            <a:r>
              <a:rPr lang="en-US" sz="4000" dirty="0">
                <a:solidFill>
                  <a:srgbClr val="303942"/>
                </a:solidFill>
                <a:latin typeface="Amazon Ember Light"/>
                <a:cs typeface="Amazon Ember Light"/>
              </a:rPr>
              <a:t>with a quote etc.</a:t>
            </a:r>
            <a:br>
              <a:rPr lang="en-US" sz="4000" dirty="0">
                <a:solidFill>
                  <a:srgbClr val="303942"/>
                </a:solidFill>
                <a:latin typeface="Amazon Ember Light"/>
                <a:cs typeface="Amazon Ember Light"/>
              </a:rPr>
            </a:br>
            <a:endParaRPr lang="en-US" sz="2300" dirty="0">
              <a:solidFill>
                <a:schemeClr val="tx1">
                  <a:lumMod val="60000"/>
                  <a:lumOff val="40000"/>
                </a:schemeClr>
              </a:solidFill>
              <a:latin typeface="Amazon Ember Light"/>
              <a:cs typeface="Amazon Ember Light"/>
            </a:endParaRPr>
          </a:p>
        </p:txBody>
      </p:sp>
      <p:sp>
        <p:nvSpPr>
          <p:cNvPr id="30" name="Speech Bubble: Rectangle 26"/>
          <p:cNvSpPr/>
          <p:nvPr userDrawn="1"/>
        </p:nvSpPr>
        <p:spPr>
          <a:xfrm>
            <a:off x="863526" y="897471"/>
            <a:ext cx="4700425" cy="4807853"/>
          </a:xfrm>
          <a:prstGeom prst="wedgeRectCallout">
            <a:avLst>
              <a:gd name="adj1" fmla="val 85260"/>
              <a:gd name="adj2" fmla="val -3943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5760" tIns="228600" rIns="182780" bIns="182880" rtlCol="0" anchor="t"/>
          <a:lstStyle/>
          <a:p>
            <a:pPr defTabSz="456949"/>
            <a:endParaRPr lang="en-US" sz="2300" dirty="0">
              <a:solidFill>
                <a:schemeClr val="tx1">
                  <a:lumMod val="60000"/>
                  <a:lumOff val="40000"/>
                </a:schemeClr>
              </a:solidFill>
              <a:latin typeface="Amazon Ember Light"/>
              <a:cs typeface="Amazon Ember Light"/>
            </a:endParaRPr>
          </a:p>
        </p:txBody>
      </p:sp>
      <p:sp>
        <p:nvSpPr>
          <p:cNvPr id="58" name="Rectangle 57">
            <a:extLst>
              <a:ext uri="{FF2B5EF4-FFF2-40B4-BE49-F238E27FC236}">
                <a16:creationId xmlns:a16="http://schemas.microsoft.com/office/drawing/2014/main" id="{AA5671C0-372A-B249-9808-470F5F2EC0B7}"/>
              </a:ext>
            </a:extLst>
          </p:cNvPr>
          <p:cNvSpPr/>
          <p:nvPr userDrawn="1"/>
        </p:nvSpPr>
        <p:spPr>
          <a:xfrm>
            <a:off x="0" y="6158429"/>
            <a:ext cx="12188826" cy="699573"/>
          </a:xfrm>
          <a:prstGeom prst="rect">
            <a:avLst/>
          </a:prstGeom>
          <a:solidFill>
            <a:srgbClr val="0090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00"/>
          </a:p>
        </p:txBody>
      </p:sp>
      <p:sp>
        <p:nvSpPr>
          <p:cNvPr id="59" name="Rectangle 58">
            <a:extLst>
              <a:ext uri="{FF2B5EF4-FFF2-40B4-BE49-F238E27FC236}">
                <a16:creationId xmlns:a16="http://schemas.microsoft.com/office/drawing/2014/main" id="{DBC18031-7438-9F4D-B5BF-DD8E29D5F2F6}"/>
              </a:ext>
            </a:extLst>
          </p:cNvPr>
          <p:cNvSpPr/>
          <p:nvPr userDrawn="1"/>
        </p:nvSpPr>
        <p:spPr>
          <a:xfrm>
            <a:off x="0" y="6158429"/>
            <a:ext cx="12188826" cy="87613"/>
          </a:xfrm>
          <a:prstGeom prst="rect">
            <a:avLst/>
          </a:prstGeom>
          <a:solidFill>
            <a:srgbClr val="383D3B"/>
          </a:solidFill>
          <a:ln>
            <a:noFill/>
          </a:ln>
        </p:spPr>
        <p:style>
          <a:lnRef idx="1">
            <a:schemeClr val="accent1"/>
          </a:lnRef>
          <a:fillRef idx="3">
            <a:schemeClr val="accent1"/>
          </a:fillRef>
          <a:effectRef idx="2">
            <a:schemeClr val="accent1"/>
          </a:effectRef>
          <a:fontRef idx="minor">
            <a:schemeClr val="lt1"/>
          </a:fontRef>
        </p:style>
        <p:txBody>
          <a:bodyPr lIns="45695" tIns="22848" rIns="45695" bIns="22848" rtlCol="0" anchor="ctr"/>
          <a:lstStyle/>
          <a:p>
            <a:pPr algn="ctr"/>
            <a:endParaRPr lang="en-US" sz="1300"/>
          </a:p>
        </p:txBody>
      </p:sp>
      <p:sp>
        <p:nvSpPr>
          <p:cNvPr id="60" name="TextBox 59">
            <a:extLst>
              <a:ext uri="{FF2B5EF4-FFF2-40B4-BE49-F238E27FC236}">
                <a16:creationId xmlns:a16="http://schemas.microsoft.com/office/drawing/2014/main" id="{2188C935-B5E6-564A-8B97-74FC3D6F9FDE}"/>
              </a:ext>
            </a:extLst>
          </p:cNvPr>
          <p:cNvSpPr txBox="1"/>
          <p:nvPr userDrawn="1"/>
        </p:nvSpPr>
        <p:spPr>
          <a:xfrm>
            <a:off x="302561" y="6418573"/>
            <a:ext cx="241069" cy="208599"/>
          </a:xfrm>
          <a:prstGeom prst="rect">
            <a:avLst/>
          </a:prstGeom>
        </p:spPr>
        <p:txBody>
          <a:bodyPr vert="horz" lIns="0" tIns="0" rIns="0" bIns="0" rtlCol="0" anchor="ctr" anchorCtr="0">
            <a:noAutofit/>
          </a:bodyPr>
          <a:lstStyle/>
          <a:p>
            <a:pPr algn="ctr">
              <a:lnSpc>
                <a:spcPct val="90000"/>
              </a:lnSpc>
              <a:buClr>
                <a:srgbClr val="0085C3"/>
              </a:buClr>
            </a:pPr>
            <a:fld id="{58EC7406-F4CC-4ABF-902E-2AF4E70E5C0F}" type="slidenum">
              <a:rPr lang="en-US" sz="1400" b="0" smtClean="0">
                <a:solidFill>
                  <a:schemeClr val="bg1">
                    <a:lumMod val="95000"/>
                  </a:schemeClr>
                </a:solidFill>
                <a:latin typeface="Amazon Ember Light"/>
                <a:cs typeface="Amazon Ember Light"/>
              </a:rPr>
              <a:pPr algn="ctr">
                <a:lnSpc>
                  <a:spcPct val="90000"/>
                </a:lnSpc>
                <a:buClr>
                  <a:srgbClr val="0085C3"/>
                </a:buClr>
              </a:pPr>
              <a:t>‹#›</a:t>
            </a:fld>
            <a:endParaRPr lang="en-US" sz="1400" b="0" dirty="0">
              <a:solidFill>
                <a:schemeClr val="bg1">
                  <a:lumMod val="95000"/>
                </a:schemeClr>
              </a:solidFill>
              <a:latin typeface="Amazon Ember Light"/>
              <a:cs typeface="Amazon Ember Light"/>
            </a:endParaRPr>
          </a:p>
        </p:txBody>
      </p:sp>
      <p:sp>
        <p:nvSpPr>
          <p:cNvPr id="61" name="Rectangle 60">
            <a:extLst>
              <a:ext uri="{FF2B5EF4-FFF2-40B4-BE49-F238E27FC236}">
                <a16:creationId xmlns:a16="http://schemas.microsoft.com/office/drawing/2014/main" id="{C89CAD6F-39A0-E14F-88EC-47562C4AE872}"/>
              </a:ext>
            </a:extLst>
          </p:cNvPr>
          <p:cNvSpPr/>
          <p:nvPr userDrawn="1"/>
        </p:nvSpPr>
        <p:spPr>
          <a:xfrm>
            <a:off x="694208" y="6395912"/>
            <a:ext cx="1463862" cy="253916"/>
          </a:xfrm>
          <a:prstGeom prst="rect">
            <a:avLst/>
          </a:prstGeom>
        </p:spPr>
        <p:txBody>
          <a:bodyPr wrap="none">
            <a:spAutoFit/>
          </a:bodyPr>
          <a:lstStyle/>
          <a:p>
            <a:r>
              <a:rPr lang="en-US" sz="1050" b="0" i="0" dirty="0">
                <a:solidFill>
                  <a:schemeClr val="bg1">
                    <a:lumMod val="95000"/>
                  </a:schemeClr>
                </a:solidFill>
                <a:effectLst/>
                <a:latin typeface="Amazon Ember"/>
                <a:ea typeface="Amazon Ember"/>
                <a:cs typeface="Amazon Ember"/>
              </a:rPr>
              <a:t>Amazon</a:t>
            </a:r>
            <a:r>
              <a:rPr lang="en-US" sz="1050" b="0" i="0" baseline="0" dirty="0">
                <a:solidFill>
                  <a:schemeClr val="bg1">
                    <a:lumMod val="95000"/>
                  </a:schemeClr>
                </a:solidFill>
                <a:effectLst/>
                <a:latin typeface="Amazon Ember"/>
                <a:ea typeface="Amazon Ember"/>
                <a:cs typeface="Amazon Ember"/>
              </a:rPr>
              <a:t> Confidential</a:t>
            </a:r>
            <a:endParaRPr lang="en-US" sz="1050" b="0" i="0" dirty="0">
              <a:solidFill>
                <a:schemeClr val="bg1">
                  <a:lumMod val="95000"/>
                </a:schemeClr>
              </a:solidFill>
              <a:latin typeface="Amazon Ember"/>
              <a:cs typeface="Amazon Ember"/>
            </a:endParaRPr>
          </a:p>
        </p:txBody>
      </p:sp>
      <p:pic>
        <p:nvPicPr>
          <p:cNvPr id="62" name="Picture 61">
            <a:extLst>
              <a:ext uri="{FF2B5EF4-FFF2-40B4-BE49-F238E27FC236}">
                <a16:creationId xmlns:a16="http://schemas.microsoft.com/office/drawing/2014/main" id="{A09F46A8-45DA-084B-A2D4-4DE9BF14E5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6138" y="6317947"/>
            <a:ext cx="2454623" cy="474263"/>
          </a:xfrm>
          <a:prstGeom prst="rect">
            <a:avLst/>
          </a:prstGeom>
        </p:spPr>
      </p:pic>
    </p:spTree>
    <p:extLst>
      <p:ext uri="{BB962C8B-B14F-4D97-AF65-F5344CB8AC3E}">
        <p14:creationId xmlns:p14="http://schemas.microsoft.com/office/powerpoint/2010/main" val="171537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hidden="1"/>
          <p:cNvGrpSpPr/>
          <p:nvPr userDrawn="1"/>
        </p:nvGrpSpPr>
        <p:grpSpPr>
          <a:xfrm>
            <a:off x="358497" y="311726"/>
            <a:ext cx="11471835" cy="6234546"/>
            <a:chOff x="457200" y="457197"/>
            <a:chExt cx="14630400" cy="9144001"/>
          </a:xfrm>
        </p:grpSpPr>
        <p:sp>
          <p:nvSpPr>
            <p:cNvPr id="3" name="Rectangle 2"/>
            <p:cNvSpPr/>
            <p:nvPr userDrawn="1"/>
          </p:nvSpPr>
          <p:spPr>
            <a:xfrm rot="5400000">
              <a:off x="3200400" y="-2286003"/>
              <a:ext cx="9144000" cy="1463040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4" name="Rectangle 3"/>
            <p:cNvSpPr/>
            <p:nvPr userDrawn="1"/>
          </p:nvSpPr>
          <p:spPr>
            <a:xfrm rot="5400000">
              <a:off x="-1783080" y="2697478"/>
              <a:ext cx="9144000" cy="46634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5" name="Rectangle 4"/>
            <p:cNvSpPr/>
            <p:nvPr userDrawn="1"/>
          </p:nvSpPr>
          <p:spPr>
            <a:xfrm rot="5400000">
              <a:off x="3187731" y="2697477"/>
              <a:ext cx="9144000" cy="46634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6" name="Rectangle 5"/>
            <p:cNvSpPr/>
            <p:nvPr userDrawn="1"/>
          </p:nvSpPr>
          <p:spPr>
            <a:xfrm rot="5400000">
              <a:off x="8183880" y="2697478"/>
              <a:ext cx="9144000" cy="466344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grpSp>
    </p:spTree>
    <p:extLst>
      <p:ext uri="{BB962C8B-B14F-4D97-AF65-F5344CB8AC3E}">
        <p14:creationId xmlns:p14="http://schemas.microsoft.com/office/powerpoint/2010/main" val="148589812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800" r:id="rId3"/>
    <p:sldLayoutId id="214748376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801" r:id="rId13"/>
    <p:sldLayoutId id="2147483798" r:id="rId14"/>
  </p:sldLayoutIdLst>
  <p:txStyles>
    <p:titleStyle>
      <a:lvl1pPr algn="l" defTabSz="997999"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97999" rtl="0" eaLnBrk="1" latinLnBrk="0" hangingPunct="1">
        <a:defRPr sz="1900" kern="1200">
          <a:solidFill>
            <a:schemeClr val="tx1"/>
          </a:solidFill>
          <a:latin typeface="+mn-lt"/>
          <a:ea typeface="+mn-ea"/>
          <a:cs typeface="+mn-cs"/>
        </a:defRPr>
      </a:lvl1pPr>
      <a:lvl2pPr marL="498999" algn="l" defTabSz="997999" rtl="0" eaLnBrk="1" latinLnBrk="0" hangingPunct="1">
        <a:defRPr sz="1900" kern="1200">
          <a:solidFill>
            <a:schemeClr val="tx1"/>
          </a:solidFill>
          <a:latin typeface="+mn-lt"/>
          <a:ea typeface="+mn-ea"/>
          <a:cs typeface="+mn-cs"/>
        </a:defRPr>
      </a:lvl2pPr>
      <a:lvl3pPr marL="997999" algn="l" defTabSz="997999" rtl="0" eaLnBrk="1" latinLnBrk="0" hangingPunct="1">
        <a:defRPr sz="1900" kern="1200">
          <a:solidFill>
            <a:schemeClr val="tx1"/>
          </a:solidFill>
          <a:latin typeface="+mn-lt"/>
          <a:ea typeface="+mn-ea"/>
          <a:cs typeface="+mn-cs"/>
        </a:defRPr>
      </a:lvl3pPr>
      <a:lvl4pPr marL="1497000" algn="l" defTabSz="997999" rtl="0" eaLnBrk="1" latinLnBrk="0" hangingPunct="1">
        <a:defRPr sz="1900" kern="1200">
          <a:solidFill>
            <a:schemeClr val="tx1"/>
          </a:solidFill>
          <a:latin typeface="+mn-lt"/>
          <a:ea typeface="+mn-ea"/>
          <a:cs typeface="+mn-cs"/>
        </a:defRPr>
      </a:lvl4pPr>
      <a:lvl5pPr marL="1996000" algn="l" defTabSz="997999" rtl="0" eaLnBrk="1" latinLnBrk="0" hangingPunct="1">
        <a:defRPr sz="1900" kern="1200">
          <a:solidFill>
            <a:schemeClr val="tx1"/>
          </a:solidFill>
          <a:latin typeface="+mn-lt"/>
          <a:ea typeface="+mn-ea"/>
          <a:cs typeface="+mn-cs"/>
        </a:defRPr>
      </a:lvl5pPr>
      <a:lvl6pPr marL="2494998" algn="l" defTabSz="997999" rtl="0" eaLnBrk="1" latinLnBrk="0" hangingPunct="1">
        <a:defRPr sz="1900" kern="1200">
          <a:solidFill>
            <a:schemeClr val="tx1"/>
          </a:solidFill>
          <a:latin typeface="+mn-lt"/>
          <a:ea typeface="+mn-ea"/>
          <a:cs typeface="+mn-cs"/>
        </a:defRPr>
      </a:lvl6pPr>
      <a:lvl7pPr marL="2993999" algn="l" defTabSz="997999" rtl="0" eaLnBrk="1" latinLnBrk="0" hangingPunct="1">
        <a:defRPr sz="1900" kern="1200">
          <a:solidFill>
            <a:schemeClr val="tx1"/>
          </a:solidFill>
          <a:latin typeface="+mn-lt"/>
          <a:ea typeface="+mn-ea"/>
          <a:cs typeface="+mn-cs"/>
        </a:defRPr>
      </a:lvl7pPr>
      <a:lvl8pPr marL="3492999" algn="l" defTabSz="997999" rtl="0" eaLnBrk="1" latinLnBrk="0" hangingPunct="1">
        <a:defRPr sz="1900" kern="1200">
          <a:solidFill>
            <a:schemeClr val="tx1"/>
          </a:solidFill>
          <a:latin typeface="+mn-lt"/>
          <a:ea typeface="+mn-ea"/>
          <a:cs typeface="+mn-cs"/>
        </a:defRPr>
      </a:lvl8pPr>
      <a:lvl9pPr marL="3992000" algn="l" defTabSz="99799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d2l.ai/chapter_multilayer-perceptrons/backprop.ht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hyperlink" Target="https://d2l.ai/chapter_multilayer-perceptrons/mlp.html"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87.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99D2-973B-E140-A9FC-64D6362FA87A}"/>
              </a:ext>
            </a:extLst>
          </p:cNvPr>
          <p:cNvSpPr>
            <a:spLocks noGrp="1"/>
          </p:cNvSpPr>
          <p:nvPr>
            <p:ph type="title"/>
          </p:nvPr>
        </p:nvSpPr>
        <p:spPr/>
        <p:txBody>
          <a:bodyPr/>
          <a:lstStyle/>
          <a:p>
            <a:r>
              <a:rPr lang="en-US" dirty="0"/>
              <a:t>Neural Networks</a:t>
            </a:r>
          </a:p>
        </p:txBody>
      </p:sp>
    </p:spTree>
    <p:extLst>
      <p:ext uri="{BB962C8B-B14F-4D97-AF65-F5344CB8AC3E}">
        <p14:creationId xmlns:p14="http://schemas.microsoft.com/office/powerpoint/2010/main" val="345331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109C-B4A5-4642-A368-EFA13506E244}"/>
              </a:ext>
            </a:extLst>
          </p:cNvPr>
          <p:cNvSpPr>
            <a:spLocks noGrp="1"/>
          </p:cNvSpPr>
          <p:nvPr>
            <p:ph type="title"/>
          </p:nvPr>
        </p:nvSpPr>
        <p:spPr/>
        <p:txBody>
          <a:bodyPr/>
          <a:lstStyle/>
          <a:p>
            <a:r>
              <a:rPr lang="en-US" dirty="0"/>
              <a:t>Learning Rate</a:t>
            </a:r>
          </a:p>
        </p:txBody>
      </p:sp>
      <p:pic>
        <p:nvPicPr>
          <p:cNvPr id="16" name="Picture 15">
            <a:extLst>
              <a:ext uri="{FF2B5EF4-FFF2-40B4-BE49-F238E27FC236}">
                <a16:creationId xmlns:a16="http://schemas.microsoft.com/office/drawing/2014/main" id="{2CD56933-0051-1C41-86FA-5091512D6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65" y="1811263"/>
            <a:ext cx="2922095" cy="1392247"/>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647617E-9FF2-E646-8A82-C5D29C731573}"/>
                  </a:ext>
                </a:extLst>
              </p:cNvPr>
              <p:cNvSpPr txBox="1"/>
              <p:nvPr/>
            </p:nvSpPr>
            <p:spPr>
              <a:xfrm>
                <a:off x="800751" y="1279906"/>
                <a:ext cx="10692159" cy="1923604"/>
              </a:xfrm>
              <a:prstGeom prst="rect">
                <a:avLst/>
              </a:prstGeom>
              <a:noFill/>
            </p:spPr>
            <p:txBody>
              <a:bodyPr wrap="square" rtlCol="0">
                <a:spAutoFit/>
              </a:bodyPr>
              <a:lstStyle/>
              <a:p>
                <a:pPr>
                  <a:spcBef>
                    <a:spcPts val="600"/>
                  </a:spcBef>
                  <a:spcAft>
                    <a:spcPts val="600"/>
                  </a:spcAft>
                </a:pPr>
                <a:r>
                  <a:rPr lang="en-US" sz="2600" dirty="0"/>
                  <a:t>The weight update </a:t>
                </a:r>
                <a14:m>
                  <m:oMath xmlns:m="http://schemas.openxmlformats.org/officeDocument/2006/math">
                    <m:r>
                      <a:rPr lang="en-US" sz="2600" b="0" i="0" smtClean="0">
                        <a:solidFill>
                          <a:schemeClr val="accent3"/>
                        </a:solidFill>
                        <a:latin typeface="Cambria Math" panose="02040503050406030204" pitchFamily="18" charset="0"/>
                        <a:ea typeface="Cambria Math" panose="02040503050406030204" pitchFamily="18" charset="0"/>
                      </a:rPr>
                      <m:t>∆</m:t>
                    </m:r>
                    <m:r>
                      <m:rPr>
                        <m:sty m:val="p"/>
                      </m:rPr>
                      <a:rPr lang="en-US" sz="2600" b="0" i="0" smtClean="0">
                        <a:solidFill>
                          <a:schemeClr val="accent3"/>
                        </a:solidFill>
                        <a:latin typeface="Cambria Math" panose="02040503050406030204" pitchFamily="18" charset="0"/>
                        <a:ea typeface="Cambria Math" panose="02040503050406030204" pitchFamily="18" charset="0"/>
                      </a:rPr>
                      <m:t>w</m:t>
                    </m:r>
                  </m:oMath>
                </a14:m>
                <a:r>
                  <a:rPr lang="en-US" sz="2600" dirty="0">
                    <a:solidFill>
                      <a:schemeClr val="accent3"/>
                    </a:solidFill>
                    <a:latin typeface="Cambria Math" panose="02040503050406030204" pitchFamily="18" charset="0"/>
                    <a:ea typeface="Cambria Math" panose="02040503050406030204" pitchFamily="18" charset="0"/>
                  </a:rPr>
                  <a:t> </a:t>
                </a:r>
                <a:r>
                  <a:rPr lang="en-US" sz="2600" dirty="0"/>
                  <a:t>is the multiplication of the learning rate </a:t>
                </a:r>
                <a14:m>
                  <m:oMath xmlns:m="http://schemas.openxmlformats.org/officeDocument/2006/math">
                    <m:r>
                      <m:rPr>
                        <m:sty m:val="p"/>
                      </m:rPr>
                      <a:rPr lang="en-US" sz="2600" b="0" i="1" smtClean="0">
                        <a:solidFill>
                          <a:schemeClr val="accent3"/>
                        </a:solidFill>
                        <a:latin typeface="Cambria Math" panose="02040503050406030204" pitchFamily="18" charset="0"/>
                        <a:ea typeface="Cambria Math" panose="02040503050406030204" pitchFamily="18" charset="0"/>
                      </a:rPr>
                      <m:t>η</m:t>
                    </m:r>
                  </m:oMath>
                </a14:m>
                <a:r>
                  <a:rPr lang="en-US" sz="2600" dirty="0"/>
                  <a:t>, and the negative gradient:</a:t>
                </a: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sz="2600" b="0" i="0">
                          <a:latin typeface="Cambria Math" panose="02040503050406030204" pitchFamily="18" charset="0"/>
                          <a:ea typeface="Cambria Math" panose="02040503050406030204" pitchFamily="18" charset="0"/>
                        </a:rPr>
                        <m:t>∆</m:t>
                      </m:r>
                      <m:r>
                        <m:rPr>
                          <m:sty m:val="p"/>
                        </m:rPr>
                        <a:rPr lang="en-US" sz="2600" b="0" i="0">
                          <a:latin typeface="Cambria Math" panose="02040503050406030204" pitchFamily="18" charset="0"/>
                          <a:ea typeface="Cambria Math" panose="02040503050406030204" pitchFamily="18" charset="0"/>
                        </a:rPr>
                        <m:t>w</m:t>
                      </m:r>
                      <m:r>
                        <a:rPr lang="en-US" sz="2600" b="0" i="0" smtClean="0">
                          <a:latin typeface="Cambria Math" panose="02040503050406030204" pitchFamily="18" charset="0"/>
                          <a:ea typeface="Cambria Math" panose="02040503050406030204" pitchFamily="18" charset="0"/>
                        </a:rPr>
                        <m:t>=−</m:t>
                      </m:r>
                      <m:r>
                        <m:rPr>
                          <m:sty m:val="p"/>
                        </m:rPr>
                        <a:rPr lang="en-US" sz="2600" b="0" i="0" smtClean="0">
                          <a:latin typeface="Cambria Math" panose="02040503050406030204" pitchFamily="18" charset="0"/>
                          <a:ea typeface="Cambria Math" panose="02040503050406030204" pitchFamily="18" charset="0"/>
                        </a:rPr>
                        <m:t>η</m:t>
                      </m:r>
                      <m:r>
                        <a:rPr lang="en-US" sz="2600" b="0" i="0">
                          <a:latin typeface="Cambria Math" panose="02040503050406030204" pitchFamily="18" charset="0"/>
                          <a:ea typeface="Cambria Math" panose="02040503050406030204" pitchFamily="18" charset="0"/>
                        </a:rPr>
                        <m:t>∆</m:t>
                      </m:r>
                      <m:r>
                        <m:rPr>
                          <m:sty m:val="p"/>
                        </m:rPr>
                        <a:rPr lang="en-US" sz="2600" b="0" i="0" smtClean="0">
                          <a:latin typeface="Cambria Math" panose="02040503050406030204" pitchFamily="18" charset="0"/>
                          <a:ea typeface="Cambria Math" panose="02040503050406030204" pitchFamily="18" charset="0"/>
                        </a:rPr>
                        <m:t>C</m:t>
                      </m:r>
                      <m:r>
                        <a:rPr lang="en-US" sz="2600" b="0" i="0" smtClean="0">
                          <a:latin typeface="Cambria Math" panose="02040503050406030204" pitchFamily="18" charset="0"/>
                          <a:ea typeface="Cambria Math" panose="02040503050406030204" pitchFamily="18" charset="0"/>
                        </a:rPr>
                        <m:t>(</m:t>
                      </m:r>
                      <m:r>
                        <m:rPr>
                          <m:sty m:val="p"/>
                        </m:rPr>
                        <a:rPr lang="en-US" sz="2600" b="0" i="0" smtClean="0">
                          <a:latin typeface="Cambria Math" panose="02040503050406030204" pitchFamily="18" charset="0"/>
                          <a:ea typeface="Cambria Math" panose="02040503050406030204" pitchFamily="18" charset="0"/>
                        </a:rPr>
                        <m:t>w</m:t>
                      </m:r>
                      <m:r>
                        <a:rPr lang="en-US" sz="2600" b="0" i="0" smtClean="0">
                          <a:latin typeface="Cambria Math" panose="02040503050406030204" pitchFamily="18" charset="0"/>
                          <a:ea typeface="Cambria Math" panose="02040503050406030204" pitchFamily="18" charset="0"/>
                        </a:rPr>
                        <m:t>)</m:t>
                      </m:r>
                    </m:oMath>
                  </m:oMathPara>
                </a14:m>
                <a:endParaRPr lang="en-US" sz="2600" dirty="0"/>
              </a:p>
              <a:p>
                <a:pPr>
                  <a:spcBef>
                    <a:spcPts val="600"/>
                  </a:spcBef>
                  <a:spcAft>
                    <a:spcPts val="600"/>
                  </a:spcAft>
                </a:pPr>
                <a:endParaRPr lang="en-US" sz="2600" dirty="0"/>
              </a:p>
            </p:txBody>
          </p:sp>
        </mc:Choice>
        <mc:Fallback xmlns="">
          <p:sp>
            <p:nvSpPr>
              <p:cNvPr id="46" name="TextBox 45">
                <a:extLst>
                  <a:ext uri="{FF2B5EF4-FFF2-40B4-BE49-F238E27FC236}">
                    <a16:creationId xmlns:a16="http://schemas.microsoft.com/office/drawing/2014/main" id="{4647617E-9FF2-E646-8A82-C5D29C731573}"/>
                  </a:ext>
                </a:extLst>
              </p:cNvPr>
              <p:cNvSpPr txBox="1">
                <a:spLocks noRot="1" noChangeAspect="1" noMove="1" noResize="1" noEditPoints="1" noAdjustHandles="1" noChangeArrowheads="1" noChangeShapeType="1" noTextEdit="1"/>
              </p:cNvSpPr>
              <p:nvPr/>
            </p:nvSpPr>
            <p:spPr>
              <a:xfrm>
                <a:off x="800751" y="1279906"/>
                <a:ext cx="10692159" cy="1923604"/>
              </a:xfrm>
              <a:prstGeom prst="rect">
                <a:avLst/>
              </a:prstGeom>
              <a:blipFill>
                <a:blip r:embed="rId4"/>
                <a:stretch>
                  <a:fillRect l="-949" t="-263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4BBF1BE-09DC-8548-81D9-AC2E27730645}"/>
              </a:ext>
            </a:extLst>
          </p:cNvPr>
          <p:cNvPicPr>
            <a:picLocks noChangeAspect="1"/>
          </p:cNvPicPr>
          <p:nvPr/>
        </p:nvPicPr>
        <p:blipFill>
          <a:blip r:embed="rId5"/>
          <a:stretch>
            <a:fillRect/>
          </a:stretch>
        </p:blipFill>
        <p:spPr>
          <a:xfrm>
            <a:off x="5256066" y="3492625"/>
            <a:ext cx="2999474" cy="1711109"/>
          </a:xfrm>
          <a:prstGeom prst="rect">
            <a:avLst/>
          </a:prstGeom>
        </p:spPr>
      </p:pic>
      <p:pic>
        <p:nvPicPr>
          <p:cNvPr id="4" name="Picture 3">
            <a:extLst>
              <a:ext uri="{FF2B5EF4-FFF2-40B4-BE49-F238E27FC236}">
                <a16:creationId xmlns:a16="http://schemas.microsoft.com/office/drawing/2014/main" id="{FBDA3D39-5A6D-6040-905B-9147F778230C}"/>
              </a:ext>
            </a:extLst>
          </p:cNvPr>
          <p:cNvPicPr>
            <a:picLocks noChangeAspect="1"/>
          </p:cNvPicPr>
          <p:nvPr/>
        </p:nvPicPr>
        <p:blipFill>
          <a:blip r:embed="rId6"/>
          <a:stretch>
            <a:fillRect/>
          </a:stretch>
        </p:blipFill>
        <p:spPr>
          <a:xfrm>
            <a:off x="8181571" y="3492625"/>
            <a:ext cx="2998470" cy="1710536"/>
          </a:xfrm>
          <a:prstGeom prst="rect">
            <a:avLst/>
          </a:prstGeom>
        </p:spPr>
      </p:pic>
      <p:sp>
        <p:nvSpPr>
          <p:cNvPr id="6" name="TextBox 5">
            <a:extLst>
              <a:ext uri="{FF2B5EF4-FFF2-40B4-BE49-F238E27FC236}">
                <a16:creationId xmlns:a16="http://schemas.microsoft.com/office/drawing/2014/main" id="{446A2EC7-331E-CF47-BB7A-92692E7E11AF}"/>
              </a:ext>
            </a:extLst>
          </p:cNvPr>
          <p:cNvSpPr txBox="1"/>
          <p:nvPr/>
        </p:nvSpPr>
        <p:spPr>
          <a:xfrm>
            <a:off x="5858983" y="5276483"/>
            <a:ext cx="1726040" cy="400110"/>
          </a:xfrm>
          <a:prstGeom prst="rect">
            <a:avLst/>
          </a:prstGeom>
          <a:noFill/>
        </p:spPr>
        <p:txBody>
          <a:bodyPr wrap="square" rtlCol="0">
            <a:spAutoFit/>
          </a:bodyPr>
          <a:lstStyle/>
          <a:p>
            <a:pPr>
              <a:spcBef>
                <a:spcPts val="600"/>
              </a:spcBef>
              <a:spcAft>
                <a:spcPts val="600"/>
              </a:spcAft>
            </a:pPr>
            <a:r>
              <a:rPr lang="en-US" sz="2000" dirty="0"/>
              <a:t>Too small…</a:t>
            </a:r>
          </a:p>
        </p:txBody>
      </p:sp>
      <p:sp>
        <p:nvSpPr>
          <p:cNvPr id="20" name="TextBox 19">
            <a:extLst>
              <a:ext uri="{FF2B5EF4-FFF2-40B4-BE49-F238E27FC236}">
                <a16:creationId xmlns:a16="http://schemas.microsoft.com/office/drawing/2014/main" id="{EC968AB4-04ED-A742-BFC2-81342C3D23F6}"/>
              </a:ext>
            </a:extLst>
          </p:cNvPr>
          <p:cNvSpPr txBox="1"/>
          <p:nvPr/>
        </p:nvSpPr>
        <p:spPr>
          <a:xfrm>
            <a:off x="9153197" y="5276483"/>
            <a:ext cx="1534790" cy="400110"/>
          </a:xfrm>
          <a:prstGeom prst="rect">
            <a:avLst/>
          </a:prstGeom>
          <a:noFill/>
        </p:spPr>
        <p:txBody>
          <a:bodyPr wrap="square" rtlCol="0">
            <a:spAutoFit/>
          </a:bodyPr>
          <a:lstStyle/>
          <a:p>
            <a:pPr>
              <a:spcBef>
                <a:spcPts val="600"/>
              </a:spcBef>
              <a:spcAft>
                <a:spcPts val="600"/>
              </a:spcAft>
            </a:pPr>
            <a:r>
              <a:rPr lang="en-US" sz="2000" dirty="0"/>
              <a:t>Too big…</a:t>
            </a:r>
          </a:p>
        </p:txBody>
      </p:sp>
      <p:pic>
        <p:nvPicPr>
          <p:cNvPr id="7" name="Picture 6">
            <a:extLst>
              <a:ext uri="{FF2B5EF4-FFF2-40B4-BE49-F238E27FC236}">
                <a16:creationId xmlns:a16="http://schemas.microsoft.com/office/drawing/2014/main" id="{E9B56C32-B6E7-914A-9092-BE0D0BD85E23}"/>
              </a:ext>
            </a:extLst>
          </p:cNvPr>
          <p:cNvPicPr>
            <a:picLocks noChangeAspect="1"/>
          </p:cNvPicPr>
          <p:nvPr/>
        </p:nvPicPr>
        <p:blipFill rotWithShape="1">
          <a:blip r:embed="rId7"/>
          <a:srcRect t="6470" r="23741"/>
          <a:stretch/>
        </p:blipFill>
        <p:spPr>
          <a:xfrm>
            <a:off x="231320" y="2133008"/>
            <a:ext cx="4763266" cy="3861421"/>
          </a:xfrm>
          <a:prstGeom prst="rect">
            <a:avLst/>
          </a:prstGeom>
        </p:spPr>
      </p:pic>
    </p:spTree>
    <p:extLst>
      <p:ext uri="{BB962C8B-B14F-4D97-AF65-F5344CB8AC3E}">
        <p14:creationId xmlns:p14="http://schemas.microsoft.com/office/powerpoint/2010/main" val="14613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CA58-89BD-EE41-B0A4-DBFC2310393D}"/>
              </a:ext>
            </a:extLst>
          </p:cNvPr>
          <p:cNvSpPr>
            <a:spLocks noGrp="1"/>
          </p:cNvSpPr>
          <p:nvPr>
            <p:ph type="title"/>
          </p:nvPr>
        </p:nvSpPr>
        <p:spPr/>
        <p:txBody>
          <a:bodyPr/>
          <a:lstStyle/>
          <a:p>
            <a:r>
              <a:rPr lang="en-US" dirty="0"/>
              <a:t>Backpropagation</a:t>
            </a:r>
          </a:p>
        </p:txBody>
      </p:sp>
      <p:sp>
        <p:nvSpPr>
          <p:cNvPr id="3" name="Text Placeholder 2">
            <a:extLst>
              <a:ext uri="{FF2B5EF4-FFF2-40B4-BE49-F238E27FC236}">
                <a16:creationId xmlns:a16="http://schemas.microsoft.com/office/drawing/2014/main" id="{8A13FE31-6669-194E-8DE3-110A25ABCBB0}"/>
              </a:ext>
            </a:extLst>
          </p:cNvPr>
          <p:cNvSpPr>
            <a:spLocks noGrp="1"/>
          </p:cNvSpPr>
          <p:nvPr>
            <p:ph type="body" sz="quarter" idx="10"/>
          </p:nvPr>
        </p:nvSpPr>
        <p:spPr>
          <a:xfrm>
            <a:off x="711846" y="1178606"/>
            <a:ext cx="9526168" cy="4599628"/>
          </a:xfrm>
        </p:spPr>
        <p:txBody>
          <a:bodyPr/>
          <a:lstStyle/>
          <a:p>
            <a:pPr marL="0" indent="0">
              <a:buNone/>
            </a:pPr>
            <a:r>
              <a:rPr lang="en-US" sz="3200" b="1" dirty="0"/>
              <a:t>Gradient descent: </a:t>
            </a:r>
          </a:p>
          <a:p>
            <a:pPr marL="457200" indent="-222250"/>
            <a:r>
              <a:rPr lang="en-US" sz="2800" dirty="0"/>
              <a:t>An optimization method used to train neural networks</a:t>
            </a:r>
          </a:p>
          <a:p>
            <a:pPr marL="457200" indent="-222250"/>
            <a:r>
              <a:rPr lang="en-US" sz="2800" dirty="0"/>
              <a:t>Moving towards the direction of the steepest descent iteratively</a:t>
            </a:r>
          </a:p>
          <a:p>
            <a:pPr marL="457200" indent="-222250"/>
            <a:r>
              <a:rPr lang="en-US" sz="2800" dirty="0"/>
              <a:t>At each weight update:</a:t>
            </a:r>
          </a:p>
          <a:p>
            <a:pPr marL="457200" indent="-222250"/>
            <a:endParaRPr lang="en-US" sz="2800" dirty="0"/>
          </a:p>
          <a:p>
            <a:pPr marL="457200" indent="-222250"/>
            <a:endParaRPr lang="en-US" sz="2800" dirty="0"/>
          </a:p>
          <a:p>
            <a:pPr marL="457200" indent="-222250"/>
            <a:endParaRPr lang="en-US" sz="2800" dirty="0"/>
          </a:p>
          <a:p>
            <a:pPr marL="457200" indent="-222250"/>
            <a:r>
              <a:rPr lang="en-US" sz="2800" dirty="0">
                <a:hlinkClick r:id="rId3"/>
              </a:rPr>
              <a:t>More details</a:t>
            </a:r>
            <a:endParaRPr lang="en-US" sz="2800" dirty="0"/>
          </a:p>
        </p:txBody>
      </p:sp>
      <p:grpSp>
        <p:nvGrpSpPr>
          <p:cNvPr id="4" name="Group 3">
            <a:extLst>
              <a:ext uri="{FF2B5EF4-FFF2-40B4-BE49-F238E27FC236}">
                <a16:creationId xmlns:a16="http://schemas.microsoft.com/office/drawing/2014/main" id="{546CAE37-8383-CB4D-8D17-A23A2AC4C2D2}"/>
              </a:ext>
            </a:extLst>
          </p:cNvPr>
          <p:cNvGrpSpPr/>
          <p:nvPr/>
        </p:nvGrpSpPr>
        <p:grpSpPr>
          <a:xfrm>
            <a:off x="1093816" y="3151411"/>
            <a:ext cx="9670007" cy="2103385"/>
            <a:chOff x="1093816" y="3200397"/>
            <a:chExt cx="9670007" cy="2103385"/>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6D78EA3-F174-0E43-BFBE-E87D6215B333}"/>
                    </a:ext>
                  </a:extLst>
                </p:cNvPr>
                <p:cNvSpPr/>
                <p:nvPr/>
              </p:nvSpPr>
              <p:spPr>
                <a:xfrm>
                  <a:off x="1093816" y="3888523"/>
                  <a:ext cx="6630341" cy="1415259"/>
                </a:xfrm>
                <a:prstGeom prst="rect">
                  <a:avLst/>
                </a:prstGeom>
              </p:spPr>
              <p:txBody>
                <a:bodyPr wrap="none">
                  <a:spAutoFit/>
                </a:bodyPr>
                <a:lstStyle/>
                <a:p>
                  <a:r>
                    <a:rPr lang="en-US" sz="24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𝑛𝑒𝑤</m:t>
                          </m:r>
                        </m:sub>
                      </m:sSub>
                      <m:r>
                        <a:rPr lang="en-US" sz="280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𝑜𝑙𝑑</m:t>
                          </m:r>
                        </m:sub>
                      </m:sSub>
                      <m:r>
                        <a:rPr lang="en-US" sz="2800" b="0" i="0" smtClean="0">
                          <a:latin typeface="Cambria Math" panose="02040503050406030204" pitchFamily="18" charset="0"/>
                        </a:rPr>
                        <m:t>−</m:t>
                      </m:r>
                      <m:r>
                        <a:rPr lang="en-US" sz="2800">
                          <a:latin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w</m:t>
                      </m:r>
                    </m:oMath>
                  </a14:m>
                  <a:r>
                    <a:rPr lang="en-US" sz="2800" b="0" i="1" dirty="0">
                      <a:latin typeface="Cambria Math" panose="02040503050406030204" pitchFamily="18" charset="0"/>
                      <a:ea typeface="Cambria Math" panose="020405030504060302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where</m:t>
                      </m:r>
                    </m:oMath>
                  </a14:m>
                  <a:endParaRPr lang="en-US" sz="2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b="0" i="0" smtClean="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w</m:t>
                            </m:r>
                            <m:r>
                              <m:rPr>
                                <m:nor/>
                              </m:rPr>
                              <a:rPr lang="en-US" sz="2800" dirty="0">
                                <a:ea typeface="Cambria Math" panose="02040503050406030204" pitchFamily="18" charset="0"/>
                              </a:rPr>
                              <m:t> </m:t>
                            </m:r>
                            <m:r>
                              <a:rPr lang="en-US" sz="2800" b="0" i="0" dirty="0" smtClean="0">
                                <a:latin typeface="Cambria Math" panose="02040503050406030204" pitchFamily="18" charset="0"/>
                                <a:ea typeface="Cambria Math" panose="02040503050406030204" pitchFamily="18" charset="0"/>
                              </a:rPr>
                              <m:t>= </m:t>
                            </m:r>
                          </m:e>
                          <m:sub/>
                        </m:sSub>
                        <m:r>
                          <m:rPr>
                            <m:sty m:val="p"/>
                          </m:rPr>
                          <a:rPr lang="en-US" sz="2800" b="0" i="0">
                            <a:latin typeface="Cambria Math" panose="02040503050406030204" pitchFamily="18" charset="0"/>
                            <a:ea typeface="Cambria Math" panose="02040503050406030204" pitchFamily="18" charset="0"/>
                          </a:rPr>
                          <m:t>learning</m:t>
                        </m:r>
                        <m:r>
                          <a:rPr lang="en-US" sz="2800" b="0" i="0">
                            <a:latin typeface="Cambria Math" panose="02040503050406030204" pitchFamily="18" charset="0"/>
                            <a:ea typeface="Cambria Math" panose="02040503050406030204" pitchFamily="18" charset="0"/>
                          </a:rPr>
                          <m:t>_</m:t>
                        </m:r>
                        <m:r>
                          <m:rPr>
                            <m:sty m:val="p"/>
                          </m:rPr>
                          <a:rPr lang="en-US" sz="2800" b="0" i="0">
                            <a:latin typeface="Cambria Math" panose="02040503050406030204" pitchFamily="18" charset="0"/>
                            <a:ea typeface="Cambria Math" panose="02040503050406030204" pitchFamily="18" charset="0"/>
                          </a:rPr>
                          <m:t>rate</m:t>
                        </m:r>
                        <m:r>
                          <a:rPr lang="en-US" sz="2800" b="0" i="0"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b="0" i="0" dirty="0">
                                <a:latin typeface="Cambria Math" panose="02040503050406030204" pitchFamily="18" charset="0"/>
                                <a:ea typeface="Cambria Math" panose="02040503050406030204" pitchFamily="18" charset="0"/>
                              </a:rPr>
                              <m:t>𝜕</m:t>
                            </m:r>
                            <m:r>
                              <m:rPr>
                                <m:sty m:val="p"/>
                              </m:rPr>
                              <a:rPr lang="en-US" sz="2800" b="0" i="0" dirty="0" smtClean="0">
                                <a:latin typeface="Cambria Math" panose="02040503050406030204" pitchFamily="18" charset="0"/>
                                <a:ea typeface="Cambria Math" panose="02040503050406030204" pitchFamily="18" charset="0"/>
                              </a:rPr>
                              <m:t>C</m:t>
                            </m:r>
                          </m:num>
                          <m:den>
                            <m:r>
                              <a:rPr lang="en-US" sz="2800" b="0" i="0" dirty="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m:rPr>
                                    <m:sty m:val="p"/>
                                  </m:rPr>
                                  <a:rPr lang="en-US" sz="2800" b="0" i="0">
                                    <a:latin typeface="Cambria Math" panose="02040503050406030204" pitchFamily="18" charset="0"/>
                                    <a:ea typeface="Cambria Math" panose="02040503050406030204" pitchFamily="18" charset="0"/>
                                  </a:rPr>
                                  <m:t>w</m:t>
                                </m:r>
                              </m:e>
                              <m:sub>
                                <m:r>
                                  <m:rPr>
                                    <m:sty m:val="p"/>
                                  </m:rPr>
                                  <a:rPr lang="en-US" sz="2800" b="0" i="0" smtClean="0">
                                    <a:latin typeface="Cambria Math" panose="02040503050406030204" pitchFamily="18" charset="0"/>
                                    <a:ea typeface="Cambria Math" panose="02040503050406030204" pitchFamily="18" charset="0"/>
                                  </a:rPr>
                                  <m:t>old</m:t>
                                </m:r>
                              </m:sub>
                            </m:sSub>
                          </m:den>
                        </m:f>
                      </m:oMath>
                    </m:oMathPara>
                  </a14:m>
                  <a:endParaRPr lang="en-US" sz="2800" dirty="0">
                    <a:latin typeface="Cambria Math" panose="02040503050406030204" pitchFamily="18" charset="0"/>
                    <a:ea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C6D78EA3-F174-0E43-BFBE-E87D6215B333}"/>
                    </a:ext>
                  </a:extLst>
                </p:cNvPr>
                <p:cNvSpPr>
                  <a:spLocks noRot="1" noChangeAspect="1" noMove="1" noResize="1" noEditPoints="1" noAdjustHandles="1" noChangeArrowheads="1" noChangeShapeType="1" noTextEdit="1"/>
                </p:cNvSpPr>
                <p:nvPr/>
              </p:nvSpPr>
              <p:spPr>
                <a:xfrm>
                  <a:off x="1093816" y="3888523"/>
                  <a:ext cx="6630341" cy="1415259"/>
                </a:xfrm>
                <a:prstGeom prst="rect">
                  <a:avLst/>
                </a:prstGeom>
                <a:blipFill>
                  <a:blip r:embed="rId4"/>
                  <a:stretch>
                    <a:fillRect b="-265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17ED18C-F802-2245-9F75-A77E38260B8B}"/>
                </a:ext>
              </a:extLst>
            </p:cNvPr>
            <p:cNvSpPr txBox="1"/>
            <p:nvPr/>
          </p:nvSpPr>
          <p:spPr>
            <a:xfrm>
              <a:off x="8867113" y="3200397"/>
              <a:ext cx="1896710" cy="461665"/>
            </a:xfrm>
            <a:prstGeom prst="rect">
              <a:avLst/>
            </a:prstGeom>
            <a:noFill/>
          </p:spPr>
          <p:txBody>
            <a:bodyPr wrap="square" rtlCol="0">
              <a:spAutoFit/>
            </a:bodyPr>
            <a:lstStyle/>
            <a:p>
              <a:endParaRPr lang="en-US" sz="2400" dirty="0"/>
            </a:p>
          </p:txBody>
        </p:sp>
      </p:grpSp>
      <p:pic>
        <p:nvPicPr>
          <p:cNvPr id="10" name="Picture 9">
            <a:extLst>
              <a:ext uri="{FF2B5EF4-FFF2-40B4-BE49-F238E27FC236}">
                <a16:creationId xmlns:a16="http://schemas.microsoft.com/office/drawing/2014/main" id="{91293DFD-7B36-E048-AFF8-D42BCF8831D7}"/>
              </a:ext>
            </a:extLst>
          </p:cNvPr>
          <p:cNvPicPr>
            <a:picLocks noChangeAspect="1"/>
          </p:cNvPicPr>
          <p:nvPr/>
        </p:nvPicPr>
        <p:blipFill>
          <a:blip r:embed="rId5"/>
          <a:stretch>
            <a:fillRect/>
          </a:stretch>
        </p:blipFill>
        <p:spPr>
          <a:xfrm>
            <a:off x="8625490" y="2480305"/>
            <a:ext cx="3225048" cy="1832941"/>
          </a:xfrm>
          <a:prstGeom prst="rect">
            <a:avLst/>
          </a:prstGeom>
        </p:spPr>
      </p:pic>
    </p:spTree>
    <p:extLst>
      <p:ext uri="{BB962C8B-B14F-4D97-AF65-F5344CB8AC3E}">
        <p14:creationId xmlns:p14="http://schemas.microsoft.com/office/powerpoint/2010/main" val="376046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109C-B4A5-4642-A368-EFA13506E244}"/>
              </a:ext>
            </a:extLst>
          </p:cNvPr>
          <p:cNvSpPr>
            <a:spLocks noGrp="1"/>
          </p:cNvSpPr>
          <p:nvPr>
            <p:ph type="title"/>
          </p:nvPr>
        </p:nvSpPr>
        <p:spPr/>
        <p:txBody>
          <a:bodyPr/>
          <a:lstStyle/>
          <a:p>
            <a:r>
              <a:rPr lang="en-US" b="0" dirty="0"/>
              <a:t>Summary: Deep Learning Jargons</a:t>
            </a:r>
          </a:p>
        </p:txBody>
      </p:sp>
      <p:grpSp>
        <p:nvGrpSpPr>
          <p:cNvPr id="19" name="Group 18">
            <a:extLst>
              <a:ext uri="{FF2B5EF4-FFF2-40B4-BE49-F238E27FC236}">
                <a16:creationId xmlns:a16="http://schemas.microsoft.com/office/drawing/2014/main" id="{3061BA42-DD67-034E-AE1A-23768241A6DD}"/>
              </a:ext>
            </a:extLst>
          </p:cNvPr>
          <p:cNvGrpSpPr/>
          <p:nvPr/>
        </p:nvGrpSpPr>
        <p:grpSpPr>
          <a:xfrm>
            <a:off x="817417" y="1197733"/>
            <a:ext cx="9649197" cy="4768350"/>
            <a:chOff x="6402421" y="807790"/>
            <a:chExt cx="5051644" cy="7608873"/>
          </a:xfrm>
          <a:effectLst>
            <a:outerShdw blurRad="50800" dist="38100" algn="l" rotWithShape="0">
              <a:prstClr val="black">
                <a:alpha val="40000"/>
              </a:prstClr>
            </a:outerShdw>
          </a:effectLst>
        </p:grpSpPr>
        <p:sp>
          <p:nvSpPr>
            <p:cNvPr id="20" name="Text Placeholder 2">
              <a:extLst>
                <a:ext uri="{FF2B5EF4-FFF2-40B4-BE49-F238E27FC236}">
                  <a16:creationId xmlns:a16="http://schemas.microsoft.com/office/drawing/2014/main" id="{CA7AF61E-1672-8D45-963F-848813AC21FC}"/>
                </a:ext>
              </a:extLst>
            </p:cNvPr>
            <p:cNvSpPr txBox="1">
              <a:spLocks/>
            </p:cNvSpPr>
            <p:nvPr/>
          </p:nvSpPr>
          <p:spPr>
            <a:xfrm>
              <a:off x="6402421" y="1310105"/>
              <a:ext cx="5051643" cy="7106558"/>
            </a:xfrm>
            <a:prstGeom prst="roundRect">
              <a:avLst>
                <a:gd name="adj" fmla="val 3274"/>
              </a:avLst>
            </a:prstGeom>
            <a:solidFill>
              <a:schemeClr val="accent2">
                <a:lumMod val="20000"/>
                <a:lumOff val="80000"/>
              </a:schemeClr>
            </a:solidFill>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indent="0">
                <a:spcBef>
                  <a:spcPts val="1800"/>
                </a:spcBef>
                <a:buNone/>
              </a:pPr>
              <a:endParaRPr lang="en-US" sz="2400" dirty="0"/>
            </a:p>
            <a:p>
              <a:pPr>
                <a:spcBef>
                  <a:spcPts val="1800"/>
                </a:spcBef>
              </a:pPr>
              <a:r>
                <a:rPr lang="en-US" sz="2400" dirty="0"/>
                <a:t>Architectures (# of layer, # of neurons at each layer, etc.)</a:t>
              </a:r>
            </a:p>
            <a:p>
              <a:pPr>
                <a:spcBef>
                  <a:spcPts val="600"/>
                </a:spcBef>
              </a:pPr>
              <a:r>
                <a:rPr lang="en-US" sz="2400" dirty="0"/>
                <a:t>Activation Function</a:t>
              </a:r>
            </a:p>
            <a:p>
              <a:pPr lvl="1">
                <a:spcBef>
                  <a:spcPts val="600"/>
                </a:spcBef>
              </a:pPr>
              <a:r>
                <a:rPr lang="en-US" sz="1800" dirty="0"/>
                <a:t>A differentiable “</a:t>
              </a:r>
              <a:r>
                <a:rPr lang="en-US" sz="1800" b="1" dirty="0"/>
                <a:t>nonlinear</a:t>
              </a:r>
              <a:r>
                <a:rPr lang="en-US" sz="1800" dirty="0"/>
                <a:t> </a:t>
              </a:r>
              <a:r>
                <a:rPr lang="en-US" sz="1800" b="1" dirty="0"/>
                <a:t>mapping</a:t>
              </a:r>
              <a:r>
                <a:rPr lang="en-US" sz="1800" dirty="0"/>
                <a:t>”</a:t>
              </a:r>
            </a:p>
            <a:p>
              <a:pPr>
                <a:spcBef>
                  <a:spcPts val="600"/>
                </a:spcBef>
              </a:pPr>
              <a:r>
                <a:rPr lang="en-US" sz="2400" dirty="0"/>
                <a:t>Output Function</a:t>
              </a:r>
            </a:p>
            <a:p>
              <a:pPr lvl="1">
                <a:spcBef>
                  <a:spcPts val="600"/>
                </a:spcBef>
              </a:pPr>
              <a:r>
                <a:rPr lang="en-US" sz="1800" dirty="0"/>
                <a:t>A function to </a:t>
              </a:r>
              <a:r>
                <a:rPr lang="en-US" sz="1800" b="1" dirty="0"/>
                <a:t>predict</a:t>
              </a:r>
              <a:r>
                <a:rPr lang="en-US" sz="1800" dirty="0"/>
                <a:t> ”y”</a:t>
              </a:r>
            </a:p>
            <a:p>
              <a:pPr>
                <a:spcBef>
                  <a:spcPts val="600"/>
                </a:spcBef>
              </a:pPr>
              <a:r>
                <a:rPr lang="en-US" sz="2400" dirty="0"/>
                <a:t>Cost/Loss Function</a:t>
              </a:r>
            </a:p>
            <a:p>
              <a:pPr lvl="1">
                <a:spcBef>
                  <a:spcPts val="600"/>
                </a:spcBef>
              </a:pPr>
              <a:r>
                <a:rPr lang="en-US" sz="1800" dirty="0"/>
                <a:t>A </a:t>
              </a:r>
              <a:r>
                <a:rPr lang="en-US" sz="1800" i="1" dirty="0"/>
                <a:t>differentiable</a:t>
              </a:r>
              <a:r>
                <a:rPr lang="en-US" sz="1800" dirty="0"/>
                <a:t> function to </a:t>
              </a:r>
              <a:r>
                <a:rPr lang="en-US" sz="1800" b="1" dirty="0"/>
                <a:t>optimize</a:t>
              </a:r>
              <a:r>
                <a:rPr lang="en-US" sz="1800" dirty="0"/>
                <a:t> the model </a:t>
              </a:r>
            </a:p>
            <a:p>
              <a:pPr>
                <a:spcBef>
                  <a:spcPts val="600"/>
                </a:spcBef>
              </a:pPr>
              <a:r>
                <a:rPr lang="en-US" sz="2400" dirty="0"/>
                <a:t>Evaluation Function</a:t>
              </a:r>
            </a:p>
            <a:p>
              <a:pPr lvl="1">
                <a:spcBef>
                  <a:spcPts val="600"/>
                </a:spcBef>
              </a:pPr>
              <a:r>
                <a:rPr lang="en-US" sz="1800" dirty="0"/>
                <a:t>An often </a:t>
              </a:r>
              <a:r>
                <a:rPr lang="en-US" sz="1800" i="1" dirty="0"/>
                <a:t>non-differentiable</a:t>
              </a:r>
              <a:r>
                <a:rPr lang="en-US" sz="1800" dirty="0"/>
                <a:t> function to </a:t>
              </a:r>
              <a:r>
                <a:rPr lang="en-US" sz="1800" b="1" dirty="0"/>
                <a:t>evaluate</a:t>
              </a:r>
              <a:r>
                <a:rPr lang="en-US" sz="1800" dirty="0"/>
                <a:t> the model </a:t>
              </a:r>
            </a:p>
          </p:txBody>
        </p:sp>
        <p:sp>
          <p:nvSpPr>
            <p:cNvPr id="21" name="Rectangle 20">
              <a:extLst>
                <a:ext uri="{FF2B5EF4-FFF2-40B4-BE49-F238E27FC236}">
                  <a16:creationId xmlns:a16="http://schemas.microsoft.com/office/drawing/2014/main" id="{43C10F7E-E826-FD41-81C1-EA7393FC0C72}"/>
                </a:ext>
              </a:extLst>
            </p:cNvPr>
            <p:cNvSpPr/>
            <p:nvPr/>
          </p:nvSpPr>
          <p:spPr>
            <a:xfrm>
              <a:off x="6402424" y="807790"/>
              <a:ext cx="5051641" cy="121602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Design</a:t>
              </a:r>
            </a:p>
          </p:txBody>
        </p:sp>
      </p:grpSp>
    </p:spTree>
    <p:extLst>
      <p:ext uri="{BB962C8B-B14F-4D97-AF65-F5344CB8AC3E}">
        <p14:creationId xmlns:p14="http://schemas.microsoft.com/office/powerpoint/2010/main" val="285066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834F-763C-8F4D-AF33-EF3EB942CB07}"/>
              </a:ext>
            </a:extLst>
          </p:cNvPr>
          <p:cNvSpPr txBox="1">
            <a:spLocks/>
          </p:cNvSpPr>
          <p:nvPr/>
        </p:nvSpPr>
        <p:spPr>
          <a:xfrm>
            <a:off x="695914" y="295897"/>
            <a:ext cx="10894666" cy="987472"/>
          </a:xfrm>
          <a:prstGeom prst="rect">
            <a:avLst/>
          </a:prstGeom>
        </p:spPr>
        <p:txBody>
          <a:bodyPr/>
          <a:lstStyle>
            <a:lvl1pPr algn="l" defTabSz="997999"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Neural Networks - Hands on</a:t>
            </a:r>
          </a:p>
        </p:txBody>
      </p:sp>
      <p:sp>
        <p:nvSpPr>
          <p:cNvPr id="3" name="Text Placeholder 2">
            <a:extLst>
              <a:ext uri="{FF2B5EF4-FFF2-40B4-BE49-F238E27FC236}">
                <a16:creationId xmlns:a16="http://schemas.microsoft.com/office/drawing/2014/main" id="{9C3A014C-BD0E-3D40-A1CC-7A4C88CED36D}"/>
              </a:ext>
            </a:extLst>
          </p:cNvPr>
          <p:cNvSpPr txBox="1">
            <a:spLocks/>
          </p:cNvSpPr>
          <p:nvPr/>
        </p:nvSpPr>
        <p:spPr>
          <a:xfrm>
            <a:off x="694208" y="1310105"/>
            <a:ext cx="10883004" cy="4599628"/>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r>
              <a:rPr lang="en-US" sz="2800" dirty="0"/>
              <a:t>In this exercise, we implement a standard neural network using the Gluon Library.</a:t>
            </a:r>
          </a:p>
          <a:p>
            <a:r>
              <a:rPr lang="en-US" sz="2800" b="1" dirty="0">
                <a:solidFill>
                  <a:schemeClr val="accent3"/>
                </a:solidFill>
              </a:rPr>
              <a:t>Gluon</a:t>
            </a:r>
            <a:r>
              <a:rPr lang="en-US" sz="2800" dirty="0"/>
              <a:t> is an open source deep learning library.</a:t>
            </a:r>
          </a:p>
          <a:p>
            <a:r>
              <a:rPr lang="en-US" sz="2800" dirty="0"/>
              <a:t>The exercise covers the following topics:</a:t>
            </a:r>
          </a:p>
          <a:p>
            <a:pPr marL="778857" lvl="1" indent="-342900"/>
            <a:r>
              <a:rPr lang="en-US" sz="2800" dirty="0"/>
              <a:t>Sequential module</a:t>
            </a:r>
          </a:p>
          <a:p>
            <a:pPr marL="778857" lvl="1" indent="-342900"/>
            <a:r>
              <a:rPr lang="en-US" sz="2800" dirty="0"/>
              <a:t>Loss functions</a:t>
            </a:r>
          </a:p>
          <a:p>
            <a:pPr marL="778857" lvl="1" indent="-342900"/>
            <a:r>
              <a:rPr lang="en-US" sz="2800" dirty="0"/>
              <a:t>Trainer module</a:t>
            </a:r>
          </a:p>
          <a:p>
            <a:pPr marL="0" indent="0">
              <a:buFont typeface="Arial" panose="020B0604020202020204" pitchFamily="34" charset="0"/>
              <a:buNone/>
            </a:pPr>
            <a:endParaRPr lang="en-US" sz="1000" dirty="0"/>
          </a:p>
        </p:txBody>
      </p:sp>
      <p:pic>
        <p:nvPicPr>
          <p:cNvPr id="4" name="Graphic 3">
            <a:extLst>
              <a:ext uri="{FF2B5EF4-FFF2-40B4-BE49-F238E27FC236}">
                <a16:creationId xmlns:a16="http://schemas.microsoft.com/office/drawing/2014/main" id="{A04693C6-1CE3-1C40-974C-2CFA999EC1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8806" y="2530282"/>
            <a:ext cx="3221774" cy="1079637"/>
          </a:xfrm>
          <a:prstGeom prst="rect">
            <a:avLst/>
          </a:prstGeom>
        </p:spPr>
      </p:pic>
      <p:sp>
        <p:nvSpPr>
          <p:cNvPr id="6" name="Rectangle 5">
            <a:extLst>
              <a:ext uri="{FF2B5EF4-FFF2-40B4-BE49-F238E27FC236}">
                <a16:creationId xmlns:a16="http://schemas.microsoft.com/office/drawing/2014/main" id="{3D20F6E3-CAC2-294D-87A6-01E36257EC73}"/>
              </a:ext>
            </a:extLst>
          </p:cNvPr>
          <p:cNvSpPr/>
          <p:nvPr/>
        </p:nvSpPr>
        <p:spPr>
          <a:xfrm>
            <a:off x="867973" y="4856832"/>
            <a:ext cx="8901796" cy="738664"/>
          </a:xfrm>
          <a:prstGeom prst="rect">
            <a:avLst/>
          </a:prstGeom>
        </p:spPr>
        <p:txBody>
          <a:bodyPr wrap="none">
            <a:spAutoFit/>
          </a:bodyPr>
          <a:lstStyle/>
          <a:p>
            <a:r>
              <a:rPr lang="en-US" sz="2800" b="1" dirty="0">
                <a:solidFill>
                  <a:srgbClr val="A166FF"/>
                </a:solidFill>
              </a:rPr>
              <a:t>Follow through this notebook:</a:t>
            </a:r>
            <a:r>
              <a:rPr lang="en-US" sz="2800" b="1" dirty="0"/>
              <a:t> MLA-CV-DAY1-NN.ipynb</a:t>
            </a:r>
          </a:p>
          <a:p>
            <a:r>
              <a:rPr lang="en-US" sz="1400" b="1" dirty="0"/>
              <a:t>Run the notebook from your SageMaker instance.</a:t>
            </a:r>
          </a:p>
        </p:txBody>
      </p:sp>
    </p:spTree>
    <p:extLst>
      <p:ext uri="{BB962C8B-B14F-4D97-AF65-F5344CB8AC3E}">
        <p14:creationId xmlns:p14="http://schemas.microsoft.com/office/powerpoint/2010/main" val="2173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54FF-3A0E-B846-8EDB-9B04D28EE600}"/>
              </a:ext>
            </a:extLst>
          </p:cNvPr>
          <p:cNvSpPr txBox="1">
            <a:spLocks/>
          </p:cNvSpPr>
          <p:nvPr/>
        </p:nvSpPr>
        <p:spPr>
          <a:xfrm>
            <a:off x="695914" y="295897"/>
            <a:ext cx="10894666" cy="987472"/>
          </a:xfrm>
          <a:prstGeom prst="rect">
            <a:avLst/>
          </a:prstGeom>
        </p:spPr>
        <p:txBody>
          <a:bodyPr/>
          <a:lstStyle>
            <a:lvl1pPr algn="l" defTabSz="997999"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Neural Network</a:t>
            </a:r>
          </a:p>
        </p:txBody>
      </p:sp>
      <p:sp>
        <p:nvSpPr>
          <p:cNvPr id="56" name="Text Placeholder 2">
            <a:extLst>
              <a:ext uri="{FF2B5EF4-FFF2-40B4-BE49-F238E27FC236}">
                <a16:creationId xmlns:a16="http://schemas.microsoft.com/office/drawing/2014/main" id="{E7D210B0-CC31-D64B-BFEA-A28F885B4327}"/>
              </a:ext>
            </a:extLst>
          </p:cNvPr>
          <p:cNvSpPr txBox="1">
            <a:spLocks/>
          </p:cNvSpPr>
          <p:nvPr/>
        </p:nvSpPr>
        <p:spPr>
          <a:xfrm>
            <a:off x="6143247" y="1283369"/>
            <a:ext cx="5841087" cy="4192144"/>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indent="0">
              <a:buNone/>
            </a:pPr>
            <a:r>
              <a:rPr lang="en-US" sz="2800" b="1" dirty="0"/>
              <a:t>A standard </a:t>
            </a:r>
            <a:r>
              <a:rPr lang="en-US" sz="2800" b="1" i="1" dirty="0"/>
              <a:t>Neural Network </a:t>
            </a:r>
            <a:r>
              <a:rPr lang="en-US" sz="2800" b="1" dirty="0"/>
              <a:t>:</a:t>
            </a:r>
            <a:endParaRPr lang="en-US" sz="2800" dirty="0"/>
          </a:p>
          <a:p>
            <a:pPr marL="285750" indent="-285750"/>
            <a:r>
              <a:rPr lang="en-US" sz="2400" dirty="0"/>
              <a:t>3 parts: one </a:t>
            </a:r>
            <a:r>
              <a:rPr lang="en-US" sz="2400" b="1" dirty="0"/>
              <a:t>input</a:t>
            </a:r>
            <a:r>
              <a:rPr lang="en-US" sz="2400" dirty="0"/>
              <a:t> layer, one or more </a:t>
            </a:r>
            <a:r>
              <a:rPr lang="en-US" sz="2400" b="1" dirty="0"/>
              <a:t>hidden</a:t>
            </a:r>
            <a:r>
              <a:rPr lang="en-US" sz="2400" dirty="0"/>
              <a:t> layer(s) and one </a:t>
            </a:r>
            <a:r>
              <a:rPr lang="en-US" sz="2400" b="1" dirty="0"/>
              <a:t>output</a:t>
            </a:r>
            <a:r>
              <a:rPr lang="en-US" sz="2400" dirty="0"/>
              <a:t> layer</a:t>
            </a:r>
          </a:p>
          <a:p>
            <a:pPr marL="285750" indent="-285750"/>
            <a:r>
              <a:rPr lang="en-US" sz="2400" dirty="0"/>
              <a:t>Layers are connected</a:t>
            </a:r>
          </a:p>
          <a:p>
            <a:pPr marL="285750" indent="-285750"/>
            <a:r>
              <a:rPr lang="en-US" sz="2400" dirty="0"/>
              <a:t>Each layer’ neurons use the same  activation function</a:t>
            </a:r>
          </a:p>
          <a:p>
            <a:pPr marL="285750" indent="-285750"/>
            <a:r>
              <a:rPr lang="en-US" sz="2400" dirty="0"/>
              <a:t>Also refers as a </a:t>
            </a:r>
            <a:r>
              <a:rPr lang="en-US" sz="2400" b="1" i="1" dirty="0"/>
              <a:t>Multilayer Perceptron (</a:t>
            </a:r>
            <a:r>
              <a:rPr lang="en-US" sz="2400" b="1" i="1" dirty="0">
                <a:solidFill>
                  <a:schemeClr val="accent3"/>
                </a:solidFill>
              </a:rPr>
              <a:t>MLP</a:t>
            </a:r>
            <a:r>
              <a:rPr lang="en-US" sz="2400" b="1" dirty="0"/>
              <a:t>) </a:t>
            </a:r>
            <a:endParaRPr lang="en-US" sz="2400" dirty="0"/>
          </a:p>
          <a:p>
            <a:pPr marL="784750" lvl="1" indent="-285750"/>
            <a:r>
              <a:rPr lang="en-US" sz="2400" b="1" i="1" dirty="0">
                <a:solidFill>
                  <a:schemeClr val="accent3"/>
                </a:solidFill>
              </a:rPr>
              <a:t>Dense/Linear</a:t>
            </a:r>
            <a:r>
              <a:rPr lang="en-US" sz="2400" dirty="0"/>
              <a:t> layer</a:t>
            </a:r>
          </a:p>
          <a:p>
            <a:pPr marL="285750" indent="-285750"/>
            <a:r>
              <a:rPr lang="en-US" sz="2400" dirty="0">
                <a:hlinkClick r:id="rId3"/>
              </a:rPr>
              <a:t>More details</a:t>
            </a:r>
            <a:endParaRPr lang="en-US" sz="2400" dirty="0"/>
          </a:p>
        </p:txBody>
      </p:sp>
      <p:pic>
        <p:nvPicPr>
          <p:cNvPr id="7" name="Picture 6">
            <a:extLst>
              <a:ext uri="{FF2B5EF4-FFF2-40B4-BE49-F238E27FC236}">
                <a16:creationId xmlns:a16="http://schemas.microsoft.com/office/drawing/2014/main" id="{01B44D1B-B908-0D42-9EE4-399E05AE5A9C}"/>
              </a:ext>
            </a:extLst>
          </p:cNvPr>
          <p:cNvPicPr>
            <a:picLocks noChangeAspect="1"/>
          </p:cNvPicPr>
          <p:nvPr/>
        </p:nvPicPr>
        <p:blipFill rotWithShape="1">
          <a:blip r:embed="rId4"/>
          <a:srcRect l="53879" t="77550" r="28449" b="5734"/>
          <a:stretch/>
        </p:blipFill>
        <p:spPr>
          <a:xfrm>
            <a:off x="3338391" y="4793140"/>
            <a:ext cx="982603" cy="781491"/>
          </a:xfrm>
          <a:prstGeom prst="rect">
            <a:avLst/>
          </a:prstGeom>
          <a:ln w="19050">
            <a:solidFill>
              <a:schemeClr val="tx1"/>
            </a:solidFill>
          </a:ln>
        </p:spPr>
      </p:pic>
      <p:sp>
        <p:nvSpPr>
          <p:cNvPr id="8" name="Right Arrow 7">
            <a:extLst>
              <a:ext uri="{FF2B5EF4-FFF2-40B4-BE49-F238E27FC236}">
                <a16:creationId xmlns:a16="http://schemas.microsoft.com/office/drawing/2014/main" id="{6DCFC485-09F8-1747-A1C9-7BB8A153D305}"/>
              </a:ext>
            </a:extLst>
          </p:cNvPr>
          <p:cNvSpPr/>
          <p:nvPr/>
        </p:nvSpPr>
        <p:spPr>
          <a:xfrm rot="16200000">
            <a:off x="3590734" y="4313686"/>
            <a:ext cx="377687" cy="33130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2DE55AB-3C18-E845-A049-5AE883926520}"/>
              </a:ext>
            </a:extLst>
          </p:cNvPr>
          <p:cNvSpPr txBox="1"/>
          <p:nvPr/>
        </p:nvSpPr>
        <p:spPr>
          <a:xfrm>
            <a:off x="3954829" y="4324266"/>
            <a:ext cx="1343573" cy="400110"/>
          </a:xfrm>
          <a:prstGeom prst="rect">
            <a:avLst/>
          </a:prstGeom>
          <a:noFill/>
        </p:spPr>
        <p:txBody>
          <a:bodyPr wrap="square" rtlCol="0">
            <a:spAutoFit/>
          </a:bodyPr>
          <a:lstStyle/>
          <a:p>
            <a:pPr>
              <a:spcBef>
                <a:spcPts val="600"/>
              </a:spcBef>
              <a:spcAft>
                <a:spcPts val="600"/>
              </a:spcAft>
            </a:pPr>
            <a:r>
              <a:rPr lang="en-US" sz="2000" b="1" dirty="0"/>
              <a:t>Flatten</a:t>
            </a:r>
            <a:endParaRPr lang="en-US" sz="1400" b="1" dirty="0"/>
          </a:p>
        </p:txBody>
      </p:sp>
      <p:pic>
        <p:nvPicPr>
          <p:cNvPr id="3" name="Picture 2">
            <a:extLst>
              <a:ext uri="{FF2B5EF4-FFF2-40B4-BE49-F238E27FC236}">
                <a16:creationId xmlns:a16="http://schemas.microsoft.com/office/drawing/2014/main" id="{914BFB34-6A3D-D549-88E8-2F56E46F4869}"/>
              </a:ext>
            </a:extLst>
          </p:cNvPr>
          <p:cNvPicPr>
            <a:picLocks noChangeAspect="1"/>
          </p:cNvPicPr>
          <p:nvPr/>
        </p:nvPicPr>
        <p:blipFill>
          <a:blip r:embed="rId5"/>
          <a:stretch>
            <a:fillRect/>
          </a:stretch>
        </p:blipFill>
        <p:spPr>
          <a:xfrm>
            <a:off x="722689" y="1344830"/>
            <a:ext cx="5231403" cy="2862108"/>
          </a:xfrm>
          <a:prstGeom prst="rect">
            <a:avLst/>
          </a:prstGeom>
        </p:spPr>
      </p:pic>
    </p:spTree>
    <p:extLst>
      <p:ext uri="{BB962C8B-B14F-4D97-AF65-F5344CB8AC3E}">
        <p14:creationId xmlns:p14="http://schemas.microsoft.com/office/powerpoint/2010/main" val="383671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9F4D-F7EF-4B46-9B0D-9A582357C5B6}"/>
              </a:ext>
            </a:extLst>
          </p:cNvPr>
          <p:cNvSpPr txBox="1">
            <a:spLocks/>
          </p:cNvSpPr>
          <p:nvPr/>
        </p:nvSpPr>
        <p:spPr>
          <a:xfrm>
            <a:off x="695914" y="295897"/>
            <a:ext cx="10894666" cy="987472"/>
          </a:xfrm>
          <a:prstGeom prst="rect">
            <a:avLst/>
          </a:prstGeom>
        </p:spPr>
        <p:txBody>
          <a:bodyPr/>
          <a:lstStyle>
            <a:lvl1pPr algn="l" defTabSz="997999"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Forward Propagation</a:t>
            </a:r>
          </a:p>
        </p:txBody>
      </p:sp>
      <p:pic>
        <p:nvPicPr>
          <p:cNvPr id="40" name="Picture 39">
            <a:extLst>
              <a:ext uri="{FF2B5EF4-FFF2-40B4-BE49-F238E27FC236}">
                <a16:creationId xmlns:a16="http://schemas.microsoft.com/office/drawing/2014/main" id="{6DB2B767-E97C-EC4E-A9F4-B0692B814756}"/>
              </a:ext>
            </a:extLst>
          </p:cNvPr>
          <p:cNvPicPr>
            <a:picLocks noChangeAspect="1"/>
          </p:cNvPicPr>
          <p:nvPr/>
        </p:nvPicPr>
        <p:blipFill>
          <a:blip r:embed="rId3"/>
          <a:stretch>
            <a:fillRect/>
          </a:stretch>
        </p:blipFill>
        <p:spPr>
          <a:xfrm>
            <a:off x="422330" y="2024134"/>
            <a:ext cx="2832100" cy="304800"/>
          </a:xfrm>
          <a:prstGeom prst="rect">
            <a:avLst/>
          </a:prstGeom>
        </p:spPr>
      </p:pic>
      <p:pic>
        <p:nvPicPr>
          <p:cNvPr id="42" name="Picture 41">
            <a:extLst>
              <a:ext uri="{FF2B5EF4-FFF2-40B4-BE49-F238E27FC236}">
                <a16:creationId xmlns:a16="http://schemas.microsoft.com/office/drawing/2014/main" id="{2FD8D17D-3C71-0C4A-9756-6B5FF493D266}"/>
              </a:ext>
            </a:extLst>
          </p:cNvPr>
          <p:cNvPicPr>
            <a:picLocks noChangeAspect="1"/>
          </p:cNvPicPr>
          <p:nvPr/>
        </p:nvPicPr>
        <p:blipFill>
          <a:blip r:embed="rId4"/>
          <a:stretch>
            <a:fillRect/>
          </a:stretch>
        </p:blipFill>
        <p:spPr>
          <a:xfrm>
            <a:off x="9080537" y="4820514"/>
            <a:ext cx="997396" cy="249349"/>
          </a:xfrm>
          <a:prstGeom prst="rect">
            <a:avLst/>
          </a:prstGeom>
        </p:spPr>
      </p:pic>
      <p:sp>
        <p:nvSpPr>
          <p:cNvPr id="46" name="Text Placeholder 45">
            <a:extLst>
              <a:ext uri="{FF2B5EF4-FFF2-40B4-BE49-F238E27FC236}">
                <a16:creationId xmlns:a16="http://schemas.microsoft.com/office/drawing/2014/main" id="{D0F9B87C-5362-574C-908B-BD3F7C381CEC}"/>
              </a:ext>
            </a:extLst>
          </p:cNvPr>
          <p:cNvSpPr>
            <a:spLocks noGrp="1"/>
          </p:cNvSpPr>
          <p:nvPr>
            <p:ph type="body" sz="quarter" idx="10"/>
          </p:nvPr>
        </p:nvSpPr>
        <p:spPr>
          <a:xfrm>
            <a:off x="8147257" y="4341834"/>
            <a:ext cx="3426343" cy="478680"/>
          </a:xfrm>
        </p:spPr>
        <p:txBody>
          <a:bodyPr/>
          <a:lstStyle/>
          <a:p>
            <a:pPr marL="457200" indent="-457200">
              <a:buFont typeface="Arial" panose="020B0604020202020204" pitchFamily="34" charset="0"/>
              <a:buChar char="•"/>
            </a:pPr>
            <a:r>
              <a:rPr lang="en-US" sz="2400" dirty="0"/>
              <a:t>Inputs:</a:t>
            </a:r>
          </a:p>
        </p:txBody>
      </p:sp>
      <p:pic>
        <p:nvPicPr>
          <p:cNvPr id="47" name="Picture 46">
            <a:extLst>
              <a:ext uri="{FF2B5EF4-FFF2-40B4-BE49-F238E27FC236}">
                <a16:creationId xmlns:a16="http://schemas.microsoft.com/office/drawing/2014/main" id="{4AEFEBD2-3ABC-5A45-8C60-486FD4ABD60C}"/>
              </a:ext>
            </a:extLst>
          </p:cNvPr>
          <p:cNvPicPr>
            <a:picLocks noChangeAspect="1"/>
          </p:cNvPicPr>
          <p:nvPr/>
        </p:nvPicPr>
        <p:blipFill rotWithShape="1">
          <a:blip r:embed="rId5"/>
          <a:srcRect b="71116"/>
          <a:stretch/>
        </p:blipFill>
        <p:spPr>
          <a:xfrm>
            <a:off x="9080537" y="3574792"/>
            <a:ext cx="2218834" cy="366773"/>
          </a:xfrm>
          <a:prstGeom prst="rect">
            <a:avLst/>
          </a:prstGeom>
        </p:spPr>
      </p:pic>
      <p:pic>
        <p:nvPicPr>
          <p:cNvPr id="11" name="Picture 10">
            <a:extLst>
              <a:ext uri="{FF2B5EF4-FFF2-40B4-BE49-F238E27FC236}">
                <a16:creationId xmlns:a16="http://schemas.microsoft.com/office/drawing/2014/main" id="{0607E12D-2009-C542-85CB-4C76B7E74713}"/>
              </a:ext>
            </a:extLst>
          </p:cNvPr>
          <p:cNvPicPr>
            <a:picLocks noChangeAspect="1"/>
          </p:cNvPicPr>
          <p:nvPr/>
        </p:nvPicPr>
        <p:blipFill>
          <a:blip r:embed="rId6"/>
          <a:stretch>
            <a:fillRect/>
          </a:stretch>
        </p:blipFill>
        <p:spPr>
          <a:xfrm>
            <a:off x="1977814" y="1580281"/>
            <a:ext cx="5922545" cy="3240233"/>
          </a:xfrm>
          <a:prstGeom prst="rect">
            <a:avLst/>
          </a:prstGeom>
        </p:spPr>
      </p:pic>
      <p:pic>
        <p:nvPicPr>
          <p:cNvPr id="12" name="Picture 11">
            <a:extLst>
              <a:ext uri="{FF2B5EF4-FFF2-40B4-BE49-F238E27FC236}">
                <a16:creationId xmlns:a16="http://schemas.microsoft.com/office/drawing/2014/main" id="{54AF2E83-6F0C-F545-B20F-347267FE53E0}"/>
              </a:ext>
            </a:extLst>
          </p:cNvPr>
          <p:cNvPicPr>
            <a:picLocks noChangeAspect="1"/>
          </p:cNvPicPr>
          <p:nvPr/>
        </p:nvPicPr>
        <p:blipFill>
          <a:blip r:embed="rId7"/>
          <a:stretch>
            <a:fillRect/>
          </a:stretch>
        </p:blipFill>
        <p:spPr>
          <a:xfrm>
            <a:off x="472997" y="3383778"/>
            <a:ext cx="2870200" cy="279400"/>
          </a:xfrm>
          <a:prstGeom prst="rect">
            <a:avLst/>
          </a:prstGeom>
        </p:spPr>
      </p:pic>
      <p:pic>
        <p:nvPicPr>
          <p:cNvPr id="15" name="Picture 14">
            <a:extLst>
              <a:ext uri="{FF2B5EF4-FFF2-40B4-BE49-F238E27FC236}">
                <a16:creationId xmlns:a16="http://schemas.microsoft.com/office/drawing/2014/main" id="{5AE4F947-0C10-1B4E-8212-BDC433861511}"/>
              </a:ext>
            </a:extLst>
          </p:cNvPr>
          <p:cNvPicPr>
            <a:picLocks noChangeAspect="1"/>
          </p:cNvPicPr>
          <p:nvPr/>
        </p:nvPicPr>
        <p:blipFill rotWithShape="1">
          <a:blip r:embed="rId5"/>
          <a:srcRect t="34414" b="-1"/>
          <a:stretch/>
        </p:blipFill>
        <p:spPr>
          <a:xfrm>
            <a:off x="9048093" y="2016205"/>
            <a:ext cx="2525507" cy="924970"/>
          </a:xfrm>
          <a:prstGeom prst="rect">
            <a:avLst/>
          </a:prstGeom>
        </p:spPr>
      </p:pic>
      <p:sp>
        <p:nvSpPr>
          <p:cNvPr id="17" name="Text Placeholder 45">
            <a:extLst>
              <a:ext uri="{FF2B5EF4-FFF2-40B4-BE49-F238E27FC236}">
                <a16:creationId xmlns:a16="http://schemas.microsoft.com/office/drawing/2014/main" id="{392C5845-2CC1-E245-A168-F0E5CF7935D3}"/>
              </a:ext>
            </a:extLst>
          </p:cNvPr>
          <p:cNvSpPr txBox="1">
            <a:spLocks/>
          </p:cNvSpPr>
          <p:nvPr/>
        </p:nvSpPr>
        <p:spPr>
          <a:xfrm>
            <a:off x="8135726" y="1629758"/>
            <a:ext cx="3426343" cy="478680"/>
          </a:xfrm>
          <a:prstGeom prst="rect">
            <a:avLst/>
          </a:prstGeom>
        </p:spPr>
        <p:txBody>
          <a:bodyPr vert="horz"/>
          <a:lstStyle>
            <a:lvl1pPr marL="0" indent="0" algn="l" defTabSz="997999" rtl="0" eaLnBrk="1" latinLnBrk="0" hangingPunct="1">
              <a:lnSpc>
                <a:spcPct val="100000"/>
              </a:lnSpc>
              <a:spcBef>
                <a:spcPts val="800"/>
              </a:spcBef>
              <a:buFontTx/>
              <a:buNone/>
              <a:defRPr sz="3000" b="0" i="0" kern="120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56971" indent="0" algn="l" defTabSz="997999" rtl="0" eaLnBrk="1" latinLnBrk="0" hangingPunct="1">
              <a:lnSpc>
                <a:spcPct val="90000"/>
              </a:lnSpc>
              <a:spcBef>
                <a:spcPts val="800"/>
              </a:spcBef>
              <a:buFontTx/>
              <a:buNone/>
              <a:defRPr sz="2600" kern="1200">
                <a:solidFill>
                  <a:schemeClr val="tx1"/>
                </a:solidFill>
                <a:latin typeface="+mn-lt"/>
                <a:ea typeface="+mn-ea"/>
                <a:cs typeface="+mn-cs"/>
              </a:defRPr>
            </a:lvl2pPr>
            <a:lvl3pPr marL="913942" indent="0" algn="l" defTabSz="997999" rtl="0" eaLnBrk="1" latinLnBrk="0" hangingPunct="1">
              <a:lnSpc>
                <a:spcPct val="90000"/>
              </a:lnSpc>
              <a:spcBef>
                <a:spcPts val="800"/>
              </a:spcBef>
              <a:buFontTx/>
              <a:buNone/>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Outputs:</a:t>
            </a:r>
          </a:p>
          <a:p>
            <a:pPr marL="457200" indent="-457200">
              <a:buFont typeface="Arial" panose="020B0604020202020204" pitchFamily="34" charset="0"/>
              <a:buChar char="•"/>
            </a:pPr>
            <a:endParaRPr lang="en-US" sz="2400" dirty="0"/>
          </a:p>
        </p:txBody>
      </p:sp>
      <p:sp>
        <p:nvSpPr>
          <p:cNvPr id="18" name="Text Placeholder 45">
            <a:extLst>
              <a:ext uri="{FF2B5EF4-FFF2-40B4-BE49-F238E27FC236}">
                <a16:creationId xmlns:a16="http://schemas.microsoft.com/office/drawing/2014/main" id="{DD1A4F6A-B128-094B-8983-4B1B4C65FED1}"/>
              </a:ext>
            </a:extLst>
          </p:cNvPr>
          <p:cNvSpPr txBox="1">
            <a:spLocks/>
          </p:cNvSpPr>
          <p:nvPr/>
        </p:nvSpPr>
        <p:spPr>
          <a:xfrm>
            <a:off x="8135727" y="3048823"/>
            <a:ext cx="3426343" cy="478680"/>
          </a:xfrm>
          <a:prstGeom prst="rect">
            <a:avLst/>
          </a:prstGeom>
        </p:spPr>
        <p:txBody>
          <a:bodyPr vert="horz"/>
          <a:lstStyle>
            <a:lvl1pPr marL="0" indent="0" algn="l" defTabSz="997999" rtl="0" eaLnBrk="1" latinLnBrk="0" hangingPunct="1">
              <a:lnSpc>
                <a:spcPct val="100000"/>
              </a:lnSpc>
              <a:spcBef>
                <a:spcPts val="800"/>
              </a:spcBef>
              <a:buFontTx/>
              <a:buNone/>
              <a:defRPr sz="3000" b="0" i="0" kern="1200" baseline="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456971" indent="0" algn="l" defTabSz="997999" rtl="0" eaLnBrk="1" latinLnBrk="0" hangingPunct="1">
              <a:lnSpc>
                <a:spcPct val="90000"/>
              </a:lnSpc>
              <a:spcBef>
                <a:spcPts val="800"/>
              </a:spcBef>
              <a:buFontTx/>
              <a:buNone/>
              <a:defRPr sz="2600" kern="1200">
                <a:solidFill>
                  <a:schemeClr val="tx1"/>
                </a:solidFill>
                <a:latin typeface="+mn-lt"/>
                <a:ea typeface="+mn-ea"/>
                <a:cs typeface="+mn-cs"/>
              </a:defRPr>
            </a:lvl2pPr>
            <a:lvl3pPr marL="913942" indent="0" algn="l" defTabSz="997999" rtl="0" eaLnBrk="1" latinLnBrk="0" hangingPunct="1">
              <a:lnSpc>
                <a:spcPct val="90000"/>
              </a:lnSpc>
              <a:spcBef>
                <a:spcPts val="800"/>
              </a:spcBef>
              <a:buFontTx/>
              <a:buNone/>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457200" indent="-457200">
              <a:buFont typeface="Arial" panose="020B0604020202020204" pitchFamily="34" charset="0"/>
              <a:buChar char="•"/>
            </a:pPr>
            <a:r>
              <a:rPr lang="en-US" sz="2400" dirty="0"/>
              <a:t>Hidden:</a:t>
            </a:r>
          </a:p>
        </p:txBody>
      </p:sp>
    </p:spTree>
    <p:extLst>
      <p:ext uri="{BB962C8B-B14F-4D97-AF65-F5344CB8AC3E}">
        <p14:creationId xmlns:p14="http://schemas.microsoft.com/office/powerpoint/2010/main" val="18975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61A4-8A48-B244-B8FE-4730C95E99D4}"/>
              </a:ext>
            </a:extLst>
          </p:cNvPr>
          <p:cNvSpPr txBox="1">
            <a:spLocks/>
          </p:cNvSpPr>
          <p:nvPr/>
        </p:nvSpPr>
        <p:spPr>
          <a:xfrm>
            <a:off x="695914" y="295897"/>
            <a:ext cx="10894666" cy="987472"/>
          </a:xfrm>
          <a:prstGeom prst="rect">
            <a:avLst/>
          </a:prstGeom>
        </p:spPr>
        <p:txBody>
          <a:bodyPr/>
          <a:lstStyle>
            <a:lvl1pPr algn="l" defTabSz="997999" rtl="0" eaLnBrk="1" latinLnBrk="0" hangingPunct="1">
              <a:lnSpc>
                <a:spcPct val="90000"/>
              </a:lnSpc>
              <a:spcBef>
                <a:spcPct val="0"/>
              </a:spcBef>
              <a:buNone/>
              <a:defRPr sz="4800" kern="1200">
                <a:solidFill>
                  <a:schemeClr val="tx1"/>
                </a:solidFill>
                <a:latin typeface="+mj-lt"/>
                <a:ea typeface="+mj-ea"/>
                <a:cs typeface="+mj-cs"/>
              </a:defRPr>
            </a:lvl1pPr>
          </a:lstStyle>
          <a:p>
            <a:r>
              <a:rPr lang="en-US">
                <a:latin typeface="Amazon Ember" panose="020B0603020204020204" pitchFamily="34" charset="0"/>
                <a:ea typeface="Amazon Ember" panose="020B0603020204020204" pitchFamily="34" charset="0"/>
                <a:cs typeface="Amazon Ember" panose="020B0603020204020204" pitchFamily="34" charset="0"/>
              </a:rPr>
              <a:t>Output Function</a:t>
            </a:r>
            <a:endParaRPr lang="en-US" dirty="0"/>
          </a:p>
        </p:txBody>
      </p:sp>
      <p:sp>
        <p:nvSpPr>
          <p:cNvPr id="3" name="Text Placeholder 2">
            <a:extLst>
              <a:ext uri="{FF2B5EF4-FFF2-40B4-BE49-F238E27FC236}">
                <a16:creationId xmlns:a16="http://schemas.microsoft.com/office/drawing/2014/main" id="{A9D0551B-52D9-0E48-9FBD-A12B7FADAC46}"/>
              </a:ext>
            </a:extLst>
          </p:cNvPr>
          <p:cNvSpPr txBox="1">
            <a:spLocks/>
          </p:cNvSpPr>
          <p:nvPr/>
        </p:nvSpPr>
        <p:spPr>
          <a:xfrm>
            <a:off x="694208" y="1310105"/>
            <a:ext cx="10883004" cy="4599628"/>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indent="0">
              <a:buNone/>
            </a:pPr>
            <a:r>
              <a:rPr lang="en-US" sz="2800" b="1" dirty="0">
                <a:solidFill>
                  <a:schemeClr val="accent3"/>
                </a:solidFill>
              </a:rPr>
              <a:t>“How to output/predict a result”</a:t>
            </a:r>
          </a:p>
          <a:p>
            <a:r>
              <a:rPr lang="en-US" sz="2800" b="1" dirty="0"/>
              <a:t>Binary classification</a:t>
            </a:r>
            <a:r>
              <a:rPr lang="en-US" sz="2800" dirty="0"/>
              <a:t>: </a:t>
            </a:r>
            <a:r>
              <a:rPr lang="en-US" sz="2800" b="1" dirty="0"/>
              <a:t>Sigmoid</a:t>
            </a:r>
          </a:p>
          <a:p>
            <a:pPr lvl="1"/>
            <a:r>
              <a:rPr lang="en-US" sz="2400" dirty="0"/>
              <a:t>Outputs a probability, </a:t>
            </a:r>
            <a:r>
              <a:rPr lang="en-US" sz="2800" dirty="0">
                <a:latin typeface="Apple Chancery" panose="03020702040506060504" pitchFamily="66" charset="-79"/>
                <a:cs typeface="Apple Chancery" panose="03020702040506060504" pitchFamily="66" charset="-79"/>
              </a:rPr>
              <a:t>P </a:t>
            </a:r>
            <a:r>
              <a:rPr lang="en-US" sz="2400" i="1" dirty="0"/>
              <a:t>(class | x) </a:t>
            </a:r>
            <a:r>
              <a:rPr lang="en-US" sz="2400" dirty="0"/>
              <a:t>in (0,1)</a:t>
            </a:r>
          </a:p>
          <a:p>
            <a:pPr lvl="1"/>
            <a:endParaRPr lang="en-US" sz="1000" dirty="0"/>
          </a:p>
          <a:p>
            <a:r>
              <a:rPr lang="en-US" sz="2800" b="1" dirty="0"/>
              <a:t>Multi-class classification: </a:t>
            </a:r>
            <a:r>
              <a:rPr lang="en-US" sz="2800" b="1" dirty="0" err="1"/>
              <a:t>Softmax</a:t>
            </a:r>
            <a:endParaRPr lang="en-US" sz="2800" b="1" dirty="0"/>
          </a:p>
          <a:p>
            <a:pPr lvl="1"/>
            <a:r>
              <a:rPr lang="en-US" sz="2400" dirty="0"/>
              <a:t>Outputs a list of probabilities </a:t>
            </a:r>
          </a:p>
          <a:p>
            <a:pPr lvl="2"/>
            <a:r>
              <a:rPr lang="en-US" sz="2400" dirty="0"/>
              <a:t>Each probability represents for a class </a:t>
            </a:r>
          </a:p>
          <a:p>
            <a:pPr lvl="2"/>
            <a:r>
              <a:rPr lang="en-US" sz="2400" dirty="0"/>
              <a:t>Sum to be 1 (probability distribution)</a:t>
            </a:r>
          </a:p>
          <a:p>
            <a:pPr lvl="2"/>
            <a:endParaRPr lang="en-US" sz="1000" dirty="0"/>
          </a:p>
          <a:p>
            <a:r>
              <a:rPr lang="en-US" sz="2800" b="1" dirty="0"/>
              <a:t>Regression: </a:t>
            </a:r>
            <a:r>
              <a:rPr lang="en-US" sz="2800" dirty="0"/>
              <a:t>Linear</a:t>
            </a:r>
          </a:p>
          <a:p>
            <a:endParaRPr lang="en-US" sz="1800" dirty="0"/>
          </a:p>
        </p:txBody>
      </p:sp>
      <p:pic>
        <p:nvPicPr>
          <p:cNvPr id="4" name="Picture 3">
            <a:extLst>
              <a:ext uri="{FF2B5EF4-FFF2-40B4-BE49-F238E27FC236}">
                <a16:creationId xmlns:a16="http://schemas.microsoft.com/office/drawing/2014/main" id="{658DEE65-501B-0340-90D0-FAE664486398}"/>
              </a:ext>
            </a:extLst>
          </p:cNvPr>
          <p:cNvPicPr>
            <a:picLocks noChangeAspect="1"/>
          </p:cNvPicPr>
          <p:nvPr/>
        </p:nvPicPr>
        <p:blipFill>
          <a:blip r:embed="rId3"/>
          <a:stretch>
            <a:fillRect/>
          </a:stretch>
        </p:blipFill>
        <p:spPr>
          <a:xfrm>
            <a:off x="8272671" y="3883170"/>
            <a:ext cx="3370082" cy="1005840"/>
          </a:xfrm>
          <a:prstGeom prst="rect">
            <a:avLst/>
          </a:prstGeom>
        </p:spPr>
      </p:pic>
      <p:pic>
        <p:nvPicPr>
          <p:cNvPr id="5" name="Picture 4">
            <a:extLst>
              <a:ext uri="{FF2B5EF4-FFF2-40B4-BE49-F238E27FC236}">
                <a16:creationId xmlns:a16="http://schemas.microsoft.com/office/drawing/2014/main" id="{D1EF8E4A-68ED-124B-A593-CEAFA2D7D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6968" y="1453020"/>
            <a:ext cx="2100903" cy="1436607"/>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F3C1D33-5C2E-B34F-A409-BD9545B23EEC}"/>
                  </a:ext>
                </a:extLst>
              </p:cNvPr>
              <p:cNvSpPr/>
              <p:nvPr/>
            </p:nvSpPr>
            <p:spPr>
              <a:xfrm>
                <a:off x="8588887" y="2752411"/>
                <a:ext cx="2455544" cy="694293"/>
              </a:xfrm>
              <a:prstGeom prst="rect">
                <a:avLst/>
              </a:prstGeom>
            </p:spPr>
            <p:txBody>
              <a:bodyPr wrap="none">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sz="1800" b="0" i="1" smtClean="0">
                          <a:latin typeface="Cambria Math" panose="02040503050406030204" pitchFamily="18" charset="0"/>
                          <a:ea typeface="Cambria Math" panose="02040503050406030204" pitchFamily="18" charset="0"/>
                        </a:rPr>
                        <m:t>sigmoid</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r>
                        <a:rPr lang="en-US" sz="1800" b="0">
                          <a:latin typeface="Cambria Math" panose="02040503050406030204" pitchFamily="18" charset="0"/>
                          <a:ea typeface="Cambria Math" panose="02040503050406030204" pitchFamily="18" charset="0"/>
                        </a:rPr>
                        <m:t>= </m:t>
                      </m:r>
                      <m:f>
                        <m:fPr>
                          <m:ctrlPr>
                            <a:rPr lang="en-US" sz="1800" i="1">
                              <a:latin typeface="Cambria Math" panose="02040503050406030204" pitchFamily="18" charset="0"/>
                              <a:ea typeface="Cambria Math" panose="02040503050406030204" pitchFamily="18" charset="0"/>
                            </a:rPr>
                          </m:ctrlPr>
                        </m:fPr>
                        <m:num>
                          <m:r>
                            <a:rPr lang="en-US" sz="1800" b="0" i="1">
                              <a:latin typeface="Cambria Math" panose="02040503050406030204" pitchFamily="18" charset="0"/>
                              <a:ea typeface="Cambria Math" panose="02040503050406030204" pitchFamily="18" charset="0"/>
                            </a:rPr>
                            <m:t>1</m:t>
                          </m:r>
                        </m:num>
                        <m:den>
                          <m:r>
                            <a:rPr lang="en-US" sz="1800" b="0" i="1">
                              <a:latin typeface="Cambria Math" panose="02040503050406030204" pitchFamily="18" charset="0"/>
                              <a:ea typeface="Cambria Math" panose="02040503050406030204" pitchFamily="18" charset="0"/>
                            </a:rPr>
                            <m:t>1</m:t>
                          </m:r>
                          <m:r>
                            <a:rPr lang="en-US" sz="1800" b="0">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m:rPr>
                                  <m:sty m:val="p"/>
                                </m:rPr>
                                <a:rPr lang="en-US" sz="1800" b="0" i="1">
                                  <a:latin typeface="Cambria Math" panose="02040503050406030204" pitchFamily="18" charset="0"/>
                                  <a:ea typeface="Cambria Math" panose="02040503050406030204" pitchFamily="18" charset="0"/>
                                </a:rPr>
                                <m:t>e</m:t>
                              </m:r>
                            </m:e>
                            <m:sup>
                              <m:r>
                                <a:rPr lang="en-US" sz="1800" b="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sup>
                          </m:sSup>
                        </m:den>
                      </m:f>
                    </m:oMath>
                  </m:oMathPara>
                </a14:m>
                <a:endParaRPr lang="en-US" sz="1800" dirty="0"/>
              </a:p>
            </p:txBody>
          </p:sp>
        </mc:Choice>
        <mc:Fallback xmlns="">
          <p:sp>
            <p:nvSpPr>
              <p:cNvPr id="6" name="Rectangle 5">
                <a:extLst>
                  <a:ext uri="{FF2B5EF4-FFF2-40B4-BE49-F238E27FC236}">
                    <a16:creationId xmlns:a16="http://schemas.microsoft.com/office/drawing/2014/main" id="{1F3C1D33-5C2E-B34F-A409-BD9545B23EEC}"/>
                  </a:ext>
                </a:extLst>
              </p:cNvPr>
              <p:cNvSpPr>
                <a:spLocks noRot="1" noChangeAspect="1" noMove="1" noResize="1" noEditPoints="1" noAdjustHandles="1" noChangeArrowheads="1" noChangeShapeType="1" noTextEdit="1"/>
              </p:cNvSpPr>
              <p:nvPr/>
            </p:nvSpPr>
            <p:spPr>
              <a:xfrm>
                <a:off x="8588887" y="2752411"/>
                <a:ext cx="2455544" cy="69429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718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F546-246F-E547-99E7-483DFFECC191}"/>
              </a:ext>
            </a:extLst>
          </p:cNvPr>
          <p:cNvSpPr txBox="1">
            <a:spLocks/>
          </p:cNvSpPr>
          <p:nvPr/>
        </p:nvSpPr>
        <p:spPr>
          <a:xfrm>
            <a:off x="695914" y="295897"/>
            <a:ext cx="10894666" cy="987472"/>
          </a:xfrm>
          <a:prstGeom prst="rect">
            <a:avLst/>
          </a:prstGeom>
        </p:spPr>
        <p:txBody>
          <a:bodyPr/>
          <a:lstStyle>
            <a:lvl1pPr algn="l" defTabSz="997999"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latin typeface="Amazon Ember" panose="020B0603020204020204" pitchFamily="34" charset="0"/>
                <a:ea typeface="Amazon Ember" panose="020B0603020204020204" pitchFamily="34" charset="0"/>
                <a:cs typeface="Amazon Ember" panose="020B0603020204020204" pitchFamily="34" charset="0"/>
              </a:rPr>
              <a:t>Cost Function</a:t>
            </a:r>
            <a:endParaRPr lang="en-US" dirty="0"/>
          </a:p>
        </p:txBody>
      </p:sp>
      <p:sp>
        <p:nvSpPr>
          <p:cNvPr id="3" name="TextBox 2">
            <a:extLst>
              <a:ext uri="{FF2B5EF4-FFF2-40B4-BE49-F238E27FC236}">
                <a16:creationId xmlns:a16="http://schemas.microsoft.com/office/drawing/2014/main" id="{244CE885-624A-DF42-8F58-8827C81F3A70}"/>
              </a:ext>
            </a:extLst>
          </p:cNvPr>
          <p:cNvSpPr txBox="1"/>
          <p:nvPr/>
        </p:nvSpPr>
        <p:spPr>
          <a:xfrm>
            <a:off x="8538358" y="1758799"/>
            <a:ext cx="4548665" cy="1477328"/>
          </a:xfrm>
          <a:prstGeom prst="rect">
            <a:avLst/>
          </a:prstGeom>
          <a:noFill/>
        </p:spPr>
        <p:txBody>
          <a:bodyPr wrap="square" rtlCol="0">
            <a:spAutoFit/>
          </a:bodyPr>
          <a:lstStyle/>
          <a:p>
            <a:r>
              <a:rPr lang="en-US" sz="1800" b="1" dirty="0"/>
              <a:t>Notation for Classification</a:t>
            </a:r>
          </a:p>
          <a:p>
            <a:pPr marL="342900" indent="-342900">
              <a:buFont typeface="Arial" charset="0"/>
              <a:buChar char="•"/>
            </a:pPr>
            <a:r>
              <a:rPr lang="en-US" sz="1800" dirty="0">
                <a:latin typeface="Cambria Math" panose="02040503050406030204" pitchFamily="18" charset="0"/>
                <a:ea typeface="Cambria Math" panose="02040503050406030204" pitchFamily="18" charset="0"/>
              </a:rPr>
              <a:t>n</a:t>
            </a:r>
            <a:r>
              <a:rPr lang="en-US" sz="1800" dirty="0"/>
              <a:t> = training examples</a:t>
            </a:r>
          </a:p>
          <a:p>
            <a:pPr marL="342900" indent="-342900">
              <a:buFont typeface="Arial" charset="0"/>
              <a:buChar char="•"/>
            </a:pPr>
            <a:r>
              <a:rPr lang="en-US" sz="1800" dirty="0">
                <a:latin typeface="Cambria Math" panose="02040503050406030204" pitchFamily="18" charset="0"/>
                <a:ea typeface="Cambria Math" panose="02040503050406030204" pitchFamily="18" charset="0"/>
              </a:rPr>
              <a:t>j </a:t>
            </a:r>
            <a:r>
              <a:rPr lang="en-US" sz="1800" dirty="0"/>
              <a:t>=</a:t>
            </a:r>
            <a:r>
              <a:rPr lang="en-US" sz="1800" dirty="0">
                <a:latin typeface="Cambria Math" panose="02040503050406030204" pitchFamily="18" charset="0"/>
                <a:ea typeface="Cambria Math" panose="02040503050406030204" pitchFamily="18" charset="0"/>
              </a:rPr>
              <a:t> </a:t>
            </a:r>
            <a:r>
              <a:rPr lang="en-US" sz="1800" dirty="0"/>
              <a:t>classes</a:t>
            </a:r>
          </a:p>
          <a:p>
            <a:pPr marL="342900" indent="-342900">
              <a:buFont typeface="Arial" charset="0"/>
              <a:buChar char="•"/>
            </a:pPr>
            <a:r>
              <a:rPr lang="en-US" sz="1800" dirty="0">
                <a:latin typeface="Cambria Math" panose="02040503050406030204" pitchFamily="18" charset="0"/>
                <a:ea typeface="Cambria Math" panose="02040503050406030204" pitchFamily="18" charset="0"/>
              </a:rPr>
              <a:t>p</a:t>
            </a:r>
            <a:r>
              <a:rPr lang="en-US" sz="1800" dirty="0"/>
              <a:t> = prediction (probability)</a:t>
            </a:r>
          </a:p>
          <a:p>
            <a:pPr marL="342900" indent="-342900">
              <a:buFont typeface="Arial" charset="0"/>
              <a:buChar char="•"/>
            </a:pPr>
            <a:r>
              <a:rPr lang="en-US" sz="1800" dirty="0">
                <a:latin typeface="Cambria Math" panose="02040503050406030204" pitchFamily="18" charset="0"/>
                <a:ea typeface="Cambria Math" panose="02040503050406030204" pitchFamily="18" charset="0"/>
              </a:rPr>
              <a:t>y</a:t>
            </a:r>
            <a:r>
              <a:rPr lang="en-US" sz="1800" dirty="0"/>
              <a:t> = true class (1/yes, 0/no)</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600CA8-B9F8-F84F-B1FA-596D6C873169}"/>
                  </a:ext>
                </a:extLst>
              </p:cNvPr>
              <p:cNvSpPr txBox="1"/>
              <p:nvPr/>
            </p:nvSpPr>
            <p:spPr>
              <a:xfrm>
                <a:off x="8538358" y="4618686"/>
                <a:ext cx="3495145" cy="1200329"/>
              </a:xfrm>
              <a:prstGeom prst="rect">
                <a:avLst/>
              </a:prstGeom>
              <a:noFill/>
            </p:spPr>
            <p:txBody>
              <a:bodyPr wrap="square" rtlCol="0">
                <a:spAutoFit/>
              </a:bodyPr>
              <a:lstStyle/>
              <a:p>
                <a:r>
                  <a:rPr lang="en-US" sz="1800" b="1" dirty="0"/>
                  <a:t>Notation for Regression</a:t>
                </a:r>
              </a:p>
              <a:p>
                <a:pPr marL="342900" indent="-342900">
                  <a:buFont typeface="Arial" charset="0"/>
                  <a:buChar char="•"/>
                </a:pPr>
                <a:r>
                  <a:rPr lang="en-US" sz="1800" dirty="0">
                    <a:latin typeface="Cambria Math" panose="02040503050406030204" pitchFamily="18" charset="0"/>
                    <a:ea typeface="Cambria Math" panose="02040503050406030204" pitchFamily="18" charset="0"/>
                  </a:rPr>
                  <a:t>n</a:t>
                </a:r>
                <a:r>
                  <a:rPr lang="en-US" sz="1800" dirty="0"/>
                  <a:t> = training examples</a:t>
                </a:r>
              </a:p>
              <a:p>
                <a:pPr marL="342900" indent="-342900">
                  <a:buFont typeface="Arial" charset="0"/>
                  <a:buChar char="•"/>
                </a:pPr>
                <a:r>
                  <a:rPr lang="en-US" sz="1800" dirty="0">
                    <a:latin typeface="Cambria Math" panose="02040503050406030204" pitchFamily="18" charset="0"/>
                    <a:ea typeface="Cambria Math" panose="02040503050406030204" pitchFamily="18" charset="0"/>
                  </a:rPr>
                  <a:t>p</a:t>
                </a:r>
                <a:r>
                  <a:rPr lang="en-US" sz="1800" dirty="0"/>
                  <a:t> = prediction (numeric, </a:t>
                </a:r>
                <a14:m>
                  <m:oMath xmlns:m="http://schemas.openxmlformats.org/officeDocument/2006/math">
                    <m:acc>
                      <m:accPr>
                        <m:chr m:val="̂"/>
                        <m:ctrlPr>
                          <a:rPr lang="en-US" sz="1800" i="1">
                            <a:latin typeface="Cambria Math" panose="02040503050406030204" pitchFamily="18" charset="0"/>
                            <a:ea typeface="Cambria Math" panose="02040503050406030204" pitchFamily="18" charset="0"/>
                          </a:rPr>
                        </m:ctrlPr>
                      </m:accPr>
                      <m:e>
                        <m:r>
                          <m:rPr>
                            <m:sty m:val="p"/>
                          </m:rPr>
                          <a:rPr lang="en-US" sz="1800" b="0" i="0">
                            <a:latin typeface="Cambria Math" panose="02040503050406030204" pitchFamily="18" charset="0"/>
                            <a:ea typeface="Cambria Math" panose="02040503050406030204" pitchFamily="18" charset="0"/>
                          </a:rPr>
                          <m:t>y</m:t>
                        </m:r>
                      </m:e>
                    </m:acc>
                  </m:oMath>
                </a14:m>
                <a:r>
                  <a:rPr lang="en-US" sz="1800" dirty="0"/>
                  <a:t>)</a:t>
                </a:r>
              </a:p>
              <a:p>
                <a:pPr marL="342900" indent="-342900">
                  <a:buFont typeface="Arial" charset="0"/>
                  <a:buChar char="•"/>
                </a:pPr>
                <a:r>
                  <a:rPr lang="en-US" sz="1800" dirty="0">
                    <a:latin typeface="Cambria Math" panose="02040503050406030204" pitchFamily="18" charset="0"/>
                    <a:ea typeface="Cambria Math" panose="02040503050406030204" pitchFamily="18" charset="0"/>
                  </a:rPr>
                  <a:t>y</a:t>
                </a:r>
                <a:r>
                  <a:rPr lang="en-US" sz="1800" dirty="0"/>
                  <a:t> = true value</a:t>
                </a:r>
              </a:p>
            </p:txBody>
          </p:sp>
        </mc:Choice>
        <mc:Fallback xmlns="">
          <p:sp>
            <p:nvSpPr>
              <p:cNvPr id="4" name="TextBox 3">
                <a:extLst>
                  <a:ext uri="{FF2B5EF4-FFF2-40B4-BE49-F238E27FC236}">
                    <a16:creationId xmlns:a16="http://schemas.microsoft.com/office/drawing/2014/main" id="{DA600CA8-B9F8-F84F-B1FA-596D6C873169}"/>
                  </a:ext>
                </a:extLst>
              </p:cNvPr>
              <p:cNvSpPr txBox="1">
                <a:spLocks noRot="1" noChangeAspect="1" noMove="1" noResize="1" noEditPoints="1" noAdjustHandles="1" noChangeArrowheads="1" noChangeShapeType="1" noTextEdit="1"/>
              </p:cNvSpPr>
              <p:nvPr/>
            </p:nvSpPr>
            <p:spPr>
              <a:xfrm>
                <a:off x="8538358" y="4618686"/>
                <a:ext cx="3495145" cy="1200329"/>
              </a:xfrm>
              <a:prstGeom prst="rect">
                <a:avLst/>
              </a:prstGeom>
              <a:blipFill>
                <a:blip r:embed="rId3"/>
                <a:stretch>
                  <a:fillRect l="-1449" t="-2105"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195BED4-8A8F-6742-A3D5-670FAFBB1E1F}"/>
                  </a:ext>
                </a:extLst>
              </p:cNvPr>
              <p:cNvSpPr/>
              <p:nvPr/>
            </p:nvSpPr>
            <p:spPr>
              <a:xfrm>
                <a:off x="818518" y="4532596"/>
                <a:ext cx="6963542" cy="1167564"/>
              </a:xfrm>
              <a:prstGeom prst="rect">
                <a:avLst/>
              </a:prstGeom>
            </p:spPr>
            <p:txBody>
              <a:bodyPr wrap="square">
                <a:spAutoFit/>
              </a:bodyPr>
              <a:lstStyle/>
              <a:p>
                <a:pPr marL="342900" indent="-342900">
                  <a:buFont typeface="Arial" panose="020B0604020202020204" pitchFamily="34" charset="0"/>
                  <a:buChar char="•"/>
                </a:pPr>
                <a:r>
                  <a:rPr lang="en-US" sz="2400" b="1" dirty="0"/>
                  <a:t>Regression: </a:t>
                </a:r>
                <a:r>
                  <a:rPr lang="en-US" sz="2400" i="1" dirty="0"/>
                  <a:t>L2 loss </a:t>
                </a:r>
                <a:r>
                  <a:rPr lang="en-US" sz="2400" dirty="0"/>
                  <a:t>(or </a:t>
                </a:r>
                <a:r>
                  <a:rPr lang="en-US" sz="2400" i="1" dirty="0"/>
                  <a:t>Mean Squared Error</a:t>
                </a:r>
                <a:r>
                  <a:rPr lang="en-US" sz="2400" dirty="0"/>
                  <a:t>): </a:t>
                </a:r>
                <a:endParaRPr lang="en-US" sz="24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m:rPr>
                          <m:sty m:val="p"/>
                        </m:rPr>
                        <a:rPr lang="en-US" sz="1800" i="0">
                          <a:latin typeface="Cambria Math" panose="02040503050406030204" pitchFamily="18" charset="0"/>
                        </a:rPr>
                        <m:t>C</m:t>
                      </m:r>
                      <m:r>
                        <a:rPr lang="en-US" sz="1800" i="0">
                          <a:latin typeface="Cambria Math" panose="02040503050406030204" pitchFamily="18" charset="0"/>
                        </a:rPr>
                        <m:t>= </m:t>
                      </m:r>
                      <m:f>
                        <m:fPr>
                          <m:ctrlPr>
                            <a:rPr lang="en-US" sz="1800" i="1">
                              <a:latin typeface="Cambria Math" panose="02040503050406030204" pitchFamily="18" charset="0"/>
                            </a:rPr>
                          </m:ctrlPr>
                        </m:fPr>
                        <m:num>
                          <m:r>
                            <a:rPr lang="en-US" sz="1800" i="0">
                              <a:latin typeface="Cambria Math" panose="02040503050406030204" pitchFamily="18" charset="0"/>
                            </a:rPr>
                            <m:t>1</m:t>
                          </m:r>
                        </m:num>
                        <m:den>
                          <m:r>
                            <m:rPr>
                              <m:sty m:val="p"/>
                            </m:rPr>
                            <a:rPr lang="en-US" sz="1800" i="0">
                              <a:latin typeface="Cambria Math" panose="02040503050406030204" pitchFamily="18" charset="0"/>
                            </a:rPr>
                            <m:t>n</m:t>
                          </m:r>
                        </m:den>
                      </m:f>
                      <m:r>
                        <a:rPr lang="en-US" sz="1800" i="0">
                          <a:latin typeface="Cambria Math" panose="02040503050406030204" pitchFamily="18" charset="0"/>
                        </a:rPr>
                        <m:t> </m:t>
                      </m:r>
                      <m:nary>
                        <m:naryPr>
                          <m:chr m:val="∑"/>
                          <m:supHide m:val="on"/>
                          <m:ctrlPr>
                            <a:rPr lang="en-US" sz="1800" i="1">
                              <a:latin typeface="Cambria Math" panose="02040503050406030204" pitchFamily="18" charset="0"/>
                            </a:rPr>
                          </m:ctrlPr>
                        </m:naryPr>
                        <m:sub>
                          <m:r>
                            <m:rPr>
                              <m:sty m:val="p"/>
                            </m:rPr>
                            <a:rPr lang="en-US" sz="1800" i="0">
                              <a:latin typeface="Cambria Math" charset="0"/>
                            </a:rPr>
                            <m:t>examples</m:t>
                          </m:r>
                        </m:sub>
                        <m:sup/>
                        <m:e>
                          <m:d>
                            <m:dPr>
                              <m:ctrlPr>
                                <a:rPr lang="en-US" sz="1800" i="1">
                                  <a:latin typeface="Cambria Math" panose="02040503050406030204" pitchFamily="18" charset="0"/>
                                </a:rPr>
                              </m:ctrlPr>
                            </m:dPr>
                            <m:e>
                              <m:r>
                                <m:rPr>
                                  <m:sty m:val="p"/>
                                </m:rPr>
                                <a:rPr lang="en-US" sz="1800" i="0">
                                  <a:latin typeface="Cambria Math" panose="02040503050406030204" pitchFamily="18" charset="0"/>
                                </a:rPr>
                                <m:t>y</m:t>
                              </m:r>
                              <m:r>
                                <a:rPr lang="en-US" sz="1800" i="0">
                                  <a:latin typeface="Cambria Math" panose="02040503050406030204" pitchFamily="18" charset="0"/>
                                </a:rPr>
                                <m:t>−</m:t>
                              </m:r>
                              <m:r>
                                <m:rPr>
                                  <m:sty m:val="p"/>
                                </m:rPr>
                                <a:rPr lang="en-US" sz="1800" i="0">
                                  <a:latin typeface="Cambria Math" panose="02040503050406030204" pitchFamily="18" charset="0"/>
                                </a:rPr>
                                <m:t>p</m:t>
                              </m:r>
                            </m:e>
                          </m:d>
                          <m:r>
                            <a:rPr lang="en-US" sz="1800" i="0" baseline="30000">
                              <a:latin typeface="Cambria Math" panose="02040503050406030204" pitchFamily="18" charset="0"/>
                            </a:rPr>
                            <m:t>2</m:t>
                          </m:r>
                        </m:e>
                      </m:nary>
                    </m:oMath>
                  </m:oMathPara>
                </a14:m>
                <a:endParaRPr lang="en-US" sz="1800" dirty="0"/>
              </a:p>
            </p:txBody>
          </p:sp>
        </mc:Choice>
        <mc:Fallback xmlns="">
          <p:sp>
            <p:nvSpPr>
              <p:cNvPr id="5" name="Rectangle 4">
                <a:extLst>
                  <a:ext uri="{FF2B5EF4-FFF2-40B4-BE49-F238E27FC236}">
                    <a16:creationId xmlns:a16="http://schemas.microsoft.com/office/drawing/2014/main" id="{5195BED4-8A8F-6742-A3D5-670FAFBB1E1F}"/>
                  </a:ext>
                </a:extLst>
              </p:cNvPr>
              <p:cNvSpPr>
                <a:spLocks noRot="1" noChangeAspect="1" noMove="1" noResize="1" noEditPoints="1" noAdjustHandles="1" noChangeArrowheads="1" noChangeShapeType="1" noTextEdit="1"/>
              </p:cNvSpPr>
              <p:nvPr/>
            </p:nvSpPr>
            <p:spPr>
              <a:xfrm>
                <a:off x="818518" y="4532596"/>
                <a:ext cx="6963542" cy="1167564"/>
              </a:xfrm>
              <a:prstGeom prst="rect">
                <a:avLst/>
              </a:prstGeom>
              <a:blipFill>
                <a:blip r:embed="rId4"/>
                <a:stretch>
                  <a:fillRect l="-909" t="-48387" b="-1075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B57D901-EFA6-1841-93D0-38CDDB781F29}"/>
                  </a:ext>
                </a:extLst>
              </p:cNvPr>
              <p:cNvSpPr/>
              <p:nvPr/>
            </p:nvSpPr>
            <p:spPr>
              <a:xfrm>
                <a:off x="818518" y="3111029"/>
                <a:ext cx="8193974" cy="1352230"/>
              </a:xfrm>
              <a:prstGeom prst="rect">
                <a:avLst/>
              </a:prstGeom>
            </p:spPr>
            <p:txBody>
              <a:bodyPr wrap="square">
                <a:spAutoFit/>
              </a:bodyPr>
              <a:lstStyle/>
              <a:p>
                <a:pPr marL="342900" indent="-342900">
                  <a:buFont typeface="Arial" panose="020B0604020202020204" pitchFamily="34" charset="0"/>
                  <a:buChar char="•"/>
                </a:pPr>
                <a:r>
                  <a:rPr lang="en-US" sz="2400" b="1" dirty="0"/>
                  <a:t>Multiclass classification: </a:t>
                </a:r>
                <a:r>
                  <a:rPr lang="en-US" sz="2400" i="1" dirty="0"/>
                  <a:t>Cross entropy loss </a:t>
                </a:r>
              </a:p>
              <a:p>
                <a:endParaRPr lang="en-US" sz="1200" dirty="0"/>
              </a:p>
              <a:p>
                <a:pPr/>
                <a14:m>
                  <m:oMathPara xmlns:m="http://schemas.openxmlformats.org/officeDocument/2006/math">
                    <m:oMathParaPr>
                      <m:jc m:val="center"/>
                    </m:oMathParaPr>
                    <m:oMath xmlns:m="http://schemas.openxmlformats.org/officeDocument/2006/math">
                      <m:r>
                        <m:rPr>
                          <m:sty m:val="p"/>
                        </m:rPr>
                        <a:rPr lang="en-US" sz="1800" i="0">
                          <a:latin typeface="Cambria Math" panose="02040503050406030204" pitchFamily="18" charset="0"/>
                        </a:rPr>
                        <m:t>C</m:t>
                      </m:r>
                      <m:r>
                        <a:rPr lang="en-US" sz="1800" i="0">
                          <a:latin typeface="Cambria Math" panose="02040503050406030204" pitchFamily="18" charset="0"/>
                        </a:rPr>
                        <m:t>=−</m:t>
                      </m:r>
                      <m:f>
                        <m:fPr>
                          <m:ctrlPr>
                            <a:rPr lang="en-US" sz="1800" i="1">
                              <a:latin typeface="Cambria Math" panose="02040503050406030204" pitchFamily="18" charset="0"/>
                            </a:rPr>
                          </m:ctrlPr>
                        </m:fPr>
                        <m:num>
                          <m:r>
                            <a:rPr lang="en-US" sz="1800" i="0">
                              <a:latin typeface="Cambria Math" panose="02040503050406030204" pitchFamily="18" charset="0"/>
                            </a:rPr>
                            <m:t>1</m:t>
                          </m:r>
                        </m:num>
                        <m:den>
                          <m:r>
                            <m:rPr>
                              <m:sty m:val="p"/>
                            </m:rPr>
                            <a:rPr lang="en-US" sz="1800" i="0">
                              <a:latin typeface="Cambria Math" panose="02040503050406030204" pitchFamily="18" charset="0"/>
                            </a:rPr>
                            <m:t>n</m:t>
                          </m:r>
                        </m:den>
                      </m:f>
                      <m:r>
                        <a:rPr lang="en-US" sz="1800" i="0">
                          <a:latin typeface="Cambria Math" panose="02040503050406030204" pitchFamily="18" charset="0"/>
                        </a:rPr>
                        <m:t> </m:t>
                      </m:r>
                      <m:nary>
                        <m:naryPr>
                          <m:chr m:val="∑"/>
                          <m:supHide m:val="on"/>
                          <m:ctrlPr>
                            <a:rPr lang="en-US" sz="1800" i="1">
                              <a:latin typeface="Cambria Math" panose="02040503050406030204" pitchFamily="18" charset="0"/>
                            </a:rPr>
                          </m:ctrlPr>
                        </m:naryPr>
                        <m:sub>
                          <m:r>
                            <m:rPr>
                              <m:sty m:val="p"/>
                              <m:brk m:alnAt="7"/>
                            </m:rPr>
                            <a:rPr lang="en-US" sz="1800" i="0">
                              <a:latin typeface="Cambria Math" charset="0"/>
                            </a:rPr>
                            <m:t>e</m:t>
                          </m:r>
                          <m:r>
                            <m:rPr>
                              <m:sty m:val="p"/>
                            </m:rPr>
                            <a:rPr lang="en-US" sz="1800" i="0">
                              <a:latin typeface="Cambria Math" charset="0"/>
                            </a:rPr>
                            <m:t>xamples</m:t>
                          </m:r>
                        </m:sub>
                        <m:sup/>
                        <m:e>
                          <m:nary>
                            <m:naryPr>
                              <m:chr m:val="∑"/>
                              <m:supHide m:val="on"/>
                              <m:ctrlPr>
                                <a:rPr lang="en-US" sz="1800" i="1">
                                  <a:latin typeface="Cambria Math" panose="02040503050406030204" pitchFamily="18" charset="0"/>
                                </a:rPr>
                              </m:ctrlPr>
                            </m:naryPr>
                            <m:sub>
                              <m:r>
                                <m:rPr>
                                  <m:sty m:val="p"/>
                                </m:rPr>
                                <a:rPr lang="en-US" sz="1800" i="0">
                                  <a:latin typeface="Cambria Math" charset="0"/>
                                </a:rPr>
                                <m:t>classes</m:t>
                              </m:r>
                            </m:sub>
                            <m:sup/>
                            <m:e>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y</m:t>
                                  </m:r>
                                </m:e>
                                <m:sub>
                                  <m:r>
                                    <m:rPr>
                                      <m:sty m:val="p"/>
                                    </m:rPr>
                                    <a:rPr lang="en-US" sz="1800" i="0">
                                      <a:latin typeface="Cambria Math" panose="02040503050406030204" pitchFamily="18" charset="0"/>
                                    </a:rPr>
                                    <m:t>j</m:t>
                                  </m:r>
                                </m:sub>
                              </m:sSub>
                              <m:func>
                                <m:funcPr>
                                  <m:ctrlPr>
                                    <a:rPr lang="en-US" sz="1800" i="1">
                                      <a:latin typeface="Cambria Math" panose="02040503050406030204" pitchFamily="18" charset="0"/>
                                    </a:rPr>
                                  </m:ctrlPr>
                                </m:funcPr>
                                <m:fName>
                                  <m:r>
                                    <m:rPr>
                                      <m:sty m:val="p"/>
                                    </m:rPr>
                                    <a:rPr lang="en-US" sz="1800" i="0">
                                      <a:latin typeface="Cambria Math" panose="02040503050406030204" pitchFamily="18" charset="0"/>
                                    </a:rPr>
                                    <m:t>ln</m:t>
                                  </m:r>
                                </m:fName>
                                <m:e>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p</m:t>
                                      </m:r>
                                    </m:e>
                                    <m:sub>
                                      <m:r>
                                        <m:rPr>
                                          <m:sty m:val="p"/>
                                        </m:rPr>
                                        <a:rPr lang="en-US" sz="1800" i="0">
                                          <a:latin typeface="Cambria Math" panose="02040503050406030204" pitchFamily="18" charset="0"/>
                                        </a:rPr>
                                        <m:t>j</m:t>
                                      </m:r>
                                    </m:sub>
                                  </m:sSub>
                                </m:e>
                              </m:func>
                            </m:e>
                          </m:nary>
                        </m:e>
                      </m:nary>
                    </m:oMath>
                  </m:oMathPara>
                </a14:m>
                <a:endParaRPr lang="en-US" sz="1800" dirty="0"/>
              </a:p>
            </p:txBody>
          </p:sp>
        </mc:Choice>
        <mc:Fallback xmlns="">
          <p:sp>
            <p:nvSpPr>
              <p:cNvPr id="6" name="Rectangle 5">
                <a:extLst>
                  <a:ext uri="{FF2B5EF4-FFF2-40B4-BE49-F238E27FC236}">
                    <a16:creationId xmlns:a16="http://schemas.microsoft.com/office/drawing/2014/main" id="{4B57D901-EFA6-1841-93D0-38CDDB781F29}"/>
                  </a:ext>
                </a:extLst>
              </p:cNvPr>
              <p:cNvSpPr>
                <a:spLocks noRot="1" noChangeAspect="1" noMove="1" noResize="1" noEditPoints="1" noAdjustHandles="1" noChangeArrowheads="1" noChangeShapeType="1" noTextEdit="1"/>
              </p:cNvSpPr>
              <p:nvPr/>
            </p:nvSpPr>
            <p:spPr>
              <a:xfrm>
                <a:off x="818518" y="3111029"/>
                <a:ext cx="8193974" cy="1352230"/>
              </a:xfrm>
              <a:prstGeom prst="rect">
                <a:avLst/>
              </a:prstGeom>
              <a:blipFill>
                <a:blip r:embed="rId5"/>
                <a:stretch>
                  <a:fillRect l="-773" t="-28037" b="-94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06574D9-D584-9A4C-99D8-073B2E411223}"/>
                  </a:ext>
                </a:extLst>
              </p:cNvPr>
              <p:cNvSpPr/>
              <p:nvPr/>
            </p:nvSpPr>
            <p:spPr>
              <a:xfrm>
                <a:off x="835451" y="1758799"/>
                <a:ext cx="7315200" cy="1352230"/>
              </a:xfrm>
              <a:prstGeom prst="rect">
                <a:avLst/>
              </a:prstGeom>
            </p:spPr>
            <p:txBody>
              <a:bodyPr wrap="square">
                <a:spAutoFit/>
              </a:bodyPr>
              <a:lstStyle/>
              <a:p>
                <a:pPr marL="342900" indent="-342900">
                  <a:buFont typeface="Arial" panose="020B0604020202020204" pitchFamily="34" charset="0"/>
                  <a:buChar char="•"/>
                </a:pPr>
                <a:r>
                  <a:rPr lang="en-US" sz="2400" b="1" dirty="0"/>
                  <a:t>Binary classification: </a:t>
                </a:r>
                <a:r>
                  <a:rPr lang="en-US" sz="2400" i="1" dirty="0"/>
                  <a:t>Log loss</a:t>
                </a:r>
              </a:p>
              <a:p>
                <a:pPr marL="742950" lvl="1" indent="-285750">
                  <a:buFont typeface="Arial" panose="020B0604020202020204" pitchFamily="34" charset="0"/>
                  <a:buChar char="•"/>
                </a:pPr>
                <a:endParaRPr lang="en-US" sz="1200" dirty="0"/>
              </a:p>
              <a:p>
                <a:pPr lvl="1"/>
                <a14:m>
                  <m:oMathPara xmlns:m="http://schemas.openxmlformats.org/officeDocument/2006/math">
                    <m:oMathParaPr>
                      <m:jc m:val="centerGroup"/>
                    </m:oMathParaPr>
                    <m:oMath xmlns:m="http://schemas.openxmlformats.org/officeDocument/2006/math">
                      <m:r>
                        <m:rPr>
                          <m:sty m:val="p"/>
                        </m:rPr>
                        <a:rPr lang="en-US" sz="1800" i="0" smtClean="0">
                          <a:latin typeface="Cambria Math" panose="02040503050406030204" pitchFamily="18" charset="0"/>
                        </a:rPr>
                        <m:t>C</m:t>
                      </m:r>
                      <m:r>
                        <a:rPr lang="en-US" sz="1800" i="0" smtClean="0">
                          <a:latin typeface="Cambria Math" panose="02040503050406030204" pitchFamily="18" charset="0"/>
                        </a:rPr>
                        <m:t>=−</m:t>
                      </m:r>
                      <m:f>
                        <m:fPr>
                          <m:ctrlPr>
                            <a:rPr lang="en-US" sz="1800" i="1">
                              <a:latin typeface="Cambria Math" panose="02040503050406030204" pitchFamily="18" charset="0"/>
                            </a:rPr>
                          </m:ctrlPr>
                        </m:fPr>
                        <m:num>
                          <m:r>
                            <a:rPr lang="en-US" sz="1800" i="0">
                              <a:latin typeface="Cambria Math" panose="02040503050406030204" pitchFamily="18" charset="0"/>
                            </a:rPr>
                            <m:t>1</m:t>
                          </m:r>
                        </m:num>
                        <m:den>
                          <m:r>
                            <m:rPr>
                              <m:sty m:val="p"/>
                            </m:rPr>
                            <a:rPr lang="en-US" sz="1800" i="0">
                              <a:latin typeface="Cambria Math" panose="02040503050406030204" pitchFamily="18" charset="0"/>
                            </a:rPr>
                            <m:t>n</m:t>
                          </m:r>
                        </m:den>
                      </m:f>
                      <m:nary>
                        <m:naryPr>
                          <m:chr m:val="∑"/>
                          <m:supHide m:val="on"/>
                          <m:ctrlPr>
                            <a:rPr lang="en-US" sz="1800" i="1">
                              <a:latin typeface="Cambria Math" panose="02040503050406030204" pitchFamily="18" charset="0"/>
                            </a:rPr>
                          </m:ctrlPr>
                        </m:naryPr>
                        <m:sub>
                          <m:r>
                            <m:rPr>
                              <m:sty m:val="p"/>
                              <m:brk m:alnAt="7"/>
                            </m:rPr>
                            <a:rPr lang="en-US" sz="1800" i="0">
                              <a:latin typeface="Cambria Math" charset="0"/>
                            </a:rPr>
                            <m:t>e</m:t>
                          </m:r>
                          <m:r>
                            <m:rPr>
                              <m:sty m:val="p"/>
                            </m:rPr>
                            <a:rPr lang="en-US" sz="1800" i="0">
                              <a:latin typeface="Cambria Math" charset="0"/>
                            </a:rPr>
                            <m:t>xamples</m:t>
                          </m:r>
                        </m:sub>
                        <m:sup/>
                        <m:e>
                          <m:r>
                            <m:rPr>
                              <m:sty m:val="p"/>
                            </m:rPr>
                            <a:rPr lang="en-US" sz="1800" i="0">
                              <a:latin typeface="Cambria Math" panose="02040503050406030204" pitchFamily="18" charset="0"/>
                            </a:rPr>
                            <m:t>y</m:t>
                          </m:r>
                          <m:r>
                            <a:rPr lang="en-US" sz="1800" i="0">
                              <a:latin typeface="Cambria Math" panose="02040503050406030204" pitchFamily="18" charset="0"/>
                            </a:rPr>
                            <m:t> </m:t>
                          </m:r>
                          <m:r>
                            <m:rPr>
                              <m:sty m:val="p"/>
                            </m:rPr>
                            <a:rPr lang="en-US" sz="1800" i="0">
                              <a:latin typeface="Cambria Math" panose="02040503050406030204" pitchFamily="18" charset="0"/>
                            </a:rPr>
                            <m:t>ln</m:t>
                          </m:r>
                          <m:r>
                            <a:rPr lang="en-US" sz="1800" i="0">
                              <a:latin typeface="Cambria Math" panose="02040503050406030204" pitchFamily="18" charset="0"/>
                            </a:rPr>
                            <m:t> </m:t>
                          </m:r>
                          <m:r>
                            <m:rPr>
                              <m:sty m:val="p"/>
                            </m:rPr>
                            <a:rPr lang="en-US" sz="1800" i="0">
                              <a:latin typeface="Cambria Math" panose="02040503050406030204" pitchFamily="18" charset="0"/>
                            </a:rPr>
                            <m:t>p</m:t>
                          </m:r>
                          <m:r>
                            <a:rPr lang="en-US" sz="1800" i="0">
                              <a:latin typeface="Cambria Math" charset="0"/>
                            </a:rPr>
                            <m:t>+</m:t>
                          </m:r>
                          <m:d>
                            <m:dPr>
                              <m:ctrlPr>
                                <a:rPr lang="en-US" sz="1800" i="1">
                                  <a:latin typeface="Cambria Math" panose="02040503050406030204" pitchFamily="18" charset="0"/>
                                </a:rPr>
                              </m:ctrlPr>
                            </m:dPr>
                            <m:e>
                              <m:r>
                                <a:rPr lang="en-US" sz="1800" i="0">
                                  <a:latin typeface="Cambria Math" charset="0"/>
                                </a:rPr>
                                <m:t>1−</m:t>
                              </m:r>
                              <m:r>
                                <m:rPr>
                                  <m:sty m:val="p"/>
                                </m:rPr>
                                <a:rPr lang="en-US" sz="1800" i="0">
                                  <a:latin typeface="Cambria Math" charset="0"/>
                                </a:rPr>
                                <m:t>y</m:t>
                              </m:r>
                            </m:e>
                          </m:d>
                          <m:r>
                            <a:rPr lang="en-US" sz="1800" i="0">
                              <a:latin typeface="Cambria Math" charset="0"/>
                            </a:rPr>
                            <m:t> </m:t>
                          </m:r>
                          <m:r>
                            <m:rPr>
                              <m:sty m:val="p"/>
                            </m:rPr>
                            <a:rPr lang="en-US" sz="1800" i="0">
                              <a:latin typeface="Cambria Math" charset="0"/>
                            </a:rPr>
                            <m:t>ln</m:t>
                          </m:r>
                          <m:r>
                            <a:rPr lang="en-US" sz="1800" i="0">
                              <a:latin typeface="Cambria Math" charset="0"/>
                            </a:rPr>
                            <m:t>(1−</m:t>
                          </m:r>
                          <m:r>
                            <m:rPr>
                              <m:sty m:val="p"/>
                            </m:rPr>
                            <a:rPr lang="en-US" sz="1800" i="0">
                              <a:latin typeface="Cambria Math" charset="0"/>
                            </a:rPr>
                            <m:t>p</m:t>
                          </m:r>
                          <m:r>
                            <a:rPr lang="en-US" sz="1800" i="0">
                              <a:latin typeface="Cambria Math" charset="0"/>
                            </a:rPr>
                            <m:t>)</m:t>
                          </m:r>
                        </m:e>
                      </m:nary>
                    </m:oMath>
                  </m:oMathPara>
                </a14:m>
                <a:endParaRPr lang="en-US" sz="1800" dirty="0"/>
              </a:p>
            </p:txBody>
          </p:sp>
        </mc:Choice>
        <mc:Fallback xmlns="">
          <p:sp>
            <p:nvSpPr>
              <p:cNvPr id="7" name="Rectangle 6">
                <a:extLst>
                  <a:ext uri="{FF2B5EF4-FFF2-40B4-BE49-F238E27FC236}">
                    <a16:creationId xmlns:a16="http://schemas.microsoft.com/office/drawing/2014/main" id="{206574D9-D584-9A4C-99D8-073B2E411223}"/>
                  </a:ext>
                </a:extLst>
              </p:cNvPr>
              <p:cNvSpPr>
                <a:spLocks noRot="1" noChangeAspect="1" noMove="1" noResize="1" noEditPoints="1" noAdjustHandles="1" noChangeArrowheads="1" noChangeShapeType="1" noTextEdit="1"/>
              </p:cNvSpPr>
              <p:nvPr/>
            </p:nvSpPr>
            <p:spPr>
              <a:xfrm>
                <a:off x="835451" y="1758799"/>
                <a:ext cx="7315200" cy="1352230"/>
              </a:xfrm>
              <a:prstGeom prst="rect">
                <a:avLst/>
              </a:prstGeom>
              <a:blipFill>
                <a:blip r:embed="rId6"/>
                <a:stretch>
                  <a:fillRect l="-1040" t="-26852" b="-93519"/>
                </a:stretch>
              </a:blipFill>
            </p:spPr>
            <p:txBody>
              <a:bodyPr/>
              <a:lstStyle/>
              <a:p>
                <a:r>
                  <a:rPr lang="en-US">
                    <a:noFill/>
                  </a:rPr>
                  <a:t> </a:t>
                </a:r>
              </a:p>
            </p:txBody>
          </p:sp>
        </mc:Fallback>
      </mc:AlternateContent>
      <p:sp>
        <p:nvSpPr>
          <p:cNvPr id="8" name="Text Placeholder 2">
            <a:extLst>
              <a:ext uri="{FF2B5EF4-FFF2-40B4-BE49-F238E27FC236}">
                <a16:creationId xmlns:a16="http://schemas.microsoft.com/office/drawing/2014/main" id="{5215241B-FC6E-574B-AE26-599E77C8B741}"/>
              </a:ext>
            </a:extLst>
          </p:cNvPr>
          <p:cNvSpPr txBox="1">
            <a:spLocks/>
          </p:cNvSpPr>
          <p:nvPr/>
        </p:nvSpPr>
        <p:spPr>
          <a:xfrm>
            <a:off x="694207" y="1208506"/>
            <a:ext cx="10869636" cy="4599628"/>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indent="0">
              <a:buNone/>
            </a:pPr>
            <a:r>
              <a:rPr lang="en-US" b="1" dirty="0">
                <a:solidFill>
                  <a:schemeClr val="accent3"/>
                </a:solidFill>
              </a:rPr>
              <a:t>“How to measure the error?”</a:t>
            </a:r>
          </a:p>
        </p:txBody>
      </p:sp>
    </p:spTree>
    <p:extLst>
      <p:ext uri="{BB962C8B-B14F-4D97-AF65-F5344CB8AC3E}">
        <p14:creationId xmlns:p14="http://schemas.microsoft.com/office/powerpoint/2010/main" val="412362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109C-B4A5-4642-A368-EFA13506E244}"/>
              </a:ext>
            </a:extLst>
          </p:cNvPr>
          <p:cNvSpPr>
            <a:spLocks noGrp="1"/>
          </p:cNvSpPr>
          <p:nvPr>
            <p:ph type="title"/>
          </p:nvPr>
        </p:nvSpPr>
        <p:spPr>
          <a:xfrm>
            <a:off x="695914" y="295897"/>
            <a:ext cx="10894666" cy="987472"/>
          </a:xfrm>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Training</a:t>
            </a:r>
            <a:endParaRPr lang="en-US" dirty="0"/>
          </a:p>
        </p:txBody>
      </p:sp>
      <p:sp>
        <p:nvSpPr>
          <p:cNvPr id="3" name="Text Placeholder 2">
            <a:extLst>
              <a:ext uri="{FF2B5EF4-FFF2-40B4-BE49-F238E27FC236}">
                <a16:creationId xmlns:a16="http://schemas.microsoft.com/office/drawing/2014/main" id="{EFA986EE-AA40-1B47-BD40-4247444EE8B5}"/>
              </a:ext>
            </a:extLst>
          </p:cNvPr>
          <p:cNvSpPr>
            <a:spLocks noGrp="1"/>
          </p:cNvSpPr>
          <p:nvPr>
            <p:ph type="body" sz="quarter" idx="10"/>
          </p:nvPr>
        </p:nvSpPr>
        <p:spPr>
          <a:xfrm>
            <a:off x="694208" y="1310105"/>
            <a:ext cx="10894666" cy="4599628"/>
          </a:xfrm>
        </p:spPr>
        <p:txBody>
          <a:bodyPr/>
          <a:lstStyle/>
          <a:p>
            <a:pPr marL="0" indent="0">
              <a:buNone/>
            </a:pPr>
            <a:r>
              <a:rPr lang="en-US" sz="2800" dirty="0"/>
              <a:t>To “train” a model, we need to optimize the </a:t>
            </a:r>
            <a:r>
              <a:rPr lang="en-US" sz="2800" b="1" dirty="0"/>
              <a:t>cost function </a:t>
            </a:r>
            <a:r>
              <a:rPr lang="en-US" sz="2800" b="1" dirty="0">
                <a:solidFill>
                  <a:schemeClr val="accent3"/>
                </a:solidFill>
                <a:latin typeface="Cambria Math" panose="02040503050406030204" pitchFamily="18" charset="0"/>
                <a:ea typeface="Cambria Math" panose="02040503050406030204" pitchFamily="18" charset="0"/>
              </a:rPr>
              <a:t>C(w)</a:t>
            </a:r>
            <a:r>
              <a:rPr lang="en-US" sz="2800" dirty="0"/>
              <a:t>.</a:t>
            </a:r>
          </a:p>
          <a:p>
            <a:pPr marL="478214" indent="-457200"/>
            <a:r>
              <a:rPr lang="en-US" sz="2800" dirty="0"/>
              <a:t>Also called </a:t>
            </a:r>
            <a:r>
              <a:rPr lang="en-US" sz="2800" b="1" i="1" dirty="0"/>
              <a:t>objective function </a:t>
            </a:r>
            <a:r>
              <a:rPr lang="en-US" sz="2800" b="1" dirty="0"/>
              <a:t>or </a:t>
            </a:r>
            <a:r>
              <a:rPr lang="en-US" sz="2800" b="1" i="1" dirty="0"/>
              <a:t>loss function</a:t>
            </a:r>
            <a:endParaRPr lang="en-US" sz="2800" i="1" dirty="0"/>
          </a:p>
          <a:p>
            <a:pPr marL="478214" indent="-457200"/>
            <a:r>
              <a:rPr lang="en-US" sz="2800" dirty="0">
                <a:solidFill>
                  <a:schemeClr val="accent3"/>
                </a:solidFill>
                <a:latin typeface="Cambria Math" panose="02040503050406030204" pitchFamily="18" charset="0"/>
                <a:ea typeface="Cambria Math" panose="02040503050406030204" pitchFamily="18" charset="0"/>
              </a:rPr>
              <a:t>w</a:t>
            </a:r>
            <a:r>
              <a:rPr lang="en-US" sz="2800" dirty="0"/>
              <a:t> refers to the weights / parameters / coefficients of the model</a:t>
            </a:r>
          </a:p>
          <a:p>
            <a:pPr marL="478214" indent="-457200"/>
            <a:r>
              <a:rPr lang="en-US" sz="2800" i="1" dirty="0">
                <a:solidFill>
                  <a:schemeClr val="accent3"/>
                </a:solidFill>
              </a:rPr>
              <a:t>Backpropagation</a:t>
            </a:r>
            <a:r>
              <a:rPr lang="en-US" sz="2800" dirty="0">
                <a:solidFill>
                  <a:schemeClr val="accent3"/>
                </a:solidFill>
              </a:rPr>
              <a:t> </a:t>
            </a:r>
            <a:r>
              <a:rPr lang="en-US" sz="2800" dirty="0"/>
              <a:t>searches for the weights that minimize the cost function.</a:t>
            </a:r>
          </a:p>
          <a:p>
            <a:pPr marL="0" indent="0">
              <a:buNone/>
            </a:pPr>
            <a:endParaRPr lang="en-US" sz="2800" dirty="0"/>
          </a:p>
        </p:txBody>
      </p:sp>
    </p:spTree>
    <p:extLst>
      <p:ext uri="{BB962C8B-B14F-4D97-AF65-F5344CB8AC3E}">
        <p14:creationId xmlns:p14="http://schemas.microsoft.com/office/powerpoint/2010/main" val="50058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CA58-89BD-EE41-B0A4-DBFC2310393D}"/>
              </a:ext>
            </a:extLst>
          </p:cNvPr>
          <p:cNvSpPr>
            <a:spLocks noGrp="1"/>
          </p:cNvSpPr>
          <p:nvPr>
            <p:ph type="title"/>
          </p:nvPr>
        </p:nvSpPr>
        <p:spPr/>
        <p:txBody>
          <a:bodyPr/>
          <a:lstStyle/>
          <a:p>
            <a:r>
              <a:rPr lang="en-US" dirty="0"/>
              <a:t>Backpropagation</a:t>
            </a:r>
          </a:p>
        </p:txBody>
      </p:sp>
      <p:sp>
        <p:nvSpPr>
          <p:cNvPr id="3" name="Text Placeholder 2">
            <a:extLst>
              <a:ext uri="{FF2B5EF4-FFF2-40B4-BE49-F238E27FC236}">
                <a16:creationId xmlns:a16="http://schemas.microsoft.com/office/drawing/2014/main" id="{8A13FE31-6669-194E-8DE3-110A25ABCBB0}"/>
              </a:ext>
            </a:extLst>
          </p:cNvPr>
          <p:cNvSpPr>
            <a:spLocks noGrp="1"/>
          </p:cNvSpPr>
          <p:nvPr>
            <p:ph type="body" sz="quarter" idx="10"/>
          </p:nvPr>
        </p:nvSpPr>
        <p:spPr>
          <a:xfrm>
            <a:off x="711846" y="1178606"/>
            <a:ext cx="9526168" cy="4599628"/>
          </a:xfrm>
        </p:spPr>
        <p:txBody>
          <a:bodyPr/>
          <a:lstStyle/>
          <a:p>
            <a:pPr marL="0" indent="0">
              <a:buNone/>
            </a:pPr>
            <a:r>
              <a:rPr lang="en-US" sz="3200" b="1" dirty="0"/>
              <a:t>Gradient descent: </a:t>
            </a:r>
          </a:p>
          <a:p>
            <a:pPr marL="457200" indent="-222250"/>
            <a:r>
              <a:rPr lang="en-US" sz="2800" dirty="0"/>
              <a:t>An optimization method used to train neural networks</a:t>
            </a:r>
          </a:p>
          <a:p>
            <a:pPr marL="457200" indent="-222250"/>
            <a:r>
              <a:rPr lang="en-US" sz="2800" dirty="0"/>
              <a:t>Moving towards the direction of the steepest descent iteratively</a:t>
            </a:r>
          </a:p>
          <a:p>
            <a:pPr marL="457200" indent="-222250"/>
            <a:r>
              <a:rPr lang="en-US" sz="2800" dirty="0"/>
              <a:t>At each weight update:</a:t>
            </a:r>
          </a:p>
        </p:txBody>
      </p:sp>
      <p:grpSp>
        <p:nvGrpSpPr>
          <p:cNvPr id="4" name="Group 3">
            <a:extLst>
              <a:ext uri="{FF2B5EF4-FFF2-40B4-BE49-F238E27FC236}">
                <a16:creationId xmlns:a16="http://schemas.microsoft.com/office/drawing/2014/main" id="{546CAE37-8383-CB4D-8D17-A23A2AC4C2D2}"/>
              </a:ext>
            </a:extLst>
          </p:cNvPr>
          <p:cNvGrpSpPr/>
          <p:nvPr/>
        </p:nvGrpSpPr>
        <p:grpSpPr>
          <a:xfrm>
            <a:off x="1093816" y="3151411"/>
            <a:ext cx="10334176" cy="2789203"/>
            <a:chOff x="1093816" y="3200397"/>
            <a:chExt cx="10334176" cy="2789203"/>
          </a:xfrm>
        </p:grpSpPr>
        <p:sp>
          <p:nvSpPr>
            <p:cNvPr id="5" name="Oval 4">
              <a:extLst>
                <a:ext uri="{FF2B5EF4-FFF2-40B4-BE49-F238E27FC236}">
                  <a16:creationId xmlns:a16="http://schemas.microsoft.com/office/drawing/2014/main" id="{3B9D6C42-B059-304D-A058-53325F766320}"/>
                </a:ext>
              </a:extLst>
            </p:cNvPr>
            <p:cNvSpPr/>
            <p:nvPr/>
          </p:nvSpPr>
          <p:spPr>
            <a:xfrm>
              <a:off x="6225423" y="4316320"/>
              <a:ext cx="1210089" cy="107051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6D78EA3-F174-0E43-BFBE-E87D6215B333}"/>
                    </a:ext>
                  </a:extLst>
                </p:cNvPr>
                <p:cNvSpPr/>
                <p:nvPr/>
              </p:nvSpPr>
              <p:spPr>
                <a:xfrm>
                  <a:off x="1093816" y="3888523"/>
                  <a:ext cx="6630341" cy="1415259"/>
                </a:xfrm>
                <a:prstGeom prst="rect">
                  <a:avLst/>
                </a:prstGeom>
              </p:spPr>
              <p:txBody>
                <a:bodyPr wrap="none">
                  <a:spAutoFit/>
                </a:bodyPr>
                <a:lstStyle/>
                <a:p>
                  <a:r>
                    <a:rPr lang="en-US" sz="24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𝑛𝑒𝑤</m:t>
                          </m:r>
                        </m:sub>
                      </m:sSub>
                      <m:r>
                        <a:rPr lang="en-US" sz="280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𝑜𝑙𝑑</m:t>
                          </m:r>
                        </m:sub>
                      </m:sSub>
                      <m:r>
                        <a:rPr lang="en-US" sz="2800" b="0" i="0" smtClean="0">
                          <a:latin typeface="Cambria Math" panose="02040503050406030204" pitchFamily="18" charset="0"/>
                        </a:rPr>
                        <m:t>−</m:t>
                      </m:r>
                      <m:r>
                        <a:rPr lang="en-US" sz="2800">
                          <a:latin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w</m:t>
                      </m:r>
                    </m:oMath>
                  </a14:m>
                  <a:r>
                    <a:rPr lang="en-US" sz="2800" b="0" i="1" dirty="0">
                      <a:latin typeface="Cambria Math" panose="02040503050406030204" pitchFamily="18" charset="0"/>
                      <a:ea typeface="Cambria Math" panose="020405030504060302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where</m:t>
                      </m:r>
                    </m:oMath>
                  </a14:m>
                  <a:endParaRPr lang="en-US" sz="2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b="0" i="0" smtClean="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w</m:t>
                            </m:r>
                            <m:r>
                              <m:rPr>
                                <m:nor/>
                              </m:rPr>
                              <a:rPr lang="en-US" sz="2800" dirty="0">
                                <a:ea typeface="Cambria Math" panose="02040503050406030204" pitchFamily="18" charset="0"/>
                              </a:rPr>
                              <m:t> </m:t>
                            </m:r>
                            <m:r>
                              <a:rPr lang="en-US" sz="2800" b="0" i="0" dirty="0" smtClean="0">
                                <a:latin typeface="Cambria Math" panose="02040503050406030204" pitchFamily="18" charset="0"/>
                                <a:ea typeface="Cambria Math" panose="02040503050406030204" pitchFamily="18" charset="0"/>
                              </a:rPr>
                              <m:t>= </m:t>
                            </m:r>
                          </m:e>
                          <m:sub/>
                        </m:sSub>
                        <m:r>
                          <m:rPr>
                            <m:sty m:val="p"/>
                          </m:rPr>
                          <a:rPr lang="en-US" sz="2800" b="0" i="0">
                            <a:latin typeface="Cambria Math" panose="02040503050406030204" pitchFamily="18" charset="0"/>
                            <a:ea typeface="Cambria Math" panose="02040503050406030204" pitchFamily="18" charset="0"/>
                          </a:rPr>
                          <m:t>learning</m:t>
                        </m:r>
                        <m:r>
                          <a:rPr lang="en-US" sz="2800" b="0" i="0">
                            <a:latin typeface="Cambria Math" panose="02040503050406030204" pitchFamily="18" charset="0"/>
                            <a:ea typeface="Cambria Math" panose="02040503050406030204" pitchFamily="18" charset="0"/>
                          </a:rPr>
                          <m:t>_</m:t>
                        </m:r>
                        <m:r>
                          <m:rPr>
                            <m:sty m:val="p"/>
                          </m:rPr>
                          <a:rPr lang="en-US" sz="2800" b="0" i="0">
                            <a:latin typeface="Cambria Math" panose="02040503050406030204" pitchFamily="18" charset="0"/>
                            <a:ea typeface="Cambria Math" panose="02040503050406030204" pitchFamily="18" charset="0"/>
                          </a:rPr>
                          <m:t>rate</m:t>
                        </m:r>
                        <m:r>
                          <a:rPr lang="en-US" sz="2800" b="0" i="0"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b="0" i="0" dirty="0">
                                <a:latin typeface="Cambria Math" panose="02040503050406030204" pitchFamily="18" charset="0"/>
                                <a:ea typeface="Cambria Math" panose="02040503050406030204" pitchFamily="18" charset="0"/>
                              </a:rPr>
                              <m:t>𝜕</m:t>
                            </m:r>
                            <m:r>
                              <m:rPr>
                                <m:sty m:val="p"/>
                              </m:rPr>
                              <a:rPr lang="en-US" sz="2800" b="0" i="0" dirty="0" smtClean="0">
                                <a:latin typeface="Cambria Math" panose="02040503050406030204" pitchFamily="18" charset="0"/>
                                <a:ea typeface="Cambria Math" panose="02040503050406030204" pitchFamily="18" charset="0"/>
                              </a:rPr>
                              <m:t>C</m:t>
                            </m:r>
                          </m:num>
                          <m:den>
                            <m:r>
                              <a:rPr lang="en-US" sz="2800" b="0" i="0" dirty="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m:rPr>
                                    <m:sty m:val="p"/>
                                  </m:rPr>
                                  <a:rPr lang="en-US" sz="2800" b="0" i="0">
                                    <a:latin typeface="Cambria Math" panose="02040503050406030204" pitchFamily="18" charset="0"/>
                                    <a:ea typeface="Cambria Math" panose="02040503050406030204" pitchFamily="18" charset="0"/>
                                  </a:rPr>
                                  <m:t>w</m:t>
                                </m:r>
                              </m:e>
                              <m:sub>
                                <m:r>
                                  <m:rPr>
                                    <m:sty m:val="p"/>
                                  </m:rPr>
                                  <a:rPr lang="en-US" sz="2800" b="0" i="0" smtClean="0">
                                    <a:latin typeface="Cambria Math" panose="02040503050406030204" pitchFamily="18" charset="0"/>
                                    <a:ea typeface="Cambria Math" panose="02040503050406030204" pitchFamily="18" charset="0"/>
                                  </a:rPr>
                                  <m:t>old</m:t>
                                </m:r>
                              </m:sub>
                            </m:sSub>
                          </m:den>
                        </m:f>
                      </m:oMath>
                    </m:oMathPara>
                  </a14:m>
                  <a:endParaRPr lang="en-US" sz="2800" dirty="0">
                    <a:latin typeface="Cambria Math" panose="02040503050406030204" pitchFamily="18" charset="0"/>
                    <a:ea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C6D78EA3-F174-0E43-BFBE-E87D6215B333}"/>
                    </a:ext>
                  </a:extLst>
                </p:cNvPr>
                <p:cNvSpPr>
                  <a:spLocks noRot="1" noChangeAspect="1" noMove="1" noResize="1" noEditPoints="1" noAdjustHandles="1" noChangeArrowheads="1" noChangeShapeType="1" noTextEdit="1"/>
                </p:cNvSpPr>
                <p:nvPr/>
              </p:nvSpPr>
              <p:spPr>
                <a:xfrm>
                  <a:off x="1093816" y="3888523"/>
                  <a:ext cx="6630341" cy="1415259"/>
                </a:xfrm>
                <a:prstGeom prst="rect">
                  <a:avLst/>
                </a:prstGeom>
                <a:blipFill>
                  <a:blip r:embed="rId3"/>
                  <a:stretch>
                    <a:fillRect b="-265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1FFC0F36-1D80-C546-99FE-56F96BC1DBE4}"/>
                </a:ext>
              </a:extLst>
            </p:cNvPr>
            <p:cNvCxnSpPr>
              <a:cxnSpLocks/>
              <a:stCxn id="5" idx="4"/>
            </p:cNvCxnSpPr>
            <p:nvPr/>
          </p:nvCxnSpPr>
          <p:spPr>
            <a:xfrm>
              <a:off x="6830468" y="5386838"/>
              <a:ext cx="362975" cy="367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ED13287-0AA5-064A-A1E0-17AA8956071B}"/>
                    </a:ext>
                  </a:extLst>
                </p:cNvPr>
                <p:cNvSpPr txBox="1"/>
                <p:nvPr/>
              </p:nvSpPr>
              <p:spPr>
                <a:xfrm>
                  <a:off x="6225422" y="5527935"/>
                  <a:ext cx="5202570" cy="461665"/>
                </a:xfrm>
                <a:prstGeom prst="rect">
                  <a:avLst/>
                </a:prstGeom>
                <a:noFill/>
              </p:spPr>
              <p:txBody>
                <a:bodyPr wrap="square" rtlCol="0">
                  <a:spAutoFit/>
                </a:bodyPr>
                <a:lstStyle/>
                <a:p>
                  <a:r>
                    <a:rPr lang="en-US" sz="2400" dirty="0"/>
                    <a:t>Gradient with respect to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sty m:val="p"/>
                            </m:rPr>
                            <a:rPr lang="en-US" sz="2400" b="0" i="0">
                              <a:latin typeface="Cambria Math" panose="02040503050406030204" pitchFamily="18" charset="0"/>
                              <a:ea typeface="Cambria Math" panose="02040503050406030204" pitchFamily="18" charset="0"/>
                            </a:rPr>
                            <m:t>w</m:t>
                          </m:r>
                        </m:e>
                        <m:sub>
                          <m:r>
                            <m:rPr>
                              <m:sty m:val="p"/>
                            </m:rPr>
                            <a:rPr lang="en-US" sz="2400" b="0" i="0" smtClean="0">
                              <a:latin typeface="Cambria Math" panose="02040503050406030204" pitchFamily="18" charset="0"/>
                              <a:ea typeface="Cambria Math" panose="02040503050406030204" pitchFamily="18" charset="0"/>
                            </a:rPr>
                            <m:t>old</m:t>
                          </m:r>
                        </m:sub>
                      </m:sSub>
                    </m:oMath>
                  </a14:m>
                  <a:endParaRPr lang="en-US" sz="24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9ED13287-0AA5-064A-A1E0-17AA8956071B}"/>
                    </a:ext>
                  </a:extLst>
                </p:cNvPr>
                <p:cNvSpPr txBox="1">
                  <a:spLocks noRot="1" noChangeAspect="1" noMove="1" noResize="1" noEditPoints="1" noAdjustHandles="1" noChangeArrowheads="1" noChangeShapeType="1" noTextEdit="1"/>
                </p:cNvSpPr>
                <p:nvPr/>
              </p:nvSpPr>
              <p:spPr>
                <a:xfrm>
                  <a:off x="6225422" y="5527935"/>
                  <a:ext cx="5202570" cy="461665"/>
                </a:xfrm>
                <a:prstGeom prst="rect">
                  <a:avLst/>
                </a:prstGeom>
                <a:blipFill>
                  <a:blip r:embed="rId4"/>
                  <a:stretch>
                    <a:fillRect l="-1703" t="-7895" b="-2368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17ED18C-F802-2245-9F75-A77E38260B8B}"/>
                </a:ext>
              </a:extLst>
            </p:cNvPr>
            <p:cNvSpPr txBox="1"/>
            <p:nvPr/>
          </p:nvSpPr>
          <p:spPr>
            <a:xfrm>
              <a:off x="8867113" y="3200397"/>
              <a:ext cx="1896710" cy="461665"/>
            </a:xfrm>
            <a:prstGeom prst="rect">
              <a:avLst/>
            </a:prstGeom>
            <a:noFill/>
          </p:spPr>
          <p:txBody>
            <a:bodyPr wrap="square" rtlCol="0">
              <a:spAutoFit/>
            </a:bodyPr>
            <a:lstStyle/>
            <a:p>
              <a:endParaRPr lang="en-US" sz="2400" dirty="0"/>
            </a:p>
          </p:txBody>
        </p:sp>
      </p:grpSp>
      <p:pic>
        <p:nvPicPr>
          <p:cNvPr id="10" name="Picture 9">
            <a:extLst>
              <a:ext uri="{FF2B5EF4-FFF2-40B4-BE49-F238E27FC236}">
                <a16:creationId xmlns:a16="http://schemas.microsoft.com/office/drawing/2014/main" id="{91293DFD-7B36-E048-AFF8-D42BCF8831D7}"/>
              </a:ext>
            </a:extLst>
          </p:cNvPr>
          <p:cNvPicPr>
            <a:picLocks noChangeAspect="1"/>
          </p:cNvPicPr>
          <p:nvPr/>
        </p:nvPicPr>
        <p:blipFill>
          <a:blip r:embed="rId5"/>
          <a:stretch>
            <a:fillRect/>
          </a:stretch>
        </p:blipFill>
        <p:spPr>
          <a:xfrm>
            <a:off x="8625490" y="2480305"/>
            <a:ext cx="3225048" cy="1832941"/>
          </a:xfrm>
          <a:prstGeom prst="rect">
            <a:avLst/>
          </a:prstGeom>
        </p:spPr>
      </p:pic>
    </p:spTree>
    <p:extLst>
      <p:ext uri="{BB962C8B-B14F-4D97-AF65-F5344CB8AC3E}">
        <p14:creationId xmlns:p14="http://schemas.microsoft.com/office/powerpoint/2010/main" val="156647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3F84-878A-6042-9B59-EF1B5F520D39}"/>
              </a:ext>
            </a:extLst>
          </p:cNvPr>
          <p:cNvSpPr>
            <a:spLocks noGrp="1"/>
          </p:cNvSpPr>
          <p:nvPr>
            <p:ph type="title"/>
          </p:nvPr>
        </p:nvSpPr>
        <p:spPr/>
        <p:txBody>
          <a:bodyPr/>
          <a:lstStyle/>
          <a:p>
            <a:r>
              <a:rPr lang="en-US" dirty="0"/>
              <a:t>Gradient Descent</a:t>
            </a:r>
          </a:p>
        </p:txBody>
      </p:sp>
      <p:sp>
        <p:nvSpPr>
          <p:cNvPr id="33" name="TextBox 32">
            <a:extLst>
              <a:ext uri="{FF2B5EF4-FFF2-40B4-BE49-F238E27FC236}">
                <a16:creationId xmlns:a16="http://schemas.microsoft.com/office/drawing/2014/main" id="{A8DD0F52-D141-AA44-A16E-3A2561095CA7}"/>
              </a:ext>
            </a:extLst>
          </p:cNvPr>
          <p:cNvSpPr txBox="1"/>
          <p:nvPr/>
        </p:nvSpPr>
        <p:spPr>
          <a:xfrm>
            <a:off x="4785400" y="5525029"/>
            <a:ext cx="2603598" cy="400110"/>
          </a:xfrm>
          <a:prstGeom prst="rect">
            <a:avLst/>
          </a:prstGeom>
          <a:noFill/>
        </p:spPr>
        <p:txBody>
          <a:bodyPr wrap="none" rtlCol="0">
            <a:spAutoFit/>
          </a:bodyPr>
          <a:lstStyle/>
          <a:p>
            <a:pPr>
              <a:spcBef>
                <a:spcPts val="600"/>
              </a:spcBef>
              <a:spcAft>
                <a:spcPts val="600"/>
              </a:spcAft>
            </a:pPr>
            <a:r>
              <a:rPr lang="en-US" sz="2000" dirty="0">
                <a:solidFill>
                  <a:schemeClr val="accent2"/>
                </a:solidFill>
              </a:rPr>
              <a:t>Global Cost Minimum</a:t>
            </a:r>
          </a:p>
        </p:txBody>
      </p:sp>
      <p:sp>
        <p:nvSpPr>
          <p:cNvPr id="44" name="TextBox 43">
            <a:extLst>
              <a:ext uri="{FF2B5EF4-FFF2-40B4-BE49-F238E27FC236}">
                <a16:creationId xmlns:a16="http://schemas.microsoft.com/office/drawing/2014/main" id="{EB9CB9B7-0B23-D945-A27B-CF117B0C666D}"/>
              </a:ext>
            </a:extLst>
          </p:cNvPr>
          <p:cNvSpPr txBox="1"/>
          <p:nvPr/>
        </p:nvSpPr>
        <p:spPr>
          <a:xfrm>
            <a:off x="6803849" y="1269081"/>
            <a:ext cx="1773242" cy="400110"/>
          </a:xfrm>
          <a:prstGeom prst="rect">
            <a:avLst/>
          </a:prstGeom>
          <a:noFill/>
        </p:spPr>
        <p:txBody>
          <a:bodyPr wrap="none" rtlCol="0">
            <a:spAutoFit/>
          </a:bodyPr>
          <a:lstStyle/>
          <a:p>
            <a:pPr>
              <a:spcBef>
                <a:spcPts val="600"/>
              </a:spcBef>
              <a:spcAft>
                <a:spcPts val="600"/>
              </a:spcAft>
            </a:pPr>
            <a:r>
              <a:rPr lang="en-US" sz="2000" dirty="0">
                <a:solidFill>
                  <a:schemeClr val="accent2"/>
                </a:solidFill>
              </a:rPr>
              <a:t>Initial Weights</a:t>
            </a:r>
          </a:p>
        </p:txBody>
      </p:sp>
      <p:pic>
        <p:nvPicPr>
          <p:cNvPr id="13" name="Graphic 12">
            <a:extLst>
              <a:ext uri="{FF2B5EF4-FFF2-40B4-BE49-F238E27FC236}">
                <a16:creationId xmlns:a16="http://schemas.microsoft.com/office/drawing/2014/main" id="{266B7ED8-2F22-A04F-B9AC-8AE9A99D8F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67" y="1775225"/>
            <a:ext cx="4814743" cy="3575304"/>
          </a:xfrm>
          <a:prstGeom prst="rect">
            <a:avLst/>
          </a:prstGeom>
        </p:spPr>
      </p:pic>
      <p:cxnSp>
        <p:nvCxnSpPr>
          <p:cNvPr id="31" name="Straight Arrow Connector 30">
            <a:extLst>
              <a:ext uri="{FF2B5EF4-FFF2-40B4-BE49-F238E27FC236}">
                <a16:creationId xmlns:a16="http://schemas.microsoft.com/office/drawing/2014/main" id="{CE87F73A-76FE-1C42-8025-BCB5D4FC4F37}"/>
              </a:ext>
            </a:extLst>
          </p:cNvPr>
          <p:cNvCxnSpPr>
            <a:cxnSpLocks/>
          </p:cNvCxnSpPr>
          <p:nvPr/>
        </p:nvCxnSpPr>
        <p:spPr>
          <a:xfrm>
            <a:off x="3521869" y="4557010"/>
            <a:ext cx="1378744" cy="950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CD45C60-DC14-C243-A70A-3C8C4E2D7BB3}"/>
              </a:ext>
            </a:extLst>
          </p:cNvPr>
          <p:cNvSpPr txBox="1"/>
          <p:nvPr/>
        </p:nvSpPr>
        <p:spPr>
          <a:xfrm>
            <a:off x="3521869" y="3228945"/>
            <a:ext cx="1149674" cy="400110"/>
          </a:xfrm>
          <a:prstGeom prst="rect">
            <a:avLst/>
          </a:prstGeom>
          <a:noFill/>
        </p:spPr>
        <p:txBody>
          <a:bodyPr wrap="none" rtlCol="0">
            <a:spAutoFit/>
          </a:bodyPr>
          <a:lstStyle/>
          <a:p>
            <a:pPr>
              <a:spcBef>
                <a:spcPts val="600"/>
              </a:spcBef>
              <a:spcAft>
                <a:spcPts val="600"/>
              </a:spcAft>
            </a:pPr>
            <a:r>
              <a:rPr lang="en-US" sz="2000" dirty="0">
                <a:solidFill>
                  <a:schemeClr val="accent2"/>
                </a:solidFill>
              </a:rPr>
              <a:t>Gradient</a:t>
            </a:r>
          </a:p>
        </p:txBody>
      </p:sp>
      <p:cxnSp>
        <p:nvCxnSpPr>
          <p:cNvPr id="37" name="Straight Connector 36">
            <a:extLst>
              <a:ext uri="{FF2B5EF4-FFF2-40B4-BE49-F238E27FC236}">
                <a16:creationId xmlns:a16="http://schemas.microsoft.com/office/drawing/2014/main" id="{A1F98B17-21D8-2F47-911B-3EB0D72BCC34}"/>
              </a:ext>
            </a:extLst>
          </p:cNvPr>
          <p:cNvCxnSpPr>
            <a:cxnSpLocks/>
          </p:cNvCxnSpPr>
          <p:nvPr/>
        </p:nvCxnSpPr>
        <p:spPr>
          <a:xfrm flipV="1">
            <a:off x="4641563" y="2692554"/>
            <a:ext cx="578744" cy="171730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4062CB2-7186-E54E-9A6A-A572EFBCD98A}"/>
              </a:ext>
            </a:extLst>
          </p:cNvPr>
          <p:cNvCxnSpPr>
            <a:cxnSpLocks/>
          </p:cNvCxnSpPr>
          <p:nvPr/>
        </p:nvCxnSpPr>
        <p:spPr>
          <a:xfrm flipV="1">
            <a:off x="5250287" y="1469136"/>
            <a:ext cx="1553562" cy="525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7A4CCAD8-672E-084B-A404-B3CE8A170F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0232" y="1775225"/>
            <a:ext cx="4862413" cy="3575304"/>
          </a:xfrm>
          <a:prstGeom prst="rect">
            <a:avLst/>
          </a:prstGeom>
        </p:spPr>
      </p:pic>
      <p:cxnSp>
        <p:nvCxnSpPr>
          <p:cNvPr id="39" name="Straight Arrow Connector 38">
            <a:extLst>
              <a:ext uri="{FF2B5EF4-FFF2-40B4-BE49-F238E27FC236}">
                <a16:creationId xmlns:a16="http://schemas.microsoft.com/office/drawing/2014/main" id="{F969B6B1-EBCA-014A-9656-46394ACC8590}"/>
              </a:ext>
            </a:extLst>
          </p:cNvPr>
          <p:cNvCxnSpPr>
            <a:cxnSpLocks/>
          </p:cNvCxnSpPr>
          <p:nvPr/>
        </p:nvCxnSpPr>
        <p:spPr>
          <a:xfrm flipH="1">
            <a:off x="6932685" y="4557010"/>
            <a:ext cx="3230646" cy="968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39FC853-F1B9-CE4C-8743-2EEB85D46968}"/>
              </a:ext>
            </a:extLst>
          </p:cNvPr>
          <p:cNvCxnSpPr>
            <a:cxnSpLocks/>
          </p:cNvCxnSpPr>
          <p:nvPr/>
        </p:nvCxnSpPr>
        <p:spPr>
          <a:xfrm flipH="1" flipV="1">
            <a:off x="8577092" y="1469136"/>
            <a:ext cx="2050934" cy="1648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3220B85-D604-464B-A740-2D66D76984D0}"/>
              </a:ext>
            </a:extLst>
          </p:cNvPr>
          <p:cNvCxnSpPr>
            <a:cxnSpLocks/>
          </p:cNvCxnSpPr>
          <p:nvPr/>
        </p:nvCxnSpPr>
        <p:spPr>
          <a:xfrm flipV="1">
            <a:off x="8358277" y="2277428"/>
            <a:ext cx="1553831" cy="159186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72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CA58-89BD-EE41-B0A4-DBFC2310393D}"/>
              </a:ext>
            </a:extLst>
          </p:cNvPr>
          <p:cNvSpPr>
            <a:spLocks noGrp="1"/>
          </p:cNvSpPr>
          <p:nvPr>
            <p:ph type="title"/>
          </p:nvPr>
        </p:nvSpPr>
        <p:spPr/>
        <p:txBody>
          <a:bodyPr/>
          <a:lstStyle/>
          <a:p>
            <a:r>
              <a:rPr lang="en-US" dirty="0"/>
              <a:t>Backpropagation</a:t>
            </a:r>
          </a:p>
        </p:txBody>
      </p:sp>
      <p:sp>
        <p:nvSpPr>
          <p:cNvPr id="3" name="Text Placeholder 2">
            <a:extLst>
              <a:ext uri="{FF2B5EF4-FFF2-40B4-BE49-F238E27FC236}">
                <a16:creationId xmlns:a16="http://schemas.microsoft.com/office/drawing/2014/main" id="{8A13FE31-6669-194E-8DE3-110A25ABCBB0}"/>
              </a:ext>
            </a:extLst>
          </p:cNvPr>
          <p:cNvSpPr>
            <a:spLocks noGrp="1"/>
          </p:cNvSpPr>
          <p:nvPr>
            <p:ph type="body" sz="quarter" idx="10"/>
          </p:nvPr>
        </p:nvSpPr>
        <p:spPr>
          <a:xfrm>
            <a:off x="711846" y="1178606"/>
            <a:ext cx="9526168" cy="4599628"/>
          </a:xfrm>
        </p:spPr>
        <p:txBody>
          <a:bodyPr/>
          <a:lstStyle/>
          <a:p>
            <a:pPr marL="0" indent="0">
              <a:buNone/>
            </a:pPr>
            <a:r>
              <a:rPr lang="en-US" sz="3200" b="1" dirty="0"/>
              <a:t>Gradient descent: </a:t>
            </a:r>
          </a:p>
          <a:p>
            <a:pPr marL="457200" indent="-222250"/>
            <a:r>
              <a:rPr lang="en-US" sz="2800" dirty="0"/>
              <a:t>An optimization method used to train neural networks</a:t>
            </a:r>
          </a:p>
          <a:p>
            <a:pPr marL="457200" indent="-222250"/>
            <a:r>
              <a:rPr lang="en-US" sz="2800" dirty="0"/>
              <a:t>Moving towards the direction of the steepest descent iteratively</a:t>
            </a:r>
          </a:p>
          <a:p>
            <a:pPr marL="457200" indent="-222250"/>
            <a:r>
              <a:rPr lang="en-US" sz="2800" dirty="0"/>
              <a:t>At each weight update:</a:t>
            </a:r>
          </a:p>
          <a:p>
            <a:pPr marL="457200" indent="-222250"/>
            <a:endParaRPr lang="en-US" sz="2800" dirty="0"/>
          </a:p>
          <a:p>
            <a:pPr marL="457200" indent="-222250"/>
            <a:endParaRPr lang="en-US" sz="2800" dirty="0"/>
          </a:p>
          <a:p>
            <a:pPr marL="457200" indent="-222250"/>
            <a:endParaRPr lang="en-US" sz="2800" dirty="0"/>
          </a:p>
        </p:txBody>
      </p:sp>
      <p:grpSp>
        <p:nvGrpSpPr>
          <p:cNvPr id="4" name="Group 3">
            <a:extLst>
              <a:ext uri="{FF2B5EF4-FFF2-40B4-BE49-F238E27FC236}">
                <a16:creationId xmlns:a16="http://schemas.microsoft.com/office/drawing/2014/main" id="{546CAE37-8383-CB4D-8D17-A23A2AC4C2D2}"/>
              </a:ext>
            </a:extLst>
          </p:cNvPr>
          <p:cNvGrpSpPr/>
          <p:nvPr/>
        </p:nvGrpSpPr>
        <p:grpSpPr>
          <a:xfrm>
            <a:off x="1093816" y="3151411"/>
            <a:ext cx="9670007" cy="2103385"/>
            <a:chOff x="1093816" y="3200397"/>
            <a:chExt cx="9670007" cy="2103385"/>
          </a:xfrm>
        </p:grpSpPr>
        <p:sp>
          <p:nvSpPr>
            <p:cNvPr id="5" name="Oval 4">
              <a:extLst>
                <a:ext uri="{FF2B5EF4-FFF2-40B4-BE49-F238E27FC236}">
                  <a16:creationId xmlns:a16="http://schemas.microsoft.com/office/drawing/2014/main" id="{3B9D6C42-B059-304D-A058-53325F766320}"/>
                </a:ext>
              </a:extLst>
            </p:cNvPr>
            <p:cNvSpPr/>
            <p:nvPr/>
          </p:nvSpPr>
          <p:spPr>
            <a:xfrm>
              <a:off x="4063624" y="4438766"/>
              <a:ext cx="2030788" cy="841438"/>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6D78EA3-F174-0E43-BFBE-E87D6215B333}"/>
                    </a:ext>
                  </a:extLst>
                </p:cNvPr>
                <p:cNvSpPr/>
                <p:nvPr/>
              </p:nvSpPr>
              <p:spPr>
                <a:xfrm>
                  <a:off x="1093816" y="3888523"/>
                  <a:ext cx="6630341" cy="1415259"/>
                </a:xfrm>
                <a:prstGeom prst="rect">
                  <a:avLst/>
                </a:prstGeom>
              </p:spPr>
              <p:txBody>
                <a:bodyPr wrap="none">
                  <a:spAutoFit/>
                </a:bodyPr>
                <a:lstStyle/>
                <a:p>
                  <a:r>
                    <a:rPr lang="en-US" sz="24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𝑛𝑒𝑤</m:t>
                          </m:r>
                        </m:sub>
                      </m:sSub>
                      <m:r>
                        <a:rPr lang="en-US" sz="280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𝑜𝑙𝑑</m:t>
                          </m:r>
                        </m:sub>
                      </m:sSub>
                      <m:r>
                        <a:rPr lang="en-US" sz="2800" b="0" i="0" smtClean="0">
                          <a:latin typeface="Cambria Math" panose="02040503050406030204" pitchFamily="18" charset="0"/>
                        </a:rPr>
                        <m:t>−</m:t>
                      </m:r>
                      <m:r>
                        <a:rPr lang="en-US" sz="2800">
                          <a:latin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w</m:t>
                      </m:r>
                    </m:oMath>
                  </a14:m>
                  <a:r>
                    <a:rPr lang="en-US" sz="2800" b="0" i="1" dirty="0">
                      <a:latin typeface="Cambria Math" panose="02040503050406030204" pitchFamily="18" charset="0"/>
                      <a:ea typeface="Cambria Math" panose="020405030504060302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where</m:t>
                      </m:r>
                    </m:oMath>
                  </a14:m>
                  <a:endParaRPr lang="en-US" sz="2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b="0" i="0" smtClean="0">
                                <a:latin typeface="Cambria Math" panose="02040503050406030204" pitchFamily="18" charset="0"/>
                                <a:ea typeface="Cambria Math" panose="02040503050406030204" pitchFamily="18" charset="0"/>
                              </a:rPr>
                              <m:t>                 ∆</m:t>
                            </m:r>
                            <m:r>
                              <m:rPr>
                                <m:sty m:val="p"/>
                              </m:rPr>
                              <a:rPr lang="en-US" sz="2800">
                                <a:latin typeface="Cambria Math" panose="02040503050406030204" pitchFamily="18" charset="0"/>
                                <a:ea typeface="Cambria Math" panose="02040503050406030204" pitchFamily="18" charset="0"/>
                              </a:rPr>
                              <m:t>w</m:t>
                            </m:r>
                            <m:r>
                              <m:rPr>
                                <m:nor/>
                              </m:rPr>
                              <a:rPr lang="en-US" sz="2800" dirty="0">
                                <a:ea typeface="Cambria Math" panose="02040503050406030204" pitchFamily="18" charset="0"/>
                              </a:rPr>
                              <m:t> </m:t>
                            </m:r>
                            <m:r>
                              <a:rPr lang="en-US" sz="2800" b="0" i="0" dirty="0" smtClean="0">
                                <a:latin typeface="Cambria Math" panose="02040503050406030204" pitchFamily="18" charset="0"/>
                                <a:ea typeface="Cambria Math" panose="02040503050406030204" pitchFamily="18" charset="0"/>
                              </a:rPr>
                              <m:t>= </m:t>
                            </m:r>
                          </m:e>
                          <m:sub/>
                        </m:sSub>
                        <m:r>
                          <m:rPr>
                            <m:sty m:val="p"/>
                          </m:rPr>
                          <a:rPr lang="en-US" sz="2800" b="0" i="0">
                            <a:latin typeface="Cambria Math" panose="02040503050406030204" pitchFamily="18" charset="0"/>
                            <a:ea typeface="Cambria Math" panose="02040503050406030204" pitchFamily="18" charset="0"/>
                          </a:rPr>
                          <m:t>learning</m:t>
                        </m:r>
                        <m:r>
                          <a:rPr lang="en-US" sz="2800" b="0" i="0">
                            <a:latin typeface="Cambria Math" panose="02040503050406030204" pitchFamily="18" charset="0"/>
                            <a:ea typeface="Cambria Math" panose="02040503050406030204" pitchFamily="18" charset="0"/>
                          </a:rPr>
                          <m:t>_</m:t>
                        </m:r>
                        <m:r>
                          <m:rPr>
                            <m:sty m:val="p"/>
                          </m:rPr>
                          <a:rPr lang="en-US" sz="2800" b="0" i="0">
                            <a:latin typeface="Cambria Math" panose="02040503050406030204" pitchFamily="18" charset="0"/>
                            <a:ea typeface="Cambria Math" panose="02040503050406030204" pitchFamily="18" charset="0"/>
                          </a:rPr>
                          <m:t>rate</m:t>
                        </m:r>
                        <m:r>
                          <a:rPr lang="en-US" sz="2800" b="0" i="0"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b="0" i="0" dirty="0">
                                <a:latin typeface="Cambria Math" panose="02040503050406030204" pitchFamily="18" charset="0"/>
                                <a:ea typeface="Cambria Math" panose="02040503050406030204" pitchFamily="18" charset="0"/>
                              </a:rPr>
                              <m:t>𝜕</m:t>
                            </m:r>
                            <m:r>
                              <m:rPr>
                                <m:sty m:val="p"/>
                              </m:rPr>
                              <a:rPr lang="en-US" sz="2800" b="0" i="0" dirty="0" smtClean="0">
                                <a:latin typeface="Cambria Math" panose="02040503050406030204" pitchFamily="18" charset="0"/>
                                <a:ea typeface="Cambria Math" panose="02040503050406030204" pitchFamily="18" charset="0"/>
                              </a:rPr>
                              <m:t>C</m:t>
                            </m:r>
                          </m:num>
                          <m:den>
                            <m:r>
                              <a:rPr lang="en-US" sz="2800" b="0" i="0" dirty="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m:rPr>
                                    <m:sty m:val="p"/>
                                  </m:rPr>
                                  <a:rPr lang="en-US" sz="2800" b="0" i="0">
                                    <a:latin typeface="Cambria Math" panose="02040503050406030204" pitchFamily="18" charset="0"/>
                                    <a:ea typeface="Cambria Math" panose="02040503050406030204" pitchFamily="18" charset="0"/>
                                  </a:rPr>
                                  <m:t>w</m:t>
                                </m:r>
                              </m:e>
                              <m:sub>
                                <m:r>
                                  <m:rPr>
                                    <m:sty m:val="p"/>
                                  </m:rPr>
                                  <a:rPr lang="en-US" sz="2800" b="0" i="0" smtClean="0">
                                    <a:latin typeface="Cambria Math" panose="02040503050406030204" pitchFamily="18" charset="0"/>
                                    <a:ea typeface="Cambria Math" panose="02040503050406030204" pitchFamily="18" charset="0"/>
                                  </a:rPr>
                                  <m:t>old</m:t>
                                </m:r>
                              </m:sub>
                            </m:sSub>
                          </m:den>
                        </m:f>
                      </m:oMath>
                    </m:oMathPara>
                  </a14:m>
                  <a:endParaRPr lang="en-US" sz="2800" dirty="0">
                    <a:latin typeface="Cambria Math" panose="02040503050406030204" pitchFamily="18" charset="0"/>
                    <a:ea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C6D78EA3-F174-0E43-BFBE-E87D6215B333}"/>
                    </a:ext>
                  </a:extLst>
                </p:cNvPr>
                <p:cNvSpPr>
                  <a:spLocks noRot="1" noChangeAspect="1" noMove="1" noResize="1" noEditPoints="1" noAdjustHandles="1" noChangeArrowheads="1" noChangeShapeType="1" noTextEdit="1"/>
                </p:cNvSpPr>
                <p:nvPr/>
              </p:nvSpPr>
              <p:spPr>
                <a:xfrm>
                  <a:off x="1093816" y="3888523"/>
                  <a:ext cx="6630341" cy="1415259"/>
                </a:xfrm>
                <a:prstGeom prst="rect">
                  <a:avLst/>
                </a:prstGeom>
                <a:blipFill>
                  <a:blip r:embed="rId3"/>
                  <a:stretch>
                    <a:fillRect b="-265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17ED18C-F802-2245-9F75-A77E38260B8B}"/>
                </a:ext>
              </a:extLst>
            </p:cNvPr>
            <p:cNvSpPr txBox="1"/>
            <p:nvPr/>
          </p:nvSpPr>
          <p:spPr>
            <a:xfrm>
              <a:off x="8867113" y="3200397"/>
              <a:ext cx="1896710" cy="461665"/>
            </a:xfrm>
            <a:prstGeom prst="rect">
              <a:avLst/>
            </a:prstGeom>
            <a:noFill/>
          </p:spPr>
          <p:txBody>
            <a:bodyPr wrap="square" rtlCol="0">
              <a:spAutoFit/>
            </a:bodyPr>
            <a:lstStyle/>
            <a:p>
              <a:endParaRPr lang="en-US" sz="2400" dirty="0"/>
            </a:p>
          </p:txBody>
        </p:sp>
      </p:grpSp>
      <p:pic>
        <p:nvPicPr>
          <p:cNvPr id="10" name="Picture 9">
            <a:extLst>
              <a:ext uri="{FF2B5EF4-FFF2-40B4-BE49-F238E27FC236}">
                <a16:creationId xmlns:a16="http://schemas.microsoft.com/office/drawing/2014/main" id="{91293DFD-7B36-E048-AFF8-D42BCF8831D7}"/>
              </a:ext>
            </a:extLst>
          </p:cNvPr>
          <p:cNvPicPr>
            <a:picLocks noChangeAspect="1"/>
          </p:cNvPicPr>
          <p:nvPr/>
        </p:nvPicPr>
        <p:blipFill>
          <a:blip r:embed="rId4"/>
          <a:stretch>
            <a:fillRect/>
          </a:stretch>
        </p:blipFill>
        <p:spPr>
          <a:xfrm>
            <a:off x="8625490" y="2480305"/>
            <a:ext cx="3225048" cy="1832941"/>
          </a:xfrm>
          <a:prstGeom prst="rect">
            <a:avLst/>
          </a:prstGeom>
        </p:spPr>
      </p:pic>
    </p:spTree>
    <p:extLst>
      <p:ext uri="{BB962C8B-B14F-4D97-AF65-F5344CB8AC3E}">
        <p14:creationId xmlns:p14="http://schemas.microsoft.com/office/powerpoint/2010/main" val="384589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ARTICULATE_PROJECT_OPEN" val="0"/>
</p:tagLst>
</file>

<file path=ppt/theme/theme1.xml><?xml version="1.0" encoding="utf-8"?>
<a:theme xmlns:a="http://schemas.openxmlformats.org/drawingml/2006/main" name="inSTALLments Master Theme">
  <a:themeElements>
    <a:clrScheme name="MLE Colors">
      <a:dk1>
        <a:srgbClr val="303942"/>
      </a:dk1>
      <a:lt1>
        <a:srgbClr val="FFFFFF"/>
      </a:lt1>
      <a:dk2>
        <a:srgbClr val="EDECD7"/>
      </a:dk2>
      <a:lt2>
        <a:srgbClr val="FFFFFF"/>
      </a:lt2>
      <a:accent1>
        <a:srgbClr val="FF8E00"/>
      </a:accent1>
      <a:accent2>
        <a:srgbClr val="007BB6"/>
      </a:accent2>
      <a:accent3>
        <a:srgbClr val="45B645"/>
      </a:accent3>
      <a:accent4>
        <a:srgbClr val="00454F"/>
      </a:accent4>
      <a:accent5>
        <a:srgbClr val="CC0C39"/>
      </a:accent5>
      <a:accent6>
        <a:srgbClr val="373D3A"/>
      </a:accent6>
      <a:hlink>
        <a:srgbClr val="2772B6"/>
      </a:hlink>
      <a:folHlink>
        <a:srgbClr val="2772B6"/>
      </a:folHlink>
    </a:clrScheme>
    <a:fontScheme name="Amazon Ember">
      <a:majorFont>
        <a:latin typeface="Amazon Ember Medium"/>
        <a:ea typeface=""/>
        <a:cs typeface=""/>
      </a:majorFont>
      <a:minorFont>
        <a:latin typeface="Amazon Ember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spcBef>
            <a:spcPts val="600"/>
          </a:spcBef>
          <a:spcAft>
            <a:spcPts val="600"/>
          </a:spcAft>
          <a:defRPr sz="1400" dirty="0" err="1" smtClean="0"/>
        </a:defPPr>
      </a:lstStyle>
    </a:txDef>
  </a:objectDefaults>
  <a:extraClrSchemeLst/>
  <a:extLst>
    <a:ext uri="{05A4C25C-085E-4340-85A3-A5531E510DB2}">
      <thm15:themeFamily xmlns:thm15="http://schemas.microsoft.com/office/thememl/2012/main" name="MLU PPT Template" id="{F1CC81C5-47F6-954A-8B4E-0FBE345E68DC}" vid="{BAE62345-9DE1-DD4A-8A69-8922C10C5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C2EB08E7CB4B4E9BDA190747EEDB9B" ma:contentTypeVersion="13" ma:contentTypeDescription="Create a new document." ma:contentTypeScope="" ma:versionID="b9cdf10b8241b6ff40752503e932cc09">
  <xsd:schema xmlns:xsd="http://www.w3.org/2001/XMLSchema" xmlns:xs="http://www.w3.org/2001/XMLSchema" xmlns:p="http://schemas.microsoft.com/office/2006/metadata/properties" xmlns:ns1="http://schemas.microsoft.com/sharepoint/v3" targetNamespace="http://schemas.microsoft.com/office/2006/metadata/properties" ma:root="true" ma:fieldsID="e40813f5af53e2c249e003d8b954a7f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F0FDA2-BDE7-493B-BEE4-7205B3D7A07C}">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1069FCE-E425-4A49-B8EC-B4CD92605CE8}">
  <ds:schemaRefs>
    <ds:schemaRef ds:uri="http://schemas.microsoft.com/sharepoint/v3/contenttype/forms"/>
  </ds:schemaRefs>
</ds:datastoreItem>
</file>

<file path=customXml/itemProps3.xml><?xml version="1.0" encoding="utf-8"?>
<ds:datastoreItem xmlns:ds="http://schemas.openxmlformats.org/officeDocument/2006/customXml" ds:itemID="{955B7B8F-47BF-40A7-BA64-71F059877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34286</TotalTime>
  <Words>566</Words>
  <Application>Microsoft Macintosh PowerPoint</Application>
  <PresentationFormat>Custom</PresentationFormat>
  <Paragraphs>120</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Amazon Ember</vt:lpstr>
      <vt:lpstr>Amazon Ember Display</vt:lpstr>
      <vt:lpstr>Amazon Ember Display Light</vt:lpstr>
      <vt:lpstr>Amazon Ember Light</vt:lpstr>
      <vt:lpstr>Amazon Ember Medium</vt:lpstr>
      <vt:lpstr>Apple Chancery</vt:lpstr>
      <vt:lpstr>Arial</vt:lpstr>
      <vt:lpstr>Cambria Math</vt:lpstr>
      <vt:lpstr>Lucida Grande</vt:lpstr>
      <vt:lpstr>Wingdings</vt:lpstr>
      <vt:lpstr>inSTALLments Master Theme</vt:lpstr>
      <vt:lpstr>Neural Networks</vt:lpstr>
      <vt:lpstr>PowerPoint Presentation</vt:lpstr>
      <vt:lpstr>PowerPoint Presentation</vt:lpstr>
      <vt:lpstr>PowerPoint Presentation</vt:lpstr>
      <vt:lpstr>PowerPoint Presentation</vt:lpstr>
      <vt:lpstr>Training</vt:lpstr>
      <vt:lpstr>Backpropagation</vt:lpstr>
      <vt:lpstr>Gradient Descent</vt:lpstr>
      <vt:lpstr>Backpropagation</vt:lpstr>
      <vt:lpstr>Learning Rate</vt:lpstr>
      <vt:lpstr>Backpropagation</vt:lpstr>
      <vt:lpstr>Summary: Deep Learning Jargons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Canvas</dc:title>
  <dc:creator>Microsoft Office User</dc:creator>
  <cp:lastModifiedBy>Microsoft Office User</cp:lastModifiedBy>
  <cp:revision>906</cp:revision>
  <cp:lastPrinted>2020-03-05T18:47:14Z</cp:lastPrinted>
  <dcterms:created xsi:type="dcterms:W3CDTF">2019-12-18T06:10:11Z</dcterms:created>
  <dcterms:modified xsi:type="dcterms:W3CDTF">2020-07-08T21:38:54Z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BA4BF974-20C1-44DB-A727-DD5E5BD494DE</vt:lpwstr>
  </property>
  <property fmtid="{D5CDD505-2E9C-101B-9397-08002B2CF9AE}" pid="3" name="ArticulatePath">
    <vt:lpwstr>Amazon inSTALLments Landscape 17x11_11-15-16</vt:lpwstr>
  </property>
  <property fmtid="{D5CDD505-2E9C-101B-9397-08002B2CF9AE}" pid="4" name="ContentTypeId">
    <vt:lpwstr>0x01010010C2EB08E7CB4B4E9BDA190747EEDB9B</vt:lpwstr>
  </property>
</Properties>
</file>