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5"/>
  </p:notesMasterIdLst>
  <p:handoutMasterIdLst>
    <p:handoutMasterId r:id="rId16"/>
  </p:handoutMasterIdLst>
  <p:sldIdLst>
    <p:sldId id="825" r:id="rId5"/>
    <p:sldId id="655" r:id="rId6"/>
    <p:sldId id="609" r:id="rId7"/>
    <p:sldId id="611" r:id="rId8"/>
    <p:sldId id="612" r:id="rId9"/>
    <p:sldId id="614" r:id="rId10"/>
    <p:sldId id="616" r:id="rId11"/>
    <p:sldId id="631" r:id="rId12"/>
    <p:sldId id="615" r:id="rId13"/>
    <p:sldId id="632" r:id="rId14"/>
  </p:sldIdLst>
  <p:sldSz cx="12188825" cy="6858000"/>
  <p:notesSz cx="7010400" cy="9296400"/>
  <p:custDataLst>
    <p:tags r:id="rId17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 autoAdjust="0"/>
    <p:restoredTop sz="51062" autoAdjust="0"/>
  </p:normalViewPr>
  <p:slideViewPr>
    <p:cSldViewPr snapToGrid="0">
      <p:cViewPr varScale="1">
        <p:scale>
          <a:sx n="50" d="100"/>
          <a:sy n="50" d="100"/>
        </p:scale>
        <p:origin x="2696" y="168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0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1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9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0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4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3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5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31912" y="1355274"/>
            <a:ext cx="8931931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310105"/>
            <a:ext cx="91388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94596" y="1310105"/>
            <a:ext cx="4835312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0476" y="1310105"/>
            <a:ext cx="476250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gi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 (Filters)</a:t>
            </a:r>
          </a:p>
        </p:txBody>
      </p:sp>
    </p:spTree>
    <p:extLst>
      <p:ext uri="{BB962C8B-B14F-4D97-AF65-F5344CB8AC3E}">
        <p14:creationId xmlns:p14="http://schemas.microsoft.com/office/powerpoint/2010/main" val="228042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79B9-9793-4444-AD93-3EBE1B1B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D5084-1F24-D74F-B16D-17710E43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2" y="1348238"/>
            <a:ext cx="1970088" cy="4588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E325B-EE88-A640-B00B-0230A687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2" y="2545556"/>
            <a:ext cx="1766888" cy="1766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8676F0-51F2-9B4C-9720-79C454C15B42}"/>
              </a:ext>
            </a:extLst>
          </p:cNvPr>
          <p:cNvSpPr/>
          <p:nvPr/>
        </p:nvSpPr>
        <p:spPr>
          <a:xfrm>
            <a:off x="1408102" y="4312444"/>
            <a:ext cx="95410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2E703-16ED-1C42-9218-EF5EFD417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26" y="1348238"/>
            <a:ext cx="3279774" cy="45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AA70-AA32-2D43-ADC6-486CF33D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MLP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C8EF-5281-4642-B714-0CA19043C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6" y="1310105"/>
            <a:ext cx="10702663" cy="4599628"/>
          </a:xfrm>
        </p:spPr>
        <p:txBody>
          <a:bodyPr/>
          <a:lstStyle/>
          <a:p>
            <a:r>
              <a:rPr lang="en-US" sz="2800" dirty="0"/>
              <a:t>To many parameters to train…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4C4E-81B2-1E4D-BD78-238168FD0C00}"/>
              </a:ext>
            </a:extLst>
          </p:cNvPr>
          <p:cNvSpPr/>
          <p:nvPr/>
        </p:nvSpPr>
        <p:spPr>
          <a:xfrm>
            <a:off x="5006593" y="5309302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Image Size: 200x200x3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0A95C-CC85-854C-9767-029A08731D64}"/>
              </a:ext>
            </a:extLst>
          </p:cNvPr>
          <p:cNvSpPr/>
          <p:nvPr/>
        </p:nvSpPr>
        <p:spPr>
          <a:xfrm>
            <a:off x="694206" y="4015612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# inputs: 200x200x3 =120,000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38FE-CBBB-DD4A-9D8D-34790F79B281}"/>
              </a:ext>
            </a:extLst>
          </p:cNvPr>
          <p:cNvSpPr txBox="1"/>
          <p:nvPr/>
        </p:nvSpPr>
        <p:spPr>
          <a:xfrm>
            <a:off x="10933079" y="2782669"/>
            <a:ext cx="12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……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7A4A7-1600-B548-AA85-7CA259D3B568}"/>
              </a:ext>
            </a:extLst>
          </p:cNvPr>
          <p:cNvSpPr/>
          <p:nvPr/>
        </p:nvSpPr>
        <p:spPr>
          <a:xfrm>
            <a:off x="694206" y="2751891"/>
            <a:ext cx="5625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# hidden units: 100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# parameters: 100x120,000 =12 million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0DB5E5-CF4F-EF4B-A6AD-331B66B7E69D}"/>
              </a:ext>
            </a:extLst>
          </p:cNvPr>
          <p:cNvGrpSpPr/>
          <p:nvPr/>
        </p:nvGrpSpPr>
        <p:grpSpPr>
          <a:xfrm>
            <a:off x="5669986" y="1739388"/>
            <a:ext cx="6372315" cy="4160715"/>
            <a:chOff x="5669986" y="1739388"/>
            <a:chExt cx="6372315" cy="41607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D5BC2B-997D-2943-9F90-0F685154D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879" t="77550" r="28449" b="5734"/>
            <a:stretch/>
          </p:blipFill>
          <p:spPr>
            <a:xfrm>
              <a:off x="8612140" y="5118612"/>
              <a:ext cx="982603" cy="7814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63D6D5C8-E898-234F-B971-A8BF009652E7}"/>
                </a:ext>
              </a:extLst>
            </p:cNvPr>
            <p:cNvSpPr/>
            <p:nvPr/>
          </p:nvSpPr>
          <p:spPr>
            <a:xfrm rot="16200000">
              <a:off x="8864483" y="4681690"/>
              <a:ext cx="377687" cy="33130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9D8931-9EDA-4A4E-9450-0DD1D95C2AB6}"/>
                </a:ext>
              </a:extLst>
            </p:cNvPr>
            <p:cNvSpPr txBox="1"/>
            <p:nvPr/>
          </p:nvSpPr>
          <p:spPr>
            <a:xfrm>
              <a:off x="9257572" y="4728384"/>
              <a:ext cx="134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dirty="0"/>
                <a:t>Flatten</a:t>
              </a:r>
              <a:endParaRPr lang="en-US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B766E8-CF3D-014E-B655-E3CAE95B609F}"/>
                </a:ext>
              </a:extLst>
            </p:cNvPr>
            <p:cNvSpPr txBox="1"/>
            <p:nvPr/>
          </p:nvSpPr>
          <p:spPr>
            <a:xfrm>
              <a:off x="10786555" y="3769391"/>
              <a:ext cx="1255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dirty="0"/>
                <a:t>……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5A6B5E3-F88A-5B4C-BB7B-4B24CB32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9986" y="1739388"/>
              <a:ext cx="5225007" cy="284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0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F84E-695E-5A44-A27C-200DE008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reduce parameters?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56CA3-555B-6B49-B698-CE75FF35F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9764" y="1906907"/>
            <a:ext cx="10869636" cy="4599628"/>
          </a:xfrm>
        </p:spPr>
        <p:txBody>
          <a:bodyPr/>
          <a:lstStyle/>
          <a:p>
            <a:r>
              <a:rPr lang="en-US" dirty="0"/>
              <a:t>Where is Waldo?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30D04-5950-7840-B86F-9918631B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13" y="1117600"/>
            <a:ext cx="6284405" cy="4939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DE261-95BB-D440-9225-BE6E9B005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699" y="2599656"/>
            <a:ext cx="1975379" cy="19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F84E-695E-5A44-A27C-200DE008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vision system…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56CA3-555B-6B49-B698-CE75FF35F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7" y="1310105"/>
            <a:ext cx="4617036" cy="4599628"/>
          </a:xfrm>
        </p:spPr>
        <p:txBody>
          <a:bodyPr/>
          <a:lstStyle/>
          <a:p>
            <a:r>
              <a:rPr lang="en-US" dirty="0"/>
              <a:t>1. Translation Invariance: 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i="1" dirty="0"/>
              <a:t>Similar respond to the same object, regardless of its location</a:t>
            </a:r>
            <a:endParaRPr lang="en-US" sz="2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C9353-C5FD-314B-A9C6-315ABFF1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43" y="991804"/>
            <a:ext cx="6423555" cy="51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F84E-695E-5A44-A27C-200DE008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vision system…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56CA3-555B-6B49-B698-CE75FF35F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7" y="1310105"/>
            <a:ext cx="4470460" cy="4599628"/>
          </a:xfrm>
        </p:spPr>
        <p:txBody>
          <a:bodyPr/>
          <a:lstStyle/>
          <a:p>
            <a:r>
              <a:rPr lang="en-US" dirty="0"/>
              <a:t>2. Locality: 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2800" b="1" i="1" dirty="0"/>
              <a:t>Focusing on somewhat local regions</a:t>
            </a:r>
            <a:r>
              <a:rPr lang="en-US" sz="2800" i="1" dirty="0"/>
              <a:t>, rather than a larger scale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C9353-C5FD-314B-A9C6-315ABFF1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43" y="991804"/>
            <a:ext cx="6423555" cy="51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4B4-EB11-9549-939F-96E5876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936A9-1E0C-2445-AEB7-5EF825CF707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781361" y="1553826"/>
                <a:ext cx="5224095" cy="4599628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pixel on the image can be realized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 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“weight” on the </a:t>
                </a:r>
                <a:r>
                  <a:rPr lang="en-US" sz="2400" b="1" i="1" dirty="0"/>
                  <a:t>filter</a:t>
                </a:r>
                <a:r>
                  <a:rPr lang="en-US" sz="2400" dirty="0"/>
                  <a:t> (or </a:t>
                </a:r>
                <a:r>
                  <a:rPr lang="en-US" sz="2400" b="1" i="1" dirty="0"/>
                  <a:t>convolution</a:t>
                </a:r>
                <a:r>
                  <a:rPr lang="en-US" sz="2400" dirty="0"/>
                  <a:t>, or </a:t>
                </a:r>
                <a:r>
                  <a:rPr lang="en-US" sz="2400" b="1" i="1" dirty="0"/>
                  <a:t>kernel</a:t>
                </a:r>
                <a:r>
                  <a:rPr lang="en-US" sz="2400" dirty="0"/>
                  <a:t>) window can be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   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936A9-1E0C-2445-AEB7-5EF825CF7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781361" y="1553826"/>
                <a:ext cx="5224095" cy="4599628"/>
              </a:xfrm>
              <a:blipFill>
                <a:blip r:embed="rId3"/>
                <a:stretch>
                  <a:fillRect l="-1453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A4053F-8A6B-9E41-8CB3-E5DA26E8A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405" y="1690028"/>
            <a:ext cx="3477944" cy="3477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EBD33-F295-B44D-B939-4EE331D58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108" y="3853640"/>
            <a:ext cx="4038600" cy="10795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FC1F7DA-AF25-1946-A449-08EF47D41532}"/>
              </a:ext>
            </a:extLst>
          </p:cNvPr>
          <p:cNvGrpSpPr/>
          <p:nvPr/>
        </p:nvGrpSpPr>
        <p:grpSpPr>
          <a:xfrm>
            <a:off x="3671889" y="2957513"/>
            <a:ext cx="1371600" cy="1414461"/>
            <a:chOff x="3671889" y="2957513"/>
            <a:chExt cx="1371600" cy="14144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CE4E98-03A5-6740-97DE-E999BCEDC44C}"/>
                </a:ext>
              </a:extLst>
            </p:cNvPr>
            <p:cNvSpPr/>
            <p:nvPr/>
          </p:nvSpPr>
          <p:spPr>
            <a:xfrm>
              <a:off x="3671889" y="2957513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42A13B-776D-DA43-9C6A-69A46BD09104}"/>
                </a:ext>
              </a:extLst>
            </p:cNvPr>
            <p:cNvSpPr/>
            <p:nvPr/>
          </p:nvSpPr>
          <p:spPr>
            <a:xfrm>
              <a:off x="4129089" y="2957513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DF70DB-506E-654F-AB48-D35A75D610ED}"/>
                </a:ext>
              </a:extLst>
            </p:cNvPr>
            <p:cNvSpPr/>
            <p:nvPr/>
          </p:nvSpPr>
          <p:spPr>
            <a:xfrm>
              <a:off x="4586289" y="2957513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151687-A02A-8E47-A2C6-E8F6868E1FAE}"/>
                </a:ext>
              </a:extLst>
            </p:cNvPr>
            <p:cNvSpPr/>
            <p:nvPr/>
          </p:nvSpPr>
          <p:spPr>
            <a:xfrm>
              <a:off x="3671889" y="3429000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99A5C-E78B-B749-AEC7-E25AF78BC5C6}"/>
                </a:ext>
              </a:extLst>
            </p:cNvPr>
            <p:cNvSpPr/>
            <p:nvPr/>
          </p:nvSpPr>
          <p:spPr>
            <a:xfrm>
              <a:off x="4129089" y="3429000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D71FF-7AE4-4845-9561-16BFDD565B33}"/>
                </a:ext>
              </a:extLst>
            </p:cNvPr>
            <p:cNvSpPr/>
            <p:nvPr/>
          </p:nvSpPr>
          <p:spPr>
            <a:xfrm>
              <a:off x="4586289" y="3429000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9566B-6F9B-3A47-8F60-06125AE6C1EC}"/>
                </a:ext>
              </a:extLst>
            </p:cNvPr>
            <p:cNvSpPr/>
            <p:nvPr/>
          </p:nvSpPr>
          <p:spPr>
            <a:xfrm>
              <a:off x="3671889" y="3900487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E85F75-6733-BA42-8D61-EB97F88129AA}"/>
                </a:ext>
              </a:extLst>
            </p:cNvPr>
            <p:cNvSpPr/>
            <p:nvPr/>
          </p:nvSpPr>
          <p:spPr>
            <a:xfrm>
              <a:off x="4129089" y="3900487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FC061F-9716-F34E-9D6E-3BB7418903A1}"/>
                </a:ext>
              </a:extLst>
            </p:cNvPr>
            <p:cNvSpPr/>
            <p:nvPr/>
          </p:nvSpPr>
          <p:spPr>
            <a:xfrm>
              <a:off x="4586289" y="3900487"/>
              <a:ext cx="457200" cy="47148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66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4B4-EB11-9549-939F-96E5876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F8E38B-96B6-B84C-9E56-0242AEBF2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4" y="1300096"/>
            <a:ext cx="3056966" cy="3232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E88505-93E7-2F49-B5A2-3B6070894766}"/>
              </a:ext>
            </a:extLst>
          </p:cNvPr>
          <p:cNvSpPr/>
          <p:nvPr/>
        </p:nvSpPr>
        <p:spPr>
          <a:xfrm>
            <a:off x="2082040" y="4549189"/>
            <a:ext cx="17475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vdumoulin</a:t>
            </a:r>
            <a:r>
              <a:rPr lang="en-US" dirty="0"/>
              <a:t>@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A6765-92B0-534A-9FC3-E424116C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064" y="4462347"/>
            <a:ext cx="4038600" cy="107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343B9F-98E5-AA4E-9A2B-02346B34C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654" y="1433580"/>
            <a:ext cx="5468112" cy="2218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27F71A-8673-D843-AD68-B0F400824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064" y="3869721"/>
            <a:ext cx="3886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9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4B4-EB11-9549-939F-96E5876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95A14-97F3-8349-803E-A210D220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29363"/>
            <a:ext cx="5468112" cy="2218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57AD1-FA3D-8248-A82C-66057A9B8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56639"/>
            <a:ext cx="5629175" cy="2614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29447-927F-644C-A35F-979F4A2C5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4" y="1300096"/>
            <a:ext cx="3056966" cy="32323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5FAE6C-5FCC-9D4F-B0A6-8F1923F9B085}"/>
              </a:ext>
            </a:extLst>
          </p:cNvPr>
          <p:cNvSpPr/>
          <p:nvPr/>
        </p:nvSpPr>
        <p:spPr>
          <a:xfrm>
            <a:off x="2082040" y="4549189"/>
            <a:ext cx="17475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vdumoulin</a:t>
            </a:r>
            <a:r>
              <a:rPr lang="en-US" dirty="0"/>
              <a:t>@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44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79B9-9793-4444-AD93-3EBE1B1B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D5084-1F24-D74F-B16D-17710E43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2" y="1348238"/>
            <a:ext cx="1970088" cy="4588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E325B-EE88-A640-B00B-0230A687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2" y="2545556"/>
            <a:ext cx="1766888" cy="1766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8676F0-51F2-9B4C-9720-79C454C15B42}"/>
              </a:ext>
            </a:extLst>
          </p:cNvPr>
          <p:cNvSpPr/>
          <p:nvPr/>
        </p:nvSpPr>
        <p:spPr>
          <a:xfrm>
            <a:off x="1408102" y="4312444"/>
            <a:ext cx="95410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34D3C-525E-6B4B-A387-6DF11E7C24B2}"/>
              </a:ext>
            </a:extLst>
          </p:cNvPr>
          <p:cNvSpPr txBox="1"/>
          <p:nvPr/>
        </p:nvSpPr>
        <p:spPr>
          <a:xfrm>
            <a:off x="6234112" y="2905780"/>
            <a:ext cx="552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What will happen after the filters?</a:t>
            </a:r>
          </a:p>
        </p:txBody>
      </p:sp>
    </p:spTree>
    <p:extLst>
      <p:ext uri="{BB962C8B-B14F-4D97-AF65-F5344CB8AC3E}">
        <p14:creationId xmlns:p14="http://schemas.microsoft.com/office/powerpoint/2010/main" val="1382348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33866</TotalTime>
  <Words>159</Words>
  <Application>Microsoft Macintosh PowerPoint</Application>
  <PresentationFormat>Custom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Cambria Math</vt:lpstr>
      <vt:lpstr>Lucida Grande</vt:lpstr>
      <vt:lpstr>Wingdings</vt:lpstr>
      <vt:lpstr>inSTALLments Master Theme</vt:lpstr>
      <vt:lpstr>Convolutions (Filters)</vt:lpstr>
      <vt:lpstr>Problem of MLP</vt:lpstr>
      <vt:lpstr>Can we reduce parameters?</vt:lpstr>
      <vt:lpstr>Our vision system…</vt:lpstr>
      <vt:lpstr>Our vision system…</vt:lpstr>
      <vt:lpstr>Filters</vt:lpstr>
      <vt:lpstr>2D Convolution Example</vt:lpstr>
      <vt:lpstr>2D Convolution Example</vt:lpstr>
      <vt:lpstr>Filters</vt:lpstr>
      <vt:lpstr>Filters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882</cp:revision>
  <cp:lastPrinted>2020-03-05T18:47:14Z</cp:lastPrinted>
  <dcterms:created xsi:type="dcterms:W3CDTF">2019-12-18T06:10:11Z</dcterms:created>
  <dcterms:modified xsi:type="dcterms:W3CDTF">2020-07-08T21:39:37Z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