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4"/>
  </p:notesMasterIdLst>
  <p:handoutMasterIdLst>
    <p:handoutMasterId r:id="rId15"/>
  </p:handoutMasterIdLst>
  <p:sldIdLst>
    <p:sldId id="826" r:id="rId5"/>
    <p:sldId id="633" r:id="rId6"/>
    <p:sldId id="634" r:id="rId7"/>
    <p:sldId id="635" r:id="rId8"/>
    <p:sldId id="636" r:id="rId9"/>
    <p:sldId id="825" r:id="rId10"/>
    <p:sldId id="802" r:id="rId11"/>
    <p:sldId id="656" r:id="rId12"/>
    <p:sldId id="654" r:id="rId13"/>
  </p:sldIdLst>
  <p:sldSz cx="12188825" cy="6858000"/>
  <p:notesSz cx="7010400" cy="9296400"/>
  <p:custDataLst>
    <p:tags r:id="rId16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uron" id="{4BBE0F74-E24A-7948-91BB-CFCA4E6FA80B}">
          <p14:sldIdLst>
            <p14:sldId id="826"/>
            <p14:sldId id="633"/>
            <p14:sldId id="634"/>
            <p14:sldId id="635"/>
            <p14:sldId id="636"/>
            <p14:sldId id="825"/>
            <p14:sldId id="802"/>
            <p14:sldId id="656"/>
            <p14:sldId id="654"/>
          </p14:sldIdLst>
        </p14:section>
      </p14:sectionLst>
    </p:ex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 autoAdjust="0"/>
    <p:restoredTop sz="51062" autoAdjust="0"/>
  </p:normalViewPr>
  <p:slideViewPr>
    <p:cSldViewPr snapToGrid="0">
      <p:cViewPr varScale="1">
        <p:scale>
          <a:sx n="50" d="100"/>
          <a:sy n="50" d="100"/>
        </p:scale>
        <p:origin x="2440" y="168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2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42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6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5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6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4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2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31912" y="1355274"/>
            <a:ext cx="8931931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1310105"/>
            <a:ext cx="9138812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394596" y="1310105"/>
            <a:ext cx="4835312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50476" y="1310105"/>
            <a:ext cx="476250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&amp; Stride</a:t>
            </a:r>
          </a:p>
        </p:txBody>
      </p:sp>
    </p:spTree>
    <p:extLst>
      <p:ext uri="{BB962C8B-B14F-4D97-AF65-F5344CB8AC3E}">
        <p14:creationId xmlns:p14="http://schemas.microsoft.com/office/powerpoint/2010/main" val="97572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1783-EADE-7041-B344-F31CD8E3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near the boundary?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2154F-C2DA-9C41-9251-39F4DD8B8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842501"/>
            <a:ext cx="3543300" cy="357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75D03D-4A2F-E74C-8759-090C1EB757E2}"/>
              </a:ext>
            </a:extLst>
          </p:cNvPr>
          <p:cNvSpPr txBox="1"/>
          <p:nvPr/>
        </p:nvSpPr>
        <p:spPr>
          <a:xfrm>
            <a:off x="4940300" y="1856499"/>
            <a:ext cx="60676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original convolution window may</a:t>
            </a:r>
          </a:p>
          <a:p>
            <a:r>
              <a:rPr lang="en-US" sz="2800" dirty="0"/>
              <a:t>ignore this Waldo at the boundary …</a:t>
            </a:r>
          </a:p>
        </p:txBody>
      </p:sp>
    </p:spTree>
    <p:extLst>
      <p:ext uri="{BB962C8B-B14F-4D97-AF65-F5344CB8AC3E}">
        <p14:creationId xmlns:p14="http://schemas.microsoft.com/office/powerpoint/2010/main" val="423385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1783-EADE-7041-B344-F31CD8E3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3540C-DDAF-734B-8084-773EFF61EE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64617" y="1310104"/>
            <a:ext cx="8931931" cy="4599628"/>
          </a:xfrm>
        </p:spPr>
        <p:txBody>
          <a:bodyPr/>
          <a:lstStyle/>
          <a:p>
            <a:r>
              <a:rPr lang="en-US" b="1" i="1" dirty="0"/>
              <a:t>Padding</a:t>
            </a:r>
            <a:r>
              <a:rPr lang="en-US" dirty="0"/>
              <a:t> adds rows/columns around the input.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5DB3E-512B-1A41-B6D7-AEE5A214032B}"/>
              </a:ext>
            </a:extLst>
          </p:cNvPr>
          <p:cNvSpPr/>
          <p:nvPr/>
        </p:nvSpPr>
        <p:spPr>
          <a:xfrm>
            <a:off x="8776614" y="5284820"/>
            <a:ext cx="17475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vdumoulin</a:t>
            </a:r>
            <a:r>
              <a:rPr lang="en-US" dirty="0"/>
              <a:t>@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0FAB37-E0D2-1A40-81C6-1EC73D50F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735" y="2018408"/>
            <a:ext cx="2799353" cy="318302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5259535-E7B3-7D48-92F7-94954D3E7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7288" y="2243378"/>
            <a:ext cx="5812852" cy="245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1783-EADE-7041-B344-F31CD8E3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 How about two nearly identical windows?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F0712-C3CE-5B4E-A2C4-6F698745A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1465624"/>
            <a:ext cx="4170362" cy="404302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3540C-DDAF-734B-8084-773EFF61EE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7007" y="1820914"/>
            <a:ext cx="5970118" cy="4599628"/>
          </a:xfrm>
        </p:spPr>
        <p:txBody>
          <a:bodyPr/>
          <a:lstStyle/>
          <a:p>
            <a:r>
              <a:rPr lang="en-US" sz="2800" dirty="0"/>
              <a:t>Too computationally expensive to slide one pixel at a time…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521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2D9E-7158-E543-8F1F-ABE65539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36682-1465-6C45-9FAC-1049FDC35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63905" y="1283369"/>
            <a:ext cx="8931931" cy="4599628"/>
          </a:xfrm>
        </p:spPr>
        <p:txBody>
          <a:bodyPr/>
          <a:lstStyle/>
          <a:p>
            <a:r>
              <a:rPr lang="en-US" b="1" i="1" dirty="0"/>
              <a:t>Stride</a:t>
            </a:r>
            <a:r>
              <a:rPr lang="en-US" dirty="0"/>
              <a:t> is the number of “unit” the kernel shifted per slide over rows/columns. </a:t>
            </a:r>
            <a:endParaRPr lang="en-US" sz="1800" dirty="0"/>
          </a:p>
          <a:p>
            <a:r>
              <a:rPr lang="en-US" sz="2400" dirty="0"/>
              <a:t>	E.g., Strides of 3 for height and 2 for width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93494-5794-E84D-82A7-76A0238BF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23" y="2228850"/>
            <a:ext cx="3269919" cy="32031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20C188-1812-5648-B7F8-4150E5DB22AF}"/>
              </a:ext>
            </a:extLst>
          </p:cNvPr>
          <p:cNvSpPr/>
          <p:nvPr/>
        </p:nvSpPr>
        <p:spPr>
          <a:xfrm>
            <a:off x="9025120" y="5401701"/>
            <a:ext cx="17475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vdumoulin</a:t>
            </a:r>
            <a:r>
              <a:rPr lang="en-US" dirty="0"/>
              <a:t>@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5AD8A5-AE16-4045-9360-CD4C1E596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9993" y="2847284"/>
            <a:ext cx="5907120" cy="284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314612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2006-8EB2-B041-8795-CB913311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95D3-2345-F942-BE0A-FDC3F846FB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3124" y="1283369"/>
            <a:ext cx="8931931" cy="4599628"/>
          </a:xfrm>
        </p:spPr>
        <p:txBody>
          <a:bodyPr/>
          <a:lstStyle/>
          <a:p>
            <a:r>
              <a:rPr lang="en-US" b="1" i="1" dirty="0"/>
              <a:t>Pooling</a:t>
            </a:r>
            <a:r>
              <a:rPr lang="en-US" dirty="0"/>
              <a:t> is used to reduce size (</a:t>
            </a:r>
            <a:r>
              <a:rPr lang="en-US" i="1" dirty="0"/>
              <a:t>h</a:t>
            </a:r>
            <a:r>
              <a:rPr lang="en-US" dirty="0"/>
              <a:t> &amp; </a:t>
            </a:r>
            <a:r>
              <a:rPr lang="en-US" i="1" dirty="0"/>
              <a:t>w</a:t>
            </a:r>
            <a:r>
              <a:rPr lang="en-US" dirty="0"/>
              <a:t>) of the feature map.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operate with padding and stride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weights to train</a:t>
            </a:r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419C3DF-AD16-7B40-80EB-6156028573FF}"/>
              </a:ext>
            </a:extLst>
          </p:cNvPr>
          <p:cNvSpPr txBox="1">
            <a:spLocks/>
          </p:cNvSpPr>
          <p:nvPr/>
        </p:nvSpPr>
        <p:spPr>
          <a:xfrm>
            <a:off x="7337345" y="3429000"/>
            <a:ext cx="3864129" cy="1686339"/>
          </a:xfrm>
          <a:prstGeom prst="rect">
            <a:avLst/>
          </a:prstGeom>
        </p:spPr>
        <p:txBody>
          <a:bodyPr vert="horz"/>
          <a:lstStyle>
            <a:lvl1pPr marL="0" indent="0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Tx/>
              <a:buNone/>
              <a:defRPr sz="3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71" indent="0" algn="l" defTabSz="997999" rtl="0" eaLnBrk="1" latinLnBrk="0" hangingPunct="1">
              <a:lnSpc>
                <a:spcPct val="90000"/>
              </a:lnSpc>
              <a:spcBef>
                <a:spcPts val="800"/>
              </a:spcBef>
              <a:buFontTx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2" indent="0" algn="l" defTabSz="997999" rtl="0" eaLnBrk="1" latinLnBrk="0" hangingPunct="1">
              <a:lnSpc>
                <a:spcPct val="90000"/>
              </a:lnSpc>
              <a:spcBef>
                <a:spcPts val="8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399" indent="-228486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Lucida Grande"/>
              <a:buChar char="-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70" indent="-228486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Lucida Grande"/>
              <a:buChar char="-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8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50"/>
                </a:solidFill>
              </a:rPr>
              <a:t>Max Pooling</a:t>
            </a:r>
            <a:r>
              <a:rPr lang="en-US" sz="2400" b="1" dirty="0"/>
              <a:t>: </a:t>
            </a:r>
            <a:r>
              <a:rPr lang="en-US" sz="2400" dirty="0"/>
              <a:t>Returns the maximal value in the pooling window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Average Pooling</a:t>
            </a:r>
            <a:r>
              <a:rPr lang="en-US" sz="2400" b="1" dirty="0"/>
              <a:t>: </a:t>
            </a:r>
            <a:r>
              <a:rPr lang="en-US" sz="2400" dirty="0"/>
              <a:t>Returns the average in the window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D5B51-FDA6-1841-9C40-C64AE07EA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543" y="3429000"/>
            <a:ext cx="4778407" cy="21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3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79B9-9793-4444-AD93-3EBE1B1B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DB5AB-8BD1-EB4C-A890-E7CC32578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568455"/>
            <a:ext cx="2290486" cy="5272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5FD481-8104-104C-9D32-108663CC4744}"/>
              </a:ext>
            </a:extLst>
          </p:cNvPr>
          <p:cNvSpPr txBox="1"/>
          <p:nvPr/>
        </p:nvSpPr>
        <p:spPr>
          <a:xfrm>
            <a:off x="786506" y="1635014"/>
            <a:ext cx="5990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A simple Convolutional Neural Network (CNN) is usually made of the following layers:</a:t>
            </a:r>
          </a:p>
          <a:p>
            <a:pPr marL="1381125" indent="-2905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Convolution</a:t>
            </a:r>
          </a:p>
          <a:p>
            <a:pPr marL="1381125" indent="-2905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Pooling</a:t>
            </a:r>
          </a:p>
          <a:p>
            <a:pPr marL="1381125" indent="-2905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0328F-BAFD-ED42-9051-961048234C8E}"/>
              </a:ext>
            </a:extLst>
          </p:cNvPr>
          <p:cNvSpPr txBox="1"/>
          <p:nvPr/>
        </p:nvSpPr>
        <p:spPr>
          <a:xfrm>
            <a:off x="9939131" y="544078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(Input)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099E3-B24D-1244-84C9-279435DDE29C}"/>
              </a:ext>
            </a:extLst>
          </p:cNvPr>
          <p:cNvSpPr txBox="1"/>
          <p:nvPr/>
        </p:nvSpPr>
        <p:spPr>
          <a:xfrm>
            <a:off x="9825723" y="570501"/>
            <a:ext cx="114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318653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0D7C-01D0-4943-A809-3D484CF1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– Hands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8CF1F-1D80-0D48-B329-CC8914F53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128" y="1283369"/>
            <a:ext cx="8931931" cy="4599628"/>
          </a:xfrm>
        </p:spPr>
        <p:txBody>
          <a:bodyPr/>
          <a:lstStyle/>
          <a:p>
            <a:r>
              <a:rPr lang="en-US" sz="3200" dirty="0"/>
              <a:t>In this exercise, we train a CNN as follows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Reading a sample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Implementing a CNN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Making predictions with the trained network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515543-0020-8340-B8C7-7C07CF0F5930}"/>
              </a:ext>
            </a:extLst>
          </p:cNvPr>
          <p:cNvSpPr/>
          <p:nvPr/>
        </p:nvSpPr>
        <p:spPr>
          <a:xfrm>
            <a:off x="1278528" y="3583183"/>
            <a:ext cx="91165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A166FF"/>
                </a:solidFill>
              </a:rPr>
              <a:t>Follow through this notebook:</a:t>
            </a:r>
            <a:r>
              <a:rPr lang="en-US" sz="2800" b="1" dirty="0"/>
              <a:t> MLA-CV-DAY1-CNN.ipynb</a:t>
            </a:r>
          </a:p>
          <a:p>
            <a:r>
              <a:rPr lang="en-US" sz="1400" b="1" dirty="0"/>
              <a:t>Run the notebook from your SageMaker instance.</a:t>
            </a:r>
          </a:p>
        </p:txBody>
      </p:sp>
    </p:spTree>
    <p:extLst>
      <p:ext uri="{BB962C8B-B14F-4D97-AF65-F5344CB8AC3E}">
        <p14:creationId xmlns:p14="http://schemas.microsoft.com/office/powerpoint/2010/main" val="1549288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33941</TotalTime>
  <Words>223</Words>
  <Application>Microsoft Macintosh PowerPoint</Application>
  <PresentationFormat>Custom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Amazon Ember</vt:lpstr>
      <vt:lpstr>Amazon Ember Display</vt:lpstr>
      <vt:lpstr>Amazon Ember Display Light</vt:lpstr>
      <vt:lpstr>Amazon Ember Light</vt:lpstr>
      <vt:lpstr>Amazon Ember Medium</vt:lpstr>
      <vt:lpstr>Arial</vt:lpstr>
      <vt:lpstr>Lucida Grande</vt:lpstr>
      <vt:lpstr>Wingdings</vt:lpstr>
      <vt:lpstr>inSTALLments Master Theme</vt:lpstr>
      <vt:lpstr>Padding &amp; Stride</vt:lpstr>
      <vt:lpstr>What do we do near the boundary?</vt:lpstr>
      <vt:lpstr>Padding</vt:lpstr>
      <vt:lpstr> How about two nearly identical windows?</vt:lpstr>
      <vt:lpstr>Stride</vt:lpstr>
      <vt:lpstr>Pooling</vt:lpstr>
      <vt:lpstr>Pooling</vt:lpstr>
      <vt:lpstr>CNN Layers</vt:lpstr>
      <vt:lpstr>CNN – Hands 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884</cp:revision>
  <cp:lastPrinted>2020-03-05T18:47:14Z</cp:lastPrinted>
  <dcterms:created xsi:type="dcterms:W3CDTF">2019-12-18T06:10:11Z</dcterms:created>
  <dcterms:modified xsi:type="dcterms:W3CDTF">2020-07-08T21:40:10Z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