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1"/>
  </p:notesMasterIdLst>
  <p:handoutMasterIdLst>
    <p:handoutMasterId r:id="rId12"/>
  </p:handoutMasterIdLst>
  <p:sldIdLst>
    <p:sldId id="825" r:id="rId5"/>
    <p:sldId id="819" r:id="rId6"/>
    <p:sldId id="667" r:id="rId7"/>
    <p:sldId id="668" r:id="rId8"/>
    <p:sldId id="669" r:id="rId9"/>
    <p:sldId id="670" r:id="rId10"/>
  </p:sldIdLst>
  <p:sldSz cx="12188825" cy="6858000"/>
  <p:notesSz cx="7010400" cy="9296400"/>
  <p:custDataLst>
    <p:tags r:id="rId13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L Defination" id="{13850869-9EF2-2C49-9D5D-F2C9D74AE89E}">
          <p14:sldIdLst>
            <p14:sldId id="825"/>
            <p14:sldId id="819"/>
            <p14:sldId id="667"/>
            <p14:sldId id="668"/>
            <p14:sldId id="669"/>
            <p14:sldId id="670"/>
          </p14:sldIdLst>
        </p14:section>
      </p14:sectionLst>
    </p:ex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73" autoAdjust="0"/>
    <p:restoredTop sz="74734" autoAdjust="0"/>
  </p:normalViewPr>
  <p:slideViewPr>
    <p:cSldViewPr snapToGrid="0">
      <p:cViewPr varScale="1">
        <p:scale>
          <a:sx n="79" d="100"/>
          <a:sy n="79" d="100"/>
        </p:scale>
        <p:origin x="1104" y="192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3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5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0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2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8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9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31912" y="1355274"/>
            <a:ext cx="8931931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1310105"/>
            <a:ext cx="9138812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394596" y="1310105"/>
            <a:ext cx="4835312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50476" y="1310105"/>
            <a:ext cx="476250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03" y="1130343"/>
            <a:ext cx="10555017" cy="2520671"/>
          </a:xfrm>
        </p:spPr>
        <p:txBody>
          <a:bodyPr anchor="ctr"/>
          <a:lstStyle/>
          <a:p>
            <a:r>
              <a:rPr lang="en-US" dirty="0"/>
              <a:t>Intro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0858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47C246D-2BDF-8F4A-A510-FBECCE73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</p:spPr>
        <p:txBody>
          <a:bodyPr/>
          <a:lstStyle/>
          <a:p>
            <a:r>
              <a:rPr lang="en-US" dirty="0"/>
              <a:t>What is Machine Learning (ML)?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75F10B-39F3-4242-AE82-C67243F8E045}"/>
              </a:ext>
            </a:extLst>
          </p:cNvPr>
          <p:cNvGrpSpPr/>
          <p:nvPr/>
        </p:nvGrpSpPr>
        <p:grpSpPr>
          <a:xfrm>
            <a:off x="965969" y="1782311"/>
            <a:ext cx="10623172" cy="1058741"/>
            <a:chOff x="695914" y="3303456"/>
            <a:chExt cx="11090918" cy="105874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99DDF0-8108-8647-8D6C-5E7936A3C9D9}"/>
                </a:ext>
              </a:extLst>
            </p:cNvPr>
            <p:cNvGrpSpPr/>
            <p:nvPr/>
          </p:nvGrpSpPr>
          <p:grpSpPr>
            <a:xfrm>
              <a:off x="1019284" y="3426181"/>
              <a:ext cx="10767548" cy="770358"/>
              <a:chOff x="21399" y="2512418"/>
              <a:chExt cx="6104126" cy="1016384"/>
            </a:xfrm>
          </p:grpSpPr>
          <p:sp>
            <p:nvSpPr>
              <p:cNvPr id="35" name="Text Placeholder 4">
                <a:extLst>
                  <a:ext uri="{FF2B5EF4-FFF2-40B4-BE49-F238E27FC236}">
                    <a16:creationId xmlns:a16="http://schemas.microsoft.com/office/drawing/2014/main" id="{8ED666FA-CD08-BC48-A1D2-69C1D8DF7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33" y="3016843"/>
                <a:ext cx="539309" cy="51195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txBody>
              <a:bodyPr vert="horz"/>
              <a:lstStyle>
                <a:lvl1pPr marL="249500" indent="-249500" algn="l" defTabSz="997999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457" indent="-228486" algn="l" defTabSz="997999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Wingdings" charset="2"/>
                  <a:buChar char="§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428" indent="-228486" algn="l" defTabSz="997999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Lucida Grande"/>
                  <a:buChar char="-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99399" indent="-228486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Lucida Grande"/>
                  <a:buChar char="-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6370" indent="-228486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Lucida Grande"/>
                  <a:buChar char="-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4500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43499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42499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41499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999" dirty="0">
                    <a:solidFill>
                      <a:srgbClr val="303942"/>
                    </a:solidFill>
                    <a:latin typeface="Amazon Ember Light"/>
                  </a:rPr>
                  <a:t>Rules</a:t>
                </a:r>
              </a:p>
            </p:txBody>
          </p:sp>
          <p:sp>
            <p:nvSpPr>
              <p:cNvPr id="36" name="Text Placeholder 4">
                <a:extLst>
                  <a:ext uri="{FF2B5EF4-FFF2-40B4-BE49-F238E27FC236}">
                    <a16:creationId xmlns:a16="http://schemas.microsoft.com/office/drawing/2014/main" id="{C393C517-2D12-6F40-B518-F2F3CFCC59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99" y="2512418"/>
                <a:ext cx="1195038" cy="408106"/>
              </a:xfrm>
              <a:prstGeom prst="rect">
                <a:avLst/>
              </a:prstGeom>
              <a:ln>
                <a:noFill/>
              </a:ln>
            </p:spPr>
            <p:txBody>
              <a:bodyPr vert="horz"/>
              <a:lstStyle>
                <a:lvl1pPr marL="249500" indent="-249500" algn="l" defTabSz="997999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457" indent="-228486" algn="l" defTabSz="997999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Wingdings" charset="2"/>
                  <a:buChar char="§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428" indent="-228486" algn="l" defTabSz="997999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Lucida Grande"/>
                  <a:buChar char="-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99399" indent="-228486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Lucida Grande"/>
                  <a:buChar char="-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6370" indent="-228486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Lucida Grande"/>
                  <a:buChar char="-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4500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43499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42499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41499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999" dirty="0">
                    <a:solidFill>
                      <a:srgbClr val="303942"/>
                    </a:solidFill>
                    <a:latin typeface="Amazon Ember Light"/>
                  </a:rPr>
                  <a:t>Problem &amp; Data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F7FE729-92A2-DA42-9B1A-67E1D36410CF}"/>
                  </a:ext>
                </a:extLst>
              </p:cNvPr>
              <p:cNvSpPr/>
              <p:nvPr/>
            </p:nvSpPr>
            <p:spPr>
              <a:xfrm>
                <a:off x="1700073" y="2691993"/>
                <a:ext cx="2708643" cy="83680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0117"/>
                <a:r>
                  <a:rPr lang="en-US" sz="1999" dirty="0">
                    <a:solidFill>
                      <a:srgbClr val="FFFFFF"/>
                    </a:solidFill>
                    <a:latin typeface="Amazon Ember Light"/>
                  </a:rPr>
                  <a:t>Classical Programming (If</a:t>
                </a:r>
                <a:r>
                  <a:rPr lang="en-US" altLang="zh-CN" sz="1999" dirty="0">
                    <a:solidFill>
                      <a:srgbClr val="FFFFFF"/>
                    </a:solidFill>
                    <a:latin typeface="Amazon Ember Light"/>
                  </a:rPr>
                  <a:t>/e</a:t>
                </a:r>
                <a:r>
                  <a:rPr lang="en-US" sz="1999" dirty="0">
                    <a:solidFill>
                      <a:srgbClr val="FFFFFF"/>
                    </a:solidFill>
                    <a:latin typeface="Amazon Ember Light"/>
                  </a:rPr>
                  <a:t>lse, </a:t>
                </a:r>
                <a:r>
                  <a:rPr lang="en-US" altLang="zh-CN" sz="1999" dirty="0">
                    <a:solidFill>
                      <a:srgbClr val="FFFFFF"/>
                    </a:solidFill>
                    <a:latin typeface="Amazon Ember Light"/>
                  </a:rPr>
                  <a:t>etc.</a:t>
                </a:r>
                <a:r>
                  <a:rPr lang="en-US" sz="1999" dirty="0">
                    <a:solidFill>
                      <a:srgbClr val="FFFFFF"/>
                    </a:solidFill>
                    <a:latin typeface="Amazon Ember Light"/>
                  </a:rPr>
                  <a:t>)</a:t>
                </a:r>
              </a:p>
            </p:txBody>
          </p:sp>
          <p:sp>
            <p:nvSpPr>
              <p:cNvPr id="38" name="Text Placeholder 4">
                <a:extLst>
                  <a:ext uri="{FF2B5EF4-FFF2-40B4-BE49-F238E27FC236}">
                    <a16:creationId xmlns:a16="http://schemas.microsoft.com/office/drawing/2014/main" id="{4BA5A5F7-392B-254E-A1FE-BD582EE477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17085" y="2748186"/>
                <a:ext cx="1108440" cy="511959"/>
              </a:xfrm>
              <a:prstGeom prst="rect">
                <a:avLst/>
              </a:prstGeom>
              <a:ln>
                <a:noFill/>
              </a:ln>
            </p:spPr>
            <p:txBody>
              <a:bodyPr vert="horz"/>
              <a:lstStyle>
                <a:lvl1pPr marL="249500" indent="-249500" algn="l" defTabSz="997999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457" indent="-228486" algn="l" defTabSz="997999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Wingdings" charset="2"/>
                  <a:buChar char="§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428" indent="-228486" algn="l" defTabSz="997999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Lucida Grande"/>
                  <a:buChar char="-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99399" indent="-228486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Lucida Grande"/>
                  <a:buChar char="-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6370" indent="-228486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Lucida Grande"/>
                  <a:buChar char="-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4500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43499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42499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41499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999" dirty="0">
                    <a:solidFill>
                      <a:srgbClr val="303942"/>
                    </a:solidFill>
                    <a:latin typeface="Amazon Ember Light"/>
                  </a:rPr>
                  <a:t>Answers</a:t>
                </a:r>
              </a:p>
            </p:txBody>
          </p:sp>
          <p:sp>
            <p:nvSpPr>
              <p:cNvPr id="39" name="Chevron 38">
                <a:extLst>
                  <a:ext uri="{FF2B5EF4-FFF2-40B4-BE49-F238E27FC236}">
                    <a16:creationId xmlns:a16="http://schemas.microsoft.com/office/drawing/2014/main" id="{71E7D79F-94AD-204E-A7BB-EA3D1859753F}"/>
                  </a:ext>
                </a:extLst>
              </p:cNvPr>
              <p:cNvSpPr/>
              <p:nvPr/>
            </p:nvSpPr>
            <p:spPr>
              <a:xfrm>
                <a:off x="1208153" y="2678014"/>
                <a:ext cx="217156" cy="322246"/>
              </a:xfrm>
              <a:prstGeom prst="chevron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0117"/>
                <a:r>
                  <a:rPr lang="en-US" dirty="0">
                    <a:solidFill>
                      <a:srgbClr val="303942"/>
                    </a:solidFill>
                    <a:latin typeface="Amazon Ember Light"/>
                  </a:rPr>
                  <a:t> </a:t>
                </a:r>
              </a:p>
            </p:txBody>
          </p:sp>
          <p:sp>
            <p:nvSpPr>
              <p:cNvPr id="40" name="Chevron 39">
                <a:extLst>
                  <a:ext uri="{FF2B5EF4-FFF2-40B4-BE49-F238E27FC236}">
                    <a16:creationId xmlns:a16="http://schemas.microsoft.com/office/drawing/2014/main" id="{7339D274-0649-AD49-B407-994F8E59AA60}"/>
                  </a:ext>
                </a:extLst>
              </p:cNvPr>
              <p:cNvSpPr/>
              <p:nvPr/>
            </p:nvSpPr>
            <p:spPr>
              <a:xfrm>
                <a:off x="1208153" y="3173043"/>
                <a:ext cx="217156" cy="322246"/>
              </a:xfrm>
              <a:prstGeom prst="chevron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0117"/>
                <a:r>
                  <a:rPr lang="en-US" dirty="0">
                    <a:solidFill>
                      <a:srgbClr val="303942"/>
                    </a:solidFill>
                    <a:latin typeface="Amazon Ember Light"/>
                  </a:rPr>
                  <a:t> </a:t>
                </a:r>
              </a:p>
            </p:txBody>
          </p:sp>
          <p:sp>
            <p:nvSpPr>
              <p:cNvPr id="41" name="Chevron 40">
                <a:extLst>
                  <a:ext uri="{FF2B5EF4-FFF2-40B4-BE49-F238E27FC236}">
                    <a16:creationId xmlns:a16="http://schemas.microsoft.com/office/drawing/2014/main" id="{BBF3AFF2-84A3-AA42-9C64-DA6F59BD2AA5}"/>
                  </a:ext>
                </a:extLst>
              </p:cNvPr>
              <p:cNvSpPr/>
              <p:nvPr/>
            </p:nvSpPr>
            <p:spPr>
              <a:xfrm>
                <a:off x="4683479" y="2855720"/>
                <a:ext cx="217156" cy="322246"/>
              </a:xfrm>
              <a:prstGeom prst="chevron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0117"/>
                <a:r>
                  <a:rPr lang="en-US" dirty="0">
                    <a:solidFill>
                      <a:srgbClr val="303942"/>
                    </a:solidFill>
                    <a:latin typeface="Amazon Ember Light"/>
                  </a:rPr>
                  <a:t> </a:t>
                </a:r>
              </a:p>
            </p:txBody>
          </p:sp>
        </p:grp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EAFB445-9191-E942-B0FE-335483168470}"/>
                </a:ext>
              </a:extLst>
            </p:cNvPr>
            <p:cNvSpPr/>
            <p:nvPr/>
          </p:nvSpPr>
          <p:spPr>
            <a:xfrm>
              <a:off x="695914" y="3303456"/>
              <a:ext cx="10396807" cy="105874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7EA1E1E2-9F5E-5549-81DA-E75A8253F0F3}"/>
              </a:ext>
            </a:extLst>
          </p:cNvPr>
          <p:cNvSpPr txBox="1">
            <a:spLocks/>
          </p:cNvSpPr>
          <p:nvPr/>
        </p:nvSpPr>
        <p:spPr>
          <a:xfrm>
            <a:off x="1256198" y="4148157"/>
            <a:ext cx="2038621" cy="388034"/>
          </a:xfrm>
          <a:prstGeom prst="rect">
            <a:avLst/>
          </a:prstGeom>
        </p:spPr>
        <p:txBody>
          <a:bodyPr vert="horz"/>
          <a:lstStyle>
            <a:lvl1pPr marL="249500" indent="-249500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457" indent="-228486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28" indent="-228486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399" indent="-228486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Lucida Grande"/>
              <a:buChar char="-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70" indent="-228486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Lucida Grande"/>
              <a:buChar char="-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99" dirty="0">
                <a:solidFill>
                  <a:srgbClr val="303942"/>
                </a:solidFill>
                <a:latin typeface="Amazon Ember Light"/>
              </a:rPr>
              <a:t>Answers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6B665CED-D8BD-7B4B-83DB-875B515BD46F}"/>
              </a:ext>
            </a:extLst>
          </p:cNvPr>
          <p:cNvSpPr txBox="1">
            <a:spLocks/>
          </p:cNvSpPr>
          <p:nvPr/>
        </p:nvSpPr>
        <p:spPr>
          <a:xfrm>
            <a:off x="1256201" y="3765833"/>
            <a:ext cx="2024621" cy="309320"/>
          </a:xfrm>
          <a:prstGeom prst="rect">
            <a:avLst/>
          </a:prstGeom>
        </p:spPr>
        <p:txBody>
          <a:bodyPr vert="horz"/>
          <a:lstStyle>
            <a:lvl1pPr marL="249500" indent="-249500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457" indent="-228486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28" indent="-228486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399" indent="-228486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Lucida Grande"/>
              <a:buChar char="-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70" indent="-228486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Lucida Grande"/>
              <a:buChar char="-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99" dirty="0">
                <a:solidFill>
                  <a:srgbClr val="303942"/>
                </a:solidFill>
              </a:rPr>
              <a:t>Problem &amp; Data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83D77E2-4DF8-DB4F-B337-F719191EF474}"/>
              </a:ext>
            </a:extLst>
          </p:cNvPr>
          <p:cNvSpPr/>
          <p:nvPr/>
        </p:nvSpPr>
        <p:spPr>
          <a:xfrm>
            <a:off x="4111963" y="3873672"/>
            <a:ext cx="1872078" cy="6342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0117"/>
            <a:r>
              <a:rPr lang="en-US" sz="1999" dirty="0">
                <a:solidFill>
                  <a:srgbClr val="FFFFFF"/>
                </a:solidFill>
              </a:rPr>
              <a:t>ML Algorithms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9F095CC-250E-C947-89E9-BB19BD8687C3}"/>
              </a:ext>
            </a:extLst>
          </p:cNvPr>
          <p:cNvSpPr txBox="1">
            <a:spLocks/>
          </p:cNvSpPr>
          <p:nvPr/>
        </p:nvSpPr>
        <p:spPr>
          <a:xfrm>
            <a:off x="9779638" y="3976956"/>
            <a:ext cx="1746199" cy="388034"/>
          </a:xfrm>
          <a:prstGeom prst="rect">
            <a:avLst/>
          </a:prstGeom>
        </p:spPr>
        <p:txBody>
          <a:bodyPr vert="horz"/>
          <a:lstStyle>
            <a:lvl1pPr marL="249500" indent="-249500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457" indent="-228486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28" indent="-228486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399" indent="-228486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Lucida Grande"/>
              <a:buChar char="-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70" indent="-228486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Lucida Grande"/>
              <a:buChar char="-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99" dirty="0">
                <a:solidFill>
                  <a:srgbClr val="303942"/>
                </a:solidFill>
                <a:latin typeface="Amazon Ember Light"/>
              </a:rPr>
              <a:t>Answers</a:t>
            </a:r>
          </a:p>
        </p:txBody>
      </p:sp>
      <p:sp>
        <p:nvSpPr>
          <p:cNvPr id="59" name="Chevron 58">
            <a:extLst>
              <a:ext uri="{FF2B5EF4-FFF2-40B4-BE49-F238E27FC236}">
                <a16:creationId xmlns:a16="http://schemas.microsoft.com/office/drawing/2014/main" id="{633490C1-32EC-C14D-8392-42F000DD67AB}"/>
              </a:ext>
            </a:extLst>
          </p:cNvPr>
          <p:cNvSpPr/>
          <p:nvPr/>
        </p:nvSpPr>
        <p:spPr>
          <a:xfrm>
            <a:off x="3306084" y="3888478"/>
            <a:ext cx="342100" cy="244243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0117"/>
            <a:endParaRPr lang="en-US">
              <a:solidFill>
                <a:srgbClr val="303942"/>
              </a:solidFill>
              <a:latin typeface="Amazon Ember Light"/>
            </a:endParaRPr>
          </a:p>
        </p:txBody>
      </p:sp>
      <p:sp>
        <p:nvSpPr>
          <p:cNvPr id="60" name="Chevron 59">
            <a:extLst>
              <a:ext uri="{FF2B5EF4-FFF2-40B4-BE49-F238E27FC236}">
                <a16:creationId xmlns:a16="http://schemas.microsoft.com/office/drawing/2014/main" id="{1FCEE093-7340-1E49-B5A2-0C85FD1E7146}"/>
              </a:ext>
            </a:extLst>
          </p:cNvPr>
          <p:cNvSpPr/>
          <p:nvPr/>
        </p:nvSpPr>
        <p:spPr>
          <a:xfrm>
            <a:off x="3306084" y="4263680"/>
            <a:ext cx="342100" cy="244243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0117"/>
            <a:endParaRPr lang="en-US">
              <a:solidFill>
                <a:srgbClr val="303942"/>
              </a:solidFill>
              <a:latin typeface="Amazon Ember Light"/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0A878242-8180-314C-A90A-1EF6CB4E4AA3}"/>
              </a:ext>
            </a:extLst>
          </p:cNvPr>
          <p:cNvSpPr/>
          <p:nvPr/>
        </p:nvSpPr>
        <p:spPr>
          <a:xfrm>
            <a:off x="6143247" y="4070468"/>
            <a:ext cx="342100" cy="244243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0117"/>
            <a:endParaRPr lang="en-US">
              <a:solidFill>
                <a:srgbClr val="303942"/>
              </a:solidFill>
              <a:latin typeface="Amazon Ember Light"/>
            </a:endParaRPr>
          </a:p>
        </p:txBody>
      </p:sp>
      <p:sp>
        <p:nvSpPr>
          <p:cNvPr id="62" name="Right Arrow Callout 61">
            <a:extLst>
              <a:ext uri="{FF2B5EF4-FFF2-40B4-BE49-F238E27FC236}">
                <a16:creationId xmlns:a16="http://schemas.microsoft.com/office/drawing/2014/main" id="{50D82094-1782-F84D-BA76-8BB34B038869}"/>
              </a:ext>
            </a:extLst>
          </p:cNvPr>
          <p:cNvSpPr/>
          <p:nvPr/>
        </p:nvSpPr>
        <p:spPr>
          <a:xfrm>
            <a:off x="6667662" y="3828220"/>
            <a:ext cx="2971190" cy="659568"/>
          </a:xfrm>
          <a:prstGeom prst="rightArrowCallout">
            <a:avLst>
              <a:gd name="adj1" fmla="val 17193"/>
              <a:gd name="adj2" fmla="val 25000"/>
              <a:gd name="adj3" fmla="val 52701"/>
              <a:gd name="adj4" fmla="val 82871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cap="rnd">
            <a:noFill/>
            <a:round/>
          </a:ln>
          <a:effectLst>
            <a:glow>
              <a:schemeClr val="accent1">
                <a:alpha val="40000"/>
              </a:schemeClr>
            </a:glow>
            <a:outerShdw blurRad="50800" dir="6000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0117"/>
            <a:r>
              <a:rPr lang="en-US" sz="2000" dirty="0">
                <a:solidFill>
                  <a:schemeClr val="tx1"/>
                </a:solidFill>
              </a:rPr>
              <a:t>Trained ML Models (Rules)</a:t>
            </a:r>
          </a:p>
        </p:txBody>
      </p:sp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F899EAB5-C24E-F94F-B70A-3C1595C7E1AD}"/>
              </a:ext>
            </a:extLst>
          </p:cNvPr>
          <p:cNvSpPr txBox="1">
            <a:spLocks/>
          </p:cNvSpPr>
          <p:nvPr/>
        </p:nvSpPr>
        <p:spPr>
          <a:xfrm>
            <a:off x="6155684" y="4915465"/>
            <a:ext cx="3481474" cy="322162"/>
          </a:xfrm>
          <a:prstGeom prst="rect">
            <a:avLst/>
          </a:prstGeom>
        </p:spPr>
        <p:txBody>
          <a:bodyPr vert="horz"/>
          <a:lstStyle>
            <a:lvl1pPr marL="249500" indent="-249500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457" indent="-228486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28" indent="-228486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399" indent="-228486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Lucida Grande"/>
              <a:buChar char="-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70" indent="-228486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Lucida Grande"/>
              <a:buChar char="-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99" dirty="0">
                <a:solidFill>
                  <a:srgbClr val="303942"/>
                </a:solidFill>
                <a:latin typeface="Amazon Ember Light"/>
              </a:rPr>
              <a:t>New Similar Problem &amp; Data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821AB790-9D1B-8A44-A5CF-AAD25051A491}"/>
              </a:ext>
            </a:extLst>
          </p:cNvPr>
          <p:cNvSpPr/>
          <p:nvPr/>
        </p:nvSpPr>
        <p:spPr>
          <a:xfrm>
            <a:off x="7595743" y="4599021"/>
            <a:ext cx="601356" cy="279774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A9CEB1D-35E0-0142-979E-7E7011DA905F}"/>
              </a:ext>
            </a:extLst>
          </p:cNvPr>
          <p:cNvSpPr/>
          <p:nvPr/>
        </p:nvSpPr>
        <p:spPr>
          <a:xfrm>
            <a:off x="965969" y="3716987"/>
            <a:ext cx="9958334" cy="161937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4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/>
      <p:bldP spid="59" grpId="0" animBg="1"/>
      <p:bldP spid="60" grpId="0" animBg="1"/>
      <p:bldP spid="61" grpId="0" animBg="1"/>
      <p:bldP spid="62" grpId="0" animBg="1"/>
      <p:bldP spid="63" grpId="0"/>
      <p:bldP spid="64" grpId="0" animBg="1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47C246D-2BDF-8F4A-A510-FBECCE73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</p:spPr>
        <p:txBody>
          <a:bodyPr/>
          <a:lstStyle/>
          <a:p>
            <a:r>
              <a:rPr lang="en-US" dirty="0"/>
              <a:t>What is Machine Learning (ML)?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2DF1172-5EE4-0841-A524-FA7CE6D55C76}"/>
              </a:ext>
            </a:extLst>
          </p:cNvPr>
          <p:cNvGrpSpPr/>
          <p:nvPr/>
        </p:nvGrpSpPr>
        <p:grpSpPr>
          <a:xfrm>
            <a:off x="695914" y="2248743"/>
            <a:ext cx="10494476" cy="1684575"/>
            <a:chOff x="801394" y="1284477"/>
            <a:chExt cx="10900755" cy="171485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328F91D-F729-1746-86A0-58431F67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3392" y="1284948"/>
              <a:ext cx="1318757" cy="1714384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D119720-B088-CD46-B8A9-B5BB6C191C22}"/>
                </a:ext>
              </a:extLst>
            </p:cNvPr>
            <p:cNvGrpSpPr/>
            <p:nvPr/>
          </p:nvGrpSpPr>
          <p:grpSpPr>
            <a:xfrm>
              <a:off x="1186601" y="1284477"/>
              <a:ext cx="9196791" cy="1714855"/>
              <a:chOff x="726021" y="3286898"/>
              <a:chExt cx="2610410" cy="132181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32CD13-222A-B045-85C1-F51836903762}"/>
                  </a:ext>
                </a:extLst>
              </p:cNvPr>
              <p:cNvSpPr txBox="1"/>
              <p:nvPr/>
            </p:nvSpPr>
            <p:spPr bwMode="auto">
              <a:xfrm>
                <a:off x="726021" y="3286898"/>
                <a:ext cx="2610410" cy="13218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91416" rIns="91416" bIns="45708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3pPr marL="114300" lvl="2">
                  <a:defRPr sz="1200" kern="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3pPr>
              </a:lstStyle>
              <a:p>
                <a:pPr lvl="2" defTabSz="340117">
                  <a:spcAft>
                    <a:spcPts val="600"/>
                  </a:spcAft>
                </a:pPr>
                <a:r>
                  <a:rPr lang="en-US" sz="2800" dirty="0">
                    <a:solidFill>
                      <a:schemeClr val="tx1"/>
                    </a:solidFill>
                    <a:latin typeface="Amazon Ember Light"/>
                  </a:rPr>
                  <a:t>“The field of study that gives computers the ability to learn without being explicitly programmed”</a:t>
                </a:r>
              </a:p>
              <a:p>
                <a:pPr lvl="2" algn="r" defTabSz="340117"/>
                <a:r>
                  <a:rPr lang="en-US" sz="2399" i="1" dirty="0">
                    <a:solidFill>
                      <a:schemeClr val="tx1"/>
                    </a:solidFill>
                    <a:latin typeface="Amazon Ember Light"/>
                  </a:rPr>
                  <a:t>Arthur Samuel</a:t>
                </a:r>
                <a:br>
                  <a:rPr lang="en-US" sz="2399" i="1" dirty="0">
                    <a:solidFill>
                      <a:schemeClr val="tx1"/>
                    </a:solidFill>
                    <a:latin typeface="Amazon Ember Light"/>
                  </a:rPr>
                </a:br>
                <a:r>
                  <a:rPr lang="en-US" sz="2399" dirty="0">
                    <a:solidFill>
                      <a:schemeClr val="tx1"/>
                    </a:solidFill>
                    <a:latin typeface="Amazon Ember Light"/>
                  </a:rPr>
                  <a:t>Pioneer of AI research</a:t>
                </a:r>
                <a:endParaRPr lang="en-US" sz="2399" i="1" dirty="0">
                  <a:solidFill>
                    <a:schemeClr val="tx1"/>
                  </a:solidFill>
                  <a:latin typeface="Amazon Ember Light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6AC89D5-1E15-CC46-BF36-65B6D4D3CEA6}"/>
                  </a:ext>
                </a:extLst>
              </p:cNvPr>
              <p:cNvCxnSpPr/>
              <p:nvPr/>
            </p:nvCxnSpPr>
            <p:spPr bwMode="auto">
              <a:xfrm>
                <a:off x="726021" y="3301184"/>
                <a:ext cx="261041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1E8F225-315F-B84D-AB94-A0C0E07130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1394" y="1301431"/>
              <a:ext cx="420436" cy="322832"/>
              <a:chOff x="1435959" y="1931663"/>
              <a:chExt cx="206694" cy="158710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74F19C3-CB2A-2B42-8B55-A6AC15ABE565}"/>
                  </a:ext>
                </a:extLst>
              </p:cNvPr>
              <p:cNvGrpSpPr/>
              <p:nvPr/>
            </p:nvGrpSpPr>
            <p:grpSpPr>
              <a:xfrm>
                <a:off x="1525849" y="1931663"/>
                <a:ext cx="116804" cy="158710"/>
                <a:chOff x="1293301" y="1942173"/>
                <a:chExt cx="116804" cy="158710"/>
              </a:xfrm>
              <a:grpFill/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76AAA23-2AAC-BA48-A79C-455B513B9E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93301" y="2025926"/>
                  <a:ext cx="64293" cy="74957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16" tIns="45708" rIns="91416" bIns="4570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Aft>
                      <a:spcPts val="600"/>
                    </a:spcAft>
                    <a:buClr>
                      <a:srgbClr val="FF9900"/>
                    </a:buClr>
                  </a:pPr>
                  <a:endParaRPr kumimoji="1" lang="en-US" sz="1400" b="1" dirty="0">
                    <a:solidFill>
                      <a:srgbClr val="FFFFFF"/>
                    </a:solidFill>
                    <a:latin typeface="Arial" pitchFamily="34" charset="0"/>
                    <a:ea typeface="굴림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56" name="Block Arc 55">
                  <a:extLst>
                    <a:ext uri="{FF2B5EF4-FFF2-40B4-BE49-F238E27FC236}">
                      <a16:creationId xmlns:a16="http://schemas.microsoft.com/office/drawing/2014/main" id="{DCCDB49B-3DC1-344D-B649-2C199AAC1D13}"/>
                    </a:ext>
                  </a:extLst>
                </p:cNvPr>
                <p:cNvSpPr/>
                <p:nvPr/>
              </p:nvSpPr>
              <p:spPr bwMode="auto">
                <a:xfrm rot="16200000">
                  <a:off x="1272349" y="1963126"/>
                  <a:ext cx="158710" cy="116803"/>
                </a:xfrm>
                <a:prstGeom prst="blockArc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16" tIns="45708" rIns="91416" bIns="4570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Aft>
                      <a:spcPts val="600"/>
                    </a:spcAft>
                    <a:buClr>
                      <a:srgbClr val="FF9900"/>
                    </a:buClr>
                  </a:pPr>
                  <a:endParaRPr kumimoji="1" lang="en-US" sz="1400" b="1" dirty="0">
                    <a:solidFill>
                      <a:srgbClr val="FFFFFF"/>
                    </a:solidFill>
                    <a:latin typeface="Arial" pitchFamily="34" charset="0"/>
                    <a:ea typeface="굴림" pitchFamily="50" charset="-127"/>
                    <a:cs typeface="Arial" pitchFamily="34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4134376-01C2-3A48-95FF-CA62BB36F4DD}"/>
                  </a:ext>
                </a:extLst>
              </p:cNvPr>
              <p:cNvGrpSpPr/>
              <p:nvPr/>
            </p:nvGrpSpPr>
            <p:grpSpPr>
              <a:xfrm>
                <a:off x="1435959" y="1931663"/>
                <a:ext cx="116804" cy="158710"/>
                <a:chOff x="1293301" y="1942173"/>
                <a:chExt cx="116804" cy="158710"/>
              </a:xfrm>
              <a:grpFill/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5AEC1368-BC4D-784B-A765-F1F47F9992DB}"/>
                    </a:ext>
                  </a:extLst>
                </p:cNvPr>
                <p:cNvSpPr/>
                <p:nvPr/>
              </p:nvSpPr>
              <p:spPr bwMode="auto">
                <a:xfrm>
                  <a:off x="1293301" y="2025926"/>
                  <a:ext cx="64293" cy="74957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16" tIns="45708" rIns="91416" bIns="4570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Aft>
                      <a:spcPts val="600"/>
                    </a:spcAft>
                    <a:buClr>
                      <a:srgbClr val="FF9900"/>
                    </a:buClr>
                  </a:pPr>
                  <a:endParaRPr kumimoji="1" lang="en-US" sz="1400" b="1" dirty="0">
                    <a:solidFill>
                      <a:srgbClr val="FFFFFF"/>
                    </a:solidFill>
                    <a:latin typeface="Arial" pitchFamily="34" charset="0"/>
                    <a:ea typeface="굴림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54" name="Block Arc 53">
                  <a:extLst>
                    <a:ext uri="{FF2B5EF4-FFF2-40B4-BE49-F238E27FC236}">
                      <a16:creationId xmlns:a16="http://schemas.microsoft.com/office/drawing/2014/main" id="{1E4223F1-6331-0F4F-BD2A-47E715A0E2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6200000">
                  <a:off x="1272349" y="1963126"/>
                  <a:ext cx="158710" cy="116803"/>
                </a:xfrm>
                <a:prstGeom prst="blockArc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16" tIns="45708" rIns="91416" bIns="4570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Aft>
                      <a:spcPts val="600"/>
                    </a:spcAft>
                    <a:buClr>
                      <a:srgbClr val="FF9900"/>
                    </a:buClr>
                  </a:pPr>
                  <a:endParaRPr kumimoji="1" lang="en-US" sz="1400" b="1" dirty="0">
                    <a:solidFill>
                      <a:srgbClr val="FFFFFF"/>
                    </a:solidFill>
                    <a:latin typeface="Arial" pitchFamily="34" charset="0"/>
                    <a:ea typeface="굴림" pitchFamily="50" charset="-127"/>
                    <a:cs typeface="Arial" pitchFamily="34" charset="0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433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AA5D-EC88-7441-AEA2-6CAB223E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96" y="255154"/>
            <a:ext cx="11379970" cy="839165"/>
          </a:xfrm>
        </p:spPr>
        <p:txBody>
          <a:bodyPr/>
          <a:lstStyle/>
          <a:p>
            <a:r>
              <a:rPr lang="en-US" dirty="0"/>
              <a:t> What is a Model?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67DFAF-2FED-4D41-A975-ED5A78DD0F7F}"/>
              </a:ext>
            </a:extLst>
          </p:cNvPr>
          <p:cNvGrpSpPr/>
          <p:nvPr/>
        </p:nvGrpSpPr>
        <p:grpSpPr>
          <a:xfrm>
            <a:off x="1886903" y="1574800"/>
            <a:ext cx="2315692" cy="4089400"/>
            <a:chOff x="694208" y="1574800"/>
            <a:chExt cx="2315692" cy="4089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8B12C2-7668-714F-BF90-740004DFB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612" y="2025650"/>
              <a:ext cx="1816100" cy="14033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6BA753-B84F-3D47-96F9-120013451F86}"/>
                </a:ext>
              </a:extLst>
            </p:cNvPr>
            <p:cNvSpPr txBox="1"/>
            <p:nvPr/>
          </p:nvSpPr>
          <p:spPr>
            <a:xfrm>
              <a:off x="1257300" y="4025900"/>
              <a:ext cx="817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/>
                <a:t>Data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DFAE1B-5E33-6E48-BDFC-1B468F6863FE}"/>
                </a:ext>
              </a:extLst>
            </p:cNvPr>
            <p:cNvSpPr/>
            <p:nvPr/>
          </p:nvSpPr>
          <p:spPr>
            <a:xfrm>
              <a:off x="694208" y="1574800"/>
              <a:ext cx="2315692" cy="408940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491B02-93BE-E54A-907B-557467D02CED}"/>
              </a:ext>
            </a:extLst>
          </p:cNvPr>
          <p:cNvGrpSpPr/>
          <p:nvPr/>
        </p:nvGrpSpPr>
        <p:grpSpPr>
          <a:xfrm>
            <a:off x="5560246" y="1520402"/>
            <a:ext cx="2315692" cy="4089400"/>
            <a:chOff x="3520394" y="1565219"/>
            <a:chExt cx="2315692" cy="4089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7D5F48-42B9-C942-8DBE-2E47638CF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"/>
            </a:blip>
            <a:stretch>
              <a:fillRect/>
            </a:stretch>
          </p:blipFill>
          <p:spPr>
            <a:xfrm>
              <a:off x="3659209" y="1929331"/>
              <a:ext cx="1981200" cy="1600200"/>
            </a:xfrm>
            <a:prstGeom prst="rect">
              <a:avLst/>
            </a:prstGeom>
            <a:ln>
              <a:noFill/>
            </a:ln>
            <a:effectLst>
              <a:softEdge rad="0"/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7B7F81-CCD4-194B-849B-516D3543FECD}"/>
                </a:ext>
              </a:extLst>
            </p:cNvPr>
            <p:cNvSpPr txBox="1"/>
            <p:nvPr/>
          </p:nvSpPr>
          <p:spPr>
            <a:xfrm>
              <a:off x="3589773" y="3745317"/>
              <a:ext cx="219551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/>
                <a:t>Model</a:t>
              </a: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/>
                <a:t>A function which can provide answer to question from data</a:t>
              </a:r>
              <a:r>
                <a:rPr lang="en-US" sz="2400" b="1" dirty="0"/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AD7699-B6D5-AD4A-8C24-B5D473221C5F}"/>
                </a:ext>
              </a:extLst>
            </p:cNvPr>
            <p:cNvSpPr txBox="1"/>
            <p:nvPr/>
          </p:nvSpPr>
          <p:spPr>
            <a:xfrm>
              <a:off x="4020519" y="2253883"/>
              <a:ext cx="13340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6000" dirty="0">
                  <a:solidFill>
                    <a:schemeClr val="accent3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f(x)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F8742FB-EC97-0D41-A6CB-BC55976E9776}"/>
                </a:ext>
              </a:extLst>
            </p:cNvPr>
            <p:cNvSpPr/>
            <p:nvPr/>
          </p:nvSpPr>
          <p:spPr>
            <a:xfrm>
              <a:off x="3520394" y="1565219"/>
              <a:ext cx="2315692" cy="408940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8E4592-D94D-BE4E-B609-FA6F957F7B85}"/>
              </a:ext>
            </a:extLst>
          </p:cNvPr>
          <p:cNvGrpSpPr/>
          <p:nvPr/>
        </p:nvGrpSpPr>
        <p:grpSpPr>
          <a:xfrm>
            <a:off x="9228375" y="1520402"/>
            <a:ext cx="2315692" cy="4089400"/>
            <a:chOff x="6346580" y="1574800"/>
            <a:chExt cx="2315692" cy="4089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81E4B2-E752-3046-8C66-33D840E2F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5762" y="1993900"/>
              <a:ext cx="1564848" cy="15356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456DB9-B23F-B544-9BDC-4C1DB6C12504}"/>
                </a:ext>
              </a:extLst>
            </p:cNvPr>
            <p:cNvSpPr txBox="1"/>
            <p:nvPr/>
          </p:nvSpPr>
          <p:spPr>
            <a:xfrm>
              <a:off x="7033059" y="4025900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/>
                <a:t>Answer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C2DAFC3-DF9B-7440-9D5A-F9B9D4A0589C}"/>
                </a:ext>
              </a:extLst>
            </p:cNvPr>
            <p:cNvSpPr/>
            <p:nvPr/>
          </p:nvSpPr>
          <p:spPr>
            <a:xfrm>
              <a:off x="6346580" y="1574800"/>
              <a:ext cx="2315692" cy="408940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419D16A-C4E7-5545-82D7-086B93063D64}"/>
              </a:ext>
            </a:extLst>
          </p:cNvPr>
          <p:cNvSpPr/>
          <p:nvPr/>
        </p:nvSpPr>
        <p:spPr>
          <a:xfrm>
            <a:off x="4545495" y="3429000"/>
            <a:ext cx="698500" cy="542502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19377BD-3E69-A840-A36B-4537ABF4DF9C}"/>
              </a:ext>
            </a:extLst>
          </p:cNvPr>
          <p:cNvSpPr/>
          <p:nvPr/>
        </p:nvSpPr>
        <p:spPr>
          <a:xfrm>
            <a:off x="8257998" y="3348249"/>
            <a:ext cx="698500" cy="542502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8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Connector: Elbow 71">
            <a:extLst>
              <a:ext uri="{FF2B5EF4-FFF2-40B4-BE49-F238E27FC236}">
                <a16:creationId xmlns:a16="http://schemas.microsoft.com/office/drawing/2014/main" id="{588DF93A-F612-4237-BA90-6C0913DC1627}"/>
              </a:ext>
            </a:extLst>
          </p:cNvPr>
          <p:cNvCxnSpPr>
            <a:cxnSpLocks/>
            <a:stCxn id="52" idx="1"/>
            <a:endCxn id="35" idx="2"/>
          </p:cNvCxnSpPr>
          <p:nvPr/>
        </p:nvCxnSpPr>
        <p:spPr>
          <a:xfrm rot="10800000">
            <a:off x="4886946" y="4304690"/>
            <a:ext cx="5598177" cy="617860"/>
          </a:xfrm>
          <a:prstGeom prst="bentConnector2">
            <a:avLst/>
          </a:prstGeom>
          <a:ln w="25400">
            <a:solidFill>
              <a:srgbClr val="A6A6A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47C246D-2BDF-8F4A-A510-FBECCE73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</p:spPr>
        <p:txBody>
          <a:bodyPr/>
          <a:lstStyle/>
          <a:p>
            <a:r>
              <a:rPr lang="en-US" dirty="0"/>
              <a:t>ML Lifecycle</a:t>
            </a:r>
          </a:p>
        </p:txBody>
      </p:sp>
      <p:sp>
        <p:nvSpPr>
          <p:cNvPr id="30" name="Rectangle: Rounded Corners 45">
            <a:extLst>
              <a:ext uri="{FF2B5EF4-FFF2-40B4-BE49-F238E27FC236}">
                <a16:creationId xmlns:a16="http://schemas.microsoft.com/office/drawing/2014/main" id="{50B8A7C8-353C-4B17-A0AC-E7346C0660AB}"/>
              </a:ext>
            </a:extLst>
          </p:cNvPr>
          <p:cNvSpPr/>
          <p:nvPr/>
        </p:nvSpPr>
        <p:spPr>
          <a:xfrm>
            <a:off x="9261862" y="1250627"/>
            <a:ext cx="2093679" cy="499565"/>
          </a:xfrm>
          <a:prstGeom prst="roundRect">
            <a:avLst>
              <a:gd name="adj" fmla="val 6421"/>
            </a:avLst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Model Deployment</a:t>
            </a:r>
          </a:p>
        </p:txBody>
      </p:sp>
      <p:cxnSp>
        <p:nvCxnSpPr>
          <p:cNvPr id="31" name="Connector: Elbow 68">
            <a:extLst>
              <a:ext uri="{FF2B5EF4-FFF2-40B4-BE49-F238E27FC236}">
                <a16:creationId xmlns:a16="http://schemas.microsoft.com/office/drawing/2014/main" id="{8835DA6D-368D-4F49-888D-43962CC0A733}"/>
              </a:ext>
            </a:extLst>
          </p:cNvPr>
          <p:cNvCxnSpPr>
            <a:cxnSpLocks/>
            <a:stCxn id="30" idx="1"/>
            <a:endCxn id="35" idx="0"/>
          </p:cNvCxnSpPr>
          <p:nvPr/>
        </p:nvCxnSpPr>
        <p:spPr>
          <a:xfrm rot="10800000" flipV="1">
            <a:off x="4886946" y="1500409"/>
            <a:ext cx="4374917" cy="895889"/>
          </a:xfrm>
          <a:prstGeom prst="bentConnector2">
            <a:avLst/>
          </a:prstGeom>
          <a:ln w="25400">
            <a:solidFill>
              <a:srgbClr val="A6A6A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60ACCE2-2B95-480B-A135-2EB69B244D7A}"/>
              </a:ext>
            </a:extLst>
          </p:cNvPr>
          <p:cNvSpPr txBox="1"/>
          <p:nvPr/>
        </p:nvSpPr>
        <p:spPr>
          <a:xfrm>
            <a:off x="5948545" y="1280682"/>
            <a:ext cx="2093679" cy="415621"/>
          </a:xfrm>
          <a:prstGeom prst="round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>
            <a:defPPr>
              <a:defRPr lang="en-US"/>
            </a:defPPr>
            <a:lvl1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40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600" dirty="0"/>
              <a:t>New Data/Re-training  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155A2B-FA63-417C-8257-B4D33E6D9793}"/>
              </a:ext>
            </a:extLst>
          </p:cNvPr>
          <p:cNvCxnSpPr>
            <a:cxnSpLocks/>
          </p:cNvCxnSpPr>
          <p:nvPr/>
        </p:nvCxnSpPr>
        <p:spPr>
          <a:xfrm flipV="1">
            <a:off x="10748262" y="1727431"/>
            <a:ext cx="4715" cy="1038465"/>
          </a:xfrm>
          <a:prstGeom prst="straightConnector1">
            <a:avLst/>
          </a:prstGeom>
          <a:ln w="25400">
            <a:solidFill>
              <a:srgbClr val="A6A6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1F464B-6130-456A-B679-6FE297E096F5}"/>
              </a:ext>
            </a:extLst>
          </p:cNvPr>
          <p:cNvSpPr txBox="1"/>
          <p:nvPr/>
        </p:nvSpPr>
        <p:spPr>
          <a:xfrm>
            <a:off x="10480405" y="2081406"/>
            <a:ext cx="535709" cy="375657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>
            <a:defPPr>
              <a:defRPr lang="en-US"/>
            </a:defPPr>
            <a:lvl1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40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/>
              <a:t>Y</a:t>
            </a:r>
            <a:r>
              <a:rPr lang="en-US" sz="1600" dirty="0" err="1"/>
              <a:t>es</a:t>
            </a:r>
            <a:endParaRPr lang="en-IN" sz="1600" dirty="0" err="1"/>
          </a:p>
        </p:txBody>
      </p:sp>
      <p:sp>
        <p:nvSpPr>
          <p:cNvPr id="35" name="Rectangle: Rounded Corners 46">
            <a:extLst>
              <a:ext uri="{FF2B5EF4-FFF2-40B4-BE49-F238E27FC236}">
                <a16:creationId xmlns:a16="http://schemas.microsoft.com/office/drawing/2014/main" id="{E4DC3656-DBF7-4E4B-8B13-5F2E9E8867FF}"/>
              </a:ext>
            </a:extLst>
          </p:cNvPr>
          <p:cNvSpPr/>
          <p:nvPr/>
        </p:nvSpPr>
        <p:spPr>
          <a:xfrm>
            <a:off x="3283163" y="2396299"/>
            <a:ext cx="3207563" cy="1908391"/>
          </a:xfrm>
          <a:prstGeom prst="roundRect">
            <a:avLst>
              <a:gd name="adj" fmla="val 8559"/>
            </a:avLst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Data</a:t>
            </a:r>
            <a:r>
              <a:rPr lang="en-US" sz="2400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Processing</a:t>
            </a:r>
          </a:p>
          <a:p>
            <a:pPr marL="28575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Data Exploration </a:t>
            </a:r>
          </a:p>
          <a:p>
            <a:pPr marL="28575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Augmentation</a:t>
            </a:r>
          </a:p>
          <a:p>
            <a:pPr marL="28575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Feature Engineering</a:t>
            </a:r>
          </a:p>
          <a:p>
            <a:pPr marL="28575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Etc.</a:t>
            </a:r>
          </a:p>
        </p:txBody>
      </p:sp>
      <p:sp>
        <p:nvSpPr>
          <p:cNvPr id="39" name="Rectangle: Rounded Corners 3">
            <a:extLst>
              <a:ext uri="{FF2B5EF4-FFF2-40B4-BE49-F238E27FC236}">
                <a16:creationId xmlns:a16="http://schemas.microsoft.com/office/drawing/2014/main" id="{65955946-57F1-4169-8051-C8C63942CA0F}"/>
              </a:ext>
            </a:extLst>
          </p:cNvPr>
          <p:cNvSpPr/>
          <p:nvPr/>
        </p:nvSpPr>
        <p:spPr>
          <a:xfrm>
            <a:off x="741408" y="1732063"/>
            <a:ext cx="2093679" cy="696143"/>
          </a:xfrm>
          <a:prstGeom prst="roundRect">
            <a:avLst>
              <a:gd name="adj" fmla="val 8559"/>
            </a:avLst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Business Problems</a:t>
            </a:r>
          </a:p>
        </p:txBody>
      </p:sp>
      <p:sp>
        <p:nvSpPr>
          <p:cNvPr id="40" name="Rectangle: Rounded Corners 20">
            <a:extLst>
              <a:ext uri="{FF2B5EF4-FFF2-40B4-BE49-F238E27FC236}">
                <a16:creationId xmlns:a16="http://schemas.microsoft.com/office/drawing/2014/main" id="{619738D0-8DEF-4B45-A708-D3DF5F09DFD7}"/>
              </a:ext>
            </a:extLst>
          </p:cNvPr>
          <p:cNvSpPr/>
          <p:nvPr/>
        </p:nvSpPr>
        <p:spPr>
          <a:xfrm>
            <a:off x="741408" y="2970299"/>
            <a:ext cx="2008217" cy="995083"/>
          </a:xfrm>
          <a:prstGeom prst="roundRect">
            <a:avLst>
              <a:gd name="adj" fmla="val 8559"/>
            </a:avLst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4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Problem</a:t>
            </a:r>
            <a:r>
              <a:rPr lang="en-US" sz="2400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Formulation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B6484B-5EFE-4F81-8B75-603E2B799FBB}"/>
              </a:ext>
            </a:extLst>
          </p:cNvPr>
          <p:cNvCxnSpPr>
            <a:cxnSpLocks/>
          </p:cNvCxnSpPr>
          <p:nvPr/>
        </p:nvCxnSpPr>
        <p:spPr>
          <a:xfrm>
            <a:off x="2749625" y="3527800"/>
            <a:ext cx="531329" cy="0"/>
          </a:xfrm>
          <a:prstGeom prst="straightConnector1">
            <a:avLst/>
          </a:prstGeom>
          <a:ln w="25400">
            <a:solidFill>
              <a:srgbClr val="A6A6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439DEC-D4E8-40C4-88F3-DC7195035A8D}"/>
              </a:ext>
            </a:extLst>
          </p:cNvPr>
          <p:cNvCxnSpPr>
            <a:cxnSpLocks/>
          </p:cNvCxnSpPr>
          <p:nvPr/>
        </p:nvCxnSpPr>
        <p:spPr>
          <a:xfrm>
            <a:off x="9212823" y="3527800"/>
            <a:ext cx="769537" cy="0"/>
          </a:xfrm>
          <a:prstGeom prst="straightConnector1">
            <a:avLst/>
          </a:prstGeom>
          <a:ln w="25400">
            <a:solidFill>
              <a:srgbClr val="A6A6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4">
            <a:extLst>
              <a:ext uri="{FF2B5EF4-FFF2-40B4-BE49-F238E27FC236}">
                <a16:creationId xmlns:a16="http://schemas.microsoft.com/office/drawing/2014/main" id="{3D34A85B-034F-4C3A-861A-842CA2982FC1}"/>
              </a:ext>
            </a:extLst>
          </p:cNvPr>
          <p:cNvSpPr/>
          <p:nvPr/>
        </p:nvSpPr>
        <p:spPr>
          <a:xfrm>
            <a:off x="7457404" y="2396298"/>
            <a:ext cx="1735882" cy="1908381"/>
          </a:xfrm>
          <a:prstGeom prst="roundRect">
            <a:avLst>
              <a:gd name="adj" fmla="val 8559"/>
            </a:avLst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4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Model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Training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Evaluation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Interpretation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Etc.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2F75AB-1758-41AF-AF8E-B61C6E59E729}"/>
              </a:ext>
            </a:extLst>
          </p:cNvPr>
          <p:cNvSpPr txBox="1"/>
          <p:nvPr/>
        </p:nvSpPr>
        <p:spPr>
          <a:xfrm>
            <a:off x="10485122" y="4734721"/>
            <a:ext cx="535709" cy="375657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>
            <a:defPPr>
              <a:defRPr lang="en-US"/>
            </a:defPPr>
            <a:lvl1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40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/>
              <a:t>No</a:t>
            </a:r>
            <a:endParaRPr lang="en-IN" sz="1600" dirty="0" err="1"/>
          </a:p>
        </p:txBody>
      </p:sp>
      <p:cxnSp>
        <p:nvCxnSpPr>
          <p:cNvPr id="54" name="Straight Connector 53"/>
          <p:cNvCxnSpPr/>
          <p:nvPr/>
        </p:nvCxnSpPr>
        <p:spPr>
          <a:xfrm>
            <a:off x="10748262" y="4304696"/>
            <a:ext cx="4715" cy="430025"/>
          </a:xfrm>
          <a:prstGeom prst="line">
            <a:avLst/>
          </a:prstGeom>
          <a:ln w="25400">
            <a:solidFill>
              <a:srgbClr val="A6A6A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Freeform 20">
            <a:extLst>
              <a:ext uri="{FF2B5EF4-FFF2-40B4-BE49-F238E27FC236}">
                <a16:creationId xmlns:a16="http://schemas.microsoft.com/office/drawing/2014/main" id="{3B6AF0C1-9AE1-4721-9559-4E213C73A2BB}"/>
              </a:ext>
            </a:extLst>
          </p:cNvPr>
          <p:cNvSpPr/>
          <p:nvPr/>
        </p:nvSpPr>
        <p:spPr>
          <a:xfrm>
            <a:off x="9982360" y="2750905"/>
            <a:ext cx="1531803" cy="155379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Meets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Business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Goal?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5435DC-60E9-D543-B945-36DCFDC6B468}"/>
              </a:ext>
            </a:extLst>
          </p:cNvPr>
          <p:cNvCxnSpPr>
            <a:cxnSpLocks/>
          </p:cNvCxnSpPr>
          <p:nvPr/>
        </p:nvCxnSpPr>
        <p:spPr>
          <a:xfrm>
            <a:off x="1714788" y="2428206"/>
            <a:ext cx="0" cy="542093"/>
          </a:xfrm>
          <a:prstGeom prst="line">
            <a:avLst/>
          </a:prstGeom>
          <a:ln w="25400">
            <a:solidFill>
              <a:srgbClr val="A6A6A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22C54F-9DFF-5248-B471-1BDB5187196C}"/>
              </a:ext>
            </a:extLst>
          </p:cNvPr>
          <p:cNvCxnSpPr>
            <a:cxnSpLocks/>
          </p:cNvCxnSpPr>
          <p:nvPr/>
        </p:nvCxnSpPr>
        <p:spPr>
          <a:xfrm>
            <a:off x="6490727" y="3527800"/>
            <a:ext cx="966677" cy="0"/>
          </a:xfrm>
          <a:prstGeom prst="straightConnector1">
            <a:avLst/>
          </a:prstGeom>
          <a:ln w="25400">
            <a:solidFill>
              <a:srgbClr val="A6A6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704D8BB-3ADB-4B4A-BF82-C33262CF6EB2}"/>
              </a:ext>
            </a:extLst>
          </p:cNvPr>
          <p:cNvCxnSpPr>
            <a:cxnSpLocks/>
          </p:cNvCxnSpPr>
          <p:nvPr/>
        </p:nvCxnSpPr>
        <p:spPr>
          <a:xfrm flipH="1" flipV="1">
            <a:off x="9072530" y="568065"/>
            <a:ext cx="1328618" cy="764670"/>
          </a:xfrm>
          <a:prstGeom prst="straightConnector1">
            <a:avLst/>
          </a:prstGeom>
          <a:ln w="25400">
            <a:solidFill>
              <a:srgbClr val="A6A6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44">
            <a:extLst>
              <a:ext uri="{FF2B5EF4-FFF2-40B4-BE49-F238E27FC236}">
                <a16:creationId xmlns:a16="http://schemas.microsoft.com/office/drawing/2014/main" id="{9C5D0503-B8F8-D14F-856C-BE0D7FC97340}"/>
              </a:ext>
            </a:extLst>
          </p:cNvPr>
          <p:cNvSpPr/>
          <p:nvPr/>
        </p:nvSpPr>
        <p:spPr>
          <a:xfrm>
            <a:off x="8037128" y="246531"/>
            <a:ext cx="1144382" cy="599362"/>
          </a:xfrm>
          <a:prstGeom prst="roundRect">
            <a:avLst>
              <a:gd name="adj" fmla="val 8559"/>
            </a:avLst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4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Answer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76BF04-0368-2B4A-95CA-C4344D99A34E}"/>
              </a:ext>
            </a:extLst>
          </p:cNvPr>
          <p:cNvGrpSpPr/>
          <p:nvPr/>
        </p:nvGrpSpPr>
        <p:grpSpPr>
          <a:xfrm>
            <a:off x="4035246" y="5417609"/>
            <a:ext cx="7555334" cy="523798"/>
            <a:chOff x="2412385" y="4556275"/>
            <a:chExt cx="5063866" cy="523933"/>
          </a:xfrm>
        </p:grpSpPr>
        <p:sp>
          <p:nvSpPr>
            <p:cNvPr id="38" name="Text Placeholder 4">
              <a:extLst>
                <a:ext uri="{FF2B5EF4-FFF2-40B4-BE49-F238E27FC236}">
                  <a16:creationId xmlns:a16="http://schemas.microsoft.com/office/drawing/2014/main" id="{49EE1F3E-5EF2-604D-A2ED-A7106E29A739}"/>
                </a:ext>
              </a:extLst>
            </p:cNvPr>
            <p:cNvSpPr txBox="1">
              <a:spLocks/>
            </p:cNvSpPr>
            <p:nvPr/>
          </p:nvSpPr>
          <p:spPr>
            <a:xfrm>
              <a:off x="2412385" y="4568251"/>
              <a:ext cx="1016970" cy="511956"/>
            </a:xfrm>
            <a:prstGeom prst="rect">
              <a:avLst/>
            </a:prstGeom>
            <a:solidFill>
              <a:srgbClr val="BDEBFF"/>
            </a:solidFill>
          </p:spPr>
          <p:txBody>
            <a:bodyPr vert="horz"/>
            <a:lstStyle>
              <a:lvl1pPr marL="249500" indent="-249500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457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Wingdings" charset="2"/>
                <a:buChar char="§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428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Lucida Grande"/>
                <a:buChar char="-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399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6370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4500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43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42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41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399" b="1" dirty="0">
                  <a:latin typeface="Amazon Ember Light"/>
                </a:rPr>
                <a:t>Problem</a:t>
              </a:r>
            </a:p>
          </p:txBody>
        </p:sp>
        <p:sp>
          <p:nvSpPr>
            <p:cNvPr id="41" name="Chevron 40">
              <a:extLst>
                <a:ext uri="{FF2B5EF4-FFF2-40B4-BE49-F238E27FC236}">
                  <a16:creationId xmlns:a16="http://schemas.microsoft.com/office/drawing/2014/main" id="{D0870463-06C5-8542-A621-C9C1FA47E53F}"/>
                </a:ext>
              </a:extLst>
            </p:cNvPr>
            <p:cNvSpPr/>
            <p:nvPr/>
          </p:nvSpPr>
          <p:spPr>
            <a:xfrm>
              <a:off x="3489380" y="4655015"/>
              <a:ext cx="217156" cy="322246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0117"/>
              <a:endParaRPr lang="en-US">
                <a:solidFill>
                  <a:srgbClr val="303942"/>
                </a:solidFill>
                <a:latin typeface="Amazon Ember Light"/>
              </a:endParaRPr>
            </a:p>
          </p:txBody>
        </p:sp>
        <p:sp>
          <p:nvSpPr>
            <p:cNvPr id="42" name="Text Placeholder 4">
              <a:extLst>
                <a:ext uri="{FF2B5EF4-FFF2-40B4-BE49-F238E27FC236}">
                  <a16:creationId xmlns:a16="http://schemas.microsoft.com/office/drawing/2014/main" id="{25978E9E-3514-D94D-B07E-7B88AA2B73E2}"/>
                </a:ext>
              </a:extLst>
            </p:cNvPr>
            <p:cNvSpPr txBox="1">
              <a:spLocks/>
            </p:cNvSpPr>
            <p:nvPr/>
          </p:nvSpPr>
          <p:spPr>
            <a:xfrm>
              <a:off x="3776893" y="4568252"/>
              <a:ext cx="877511" cy="511956"/>
            </a:xfrm>
            <a:prstGeom prst="rect">
              <a:avLst/>
            </a:prstGeom>
            <a:solidFill>
              <a:srgbClr val="BDEBFF"/>
            </a:solidFill>
          </p:spPr>
          <p:txBody>
            <a:bodyPr vert="horz"/>
            <a:lstStyle>
              <a:lvl1pPr marL="249500" indent="-249500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457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Wingdings" charset="2"/>
                <a:buChar char="§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428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Lucida Grande"/>
                <a:buChar char="-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399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6370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4500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43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42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41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399" b="1" dirty="0">
                  <a:solidFill>
                    <a:srgbClr val="303942"/>
                  </a:solidFill>
                  <a:latin typeface="Amazon Ember Light"/>
                </a:rPr>
                <a:t>Data</a:t>
              </a: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62552850-E476-6B48-B18C-7033383C6784}"/>
                </a:ext>
              </a:extLst>
            </p:cNvPr>
            <p:cNvSpPr/>
            <p:nvPr/>
          </p:nvSpPr>
          <p:spPr>
            <a:xfrm>
              <a:off x="4728065" y="4655015"/>
              <a:ext cx="217156" cy="322246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0117"/>
              <a:endParaRPr lang="en-US">
                <a:solidFill>
                  <a:srgbClr val="303942"/>
                </a:solidFill>
                <a:latin typeface="Amazon Ember Light"/>
              </a:endParaRPr>
            </a:p>
          </p:txBody>
        </p:sp>
        <p:sp>
          <p:nvSpPr>
            <p:cNvPr id="44" name="Text Placeholder 4">
              <a:extLst>
                <a:ext uri="{FF2B5EF4-FFF2-40B4-BE49-F238E27FC236}">
                  <a16:creationId xmlns:a16="http://schemas.microsoft.com/office/drawing/2014/main" id="{5D5224E3-010F-3347-BF8C-885B1977C0D8}"/>
                </a:ext>
              </a:extLst>
            </p:cNvPr>
            <p:cNvSpPr txBox="1">
              <a:spLocks/>
            </p:cNvSpPr>
            <p:nvPr/>
          </p:nvSpPr>
          <p:spPr>
            <a:xfrm>
              <a:off x="5065327" y="4568251"/>
              <a:ext cx="1016970" cy="511956"/>
            </a:xfrm>
            <a:prstGeom prst="rect">
              <a:avLst/>
            </a:prstGeom>
            <a:solidFill>
              <a:srgbClr val="BDEBFF"/>
            </a:solidFill>
          </p:spPr>
          <p:txBody>
            <a:bodyPr vert="horz"/>
            <a:lstStyle>
              <a:lvl1pPr marL="249500" indent="-249500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457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Wingdings" charset="2"/>
                <a:buChar char="§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428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Lucida Grande"/>
                <a:buChar char="-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399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6370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4500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43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42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41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399" b="1" dirty="0">
                  <a:solidFill>
                    <a:srgbClr val="303942"/>
                  </a:solidFill>
                  <a:latin typeface="Amazon Ember Light"/>
                </a:rPr>
                <a:t>Model</a:t>
              </a:r>
            </a:p>
          </p:txBody>
        </p:sp>
        <p:sp>
          <p:nvSpPr>
            <p:cNvPr id="47" name="Chevron 46">
              <a:extLst>
                <a:ext uri="{FF2B5EF4-FFF2-40B4-BE49-F238E27FC236}">
                  <a16:creationId xmlns:a16="http://schemas.microsoft.com/office/drawing/2014/main" id="{839E8BAA-E2B7-994F-BC7C-F7C2BEFB3E79}"/>
                </a:ext>
              </a:extLst>
            </p:cNvPr>
            <p:cNvSpPr/>
            <p:nvPr/>
          </p:nvSpPr>
          <p:spPr>
            <a:xfrm>
              <a:off x="6157714" y="4654130"/>
              <a:ext cx="217156" cy="322246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0117"/>
              <a:endParaRPr lang="en-US">
                <a:solidFill>
                  <a:srgbClr val="303942"/>
                </a:solidFill>
                <a:latin typeface="Amazon Ember Light"/>
              </a:endParaRPr>
            </a:p>
          </p:txBody>
        </p:sp>
        <p:sp>
          <p:nvSpPr>
            <p:cNvPr id="50" name="Text Placeholder 4">
              <a:extLst>
                <a:ext uri="{FF2B5EF4-FFF2-40B4-BE49-F238E27FC236}">
                  <a16:creationId xmlns:a16="http://schemas.microsoft.com/office/drawing/2014/main" id="{3F47C37B-13A1-E448-A8F3-3993FA84EB4B}"/>
                </a:ext>
              </a:extLst>
            </p:cNvPr>
            <p:cNvSpPr txBox="1">
              <a:spLocks/>
            </p:cNvSpPr>
            <p:nvPr/>
          </p:nvSpPr>
          <p:spPr>
            <a:xfrm>
              <a:off x="6459281" y="4556275"/>
              <a:ext cx="1016970" cy="511956"/>
            </a:xfrm>
            <a:prstGeom prst="rect">
              <a:avLst/>
            </a:prstGeom>
            <a:solidFill>
              <a:srgbClr val="BDEBFF"/>
            </a:solidFill>
          </p:spPr>
          <p:txBody>
            <a:bodyPr vert="horz"/>
            <a:lstStyle>
              <a:lvl1pPr marL="249500" indent="-249500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457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Wingdings" charset="2"/>
                <a:buChar char="§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428" indent="-228486" algn="l" defTabSz="997999" rtl="0" eaLnBrk="1" latinLnBrk="0" hangingPunct="1">
                <a:lnSpc>
                  <a:spcPct val="100000"/>
                </a:lnSpc>
                <a:spcBef>
                  <a:spcPts val="800"/>
                </a:spcBef>
                <a:buFont typeface="Lucida Grande"/>
                <a:buChar char="-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399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6370" indent="-228486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Lucida Grande"/>
                <a:buChar char="-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4500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43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42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41499" indent="-249500" algn="l" defTabSz="997999" rtl="0" eaLnBrk="1" latinLnBrk="0" hangingPunct="1">
                <a:lnSpc>
                  <a:spcPct val="90000"/>
                </a:lnSpc>
                <a:spcBef>
                  <a:spcPts val="545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399" b="1" dirty="0">
                  <a:solidFill>
                    <a:srgbClr val="303942"/>
                  </a:solidFill>
                  <a:latin typeface="Amazon Ember Light"/>
                </a:rPr>
                <a:t>Answer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827F0E-3633-F147-A5AA-1655E2ABBBC8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6876234" y="546212"/>
            <a:ext cx="1160894" cy="734459"/>
          </a:xfrm>
          <a:prstGeom prst="straightConnector1">
            <a:avLst/>
          </a:prstGeom>
          <a:ln w="25400">
            <a:solidFill>
              <a:srgbClr val="A6A6A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2717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5" grpId="0" animBg="1"/>
      <p:bldP spid="49" grpId="0" animBg="1"/>
      <p:bldP spid="52" grpId="0" animBg="1"/>
      <p:bldP spid="107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47C246D-2BDF-8F4A-A510-FBECCE73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4" y="295897"/>
            <a:ext cx="10894666" cy="987472"/>
          </a:xfrm>
        </p:spPr>
        <p:txBody>
          <a:bodyPr/>
          <a:lstStyle/>
          <a:p>
            <a:r>
              <a:rPr lang="en-US" dirty="0"/>
              <a:t>ML Jargons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0B688085-A246-A14A-A1B9-29E6060C7201}"/>
              </a:ext>
            </a:extLst>
          </p:cNvPr>
          <p:cNvGraphicFramePr>
            <a:graphicFrameLocks noGrp="1"/>
          </p:cNvGraphicFramePr>
          <p:nvPr/>
        </p:nvGraphicFramePr>
        <p:xfrm>
          <a:off x="911872" y="2270841"/>
          <a:ext cx="10520604" cy="362781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62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ML / Statistics Jargon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Definition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68">
                <a:tc>
                  <a:txBody>
                    <a:bodyPr/>
                    <a:lstStyle/>
                    <a:p>
                      <a:r>
                        <a:rPr lang="en-US" sz="2000" dirty="0"/>
                        <a:t>Label</a:t>
                      </a:r>
                      <a:r>
                        <a:rPr lang="en-US" sz="2000" baseline="0" dirty="0"/>
                        <a:t>/</a:t>
                      </a:r>
                      <a:r>
                        <a:rPr lang="en-US" sz="2000" dirty="0"/>
                        <a:t>Target/Output Variable/”y”</a:t>
                      </a:r>
                      <a:endParaRPr lang="en-US" sz="2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results to predict</a:t>
                      </a:r>
                      <a:endParaRPr lang="en-US" sz="2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sz="2000" dirty="0"/>
                        <a:t>Feature/Input Variable/”x”</a:t>
                      </a:r>
                      <a:endParaRPr lang="en-US" sz="2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Input data</a:t>
                      </a:r>
                      <a:r>
                        <a:rPr lang="en-US" sz="2000" baseline="0" dirty="0"/>
                        <a:t> to help make predictions</a:t>
                      </a:r>
                      <a:endParaRPr lang="en-US" sz="2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200">
                <a:tc>
                  <a:txBody>
                    <a:bodyPr/>
                    <a:lstStyle/>
                    <a:p>
                      <a:r>
                        <a:rPr lang="en-US" sz="2000" dirty="0"/>
                        <a:t>Feature Engineering / Transformation</a:t>
                      </a:r>
                      <a:endParaRPr lang="en-US" sz="2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Reshaping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raw input data</a:t>
                      </a:r>
                      <a:r>
                        <a:rPr lang="en-US" sz="2000" baseline="0" dirty="0"/>
                        <a:t> to give more insights</a:t>
                      </a:r>
                      <a:endParaRPr lang="en-US" sz="2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768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Dimensionality / </a:t>
                      </a:r>
                      <a:r>
                        <a:rPr lang="en-US" sz="2000" dirty="0"/>
                        <a:t>[1</a:t>
                      </a:r>
                      <a:r>
                        <a:rPr lang="en-US" sz="2000" baseline="30000" dirty="0"/>
                        <a:t>st</a:t>
                      </a:r>
                      <a:r>
                        <a:rPr lang="en-US" sz="2000" dirty="0"/>
                        <a:t> d, 2</a:t>
                      </a:r>
                      <a:r>
                        <a:rPr lang="en-US" sz="2000" baseline="30000" dirty="0"/>
                        <a:t>nd</a:t>
                      </a:r>
                      <a:r>
                        <a:rPr lang="en-US" sz="2000" dirty="0"/>
                        <a:t> d, … , n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d]</a:t>
                      </a:r>
                      <a:endParaRPr lang="en-US" sz="2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Number of features</a:t>
                      </a:r>
                      <a:endParaRPr lang="en-US" sz="2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09773734"/>
                  </a:ext>
                </a:extLst>
              </a:tr>
              <a:tr h="693199">
                <a:tc>
                  <a:txBody>
                    <a:bodyPr/>
                    <a:lstStyle/>
                    <a:p>
                      <a:pPr marL="0" marR="0" lvl="0" indent="0" algn="l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Model Weights / Parameters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 set of numbers embedded in a model to </a:t>
                      </a:r>
                      <a:r>
                        <a:rPr lang="en-US" sz="2000" baseline="0" dirty="0"/>
                        <a:t>make predictions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33982527"/>
                  </a:ext>
                </a:extLst>
              </a:tr>
              <a:tr h="770200">
                <a:tc>
                  <a:txBody>
                    <a:bodyPr/>
                    <a:lstStyle/>
                    <a:p>
                      <a:pPr marL="0" marR="0" lvl="0" indent="0" algn="l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Model Training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Applying optimization techniques to find the “best” set of model weights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3721365"/>
                  </a:ext>
                </a:extLst>
              </a:tr>
            </a:tbl>
          </a:graphicData>
        </a:graphic>
      </p:graphicFrame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F41A0F50-222B-784A-A17E-6AFAB0C75C69}"/>
              </a:ext>
            </a:extLst>
          </p:cNvPr>
          <p:cNvSpPr txBox="1">
            <a:spLocks/>
          </p:cNvSpPr>
          <p:nvPr/>
        </p:nvSpPr>
        <p:spPr>
          <a:xfrm>
            <a:off x="756348" y="1283369"/>
            <a:ext cx="10676128" cy="4381500"/>
          </a:xfrm>
          <a:prstGeom prst="rect">
            <a:avLst/>
          </a:prstGeom>
        </p:spPr>
        <p:txBody>
          <a:bodyPr/>
          <a:lstStyle>
            <a:lvl1pPr marL="249500" indent="-249500" algn="l" defTabSz="997999" rtl="0" eaLnBrk="1" latinLnBrk="0" hangingPunct="1">
              <a:lnSpc>
                <a:spcPct val="90000"/>
              </a:lnSpc>
              <a:spcBef>
                <a:spcPts val="1092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8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7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6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5500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8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ML optimizes on </a:t>
            </a:r>
            <a:r>
              <a:rPr lang="en-US" sz="2800" b="1" dirty="0"/>
              <a:t>predictive</a:t>
            </a:r>
            <a:r>
              <a:rPr lang="en-US" sz="2800" dirty="0"/>
              <a:t> performance, while statistics places importance on </a:t>
            </a:r>
            <a:r>
              <a:rPr lang="en-US" sz="2800" b="1" dirty="0"/>
              <a:t>interpretability</a:t>
            </a:r>
            <a:r>
              <a:rPr lang="en-US" sz="2800" dirty="0"/>
              <a:t> and parsimony/simplicity.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67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33822</TotalTime>
  <Words>255</Words>
  <Application>Microsoft Macintosh PowerPoint</Application>
  <PresentationFormat>Custom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Amazon Ember</vt:lpstr>
      <vt:lpstr>Amazon Ember Display</vt:lpstr>
      <vt:lpstr>Amazon Ember Display Light</vt:lpstr>
      <vt:lpstr>Amazon Ember Light</vt:lpstr>
      <vt:lpstr>Amazon Ember Medium</vt:lpstr>
      <vt:lpstr>Apple Chancery</vt:lpstr>
      <vt:lpstr>Arial</vt:lpstr>
      <vt:lpstr>Lucida Grande</vt:lpstr>
      <vt:lpstr>Wingdings</vt:lpstr>
      <vt:lpstr>inSTALLments Master Theme</vt:lpstr>
      <vt:lpstr>Intro to Machine Learning</vt:lpstr>
      <vt:lpstr>What is Machine Learning (ML)?</vt:lpstr>
      <vt:lpstr>What is Machine Learning (ML)?</vt:lpstr>
      <vt:lpstr> What is a Model?</vt:lpstr>
      <vt:lpstr>ML Lifecycle</vt:lpstr>
      <vt:lpstr>ML Jargons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870</cp:revision>
  <cp:lastPrinted>2020-03-05T18:47:14Z</cp:lastPrinted>
  <dcterms:created xsi:type="dcterms:W3CDTF">2019-12-18T06:10:11Z</dcterms:created>
  <dcterms:modified xsi:type="dcterms:W3CDTF">2020-07-08T21:21:15Z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