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12"/>
  </p:notesMasterIdLst>
  <p:handoutMasterIdLst>
    <p:handoutMasterId r:id="rId13"/>
  </p:handoutMasterIdLst>
  <p:sldIdLst>
    <p:sldId id="825" r:id="rId5"/>
    <p:sldId id="443" r:id="rId6"/>
    <p:sldId id="444" r:id="rId7"/>
    <p:sldId id="446" r:id="rId8"/>
    <p:sldId id="448" r:id="rId9"/>
    <p:sldId id="445" r:id="rId10"/>
    <p:sldId id="449" r:id="rId11"/>
  </p:sldIdLst>
  <p:sldSz cx="12188825" cy="6858000"/>
  <p:notesSz cx="7010400" cy="9296400"/>
  <p:custDataLst>
    <p:tags r:id="rId14"/>
  </p:custDataLst>
  <p:defaultTextStyle>
    <a:defPPr>
      <a:defRPr lang="en-US"/>
    </a:defPPr>
    <a:lvl1pPr marL="0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021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043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065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087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0109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4131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81536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21755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L Applications" id="{474C0D1F-643E-5A4A-9A8E-9A01942EBBA1}">
          <p14:sldIdLst>
            <p14:sldId id="825"/>
            <p14:sldId id="443"/>
            <p14:sldId id="444"/>
            <p14:sldId id="446"/>
            <p14:sldId id="448"/>
            <p14:sldId id="445"/>
            <p14:sldId id="449"/>
          </p14:sldIdLst>
        </p14:section>
      </p14:sectionLst>
    </p:ext>
    <p:ext uri="{EFAFB233-063F-42B5-8137-9DF3F51BA10A}">
      <p15:sldGuideLst xmlns:p15="http://schemas.microsoft.com/office/powerpoint/2012/main">
        <p15:guide id="1" pos="4896" userDrawn="1">
          <p15:clr>
            <a:srgbClr val="A4A3A4"/>
          </p15:clr>
        </p15:guide>
        <p15:guide id="2" orient="horz" pos="1549" userDrawn="1">
          <p15:clr>
            <a:srgbClr val="A4A3A4"/>
          </p15:clr>
        </p15:guide>
        <p15:guide id="3" orient="horz" pos="513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pos="9088" userDrawn="1">
          <p15:clr>
            <a:srgbClr val="A4A3A4"/>
          </p15:clr>
        </p15:guide>
        <p15:guide id="6" pos="5294" userDrawn="1">
          <p15:clr>
            <a:srgbClr val="A4A3A4"/>
          </p15:clr>
        </p15:guide>
        <p15:guide id="7" orient="horz" pos="1056" userDrawn="1">
          <p15:clr>
            <a:srgbClr val="A4A3A4"/>
          </p15:clr>
        </p15:guide>
        <p15:guide id="8" orient="horz" pos="3504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pos="432" userDrawn="1">
          <p15:clr>
            <a:srgbClr val="A4A3A4"/>
          </p15:clr>
        </p15:guide>
        <p15:guide id="11" pos="7126" userDrawn="1">
          <p15:clr>
            <a:srgbClr val="A4A3A4"/>
          </p15:clr>
        </p15:guide>
        <p15:guide id="12" pos="4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 Kearney" initials="AK" lastIdx="17" clrIdx="0"/>
  <p:cmAuthor id="1" name="Nolan Sundrud" initials="NS" lastIdx="1" clrIdx="1"/>
  <p:cmAuthor id="2" name="Maurer, Samantha" initials="MS" lastIdx="7" clrIdx="2"/>
  <p:cmAuthor id="3" name="Rele, Gaurav" initials="RG" lastIdx="1" clrIdx="3">
    <p:extLst>
      <p:ext uri="{19B8F6BF-5375-455C-9EA6-DF929625EA0E}">
        <p15:presenceInfo xmlns:p15="http://schemas.microsoft.com/office/powerpoint/2012/main" userId="S-1-5-21-1407069837-2091007605-538272213-25862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C3"/>
    <a:srgbClr val="FF9900"/>
    <a:srgbClr val="FE9900"/>
    <a:srgbClr val="FF7A00"/>
    <a:srgbClr val="383D3B"/>
    <a:srgbClr val="00ADAB"/>
    <a:srgbClr val="FFB03B"/>
    <a:srgbClr val="FFA725"/>
    <a:srgbClr val="F89921"/>
    <a:srgbClr val="006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39" autoAdjust="0"/>
    <p:restoredTop sz="74734" autoAdjust="0"/>
  </p:normalViewPr>
  <p:slideViewPr>
    <p:cSldViewPr snapToGrid="0">
      <p:cViewPr varScale="1">
        <p:scale>
          <a:sx n="79" d="100"/>
          <a:sy n="79" d="100"/>
        </p:scale>
        <p:origin x="792" y="192"/>
      </p:cViewPr>
      <p:guideLst>
        <p:guide pos="4896"/>
        <p:guide orient="horz" pos="1549"/>
        <p:guide orient="horz" pos="5139"/>
        <p:guide pos="551"/>
        <p:guide pos="9088"/>
        <p:guide pos="5294"/>
        <p:guide orient="horz" pos="1056"/>
        <p:guide orient="horz" pos="3504"/>
        <p:guide pos="3839"/>
        <p:guide pos="432"/>
        <p:guide pos="7126"/>
        <p:guide pos="4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840"/>
    </p:cViewPr>
  </p:sorterViewPr>
  <p:notesViewPr>
    <p:cSldViewPr snapToGrid="0">
      <p:cViewPr varScale="1">
        <p:scale>
          <a:sx n="76" d="100"/>
          <a:sy n="76" d="100"/>
        </p:scale>
        <p:origin x="40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5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0A5FC-BD41-1443-B940-79FBBB705431}" type="datetimeFigureOut">
              <a:rPr lang="en-US" smtClean="0">
                <a:latin typeface="Amazon Ember"/>
              </a:rPr>
              <a:t>7/8/20</a:t>
            </a:fld>
            <a:endParaRPr lang="en-US" dirty="0">
              <a:latin typeface="Amazon Emb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5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E446-62A2-A34E-999E-1639EE058FD1}" type="slidenum">
              <a:rPr lang="en-US" smtClean="0">
                <a:latin typeface="Amazon Ember"/>
              </a:rPr>
              <a:t>‹#›</a:t>
            </a:fld>
            <a:endParaRPr lang="en-US" dirty="0"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634542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mazon Ember"/>
              </a:defRPr>
            </a:lvl1pPr>
          </a:lstStyle>
          <a:p>
            <a:fld id="{631F7D34-E617-4D67-ADB9-F7300D1D14C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2050"/>
            <a:ext cx="55721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mazon Ember"/>
              </a:defRPr>
            </a:lvl1pPr>
          </a:lstStyle>
          <a:p>
            <a:fld id="{525B7AE5-8B6B-45BB-BCE2-0D5FF01E05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1pPr>
    <a:lvl2pPr marL="45718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2pPr>
    <a:lvl3pPr marL="91437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3pPr>
    <a:lvl4pPr marL="137156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4pPr>
    <a:lvl5pPr marL="182875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5pPr>
    <a:lvl6pPr marL="228594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1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06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95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39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17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0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40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4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fillment Logo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174EA-4502-4546-ACDC-DD5E59803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82" y="412869"/>
            <a:ext cx="6055663" cy="60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AA3866-048A-2449-A57B-65D003A49DEA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5821D-B101-734B-AC8D-F8621F65E92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F5D8A-7030-AC4F-A6C5-1532EA8C8DE9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5FAC4-9305-7A4F-9A9C-9919328FDB9D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C0D95C-731A-F641-AD3A-CB54B6ACA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99BB8AB-0443-634D-ACBD-74F470C64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27" y="2585198"/>
            <a:ext cx="3833375" cy="3833375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5181603" y="399863"/>
            <a:ext cx="5884334" cy="2185334"/>
          </a:xfrm>
          <a:prstGeom prst="rect">
            <a:avLst/>
          </a:prstGeom>
        </p:spPr>
        <p:txBody>
          <a:bodyPr vert="horz" anchor="ctr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9FC9B-EF99-8D41-87D2-F5E139C0AB0F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E2501-7AD4-A146-AF74-F02167CF5568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16656-6525-8642-AA82-CA530EB46E91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CD983-4326-1640-B018-27034187E01B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1553B-A03D-A54C-A926-1F920E5F24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  <p:sp>
        <p:nvSpPr>
          <p:cNvPr id="35" name="Speech Bubble: Rectangle 26">
            <a:extLst>
              <a:ext uri="{FF2B5EF4-FFF2-40B4-BE49-F238E27FC236}">
                <a16:creationId xmlns:a16="http://schemas.microsoft.com/office/drawing/2014/main" id="{63383F62-FBD0-4C4B-87C7-74D34571B4AE}"/>
              </a:ext>
            </a:extLst>
          </p:cNvPr>
          <p:cNvSpPr/>
          <p:nvPr userDrawn="1"/>
        </p:nvSpPr>
        <p:spPr>
          <a:xfrm rot="5400000" flipV="1">
            <a:off x="7031103" y="-1449637"/>
            <a:ext cx="2185332" cy="588433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652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3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9793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_Box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sz="2800" baseline="0"/>
            </a:lvl1pPr>
          </a:lstStyle>
          <a:p>
            <a:r>
              <a:rPr lang="en-US" dirty="0"/>
              <a:t>Click to insert a full page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41129" y="2"/>
            <a:ext cx="3683106" cy="4670425"/>
          </a:xfrm>
          <a:prstGeom prst="rect">
            <a:avLst/>
          </a:prstGeom>
          <a:solidFill>
            <a:srgbClr val="0090C3"/>
          </a:solidFill>
        </p:spPr>
        <p:txBody>
          <a:bodyPr vert="horz" lIns="274320" rIns="274320"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1pPr>
            <a:lvl2pPr marL="456971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2pPr>
            <a:lvl3pPr marL="913942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3pPr>
            <a:lvl4pPr marL="137091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4pPr>
            <a:lvl5pPr marL="182788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2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4" y="0"/>
            <a:ext cx="12188825" cy="6858000"/>
          </a:xfrm>
          <a:prstGeom prst="rect">
            <a:avLst/>
          </a:prstGeom>
        </p:spPr>
        <p:txBody>
          <a:bodyPr vert="horz" lIns="45681" tIns="22840" rIns="45681" bIns="22840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30789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tx1">
                    <a:lumMod val="20000"/>
                    <a:lumOff val="8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132333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383D3B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229020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Future Divider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I am the Triton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73B51-7533-9040-AF33-60330B1F43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32" y="4317953"/>
            <a:ext cx="1741812" cy="17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640CE5-69AF-5145-B23B-F902C53EEF99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10867927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31912" y="1355274"/>
            <a:ext cx="8931931" cy="45996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800"/>
              </a:spcBef>
              <a:buFontTx/>
              <a:buNone/>
              <a:defRPr b="0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6971" indent="0">
              <a:spcBef>
                <a:spcPts val="800"/>
              </a:spcBef>
              <a:buFontTx/>
              <a:buNone/>
              <a:defRPr/>
            </a:lvl2pPr>
            <a:lvl3pPr marL="913942" indent="0">
              <a:spcBef>
                <a:spcPts val="800"/>
              </a:spcBef>
              <a:buFontTx/>
              <a:buNone/>
              <a:defRPr/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without bullets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8B1E5-A810-2046-B2A9-489F9DED7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695914" y="295897"/>
            <a:ext cx="10894666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1310105"/>
            <a:ext cx="9138812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29C28-F0B7-564E-B2DF-EF91007C751C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E37C0-ABB0-CD4C-8AC5-54B941C6761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4D9EB-6F3A-4D40-9DDC-2257AB2FC76A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A4E-4F60-5E40-A5FF-13E5C6E452D8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38EDC-D6AA-AA49-9FC9-3A9A3CABC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353515" y="2"/>
            <a:ext cx="4835311" cy="615660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394596" y="1310105"/>
            <a:ext cx="4835312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AAA5B-57C7-AB4E-B4E2-7F8D01BFA210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EF010-B241-5046-BF9B-7BB36BB61C61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10552-7870-F242-A30E-453F51FF24C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47EF4-2632-F446-BD46-9BE40FB25A51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2746B-50BE-1C46-B466-7C7FF0D1E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4"/>
            <a:ext cx="4762500" cy="3033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426325" y="3118556"/>
            <a:ext cx="4762500" cy="29713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50476" y="1310105"/>
            <a:ext cx="4762500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7A5A8-053E-9D43-83FE-B6F1C9697EAB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04DA8-C702-ED46-AD2B-E10449F87330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D3649-3EEF-7B4E-9110-93C91DE6EA2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E7E6E-25CA-CB43-AF7C-A9DB623026E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B343A-D7A1-2945-A1E5-302F77F71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box Call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6614"/>
            <a:ext cx="4762500" cy="61505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7145" y="1199448"/>
            <a:ext cx="4219344" cy="4346223"/>
          </a:xfrm>
          <a:prstGeom prst="rect">
            <a:avLst/>
          </a:prstGeom>
        </p:spPr>
        <p:txBody>
          <a:bodyPr vert="horz" anchor="t"/>
          <a:lstStyle>
            <a:lvl1pPr defTabSz="456812">
              <a:lnSpc>
                <a:spcPct val="90000"/>
              </a:lnSpc>
              <a:spcAft>
                <a:spcPts val="600"/>
              </a:spcAft>
              <a:defRPr sz="4000" baseline="0">
                <a:latin typeface="+mj-lt"/>
                <a:cs typeface="Amazon Ember Medium"/>
              </a:defRPr>
            </a:lvl1pPr>
          </a:lstStyle>
          <a:p>
            <a:pPr defTabSz="456949">
              <a:spcAft>
                <a:spcPts val="600"/>
              </a:spcAft>
            </a:pPr>
            <a: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  <a:t>Fun Call Out </a:t>
            </a:r>
            <a:b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</a:br>
            <a: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  <a:t>with a quote etc.</a:t>
            </a:r>
            <a:b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</a:br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30" name="Speech Bubble: Rectangle 26"/>
          <p:cNvSpPr/>
          <p:nvPr userDrawn="1"/>
        </p:nvSpPr>
        <p:spPr>
          <a:xfrm>
            <a:off x="863526" y="897471"/>
            <a:ext cx="4700425" cy="480785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5671C0-372A-B249-9808-470F5F2EC0B7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C18031-7438-9F4D-B5BF-DD8E29D5F2F6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88C935-B5E6-564A-8B97-74FC3D6F9FDE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9CAD6F-39A0-E14F-88EC-47562C4AE87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09F46A8-45DA-084B-A2D4-4DE9BF14E5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hidden="1"/>
          <p:cNvGrpSpPr/>
          <p:nvPr userDrawn="1"/>
        </p:nvGrpSpPr>
        <p:grpSpPr>
          <a:xfrm>
            <a:off x="358497" y="311726"/>
            <a:ext cx="11471835" cy="6234546"/>
            <a:chOff x="457200" y="457197"/>
            <a:chExt cx="14630400" cy="9144001"/>
          </a:xfrm>
        </p:grpSpPr>
        <p:sp>
          <p:nvSpPr>
            <p:cNvPr id="3" name="Rectangle 2"/>
            <p:cNvSpPr/>
            <p:nvPr userDrawn="1"/>
          </p:nvSpPr>
          <p:spPr>
            <a:xfrm rot="5400000">
              <a:off x="3200400" y="-2286003"/>
              <a:ext cx="9144000" cy="146304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" name="Rectangle 3"/>
            <p:cNvSpPr/>
            <p:nvPr userDrawn="1"/>
          </p:nvSpPr>
          <p:spPr>
            <a:xfrm rot="5400000">
              <a:off x="-17830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5" name="Rectangle 4"/>
            <p:cNvSpPr/>
            <p:nvPr userDrawn="1"/>
          </p:nvSpPr>
          <p:spPr>
            <a:xfrm rot="5400000">
              <a:off x="3187731" y="2697477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6" name="Rectangle 5"/>
            <p:cNvSpPr/>
            <p:nvPr userDrawn="1"/>
          </p:nvSpPr>
          <p:spPr>
            <a:xfrm rot="5400000">
              <a:off x="81838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14858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800" r:id="rId3"/>
    <p:sldLayoutId id="214748376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801" r:id="rId13"/>
    <p:sldLayoutId id="2147483798" r:id="rId14"/>
  </p:sldLayoutIdLst>
  <p:txStyles>
    <p:titleStyle>
      <a:lvl1pPr algn="l" defTabSz="997999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500" indent="-249500" algn="l" defTabSz="997999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8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46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44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243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742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241498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8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7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7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6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94998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93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2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92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9D2-973B-E140-A9FC-64D6362F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903" y="1130343"/>
            <a:ext cx="10555017" cy="2520671"/>
          </a:xfrm>
        </p:spPr>
        <p:txBody>
          <a:bodyPr anchor="ctr"/>
          <a:lstStyle/>
          <a:p>
            <a:r>
              <a:rPr lang="en-US"/>
              <a:t>ML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3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47C246D-2BDF-8F4A-A510-FBECCE73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4" y="295897"/>
            <a:ext cx="10894666" cy="987472"/>
          </a:xfrm>
        </p:spPr>
        <p:txBody>
          <a:bodyPr/>
          <a:lstStyle/>
          <a:p>
            <a:r>
              <a:rPr lang="en-US" dirty="0"/>
              <a:t>ML Applications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7B6175-FFD1-6D42-B16E-8A29476300FD}"/>
              </a:ext>
            </a:extLst>
          </p:cNvPr>
          <p:cNvGrpSpPr/>
          <p:nvPr/>
        </p:nvGrpSpPr>
        <p:grpSpPr>
          <a:xfrm>
            <a:off x="7114474" y="1716301"/>
            <a:ext cx="410543" cy="4336668"/>
            <a:chOff x="4671460" y="1752600"/>
            <a:chExt cx="320039" cy="4562474"/>
          </a:xfrm>
          <a:solidFill>
            <a:srgbClr val="80000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D8CC95-7D4E-0B43-B053-2CE20BF0288E}"/>
                </a:ext>
              </a:extLst>
            </p:cNvPr>
            <p:cNvSpPr/>
            <p:nvPr/>
          </p:nvSpPr>
          <p:spPr bwMode="auto">
            <a:xfrm rot="10800000">
              <a:off x="4671461" y="1752600"/>
              <a:ext cx="319054" cy="67323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+mj-lt"/>
              </a:endParaRPr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E9703C64-50FB-FC45-9ADC-4FBDDDC1D041}"/>
                </a:ext>
              </a:extLst>
            </p:cNvPr>
            <p:cNvSpPr/>
            <p:nvPr/>
          </p:nvSpPr>
          <p:spPr bwMode="auto">
            <a:xfrm rot="10800000">
              <a:off x="4671460" y="2425832"/>
              <a:ext cx="320039" cy="3889242"/>
            </a:xfrm>
            <a:prstGeom prst="rt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+mj-lt"/>
              </a:endParaRPr>
            </a:p>
          </p:txBody>
        </p:sp>
      </p:grp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DEB14626-4BB4-6B46-9A50-AAB79963A40A}"/>
              </a:ext>
            </a:extLst>
          </p:cNvPr>
          <p:cNvSpPr txBox="1">
            <a:spLocks/>
          </p:cNvSpPr>
          <p:nvPr/>
        </p:nvSpPr>
        <p:spPr>
          <a:xfrm>
            <a:off x="838140" y="1218574"/>
            <a:ext cx="2285405" cy="388489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799" b="1" kern="0" dirty="0">
                <a:latin typeface="+mj-lt"/>
              </a:rPr>
              <a:t>Problem type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E7A781-A3F8-8447-ABF5-35328EF40A73}"/>
              </a:ext>
            </a:extLst>
          </p:cNvPr>
          <p:cNvCxnSpPr/>
          <p:nvPr/>
        </p:nvCxnSpPr>
        <p:spPr bwMode="auto">
          <a:xfrm>
            <a:off x="852425" y="1612106"/>
            <a:ext cx="2285405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762C5160-70F6-CB45-9869-ADAF85C0AC37}"/>
              </a:ext>
            </a:extLst>
          </p:cNvPr>
          <p:cNvSpPr txBox="1">
            <a:spLocks/>
          </p:cNvSpPr>
          <p:nvPr/>
        </p:nvSpPr>
        <p:spPr>
          <a:xfrm>
            <a:off x="3303618" y="1218574"/>
            <a:ext cx="3847223" cy="388489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799" b="1" kern="0" dirty="0">
                <a:latin typeface="+mj-lt"/>
              </a:rPr>
              <a:t>Description 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96C9D6-CBF0-1944-86F0-EB953B9F9010}"/>
              </a:ext>
            </a:extLst>
          </p:cNvPr>
          <p:cNvCxnSpPr/>
          <p:nvPr/>
        </p:nvCxnSpPr>
        <p:spPr bwMode="auto">
          <a:xfrm>
            <a:off x="3268929" y="1612106"/>
            <a:ext cx="3847223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D35E045-7403-6E4C-BD14-52ADA94E10B4}"/>
              </a:ext>
            </a:extLst>
          </p:cNvPr>
          <p:cNvSpPr/>
          <p:nvPr/>
        </p:nvSpPr>
        <p:spPr bwMode="auto">
          <a:xfrm>
            <a:off x="838140" y="1716301"/>
            <a:ext cx="2285405" cy="639913"/>
          </a:xfrm>
          <a:prstGeom prst="rect">
            <a:avLst/>
          </a:prstGeom>
          <a:solidFill>
            <a:srgbClr val="800000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Ranking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DFEF18-2295-0145-912A-0DE335BC84B4}"/>
              </a:ext>
            </a:extLst>
          </p:cNvPr>
          <p:cNvSpPr/>
          <p:nvPr/>
        </p:nvSpPr>
        <p:spPr bwMode="auto">
          <a:xfrm>
            <a:off x="838140" y="2456731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Recommendation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A5E973-C0ED-1741-80D5-D26F921C4FF6}"/>
              </a:ext>
            </a:extLst>
          </p:cNvPr>
          <p:cNvSpPr/>
          <p:nvPr/>
        </p:nvSpPr>
        <p:spPr bwMode="auto">
          <a:xfrm>
            <a:off x="838140" y="3197162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Classification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E78683-8EC6-1F4C-8FA6-171244560796}"/>
              </a:ext>
            </a:extLst>
          </p:cNvPr>
          <p:cNvSpPr/>
          <p:nvPr/>
        </p:nvSpPr>
        <p:spPr bwMode="auto">
          <a:xfrm>
            <a:off x="838140" y="3937592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Regression</a:t>
            </a:r>
          </a:p>
        </p:txBody>
      </p:sp>
      <p:sp>
        <p:nvSpPr>
          <p:cNvPr id="29" name="Content Placeholder 22">
            <a:extLst>
              <a:ext uri="{FF2B5EF4-FFF2-40B4-BE49-F238E27FC236}">
                <a16:creationId xmlns:a16="http://schemas.microsoft.com/office/drawing/2014/main" id="{04B438F9-9BB4-1B47-A9AB-90DD8BD93D4D}"/>
              </a:ext>
            </a:extLst>
          </p:cNvPr>
          <p:cNvSpPr txBox="1">
            <a:spLocks/>
          </p:cNvSpPr>
          <p:nvPr/>
        </p:nvSpPr>
        <p:spPr>
          <a:xfrm>
            <a:off x="3268929" y="1716301"/>
            <a:ext cx="3847223" cy="639913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txBody>
          <a:bodyPr lIns="91416" rIns="9141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Helping users find the most relevant </a:t>
            </a:r>
            <a:r>
              <a:rPr lang="en-US" sz="1400" i="1" dirty="0">
                <a:latin typeface="+mj-lt"/>
              </a:rPr>
              <a:t>items</a:t>
            </a:r>
          </a:p>
        </p:txBody>
      </p:sp>
      <p:sp>
        <p:nvSpPr>
          <p:cNvPr id="30" name="Content Placeholder 22">
            <a:extLst>
              <a:ext uri="{FF2B5EF4-FFF2-40B4-BE49-F238E27FC236}">
                <a16:creationId xmlns:a16="http://schemas.microsoft.com/office/drawing/2014/main" id="{DE5660CE-B31D-7046-BCBF-66D811526D30}"/>
              </a:ext>
            </a:extLst>
          </p:cNvPr>
          <p:cNvSpPr txBox="1">
            <a:spLocks/>
          </p:cNvSpPr>
          <p:nvPr/>
        </p:nvSpPr>
        <p:spPr>
          <a:xfrm>
            <a:off x="3268929" y="2455653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Giving users the </a:t>
            </a:r>
            <a:r>
              <a:rPr lang="en-US" sz="1400" i="1" dirty="0">
                <a:latin typeface="+mj-lt"/>
              </a:rPr>
              <a:t>items</a:t>
            </a:r>
            <a:r>
              <a:rPr lang="en-US" sz="1400" dirty="0">
                <a:latin typeface="+mj-lt"/>
              </a:rPr>
              <a:t> they may be most interested in</a:t>
            </a:r>
          </a:p>
        </p:txBody>
      </p:sp>
      <p:sp>
        <p:nvSpPr>
          <p:cNvPr id="31" name="Content Placeholder 22">
            <a:extLst>
              <a:ext uri="{FF2B5EF4-FFF2-40B4-BE49-F238E27FC236}">
                <a16:creationId xmlns:a16="http://schemas.microsoft.com/office/drawing/2014/main" id="{226A7263-C687-AD40-9027-1519CA088AE3}"/>
              </a:ext>
            </a:extLst>
          </p:cNvPr>
          <p:cNvSpPr txBox="1">
            <a:spLocks/>
          </p:cNvSpPr>
          <p:nvPr/>
        </p:nvSpPr>
        <p:spPr>
          <a:xfrm>
            <a:off x="3268929" y="3195004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Figuring out what category does an </a:t>
            </a:r>
            <a:r>
              <a:rPr lang="en-US" sz="1400" i="1" dirty="0">
                <a:latin typeface="+mj-lt"/>
              </a:rPr>
              <a:t>item</a:t>
            </a:r>
            <a:r>
              <a:rPr lang="en-US" sz="1400" dirty="0">
                <a:latin typeface="+mj-lt"/>
              </a:rPr>
              <a:t> belongs to</a:t>
            </a:r>
          </a:p>
        </p:txBody>
      </p:sp>
      <p:sp>
        <p:nvSpPr>
          <p:cNvPr id="32" name="Content Placeholder 22">
            <a:extLst>
              <a:ext uri="{FF2B5EF4-FFF2-40B4-BE49-F238E27FC236}">
                <a16:creationId xmlns:a16="http://schemas.microsoft.com/office/drawing/2014/main" id="{FFCA426D-A4B6-C04D-8307-37E165CFC1F4}"/>
              </a:ext>
            </a:extLst>
          </p:cNvPr>
          <p:cNvSpPr txBox="1">
            <a:spLocks/>
          </p:cNvSpPr>
          <p:nvPr/>
        </p:nvSpPr>
        <p:spPr>
          <a:xfrm>
            <a:off x="3268929" y="5413057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Finding uncommon </a:t>
            </a:r>
            <a:r>
              <a:rPr lang="en-US" sz="1400" i="1" dirty="0">
                <a:latin typeface="+mj-lt"/>
              </a:rPr>
              <a:t>items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F40A24-A8A0-1944-A6A0-512B0A85E0E4}"/>
              </a:ext>
            </a:extLst>
          </p:cNvPr>
          <p:cNvSpPr/>
          <p:nvPr/>
        </p:nvSpPr>
        <p:spPr bwMode="auto">
          <a:xfrm>
            <a:off x="838140" y="4678022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Clustering</a:t>
            </a:r>
          </a:p>
        </p:txBody>
      </p:sp>
      <p:sp>
        <p:nvSpPr>
          <p:cNvPr id="34" name="Content Placeholder 22">
            <a:extLst>
              <a:ext uri="{FF2B5EF4-FFF2-40B4-BE49-F238E27FC236}">
                <a16:creationId xmlns:a16="http://schemas.microsoft.com/office/drawing/2014/main" id="{76ADB647-3E5C-F449-8563-6B89CA690FA4}"/>
              </a:ext>
            </a:extLst>
          </p:cNvPr>
          <p:cNvSpPr txBox="1">
            <a:spLocks/>
          </p:cNvSpPr>
          <p:nvPr/>
        </p:nvSpPr>
        <p:spPr>
          <a:xfrm>
            <a:off x="3268929" y="3934356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Predicting a numerical value of an </a:t>
            </a:r>
            <a:r>
              <a:rPr lang="en-US" sz="1400" i="1" dirty="0">
                <a:latin typeface="+mj-lt"/>
              </a:rPr>
              <a:t>item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6848F2-1AE0-3342-B6C8-A8A4F402A895}"/>
              </a:ext>
            </a:extLst>
          </p:cNvPr>
          <p:cNvGrpSpPr>
            <a:grpSpLocks noChangeAspect="1"/>
          </p:cNvGrpSpPr>
          <p:nvPr/>
        </p:nvGrpSpPr>
        <p:grpSpPr>
          <a:xfrm>
            <a:off x="1061689" y="5629902"/>
            <a:ext cx="371878" cy="365665"/>
            <a:chOff x="8146160" y="1934179"/>
            <a:chExt cx="851125" cy="836906"/>
          </a:xfrm>
        </p:grpSpPr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636806C8-D1A5-994E-BF7C-16AABB564566}"/>
                </a:ext>
              </a:extLst>
            </p:cNvPr>
            <p:cNvSpPr/>
            <p:nvPr/>
          </p:nvSpPr>
          <p:spPr bwMode="auto">
            <a:xfrm>
              <a:off x="8726829" y="1934179"/>
              <a:ext cx="270456" cy="836906"/>
            </a:xfrm>
            <a:prstGeom prst="trapezoid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0B98496C-E7CF-0D44-9C54-6EF06D6E5543}"/>
                </a:ext>
              </a:extLst>
            </p:cNvPr>
            <p:cNvSpPr/>
            <p:nvPr/>
          </p:nvSpPr>
          <p:spPr bwMode="auto">
            <a:xfrm flipH="1">
              <a:off x="8146160" y="2184257"/>
              <a:ext cx="261168" cy="165799"/>
            </a:xfrm>
            <a:prstGeom prst="rt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38" name="Right Triangle 37">
              <a:extLst>
                <a:ext uri="{FF2B5EF4-FFF2-40B4-BE49-F238E27FC236}">
                  <a16:creationId xmlns:a16="http://schemas.microsoft.com/office/drawing/2014/main" id="{4F6658AA-9C2F-E845-A937-B45476964342}"/>
                </a:ext>
              </a:extLst>
            </p:cNvPr>
            <p:cNvSpPr/>
            <p:nvPr/>
          </p:nvSpPr>
          <p:spPr bwMode="auto">
            <a:xfrm flipH="1">
              <a:off x="8407328" y="2184257"/>
              <a:ext cx="261168" cy="165799"/>
            </a:xfrm>
            <a:prstGeom prst="rt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D74478-B8BB-8244-A220-7ECFA85F7FFD}"/>
                </a:ext>
              </a:extLst>
            </p:cNvPr>
            <p:cNvSpPr/>
            <p:nvPr/>
          </p:nvSpPr>
          <p:spPr bwMode="auto">
            <a:xfrm>
              <a:off x="8146160" y="2349194"/>
              <a:ext cx="624353" cy="4915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B1BEED-72B0-124B-92DE-769470E55347}"/>
                </a:ext>
              </a:extLst>
            </p:cNvPr>
            <p:cNvSpPr/>
            <p:nvPr/>
          </p:nvSpPr>
          <p:spPr bwMode="auto">
            <a:xfrm>
              <a:off x="8146160" y="2501594"/>
              <a:ext cx="624353" cy="4915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F49AA2C-D734-E145-93C3-B3A47B4E71C3}"/>
                </a:ext>
              </a:extLst>
            </p:cNvPr>
            <p:cNvSpPr/>
            <p:nvPr/>
          </p:nvSpPr>
          <p:spPr bwMode="auto">
            <a:xfrm>
              <a:off x="8146160" y="2647896"/>
              <a:ext cx="594360" cy="1231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4FF9469-8D34-C34C-8304-8FD8D9BE7D32}"/>
                </a:ext>
              </a:extLst>
            </p:cNvPr>
            <p:cNvSpPr/>
            <p:nvPr/>
          </p:nvSpPr>
          <p:spPr bwMode="auto">
            <a:xfrm>
              <a:off x="8146160" y="2373773"/>
              <a:ext cx="91440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5898B9-CF92-E842-82B5-63EC01C21844}"/>
                </a:ext>
              </a:extLst>
            </p:cNvPr>
            <p:cNvSpPr/>
            <p:nvPr/>
          </p:nvSpPr>
          <p:spPr bwMode="auto">
            <a:xfrm>
              <a:off x="8313800" y="2387279"/>
              <a:ext cx="91440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1CFFCB-3653-934D-A59C-A3B1425D2493}"/>
                </a:ext>
              </a:extLst>
            </p:cNvPr>
            <p:cNvSpPr/>
            <p:nvPr/>
          </p:nvSpPr>
          <p:spPr bwMode="auto">
            <a:xfrm>
              <a:off x="8481440" y="2373773"/>
              <a:ext cx="91440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47278F0-0427-0A40-AA2E-CCE87C07F8C0}"/>
                </a:ext>
              </a:extLst>
            </p:cNvPr>
            <p:cNvSpPr/>
            <p:nvPr/>
          </p:nvSpPr>
          <p:spPr bwMode="auto">
            <a:xfrm>
              <a:off x="8649079" y="2352632"/>
              <a:ext cx="121433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</p:grp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DDD21D6E-0042-CE44-8F90-8FEC29DE845D}"/>
              </a:ext>
            </a:extLst>
          </p:cNvPr>
          <p:cNvSpPr txBox="1">
            <a:spLocks/>
          </p:cNvSpPr>
          <p:nvPr/>
        </p:nvSpPr>
        <p:spPr>
          <a:xfrm>
            <a:off x="7511872" y="1218574"/>
            <a:ext cx="4276453" cy="388489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799" b="1" kern="0" dirty="0">
                <a:latin typeface="+mj-lt"/>
              </a:rPr>
              <a:t>Example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A0A4CD-BD82-134E-B655-C9682A135B2B}"/>
              </a:ext>
            </a:extLst>
          </p:cNvPr>
          <p:cNvCxnSpPr/>
          <p:nvPr/>
        </p:nvCxnSpPr>
        <p:spPr bwMode="auto">
          <a:xfrm>
            <a:off x="7511873" y="1612106"/>
            <a:ext cx="4276453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8C6E0C0-80A1-A64E-8820-ECF8462457CD}"/>
              </a:ext>
            </a:extLst>
          </p:cNvPr>
          <p:cNvSpPr/>
          <p:nvPr/>
        </p:nvSpPr>
        <p:spPr bwMode="auto">
          <a:xfrm>
            <a:off x="838140" y="5413057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Anomaly Detection</a:t>
            </a:r>
          </a:p>
        </p:txBody>
      </p:sp>
      <p:sp>
        <p:nvSpPr>
          <p:cNvPr id="49" name="Content Placeholder 22">
            <a:extLst>
              <a:ext uri="{FF2B5EF4-FFF2-40B4-BE49-F238E27FC236}">
                <a16:creationId xmlns:a16="http://schemas.microsoft.com/office/drawing/2014/main" id="{DCE19E41-917A-094D-8A81-827D560B3BD2}"/>
              </a:ext>
            </a:extLst>
          </p:cNvPr>
          <p:cNvSpPr txBox="1">
            <a:spLocks/>
          </p:cNvSpPr>
          <p:nvPr/>
        </p:nvSpPr>
        <p:spPr>
          <a:xfrm>
            <a:off x="3267252" y="4673707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Putting similar </a:t>
            </a:r>
            <a:r>
              <a:rPr lang="en-US" sz="1400" i="1" dirty="0">
                <a:latin typeface="+mj-lt"/>
              </a:rPr>
              <a:t>items</a:t>
            </a:r>
            <a:r>
              <a:rPr lang="en-US" sz="1400" dirty="0">
                <a:latin typeface="+mj-lt"/>
              </a:rPr>
              <a:t> together</a:t>
            </a:r>
          </a:p>
        </p:txBody>
      </p:sp>
      <p:sp>
        <p:nvSpPr>
          <p:cNvPr id="50" name="Content Placeholder 4">
            <a:extLst>
              <a:ext uri="{FF2B5EF4-FFF2-40B4-BE49-F238E27FC236}">
                <a16:creationId xmlns:a16="http://schemas.microsoft.com/office/drawing/2014/main" id="{C97841F3-4553-C940-AB36-FFA890D984A1}"/>
              </a:ext>
            </a:extLst>
          </p:cNvPr>
          <p:cNvSpPr txBox="1">
            <a:spLocks/>
          </p:cNvSpPr>
          <p:nvPr/>
        </p:nvSpPr>
        <p:spPr bwMode="gray">
          <a:xfrm>
            <a:off x="7511870" y="1716301"/>
            <a:ext cx="4276454" cy="4336670"/>
          </a:xfrm>
          <a:prstGeom prst="rect">
            <a:avLst/>
          </a:prstGeom>
          <a:solidFill>
            <a:schemeClr val="bg1"/>
          </a:solidFill>
          <a:ln w="19050">
            <a:solidFill>
              <a:srgbClr val="800000"/>
            </a:solidFill>
          </a:ln>
        </p:spPr>
        <p:txBody>
          <a:bodyPr lIns="182832" tIns="91416" rIns="182832" bIns="457081"/>
          <a:lstStyle>
            <a:lvl1pPr marL="249500" indent="-249500" algn="l" defTabSz="997999" rtl="0" eaLnBrk="1" latinLnBrk="0" hangingPunct="1">
              <a:lnSpc>
                <a:spcPct val="90000"/>
              </a:lnSpc>
              <a:spcBef>
                <a:spcPts val="1092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8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7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46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5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4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3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2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41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+mj-lt"/>
              </a:rPr>
              <a:t>Ranking algorithm within Amazon Search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62EA64F3-1AF3-0E4C-A58C-E1EDD6403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347" y="2205789"/>
            <a:ext cx="3927127" cy="3604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307BEFF-1446-1147-8EB5-396671A24DF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0347" y="2599225"/>
            <a:ext cx="3915612" cy="34088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823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47C246D-2BDF-8F4A-A510-FBECCE73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4" y="295897"/>
            <a:ext cx="10894666" cy="987472"/>
          </a:xfrm>
        </p:spPr>
        <p:txBody>
          <a:bodyPr/>
          <a:lstStyle/>
          <a:p>
            <a:r>
              <a:rPr lang="en-US" dirty="0"/>
              <a:t>ML Applications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DCD6CE2-2113-A64E-8C89-283CC17BF1BC}"/>
              </a:ext>
            </a:extLst>
          </p:cNvPr>
          <p:cNvGrpSpPr/>
          <p:nvPr/>
        </p:nvGrpSpPr>
        <p:grpSpPr>
          <a:xfrm>
            <a:off x="7114473" y="1696022"/>
            <a:ext cx="410543" cy="4341714"/>
            <a:chOff x="4743448" y="1752601"/>
            <a:chExt cx="247651" cy="4562473"/>
          </a:xfrm>
          <a:solidFill>
            <a:srgbClr val="800000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EC300F0-6BC0-074A-9E71-1B2FB913ED67}"/>
                </a:ext>
              </a:extLst>
            </p:cNvPr>
            <p:cNvSpPr/>
            <p:nvPr/>
          </p:nvSpPr>
          <p:spPr bwMode="auto">
            <a:xfrm rot="10800000">
              <a:off x="4743449" y="2534846"/>
              <a:ext cx="246888" cy="672451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+mj-lt"/>
              </a:endParaRPr>
            </a:p>
          </p:txBody>
        </p:sp>
        <p:sp>
          <p:nvSpPr>
            <p:cNvPr id="55" name="Right Triangle 54">
              <a:extLst>
                <a:ext uri="{FF2B5EF4-FFF2-40B4-BE49-F238E27FC236}">
                  <a16:creationId xmlns:a16="http://schemas.microsoft.com/office/drawing/2014/main" id="{75EF5657-D667-5E4F-9535-34556E724DC0}"/>
                </a:ext>
              </a:extLst>
            </p:cNvPr>
            <p:cNvSpPr/>
            <p:nvPr/>
          </p:nvSpPr>
          <p:spPr bwMode="auto">
            <a:xfrm rot="10800000">
              <a:off x="4743449" y="3207296"/>
              <a:ext cx="247650" cy="3107778"/>
            </a:xfrm>
            <a:prstGeom prst="rt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+mj-lt"/>
              </a:endParaRPr>
            </a:p>
          </p:txBody>
        </p:sp>
        <p:sp>
          <p:nvSpPr>
            <p:cNvPr id="56" name="Right Triangle 55">
              <a:extLst>
                <a:ext uri="{FF2B5EF4-FFF2-40B4-BE49-F238E27FC236}">
                  <a16:creationId xmlns:a16="http://schemas.microsoft.com/office/drawing/2014/main" id="{0FE5A90D-5D28-6545-9344-388FCF48BE56}"/>
                </a:ext>
              </a:extLst>
            </p:cNvPr>
            <p:cNvSpPr/>
            <p:nvPr/>
          </p:nvSpPr>
          <p:spPr bwMode="auto">
            <a:xfrm flipH="1">
              <a:off x="4743448" y="1752601"/>
              <a:ext cx="247650" cy="782245"/>
            </a:xfrm>
            <a:prstGeom prst="rt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+mj-lt"/>
              </a:endParaRPr>
            </a:p>
          </p:txBody>
        </p:sp>
      </p:grpSp>
      <p:sp>
        <p:nvSpPr>
          <p:cNvPr id="58" name="Text Placeholder 16">
            <a:extLst>
              <a:ext uri="{FF2B5EF4-FFF2-40B4-BE49-F238E27FC236}">
                <a16:creationId xmlns:a16="http://schemas.microsoft.com/office/drawing/2014/main" id="{6762995C-8569-3D4B-ADFD-E866666B3A61}"/>
              </a:ext>
            </a:extLst>
          </p:cNvPr>
          <p:cNvSpPr txBox="1">
            <a:spLocks/>
          </p:cNvSpPr>
          <p:nvPr/>
        </p:nvSpPr>
        <p:spPr>
          <a:xfrm>
            <a:off x="838140" y="1218574"/>
            <a:ext cx="2285405" cy="388489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799" b="1" kern="0" dirty="0">
                <a:latin typeface="+mj-lt"/>
              </a:rPr>
              <a:t>Problem type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C937EC-E34A-AA48-A61F-86A9F0D964C5}"/>
              </a:ext>
            </a:extLst>
          </p:cNvPr>
          <p:cNvCxnSpPr/>
          <p:nvPr/>
        </p:nvCxnSpPr>
        <p:spPr bwMode="auto">
          <a:xfrm>
            <a:off x="852425" y="1612106"/>
            <a:ext cx="2285405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 Placeholder 16">
            <a:extLst>
              <a:ext uri="{FF2B5EF4-FFF2-40B4-BE49-F238E27FC236}">
                <a16:creationId xmlns:a16="http://schemas.microsoft.com/office/drawing/2014/main" id="{66ACAA20-9CE8-B440-8EFA-AA881A25D3D0}"/>
              </a:ext>
            </a:extLst>
          </p:cNvPr>
          <p:cNvSpPr txBox="1">
            <a:spLocks/>
          </p:cNvSpPr>
          <p:nvPr/>
        </p:nvSpPr>
        <p:spPr>
          <a:xfrm>
            <a:off x="3303618" y="1218574"/>
            <a:ext cx="3847223" cy="388489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799" b="1" kern="0" dirty="0">
                <a:latin typeface="+mj-lt"/>
              </a:rPr>
              <a:t>Description  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A46A08A-9E61-3044-A28E-FF41F5511366}"/>
              </a:ext>
            </a:extLst>
          </p:cNvPr>
          <p:cNvCxnSpPr/>
          <p:nvPr/>
        </p:nvCxnSpPr>
        <p:spPr bwMode="auto">
          <a:xfrm>
            <a:off x="3268929" y="1612106"/>
            <a:ext cx="3847223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EA4D8F3-9118-A94E-A8AB-1465E0E4FF70}"/>
              </a:ext>
            </a:extLst>
          </p:cNvPr>
          <p:cNvSpPr/>
          <p:nvPr/>
        </p:nvSpPr>
        <p:spPr bwMode="auto">
          <a:xfrm>
            <a:off x="838140" y="1716301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Ranking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370441-EA6E-2D4D-9AAF-70FC912011CF}"/>
              </a:ext>
            </a:extLst>
          </p:cNvPr>
          <p:cNvSpPr/>
          <p:nvPr/>
        </p:nvSpPr>
        <p:spPr bwMode="auto">
          <a:xfrm>
            <a:off x="838140" y="2456731"/>
            <a:ext cx="2285405" cy="639913"/>
          </a:xfrm>
          <a:prstGeom prst="rect">
            <a:avLst/>
          </a:prstGeom>
          <a:solidFill>
            <a:srgbClr val="800000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Recommendation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958617-9EDE-DC49-B086-94031CB5479E}"/>
              </a:ext>
            </a:extLst>
          </p:cNvPr>
          <p:cNvSpPr/>
          <p:nvPr/>
        </p:nvSpPr>
        <p:spPr bwMode="auto">
          <a:xfrm>
            <a:off x="838140" y="3197162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Classification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4487C5-C0C6-7A4B-B958-7F001693A1D8}"/>
              </a:ext>
            </a:extLst>
          </p:cNvPr>
          <p:cNvSpPr/>
          <p:nvPr/>
        </p:nvSpPr>
        <p:spPr bwMode="auto">
          <a:xfrm>
            <a:off x="838140" y="3937592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Regression</a:t>
            </a:r>
          </a:p>
        </p:txBody>
      </p:sp>
      <p:sp>
        <p:nvSpPr>
          <p:cNvPr id="66" name="Content Placeholder 22">
            <a:extLst>
              <a:ext uri="{FF2B5EF4-FFF2-40B4-BE49-F238E27FC236}">
                <a16:creationId xmlns:a16="http://schemas.microsoft.com/office/drawing/2014/main" id="{F8356205-64AC-8D4A-A67D-A635C2190384}"/>
              </a:ext>
            </a:extLst>
          </p:cNvPr>
          <p:cNvSpPr txBox="1">
            <a:spLocks/>
          </p:cNvSpPr>
          <p:nvPr/>
        </p:nvSpPr>
        <p:spPr>
          <a:xfrm>
            <a:off x="3268929" y="1716301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Helping users find the most relevant </a:t>
            </a:r>
            <a:r>
              <a:rPr lang="en-US" sz="1400" i="1" dirty="0">
                <a:latin typeface="+mj-lt"/>
              </a:rPr>
              <a:t>items</a:t>
            </a:r>
          </a:p>
        </p:txBody>
      </p:sp>
      <p:sp>
        <p:nvSpPr>
          <p:cNvPr id="67" name="Content Placeholder 22">
            <a:extLst>
              <a:ext uri="{FF2B5EF4-FFF2-40B4-BE49-F238E27FC236}">
                <a16:creationId xmlns:a16="http://schemas.microsoft.com/office/drawing/2014/main" id="{81696E43-847B-EE4D-B236-8417E49ED590}"/>
              </a:ext>
            </a:extLst>
          </p:cNvPr>
          <p:cNvSpPr txBox="1">
            <a:spLocks/>
          </p:cNvSpPr>
          <p:nvPr/>
        </p:nvSpPr>
        <p:spPr>
          <a:xfrm>
            <a:off x="3268929" y="2455653"/>
            <a:ext cx="3847223" cy="639913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400">
                <a:latin typeface="+mj-lt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dirty="0"/>
              <a:t>Giving users the </a:t>
            </a:r>
            <a:r>
              <a:rPr lang="en-US" i="1" dirty="0"/>
              <a:t>items</a:t>
            </a:r>
            <a:r>
              <a:rPr lang="en-US" dirty="0"/>
              <a:t> they may be most interested in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FEE8573-03B9-ED4F-AE9F-1ED552192730}"/>
              </a:ext>
            </a:extLst>
          </p:cNvPr>
          <p:cNvSpPr/>
          <p:nvPr/>
        </p:nvSpPr>
        <p:spPr bwMode="auto">
          <a:xfrm>
            <a:off x="838140" y="4678022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Clustering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37F1522-7E8A-B046-ACDD-534047BBDE7E}"/>
              </a:ext>
            </a:extLst>
          </p:cNvPr>
          <p:cNvGrpSpPr>
            <a:grpSpLocks noChangeAspect="1"/>
          </p:cNvGrpSpPr>
          <p:nvPr/>
        </p:nvGrpSpPr>
        <p:grpSpPr>
          <a:xfrm>
            <a:off x="1061689" y="5629902"/>
            <a:ext cx="371878" cy="365665"/>
            <a:chOff x="8146160" y="1934179"/>
            <a:chExt cx="851125" cy="836906"/>
          </a:xfrm>
        </p:grpSpPr>
        <p:sp>
          <p:nvSpPr>
            <p:cNvPr id="73" name="Trapezoid 72">
              <a:extLst>
                <a:ext uri="{FF2B5EF4-FFF2-40B4-BE49-F238E27FC236}">
                  <a16:creationId xmlns:a16="http://schemas.microsoft.com/office/drawing/2014/main" id="{7414F61C-BC6D-CA44-BC96-7C6289EA56A8}"/>
                </a:ext>
              </a:extLst>
            </p:cNvPr>
            <p:cNvSpPr/>
            <p:nvPr/>
          </p:nvSpPr>
          <p:spPr bwMode="auto">
            <a:xfrm>
              <a:off x="8726829" y="1934179"/>
              <a:ext cx="270456" cy="836906"/>
            </a:xfrm>
            <a:prstGeom prst="trapezoid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4" name="Right Triangle 73">
              <a:extLst>
                <a:ext uri="{FF2B5EF4-FFF2-40B4-BE49-F238E27FC236}">
                  <a16:creationId xmlns:a16="http://schemas.microsoft.com/office/drawing/2014/main" id="{E015EF1B-20BC-B843-91DF-1C8C7A43A5DC}"/>
                </a:ext>
              </a:extLst>
            </p:cNvPr>
            <p:cNvSpPr/>
            <p:nvPr/>
          </p:nvSpPr>
          <p:spPr bwMode="auto">
            <a:xfrm flipH="1">
              <a:off x="8146160" y="2184257"/>
              <a:ext cx="261168" cy="165799"/>
            </a:xfrm>
            <a:prstGeom prst="rt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5" name="Right Triangle 74">
              <a:extLst>
                <a:ext uri="{FF2B5EF4-FFF2-40B4-BE49-F238E27FC236}">
                  <a16:creationId xmlns:a16="http://schemas.microsoft.com/office/drawing/2014/main" id="{87124D57-966D-604D-946C-77AFBC043AA8}"/>
                </a:ext>
              </a:extLst>
            </p:cNvPr>
            <p:cNvSpPr/>
            <p:nvPr/>
          </p:nvSpPr>
          <p:spPr bwMode="auto">
            <a:xfrm flipH="1">
              <a:off x="8407328" y="2184257"/>
              <a:ext cx="261168" cy="165799"/>
            </a:xfrm>
            <a:prstGeom prst="rt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E324756-E338-E447-8D7B-7797B650472D}"/>
                </a:ext>
              </a:extLst>
            </p:cNvPr>
            <p:cNvSpPr/>
            <p:nvPr/>
          </p:nvSpPr>
          <p:spPr bwMode="auto">
            <a:xfrm>
              <a:off x="8146160" y="2349194"/>
              <a:ext cx="624353" cy="4915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67A0EF9-5CCB-7749-8425-3B7A53EAA7BA}"/>
                </a:ext>
              </a:extLst>
            </p:cNvPr>
            <p:cNvSpPr/>
            <p:nvPr/>
          </p:nvSpPr>
          <p:spPr bwMode="auto">
            <a:xfrm>
              <a:off x="8146160" y="2501594"/>
              <a:ext cx="624353" cy="4915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C700C67-4296-6D45-918F-238161610486}"/>
                </a:ext>
              </a:extLst>
            </p:cNvPr>
            <p:cNvSpPr/>
            <p:nvPr/>
          </p:nvSpPr>
          <p:spPr bwMode="auto">
            <a:xfrm>
              <a:off x="8146160" y="2647896"/>
              <a:ext cx="594360" cy="1231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CCA209B-3DD5-F24F-98AB-C11BA73D9A65}"/>
                </a:ext>
              </a:extLst>
            </p:cNvPr>
            <p:cNvSpPr/>
            <p:nvPr/>
          </p:nvSpPr>
          <p:spPr bwMode="auto">
            <a:xfrm>
              <a:off x="8146160" y="2373773"/>
              <a:ext cx="91440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28BBC4C-4011-1F4D-AE99-CACB80372C13}"/>
                </a:ext>
              </a:extLst>
            </p:cNvPr>
            <p:cNvSpPr/>
            <p:nvPr/>
          </p:nvSpPr>
          <p:spPr bwMode="auto">
            <a:xfrm>
              <a:off x="8313800" y="2387279"/>
              <a:ext cx="91440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5A7C59E-A181-9247-8E02-B4DE33C34D34}"/>
                </a:ext>
              </a:extLst>
            </p:cNvPr>
            <p:cNvSpPr/>
            <p:nvPr/>
          </p:nvSpPr>
          <p:spPr bwMode="auto">
            <a:xfrm>
              <a:off x="8481440" y="2373773"/>
              <a:ext cx="91440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9B7149F-8AD7-2E43-803E-FBA3E15681A2}"/>
                </a:ext>
              </a:extLst>
            </p:cNvPr>
            <p:cNvSpPr/>
            <p:nvPr/>
          </p:nvSpPr>
          <p:spPr bwMode="auto">
            <a:xfrm>
              <a:off x="8649079" y="2352632"/>
              <a:ext cx="121433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</p:grpSp>
      <p:sp>
        <p:nvSpPr>
          <p:cNvPr id="83" name="Text Placeholder 16">
            <a:extLst>
              <a:ext uri="{FF2B5EF4-FFF2-40B4-BE49-F238E27FC236}">
                <a16:creationId xmlns:a16="http://schemas.microsoft.com/office/drawing/2014/main" id="{9B93A392-267D-EB47-A9FB-4818CFFA2B1A}"/>
              </a:ext>
            </a:extLst>
          </p:cNvPr>
          <p:cNvSpPr txBox="1">
            <a:spLocks/>
          </p:cNvSpPr>
          <p:nvPr/>
        </p:nvSpPr>
        <p:spPr>
          <a:xfrm>
            <a:off x="7511872" y="1218574"/>
            <a:ext cx="4276453" cy="388489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799" b="1" kern="0" dirty="0">
                <a:latin typeface="+mj-lt"/>
              </a:rPr>
              <a:t>Example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9D7798F-02EC-8545-B35F-8F7D1BBD486E}"/>
              </a:ext>
            </a:extLst>
          </p:cNvPr>
          <p:cNvCxnSpPr/>
          <p:nvPr/>
        </p:nvCxnSpPr>
        <p:spPr bwMode="auto">
          <a:xfrm>
            <a:off x="7511873" y="1612106"/>
            <a:ext cx="4276453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7423157-693C-E345-ADBD-8A9833058545}"/>
              </a:ext>
            </a:extLst>
          </p:cNvPr>
          <p:cNvSpPr/>
          <p:nvPr/>
        </p:nvSpPr>
        <p:spPr bwMode="auto">
          <a:xfrm>
            <a:off x="838140" y="5413057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Anomaly Detection</a:t>
            </a:r>
          </a:p>
        </p:txBody>
      </p:sp>
      <p:sp>
        <p:nvSpPr>
          <p:cNvPr id="87" name="Content Placeholder 4">
            <a:extLst>
              <a:ext uri="{FF2B5EF4-FFF2-40B4-BE49-F238E27FC236}">
                <a16:creationId xmlns:a16="http://schemas.microsoft.com/office/drawing/2014/main" id="{64EC5063-7DE4-BA4F-B657-2BE48739DFAF}"/>
              </a:ext>
            </a:extLst>
          </p:cNvPr>
          <p:cNvSpPr txBox="1">
            <a:spLocks/>
          </p:cNvSpPr>
          <p:nvPr/>
        </p:nvSpPr>
        <p:spPr bwMode="gray">
          <a:xfrm>
            <a:off x="7511870" y="1716301"/>
            <a:ext cx="4276454" cy="4336670"/>
          </a:xfrm>
          <a:prstGeom prst="rect">
            <a:avLst/>
          </a:prstGeom>
          <a:solidFill>
            <a:schemeClr val="bg1"/>
          </a:solidFill>
          <a:ln w="19050">
            <a:solidFill>
              <a:srgbClr val="800000"/>
            </a:solidFill>
          </a:ln>
        </p:spPr>
        <p:txBody>
          <a:bodyPr lIns="182832" tIns="91416" rIns="182832" bIns="457081"/>
          <a:lstStyle>
            <a:lvl1pPr marL="249500" indent="-249500" algn="l" defTabSz="997999" rtl="0" eaLnBrk="1" latinLnBrk="0" hangingPunct="1">
              <a:lnSpc>
                <a:spcPct val="90000"/>
              </a:lnSpc>
              <a:spcBef>
                <a:spcPts val="1092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8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7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46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5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4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3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2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41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+mj-lt"/>
              </a:rPr>
              <a:t>Recommendations across the website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Amazon’s Choice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E8624B51-328B-BB44-82F9-F84A3633B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484" y="2096095"/>
            <a:ext cx="3896666" cy="178192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2ED6A016-2DB3-B64E-8043-C7D8C12226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64130" y="4406622"/>
            <a:ext cx="3966447" cy="1471197"/>
          </a:xfrm>
          <a:prstGeom prst="rect">
            <a:avLst/>
          </a:prstGeom>
        </p:spPr>
      </p:pic>
      <p:sp>
        <p:nvSpPr>
          <p:cNvPr id="39" name="Content Placeholder 22">
            <a:extLst>
              <a:ext uri="{FF2B5EF4-FFF2-40B4-BE49-F238E27FC236}">
                <a16:creationId xmlns:a16="http://schemas.microsoft.com/office/drawing/2014/main" id="{DFADB7DE-C2C9-CB48-86AA-12ADA2D91545}"/>
              </a:ext>
            </a:extLst>
          </p:cNvPr>
          <p:cNvSpPr txBox="1">
            <a:spLocks/>
          </p:cNvSpPr>
          <p:nvPr/>
        </p:nvSpPr>
        <p:spPr>
          <a:xfrm>
            <a:off x="3268929" y="3195004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Figuring out what category does an </a:t>
            </a:r>
            <a:r>
              <a:rPr lang="en-US" sz="1400" i="1" dirty="0">
                <a:latin typeface="+mj-lt"/>
              </a:rPr>
              <a:t>item</a:t>
            </a:r>
            <a:r>
              <a:rPr lang="en-US" sz="1400" dirty="0">
                <a:latin typeface="+mj-lt"/>
              </a:rPr>
              <a:t> belongs to</a:t>
            </a:r>
          </a:p>
        </p:txBody>
      </p:sp>
      <p:sp>
        <p:nvSpPr>
          <p:cNvPr id="40" name="Content Placeholder 22">
            <a:extLst>
              <a:ext uri="{FF2B5EF4-FFF2-40B4-BE49-F238E27FC236}">
                <a16:creationId xmlns:a16="http://schemas.microsoft.com/office/drawing/2014/main" id="{1F9CE6B5-AAD2-9B47-97DD-409C8AEBA78E}"/>
              </a:ext>
            </a:extLst>
          </p:cNvPr>
          <p:cNvSpPr txBox="1">
            <a:spLocks/>
          </p:cNvSpPr>
          <p:nvPr/>
        </p:nvSpPr>
        <p:spPr>
          <a:xfrm>
            <a:off x="3268929" y="5413057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Finding uncommon </a:t>
            </a:r>
            <a:r>
              <a:rPr lang="en-US" sz="1400" i="1" dirty="0">
                <a:latin typeface="+mj-lt"/>
              </a:rPr>
              <a:t>items</a:t>
            </a:r>
          </a:p>
        </p:txBody>
      </p:sp>
      <p:sp>
        <p:nvSpPr>
          <p:cNvPr id="41" name="Content Placeholder 22">
            <a:extLst>
              <a:ext uri="{FF2B5EF4-FFF2-40B4-BE49-F238E27FC236}">
                <a16:creationId xmlns:a16="http://schemas.microsoft.com/office/drawing/2014/main" id="{2BF3E4E3-0A02-B047-AB25-329FD313EC41}"/>
              </a:ext>
            </a:extLst>
          </p:cNvPr>
          <p:cNvSpPr txBox="1">
            <a:spLocks/>
          </p:cNvSpPr>
          <p:nvPr/>
        </p:nvSpPr>
        <p:spPr>
          <a:xfrm>
            <a:off x="3268929" y="3934356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Predicting a numerical value of an </a:t>
            </a:r>
            <a:r>
              <a:rPr lang="en-US" sz="1400" i="1" dirty="0">
                <a:latin typeface="+mj-lt"/>
              </a:rPr>
              <a:t>item</a:t>
            </a:r>
          </a:p>
        </p:txBody>
      </p:sp>
      <p:sp>
        <p:nvSpPr>
          <p:cNvPr id="42" name="Content Placeholder 22">
            <a:extLst>
              <a:ext uri="{FF2B5EF4-FFF2-40B4-BE49-F238E27FC236}">
                <a16:creationId xmlns:a16="http://schemas.microsoft.com/office/drawing/2014/main" id="{75CF397B-A991-4749-B340-8A643A3756AC}"/>
              </a:ext>
            </a:extLst>
          </p:cNvPr>
          <p:cNvSpPr txBox="1">
            <a:spLocks/>
          </p:cNvSpPr>
          <p:nvPr/>
        </p:nvSpPr>
        <p:spPr>
          <a:xfrm>
            <a:off x="3267252" y="4673707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Putting similar </a:t>
            </a:r>
            <a:r>
              <a:rPr lang="en-US" sz="1400" i="1" dirty="0">
                <a:latin typeface="+mj-lt"/>
              </a:rPr>
              <a:t>items</a:t>
            </a:r>
            <a:r>
              <a:rPr lang="en-US" sz="1400" dirty="0">
                <a:latin typeface="+mj-lt"/>
              </a:rPr>
              <a:t> together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85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47C246D-2BDF-8F4A-A510-FBECCE73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4" y="295897"/>
            <a:ext cx="10894666" cy="987472"/>
          </a:xfrm>
        </p:spPr>
        <p:txBody>
          <a:bodyPr/>
          <a:lstStyle/>
          <a:p>
            <a:r>
              <a:rPr lang="en-US" dirty="0"/>
              <a:t>ML Applications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67FE2A-4FFE-BA4A-8889-48ADD6B07539}"/>
              </a:ext>
            </a:extLst>
          </p:cNvPr>
          <p:cNvGrpSpPr/>
          <p:nvPr/>
        </p:nvGrpSpPr>
        <p:grpSpPr>
          <a:xfrm>
            <a:off x="7114473" y="1711255"/>
            <a:ext cx="410543" cy="4341715"/>
            <a:chOff x="4743448" y="1752600"/>
            <a:chExt cx="247651" cy="4562474"/>
          </a:xfrm>
          <a:solidFill>
            <a:srgbClr val="8000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4C256-8532-C14C-9977-D49440083030}"/>
                </a:ext>
              </a:extLst>
            </p:cNvPr>
            <p:cNvSpPr/>
            <p:nvPr/>
          </p:nvSpPr>
          <p:spPr bwMode="auto">
            <a:xfrm rot="10800000">
              <a:off x="4743449" y="3319360"/>
              <a:ext cx="246888" cy="664877"/>
            </a:xfrm>
            <a:prstGeom prst="rect">
              <a:avLst/>
            </a:prstGeom>
            <a:grpFill/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+mj-lt"/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3C31AC62-5C3B-DA41-8AB4-3BD4F03BDA3E}"/>
                </a:ext>
              </a:extLst>
            </p:cNvPr>
            <p:cNvSpPr/>
            <p:nvPr/>
          </p:nvSpPr>
          <p:spPr bwMode="auto">
            <a:xfrm rot="10800000">
              <a:off x="4743449" y="3984241"/>
              <a:ext cx="247650" cy="2330833"/>
            </a:xfrm>
            <a:prstGeom prst="rtTriangle">
              <a:avLst/>
            </a:prstGeom>
            <a:grpFill/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+mj-lt"/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4C727F95-24B5-854C-B079-809BF6E0014F}"/>
                </a:ext>
              </a:extLst>
            </p:cNvPr>
            <p:cNvSpPr/>
            <p:nvPr/>
          </p:nvSpPr>
          <p:spPr bwMode="auto">
            <a:xfrm flipH="1">
              <a:off x="4743448" y="1752600"/>
              <a:ext cx="247650" cy="1566755"/>
            </a:xfrm>
            <a:prstGeom prst="rtTriangle">
              <a:avLst/>
            </a:prstGeom>
            <a:grpFill/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+mj-lt"/>
              </a:endParaRPr>
            </a:p>
          </p:txBody>
        </p:sp>
      </p:grp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CC6456AE-6D19-4C43-8DBE-FE79C2F5FB83}"/>
              </a:ext>
            </a:extLst>
          </p:cNvPr>
          <p:cNvSpPr txBox="1">
            <a:spLocks/>
          </p:cNvSpPr>
          <p:nvPr/>
        </p:nvSpPr>
        <p:spPr>
          <a:xfrm>
            <a:off x="838140" y="1218574"/>
            <a:ext cx="2285405" cy="388489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799" b="1" kern="0" dirty="0">
                <a:latin typeface="+mj-lt"/>
              </a:rPr>
              <a:t>Problem type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DC39E4-97AD-7D4E-A830-E1A3E94031F2}"/>
              </a:ext>
            </a:extLst>
          </p:cNvPr>
          <p:cNvCxnSpPr/>
          <p:nvPr/>
        </p:nvCxnSpPr>
        <p:spPr bwMode="auto">
          <a:xfrm>
            <a:off x="852425" y="1612106"/>
            <a:ext cx="2285405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E58BB5F1-A5DA-1C46-8BB1-786F8F62100F}"/>
              </a:ext>
            </a:extLst>
          </p:cNvPr>
          <p:cNvSpPr txBox="1">
            <a:spLocks/>
          </p:cNvSpPr>
          <p:nvPr/>
        </p:nvSpPr>
        <p:spPr>
          <a:xfrm>
            <a:off x="3303618" y="1218574"/>
            <a:ext cx="3847223" cy="388489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799" b="1" kern="0" dirty="0">
                <a:latin typeface="+mj-lt"/>
              </a:rPr>
              <a:t>Description 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C541E0-8CCD-FE45-871C-E021BAAD5932}"/>
              </a:ext>
            </a:extLst>
          </p:cNvPr>
          <p:cNvCxnSpPr/>
          <p:nvPr/>
        </p:nvCxnSpPr>
        <p:spPr bwMode="auto">
          <a:xfrm>
            <a:off x="3268929" y="1612106"/>
            <a:ext cx="3847223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5B0D1-21FD-F045-BC37-421B4423421E}"/>
              </a:ext>
            </a:extLst>
          </p:cNvPr>
          <p:cNvSpPr/>
          <p:nvPr/>
        </p:nvSpPr>
        <p:spPr bwMode="auto">
          <a:xfrm>
            <a:off x="838140" y="1716301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Ranking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364A80-09A7-814A-913B-7E6513FEB0BC}"/>
              </a:ext>
            </a:extLst>
          </p:cNvPr>
          <p:cNvSpPr/>
          <p:nvPr/>
        </p:nvSpPr>
        <p:spPr bwMode="auto">
          <a:xfrm>
            <a:off x="838140" y="2456731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Recommendation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CF6B67-786D-6F40-AEF1-68DD8306E661}"/>
              </a:ext>
            </a:extLst>
          </p:cNvPr>
          <p:cNvSpPr/>
          <p:nvPr/>
        </p:nvSpPr>
        <p:spPr bwMode="auto">
          <a:xfrm>
            <a:off x="838140" y="3197162"/>
            <a:ext cx="2285405" cy="639913"/>
          </a:xfrm>
          <a:prstGeom prst="rect">
            <a:avLst/>
          </a:prstGeom>
          <a:solidFill>
            <a:srgbClr val="800000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Classification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82D8CD-3198-C848-B8D9-50510254B249}"/>
              </a:ext>
            </a:extLst>
          </p:cNvPr>
          <p:cNvSpPr/>
          <p:nvPr/>
        </p:nvSpPr>
        <p:spPr bwMode="auto">
          <a:xfrm>
            <a:off x="838140" y="3937592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Regression</a:t>
            </a:r>
          </a:p>
        </p:txBody>
      </p:sp>
      <p:sp>
        <p:nvSpPr>
          <p:cNvPr id="16" name="Content Placeholder 22">
            <a:extLst>
              <a:ext uri="{FF2B5EF4-FFF2-40B4-BE49-F238E27FC236}">
                <a16:creationId xmlns:a16="http://schemas.microsoft.com/office/drawing/2014/main" id="{6493680B-E39D-FE49-BBEE-517E59BAF8A7}"/>
              </a:ext>
            </a:extLst>
          </p:cNvPr>
          <p:cNvSpPr txBox="1">
            <a:spLocks/>
          </p:cNvSpPr>
          <p:nvPr/>
        </p:nvSpPr>
        <p:spPr>
          <a:xfrm>
            <a:off x="3268929" y="1716301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Helping users find the most relevant </a:t>
            </a:r>
            <a:r>
              <a:rPr lang="en-US" sz="1400" i="1" dirty="0">
                <a:latin typeface="+mj-lt"/>
              </a:rPr>
              <a:t>items</a:t>
            </a:r>
          </a:p>
        </p:txBody>
      </p:sp>
      <p:sp>
        <p:nvSpPr>
          <p:cNvPr id="17" name="Content Placeholder 22">
            <a:extLst>
              <a:ext uri="{FF2B5EF4-FFF2-40B4-BE49-F238E27FC236}">
                <a16:creationId xmlns:a16="http://schemas.microsoft.com/office/drawing/2014/main" id="{B62B82DA-4A73-484F-8186-DE1A650918B3}"/>
              </a:ext>
            </a:extLst>
          </p:cNvPr>
          <p:cNvSpPr txBox="1">
            <a:spLocks/>
          </p:cNvSpPr>
          <p:nvPr/>
        </p:nvSpPr>
        <p:spPr>
          <a:xfrm>
            <a:off x="3268929" y="2455653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Giving users the </a:t>
            </a:r>
            <a:r>
              <a:rPr lang="en-US" sz="1400" i="1" dirty="0">
                <a:latin typeface="+mj-lt"/>
              </a:rPr>
              <a:t>items</a:t>
            </a:r>
            <a:r>
              <a:rPr lang="en-US" sz="1400" dirty="0">
                <a:latin typeface="+mj-lt"/>
              </a:rPr>
              <a:t> they may be most interested in</a:t>
            </a:r>
          </a:p>
        </p:txBody>
      </p:sp>
      <p:sp>
        <p:nvSpPr>
          <p:cNvPr id="18" name="Content Placeholder 22">
            <a:extLst>
              <a:ext uri="{FF2B5EF4-FFF2-40B4-BE49-F238E27FC236}">
                <a16:creationId xmlns:a16="http://schemas.microsoft.com/office/drawing/2014/main" id="{CEDD4A9E-BF0E-E74F-8928-A2121569FAD6}"/>
              </a:ext>
            </a:extLst>
          </p:cNvPr>
          <p:cNvSpPr txBox="1">
            <a:spLocks/>
          </p:cNvSpPr>
          <p:nvPr/>
        </p:nvSpPr>
        <p:spPr>
          <a:xfrm>
            <a:off x="3268929" y="3195004"/>
            <a:ext cx="3847223" cy="639913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Figuring out what category does an </a:t>
            </a:r>
            <a:r>
              <a:rPr lang="en-US" sz="1400" i="1" dirty="0">
                <a:latin typeface="+mj-lt"/>
              </a:rPr>
              <a:t>item</a:t>
            </a:r>
            <a:r>
              <a:rPr lang="en-US" sz="1400" dirty="0">
                <a:latin typeface="+mj-lt"/>
              </a:rPr>
              <a:t> belongs to</a:t>
            </a:r>
          </a:p>
        </p:txBody>
      </p:sp>
      <p:sp>
        <p:nvSpPr>
          <p:cNvPr id="19" name="Content Placeholder 22">
            <a:extLst>
              <a:ext uri="{FF2B5EF4-FFF2-40B4-BE49-F238E27FC236}">
                <a16:creationId xmlns:a16="http://schemas.microsoft.com/office/drawing/2014/main" id="{B0FC6B96-ECD1-9948-AF72-6A301D44EC51}"/>
              </a:ext>
            </a:extLst>
          </p:cNvPr>
          <p:cNvSpPr txBox="1">
            <a:spLocks/>
          </p:cNvSpPr>
          <p:nvPr/>
        </p:nvSpPr>
        <p:spPr>
          <a:xfrm>
            <a:off x="3268929" y="5413057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Finding uncommon </a:t>
            </a:r>
            <a:r>
              <a:rPr lang="en-US" sz="1400" i="1" dirty="0">
                <a:latin typeface="+mj-lt"/>
              </a:rPr>
              <a:t>items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EA7816-A278-5543-A256-55DA999AB9F3}"/>
              </a:ext>
            </a:extLst>
          </p:cNvPr>
          <p:cNvSpPr/>
          <p:nvPr/>
        </p:nvSpPr>
        <p:spPr bwMode="auto">
          <a:xfrm>
            <a:off x="838140" y="4678022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Clustering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DFDCB611-81F7-394F-9869-1F43784DE7B2}"/>
              </a:ext>
            </a:extLst>
          </p:cNvPr>
          <p:cNvSpPr txBox="1">
            <a:spLocks/>
          </p:cNvSpPr>
          <p:nvPr/>
        </p:nvSpPr>
        <p:spPr>
          <a:xfrm>
            <a:off x="3268929" y="3934356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Predicting a numerical value of an </a:t>
            </a:r>
            <a:r>
              <a:rPr lang="en-US" sz="1400" i="1" dirty="0">
                <a:latin typeface="+mj-lt"/>
              </a:rPr>
              <a:t>item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03D65A-7846-F24B-9D09-E91F46836FC5}"/>
              </a:ext>
            </a:extLst>
          </p:cNvPr>
          <p:cNvGrpSpPr>
            <a:grpSpLocks noChangeAspect="1"/>
          </p:cNvGrpSpPr>
          <p:nvPr/>
        </p:nvGrpSpPr>
        <p:grpSpPr>
          <a:xfrm>
            <a:off x="1061689" y="5629902"/>
            <a:ext cx="371878" cy="365665"/>
            <a:chOff x="8146160" y="1934179"/>
            <a:chExt cx="851125" cy="836906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52BD9BB1-FDEC-9244-993E-BBFF5A936CAC}"/>
                </a:ext>
              </a:extLst>
            </p:cNvPr>
            <p:cNvSpPr/>
            <p:nvPr/>
          </p:nvSpPr>
          <p:spPr bwMode="auto">
            <a:xfrm>
              <a:off x="8726829" y="1934179"/>
              <a:ext cx="270456" cy="836906"/>
            </a:xfrm>
            <a:prstGeom prst="trapezoid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9BF19F48-C6AA-944C-A22A-4457364F36C1}"/>
                </a:ext>
              </a:extLst>
            </p:cNvPr>
            <p:cNvSpPr/>
            <p:nvPr/>
          </p:nvSpPr>
          <p:spPr bwMode="auto">
            <a:xfrm flipH="1">
              <a:off x="8146160" y="2184257"/>
              <a:ext cx="261168" cy="165799"/>
            </a:xfrm>
            <a:prstGeom prst="rt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D9811836-2187-5A43-8F6F-E8ADF8F7E52F}"/>
                </a:ext>
              </a:extLst>
            </p:cNvPr>
            <p:cNvSpPr/>
            <p:nvPr/>
          </p:nvSpPr>
          <p:spPr bwMode="auto">
            <a:xfrm flipH="1">
              <a:off x="8407328" y="2184257"/>
              <a:ext cx="261168" cy="165799"/>
            </a:xfrm>
            <a:prstGeom prst="rt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BB95C6-042C-6049-A466-CA4AE1D82BF4}"/>
                </a:ext>
              </a:extLst>
            </p:cNvPr>
            <p:cNvSpPr/>
            <p:nvPr/>
          </p:nvSpPr>
          <p:spPr bwMode="auto">
            <a:xfrm>
              <a:off x="8146160" y="2349194"/>
              <a:ext cx="624353" cy="4915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37EA933-1DD8-0B45-9AF0-617F1661A4C3}"/>
                </a:ext>
              </a:extLst>
            </p:cNvPr>
            <p:cNvSpPr/>
            <p:nvPr/>
          </p:nvSpPr>
          <p:spPr bwMode="auto">
            <a:xfrm>
              <a:off x="8146160" y="2501594"/>
              <a:ext cx="624353" cy="4915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A7413AF-2A41-B84C-8029-25512001986F}"/>
                </a:ext>
              </a:extLst>
            </p:cNvPr>
            <p:cNvSpPr/>
            <p:nvPr/>
          </p:nvSpPr>
          <p:spPr bwMode="auto">
            <a:xfrm>
              <a:off x="8146160" y="2647896"/>
              <a:ext cx="594360" cy="1231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80D7B7B-54CE-A342-8827-1F1A9C8466D5}"/>
                </a:ext>
              </a:extLst>
            </p:cNvPr>
            <p:cNvSpPr/>
            <p:nvPr/>
          </p:nvSpPr>
          <p:spPr bwMode="auto">
            <a:xfrm>
              <a:off x="8146160" y="2373773"/>
              <a:ext cx="91440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AC68A6E-82B0-584B-A784-999075B3DA1E}"/>
                </a:ext>
              </a:extLst>
            </p:cNvPr>
            <p:cNvSpPr/>
            <p:nvPr/>
          </p:nvSpPr>
          <p:spPr bwMode="auto">
            <a:xfrm>
              <a:off x="8313800" y="2387279"/>
              <a:ext cx="91440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BA7E40E-3234-E842-AE10-C8DC408602BB}"/>
                </a:ext>
              </a:extLst>
            </p:cNvPr>
            <p:cNvSpPr/>
            <p:nvPr/>
          </p:nvSpPr>
          <p:spPr bwMode="auto">
            <a:xfrm>
              <a:off x="8481440" y="2373773"/>
              <a:ext cx="91440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58AC01-0D11-DA47-A07D-F6D69B0CB80A}"/>
                </a:ext>
              </a:extLst>
            </p:cNvPr>
            <p:cNvSpPr/>
            <p:nvPr/>
          </p:nvSpPr>
          <p:spPr bwMode="auto">
            <a:xfrm>
              <a:off x="8649079" y="2352632"/>
              <a:ext cx="121433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</p:grp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5C22170C-E0B4-874B-A873-42843EBAC015}"/>
              </a:ext>
            </a:extLst>
          </p:cNvPr>
          <p:cNvSpPr txBox="1">
            <a:spLocks/>
          </p:cNvSpPr>
          <p:nvPr/>
        </p:nvSpPr>
        <p:spPr>
          <a:xfrm>
            <a:off x="7511872" y="1218574"/>
            <a:ext cx="4276453" cy="388489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799" b="1" kern="0" dirty="0">
                <a:latin typeface="+mj-lt"/>
              </a:rPr>
              <a:t>Example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5AAB4B-EB5C-7949-8B2F-1DF7D290DF44}"/>
              </a:ext>
            </a:extLst>
          </p:cNvPr>
          <p:cNvCxnSpPr/>
          <p:nvPr/>
        </p:nvCxnSpPr>
        <p:spPr bwMode="auto">
          <a:xfrm>
            <a:off x="7511873" y="1612106"/>
            <a:ext cx="4276453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2B79FD-805B-5640-A778-71AC7BC29BA5}"/>
              </a:ext>
            </a:extLst>
          </p:cNvPr>
          <p:cNvSpPr/>
          <p:nvPr/>
        </p:nvSpPr>
        <p:spPr bwMode="auto">
          <a:xfrm>
            <a:off x="838140" y="5413057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Anomaly Detection</a:t>
            </a:r>
          </a:p>
        </p:txBody>
      </p:sp>
      <p:sp>
        <p:nvSpPr>
          <p:cNvPr id="36" name="Content Placeholder 22">
            <a:extLst>
              <a:ext uri="{FF2B5EF4-FFF2-40B4-BE49-F238E27FC236}">
                <a16:creationId xmlns:a16="http://schemas.microsoft.com/office/drawing/2014/main" id="{968C0CAF-4017-2C4E-8AB9-5DC0B05661F8}"/>
              </a:ext>
            </a:extLst>
          </p:cNvPr>
          <p:cNvSpPr txBox="1">
            <a:spLocks/>
          </p:cNvSpPr>
          <p:nvPr/>
        </p:nvSpPr>
        <p:spPr>
          <a:xfrm>
            <a:off x="3267252" y="4673707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Putting similar </a:t>
            </a:r>
            <a:r>
              <a:rPr lang="en-US" sz="1400" i="1" dirty="0">
                <a:latin typeface="+mj-lt"/>
              </a:rPr>
              <a:t>items</a:t>
            </a:r>
            <a:r>
              <a:rPr lang="en-US" sz="1400" dirty="0">
                <a:latin typeface="+mj-lt"/>
              </a:rPr>
              <a:t> together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7ABA2A4C-E037-E549-8241-31FDDF6EA994}"/>
              </a:ext>
            </a:extLst>
          </p:cNvPr>
          <p:cNvSpPr txBox="1">
            <a:spLocks/>
          </p:cNvSpPr>
          <p:nvPr/>
        </p:nvSpPr>
        <p:spPr bwMode="gray">
          <a:xfrm>
            <a:off x="7511870" y="1716301"/>
            <a:ext cx="4276454" cy="4336670"/>
          </a:xfrm>
          <a:prstGeom prst="rect">
            <a:avLst/>
          </a:prstGeom>
          <a:solidFill>
            <a:schemeClr val="bg1"/>
          </a:solidFill>
          <a:ln w="19050">
            <a:solidFill>
              <a:srgbClr val="800000"/>
            </a:solidFill>
          </a:ln>
        </p:spPr>
        <p:txBody>
          <a:bodyPr lIns="182832" tIns="91416" rIns="182832" bIns="457081"/>
          <a:lstStyle>
            <a:lvl1pPr marL="249500" indent="-249500" algn="l" defTabSz="997999" rtl="0" eaLnBrk="1" latinLnBrk="0" hangingPunct="1">
              <a:lnSpc>
                <a:spcPct val="90000"/>
              </a:lnSpc>
              <a:spcBef>
                <a:spcPts val="1092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8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7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46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5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4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3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2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41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+mj-lt"/>
              </a:rPr>
              <a:t>Product classification for our catalog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C775E9-5AF4-EF49-9D2F-C17D34688551}"/>
              </a:ext>
            </a:extLst>
          </p:cNvPr>
          <p:cNvSpPr txBox="1"/>
          <p:nvPr/>
        </p:nvSpPr>
        <p:spPr>
          <a:xfrm>
            <a:off x="7993904" y="3666964"/>
            <a:ext cx="1477905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High-Low Dress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0667C4C-FD09-1647-8007-E1D2B447DB3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4097" y="2285091"/>
            <a:ext cx="1138289" cy="137124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DDD0F14-F39F-A846-AD31-E0C84D0F98DA}"/>
              </a:ext>
            </a:extLst>
          </p:cNvPr>
          <p:cNvSpPr txBox="1"/>
          <p:nvPr/>
        </p:nvSpPr>
        <p:spPr>
          <a:xfrm>
            <a:off x="9862147" y="3666964"/>
            <a:ext cx="1348095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Straight Dress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972B826-7C22-284C-8742-539F5B970F0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9946" y="2285091"/>
            <a:ext cx="1143652" cy="137124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85F23E7-2973-314D-B87D-C7E9C102FED8}"/>
              </a:ext>
            </a:extLst>
          </p:cNvPr>
          <p:cNvSpPr txBox="1"/>
          <p:nvPr/>
        </p:nvSpPr>
        <p:spPr>
          <a:xfrm>
            <a:off x="8142947" y="5555939"/>
            <a:ext cx="1223093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Striped Skirt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B8585A1-E6E9-1344-99C8-E3D7D082B9A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1255" y="4143338"/>
            <a:ext cx="1083977" cy="137124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A8A7527-521C-3E40-8A43-AFE69F3FCF1B}"/>
              </a:ext>
            </a:extLst>
          </p:cNvPr>
          <p:cNvSpPr txBox="1"/>
          <p:nvPr/>
        </p:nvSpPr>
        <p:spPr>
          <a:xfrm>
            <a:off x="9907020" y="5555939"/>
            <a:ext cx="1264761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Graphic Shirt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1F7EA5C-7FC0-F240-9513-6516C2A907B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161" y="4143338"/>
            <a:ext cx="1231221" cy="13712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350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47C246D-2BDF-8F4A-A510-FBECCE73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4" y="295897"/>
            <a:ext cx="10894666" cy="987472"/>
          </a:xfrm>
        </p:spPr>
        <p:txBody>
          <a:bodyPr/>
          <a:lstStyle/>
          <a:p>
            <a:r>
              <a:rPr lang="en-US" dirty="0"/>
              <a:t>ML Applications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EA18D6-8501-D54D-B463-9AA90CFE0090}"/>
              </a:ext>
            </a:extLst>
          </p:cNvPr>
          <p:cNvGrpSpPr/>
          <p:nvPr/>
        </p:nvGrpSpPr>
        <p:grpSpPr>
          <a:xfrm>
            <a:off x="7114473" y="1711256"/>
            <a:ext cx="410543" cy="4341713"/>
            <a:chOff x="4743448" y="1752601"/>
            <a:chExt cx="247651" cy="4562472"/>
          </a:xfrm>
          <a:solidFill>
            <a:srgbClr val="8000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C9BA69-B339-6C4F-AF6F-E920D663F32E}"/>
                </a:ext>
              </a:extLst>
            </p:cNvPr>
            <p:cNvSpPr/>
            <p:nvPr/>
          </p:nvSpPr>
          <p:spPr bwMode="auto">
            <a:xfrm rot="10800000">
              <a:off x="4743449" y="4097436"/>
              <a:ext cx="246888" cy="663746"/>
            </a:xfrm>
            <a:prstGeom prst="rect">
              <a:avLst/>
            </a:prstGeom>
            <a:grpFill/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+mj-lt"/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1DD22AA2-806B-B940-BD8A-0AD9D210A409}"/>
                </a:ext>
              </a:extLst>
            </p:cNvPr>
            <p:cNvSpPr/>
            <p:nvPr/>
          </p:nvSpPr>
          <p:spPr bwMode="auto">
            <a:xfrm rot="10800000">
              <a:off x="4743449" y="4761185"/>
              <a:ext cx="247650" cy="1553888"/>
            </a:xfrm>
            <a:prstGeom prst="rtTriangle">
              <a:avLst/>
            </a:prstGeom>
            <a:grpFill/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+mj-lt"/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FEA545F7-402C-1842-A8CE-D06DFAD5D4B7}"/>
                </a:ext>
              </a:extLst>
            </p:cNvPr>
            <p:cNvSpPr/>
            <p:nvPr/>
          </p:nvSpPr>
          <p:spPr bwMode="auto">
            <a:xfrm flipH="1">
              <a:off x="4743448" y="1752601"/>
              <a:ext cx="247650" cy="2344836"/>
            </a:xfrm>
            <a:prstGeom prst="rtTriangle">
              <a:avLst/>
            </a:prstGeom>
            <a:grpFill/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+mj-lt"/>
              </a:endParaRPr>
            </a:p>
          </p:txBody>
        </p:sp>
      </p:grp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F7966D83-6C54-6444-87EA-3BA422DD267D}"/>
              </a:ext>
            </a:extLst>
          </p:cNvPr>
          <p:cNvSpPr txBox="1">
            <a:spLocks/>
          </p:cNvSpPr>
          <p:nvPr/>
        </p:nvSpPr>
        <p:spPr>
          <a:xfrm>
            <a:off x="838140" y="1218574"/>
            <a:ext cx="2285405" cy="388489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799" b="1" kern="0" dirty="0">
                <a:latin typeface="+mj-lt"/>
              </a:rPr>
              <a:t>Problem type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6B4DB-EF88-CD43-8E60-97F87414C55B}"/>
              </a:ext>
            </a:extLst>
          </p:cNvPr>
          <p:cNvCxnSpPr/>
          <p:nvPr/>
        </p:nvCxnSpPr>
        <p:spPr bwMode="auto">
          <a:xfrm>
            <a:off x="852425" y="1612106"/>
            <a:ext cx="2285405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C00C185D-41AE-4A44-8F1B-CF4589BC1E74}"/>
              </a:ext>
            </a:extLst>
          </p:cNvPr>
          <p:cNvSpPr txBox="1">
            <a:spLocks/>
          </p:cNvSpPr>
          <p:nvPr/>
        </p:nvSpPr>
        <p:spPr>
          <a:xfrm>
            <a:off x="3303618" y="1218574"/>
            <a:ext cx="3847223" cy="388489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799" b="1" kern="0" dirty="0">
                <a:latin typeface="+mj-lt"/>
              </a:rPr>
              <a:t>Description 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D04060-D9B9-2142-A87C-7040CEE1CACE}"/>
              </a:ext>
            </a:extLst>
          </p:cNvPr>
          <p:cNvCxnSpPr/>
          <p:nvPr/>
        </p:nvCxnSpPr>
        <p:spPr bwMode="auto">
          <a:xfrm>
            <a:off x="3268929" y="1612106"/>
            <a:ext cx="3847223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E677BD-190E-CF43-AF76-038548B3A59B}"/>
              </a:ext>
            </a:extLst>
          </p:cNvPr>
          <p:cNvSpPr/>
          <p:nvPr/>
        </p:nvSpPr>
        <p:spPr bwMode="auto">
          <a:xfrm>
            <a:off x="838140" y="1716301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Ranking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4769FE-4434-724D-B96A-48A10C3A1C3D}"/>
              </a:ext>
            </a:extLst>
          </p:cNvPr>
          <p:cNvSpPr/>
          <p:nvPr/>
        </p:nvSpPr>
        <p:spPr bwMode="auto">
          <a:xfrm>
            <a:off x="838140" y="2456731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Recommendation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B94D4D-D79D-7E48-B663-29A02DF891F7}"/>
              </a:ext>
            </a:extLst>
          </p:cNvPr>
          <p:cNvSpPr/>
          <p:nvPr/>
        </p:nvSpPr>
        <p:spPr bwMode="auto">
          <a:xfrm>
            <a:off x="838140" y="3197162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Classification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9AB6BA-BBB3-BD46-926D-72833DFC2A64}"/>
              </a:ext>
            </a:extLst>
          </p:cNvPr>
          <p:cNvSpPr/>
          <p:nvPr/>
        </p:nvSpPr>
        <p:spPr bwMode="auto">
          <a:xfrm>
            <a:off x="838140" y="3937592"/>
            <a:ext cx="2285405" cy="639913"/>
          </a:xfrm>
          <a:prstGeom prst="rect">
            <a:avLst/>
          </a:prstGeom>
          <a:solidFill>
            <a:srgbClr val="800000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Regression</a:t>
            </a:r>
          </a:p>
        </p:txBody>
      </p:sp>
      <p:sp>
        <p:nvSpPr>
          <p:cNvPr id="18" name="Content Placeholder 22">
            <a:extLst>
              <a:ext uri="{FF2B5EF4-FFF2-40B4-BE49-F238E27FC236}">
                <a16:creationId xmlns:a16="http://schemas.microsoft.com/office/drawing/2014/main" id="{D2264822-C2FC-AC48-A419-8C68931FD6BB}"/>
              </a:ext>
            </a:extLst>
          </p:cNvPr>
          <p:cNvSpPr txBox="1">
            <a:spLocks/>
          </p:cNvSpPr>
          <p:nvPr/>
        </p:nvSpPr>
        <p:spPr>
          <a:xfrm>
            <a:off x="3268929" y="3195004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Figuring out what category does an </a:t>
            </a:r>
            <a:r>
              <a:rPr lang="en-US" sz="1400" i="1" dirty="0">
                <a:latin typeface="+mj-lt"/>
              </a:rPr>
              <a:t>item</a:t>
            </a:r>
            <a:r>
              <a:rPr lang="en-US" sz="1400" dirty="0">
                <a:latin typeface="+mj-lt"/>
              </a:rPr>
              <a:t> belongs 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5B044E-FDF0-6448-9078-7F6F2FBD8F09}"/>
              </a:ext>
            </a:extLst>
          </p:cNvPr>
          <p:cNvSpPr/>
          <p:nvPr/>
        </p:nvSpPr>
        <p:spPr bwMode="auto">
          <a:xfrm>
            <a:off x="838140" y="4678022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Clustering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4677108A-0848-794B-A371-72D0803DBC71}"/>
              </a:ext>
            </a:extLst>
          </p:cNvPr>
          <p:cNvSpPr txBox="1">
            <a:spLocks/>
          </p:cNvSpPr>
          <p:nvPr/>
        </p:nvSpPr>
        <p:spPr>
          <a:xfrm>
            <a:off x="3268929" y="3934356"/>
            <a:ext cx="3847223" cy="639913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Predicting a numerical value of a </a:t>
            </a:r>
            <a:r>
              <a:rPr lang="en-US" sz="1400" i="1" dirty="0">
                <a:latin typeface="+mj-lt"/>
              </a:rPr>
              <a:t>item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1671C3-CDD6-2B42-9393-35CA41FD2516}"/>
              </a:ext>
            </a:extLst>
          </p:cNvPr>
          <p:cNvGrpSpPr>
            <a:grpSpLocks noChangeAspect="1"/>
          </p:cNvGrpSpPr>
          <p:nvPr/>
        </p:nvGrpSpPr>
        <p:grpSpPr>
          <a:xfrm>
            <a:off x="1061689" y="5629902"/>
            <a:ext cx="371878" cy="365665"/>
            <a:chOff x="8146160" y="1934179"/>
            <a:chExt cx="851125" cy="836906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665CA4E9-C04F-DC44-B498-4F385F62AFF1}"/>
                </a:ext>
              </a:extLst>
            </p:cNvPr>
            <p:cNvSpPr/>
            <p:nvPr/>
          </p:nvSpPr>
          <p:spPr bwMode="auto">
            <a:xfrm>
              <a:off x="8726829" y="1934179"/>
              <a:ext cx="270456" cy="836906"/>
            </a:xfrm>
            <a:prstGeom prst="trapezoid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82383E55-817D-1445-AC34-23BD2A5C0395}"/>
                </a:ext>
              </a:extLst>
            </p:cNvPr>
            <p:cNvSpPr/>
            <p:nvPr/>
          </p:nvSpPr>
          <p:spPr bwMode="auto">
            <a:xfrm flipH="1">
              <a:off x="8146160" y="2184257"/>
              <a:ext cx="261168" cy="165799"/>
            </a:xfrm>
            <a:prstGeom prst="rt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54D8FC95-066E-6A42-800E-E7E628699753}"/>
                </a:ext>
              </a:extLst>
            </p:cNvPr>
            <p:cNvSpPr/>
            <p:nvPr/>
          </p:nvSpPr>
          <p:spPr bwMode="auto">
            <a:xfrm flipH="1">
              <a:off x="8407328" y="2184257"/>
              <a:ext cx="261168" cy="165799"/>
            </a:xfrm>
            <a:prstGeom prst="rt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1B0768-023A-434A-AB24-E7016F7AC7E4}"/>
                </a:ext>
              </a:extLst>
            </p:cNvPr>
            <p:cNvSpPr/>
            <p:nvPr/>
          </p:nvSpPr>
          <p:spPr bwMode="auto">
            <a:xfrm>
              <a:off x="8146160" y="2349194"/>
              <a:ext cx="624353" cy="4915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05D03BB-51C7-704F-A03C-7762BE01ABBC}"/>
                </a:ext>
              </a:extLst>
            </p:cNvPr>
            <p:cNvSpPr/>
            <p:nvPr/>
          </p:nvSpPr>
          <p:spPr bwMode="auto">
            <a:xfrm>
              <a:off x="8146160" y="2501594"/>
              <a:ext cx="624353" cy="4915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12D03B-F9C0-464B-8DD4-921B0F809744}"/>
                </a:ext>
              </a:extLst>
            </p:cNvPr>
            <p:cNvSpPr/>
            <p:nvPr/>
          </p:nvSpPr>
          <p:spPr bwMode="auto">
            <a:xfrm>
              <a:off x="8146160" y="2647896"/>
              <a:ext cx="594360" cy="1231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7CE7139-86F6-454E-BF40-B5BAC5DC7EF1}"/>
                </a:ext>
              </a:extLst>
            </p:cNvPr>
            <p:cNvSpPr/>
            <p:nvPr/>
          </p:nvSpPr>
          <p:spPr bwMode="auto">
            <a:xfrm>
              <a:off x="8146160" y="2373773"/>
              <a:ext cx="91440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8251B3-C23D-654D-ADD7-367860FE1266}"/>
                </a:ext>
              </a:extLst>
            </p:cNvPr>
            <p:cNvSpPr/>
            <p:nvPr/>
          </p:nvSpPr>
          <p:spPr bwMode="auto">
            <a:xfrm>
              <a:off x="8313800" y="2387279"/>
              <a:ext cx="91440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18952D-908A-7A44-8EC7-6AEF615220BB}"/>
                </a:ext>
              </a:extLst>
            </p:cNvPr>
            <p:cNvSpPr/>
            <p:nvPr/>
          </p:nvSpPr>
          <p:spPr bwMode="auto">
            <a:xfrm>
              <a:off x="8481440" y="2373773"/>
              <a:ext cx="91440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86207-A210-1543-A649-24BDE1F539DA}"/>
                </a:ext>
              </a:extLst>
            </p:cNvPr>
            <p:cNvSpPr/>
            <p:nvPr/>
          </p:nvSpPr>
          <p:spPr bwMode="auto">
            <a:xfrm>
              <a:off x="8649079" y="2352632"/>
              <a:ext cx="121433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</p:grp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C6EE6C47-81D8-D24F-A1F8-CB471490505C}"/>
              </a:ext>
            </a:extLst>
          </p:cNvPr>
          <p:cNvSpPr txBox="1">
            <a:spLocks/>
          </p:cNvSpPr>
          <p:nvPr/>
        </p:nvSpPr>
        <p:spPr>
          <a:xfrm>
            <a:off x="7511872" y="1218574"/>
            <a:ext cx="4276453" cy="388489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799" b="1" kern="0" dirty="0">
                <a:latin typeface="+mj-lt"/>
              </a:rPr>
              <a:t>Example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BDCD47-DF77-D44B-98C5-5EAD0EC85ECC}"/>
              </a:ext>
            </a:extLst>
          </p:cNvPr>
          <p:cNvCxnSpPr/>
          <p:nvPr/>
        </p:nvCxnSpPr>
        <p:spPr bwMode="auto">
          <a:xfrm>
            <a:off x="7511873" y="1612106"/>
            <a:ext cx="4276453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DFFA41A-C23E-7447-89DC-98D44F3FBE10}"/>
              </a:ext>
            </a:extLst>
          </p:cNvPr>
          <p:cNvSpPr/>
          <p:nvPr/>
        </p:nvSpPr>
        <p:spPr bwMode="auto">
          <a:xfrm>
            <a:off x="838140" y="5413057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Anomaly Detection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98EB52F7-6AF1-3145-A7B9-1CA08B4502FE}"/>
              </a:ext>
            </a:extLst>
          </p:cNvPr>
          <p:cNvSpPr txBox="1">
            <a:spLocks/>
          </p:cNvSpPr>
          <p:nvPr/>
        </p:nvSpPr>
        <p:spPr bwMode="gray">
          <a:xfrm>
            <a:off x="7511870" y="1716301"/>
            <a:ext cx="4276454" cy="4336670"/>
          </a:xfrm>
          <a:prstGeom prst="rect">
            <a:avLst/>
          </a:prstGeom>
          <a:solidFill>
            <a:schemeClr val="bg1"/>
          </a:solidFill>
          <a:ln w="19050">
            <a:solidFill>
              <a:srgbClr val="800000"/>
            </a:solidFill>
          </a:ln>
        </p:spPr>
        <p:txBody>
          <a:bodyPr lIns="182832" tIns="91416" rIns="182832" bIns="457081"/>
          <a:lstStyle>
            <a:lvl1pPr marL="249500" indent="-249500" algn="l" defTabSz="997999" rtl="0" eaLnBrk="1" latinLnBrk="0" hangingPunct="1">
              <a:lnSpc>
                <a:spcPct val="90000"/>
              </a:lnSpc>
              <a:spcBef>
                <a:spcPts val="1092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8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7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46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5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4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3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2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41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Predicting sales for specific ASINs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BECECF4-08C7-E244-BC06-FD6A2F17D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965" y="3937472"/>
            <a:ext cx="3849212" cy="158749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4B06C46-A5A4-E048-BACC-9A51B9D2341F}"/>
              </a:ext>
            </a:extLst>
          </p:cNvPr>
          <p:cNvSpPr txBox="1"/>
          <p:nvPr/>
        </p:nvSpPr>
        <p:spPr>
          <a:xfrm>
            <a:off x="7771965" y="5590001"/>
            <a:ext cx="3693151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Seasonality | Out of stock | Promotions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A93B36B-61D0-A14A-BAB1-CCE7539E7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137" y="2089460"/>
            <a:ext cx="3871307" cy="1773599"/>
          </a:xfrm>
          <a:prstGeom prst="rect">
            <a:avLst/>
          </a:prstGeom>
        </p:spPr>
      </p:pic>
      <p:sp>
        <p:nvSpPr>
          <p:cNvPr id="41" name="Content Placeholder 22">
            <a:extLst>
              <a:ext uri="{FF2B5EF4-FFF2-40B4-BE49-F238E27FC236}">
                <a16:creationId xmlns:a16="http://schemas.microsoft.com/office/drawing/2014/main" id="{393FCF2D-CAD0-0A4C-AB4F-199B561BF2E4}"/>
              </a:ext>
            </a:extLst>
          </p:cNvPr>
          <p:cNvSpPr txBox="1">
            <a:spLocks/>
          </p:cNvSpPr>
          <p:nvPr/>
        </p:nvSpPr>
        <p:spPr>
          <a:xfrm>
            <a:off x="3268929" y="1716301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Helping users find the most relevant </a:t>
            </a:r>
            <a:r>
              <a:rPr lang="en-US" sz="1400" i="1" dirty="0">
                <a:latin typeface="+mj-lt"/>
              </a:rPr>
              <a:t>items</a:t>
            </a:r>
          </a:p>
        </p:txBody>
      </p:sp>
      <p:sp>
        <p:nvSpPr>
          <p:cNvPr id="42" name="Content Placeholder 22">
            <a:extLst>
              <a:ext uri="{FF2B5EF4-FFF2-40B4-BE49-F238E27FC236}">
                <a16:creationId xmlns:a16="http://schemas.microsoft.com/office/drawing/2014/main" id="{64B50F0A-40A7-8540-8740-31BB900E903E}"/>
              </a:ext>
            </a:extLst>
          </p:cNvPr>
          <p:cNvSpPr txBox="1">
            <a:spLocks/>
          </p:cNvSpPr>
          <p:nvPr/>
        </p:nvSpPr>
        <p:spPr>
          <a:xfrm>
            <a:off x="3268929" y="2455653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Giving users the </a:t>
            </a:r>
            <a:r>
              <a:rPr lang="en-US" sz="1400" i="1" dirty="0">
                <a:latin typeface="+mj-lt"/>
              </a:rPr>
              <a:t>items</a:t>
            </a:r>
            <a:r>
              <a:rPr lang="en-US" sz="1400" dirty="0">
                <a:latin typeface="+mj-lt"/>
              </a:rPr>
              <a:t> they may be most interested in</a:t>
            </a:r>
          </a:p>
        </p:txBody>
      </p:sp>
      <p:sp>
        <p:nvSpPr>
          <p:cNvPr id="43" name="Content Placeholder 22">
            <a:extLst>
              <a:ext uri="{FF2B5EF4-FFF2-40B4-BE49-F238E27FC236}">
                <a16:creationId xmlns:a16="http://schemas.microsoft.com/office/drawing/2014/main" id="{46C878E7-4E21-4449-B597-65A35F2E884D}"/>
              </a:ext>
            </a:extLst>
          </p:cNvPr>
          <p:cNvSpPr txBox="1">
            <a:spLocks/>
          </p:cNvSpPr>
          <p:nvPr/>
        </p:nvSpPr>
        <p:spPr>
          <a:xfrm>
            <a:off x="3268929" y="5413057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Finding uncommon </a:t>
            </a:r>
            <a:r>
              <a:rPr lang="en-US" sz="1400" i="1" dirty="0">
                <a:latin typeface="+mj-lt"/>
              </a:rPr>
              <a:t>items</a:t>
            </a:r>
          </a:p>
        </p:txBody>
      </p:sp>
      <p:sp>
        <p:nvSpPr>
          <p:cNvPr id="44" name="Content Placeholder 22">
            <a:extLst>
              <a:ext uri="{FF2B5EF4-FFF2-40B4-BE49-F238E27FC236}">
                <a16:creationId xmlns:a16="http://schemas.microsoft.com/office/drawing/2014/main" id="{1ADC13EE-7BD1-5844-A1CE-32DDE42DDAFF}"/>
              </a:ext>
            </a:extLst>
          </p:cNvPr>
          <p:cNvSpPr txBox="1">
            <a:spLocks/>
          </p:cNvSpPr>
          <p:nvPr/>
        </p:nvSpPr>
        <p:spPr>
          <a:xfrm>
            <a:off x="3267252" y="4673707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Putting similar </a:t>
            </a:r>
            <a:r>
              <a:rPr lang="en-US" sz="1400" i="1" dirty="0">
                <a:latin typeface="+mj-lt"/>
              </a:rPr>
              <a:t>items</a:t>
            </a:r>
            <a:r>
              <a:rPr lang="en-US" sz="1400" dirty="0">
                <a:latin typeface="+mj-lt"/>
              </a:rPr>
              <a:t> together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42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47C246D-2BDF-8F4A-A510-FBECCE73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4" y="295897"/>
            <a:ext cx="10894666" cy="987472"/>
          </a:xfrm>
        </p:spPr>
        <p:txBody>
          <a:bodyPr/>
          <a:lstStyle/>
          <a:p>
            <a:r>
              <a:rPr lang="en-US" dirty="0"/>
              <a:t>ML Applications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44AB52-65CA-9B4D-AC12-E2B88367273D}"/>
              </a:ext>
            </a:extLst>
          </p:cNvPr>
          <p:cNvGrpSpPr/>
          <p:nvPr/>
        </p:nvGrpSpPr>
        <p:grpSpPr>
          <a:xfrm>
            <a:off x="7114473" y="1711258"/>
            <a:ext cx="410543" cy="4341712"/>
            <a:chOff x="4743448" y="1752601"/>
            <a:chExt cx="247651" cy="4562471"/>
          </a:xfrm>
          <a:solidFill>
            <a:srgbClr val="8000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89B7AF-1674-0540-88B9-3FA50210F70A}"/>
                </a:ext>
              </a:extLst>
            </p:cNvPr>
            <p:cNvSpPr/>
            <p:nvPr/>
          </p:nvSpPr>
          <p:spPr bwMode="auto">
            <a:xfrm rot="10800000">
              <a:off x="4743449" y="4870213"/>
              <a:ext cx="246888" cy="667912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+mj-lt"/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E3190CD3-4CAC-4F4F-8C49-E3A00196E088}"/>
                </a:ext>
              </a:extLst>
            </p:cNvPr>
            <p:cNvSpPr/>
            <p:nvPr/>
          </p:nvSpPr>
          <p:spPr bwMode="auto">
            <a:xfrm rot="10800000">
              <a:off x="4743449" y="5538130"/>
              <a:ext cx="247650" cy="776942"/>
            </a:xfrm>
            <a:prstGeom prst="rt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+mj-lt"/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D89138F2-1DA5-0346-94B6-8550D988956E}"/>
                </a:ext>
              </a:extLst>
            </p:cNvPr>
            <p:cNvSpPr/>
            <p:nvPr/>
          </p:nvSpPr>
          <p:spPr bwMode="auto">
            <a:xfrm flipH="1">
              <a:off x="4743448" y="1752601"/>
              <a:ext cx="247650" cy="3117609"/>
            </a:xfrm>
            <a:prstGeom prst="rt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+mj-lt"/>
              </a:endParaRPr>
            </a:p>
          </p:txBody>
        </p:sp>
      </p:grp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6BD071A1-19A2-094B-A063-B35A8FA2CA3F}"/>
              </a:ext>
            </a:extLst>
          </p:cNvPr>
          <p:cNvSpPr txBox="1">
            <a:spLocks/>
          </p:cNvSpPr>
          <p:nvPr/>
        </p:nvSpPr>
        <p:spPr>
          <a:xfrm>
            <a:off x="838140" y="1218574"/>
            <a:ext cx="2285405" cy="388489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799" b="1" kern="0" dirty="0">
                <a:latin typeface="+mj-lt"/>
              </a:rPr>
              <a:t>Problem type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B192F-0AA3-DA41-AE33-45F214925F34}"/>
              </a:ext>
            </a:extLst>
          </p:cNvPr>
          <p:cNvCxnSpPr/>
          <p:nvPr/>
        </p:nvCxnSpPr>
        <p:spPr bwMode="auto">
          <a:xfrm>
            <a:off x="852425" y="1612106"/>
            <a:ext cx="2285405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39C5717A-56E5-1C4B-9F69-D151D3E089DE}"/>
              </a:ext>
            </a:extLst>
          </p:cNvPr>
          <p:cNvSpPr txBox="1">
            <a:spLocks/>
          </p:cNvSpPr>
          <p:nvPr/>
        </p:nvSpPr>
        <p:spPr>
          <a:xfrm>
            <a:off x="3303618" y="1218574"/>
            <a:ext cx="3847223" cy="388489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799" b="1" kern="0" dirty="0">
                <a:latin typeface="+mj-lt"/>
              </a:rPr>
              <a:t>Description 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59C684-2973-1941-8DDD-4239716112A9}"/>
              </a:ext>
            </a:extLst>
          </p:cNvPr>
          <p:cNvCxnSpPr/>
          <p:nvPr/>
        </p:nvCxnSpPr>
        <p:spPr bwMode="auto">
          <a:xfrm>
            <a:off x="3268929" y="1612106"/>
            <a:ext cx="3847223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FF3FB3F-6755-B944-A6BA-08D951634167}"/>
              </a:ext>
            </a:extLst>
          </p:cNvPr>
          <p:cNvSpPr/>
          <p:nvPr/>
        </p:nvSpPr>
        <p:spPr bwMode="auto">
          <a:xfrm>
            <a:off x="838140" y="1716301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Ranking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34F1BC-391C-0745-83B4-1486F58D6FD6}"/>
              </a:ext>
            </a:extLst>
          </p:cNvPr>
          <p:cNvSpPr/>
          <p:nvPr/>
        </p:nvSpPr>
        <p:spPr bwMode="auto">
          <a:xfrm>
            <a:off x="838140" y="2456731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Recommendation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59B89F-7C02-DD4B-B842-0CA7C6942AB6}"/>
              </a:ext>
            </a:extLst>
          </p:cNvPr>
          <p:cNvSpPr/>
          <p:nvPr/>
        </p:nvSpPr>
        <p:spPr bwMode="auto">
          <a:xfrm>
            <a:off x="838140" y="3197162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Classification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82017-E2FB-B949-808A-0BB29D319135}"/>
              </a:ext>
            </a:extLst>
          </p:cNvPr>
          <p:cNvSpPr/>
          <p:nvPr/>
        </p:nvSpPr>
        <p:spPr bwMode="auto">
          <a:xfrm>
            <a:off x="838140" y="3937592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Regression</a:t>
            </a:r>
          </a:p>
        </p:txBody>
      </p:sp>
      <p:sp>
        <p:nvSpPr>
          <p:cNvPr id="16" name="Content Placeholder 22">
            <a:extLst>
              <a:ext uri="{FF2B5EF4-FFF2-40B4-BE49-F238E27FC236}">
                <a16:creationId xmlns:a16="http://schemas.microsoft.com/office/drawing/2014/main" id="{0A53708E-862C-F44B-B1EE-50B439110092}"/>
              </a:ext>
            </a:extLst>
          </p:cNvPr>
          <p:cNvSpPr txBox="1">
            <a:spLocks/>
          </p:cNvSpPr>
          <p:nvPr/>
        </p:nvSpPr>
        <p:spPr>
          <a:xfrm>
            <a:off x="3268929" y="1716301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Helping users find the most relevant </a:t>
            </a:r>
            <a:r>
              <a:rPr lang="en-US" sz="1400" i="1" dirty="0">
                <a:latin typeface="+mj-lt"/>
              </a:rPr>
              <a:t>items</a:t>
            </a:r>
          </a:p>
        </p:txBody>
      </p:sp>
      <p:sp>
        <p:nvSpPr>
          <p:cNvPr id="17" name="Content Placeholder 22">
            <a:extLst>
              <a:ext uri="{FF2B5EF4-FFF2-40B4-BE49-F238E27FC236}">
                <a16:creationId xmlns:a16="http://schemas.microsoft.com/office/drawing/2014/main" id="{A1B8D8FD-E330-BA47-8B4C-E321EFB3918A}"/>
              </a:ext>
            </a:extLst>
          </p:cNvPr>
          <p:cNvSpPr txBox="1">
            <a:spLocks/>
          </p:cNvSpPr>
          <p:nvPr/>
        </p:nvSpPr>
        <p:spPr>
          <a:xfrm>
            <a:off x="3268929" y="2455653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Giving users the </a:t>
            </a:r>
            <a:r>
              <a:rPr lang="en-US" sz="1400" i="1" dirty="0">
                <a:latin typeface="+mj-lt"/>
              </a:rPr>
              <a:t>items</a:t>
            </a:r>
            <a:r>
              <a:rPr lang="en-US" sz="1400" dirty="0">
                <a:latin typeface="+mj-lt"/>
              </a:rPr>
              <a:t> they may be most interested in</a:t>
            </a:r>
          </a:p>
        </p:txBody>
      </p:sp>
      <p:sp>
        <p:nvSpPr>
          <p:cNvPr id="18" name="Content Placeholder 22">
            <a:extLst>
              <a:ext uri="{FF2B5EF4-FFF2-40B4-BE49-F238E27FC236}">
                <a16:creationId xmlns:a16="http://schemas.microsoft.com/office/drawing/2014/main" id="{CC30119B-81AE-E143-B1A4-A2608AA17C40}"/>
              </a:ext>
            </a:extLst>
          </p:cNvPr>
          <p:cNvSpPr txBox="1">
            <a:spLocks/>
          </p:cNvSpPr>
          <p:nvPr/>
        </p:nvSpPr>
        <p:spPr>
          <a:xfrm>
            <a:off x="3268929" y="3195004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Figuring out what category does an </a:t>
            </a:r>
            <a:r>
              <a:rPr lang="en-US" sz="1400" i="1" dirty="0">
                <a:latin typeface="+mj-lt"/>
              </a:rPr>
              <a:t>item</a:t>
            </a:r>
            <a:r>
              <a:rPr lang="en-US" sz="1400" dirty="0">
                <a:latin typeface="+mj-lt"/>
              </a:rPr>
              <a:t> belongs to</a:t>
            </a:r>
          </a:p>
        </p:txBody>
      </p:sp>
      <p:sp>
        <p:nvSpPr>
          <p:cNvPr id="19" name="Content Placeholder 22">
            <a:extLst>
              <a:ext uri="{FF2B5EF4-FFF2-40B4-BE49-F238E27FC236}">
                <a16:creationId xmlns:a16="http://schemas.microsoft.com/office/drawing/2014/main" id="{91C6BD4E-5AD2-CF45-B35D-788FD0F628E9}"/>
              </a:ext>
            </a:extLst>
          </p:cNvPr>
          <p:cNvSpPr txBox="1">
            <a:spLocks/>
          </p:cNvSpPr>
          <p:nvPr/>
        </p:nvSpPr>
        <p:spPr>
          <a:xfrm>
            <a:off x="3268929" y="5413057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Finding uncommon </a:t>
            </a:r>
            <a:r>
              <a:rPr lang="en-US" sz="1400" i="1" dirty="0">
                <a:latin typeface="+mj-lt"/>
              </a:rPr>
              <a:t>items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837080-D86A-6B4B-8899-E527F0C7146F}"/>
              </a:ext>
            </a:extLst>
          </p:cNvPr>
          <p:cNvSpPr/>
          <p:nvPr/>
        </p:nvSpPr>
        <p:spPr bwMode="auto">
          <a:xfrm>
            <a:off x="838140" y="4678022"/>
            <a:ext cx="2285405" cy="639913"/>
          </a:xfrm>
          <a:prstGeom prst="rect">
            <a:avLst/>
          </a:prstGeom>
          <a:solidFill>
            <a:srgbClr val="800000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Clustering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DC103219-C4A0-CC4D-B62F-37045C982AC3}"/>
              </a:ext>
            </a:extLst>
          </p:cNvPr>
          <p:cNvSpPr txBox="1">
            <a:spLocks/>
          </p:cNvSpPr>
          <p:nvPr/>
        </p:nvSpPr>
        <p:spPr>
          <a:xfrm>
            <a:off x="3268929" y="3934356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Predicting a numerical value of an </a:t>
            </a:r>
            <a:r>
              <a:rPr lang="en-US" sz="1400" i="1" dirty="0">
                <a:latin typeface="+mj-lt"/>
              </a:rPr>
              <a:t>item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4EA463-6D3E-9C42-B470-CA3210AD41CD}"/>
              </a:ext>
            </a:extLst>
          </p:cNvPr>
          <p:cNvGrpSpPr>
            <a:grpSpLocks noChangeAspect="1"/>
          </p:cNvGrpSpPr>
          <p:nvPr/>
        </p:nvGrpSpPr>
        <p:grpSpPr>
          <a:xfrm>
            <a:off x="1061689" y="5629902"/>
            <a:ext cx="371878" cy="365665"/>
            <a:chOff x="8146160" y="1934179"/>
            <a:chExt cx="851125" cy="836906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69E47DCE-24ED-E446-867D-DB57E62BDCA7}"/>
                </a:ext>
              </a:extLst>
            </p:cNvPr>
            <p:cNvSpPr/>
            <p:nvPr/>
          </p:nvSpPr>
          <p:spPr bwMode="auto">
            <a:xfrm>
              <a:off x="8726829" y="1934179"/>
              <a:ext cx="270456" cy="836906"/>
            </a:xfrm>
            <a:prstGeom prst="trapezoid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FA96E5A6-BD8E-5440-8DF7-754392C4214D}"/>
                </a:ext>
              </a:extLst>
            </p:cNvPr>
            <p:cNvSpPr/>
            <p:nvPr/>
          </p:nvSpPr>
          <p:spPr bwMode="auto">
            <a:xfrm flipH="1">
              <a:off x="8146160" y="2184257"/>
              <a:ext cx="261168" cy="165799"/>
            </a:xfrm>
            <a:prstGeom prst="rt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F3DB6621-C312-CE46-A708-464ED25C2CB6}"/>
                </a:ext>
              </a:extLst>
            </p:cNvPr>
            <p:cNvSpPr/>
            <p:nvPr/>
          </p:nvSpPr>
          <p:spPr bwMode="auto">
            <a:xfrm flipH="1">
              <a:off x="8407328" y="2184257"/>
              <a:ext cx="261168" cy="165799"/>
            </a:xfrm>
            <a:prstGeom prst="rt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3238F7-FE40-2847-ABAC-489FCD5064DA}"/>
                </a:ext>
              </a:extLst>
            </p:cNvPr>
            <p:cNvSpPr/>
            <p:nvPr/>
          </p:nvSpPr>
          <p:spPr bwMode="auto">
            <a:xfrm>
              <a:off x="8146160" y="2349194"/>
              <a:ext cx="624353" cy="4915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2466A4C-4427-9E48-9944-0D23486DCDA5}"/>
                </a:ext>
              </a:extLst>
            </p:cNvPr>
            <p:cNvSpPr/>
            <p:nvPr/>
          </p:nvSpPr>
          <p:spPr bwMode="auto">
            <a:xfrm>
              <a:off x="8146160" y="2501594"/>
              <a:ext cx="624353" cy="4915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A5E5AB2-8701-F34C-9EC7-F2F1C6B3F360}"/>
                </a:ext>
              </a:extLst>
            </p:cNvPr>
            <p:cNvSpPr/>
            <p:nvPr/>
          </p:nvSpPr>
          <p:spPr bwMode="auto">
            <a:xfrm>
              <a:off x="8146160" y="2647896"/>
              <a:ext cx="594360" cy="1231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7984799-D0BD-D343-8C0C-4173B41E9B3D}"/>
                </a:ext>
              </a:extLst>
            </p:cNvPr>
            <p:cNvSpPr/>
            <p:nvPr/>
          </p:nvSpPr>
          <p:spPr bwMode="auto">
            <a:xfrm>
              <a:off x="8146160" y="2373773"/>
              <a:ext cx="91440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9596B5-A298-9E4E-AD13-029252B3AE52}"/>
                </a:ext>
              </a:extLst>
            </p:cNvPr>
            <p:cNvSpPr/>
            <p:nvPr/>
          </p:nvSpPr>
          <p:spPr bwMode="auto">
            <a:xfrm>
              <a:off x="8313800" y="2387279"/>
              <a:ext cx="91440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1CAC56-4A9C-594E-8915-DCB4DA8F80A9}"/>
                </a:ext>
              </a:extLst>
            </p:cNvPr>
            <p:cNvSpPr/>
            <p:nvPr/>
          </p:nvSpPr>
          <p:spPr bwMode="auto">
            <a:xfrm>
              <a:off x="8481440" y="2373773"/>
              <a:ext cx="91440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2BC1F8F-D6F5-3B43-BBAD-27D7740B5A62}"/>
                </a:ext>
              </a:extLst>
            </p:cNvPr>
            <p:cNvSpPr/>
            <p:nvPr/>
          </p:nvSpPr>
          <p:spPr bwMode="auto">
            <a:xfrm>
              <a:off x="8649079" y="2352632"/>
              <a:ext cx="121433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</p:grp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E150FFC5-0923-134F-852A-BEECB9C0BEDC}"/>
              </a:ext>
            </a:extLst>
          </p:cNvPr>
          <p:cNvSpPr txBox="1">
            <a:spLocks/>
          </p:cNvSpPr>
          <p:nvPr/>
        </p:nvSpPr>
        <p:spPr>
          <a:xfrm>
            <a:off x="7511872" y="1218574"/>
            <a:ext cx="4276453" cy="388489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799" b="1" kern="0" dirty="0">
                <a:latin typeface="+mj-lt"/>
              </a:rPr>
              <a:t>Example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7070D2-E623-8345-8D83-459BF2CB8AB5}"/>
              </a:ext>
            </a:extLst>
          </p:cNvPr>
          <p:cNvCxnSpPr/>
          <p:nvPr/>
        </p:nvCxnSpPr>
        <p:spPr bwMode="auto">
          <a:xfrm>
            <a:off x="7511873" y="1612106"/>
            <a:ext cx="4276453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DD4DE3-E996-6945-A931-8C0E0C1A0CDC}"/>
              </a:ext>
            </a:extLst>
          </p:cNvPr>
          <p:cNvSpPr/>
          <p:nvPr/>
        </p:nvSpPr>
        <p:spPr bwMode="auto">
          <a:xfrm>
            <a:off x="838140" y="5413057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Anomaly Detection</a:t>
            </a:r>
          </a:p>
        </p:txBody>
      </p:sp>
      <p:sp>
        <p:nvSpPr>
          <p:cNvPr id="36" name="Content Placeholder 22">
            <a:extLst>
              <a:ext uri="{FF2B5EF4-FFF2-40B4-BE49-F238E27FC236}">
                <a16:creationId xmlns:a16="http://schemas.microsoft.com/office/drawing/2014/main" id="{00FCA774-790B-DB45-94D7-F6F2A1D32115}"/>
              </a:ext>
            </a:extLst>
          </p:cNvPr>
          <p:cNvSpPr txBox="1">
            <a:spLocks/>
          </p:cNvSpPr>
          <p:nvPr/>
        </p:nvSpPr>
        <p:spPr>
          <a:xfrm>
            <a:off x="3267252" y="4673707"/>
            <a:ext cx="3847223" cy="639913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Putting similar </a:t>
            </a:r>
            <a:r>
              <a:rPr lang="en-US" sz="1400" i="1" dirty="0">
                <a:latin typeface="+mj-lt"/>
              </a:rPr>
              <a:t>items</a:t>
            </a:r>
            <a:r>
              <a:rPr lang="en-US" sz="1400" dirty="0">
                <a:latin typeface="+mj-lt"/>
              </a:rPr>
              <a:t> together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2DAC7E25-1A66-0D47-8769-463899CEAAC9}"/>
              </a:ext>
            </a:extLst>
          </p:cNvPr>
          <p:cNvSpPr txBox="1">
            <a:spLocks/>
          </p:cNvSpPr>
          <p:nvPr/>
        </p:nvSpPr>
        <p:spPr bwMode="gray">
          <a:xfrm>
            <a:off x="7511870" y="1716301"/>
            <a:ext cx="4276454" cy="4336670"/>
          </a:xfrm>
          <a:prstGeom prst="rect">
            <a:avLst/>
          </a:prstGeom>
          <a:solidFill>
            <a:schemeClr val="bg1"/>
          </a:solidFill>
          <a:ln w="19050">
            <a:solidFill>
              <a:srgbClr val="800000"/>
            </a:solidFill>
          </a:ln>
        </p:spPr>
        <p:txBody>
          <a:bodyPr lIns="182832" tIns="91416" rIns="182832" bIns="457081"/>
          <a:lstStyle>
            <a:lvl1pPr marL="249500" indent="-249500" algn="l" defTabSz="997999" rtl="0" eaLnBrk="1" latinLnBrk="0" hangingPunct="1">
              <a:lnSpc>
                <a:spcPct val="90000"/>
              </a:lnSpc>
              <a:spcBef>
                <a:spcPts val="1092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8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7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46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5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4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3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2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41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Close-matching for near-duplicates</a:t>
            </a:r>
            <a:endParaRPr lang="en-US" sz="1400" b="1" dirty="0">
              <a:latin typeface="+mj-lt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C3B518A-40CA-EC4C-A193-4A0CF47BF9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65"/>
          <a:stretch/>
        </p:blipFill>
        <p:spPr>
          <a:xfrm>
            <a:off x="7872943" y="2183826"/>
            <a:ext cx="3273366" cy="369534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79BEFAF-F159-A54A-A98F-F7146D3D1054}"/>
              </a:ext>
            </a:extLst>
          </p:cNvPr>
          <p:cNvSpPr/>
          <p:nvPr/>
        </p:nvSpPr>
        <p:spPr>
          <a:xfrm>
            <a:off x="7676296" y="2183825"/>
            <a:ext cx="3912854" cy="1261122"/>
          </a:xfrm>
          <a:prstGeom prst="rect">
            <a:avLst/>
          </a:prstGeom>
          <a:noFill/>
          <a:ln w="28575">
            <a:solidFill>
              <a:srgbClr val="60774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34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47C246D-2BDF-8F4A-A510-FBECCE73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4" y="295897"/>
            <a:ext cx="10894666" cy="987472"/>
          </a:xfrm>
        </p:spPr>
        <p:txBody>
          <a:bodyPr/>
          <a:lstStyle/>
          <a:p>
            <a:r>
              <a:rPr lang="en-US" dirty="0"/>
              <a:t>ML Applications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8B55F0-5DAC-A94F-81BE-D535DD794DA5}"/>
              </a:ext>
            </a:extLst>
          </p:cNvPr>
          <p:cNvGrpSpPr/>
          <p:nvPr/>
        </p:nvGrpSpPr>
        <p:grpSpPr>
          <a:xfrm>
            <a:off x="7114466" y="1711258"/>
            <a:ext cx="410541" cy="4341712"/>
            <a:chOff x="4743448" y="1752601"/>
            <a:chExt cx="247650" cy="3785522"/>
          </a:xfrm>
          <a:solidFill>
            <a:srgbClr val="8000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E66A0A-6848-514C-823C-103EA1E30BF7}"/>
                </a:ext>
              </a:extLst>
            </p:cNvPr>
            <p:cNvSpPr/>
            <p:nvPr/>
          </p:nvSpPr>
          <p:spPr bwMode="auto">
            <a:xfrm rot="10800000">
              <a:off x="4743449" y="4980185"/>
              <a:ext cx="246888" cy="557938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+mj-lt"/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33B0FA62-C123-8045-AB62-D06C81202CEA}"/>
                </a:ext>
              </a:extLst>
            </p:cNvPr>
            <p:cNvSpPr/>
            <p:nvPr/>
          </p:nvSpPr>
          <p:spPr bwMode="auto">
            <a:xfrm flipH="1">
              <a:off x="4743448" y="1752601"/>
              <a:ext cx="247650" cy="3227585"/>
            </a:xfrm>
            <a:prstGeom prst="rt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+mj-lt"/>
              </a:endParaRPr>
            </a:p>
          </p:txBody>
        </p:sp>
      </p:grp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AAF4BE2-C74C-DE41-B8EA-11D2DF424FAE}"/>
              </a:ext>
            </a:extLst>
          </p:cNvPr>
          <p:cNvSpPr txBox="1">
            <a:spLocks/>
          </p:cNvSpPr>
          <p:nvPr/>
        </p:nvSpPr>
        <p:spPr>
          <a:xfrm>
            <a:off x="838140" y="1218574"/>
            <a:ext cx="2285405" cy="388489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799" b="1" kern="0" dirty="0">
                <a:latin typeface="+mj-lt"/>
              </a:rPr>
              <a:t>Problem type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5B700-C186-C540-B586-F815D98C0D5F}"/>
              </a:ext>
            </a:extLst>
          </p:cNvPr>
          <p:cNvCxnSpPr/>
          <p:nvPr/>
        </p:nvCxnSpPr>
        <p:spPr bwMode="auto">
          <a:xfrm>
            <a:off x="852425" y="1612106"/>
            <a:ext cx="2285405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0157402D-800F-6F42-8A1A-DBD2C7D3DD35}"/>
              </a:ext>
            </a:extLst>
          </p:cNvPr>
          <p:cNvSpPr txBox="1">
            <a:spLocks/>
          </p:cNvSpPr>
          <p:nvPr/>
        </p:nvSpPr>
        <p:spPr>
          <a:xfrm>
            <a:off x="3303618" y="1218574"/>
            <a:ext cx="3847223" cy="388489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799" b="1" kern="0" dirty="0">
                <a:latin typeface="+mj-lt"/>
              </a:rPr>
              <a:t>Description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21AC60-8A3E-C64C-95E5-F39671CF1D63}"/>
              </a:ext>
            </a:extLst>
          </p:cNvPr>
          <p:cNvCxnSpPr/>
          <p:nvPr/>
        </p:nvCxnSpPr>
        <p:spPr bwMode="auto">
          <a:xfrm>
            <a:off x="3268929" y="1612106"/>
            <a:ext cx="3847223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6BE30-D435-E14A-B2D0-5AF70854E28F}"/>
              </a:ext>
            </a:extLst>
          </p:cNvPr>
          <p:cNvSpPr/>
          <p:nvPr/>
        </p:nvSpPr>
        <p:spPr bwMode="auto">
          <a:xfrm>
            <a:off x="838140" y="1716301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Ranking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59943B-A004-A444-9B78-1E6D47B72B76}"/>
              </a:ext>
            </a:extLst>
          </p:cNvPr>
          <p:cNvSpPr/>
          <p:nvPr/>
        </p:nvSpPr>
        <p:spPr bwMode="auto">
          <a:xfrm>
            <a:off x="838140" y="2456731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Recommendation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042DDD-0719-7944-9C66-0E6E47159EF7}"/>
              </a:ext>
            </a:extLst>
          </p:cNvPr>
          <p:cNvSpPr/>
          <p:nvPr/>
        </p:nvSpPr>
        <p:spPr bwMode="auto">
          <a:xfrm>
            <a:off x="838140" y="3197162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Classification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F79B78-ACF5-C845-B560-584B883BABD6}"/>
              </a:ext>
            </a:extLst>
          </p:cNvPr>
          <p:cNvSpPr/>
          <p:nvPr/>
        </p:nvSpPr>
        <p:spPr bwMode="auto">
          <a:xfrm>
            <a:off x="838140" y="3937592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Regression</a:t>
            </a:r>
          </a:p>
        </p:txBody>
      </p:sp>
      <p:sp>
        <p:nvSpPr>
          <p:cNvPr id="15" name="Content Placeholder 22">
            <a:extLst>
              <a:ext uri="{FF2B5EF4-FFF2-40B4-BE49-F238E27FC236}">
                <a16:creationId xmlns:a16="http://schemas.microsoft.com/office/drawing/2014/main" id="{ACD027B6-7289-FF49-815A-9528C26EC009}"/>
              </a:ext>
            </a:extLst>
          </p:cNvPr>
          <p:cNvSpPr txBox="1">
            <a:spLocks/>
          </p:cNvSpPr>
          <p:nvPr/>
        </p:nvSpPr>
        <p:spPr>
          <a:xfrm>
            <a:off x="3268929" y="1716301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Helping users find the most relevant </a:t>
            </a:r>
            <a:r>
              <a:rPr lang="en-US" sz="1400" i="1" dirty="0">
                <a:latin typeface="+mj-lt"/>
              </a:rPr>
              <a:t>items</a:t>
            </a:r>
          </a:p>
        </p:txBody>
      </p:sp>
      <p:sp>
        <p:nvSpPr>
          <p:cNvPr id="16" name="Content Placeholder 22">
            <a:extLst>
              <a:ext uri="{FF2B5EF4-FFF2-40B4-BE49-F238E27FC236}">
                <a16:creationId xmlns:a16="http://schemas.microsoft.com/office/drawing/2014/main" id="{A648EF5B-AAB4-CC48-B7C1-1AF725863AC1}"/>
              </a:ext>
            </a:extLst>
          </p:cNvPr>
          <p:cNvSpPr txBox="1">
            <a:spLocks/>
          </p:cNvSpPr>
          <p:nvPr/>
        </p:nvSpPr>
        <p:spPr>
          <a:xfrm>
            <a:off x="3268929" y="2455653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Giving users the</a:t>
            </a:r>
            <a:r>
              <a:rPr lang="en-US" sz="1400" i="1" dirty="0">
                <a:latin typeface="+mj-lt"/>
              </a:rPr>
              <a:t> items </a:t>
            </a:r>
            <a:r>
              <a:rPr lang="en-US" sz="1400" dirty="0">
                <a:latin typeface="+mj-lt"/>
              </a:rPr>
              <a:t>they may be most interested in</a:t>
            </a:r>
          </a:p>
        </p:txBody>
      </p:sp>
      <p:sp>
        <p:nvSpPr>
          <p:cNvPr id="17" name="Content Placeholder 22">
            <a:extLst>
              <a:ext uri="{FF2B5EF4-FFF2-40B4-BE49-F238E27FC236}">
                <a16:creationId xmlns:a16="http://schemas.microsoft.com/office/drawing/2014/main" id="{AA4FB2C9-6CB5-D240-A0B1-427B7F293962}"/>
              </a:ext>
            </a:extLst>
          </p:cNvPr>
          <p:cNvSpPr txBox="1">
            <a:spLocks/>
          </p:cNvSpPr>
          <p:nvPr/>
        </p:nvSpPr>
        <p:spPr>
          <a:xfrm>
            <a:off x="3268929" y="3195004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Figuring out what category does an </a:t>
            </a:r>
            <a:r>
              <a:rPr lang="en-US" sz="1400" i="1" dirty="0">
                <a:latin typeface="+mj-lt"/>
              </a:rPr>
              <a:t>item</a:t>
            </a:r>
            <a:r>
              <a:rPr lang="en-US" sz="1400" dirty="0">
                <a:latin typeface="+mj-lt"/>
              </a:rPr>
              <a:t> belongs to</a:t>
            </a:r>
          </a:p>
        </p:txBody>
      </p:sp>
      <p:sp>
        <p:nvSpPr>
          <p:cNvPr id="18" name="Content Placeholder 22">
            <a:extLst>
              <a:ext uri="{FF2B5EF4-FFF2-40B4-BE49-F238E27FC236}">
                <a16:creationId xmlns:a16="http://schemas.microsoft.com/office/drawing/2014/main" id="{72542227-7DD7-3C4D-928C-EA4584588F2C}"/>
              </a:ext>
            </a:extLst>
          </p:cNvPr>
          <p:cNvSpPr txBox="1">
            <a:spLocks/>
          </p:cNvSpPr>
          <p:nvPr/>
        </p:nvSpPr>
        <p:spPr>
          <a:xfrm>
            <a:off x="3268929" y="5413057"/>
            <a:ext cx="3847223" cy="639913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Finding uncommon </a:t>
            </a:r>
            <a:r>
              <a:rPr lang="en-US" sz="1400" i="1" dirty="0">
                <a:latin typeface="+mj-lt"/>
              </a:rPr>
              <a:t>items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5911E8-3524-2743-916C-B6FD043D6173}"/>
              </a:ext>
            </a:extLst>
          </p:cNvPr>
          <p:cNvSpPr/>
          <p:nvPr/>
        </p:nvSpPr>
        <p:spPr bwMode="auto">
          <a:xfrm>
            <a:off x="838140" y="4678022"/>
            <a:ext cx="2285405" cy="6399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Clustering</a:t>
            </a:r>
          </a:p>
        </p:txBody>
      </p:sp>
      <p:sp>
        <p:nvSpPr>
          <p:cNvPr id="20" name="Content Placeholder 22">
            <a:extLst>
              <a:ext uri="{FF2B5EF4-FFF2-40B4-BE49-F238E27FC236}">
                <a16:creationId xmlns:a16="http://schemas.microsoft.com/office/drawing/2014/main" id="{ADF34B48-C6EF-F346-9259-DC831E17DF52}"/>
              </a:ext>
            </a:extLst>
          </p:cNvPr>
          <p:cNvSpPr txBox="1">
            <a:spLocks/>
          </p:cNvSpPr>
          <p:nvPr/>
        </p:nvSpPr>
        <p:spPr>
          <a:xfrm>
            <a:off x="3268929" y="3934356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Predicting a numerical value of an </a:t>
            </a:r>
            <a:r>
              <a:rPr lang="en-US" sz="1400" i="1" dirty="0">
                <a:latin typeface="+mj-lt"/>
              </a:rPr>
              <a:t>item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6A02F7-E6C5-004B-B81C-D5FC7D1AD2B8}"/>
              </a:ext>
            </a:extLst>
          </p:cNvPr>
          <p:cNvGrpSpPr>
            <a:grpSpLocks noChangeAspect="1"/>
          </p:cNvGrpSpPr>
          <p:nvPr/>
        </p:nvGrpSpPr>
        <p:grpSpPr>
          <a:xfrm>
            <a:off x="1061689" y="5629902"/>
            <a:ext cx="371878" cy="365665"/>
            <a:chOff x="8146160" y="1934179"/>
            <a:chExt cx="851125" cy="836906"/>
          </a:xfrm>
        </p:grpSpPr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F14837FC-7A4F-1540-8C5A-5A601400893A}"/>
                </a:ext>
              </a:extLst>
            </p:cNvPr>
            <p:cNvSpPr/>
            <p:nvPr/>
          </p:nvSpPr>
          <p:spPr bwMode="auto">
            <a:xfrm>
              <a:off x="8726829" y="1934179"/>
              <a:ext cx="270456" cy="836906"/>
            </a:xfrm>
            <a:prstGeom prst="trapezoid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id="{315F6B3F-586E-9545-BF91-B378A2C0E6A7}"/>
                </a:ext>
              </a:extLst>
            </p:cNvPr>
            <p:cNvSpPr/>
            <p:nvPr/>
          </p:nvSpPr>
          <p:spPr bwMode="auto">
            <a:xfrm flipH="1">
              <a:off x="8146160" y="2184257"/>
              <a:ext cx="261168" cy="165799"/>
            </a:xfrm>
            <a:prstGeom prst="rt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A457E0D8-3EDD-2E48-A3D9-A55C02AF3E03}"/>
                </a:ext>
              </a:extLst>
            </p:cNvPr>
            <p:cNvSpPr/>
            <p:nvPr/>
          </p:nvSpPr>
          <p:spPr bwMode="auto">
            <a:xfrm flipH="1">
              <a:off x="8407328" y="2184257"/>
              <a:ext cx="261168" cy="165799"/>
            </a:xfrm>
            <a:prstGeom prst="rt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D59508-19F7-2747-9D69-C81C9DDD3F45}"/>
                </a:ext>
              </a:extLst>
            </p:cNvPr>
            <p:cNvSpPr/>
            <p:nvPr/>
          </p:nvSpPr>
          <p:spPr bwMode="auto">
            <a:xfrm>
              <a:off x="8146160" y="2349194"/>
              <a:ext cx="624353" cy="4915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306A5F-969C-8C48-8038-3473854FCCCD}"/>
                </a:ext>
              </a:extLst>
            </p:cNvPr>
            <p:cNvSpPr/>
            <p:nvPr/>
          </p:nvSpPr>
          <p:spPr bwMode="auto">
            <a:xfrm>
              <a:off x="8146160" y="2501594"/>
              <a:ext cx="624353" cy="4915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1D1EBF-8FE6-8943-B91C-61B950D58F2A}"/>
                </a:ext>
              </a:extLst>
            </p:cNvPr>
            <p:cNvSpPr/>
            <p:nvPr/>
          </p:nvSpPr>
          <p:spPr bwMode="auto">
            <a:xfrm>
              <a:off x="8146160" y="2647896"/>
              <a:ext cx="594360" cy="1231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B52B88-01C0-AC44-8C90-BBDC7C1D49DB}"/>
                </a:ext>
              </a:extLst>
            </p:cNvPr>
            <p:cNvSpPr/>
            <p:nvPr/>
          </p:nvSpPr>
          <p:spPr bwMode="auto">
            <a:xfrm>
              <a:off x="8146160" y="2373773"/>
              <a:ext cx="91440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2F5B4C-F399-0D45-856E-4480C8D76D74}"/>
                </a:ext>
              </a:extLst>
            </p:cNvPr>
            <p:cNvSpPr/>
            <p:nvPr/>
          </p:nvSpPr>
          <p:spPr bwMode="auto">
            <a:xfrm>
              <a:off x="8313800" y="2387279"/>
              <a:ext cx="91440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F49CA05-DD3E-6C41-8E0D-504FCA10104A}"/>
                </a:ext>
              </a:extLst>
            </p:cNvPr>
            <p:cNvSpPr/>
            <p:nvPr/>
          </p:nvSpPr>
          <p:spPr bwMode="auto">
            <a:xfrm>
              <a:off x="8481440" y="2373773"/>
              <a:ext cx="91440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FDE7F43-DE5C-6140-A1AA-19B425B983F2}"/>
                </a:ext>
              </a:extLst>
            </p:cNvPr>
            <p:cNvSpPr/>
            <p:nvPr/>
          </p:nvSpPr>
          <p:spPr bwMode="auto">
            <a:xfrm>
              <a:off x="8649079" y="2352632"/>
              <a:ext cx="121433" cy="365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endParaRPr>
            </a:p>
          </p:txBody>
        </p:sp>
      </p:grp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1DC6F2FC-A89E-FA44-81FE-951D1A144CC9}"/>
              </a:ext>
            </a:extLst>
          </p:cNvPr>
          <p:cNvSpPr txBox="1">
            <a:spLocks/>
          </p:cNvSpPr>
          <p:nvPr/>
        </p:nvSpPr>
        <p:spPr>
          <a:xfrm>
            <a:off x="7511872" y="1218574"/>
            <a:ext cx="4276453" cy="388489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799" b="1" kern="0" dirty="0">
                <a:latin typeface="+mj-lt"/>
              </a:rPr>
              <a:t>Example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E4AC8D-DA97-2449-AB8F-C133651859E2}"/>
              </a:ext>
            </a:extLst>
          </p:cNvPr>
          <p:cNvCxnSpPr/>
          <p:nvPr/>
        </p:nvCxnSpPr>
        <p:spPr bwMode="auto">
          <a:xfrm>
            <a:off x="7511873" y="1612106"/>
            <a:ext cx="4276453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DA0BD6A-5148-C74E-AA0D-70551269714E}"/>
              </a:ext>
            </a:extLst>
          </p:cNvPr>
          <p:cNvSpPr/>
          <p:nvPr/>
        </p:nvSpPr>
        <p:spPr bwMode="auto">
          <a:xfrm>
            <a:off x="838140" y="5413057"/>
            <a:ext cx="2285405" cy="639913"/>
          </a:xfrm>
          <a:prstGeom prst="rect">
            <a:avLst/>
          </a:prstGeom>
          <a:solidFill>
            <a:srgbClr val="800000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9334" algn="ctr" eaLnBrk="0" fontAlgn="base" hangingPunct="0">
              <a:spcAft>
                <a:spcPct val="0"/>
              </a:spcAft>
              <a:buClr>
                <a:schemeClr val="accent1"/>
              </a:buClr>
            </a:pPr>
            <a:r>
              <a:rPr kumimoji="1" lang="en-US" sz="1600" b="1" dirty="0">
                <a:solidFill>
                  <a:schemeClr val="bg1"/>
                </a:solidFill>
                <a:latin typeface="+mj-lt"/>
                <a:ea typeface="굴림" pitchFamily="50" charset="-127"/>
                <a:cs typeface="Arial" pitchFamily="34" charset="0"/>
              </a:rPr>
              <a:t>Anomaly Detection</a:t>
            </a:r>
          </a:p>
        </p:txBody>
      </p:sp>
      <p:sp>
        <p:nvSpPr>
          <p:cNvPr id="35" name="Content Placeholder 22">
            <a:extLst>
              <a:ext uri="{FF2B5EF4-FFF2-40B4-BE49-F238E27FC236}">
                <a16:creationId xmlns:a16="http://schemas.microsoft.com/office/drawing/2014/main" id="{5025A468-5A21-7C45-8BA4-7748434D80B9}"/>
              </a:ext>
            </a:extLst>
          </p:cNvPr>
          <p:cNvSpPr txBox="1">
            <a:spLocks/>
          </p:cNvSpPr>
          <p:nvPr/>
        </p:nvSpPr>
        <p:spPr>
          <a:xfrm>
            <a:off x="3267252" y="4673707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Putting similar </a:t>
            </a:r>
            <a:r>
              <a:rPr lang="en-US" sz="1400" i="1" dirty="0">
                <a:latin typeface="+mj-lt"/>
              </a:rPr>
              <a:t>items</a:t>
            </a:r>
            <a:r>
              <a:rPr lang="en-US" sz="1400" dirty="0">
                <a:latin typeface="+mj-lt"/>
              </a:rPr>
              <a:t> together</a:t>
            </a:r>
          </a:p>
        </p:txBody>
      </p:sp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2435FC49-8939-DA45-8CBC-C61905944663}"/>
              </a:ext>
            </a:extLst>
          </p:cNvPr>
          <p:cNvSpPr txBox="1">
            <a:spLocks/>
          </p:cNvSpPr>
          <p:nvPr/>
        </p:nvSpPr>
        <p:spPr bwMode="gray">
          <a:xfrm>
            <a:off x="7511870" y="1716301"/>
            <a:ext cx="4276454" cy="4336670"/>
          </a:xfrm>
          <a:prstGeom prst="rect">
            <a:avLst/>
          </a:prstGeom>
          <a:solidFill>
            <a:schemeClr val="bg1"/>
          </a:solidFill>
          <a:ln w="19050">
            <a:solidFill>
              <a:srgbClr val="800000"/>
            </a:solidFill>
          </a:ln>
        </p:spPr>
        <p:txBody>
          <a:bodyPr lIns="182832" tIns="91416" rIns="182832" bIns="457081"/>
          <a:lstStyle>
            <a:lvl1pPr marL="249500" indent="-249500" algn="l" defTabSz="997999" rtl="0" eaLnBrk="1" latinLnBrk="0" hangingPunct="1">
              <a:lnSpc>
                <a:spcPct val="90000"/>
              </a:lnSpc>
              <a:spcBef>
                <a:spcPts val="1092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8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7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46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5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4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3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2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41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+mj-lt"/>
              </a:rPr>
              <a:t>Fruit freshness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DD2041F-847B-AD4F-8E99-87782F3269B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5562" y="3784943"/>
            <a:ext cx="736074" cy="875989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DA3E37C-E973-1B48-B434-6A84F8897532}"/>
              </a:ext>
            </a:extLst>
          </p:cNvPr>
          <p:cNvGrpSpPr/>
          <p:nvPr/>
        </p:nvGrpSpPr>
        <p:grpSpPr>
          <a:xfrm>
            <a:off x="7728791" y="3562156"/>
            <a:ext cx="866315" cy="933915"/>
            <a:chOff x="6731136" y="5472356"/>
            <a:chExt cx="484204" cy="521987"/>
          </a:xfrm>
          <a:solidFill>
            <a:schemeClr val="accent1"/>
          </a:solidFill>
        </p:grpSpPr>
        <p:sp>
          <p:nvSpPr>
            <p:cNvPr id="39" name="Pie 50186">
              <a:extLst>
                <a:ext uri="{FF2B5EF4-FFF2-40B4-BE49-F238E27FC236}">
                  <a16:creationId xmlns:a16="http://schemas.microsoft.com/office/drawing/2014/main" id="{A4145B68-14E8-E646-B565-44B1E10A7DB3}"/>
                </a:ext>
              </a:extLst>
            </p:cNvPr>
            <p:cNvSpPr/>
            <p:nvPr/>
          </p:nvSpPr>
          <p:spPr bwMode="auto">
            <a:xfrm rot="10800000">
              <a:off x="6731136" y="5772410"/>
              <a:ext cx="484204" cy="221933"/>
            </a:xfrm>
            <a:custGeom>
              <a:avLst/>
              <a:gdLst>
                <a:gd name="connsiteX0" fmla="*/ 828723 w 828723"/>
                <a:gd name="connsiteY0" fmla="*/ 286565 h 573129"/>
                <a:gd name="connsiteX1" fmla="*/ 566017 w 828723"/>
                <a:gd name="connsiteY1" fmla="*/ 553247 h 573129"/>
                <a:gd name="connsiteX2" fmla="*/ 256707 w 828723"/>
                <a:gd name="connsiteY2" fmla="*/ 551578 h 573129"/>
                <a:gd name="connsiteX3" fmla="*/ 165 w 828723"/>
                <a:gd name="connsiteY3" fmla="*/ 278452 h 573129"/>
                <a:gd name="connsiteX4" fmla="*/ 414362 w 828723"/>
                <a:gd name="connsiteY4" fmla="*/ 286565 h 573129"/>
                <a:gd name="connsiteX5" fmla="*/ 828723 w 828723"/>
                <a:gd name="connsiteY5" fmla="*/ 286565 h 573129"/>
                <a:gd name="connsiteX0" fmla="*/ 828672 w 828672"/>
                <a:gd name="connsiteY0" fmla="*/ 8113 h 293039"/>
                <a:gd name="connsiteX1" fmla="*/ 648717 w 828672"/>
                <a:gd name="connsiteY1" fmla="*/ 254107 h 293039"/>
                <a:gd name="connsiteX2" fmla="*/ 256656 w 828672"/>
                <a:gd name="connsiteY2" fmla="*/ 273126 h 293039"/>
                <a:gd name="connsiteX3" fmla="*/ 114 w 828672"/>
                <a:gd name="connsiteY3" fmla="*/ 0 h 293039"/>
                <a:gd name="connsiteX4" fmla="*/ 414311 w 828672"/>
                <a:gd name="connsiteY4" fmla="*/ 8113 h 293039"/>
                <a:gd name="connsiteX5" fmla="*/ 828672 w 828672"/>
                <a:gd name="connsiteY5" fmla="*/ 8113 h 293039"/>
                <a:gd name="connsiteX0" fmla="*/ 829427 w 829427"/>
                <a:gd name="connsiteY0" fmla="*/ 8113 h 289280"/>
                <a:gd name="connsiteX1" fmla="*/ 649472 w 829427"/>
                <a:gd name="connsiteY1" fmla="*/ 254107 h 289280"/>
                <a:gd name="connsiteX2" fmla="*/ 116734 w 829427"/>
                <a:gd name="connsiteY2" fmla="*/ 260714 h 289280"/>
                <a:gd name="connsiteX3" fmla="*/ 869 w 829427"/>
                <a:gd name="connsiteY3" fmla="*/ 0 h 289280"/>
                <a:gd name="connsiteX4" fmla="*/ 415066 w 829427"/>
                <a:gd name="connsiteY4" fmla="*/ 8113 h 289280"/>
                <a:gd name="connsiteX5" fmla="*/ 829427 w 829427"/>
                <a:gd name="connsiteY5" fmla="*/ 8113 h 289280"/>
                <a:gd name="connsiteX0" fmla="*/ 829710 w 829710"/>
                <a:gd name="connsiteY0" fmla="*/ 8113 h 293737"/>
                <a:gd name="connsiteX1" fmla="*/ 691131 w 829710"/>
                <a:gd name="connsiteY1" fmla="*/ 262382 h 293737"/>
                <a:gd name="connsiteX2" fmla="*/ 117017 w 829710"/>
                <a:gd name="connsiteY2" fmla="*/ 260714 h 293737"/>
                <a:gd name="connsiteX3" fmla="*/ 1152 w 829710"/>
                <a:gd name="connsiteY3" fmla="*/ 0 h 293737"/>
                <a:gd name="connsiteX4" fmla="*/ 415349 w 829710"/>
                <a:gd name="connsiteY4" fmla="*/ 8113 h 293737"/>
                <a:gd name="connsiteX5" fmla="*/ 829710 w 829710"/>
                <a:gd name="connsiteY5" fmla="*/ 8113 h 2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710" h="293737">
                  <a:moveTo>
                    <a:pt x="829710" y="8113"/>
                  </a:moveTo>
                  <a:cubicBezTo>
                    <a:pt x="829710" y="125897"/>
                    <a:pt x="809913" y="220282"/>
                    <a:pt x="691131" y="262382"/>
                  </a:cubicBezTo>
                  <a:cubicBezTo>
                    <a:pt x="572349" y="304482"/>
                    <a:pt x="232014" y="304444"/>
                    <a:pt x="117017" y="260714"/>
                  </a:cubicBezTo>
                  <a:cubicBezTo>
                    <a:pt x="2020" y="216984"/>
                    <a:pt x="-3724" y="119067"/>
                    <a:pt x="1152" y="0"/>
                  </a:cubicBezTo>
                  <a:lnTo>
                    <a:pt x="415349" y="8113"/>
                  </a:lnTo>
                  <a:lnTo>
                    <a:pt x="829710" y="81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04BDD45-DA58-5D44-8AB2-49AFEEF52E2A}"/>
                </a:ext>
              </a:extLst>
            </p:cNvPr>
            <p:cNvSpPr/>
            <p:nvPr/>
          </p:nvSpPr>
          <p:spPr bwMode="auto">
            <a:xfrm>
              <a:off x="6836077" y="5472356"/>
              <a:ext cx="274320" cy="27432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Aft>
                  <a:spcPts val="600"/>
                </a:spcAft>
                <a:buClr>
                  <a:schemeClr val="accent1"/>
                </a:buClr>
              </a:pPr>
              <a:endParaRPr kumimoji="1" lang="en-US" sz="1400" b="1" dirty="0">
                <a:solidFill>
                  <a:schemeClr val="bg1"/>
                </a:solidFill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AB18A9-F380-9946-8EA0-4301676C76CA}"/>
              </a:ext>
            </a:extLst>
          </p:cNvPr>
          <p:cNvGrpSpPr/>
          <p:nvPr/>
        </p:nvGrpSpPr>
        <p:grpSpPr>
          <a:xfrm>
            <a:off x="10480456" y="3111204"/>
            <a:ext cx="1138639" cy="911918"/>
            <a:chOff x="10481598" y="3441480"/>
            <a:chExt cx="1079293" cy="864389"/>
          </a:xfrm>
          <a:solidFill>
            <a:schemeClr val="accent1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768F53-974E-E947-94C8-29F023BCB312}"/>
                </a:ext>
              </a:extLst>
            </p:cNvPr>
            <p:cNvSpPr/>
            <p:nvPr/>
          </p:nvSpPr>
          <p:spPr>
            <a:xfrm rot="19878754">
              <a:off x="10481598" y="3637274"/>
              <a:ext cx="359615" cy="18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Manual Input 94">
              <a:extLst>
                <a:ext uri="{FF2B5EF4-FFF2-40B4-BE49-F238E27FC236}">
                  <a16:creationId xmlns:a16="http://schemas.microsoft.com/office/drawing/2014/main" id="{8D979F5B-F61E-1C4C-A139-88553064A727}"/>
                </a:ext>
              </a:extLst>
            </p:cNvPr>
            <p:cNvSpPr/>
            <p:nvPr/>
          </p:nvSpPr>
          <p:spPr>
            <a:xfrm rot="14478754">
              <a:off x="10722169" y="3210636"/>
              <a:ext cx="335366" cy="797054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B5948CF-133D-2C4E-9F9A-721307DB29BF}"/>
                </a:ext>
              </a:extLst>
            </p:cNvPr>
            <p:cNvSpPr/>
            <p:nvPr/>
          </p:nvSpPr>
          <p:spPr>
            <a:xfrm rot="18222277">
              <a:off x="11169956" y="3457569"/>
              <a:ext cx="156996" cy="6248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16ED67-D9DA-F542-8D60-BB8DCFC6BA59}"/>
                </a:ext>
              </a:extLst>
            </p:cNvPr>
            <p:cNvSpPr/>
            <p:nvPr/>
          </p:nvSpPr>
          <p:spPr>
            <a:xfrm>
              <a:off x="11466269" y="3562191"/>
              <a:ext cx="85665" cy="7436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361DC-A6A5-1440-9721-C3EB058BE8DB}"/>
              </a:ext>
            </a:extLst>
          </p:cNvPr>
          <p:cNvSpPr/>
          <p:nvPr/>
        </p:nvSpPr>
        <p:spPr>
          <a:xfrm>
            <a:off x="8060840" y="2522286"/>
            <a:ext cx="705458" cy="307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Before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2732C2-B42D-C044-9C2C-51FC7C1D374F}"/>
              </a:ext>
            </a:extLst>
          </p:cNvPr>
          <p:cNvSpPr/>
          <p:nvPr/>
        </p:nvSpPr>
        <p:spPr>
          <a:xfrm>
            <a:off x="10643416" y="2522286"/>
            <a:ext cx="580457" cy="307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After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26DBD2C-3BD4-3440-928E-ABA0F47AE435}"/>
              </a:ext>
            </a:extLst>
          </p:cNvPr>
          <p:cNvGrpSpPr/>
          <p:nvPr/>
        </p:nvGrpSpPr>
        <p:grpSpPr>
          <a:xfrm>
            <a:off x="8814226" y="5095405"/>
            <a:ext cx="1671746" cy="830781"/>
            <a:chOff x="9208090" y="4791039"/>
            <a:chExt cx="1672181" cy="83099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4E2A8DF-D19A-C248-BFEB-BC1877FAD7DD}"/>
                </a:ext>
              </a:extLst>
            </p:cNvPr>
            <p:cNvSpPr/>
            <p:nvPr/>
          </p:nvSpPr>
          <p:spPr>
            <a:xfrm>
              <a:off x="9488649" y="4791039"/>
              <a:ext cx="13916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607744"/>
                  </a:solidFill>
                  <a:sym typeface="Wingdings" panose="05000000000000000000" pitchFamily="2" charset="2"/>
                </a:rPr>
                <a:t>Good</a:t>
              </a:r>
            </a:p>
            <a:p>
              <a:r>
                <a:rPr lang="en-US" sz="1200" dirty="0">
                  <a:solidFill>
                    <a:srgbClr val="C00000"/>
                  </a:solidFill>
                  <a:sym typeface="Wingdings" panose="05000000000000000000" pitchFamily="2" charset="2"/>
                </a:rPr>
                <a:t>Damage</a:t>
              </a:r>
            </a:p>
            <a:p>
              <a:r>
                <a:rPr lang="en-US" sz="1200" dirty="0">
                  <a:solidFill>
                    <a:srgbClr val="C00000"/>
                  </a:solidFill>
                </a:rPr>
                <a:t>Serious Damage</a:t>
              </a:r>
            </a:p>
            <a:p>
              <a:r>
                <a:rPr lang="en-US" sz="1200" dirty="0">
                  <a:solidFill>
                    <a:srgbClr val="C00000"/>
                  </a:solidFill>
                </a:rPr>
                <a:t>Decay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FB5003F-AE9A-CE42-94C4-98BE03A34A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08090" y="4822505"/>
              <a:ext cx="187768" cy="182880"/>
              <a:chOff x="696292" y="2764878"/>
              <a:chExt cx="3708651" cy="3612110"/>
            </a:xfrm>
            <a:solidFill>
              <a:srgbClr val="607744"/>
            </a:solidFill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3B9BD43D-53F2-644A-974F-F79EFF5E04A9}"/>
                  </a:ext>
                </a:extLst>
              </p:cNvPr>
              <p:cNvSpPr/>
              <p:nvPr/>
            </p:nvSpPr>
            <p:spPr bwMode="auto">
              <a:xfrm rot="5400000">
                <a:off x="2986141" y="3383389"/>
                <a:ext cx="577876" cy="2212182"/>
              </a:xfrm>
              <a:prstGeom prst="roundRect">
                <a:avLst>
                  <a:gd name="adj" fmla="val 500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Aft>
                    <a:spcPts val="600"/>
                  </a:spcAft>
                  <a:buClr>
                    <a:schemeClr val="accent1"/>
                  </a:buClr>
                </a:pPr>
                <a:endParaRPr kumimoji="1" lang="en-US" sz="1400" b="1" dirty="0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endParaRP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3ABE0C80-75F6-A241-A046-2B4BD4E030F9}"/>
                  </a:ext>
                </a:extLst>
              </p:cNvPr>
              <p:cNvSpPr/>
              <p:nvPr/>
            </p:nvSpPr>
            <p:spPr bwMode="auto">
              <a:xfrm rot="5400000">
                <a:off x="3009914" y="3938105"/>
                <a:ext cx="577876" cy="2212182"/>
              </a:xfrm>
              <a:prstGeom prst="roundRect">
                <a:avLst>
                  <a:gd name="adj" fmla="val 500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Aft>
                    <a:spcPts val="600"/>
                  </a:spcAft>
                  <a:buClr>
                    <a:schemeClr val="accent1"/>
                  </a:buClr>
                </a:pPr>
                <a:endParaRPr kumimoji="1" lang="en-US" sz="1400" b="1" dirty="0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endParaRP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4F22C90F-8DDF-8B4D-BB6D-A421B459373B}"/>
                  </a:ext>
                </a:extLst>
              </p:cNvPr>
              <p:cNvSpPr/>
              <p:nvPr/>
            </p:nvSpPr>
            <p:spPr bwMode="auto">
              <a:xfrm rot="5400000">
                <a:off x="2907872" y="4501582"/>
                <a:ext cx="577876" cy="2212182"/>
              </a:xfrm>
              <a:prstGeom prst="roundRect">
                <a:avLst>
                  <a:gd name="adj" fmla="val 500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Aft>
                    <a:spcPts val="600"/>
                  </a:spcAft>
                  <a:buClr>
                    <a:schemeClr val="accent1"/>
                  </a:buClr>
                </a:pPr>
                <a:endParaRPr kumimoji="1" lang="en-US" sz="1400" b="1" dirty="0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endParaRPr>
              </a:p>
            </p:txBody>
          </p:sp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1AF16BAD-D326-384A-804C-3B68A7A13BB0}"/>
                  </a:ext>
                </a:extLst>
              </p:cNvPr>
              <p:cNvSpPr/>
              <p:nvPr/>
            </p:nvSpPr>
            <p:spPr bwMode="auto">
              <a:xfrm rot="5400000">
                <a:off x="2702463" y="4981959"/>
                <a:ext cx="577876" cy="2212182"/>
              </a:xfrm>
              <a:prstGeom prst="roundRect">
                <a:avLst>
                  <a:gd name="adj" fmla="val 500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Aft>
                    <a:spcPts val="600"/>
                  </a:spcAft>
                  <a:buClr>
                    <a:schemeClr val="accent1"/>
                  </a:buClr>
                </a:pPr>
                <a:endParaRPr kumimoji="1" lang="en-US" sz="1400" b="1" dirty="0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endParaRPr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B4DE0117-77F2-2748-B37F-4DC892118C61}"/>
                  </a:ext>
                </a:extLst>
              </p:cNvPr>
              <p:cNvSpPr/>
              <p:nvPr/>
            </p:nvSpPr>
            <p:spPr bwMode="auto">
              <a:xfrm rot="1800000">
                <a:off x="2282287" y="2764878"/>
                <a:ext cx="577876" cy="2753430"/>
              </a:xfrm>
              <a:prstGeom prst="roundRect">
                <a:avLst>
                  <a:gd name="adj" fmla="val 500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Aft>
                    <a:spcPts val="600"/>
                  </a:spcAft>
                  <a:buClr>
                    <a:schemeClr val="accent1"/>
                  </a:buClr>
                </a:pPr>
                <a:endParaRPr kumimoji="1" lang="en-US" sz="1400" b="1" dirty="0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endParaRP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EB576FAF-E5F5-2D4F-BE40-8947F83337E5}"/>
                  </a:ext>
                </a:extLst>
              </p:cNvPr>
              <p:cNvSpPr/>
              <p:nvPr/>
            </p:nvSpPr>
            <p:spPr bwMode="auto">
              <a:xfrm>
                <a:off x="1632639" y="4675368"/>
                <a:ext cx="840216" cy="1701620"/>
              </a:xfrm>
              <a:prstGeom prst="roundRect">
                <a:avLst>
                  <a:gd name="adj" fmla="val 15931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Aft>
                    <a:spcPts val="600"/>
                  </a:spcAft>
                  <a:buClr>
                    <a:schemeClr val="accent1"/>
                  </a:buClr>
                </a:pPr>
                <a:endParaRPr kumimoji="1" lang="en-US" sz="1400" b="1" dirty="0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endParaRP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873AB5B4-8DCB-D74F-8542-1CCE6BACC7C4}"/>
                  </a:ext>
                </a:extLst>
              </p:cNvPr>
              <p:cNvSpPr/>
              <p:nvPr/>
            </p:nvSpPr>
            <p:spPr bwMode="auto">
              <a:xfrm>
                <a:off x="696292" y="4613454"/>
                <a:ext cx="790601" cy="1763533"/>
              </a:xfrm>
              <a:prstGeom prst="roundRect">
                <a:avLst>
                  <a:gd name="adj" fmla="val 15931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Aft>
                    <a:spcPts val="600"/>
                  </a:spcAft>
                  <a:buClr>
                    <a:schemeClr val="accent1"/>
                  </a:buClr>
                </a:pPr>
                <a:endParaRPr kumimoji="1" lang="en-US" sz="1400" b="1" dirty="0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A8550F6-14B1-A34C-8F38-DD6BE5781617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9208090" y="5243039"/>
              <a:ext cx="187768" cy="182880"/>
              <a:chOff x="696292" y="2764878"/>
              <a:chExt cx="3708651" cy="3612110"/>
            </a:xfrm>
            <a:solidFill>
              <a:srgbClr val="C00000"/>
            </a:solidFill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0E9A4DF3-5C7F-B949-B800-6156F419CC7A}"/>
                  </a:ext>
                </a:extLst>
              </p:cNvPr>
              <p:cNvSpPr/>
              <p:nvPr/>
            </p:nvSpPr>
            <p:spPr bwMode="auto">
              <a:xfrm rot="5400000">
                <a:off x="2986141" y="3383389"/>
                <a:ext cx="577876" cy="2212182"/>
              </a:xfrm>
              <a:prstGeom prst="roundRect">
                <a:avLst>
                  <a:gd name="adj" fmla="val 500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Aft>
                    <a:spcPts val="600"/>
                  </a:spcAft>
                  <a:buClr>
                    <a:schemeClr val="accent1"/>
                  </a:buClr>
                </a:pPr>
                <a:endParaRPr kumimoji="1" lang="en-US" sz="1400" b="1" dirty="0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endParaRP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C84ADA94-C387-3242-A3F0-02362785FF1B}"/>
                  </a:ext>
                </a:extLst>
              </p:cNvPr>
              <p:cNvSpPr/>
              <p:nvPr/>
            </p:nvSpPr>
            <p:spPr bwMode="auto">
              <a:xfrm rot="5400000">
                <a:off x="3009914" y="3938105"/>
                <a:ext cx="577876" cy="2212182"/>
              </a:xfrm>
              <a:prstGeom prst="roundRect">
                <a:avLst>
                  <a:gd name="adj" fmla="val 500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Aft>
                    <a:spcPts val="600"/>
                  </a:spcAft>
                  <a:buClr>
                    <a:schemeClr val="accent1"/>
                  </a:buClr>
                </a:pPr>
                <a:endParaRPr kumimoji="1" lang="en-US" sz="1400" b="1" dirty="0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endParaRP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ED13CB09-5722-5D40-BBDB-4088057D2751}"/>
                  </a:ext>
                </a:extLst>
              </p:cNvPr>
              <p:cNvSpPr/>
              <p:nvPr/>
            </p:nvSpPr>
            <p:spPr bwMode="auto">
              <a:xfrm rot="5400000">
                <a:off x="2907872" y="4501582"/>
                <a:ext cx="577876" cy="2212182"/>
              </a:xfrm>
              <a:prstGeom prst="roundRect">
                <a:avLst>
                  <a:gd name="adj" fmla="val 500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Aft>
                    <a:spcPts val="600"/>
                  </a:spcAft>
                  <a:buClr>
                    <a:schemeClr val="accent1"/>
                  </a:buClr>
                </a:pPr>
                <a:endParaRPr kumimoji="1" lang="en-US" sz="1400" b="1" dirty="0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endParaRP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163EC7E0-40A1-4D4D-B2E5-03F42299DC6C}"/>
                  </a:ext>
                </a:extLst>
              </p:cNvPr>
              <p:cNvSpPr/>
              <p:nvPr/>
            </p:nvSpPr>
            <p:spPr bwMode="auto">
              <a:xfrm rot="5400000">
                <a:off x="2702463" y="4981959"/>
                <a:ext cx="577876" cy="2212182"/>
              </a:xfrm>
              <a:prstGeom prst="roundRect">
                <a:avLst>
                  <a:gd name="adj" fmla="val 500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Aft>
                    <a:spcPts val="600"/>
                  </a:spcAft>
                  <a:buClr>
                    <a:schemeClr val="accent1"/>
                  </a:buClr>
                </a:pPr>
                <a:endParaRPr kumimoji="1" lang="en-US" sz="1400" b="1" dirty="0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C49EC44D-C13F-E245-A05C-3802CEE4018A}"/>
                  </a:ext>
                </a:extLst>
              </p:cNvPr>
              <p:cNvSpPr/>
              <p:nvPr/>
            </p:nvSpPr>
            <p:spPr bwMode="auto">
              <a:xfrm rot="1800000">
                <a:off x="2282287" y="2764878"/>
                <a:ext cx="577876" cy="2753430"/>
              </a:xfrm>
              <a:prstGeom prst="roundRect">
                <a:avLst>
                  <a:gd name="adj" fmla="val 500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Aft>
                    <a:spcPts val="600"/>
                  </a:spcAft>
                  <a:buClr>
                    <a:schemeClr val="accent1"/>
                  </a:buClr>
                </a:pPr>
                <a:endParaRPr kumimoji="1" lang="en-US" sz="1400" b="1" dirty="0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endParaRP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403A1A2D-EE31-4344-BFB5-E4F56342594E}"/>
                  </a:ext>
                </a:extLst>
              </p:cNvPr>
              <p:cNvSpPr/>
              <p:nvPr/>
            </p:nvSpPr>
            <p:spPr bwMode="auto">
              <a:xfrm>
                <a:off x="1632639" y="4675368"/>
                <a:ext cx="840216" cy="1701620"/>
              </a:xfrm>
              <a:prstGeom prst="roundRect">
                <a:avLst>
                  <a:gd name="adj" fmla="val 15931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Aft>
                    <a:spcPts val="600"/>
                  </a:spcAft>
                  <a:buClr>
                    <a:schemeClr val="accent1"/>
                  </a:buClr>
                </a:pPr>
                <a:endParaRPr kumimoji="1" lang="en-US" sz="1400" b="1" dirty="0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endParaRP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85185E48-3A92-C249-9E1F-1B75C6C45733}"/>
                  </a:ext>
                </a:extLst>
              </p:cNvPr>
              <p:cNvSpPr/>
              <p:nvPr/>
            </p:nvSpPr>
            <p:spPr bwMode="auto">
              <a:xfrm>
                <a:off x="696292" y="4613454"/>
                <a:ext cx="790601" cy="1763533"/>
              </a:xfrm>
              <a:prstGeom prst="roundRect">
                <a:avLst>
                  <a:gd name="adj" fmla="val 15931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Aft>
                    <a:spcPts val="600"/>
                  </a:spcAft>
                  <a:buClr>
                    <a:schemeClr val="accent1"/>
                  </a:buClr>
                </a:pPr>
                <a:endParaRPr kumimoji="1" lang="en-US" sz="1400" b="1" dirty="0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endParaRPr>
              </a:p>
            </p:txBody>
          </p:sp>
        </p:grp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B7BEC5-5A02-1F45-900D-F512429A7F24}"/>
              </a:ext>
            </a:extLst>
          </p:cNvPr>
          <p:cNvCxnSpPr/>
          <p:nvPr/>
        </p:nvCxnSpPr>
        <p:spPr bwMode="auto">
          <a:xfrm>
            <a:off x="8521392" y="3695451"/>
            <a:ext cx="791273" cy="56926"/>
          </a:xfrm>
          <a:prstGeom prst="straightConnector1">
            <a:avLst/>
          </a:prstGeom>
          <a:noFill/>
          <a:ln w="38100" cap="rnd" cmpd="sng" algn="ctr">
            <a:solidFill>
              <a:schemeClr val="accent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584F6D-482D-5B4A-943E-61FF3B04A4A0}"/>
              </a:ext>
            </a:extLst>
          </p:cNvPr>
          <p:cNvCxnSpPr/>
          <p:nvPr/>
        </p:nvCxnSpPr>
        <p:spPr bwMode="auto">
          <a:xfrm flipH="1" flipV="1">
            <a:off x="8462369" y="3784942"/>
            <a:ext cx="716420" cy="573944"/>
          </a:xfrm>
          <a:prstGeom prst="straightConnector1">
            <a:avLst/>
          </a:prstGeom>
          <a:noFill/>
          <a:ln w="38100" cap="rnd" cmpd="sng" algn="ctr">
            <a:solidFill>
              <a:schemeClr val="accent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83E18E8-9B0E-8145-B481-63C2972491C6}"/>
              </a:ext>
            </a:extLst>
          </p:cNvPr>
          <p:cNvCxnSpPr/>
          <p:nvPr/>
        </p:nvCxnSpPr>
        <p:spPr bwMode="auto">
          <a:xfrm flipH="1">
            <a:off x="9785901" y="3494514"/>
            <a:ext cx="671508" cy="215085"/>
          </a:xfrm>
          <a:prstGeom prst="straightConnector1">
            <a:avLst/>
          </a:prstGeom>
          <a:noFill/>
          <a:ln w="38100" cap="rnd" cmpd="sng" algn="ctr">
            <a:solidFill>
              <a:schemeClr val="accent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91CA408-F6EA-E94A-AAD6-436ABC9B3798}"/>
              </a:ext>
            </a:extLst>
          </p:cNvPr>
          <p:cNvCxnSpPr/>
          <p:nvPr/>
        </p:nvCxnSpPr>
        <p:spPr bwMode="auto">
          <a:xfrm flipV="1">
            <a:off x="10197282" y="3599271"/>
            <a:ext cx="260124" cy="655042"/>
          </a:xfrm>
          <a:prstGeom prst="straightConnector1">
            <a:avLst/>
          </a:prstGeom>
          <a:noFill/>
          <a:ln w="38100" cap="rnd" cmpd="sng" algn="ctr">
            <a:solidFill>
              <a:schemeClr val="accent1"/>
            </a:solidFill>
            <a:prstDash val="sysDot"/>
            <a:round/>
            <a:headEnd type="none" w="med" len="med"/>
            <a:tailEnd type="arrow"/>
          </a:ln>
          <a:effectLst/>
        </p:spPr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DA4707A0-7507-ED44-9754-F11A9B06FAB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2022" y="2951028"/>
            <a:ext cx="1361998" cy="2820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8190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inSTALLments Master Theme">
  <a:themeElements>
    <a:clrScheme name="MLE Colors">
      <a:dk1>
        <a:srgbClr val="303942"/>
      </a:dk1>
      <a:lt1>
        <a:srgbClr val="FFFFFF"/>
      </a:lt1>
      <a:dk2>
        <a:srgbClr val="EDECD7"/>
      </a:dk2>
      <a:lt2>
        <a:srgbClr val="FFFFFF"/>
      </a:lt2>
      <a:accent1>
        <a:srgbClr val="FF8E00"/>
      </a:accent1>
      <a:accent2>
        <a:srgbClr val="007BB6"/>
      </a:accent2>
      <a:accent3>
        <a:srgbClr val="45B645"/>
      </a:accent3>
      <a:accent4>
        <a:srgbClr val="00454F"/>
      </a:accent4>
      <a:accent5>
        <a:srgbClr val="CC0C39"/>
      </a:accent5>
      <a:accent6>
        <a:srgbClr val="373D3A"/>
      </a:accent6>
      <a:hlink>
        <a:srgbClr val="2772B6"/>
      </a:hlink>
      <a:folHlink>
        <a:srgbClr val="2772B6"/>
      </a:folHlink>
    </a:clrScheme>
    <a:fontScheme name="Amazon Ember">
      <a:majorFont>
        <a:latin typeface="Amazon Ember Medium"/>
        <a:ea typeface=""/>
        <a:cs typeface=""/>
      </a:majorFont>
      <a:minorFont>
        <a:latin typeface="Amazon Ember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LU PPT Template" id="{F1CC81C5-47F6-954A-8B4E-0FBE345E68DC}" vid="{BAE62345-9DE1-DD4A-8A69-8922C10C5B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2EB08E7CB4B4E9BDA190747EEDB9B" ma:contentTypeVersion="13" ma:contentTypeDescription="Create a new document." ma:contentTypeScope="" ma:versionID="b9cdf10b8241b6ff40752503e932cc0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40813f5af53e2c249e003d8b954a7f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F0FDA2-BDE7-493B-BEE4-7205B3D7A07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55B7B8F-47BF-40A7-BA64-71F059877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069FCE-E425-4A49-B8EC-B4CD92605C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33841</TotalTime>
  <Words>375</Words>
  <Application>Microsoft Macintosh PowerPoint</Application>
  <PresentationFormat>Custom</PresentationFormat>
  <Paragraphs>128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Amazon Ember</vt:lpstr>
      <vt:lpstr>Amazon Ember Display</vt:lpstr>
      <vt:lpstr>Amazon Ember Display Light</vt:lpstr>
      <vt:lpstr>Amazon Ember Light</vt:lpstr>
      <vt:lpstr>Amazon Ember Medium</vt:lpstr>
      <vt:lpstr>Arial</vt:lpstr>
      <vt:lpstr>Lucida Grande</vt:lpstr>
      <vt:lpstr>Wingdings</vt:lpstr>
      <vt:lpstr>inSTALLments Master Theme</vt:lpstr>
      <vt:lpstr>ML Applications</vt:lpstr>
      <vt:lpstr>ML Applications</vt:lpstr>
      <vt:lpstr>ML Applications</vt:lpstr>
      <vt:lpstr>ML Applications</vt:lpstr>
      <vt:lpstr>ML Applications</vt:lpstr>
      <vt:lpstr>ML Applications</vt:lpstr>
      <vt:lpstr>ML Applications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Microsoft Office User</dc:creator>
  <cp:lastModifiedBy>Microsoft Office User</cp:lastModifiedBy>
  <cp:revision>869</cp:revision>
  <cp:lastPrinted>2020-03-05T18:47:14Z</cp:lastPrinted>
  <dcterms:created xsi:type="dcterms:W3CDTF">2019-12-18T06:10:11Z</dcterms:created>
  <dcterms:modified xsi:type="dcterms:W3CDTF">2020-07-08T21:21:43Z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BA4BF974-20C1-44DB-A727-DD5E5BD494DE</vt:lpwstr>
  </property>
  <property fmtid="{D5CDD505-2E9C-101B-9397-08002B2CF9AE}" pid="3" name="ArticulatePath">
    <vt:lpwstr>Amazon inSTALLments Landscape 17x11_11-15-16</vt:lpwstr>
  </property>
  <property fmtid="{D5CDD505-2E9C-101B-9397-08002B2CF9AE}" pid="4" name="ContentTypeId">
    <vt:lpwstr>0x01010010C2EB08E7CB4B4E9BDA190747EEDB9B</vt:lpwstr>
  </property>
</Properties>
</file>