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2"/>
  </p:notesMasterIdLst>
  <p:handoutMasterIdLst>
    <p:handoutMasterId r:id="rId13"/>
  </p:handoutMasterIdLst>
  <p:sldIdLst>
    <p:sldId id="825" r:id="rId5"/>
    <p:sldId id="672" r:id="rId6"/>
    <p:sldId id="274" r:id="rId7"/>
    <p:sldId id="620" r:id="rId8"/>
    <p:sldId id="621" r:id="rId9"/>
    <p:sldId id="452" r:id="rId10"/>
    <p:sldId id="826" r:id="rId11"/>
  </p:sldIdLst>
  <p:sldSz cx="12188825" cy="6858000"/>
  <p:notesSz cx="7010400" cy="9296400"/>
  <p:custDataLst>
    <p:tags r:id="rId14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pervised VS Unsupervised" id="{13850869-9EF2-2C49-9D5D-F2C9D74AE89E}">
          <p14:sldIdLst>
            <p14:sldId id="825"/>
            <p14:sldId id="672"/>
            <p14:sldId id="274"/>
            <p14:sldId id="620"/>
            <p14:sldId id="621"/>
            <p14:sldId id="452"/>
            <p14:sldId id="826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8" autoAdjust="0"/>
    <p:restoredTop sz="54856" autoAdjust="0"/>
  </p:normalViewPr>
  <p:slideViewPr>
    <p:cSldViewPr snapToGrid="0">
      <p:cViewPr varScale="1">
        <p:scale>
          <a:sx n="55" d="100"/>
          <a:sy n="55" d="100"/>
        </p:scale>
        <p:origin x="2320" y="176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4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4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3" y="1130343"/>
            <a:ext cx="10555017" cy="2520671"/>
          </a:xfrm>
        </p:spPr>
        <p:txBody>
          <a:bodyPr/>
          <a:lstStyle/>
          <a:p>
            <a:r>
              <a:rPr lang="en-US" dirty="0"/>
              <a:t>Supervised Learning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7378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"/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>
            <a:lvl1pPr>
              <a:defRPr lang="en-US" altLang="en-US" smtClean="0"/>
            </a:lvl1pPr>
          </a:lstStyle>
          <a:p>
            <a:pPr>
              <a:buNone/>
            </a:pPr>
            <a:r>
              <a:rPr lang="en-US" altLang="en-US" sz="4000" dirty="0"/>
              <a:t>Supervised vs. Unsupervised Learning</a:t>
            </a:r>
          </a:p>
        </p:txBody>
      </p:sp>
      <p:sp>
        <p:nvSpPr>
          <p:cNvPr id="124934" name="Shape"/>
          <p:cNvSpPr/>
          <p:nvPr/>
        </p:nvSpPr>
        <p:spPr>
          <a:xfrm>
            <a:off x="838140" y="1218574"/>
            <a:ext cx="2285405" cy="3884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0" tIns="45720" rIns="91440" bIns="45720" numCol="1" spcCol="0" anchor="t">
            <a:noAutofit/>
          </a:bodyPr>
          <a:lstStyle/>
          <a:p>
            <a:pPr marL="0" algn="l" defTabSz="914400" rtl="0" eaLnBrk="0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795" b="1" kern="0">
                <a:solidFill>
                  <a:schemeClr val="tx1"/>
                </a:solidFill>
                <a:latin typeface="Amazon Ember Medium"/>
                <a:ea typeface="Amazon Ember Medium"/>
                <a:cs typeface="Amazon Ember Medium"/>
              </a:rPr>
              <a:t>Problem type</a:t>
            </a:r>
          </a:p>
        </p:txBody>
      </p:sp>
      <p:cxnSp>
        <p:nvCxnSpPr>
          <p:cNvPr id="124935" name="Connection Shape"/>
          <p:cNvCxnSpPr/>
          <p:nvPr/>
        </p:nvCxnSpPr>
        <p:spPr>
          <a:xfrm>
            <a:off x="852425" y="1612106"/>
            <a:ext cx="2285405" cy="0"/>
          </a:xfrm>
          <a:prstGeom prst="line">
            <a:avLst/>
          </a:prstGeom>
          <a:noFill/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</p:cxnSp>
      <p:sp>
        <p:nvSpPr>
          <p:cNvPr id="124936" name="Shape"/>
          <p:cNvSpPr/>
          <p:nvPr/>
        </p:nvSpPr>
        <p:spPr>
          <a:xfrm>
            <a:off x="3303618" y="1218574"/>
            <a:ext cx="3847223" cy="3884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0" tIns="45720" rIns="91440" bIns="45720" numCol="1" spcCol="0" anchor="t">
            <a:noAutofit/>
          </a:bodyPr>
          <a:lstStyle/>
          <a:p>
            <a:pPr marL="0" algn="l" defTabSz="914400" rtl="0" eaLnBrk="0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795" b="1" kern="0">
                <a:solidFill>
                  <a:schemeClr val="tx1"/>
                </a:solidFill>
                <a:latin typeface="Amazon Ember Medium"/>
                <a:ea typeface="Amazon Ember Medium"/>
                <a:cs typeface="Amazon Ember Medium"/>
              </a:rPr>
              <a:t>Description  </a:t>
            </a:r>
          </a:p>
        </p:txBody>
      </p:sp>
      <p:cxnSp>
        <p:nvCxnSpPr>
          <p:cNvPr id="124937" name="Connection Shape"/>
          <p:cNvCxnSpPr/>
          <p:nvPr/>
        </p:nvCxnSpPr>
        <p:spPr>
          <a:xfrm>
            <a:off x="3268929" y="1612106"/>
            <a:ext cx="3847223" cy="0"/>
          </a:xfrm>
          <a:prstGeom prst="line">
            <a:avLst/>
          </a:prstGeom>
          <a:noFill/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</p:cxnSp>
      <p:sp>
        <p:nvSpPr>
          <p:cNvPr id="124938" name="Shape"/>
          <p:cNvSpPr/>
          <p:nvPr/>
        </p:nvSpPr>
        <p:spPr>
          <a:xfrm>
            <a:off x="838140" y="1716301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Ranking</a:t>
            </a:r>
          </a:p>
        </p:txBody>
      </p:sp>
      <p:sp>
        <p:nvSpPr>
          <p:cNvPr id="124939" name="Shape"/>
          <p:cNvSpPr/>
          <p:nvPr/>
        </p:nvSpPr>
        <p:spPr>
          <a:xfrm>
            <a:off x="838140" y="2456731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Recommendation</a:t>
            </a:r>
          </a:p>
        </p:txBody>
      </p:sp>
      <p:sp>
        <p:nvSpPr>
          <p:cNvPr id="124940" name="Shape"/>
          <p:cNvSpPr/>
          <p:nvPr/>
        </p:nvSpPr>
        <p:spPr>
          <a:xfrm>
            <a:off x="838140" y="319716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Classification</a:t>
            </a:r>
          </a:p>
        </p:txBody>
      </p:sp>
      <p:sp>
        <p:nvSpPr>
          <p:cNvPr id="124941" name="Shape"/>
          <p:cNvSpPr/>
          <p:nvPr/>
        </p:nvSpPr>
        <p:spPr>
          <a:xfrm>
            <a:off x="838140" y="393759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Regression</a:t>
            </a:r>
          </a:p>
        </p:txBody>
      </p:sp>
      <p:sp>
        <p:nvSpPr>
          <p:cNvPr id="124946" name="Shape"/>
          <p:cNvSpPr/>
          <p:nvPr/>
        </p:nvSpPr>
        <p:spPr>
          <a:xfrm>
            <a:off x="838140" y="467802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Clustering</a:t>
            </a:r>
          </a:p>
        </p:txBody>
      </p:sp>
      <p:grpSp>
        <p:nvGrpSpPr>
          <p:cNvPr id="124948" name="Group Shape"/>
          <p:cNvGrpSpPr/>
          <p:nvPr/>
        </p:nvGrpSpPr>
        <p:grpSpPr>
          <a:xfrm>
            <a:off x="1061085" y="5629275"/>
            <a:ext cx="372745" cy="366395"/>
            <a:chOff x="1061085" y="5629275"/>
            <a:chExt cx="372745" cy="366395"/>
          </a:xfrm>
        </p:grpSpPr>
        <p:sp>
          <p:nvSpPr>
            <p:cNvPr id="124949" name="Shape"/>
            <p:cNvSpPr/>
            <p:nvPr/>
          </p:nvSpPr>
          <p:spPr>
            <a:xfrm>
              <a:off x="1314450" y="5629275"/>
              <a:ext cx="118745" cy="365760"/>
            </a:xfrm>
            <a:prstGeom prst="trapezoid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0" name="Shape"/>
            <p:cNvSpPr/>
            <p:nvPr/>
          </p:nvSpPr>
          <p:spPr>
            <a:xfrm flipH="1">
              <a:off x="1061085" y="5738495"/>
              <a:ext cx="114300" cy="73025"/>
            </a:xfrm>
            <a:prstGeom prst="rtTriangl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1" name="Shape"/>
            <p:cNvSpPr/>
            <p:nvPr/>
          </p:nvSpPr>
          <p:spPr>
            <a:xfrm flipH="1">
              <a:off x="1174750" y="5738495"/>
              <a:ext cx="114935" cy="73025"/>
            </a:xfrm>
            <a:prstGeom prst="rtTriangl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2" name="Shape"/>
            <p:cNvSpPr/>
            <p:nvPr/>
          </p:nvSpPr>
          <p:spPr>
            <a:xfrm>
              <a:off x="1061085" y="5810250"/>
              <a:ext cx="273050" cy="2222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3" name="Shape"/>
            <p:cNvSpPr/>
            <p:nvPr/>
          </p:nvSpPr>
          <p:spPr>
            <a:xfrm>
              <a:off x="1061085" y="5876925"/>
              <a:ext cx="273050" cy="2222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4" name="Shape"/>
            <p:cNvSpPr/>
            <p:nvPr/>
          </p:nvSpPr>
          <p:spPr>
            <a:xfrm>
              <a:off x="1061085" y="5941060"/>
              <a:ext cx="259715" cy="5397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5" name="Shape"/>
            <p:cNvSpPr/>
            <p:nvPr/>
          </p:nvSpPr>
          <p:spPr>
            <a:xfrm>
              <a:off x="1061085" y="5821045"/>
              <a:ext cx="40005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6" name="Shape"/>
            <p:cNvSpPr/>
            <p:nvPr/>
          </p:nvSpPr>
          <p:spPr>
            <a:xfrm>
              <a:off x="1134110" y="5826760"/>
              <a:ext cx="406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7" name="Shape"/>
            <p:cNvSpPr/>
            <p:nvPr/>
          </p:nvSpPr>
          <p:spPr>
            <a:xfrm>
              <a:off x="1207135" y="5821045"/>
              <a:ext cx="406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8" name="Shape"/>
            <p:cNvSpPr/>
            <p:nvPr/>
          </p:nvSpPr>
          <p:spPr>
            <a:xfrm>
              <a:off x="1280795" y="5811520"/>
              <a:ext cx="533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</p:grpSp>
      <p:sp>
        <p:nvSpPr>
          <p:cNvPr id="124959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800000">
              <a:alpha val="100000"/>
            </a:srgbClr>
          </a:solidFill>
          <a:ln w="19050" cap="flat" cmpd="sng">
            <a:solidFill>
              <a:srgbClr val="8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sp>
        <p:nvSpPr>
          <p:cNvPr id="124961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sp>
        <p:nvSpPr>
          <p:cNvPr id="124962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sp>
        <p:nvSpPr>
          <p:cNvPr id="124963" name="Shape"/>
          <p:cNvSpPr/>
          <p:nvPr/>
        </p:nvSpPr>
        <p:spPr>
          <a:xfrm>
            <a:off x="8270549" y="1844269"/>
            <a:ext cx="1843270" cy="1030892"/>
          </a:xfrm>
          <a:prstGeom prst="roundRect">
            <a:avLst/>
          </a:prstGeom>
          <a:solidFill>
            <a:schemeClr val="tx1">
              <a:alpha val="100000"/>
            </a:schemeClr>
          </a:solidFill>
          <a:ln w="9525" cap="flat" cmpd="sng">
            <a:noFill/>
            <a:prstDash val="solid"/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vert="horz" lIns="91440" tIns="45720" rIns="91440" bIns="45720" numCol="1" spcCol="0" anchor="ctr">
            <a:noAutofit/>
          </a:bodyPr>
          <a:lstStyle/>
          <a:p>
            <a:pPr algn="ctr" defTabSz="914400">
              <a:buNone/>
            </a:pPr>
            <a:r>
              <a:rPr lang="en-US" altLang="en-US" sz="1995">
                <a:solidFill>
                  <a:srgbClr val="FFFFFF"/>
                </a:solidFill>
                <a:latin typeface="Amazon Ember"/>
                <a:ea typeface="Amazon Ember"/>
                <a:cs typeface="Amazon Ember"/>
              </a:rPr>
              <a:t>Supervised Learning</a:t>
            </a:r>
          </a:p>
        </p:txBody>
      </p:sp>
      <p:sp>
        <p:nvSpPr>
          <p:cNvPr id="124964" name="Shape"/>
          <p:cNvSpPr/>
          <p:nvPr/>
        </p:nvSpPr>
        <p:spPr>
          <a:xfrm>
            <a:off x="8270549" y="4282767"/>
            <a:ext cx="1843270" cy="1030892"/>
          </a:xfrm>
          <a:prstGeom prst="roundRect">
            <a:avLst/>
          </a:prstGeom>
          <a:solidFill>
            <a:schemeClr val="tx1">
              <a:alpha val="100000"/>
            </a:schemeClr>
          </a:solidFill>
          <a:ln w="9525" cap="flat" cmpd="sng">
            <a:noFill/>
            <a:prstDash val="solid"/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vert="horz" lIns="91440" tIns="45720" rIns="91440" bIns="45720" numCol="1" spcCol="0" anchor="ctr">
            <a:noAutofit/>
          </a:bodyPr>
          <a:lstStyle/>
          <a:p>
            <a:pPr algn="ctr" defTabSz="914400">
              <a:buNone/>
            </a:pPr>
            <a:r>
              <a:rPr lang="en-US" altLang="en-US" sz="1995">
                <a:solidFill>
                  <a:srgbClr val="FFFFFF"/>
                </a:solidFill>
                <a:latin typeface="Amazon Ember"/>
                <a:ea typeface="Amazon Ember"/>
                <a:cs typeface="Amazon Ember"/>
              </a:rPr>
              <a:t>Unsupervised Learning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9F89869B-15DE-E945-9305-A2D55234EA56}"/>
              </a:ext>
            </a:extLst>
          </p:cNvPr>
          <p:cNvSpPr/>
          <p:nvPr/>
        </p:nvSpPr>
        <p:spPr>
          <a:xfrm>
            <a:off x="10349343" y="1612370"/>
            <a:ext cx="1475635" cy="1487687"/>
          </a:xfrm>
          <a:prstGeom prst="wedgeRoundRectCallout">
            <a:avLst>
              <a:gd name="adj1" fmla="val -64555"/>
              <a:gd name="adj2" fmla="val -17162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the correct labels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BAD8A5CB-0C3D-1346-880B-02AC43C4E732}"/>
              </a:ext>
            </a:extLst>
          </p:cNvPr>
          <p:cNvSpPr/>
          <p:nvPr/>
        </p:nvSpPr>
        <p:spPr>
          <a:xfrm>
            <a:off x="10377054" y="4091877"/>
            <a:ext cx="1475635" cy="1412671"/>
          </a:xfrm>
          <a:prstGeom prst="wedgeRoundRectCallout">
            <a:avLst>
              <a:gd name="adj1" fmla="val -65000"/>
              <a:gd name="adj2" fmla="val -21744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without</a:t>
            </a:r>
            <a:r>
              <a:rPr lang="en-US" sz="1800" dirty="0">
                <a:solidFill>
                  <a:schemeClr val="tx1"/>
                </a:solidFill>
              </a:rPr>
              <a:t> labels</a:t>
            </a:r>
          </a:p>
        </p:txBody>
      </p:sp>
      <p:sp>
        <p:nvSpPr>
          <p:cNvPr id="37" name="Content Placeholder 22">
            <a:extLst>
              <a:ext uri="{FF2B5EF4-FFF2-40B4-BE49-F238E27FC236}">
                <a16:creationId xmlns:a16="http://schemas.microsoft.com/office/drawing/2014/main" id="{5CD5BFE6-96D3-1347-B57A-FCE6823EAC5D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38" name="Content Placeholder 22">
            <a:extLst>
              <a:ext uri="{FF2B5EF4-FFF2-40B4-BE49-F238E27FC236}">
                <a16:creationId xmlns:a16="http://schemas.microsoft.com/office/drawing/2014/main" id="{9E7B7818-3400-7A41-B357-6EBB26AEAC58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</a:t>
            </a:r>
            <a:r>
              <a:rPr lang="en-US" sz="1400" i="1" dirty="0">
                <a:latin typeface="+mj-lt"/>
              </a:rPr>
              <a:t> items </a:t>
            </a:r>
            <a:r>
              <a:rPr lang="en-US" sz="1400" dirty="0">
                <a:latin typeface="+mj-lt"/>
              </a:rPr>
              <a:t>they may be most interested in</a:t>
            </a:r>
          </a:p>
        </p:txBody>
      </p:sp>
      <p:sp>
        <p:nvSpPr>
          <p:cNvPr id="39" name="Content Placeholder 22">
            <a:extLst>
              <a:ext uri="{FF2B5EF4-FFF2-40B4-BE49-F238E27FC236}">
                <a16:creationId xmlns:a16="http://schemas.microsoft.com/office/drawing/2014/main" id="{05DC847E-EF4C-154D-904A-D822F02B8580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id="{B79DF656-B001-6743-AB16-D2FBEE490F29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sp>
        <p:nvSpPr>
          <p:cNvPr id="42" name="Content Placeholder 22">
            <a:extLst>
              <a:ext uri="{FF2B5EF4-FFF2-40B4-BE49-F238E27FC236}">
                <a16:creationId xmlns:a16="http://schemas.microsoft.com/office/drawing/2014/main" id="{18FE6991-6FCE-AD4C-B6C4-9D4AE25B7A89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43" name="Content Placeholder 22">
            <a:extLst>
              <a:ext uri="{FF2B5EF4-FFF2-40B4-BE49-F238E27FC236}">
                <a16:creationId xmlns:a16="http://schemas.microsoft.com/office/drawing/2014/main" id="{6BBF5C6A-5413-9043-84B6-ADBA99F21497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99902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"/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>
            <a:lvl1pPr>
              <a:defRPr lang="en-US" altLang="en-US" smtClean="0"/>
            </a:lvl1pPr>
          </a:lstStyle>
          <a:p>
            <a:pPr>
              <a:buNone/>
            </a:pPr>
            <a:r>
              <a:rPr lang="en-US" altLang="en-US" sz="4000" dirty="0"/>
              <a:t>Supervised vs. Unsupervised Learning</a:t>
            </a:r>
          </a:p>
        </p:txBody>
      </p:sp>
      <p:sp>
        <p:nvSpPr>
          <p:cNvPr id="124934" name="Shape"/>
          <p:cNvSpPr/>
          <p:nvPr/>
        </p:nvSpPr>
        <p:spPr>
          <a:xfrm>
            <a:off x="838140" y="1218574"/>
            <a:ext cx="2285405" cy="3884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0" tIns="45720" rIns="91440" bIns="45720" numCol="1" spcCol="0" anchor="t">
            <a:noAutofit/>
          </a:bodyPr>
          <a:lstStyle/>
          <a:p>
            <a:pPr marL="0" algn="l" defTabSz="914400" rtl="0" eaLnBrk="0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795" b="1" kern="0">
                <a:solidFill>
                  <a:schemeClr val="tx1"/>
                </a:solidFill>
                <a:latin typeface="Amazon Ember Medium"/>
                <a:ea typeface="Amazon Ember Medium"/>
                <a:cs typeface="Amazon Ember Medium"/>
              </a:rPr>
              <a:t>Problem type</a:t>
            </a:r>
          </a:p>
        </p:txBody>
      </p:sp>
      <p:cxnSp>
        <p:nvCxnSpPr>
          <p:cNvPr id="124935" name="Connection Shape"/>
          <p:cNvCxnSpPr/>
          <p:nvPr/>
        </p:nvCxnSpPr>
        <p:spPr>
          <a:xfrm>
            <a:off x="852425" y="1612106"/>
            <a:ext cx="2285405" cy="0"/>
          </a:xfrm>
          <a:prstGeom prst="line">
            <a:avLst/>
          </a:prstGeom>
          <a:noFill/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</p:cxnSp>
      <p:sp>
        <p:nvSpPr>
          <p:cNvPr id="124936" name="Shape"/>
          <p:cNvSpPr/>
          <p:nvPr/>
        </p:nvSpPr>
        <p:spPr>
          <a:xfrm>
            <a:off x="3303618" y="1218574"/>
            <a:ext cx="3847223" cy="38848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lIns="0" tIns="45720" rIns="91440" bIns="45720" numCol="1" spcCol="0" anchor="t">
            <a:noAutofit/>
          </a:bodyPr>
          <a:lstStyle/>
          <a:p>
            <a:pPr marL="0" algn="l" defTabSz="914400" rtl="0" eaLnBrk="0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795" b="1" kern="0">
                <a:solidFill>
                  <a:schemeClr val="tx1"/>
                </a:solidFill>
                <a:latin typeface="Amazon Ember Medium"/>
                <a:ea typeface="Amazon Ember Medium"/>
                <a:cs typeface="Amazon Ember Medium"/>
              </a:rPr>
              <a:t>Description  </a:t>
            </a:r>
          </a:p>
        </p:txBody>
      </p:sp>
      <p:cxnSp>
        <p:nvCxnSpPr>
          <p:cNvPr id="124937" name="Connection Shape"/>
          <p:cNvCxnSpPr/>
          <p:nvPr/>
        </p:nvCxnSpPr>
        <p:spPr>
          <a:xfrm>
            <a:off x="3268929" y="1612106"/>
            <a:ext cx="3847223" cy="0"/>
          </a:xfrm>
          <a:prstGeom prst="line">
            <a:avLst/>
          </a:prstGeom>
          <a:noFill/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</p:cxnSp>
      <p:sp>
        <p:nvSpPr>
          <p:cNvPr id="124938" name="Shape"/>
          <p:cNvSpPr/>
          <p:nvPr/>
        </p:nvSpPr>
        <p:spPr>
          <a:xfrm>
            <a:off x="838140" y="1716301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Ranking</a:t>
            </a:r>
          </a:p>
        </p:txBody>
      </p:sp>
      <p:sp>
        <p:nvSpPr>
          <p:cNvPr id="124939" name="Shape"/>
          <p:cNvSpPr/>
          <p:nvPr/>
        </p:nvSpPr>
        <p:spPr>
          <a:xfrm>
            <a:off x="838140" y="2456731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Recommendation</a:t>
            </a:r>
          </a:p>
        </p:txBody>
      </p:sp>
      <p:sp>
        <p:nvSpPr>
          <p:cNvPr id="124940" name="Shape"/>
          <p:cNvSpPr/>
          <p:nvPr/>
        </p:nvSpPr>
        <p:spPr>
          <a:xfrm>
            <a:off x="838140" y="319716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Classification</a:t>
            </a:r>
          </a:p>
        </p:txBody>
      </p:sp>
      <p:sp>
        <p:nvSpPr>
          <p:cNvPr id="124941" name="Shape"/>
          <p:cNvSpPr/>
          <p:nvPr/>
        </p:nvSpPr>
        <p:spPr>
          <a:xfrm>
            <a:off x="838140" y="393759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Regression</a:t>
            </a:r>
          </a:p>
        </p:txBody>
      </p:sp>
      <p:sp>
        <p:nvSpPr>
          <p:cNvPr id="124946" name="Shape"/>
          <p:cNvSpPr/>
          <p:nvPr/>
        </p:nvSpPr>
        <p:spPr>
          <a:xfrm>
            <a:off x="838140" y="4678022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Clustering</a:t>
            </a:r>
          </a:p>
        </p:txBody>
      </p:sp>
      <p:grpSp>
        <p:nvGrpSpPr>
          <p:cNvPr id="124948" name="Group Shape"/>
          <p:cNvGrpSpPr/>
          <p:nvPr/>
        </p:nvGrpSpPr>
        <p:grpSpPr>
          <a:xfrm>
            <a:off x="1061085" y="5629275"/>
            <a:ext cx="372745" cy="366395"/>
            <a:chOff x="1061085" y="5629275"/>
            <a:chExt cx="372745" cy="366395"/>
          </a:xfrm>
        </p:grpSpPr>
        <p:sp>
          <p:nvSpPr>
            <p:cNvPr id="124949" name="Shape"/>
            <p:cNvSpPr/>
            <p:nvPr/>
          </p:nvSpPr>
          <p:spPr>
            <a:xfrm>
              <a:off x="1314450" y="5629275"/>
              <a:ext cx="118745" cy="365760"/>
            </a:xfrm>
            <a:prstGeom prst="trapezoid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0" name="Shape"/>
            <p:cNvSpPr/>
            <p:nvPr/>
          </p:nvSpPr>
          <p:spPr>
            <a:xfrm flipH="1">
              <a:off x="1061085" y="5738495"/>
              <a:ext cx="114300" cy="73025"/>
            </a:xfrm>
            <a:prstGeom prst="rtTriangl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1" name="Shape"/>
            <p:cNvSpPr/>
            <p:nvPr/>
          </p:nvSpPr>
          <p:spPr>
            <a:xfrm flipH="1">
              <a:off x="1174750" y="5738495"/>
              <a:ext cx="114935" cy="73025"/>
            </a:xfrm>
            <a:prstGeom prst="rtTriangl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2" name="Shape"/>
            <p:cNvSpPr/>
            <p:nvPr/>
          </p:nvSpPr>
          <p:spPr>
            <a:xfrm>
              <a:off x="1061085" y="5810250"/>
              <a:ext cx="273050" cy="2222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3" name="Shape"/>
            <p:cNvSpPr/>
            <p:nvPr/>
          </p:nvSpPr>
          <p:spPr>
            <a:xfrm>
              <a:off x="1061085" y="5876925"/>
              <a:ext cx="273050" cy="2222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4" name="Shape"/>
            <p:cNvSpPr/>
            <p:nvPr/>
          </p:nvSpPr>
          <p:spPr>
            <a:xfrm>
              <a:off x="1061085" y="5941060"/>
              <a:ext cx="259715" cy="5397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5" name="Shape"/>
            <p:cNvSpPr/>
            <p:nvPr/>
          </p:nvSpPr>
          <p:spPr>
            <a:xfrm>
              <a:off x="1061085" y="5821045"/>
              <a:ext cx="40005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6" name="Shape"/>
            <p:cNvSpPr/>
            <p:nvPr/>
          </p:nvSpPr>
          <p:spPr>
            <a:xfrm>
              <a:off x="1134110" y="5826760"/>
              <a:ext cx="406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7" name="Shape"/>
            <p:cNvSpPr/>
            <p:nvPr/>
          </p:nvSpPr>
          <p:spPr>
            <a:xfrm>
              <a:off x="1207135" y="5821045"/>
              <a:ext cx="406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  <p:sp>
          <p:nvSpPr>
            <p:cNvPr id="124958" name="Shape"/>
            <p:cNvSpPr/>
            <p:nvPr/>
          </p:nvSpPr>
          <p:spPr>
            <a:xfrm>
              <a:off x="1280795" y="5811520"/>
              <a:ext cx="53340" cy="16065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noFill/>
              <a:prstDash val="solid"/>
              <a:round/>
            </a:ln>
          </p:spPr>
          <p:txBody>
            <a:bodyPr vert="horz" lIns="91440" tIns="45720" rIns="91440" bIns="45720" numCol="1" spcCol="0" anchor="ctr">
              <a:noAutofit/>
            </a:bodyPr>
            <a:lstStyle/>
            <a:p>
              <a:pPr marL="0" algn="ctr" defTabSz="914400" rtl="0" eaLnBrk="0" fontAlgn="base" latinLnBrk="1" hangingPunct="1">
                <a:spcAft>
                  <a:spcPts val="600"/>
                </a:spcAft>
                <a:buNone/>
              </a:pPr>
              <a:endParaRPr lang="en-US" altLang="en-US" sz="14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endParaRPr>
            </a:p>
          </p:txBody>
        </p:sp>
      </p:grpSp>
      <p:sp>
        <p:nvSpPr>
          <p:cNvPr id="124959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800000">
              <a:alpha val="100000"/>
            </a:srgbClr>
          </a:solidFill>
          <a:ln w="19050" cap="flat" cmpd="sng">
            <a:solidFill>
              <a:srgbClr val="8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sp>
        <p:nvSpPr>
          <p:cNvPr id="124961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sp>
        <p:nvSpPr>
          <p:cNvPr id="124962" name="Shape"/>
          <p:cNvSpPr/>
          <p:nvPr/>
        </p:nvSpPr>
        <p:spPr>
          <a:xfrm>
            <a:off x="838140" y="5413057"/>
            <a:ext cx="2285405" cy="639913"/>
          </a:xfrm>
          <a:prstGeom prst="rect">
            <a:avLst/>
          </a:prstGeom>
          <a:solidFill>
            <a:srgbClr val="75889B">
              <a:alpha val="100000"/>
            </a:srgbClr>
          </a:solidFill>
          <a:ln w="19050" cap="flat" cmpd="sng">
            <a:solidFill>
              <a:srgbClr val="75889B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numCol="1" spcCol="0" anchor="ctr">
            <a:noAutofit/>
          </a:bodyPr>
          <a:lstStyle/>
          <a:p>
            <a:pPr marL="0" indent="-179070" algn="ctr" defTabSz="914400" rtl="0" eaLnBrk="0" fontAlgn="base" latinLnBrk="0" hangingPunct="0">
              <a:buNone/>
            </a:pPr>
            <a:r>
              <a:rPr lang="en-US" altLang="en-US" sz="1600" b="1" kern="1200">
                <a:solidFill>
                  <a:schemeClr val="bg1"/>
                </a:solidFill>
                <a:latin typeface="Amazon Ember Medium"/>
                <a:ea typeface="Amazon Ember Medium"/>
                <a:cs typeface="Amazon Ember Medium"/>
              </a:rPr>
              <a:t>Anomaly Detection</a:t>
            </a:r>
          </a:p>
        </p:txBody>
      </p:sp>
      <p:cxnSp>
        <p:nvCxnSpPr>
          <p:cNvPr id="37" name="Connection Shape">
            <a:extLst>
              <a:ext uri="{FF2B5EF4-FFF2-40B4-BE49-F238E27FC236}">
                <a16:creationId xmlns:a16="http://schemas.microsoft.com/office/drawing/2014/main" id="{79C07400-352D-DC44-96D3-15E22D3AB9DF}"/>
              </a:ext>
            </a:extLst>
          </p:cNvPr>
          <p:cNvCxnSpPr>
            <a:cxnSpLocks/>
          </p:cNvCxnSpPr>
          <p:nvPr/>
        </p:nvCxnSpPr>
        <p:spPr>
          <a:xfrm flipH="1">
            <a:off x="7129732" y="2359715"/>
            <a:ext cx="1140816" cy="3399265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38" name="Connection Shape">
            <a:extLst>
              <a:ext uri="{FF2B5EF4-FFF2-40B4-BE49-F238E27FC236}">
                <a16:creationId xmlns:a16="http://schemas.microsoft.com/office/drawing/2014/main" id="{3C660680-ABCE-E441-B30A-1F7928F71AA8}"/>
              </a:ext>
            </a:extLst>
          </p:cNvPr>
          <p:cNvCxnSpPr>
            <a:cxnSpLocks/>
          </p:cNvCxnSpPr>
          <p:nvPr/>
        </p:nvCxnSpPr>
        <p:spPr>
          <a:xfrm flipH="1">
            <a:off x="7114800" y="4798213"/>
            <a:ext cx="1155748" cy="226707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39" name="Connection Shape">
            <a:extLst>
              <a:ext uri="{FF2B5EF4-FFF2-40B4-BE49-F238E27FC236}">
                <a16:creationId xmlns:a16="http://schemas.microsoft.com/office/drawing/2014/main" id="{FD4573E4-D3B7-C74D-81D8-A8F2B7EC939E}"/>
              </a:ext>
            </a:extLst>
          </p:cNvPr>
          <p:cNvCxnSpPr>
            <a:cxnSpLocks/>
          </p:cNvCxnSpPr>
          <p:nvPr/>
        </p:nvCxnSpPr>
        <p:spPr>
          <a:xfrm flipH="1">
            <a:off x="7116706" y="2359715"/>
            <a:ext cx="1153842" cy="1922254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40" name="Connection Shape">
            <a:extLst>
              <a:ext uri="{FF2B5EF4-FFF2-40B4-BE49-F238E27FC236}">
                <a16:creationId xmlns:a16="http://schemas.microsoft.com/office/drawing/2014/main" id="{FA534057-CAAE-3C4B-95A2-FBD761B25819}"/>
              </a:ext>
            </a:extLst>
          </p:cNvPr>
          <p:cNvCxnSpPr>
            <a:cxnSpLocks/>
          </p:cNvCxnSpPr>
          <p:nvPr/>
        </p:nvCxnSpPr>
        <p:spPr>
          <a:xfrm flipH="1">
            <a:off x="7150362" y="2359715"/>
            <a:ext cx="1120186" cy="1115169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41" name="Connection Shape">
            <a:extLst>
              <a:ext uri="{FF2B5EF4-FFF2-40B4-BE49-F238E27FC236}">
                <a16:creationId xmlns:a16="http://schemas.microsoft.com/office/drawing/2014/main" id="{F75FAF2B-F58A-704D-A43D-2DBA7E538CF1}"/>
              </a:ext>
            </a:extLst>
          </p:cNvPr>
          <p:cNvCxnSpPr>
            <a:cxnSpLocks/>
          </p:cNvCxnSpPr>
          <p:nvPr/>
        </p:nvCxnSpPr>
        <p:spPr>
          <a:xfrm flipH="1" flipV="1">
            <a:off x="7135278" y="2011601"/>
            <a:ext cx="1135270" cy="348114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Connection Shape">
            <a:extLst>
              <a:ext uri="{FF2B5EF4-FFF2-40B4-BE49-F238E27FC236}">
                <a16:creationId xmlns:a16="http://schemas.microsoft.com/office/drawing/2014/main" id="{B3B2D716-EE28-5147-BE31-C7E789C98896}"/>
              </a:ext>
            </a:extLst>
          </p:cNvPr>
          <p:cNvCxnSpPr>
            <a:cxnSpLocks/>
          </p:cNvCxnSpPr>
          <p:nvPr/>
        </p:nvCxnSpPr>
        <p:spPr>
          <a:xfrm flipH="1" flipV="1">
            <a:off x="7117498" y="2704387"/>
            <a:ext cx="1153050" cy="2093826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Connection Shape">
            <a:extLst>
              <a:ext uri="{FF2B5EF4-FFF2-40B4-BE49-F238E27FC236}">
                <a16:creationId xmlns:a16="http://schemas.microsoft.com/office/drawing/2014/main" id="{E62E52D8-9769-4E44-B613-CBE3E39C7A26}"/>
              </a:ext>
            </a:extLst>
          </p:cNvPr>
          <p:cNvCxnSpPr>
            <a:cxnSpLocks/>
          </p:cNvCxnSpPr>
          <p:nvPr/>
        </p:nvCxnSpPr>
        <p:spPr>
          <a:xfrm flipH="1" flipV="1">
            <a:off x="7135278" y="2027535"/>
            <a:ext cx="1135270" cy="2770678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  <p:sp>
        <p:nvSpPr>
          <p:cNvPr id="45" name="Content Placeholder 22">
            <a:extLst>
              <a:ext uri="{FF2B5EF4-FFF2-40B4-BE49-F238E27FC236}">
                <a16:creationId xmlns:a16="http://schemas.microsoft.com/office/drawing/2014/main" id="{68772530-796F-2A4C-9AB7-0F46E03F7D44}"/>
              </a:ext>
            </a:extLst>
          </p:cNvPr>
          <p:cNvSpPr txBox="1">
            <a:spLocks/>
          </p:cNvSpPr>
          <p:nvPr/>
        </p:nvSpPr>
        <p:spPr>
          <a:xfrm>
            <a:off x="3268929" y="1716301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Helping users find the most relevant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46" name="Content Placeholder 22">
            <a:extLst>
              <a:ext uri="{FF2B5EF4-FFF2-40B4-BE49-F238E27FC236}">
                <a16:creationId xmlns:a16="http://schemas.microsoft.com/office/drawing/2014/main" id="{E169C036-A330-594A-A9B1-274C5AB16A45}"/>
              </a:ext>
            </a:extLst>
          </p:cNvPr>
          <p:cNvSpPr txBox="1">
            <a:spLocks/>
          </p:cNvSpPr>
          <p:nvPr/>
        </p:nvSpPr>
        <p:spPr>
          <a:xfrm>
            <a:off x="3268929" y="2455653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Giving users the</a:t>
            </a:r>
            <a:r>
              <a:rPr lang="en-US" sz="1400" i="1" dirty="0">
                <a:latin typeface="+mj-lt"/>
              </a:rPr>
              <a:t> items </a:t>
            </a:r>
            <a:r>
              <a:rPr lang="en-US" sz="1400" dirty="0">
                <a:latin typeface="+mj-lt"/>
              </a:rPr>
              <a:t>they may be most interested in</a:t>
            </a:r>
          </a:p>
        </p:txBody>
      </p:sp>
      <p:sp>
        <p:nvSpPr>
          <p:cNvPr id="47" name="Content Placeholder 22">
            <a:extLst>
              <a:ext uri="{FF2B5EF4-FFF2-40B4-BE49-F238E27FC236}">
                <a16:creationId xmlns:a16="http://schemas.microsoft.com/office/drawing/2014/main" id="{86DA3430-9324-CD4F-A188-E37C5B309A59}"/>
              </a:ext>
            </a:extLst>
          </p:cNvPr>
          <p:cNvSpPr txBox="1">
            <a:spLocks/>
          </p:cNvSpPr>
          <p:nvPr/>
        </p:nvSpPr>
        <p:spPr>
          <a:xfrm>
            <a:off x="3268929" y="3195004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Figuring out what category does an </a:t>
            </a:r>
            <a:r>
              <a:rPr lang="en-US" sz="1400" i="1" dirty="0">
                <a:latin typeface="+mj-lt"/>
              </a:rPr>
              <a:t>item</a:t>
            </a:r>
            <a:r>
              <a:rPr lang="en-US" sz="1400" dirty="0">
                <a:latin typeface="+mj-lt"/>
              </a:rPr>
              <a:t> belongs to</a:t>
            </a:r>
          </a:p>
        </p:txBody>
      </p:sp>
      <p:sp>
        <p:nvSpPr>
          <p:cNvPr id="48" name="Content Placeholder 22">
            <a:extLst>
              <a:ext uri="{FF2B5EF4-FFF2-40B4-BE49-F238E27FC236}">
                <a16:creationId xmlns:a16="http://schemas.microsoft.com/office/drawing/2014/main" id="{67D4CE72-8A09-F243-9264-E4754CA26514}"/>
              </a:ext>
            </a:extLst>
          </p:cNvPr>
          <p:cNvSpPr txBox="1">
            <a:spLocks/>
          </p:cNvSpPr>
          <p:nvPr/>
        </p:nvSpPr>
        <p:spPr>
          <a:xfrm>
            <a:off x="3268929" y="3934356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Predicting a numerical value of an </a:t>
            </a:r>
            <a:r>
              <a:rPr lang="en-US" sz="1400" i="1" dirty="0">
                <a:latin typeface="+mj-lt"/>
              </a:rPr>
              <a:t>item</a:t>
            </a:r>
          </a:p>
        </p:txBody>
      </p:sp>
      <p:sp>
        <p:nvSpPr>
          <p:cNvPr id="49" name="Content Placeholder 22">
            <a:extLst>
              <a:ext uri="{FF2B5EF4-FFF2-40B4-BE49-F238E27FC236}">
                <a16:creationId xmlns:a16="http://schemas.microsoft.com/office/drawing/2014/main" id="{24ED0BDF-BA22-9B46-BFF5-8838B1F3EF03}"/>
              </a:ext>
            </a:extLst>
          </p:cNvPr>
          <p:cNvSpPr txBox="1">
            <a:spLocks/>
          </p:cNvSpPr>
          <p:nvPr/>
        </p:nvSpPr>
        <p:spPr>
          <a:xfrm>
            <a:off x="3267252" y="467370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defTabSz="914400">
              <a:defRPr sz="1200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1400" dirty="0">
                <a:latin typeface="+mj-lt"/>
              </a:rPr>
              <a:t>Putting similar </a:t>
            </a:r>
            <a:r>
              <a:rPr lang="en-US" sz="1400" i="1" dirty="0">
                <a:latin typeface="+mj-lt"/>
              </a:rPr>
              <a:t>items</a:t>
            </a:r>
            <a:r>
              <a:rPr lang="en-US" sz="1400" dirty="0">
                <a:latin typeface="+mj-lt"/>
              </a:rPr>
              <a:t> together</a:t>
            </a:r>
          </a:p>
        </p:txBody>
      </p:sp>
      <p:sp>
        <p:nvSpPr>
          <p:cNvPr id="50" name="Content Placeholder 22">
            <a:extLst>
              <a:ext uri="{FF2B5EF4-FFF2-40B4-BE49-F238E27FC236}">
                <a16:creationId xmlns:a16="http://schemas.microsoft.com/office/drawing/2014/main" id="{1AD08C47-17D8-994D-9469-5E95D6D3AB16}"/>
              </a:ext>
            </a:extLst>
          </p:cNvPr>
          <p:cNvSpPr txBox="1">
            <a:spLocks/>
          </p:cNvSpPr>
          <p:nvPr/>
        </p:nvSpPr>
        <p:spPr>
          <a:xfrm>
            <a:off x="3268929" y="5413057"/>
            <a:ext cx="3847223" cy="6399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lIns="91416" rIns="9141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Finding uncommon </a:t>
            </a:r>
            <a:r>
              <a:rPr lang="en-US" sz="1400" i="1" dirty="0">
                <a:latin typeface="+mj-lt"/>
              </a:rPr>
              <a:t>items</a:t>
            </a: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0B9E007B-A071-904C-A936-0DF9BE2A2511}"/>
              </a:ext>
            </a:extLst>
          </p:cNvPr>
          <p:cNvSpPr/>
          <p:nvPr/>
        </p:nvSpPr>
        <p:spPr>
          <a:xfrm>
            <a:off x="8270549" y="1844269"/>
            <a:ext cx="1843270" cy="1030892"/>
          </a:xfrm>
          <a:prstGeom prst="roundRect">
            <a:avLst/>
          </a:prstGeom>
          <a:solidFill>
            <a:schemeClr val="tx1">
              <a:alpha val="100000"/>
            </a:schemeClr>
          </a:solidFill>
          <a:ln w="9525" cap="flat" cmpd="sng">
            <a:noFill/>
            <a:prstDash val="solid"/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vert="horz" lIns="91440" tIns="45720" rIns="91440" bIns="45720" numCol="1" spcCol="0" anchor="ctr">
            <a:noAutofit/>
          </a:bodyPr>
          <a:lstStyle/>
          <a:p>
            <a:pPr algn="ctr" defTabSz="914400">
              <a:buNone/>
            </a:pPr>
            <a:r>
              <a:rPr lang="en-US" altLang="en-US" sz="1995">
                <a:solidFill>
                  <a:srgbClr val="FFFFFF"/>
                </a:solidFill>
                <a:latin typeface="Amazon Ember"/>
                <a:ea typeface="Amazon Ember"/>
                <a:cs typeface="Amazon Ember"/>
              </a:rPr>
              <a:t>Supervised Learning</a:t>
            </a:r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0826B3E1-FF62-8244-AC05-7DBC92082465}"/>
              </a:ext>
            </a:extLst>
          </p:cNvPr>
          <p:cNvSpPr/>
          <p:nvPr/>
        </p:nvSpPr>
        <p:spPr>
          <a:xfrm>
            <a:off x="8270549" y="4282767"/>
            <a:ext cx="1843270" cy="1030892"/>
          </a:xfrm>
          <a:prstGeom prst="roundRect">
            <a:avLst/>
          </a:prstGeom>
          <a:solidFill>
            <a:schemeClr val="tx1">
              <a:alpha val="100000"/>
            </a:schemeClr>
          </a:solidFill>
          <a:ln w="9525" cap="flat" cmpd="sng">
            <a:noFill/>
            <a:prstDash val="solid"/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vert="horz" lIns="91440" tIns="45720" rIns="91440" bIns="45720" numCol="1" spcCol="0" anchor="ctr">
            <a:noAutofit/>
          </a:bodyPr>
          <a:lstStyle/>
          <a:p>
            <a:pPr algn="ctr" defTabSz="914400">
              <a:buNone/>
            </a:pPr>
            <a:r>
              <a:rPr lang="en-US" altLang="en-US" sz="1995">
                <a:solidFill>
                  <a:srgbClr val="FFFFFF"/>
                </a:solidFill>
                <a:latin typeface="Amazon Ember"/>
                <a:ea typeface="Amazon Ember"/>
                <a:cs typeface="Amazon Ember"/>
              </a:rPr>
              <a:t>Unsupervised Learning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38B5544C-8F5D-0242-872A-07BD3185193D}"/>
              </a:ext>
            </a:extLst>
          </p:cNvPr>
          <p:cNvSpPr/>
          <p:nvPr/>
        </p:nvSpPr>
        <p:spPr>
          <a:xfrm>
            <a:off x="10349343" y="1612370"/>
            <a:ext cx="1475635" cy="1487687"/>
          </a:xfrm>
          <a:prstGeom prst="wedgeRoundRectCallout">
            <a:avLst>
              <a:gd name="adj1" fmla="val -64555"/>
              <a:gd name="adj2" fmla="val -17162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the correct labels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38BE24A-BE6B-1040-9D7E-2D3564053585}"/>
              </a:ext>
            </a:extLst>
          </p:cNvPr>
          <p:cNvSpPr/>
          <p:nvPr/>
        </p:nvSpPr>
        <p:spPr>
          <a:xfrm>
            <a:off x="10377054" y="4091877"/>
            <a:ext cx="1475635" cy="1412671"/>
          </a:xfrm>
          <a:prstGeom prst="wedgeRoundRectCallout">
            <a:avLst>
              <a:gd name="adj1" fmla="val -65000"/>
              <a:gd name="adj2" fmla="val -21744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without</a:t>
            </a:r>
            <a:r>
              <a:rPr lang="en-US" sz="1800" dirty="0">
                <a:solidFill>
                  <a:schemeClr val="tx1"/>
                </a:solidFill>
              </a:rPr>
              <a:t> labels</a:t>
            </a:r>
          </a:p>
        </p:txBody>
      </p:sp>
      <p:cxnSp>
        <p:nvCxnSpPr>
          <p:cNvPr id="51" name="Connection Shape">
            <a:extLst>
              <a:ext uri="{FF2B5EF4-FFF2-40B4-BE49-F238E27FC236}">
                <a16:creationId xmlns:a16="http://schemas.microsoft.com/office/drawing/2014/main" id="{F5A53210-CC2F-5541-9FB1-57B5A86F89E3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>
            <a:off x="7116152" y="4798213"/>
            <a:ext cx="1154397" cy="934801"/>
          </a:xfrm>
          <a:prstGeom prst="line">
            <a:avLst/>
          </a:prstGeom>
          <a:noFill/>
          <a:ln w="6350" cap="flat" cmpd="sng">
            <a:solidFill>
              <a:srgbClr val="C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461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Supervised Learning - Regression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4B0565-97B9-664B-8BFF-2582F76B5A93}"/>
              </a:ext>
            </a:extLst>
          </p:cNvPr>
          <p:cNvGraphicFramePr>
            <a:graphicFrameLocks noGrp="1"/>
          </p:cNvGraphicFramePr>
          <p:nvPr/>
        </p:nvGraphicFramePr>
        <p:xfrm>
          <a:off x="6152552" y="4521814"/>
          <a:ext cx="5286268" cy="11429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Price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Bedrooms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 err="1"/>
                        <a:t>SqFootage</a:t>
                      </a:r>
                      <a:endParaRPr lang="en-US" sz="19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baseline="0" dirty="0"/>
                        <a:t>Age</a:t>
                      </a:r>
                      <a:endParaRPr lang="en-US" sz="19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280.000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3292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210.030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2465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5EAB447-BBCF-2C4D-85D8-5DEE298E0270}"/>
              </a:ext>
            </a:extLst>
          </p:cNvPr>
          <p:cNvGrpSpPr/>
          <p:nvPr/>
        </p:nvGrpSpPr>
        <p:grpSpPr>
          <a:xfrm>
            <a:off x="6364470" y="3659459"/>
            <a:ext cx="4707591" cy="719465"/>
            <a:chOff x="6605175" y="3743743"/>
            <a:chExt cx="4708817" cy="7196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A62C73-F9C4-7348-8038-4ED5DCA3E9A7}"/>
                </a:ext>
              </a:extLst>
            </p:cNvPr>
            <p:cNvSpPr txBox="1"/>
            <p:nvPr/>
          </p:nvSpPr>
          <p:spPr>
            <a:xfrm>
              <a:off x="8959630" y="3743743"/>
              <a:ext cx="1178528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26">
                <a:defRPr/>
              </a:pPr>
              <a:r>
                <a:rPr lang="en-US" sz="1999" dirty="0">
                  <a:solidFill>
                    <a:srgbClr val="262626"/>
                  </a:solidFill>
                  <a:latin typeface="Amazon Ember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92933A-993A-C845-B3C2-EA7D03989CE6}"/>
                </a:ext>
              </a:extLst>
            </p:cNvPr>
            <p:cNvSpPr txBox="1"/>
            <p:nvPr/>
          </p:nvSpPr>
          <p:spPr>
            <a:xfrm>
              <a:off x="6605175" y="3754159"/>
              <a:ext cx="946093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26">
                <a:defRPr/>
              </a:pPr>
              <a:r>
                <a:rPr lang="en-US" sz="1999" dirty="0">
                  <a:solidFill>
                    <a:srgbClr val="262626"/>
                  </a:solidFill>
                  <a:latin typeface="Amazon Ember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624CABEE-6B49-8742-8135-75581B69D2D4}"/>
                </a:ext>
              </a:extLst>
            </p:cNvPr>
            <p:cNvSpPr/>
            <p:nvPr/>
          </p:nvSpPr>
          <p:spPr>
            <a:xfrm rot="5400000">
              <a:off x="9490009" y="2610530"/>
              <a:ext cx="274320" cy="337364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262626"/>
                </a:solidFill>
                <a:latin typeface="Amazon Ember"/>
              </a:endParaRPr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7169E275-E68D-7148-908F-E6BE07512FCB}"/>
                </a:ext>
              </a:extLst>
            </p:cNvPr>
            <p:cNvSpPr/>
            <p:nvPr/>
          </p:nvSpPr>
          <p:spPr>
            <a:xfrm rot="5400000">
              <a:off x="6902636" y="4038199"/>
              <a:ext cx="301752" cy="5486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262626"/>
                </a:solidFill>
                <a:latin typeface="Amazon Ember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3463EC-25BC-6948-8200-5ACD1154A924}"/>
              </a:ext>
            </a:extLst>
          </p:cNvPr>
          <p:cNvGrpSpPr/>
          <p:nvPr/>
        </p:nvGrpSpPr>
        <p:grpSpPr>
          <a:xfrm>
            <a:off x="6500799" y="1287249"/>
            <a:ext cx="4938020" cy="2230418"/>
            <a:chOff x="6500904" y="1409787"/>
            <a:chExt cx="4321771" cy="1790320"/>
          </a:xfrm>
          <a:solidFill>
            <a:schemeClr val="bg2">
              <a:lumMod val="50000"/>
            </a:schemeClr>
          </a:solidFill>
        </p:grpSpPr>
        <p:sp>
          <p:nvSpPr>
            <p:cNvPr id="34" name="Flowchart: Connector 29">
              <a:extLst>
                <a:ext uri="{FF2B5EF4-FFF2-40B4-BE49-F238E27FC236}">
                  <a16:creationId xmlns:a16="http://schemas.microsoft.com/office/drawing/2014/main" id="{059733E4-0299-0549-B561-78E4430C3666}"/>
                </a:ext>
              </a:extLst>
            </p:cNvPr>
            <p:cNvSpPr/>
            <p:nvPr/>
          </p:nvSpPr>
          <p:spPr>
            <a:xfrm>
              <a:off x="6737686" y="2792528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35" name="Flowchart: Connector 30">
              <a:extLst>
                <a:ext uri="{FF2B5EF4-FFF2-40B4-BE49-F238E27FC236}">
                  <a16:creationId xmlns:a16="http://schemas.microsoft.com/office/drawing/2014/main" id="{821467F1-1F1C-0644-A30C-052480571DA8}"/>
                </a:ext>
              </a:extLst>
            </p:cNvPr>
            <p:cNvSpPr/>
            <p:nvPr/>
          </p:nvSpPr>
          <p:spPr>
            <a:xfrm>
              <a:off x="6957751" y="2922069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36" name="Flowchart: Connector 31">
              <a:extLst>
                <a:ext uri="{FF2B5EF4-FFF2-40B4-BE49-F238E27FC236}">
                  <a16:creationId xmlns:a16="http://schemas.microsoft.com/office/drawing/2014/main" id="{53CDF8D7-2B43-6D48-B172-9B16AA8D119D}"/>
                </a:ext>
              </a:extLst>
            </p:cNvPr>
            <p:cNvSpPr/>
            <p:nvPr/>
          </p:nvSpPr>
          <p:spPr>
            <a:xfrm>
              <a:off x="7082169" y="2746809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37" name="Flowchart: Connector 32">
              <a:extLst>
                <a:ext uri="{FF2B5EF4-FFF2-40B4-BE49-F238E27FC236}">
                  <a16:creationId xmlns:a16="http://schemas.microsoft.com/office/drawing/2014/main" id="{93B85AE0-E17C-7748-8308-BC24D6686C4C}"/>
                </a:ext>
              </a:extLst>
            </p:cNvPr>
            <p:cNvSpPr/>
            <p:nvPr/>
          </p:nvSpPr>
          <p:spPr>
            <a:xfrm>
              <a:off x="7327233" y="2815388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38" name="Flowchart: Connector 33">
              <a:extLst>
                <a:ext uri="{FF2B5EF4-FFF2-40B4-BE49-F238E27FC236}">
                  <a16:creationId xmlns:a16="http://schemas.microsoft.com/office/drawing/2014/main" id="{A48DF007-F0DB-8D4E-A967-2812F687F744}"/>
                </a:ext>
              </a:extLst>
            </p:cNvPr>
            <p:cNvSpPr/>
            <p:nvPr/>
          </p:nvSpPr>
          <p:spPr>
            <a:xfrm>
              <a:off x="7383381" y="2367252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39" name="Flowchart: Connector 34">
              <a:extLst>
                <a:ext uri="{FF2B5EF4-FFF2-40B4-BE49-F238E27FC236}">
                  <a16:creationId xmlns:a16="http://schemas.microsoft.com/office/drawing/2014/main" id="{6A176811-AA6C-D848-803B-5EA604D775DF}"/>
                </a:ext>
              </a:extLst>
            </p:cNvPr>
            <p:cNvSpPr/>
            <p:nvPr/>
          </p:nvSpPr>
          <p:spPr>
            <a:xfrm>
              <a:off x="7754354" y="2590799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0" name="Flowchart: Connector 35">
              <a:extLst>
                <a:ext uri="{FF2B5EF4-FFF2-40B4-BE49-F238E27FC236}">
                  <a16:creationId xmlns:a16="http://schemas.microsoft.com/office/drawing/2014/main" id="{49287ED7-B1D7-5E47-9FF9-3070DB1D107B}"/>
                </a:ext>
              </a:extLst>
            </p:cNvPr>
            <p:cNvSpPr/>
            <p:nvPr/>
          </p:nvSpPr>
          <p:spPr>
            <a:xfrm>
              <a:off x="8029075" y="2647346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1" name="Flowchart: Connector 36">
              <a:extLst>
                <a:ext uri="{FF2B5EF4-FFF2-40B4-BE49-F238E27FC236}">
                  <a16:creationId xmlns:a16="http://schemas.microsoft.com/office/drawing/2014/main" id="{D8762F84-3D95-244E-8487-DC6842486A67}"/>
                </a:ext>
              </a:extLst>
            </p:cNvPr>
            <p:cNvSpPr/>
            <p:nvPr/>
          </p:nvSpPr>
          <p:spPr>
            <a:xfrm>
              <a:off x="7964907" y="2367251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2" name="Flowchart: Connector 38">
              <a:extLst>
                <a:ext uri="{FF2B5EF4-FFF2-40B4-BE49-F238E27FC236}">
                  <a16:creationId xmlns:a16="http://schemas.microsoft.com/office/drawing/2014/main" id="{3A2F4627-5611-2B4E-8B6A-DD503CE84C1F}"/>
                </a:ext>
              </a:extLst>
            </p:cNvPr>
            <p:cNvSpPr/>
            <p:nvPr/>
          </p:nvSpPr>
          <p:spPr>
            <a:xfrm>
              <a:off x="8275723" y="2160008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3" name="Flowchart: Connector 40">
              <a:extLst>
                <a:ext uri="{FF2B5EF4-FFF2-40B4-BE49-F238E27FC236}">
                  <a16:creationId xmlns:a16="http://schemas.microsoft.com/office/drawing/2014/main" id="{C7496CBE-3468-8C40-A1F8-0F0133542EBE}"/>
                </a:ext>
              </a:extLst>
            </p:cNvPr>
            <p:cNvSpPr/>
            <p:nvPr/>
          </p:nvSpPr>
          <p:spPr>
            <a:xfrm>
              <a:off x="8215565" y="2321532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4" name="Flowchart: Connector 41">
              <a:extLst>
                <a:ext uri="{FF2B5EF4-FFF2-40B4-BE49-F238E27FC236}">
                  <a16:creationId xmlns:a16="http://schemas.microsoft.com/office/drawing/2014/main" id="{338BC87A-4728-9D4E-A598-06496FD6286E}"/>
                </a:ext>
              </a:extLst>
            </p:cNvPr>
            <p:cNvSpPr/>
            <p:nvPr/>
          </p:nvSpPr>
          <p:spPr>
            <a:xfrm>
              <a:off x="8247649" y="2395724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5" name="Flowchart: Connector 42">
              <a:extLst>
                <a:ext uri="{FF2B5EF4-FFF2-40B4-BE49-F238E27FC236}">
                  <a16:creationId xmlns:a16="http://schemas.microsoft.com/office/drawing/2014/main" id="{6BAB75B9-21BA-EA4D-8309-7F1919A1316A}"/>
                </a:ext>
              </a:extLst>
            </p:cNvPr>
            <p:cNvSpPr/>
            <p:nvPr/>
          </p:nvSpPr>
          <p:spPr>
            <a:xfrm>
              <a:off x="8775688" y="2371262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6" name="Flowchart: Connector 43">
              <a:extLst>
                <a:ext uri="{FF2B5EF4-FFF2-40B4-BE49-F238E27FC236}">
                  <a16:creationId xmlns:a16="http://schemas.microsoft.com/office/drawing/2014/main" id="{69405D39-943F-0945-A111-84B43D85BD90}"/>
                </a:ext>
              </a:extLst>
            </p:cNvPr>
            <p:cNvSpPr/>
            <p:nvPr/>
          </p:nvSpPr>
          <p:spPr>
            <a:xfrm>
              <a:off x="8710169" y="2125645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7" name="Flowchart: Connector 44">
              <a:extLst>
                <a:ext uri="{FF2B5EF4-FFF2-40B4-BE49-F238E27FC236}">
                  <a16:creationId xmlns:a16="http://schemas.microsoft.com/office/drawing/2014/main" id="{3F98BB72-3501-EA49-AD78-C2211A1DB3D1}"/>
                </a:ext>
              </a:extLst>
            </p:cNvPr>
            <p:cNvSpPr/>
            <p:nvPr/>
          </p:nvSpPr>
          <p:spPr>
            <a:xfrm>
              <a:off x="8650011" y="2263405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8" name="Flowchart: Connector 45">
              <a:extLst>
                <a:ext uri="{FF2B5EF4-FFF2-40B4-BE49-F238E27FC236}">
                  <a16:creationId xmlns:a16="http://schemas.microsoft.com/office/drawing/2014/main" id="{05E4C5E3-FD9A-B141-B76B-5ECE85816B93}"/>
                </a:ext>
              </a:extLst>
            </p:cNvPr>
            <p:cNvSpPr/>
            <p:nvPr/>
          </p:nvSpPr>
          <p:spPr>
            <a:xfrm>
              <a:off x="8840512" y="1872539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49" name="Flowchart: Connector 46">
              <a:extLst>
                <a:ext uri="{FF2B5EF4-FFF2-40B4-BE49-F238E27FC236}">
                  <a16:creationId xmlns:a16="http://schemas.microsoft.com/office/drawing/2014/main" id="{0EE8E15D-6878-724C-8F51-4FB61F0FB364}"/>
                </a:ext>
              </a:extLst>
            </p:cNvPr>
            <p:cNvSpPr/>
            <p:nvPr/>
          </p:nvSpPr>
          <p:spPr>
            <a:xfrm>
              <a:off x="9151286" y="2075916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50" name="Flowchart: Connector 47">
              <a:extLst>
                <a:ext uri="{FF2B5EF4-FFF2-40B4-BE49-F238E27FC236}">
                  <a16:creationId xmlns:a16="http://schemas.microsoft.com/office/drawing/2014/main" id="{9333EB33-FD3B-7349-80F9-EFA2CE9409BF}"/>
                </a:ext>
              </a:extLst>
            </p:cNvPr>
            <p:cNvSpPr/>
            <p:nvPr/>
          </p:nvSpPr>
          <p:spPr>
            <a:xfrm>
              <a:off x="9537688" y="2022015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51" name="Flowchart: Connector 70">
              <a:extLst>
                <a:ext uri="{FF2B5EF4-FFF2-40B4-BE49-F238E27FC236}">
                  <a16:creationId xmlns:a16="http://schemas.microsoft.com/office/drawing/2014/main" id="{08223F71-3238-C541-BA16-F96DF7129207}"/>
                </a:ext>
              </a:extLst>
            </p:cNvPr>
            <p:cNvSpPr/>
            <p:nvPr/>
          </p:nvSpPr>
          <p:spPr>
            <a:xfrm>
              <a:off x="9375961" y="2298672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52" name="Flowchart: Connector 71">
              <a:extLst>
                <a:ext uri="{FF2B5EF4-FFF2-40B4-BE49-F238E27FC236}">
                  <a16:creationId xmlns:a16="http://schemas.microsoft.com/office/drawing/2014/main" id="{5EEEADEE-35E6-2C40-8C16-BA817AF5F0C1}"/>
                </a:ext>
              </a:extLst>
            </p:cNvPr>
            <p:cNvSpPr/>
            <p:nvPr/>
          </p:nvSpPr>
          <p:spPr>
            <a:xfrm>
              <a:off x="9490217" y="1594034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53" name="Flowchart: Connector 72">
              <a:extLst>
                <a:ext uri="{FF2B5EF4-FFF2-40B4-BE49-F238E27FC236}">
                  <a16:creationId xmlns:a16="http://schemas.microsoft.com/office/drawing/2014/main" id="{4AD33ADB-DAC3-E544-9BC8-DE8AE60E2C4D}"/>
                </a:ext>
              </a:extLst>
            </p:cNvPr>
            <p:cNvSpPr/>
            <p:nvPr/>
          </p:nvSpPr>
          <p:spPr>
            <a:xfrm>
              <a:off x="9814414" y="1682765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54" name="Flowchart: Connector 73">
              <a:extLst>
                <a:ext uri="{FF2B5EF4-FFF2-40B4-BE49-F238E27FC236}">
                  <a16:creationId xmlns:a16="http://schemas.microsoft.com/office/drawing/2014/main" id="{F60EBA98-0B9A-694F-8FD9-59AB08E16E93}"/>
                </a:ext>
              </a:extLst>
            </p:cNvPr>
            <p:cNvSpPr/>
            <p:nvPr/>
          </p:nvSpPr>
          <p:spPr>
            <a:xfrm>
              <a:off x="10219477" y="1409787"/>
              <a:ext cx="73152" cy="7315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FFFFFF"/>
                </a:solidFill>
                <a:latin typeface="Amazon Ember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D5955D-0258-C742-ADE2-E7B8360F616B}"/>
                </a:ext>
              </a:extLst>
            </p:cNvPr>
            <p:cNvCxnSpPr/>
            <p:nvPr/>
          </p:nvCxnSpPr>
          <p:spPr>
            <a:xfrm flipV="1">
              <a:off x="6500904" y="1577694"/>
              <a:ext cx="4226236" cy="1390095"/>
            </a:xfrm>
            <a:prstGeom prst="lin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4F1A7DF-5048-134E-9211-D5D5E82716B8}"/>
                </a:ext>
              </a:extLst>
            </p:cNvPr>
            <p:cNvCxnSpPr/>
            <p:nvPr/>
          </p:nvCxnSpPr>
          <p:spPr>
            <a:xfrm flipV="1">
              <a:off x="6500904" y="1409787"/>
              <a:ext cx="0" cy="1790320"/>
            </a:xfrm>
            <a:prstGeom prst="line">
              <a:avLst/>
            </a:prstGeom>
            <a:grpFill/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FF2237-4F8F-2D48-B737-F7C0C2874FCC}"/>
                </a:ext>
              </a:extLst>
            </p:cNvPr>
            <p:cNvCxnSpPr/>
            <p:nvPr/>
          </p:nvCxnSpPr>
          <p:spPr>
            <a:xfrm>
              <a:off x="6500904" y="3189569"/>
              <a:ext cx="4321771" cy="0"/>
            </a:xfrm>
            <a:prstGeom prst="line">
              <a:avLst/>
            </a:prstGeom>
            <a:grpFill/>
            <a:ln>
              <a:solidFill>
                <a:srgbClr val="51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5DEC6C-5438-8049-9AAA-3A2113770901}"/>
              </a:ext>
            </a:extLst>
          </p:cNvPr>
          <p:cNvGrpSpPr/>
          <p:nvPr/>
        </p:nvGrpSpPr>
        <p:grpSpPr>
          <a:xfrm>
            <a:off x="1991500" y="1964631"/>
            <a:ext cx="3700976" cy="2577220"/>
            <a:chOff x="1991500" y="1964631"/>
            <a:chExt cx="3700976" cy="2577220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1138566-4988-D543-8874-F6AFD9290A1A}"/>
                </a:ext>
              </a:extLst>
            </p:cNvPr>
            <p:cNvSpPr/>
            <p:nvPr/>
          </p:nvSpPr>
          <p:spPr>
            <a:xfrm>
              <a:off x="2168880" y="1964631"/>
              <a:ext cx="3094086" cy="1030893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2400" dirty="0">
                  <a:solidFill>
                    <a:schemeClr val="tx1"/>
                  </a:solidFill>
                  <a:latin typeface="Amazon Ember"/>
                  <a:cs typeface="Arial" panose="020B0604020202020204" pitchFamily="34" charset="0"/>
                </a:rPr>
                <a:t>Supervised Learning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532411-4731-2542-BEA5-FDF762756554}"/>
                </a:ext>
              </a:extLst>
            </p:cNvPr>
            <p:cNvCxnSpPr>
              <a:stCxn id="61" idx="2"/>
              <a:endCxn id="64" idx="0"/>
            </p:cNvCxnSpPr>
            <p:nvPr/>
          </p:nvCxnSpPr>
          <p:spPr>
            <a:xfrm flipH="1">
              <a:off x="2765491" y="2995524"/>
              <a:ext cx="950432" cy="741865"/>
            </a:xfrm>
            <a:prstGeom prst="line">
              <a:avLst/>
            </a:prstGeom>
            <a:solidFill>
              <a:schemeClr val="tx1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0AAEC-C38A-8047-AD95-0510A7DA83D4}"/>
                </a:ext>
              </a:extLst>
            </p:cNvPr>
            <p:cNvCxnSpPr>
              <a:stCxn id="61" idx="2"/>
              <a:endCxn id="65" idx="0"/>
            </p:cNvCxnSpPr>
            <p:nvPr/>
          </p:nvCxnSpPr>
          <p:spPr>
            <a:xfrm>
              <a:off x="3715922" y="2995524"/>
              <a:ext cx="1096994" cy="731330"/>
            </a:xfrm>
            <a:prstGeom prst="line">
              <a:avLst/>
            </a:prstGeom>
            <a:solidFill>
              <a:schemeClr val="tx1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7104423-73C8-9A48-8122-1AAF9D19AAD1}"/>
                </a:ext>
              </a:extLst>
            </p:cNvPr>
            <p:cNvSpPr/>
            <p:nvPr/>
          </p:nvSpPr>
          <p:spPr>
            <a:xfrm>
              <a:off x="1991500" y="3737389"/>
              <a:ext cx="1547981" cy="80446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9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srgbClr val="FFFFFF"/>
                  </a:solidFill>
                  <a:latin typeface="Amazon Ember"/>
                  <a:cs typeface="Arial" panose="020B0604020202020204" pitchFamily="34" charset="0"/>
                </a:rPr>
                <a:t>Regression</a:t>
              </a:r>
              <a:br>
                <a:rPr lang="en-US" sz="1600" dirty="0">
                  <a:solidFill>
                    <a:srgbClr val="FFFFFF"/>
                  </a:solidFill>
                  <a:latin typeface="Amazon Ember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Amazon Ember"/>
                  <a:cs typeface="Arial" panose="020B0604020202020204" pitchFamily="34" charset="0"/>
                </a:rPr>
                <a:t>(Quantity)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4BA37DEA-4634-B446-8A8F-1F90B83C2C9F}"/>
                </a:ext>
              </a:extLst>
            </p:cNvPr>
            <p:cNvSpPr/>
            <p:nvPr/>
          </p:nvSpPr>
          <p:spPr>
            <a:xfrm>
              <a:off x="3930577" y="3737389"/>
              <a:ext cx="1761899" cy="8044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schemeClr val="tx1"/>
                  </a:solidFill>
                  <a:latin typeface="Amazon Ember"/>
                  <a:cs typeface="Arial" panose="020B0604020202020204" pitchFamily="34" charset="0"/>
                </a:rPr>
                <a:t>Classification</a:t>
              </a:r>
              <a:br>
                <a:rPr lang="en-US" sz="1600" dirty="0">
                  <a:solidFill>
                    <a:schemeClr val="tx1"/>
                  </a:solidFill>
                  <a:latin typeface="Amazon Ember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mazon Ember"/>
                  <a:cs typeface="Arial" panose="020B0604020202020204" pitchFamily="34" charset="0"/>
                </a:rPr>
                <a:t>(Category)</a:t>
              </a:r>
            </a:p>
          </p:txBody>
        </p:sp>
      </p:grp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4B3AD578-B883-2A43-BF88-EC6CEE677755}"/>
              </a:ext>
            </a:extLst>
          </p:cNvPr>
          <p:cNvSpPr/>
          <p:nvPr/>
        </p:nvSpPr>
        <p:spPr>
          <a:xfrm>
            <a:off x="240326" y="1964631"/>
            <a:ext cx="1475635" cy="1487687"/>
          </a:xfrm>
          <a:prstGeom prst="wedgeRoundRectCallout">
            <a:avLst>
              <a:gd name="adj1" fmla="val 80034"/>
              <a:gd name="adj2" fmla="val -33925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the correct labels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7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Supervised Learning - Classification</a:t>
            </a:r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A8D898F7-968E-DF4C-A7CA-B2A3BC73EDFD}"/>
              </a:ext>
            </a:extLst>
          </p:cNvPr>
          <p:cNvSpPr/>
          <p:nvPr/>
        </p:nvSpPr>
        <p:spPr>
          <a:xfrm>
            <a:off x="6756706" y="1767732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AEDBFAB6-3289-6344-85EC-818BF5AA7625}"/>
              </a:ext>
            </a:extLst>
          </p:cNvPr>
          <p:cNvSpPr/>
          <p:nvPr/>
        </p:nvSpPr>
        <p:spPr>
          <a:xfrm>
            <a:off x="6825433" y="2143209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1" name="5-Point Star 60">
            <a:extLst>
              <a:ext uri="{FF2B5EF4-FFF2-40B4-BE49-F238E27FC236}">
                <a16:creationId xmlns:a16="http://schemas.microsoft.com/office/drawing/2014/main" id="{6D0B6E09-D29F-2E40-824D-1E1003FFCC22}"/>
              </a:ext>
            </a:extLst>
          </p:cNvPr>
          <p:cNvSpPr/>
          <p:nvPr/>
        </p:nvSpPr>
        <p:spPr>
          <a:xfrm>
            <a:off x="7054227" y="2392071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2" name="5-Point Star 61">
            <a:extLst>
              <a:ext uri="{FF2B5EF4-FFF2-40B4-BE49-F238E27FC236}">
                <a16:creationId xmlns:a16="http://schemas.microsoft.com/office/drawing/2014/main" id="{F8E1200F-A093-464F-A1A0-226E5D56FD52}"/>
              </a:ext>
            </a:extLst>
          </p:cNvPr>
          <p:cNvSpPr/>
          <p:nvPr/>
        </p:nvSpPr>
        <p:spPr>
          <a:xfrm>
            <a:off x="7326912" y="2815547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3" name="5-Point Star 62">
            <a:extLst>
              <a:ext uri="{FF2B5EF4-FFF2-40B4-BE49-F238E27FC236}">
                <a16:creationId xmlns:a16="http://schemas.microsoft.com/office/drawing/2014/main" id="{B662E87A-076E-8D4D-9D85-CC4FC3EFD403}"/>
              </a:ext>
            </a:extLst>
          </p:cNvPr>
          <p:cNvSpPr/>
          <p:nvPr/>
        </p:nvSpPr>
        <p:spPr>
          <a:xfrm>
            <a:off x="7383045" y="2367528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62B91419-70FF-0C4A-A86F-35A47158AB9B}"/>
              </a:ext>
            </a:extLst>
          </p:cNvPr>
          <p:cNvSpPr/>
          <p:nvPr/>
        </p:nvSpPr>
        <p:spPr>
          <a:xfrm>
            <a:off x="7753922" y="2591017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5" name="5-Point Star 64">
            <a:extLst>
              <a:ext uri="{FF2B5EF4-FFF2-40B4-BE49-F238E27FC236}">
                <a16:creationId xmlns:a16="http://schemas.microsoft.com/office/drawing/2014/main" id="{2B6E9058-21F8-6744-974F-5922462BA09E}"/>
              </a:ext>
            </a:extLst>
          </p:cNvPr>
          <p:cNvSpPr/>
          <p:nvPr/>
        </p:nvSpPr>
        <p:spPr>
          <a:xfrm>
            <a:off x="8028571" y="2647549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6" name="5-Point Star 65">
            <a:extLst>
              <a:ext uri="{FF2B5EF4-FFF2-40B4-BE49-F238E27FC236}">
                <a16:creationId xmlns:a16="http://schemas.microsoft.com/office/drawing/2014/main" id="{E743DFC5-E548-A547-9A42-1CBDF35CB6D7}"/>
              </a:ext>
            </a:extLst>
          </p:cNvPr>
          <p:cNvSpPr/>
          <p:nvPr/>
        </p:nvSpPr>
        <p:spPr>
          <a:xfrm>
            <a:off x="7158880" y="2066497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7" name="5-Point Star 66">
            <a:extLst>
              <a:ext uri="{FF2B5EF4-FFF2-40B4-BE49-F238E27FC236}">
                <a16:creationId xmlns:a16="http://schemas.microsoft.com/office/drawing/2014/main" id="{8C7F9370-7E90-D747-8AF3-F9E555E2468D}"/>
              </a:ext>
            </a:extLst>
          </p:cNvPr>
          <p:cNvSpPr/>
          <p:nvPr/>
        </p:nvSpPr>
        <p:spPr>
          <a:xfrm>
            <a:off x="8275155" y="2160338"/>
            <a:ext cx="172307" cy="161673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8" name="5-Point Star 67">
            <a:extLst>
              <a:ext uri="{FF2B5EF4-FFF2-40B4-BE49-F238E27FC236}">
                <a16:creationId xmlns:a16="http://schemas.microsoft.com/office/drawing/2014/main" id="{8DA880FF-E36E-7A4F-A118-CC3EE294BCCA}"/>
              </a:ext>
            </a:extLst>
          </p:cNvPr>
          <p:cNvSpPr/>
          <p:nvPr/>
        </p:nvSpPr>
        <p:spPr>
          <a:xfrm>
            <a:off x="7432924" y="2513862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E9B974C7-F687-3B4B-86F6-0710DEDB8928}"/>
              </a:ext>
            </a:extLst>
          </p:cNvPr>
          <p:cNvSpPr/>
          <p:nvPr/>
        </p:nvSpPr>
        <p:spPr>
          <a:xfrm>
            <a:off x="7593213" y="2083691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0" name="Flowchart: Connector 42">
            <a:extLst>
              <a:ext uri="{FF2B5EF4-FFF2-40B4-BE49-F238E27FC236}">
                <a16:creationId xmlns:a16="http://schemas.microsoft.com/office/drawing/2014/main" id="{1C878465-F802-604A-B519-56E9E8D498F0}"/>
              </a:ext>
            </a:extLst>
          </p:cNvPr>
          <p:cNvSpPr/>
          <p:nvPr/>
        </p:nvSpPr>
        <p:spPr>
          <a:xfrm>
            <a:off x="9278020" y="2190576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1" name="5-Point Star 70">
            <a:extLst>
              <a:ext uri="{FF2B5EF4-FFF2-40B4-BE49-F238E27FC236}">
                <a16:creationId xmlns:a16="http://schemas.microsoft.com/office/drawing/2014/main" id="{A025B72E-F19A-774D-BF84-F6D7BD80D4CA}"/>
              </a:ext>
            </a:extLst>
          </p:cNvPr>
          <p:cNvSpPr/>
          <p:nvPr/>
        </p:nvSpPr>
        <p:spPr>
          <a:xfrm>
            <a:off x="7885366" y="2355505"/>
            <a:ext cx="365097" cy="342564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2" name="Flowchart: Connector 44">
            <a:extLst>
              <a:ext uri="{FF2B5EF4-FFF2-40B4-BE49-F238E27FC236}">
                <a16:creationId xmlns:a16="http://schemas.microsoft.com/office/drawing/2014/main" id="{F1FD7801-E76F-384C-A072-CA46DD24D4F1}"/>
              </a:ext>
            </a:extLst>
          </p:cNvPr>
          <p:cNvSpPr/>
          <p:nvPr/>
        </p:nvSpPr>
        <p:spPr>
          <a:xfrm>
            <a:off x="8649345" y="2263709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3" name="Flowchart: Connector 45">
            <a:extLst>
              <a:ext uri="{FF2B5EF4-FFF2-40B4-BE49-F238E27FC236}">
                <a16:creationId xmlns:a16="http://schemas.microsoft.com/office/drawing/2014/main" id="{8A6E8369-6289-934E-984A-D50F38829168}"/>
              </a:ext>
            </a:extLst>
          </p:cNvPr>
          <p:cNvSpPr/>
          <p:nvPr/>
        </p:nvSpPr>
        <p:spPr>
          <a:xfrm>
            <a:off x="8685912" y="2022381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4" name="Flowchart: Connector 46">
            <a:extLst>
              <a:ext uri="{FF2B5EF4-FFF2-40B4-BE49-F238E27FC236}">
                <a16:creationId xmlns:a16="http://schemas.microsoft.com/office/drawing/2014/main" id="{84E7DB36-EBA9-9C42-8CF6-45BE63BF19E8}"/>
              </a:ext>
            </a:extLst>
          </p:cNvPr>
          <p:cNvSpPr/>
          <p:nvPr/>
        </p:nvSpPr>
        <p:spPr>
          <a:xfrm>
            <a:off x="8847081" y="2444873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5" name="Flowchart: Connector 47">
            <a:extLst>
              <a:ext uri="{FF2B5EF4-FFF2-40B4-BE49-F238E27FC236}">
                <a16:creationId xmlns:a16="http://schemas.microsoft.com/office/drawing/2014/main" id="{A84C1CDE-5C2C-9243-A070-5EA07EEA215F}"/>
              </a:ext>
            </a:extLst>
          </p:cNvPr>
          <p:cNvSpPr/>
          <p:nvPr/>
        </p:nvSpPr>
        <p:spPr>
          <a:xfrm>
            <a:off x="8730919" y="2553013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6" name="Flowchart: Connector 70">
            <a:extLst>
              <a:ext uri="{FF2B5EF4-FFF2-40B4-BE49-F238E27FC236}">
                <a16:creationId xmlns:a16="http://schemas.microsoft.com/office/drawing/2014/main" id="{9E31E279-4E50-3E40-A8A4-A90A84CEE3B1}"/>
              </a:ext>
            </a:extLst>
          </p:cNvPr>
          <p:cNvSpPr/>
          <p:nvPr/>
        </p:nvSpPr>
        <p:spPr>
          <a:xfrm>
            <a:off x="9589683" y="1767733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7" name="Flowchart: Connector 71">
            <a:extLst>
              <a:ext uri="{FF2B5EF4-FFF2-40B4-BE49-F238E27FC236}">
                <a16:creationId xmlns:a16="http://schemas.microsoft.com/office/drawing/2014/main" id="{095A2F90-9826-154E-8C9E-EEF4E1D0A4C6}"/>
              </a:ext>
            </a:extLst>
          </p:cNvPr>
          <p:cNvSpPr/>
          <p:nvPr/>
        </p:nvSpPr>
        <p:spPr>
          <a:xfrm>
            <a:off x="8510667" y="1537865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8" name="Flowchart: Connector 72">
            <a:extLst>
              <a:ext uri="{FF2B5EF4-FFF2-40B4-BE49-F238E27FC236}">
                <a16:creationId xmlns:a16="http://schemas.microsoft.com/office/drawing/2014/main" id="{8787E227-C965-474E-BF3A-E79895AFC9EA}"/>
              </a:ext>
            </a:extLst>
          </p:cNvPr>
          <p:cNvSpPr/>
          <p:nvPr/>
        </p:nvSpPr>
        <p:spPr>
          <a:xfrm>
            <a:off x="8964799" y="1684404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9" name="Flowchart: Connector 73">
            <a:extLst>
              <a:ext uri="{FF2B5EF4-FFF2-40B4-BE49-F238E27FC236}">
                <a16:creationId xmlns:a16="http://schemas.microsoft.com/office/drawing/2014/main" id="{C19BB98A-9A20-6943-9213-E11589184F14}"/>
              </a:ext>
            </a:extLst>
          </p:cNvPr>
          <p:cNvSpPr/>
          <p:nvPr/>
        </p:nvSpPr>
        <p:spPr>
          <a:xfrm>
            <a:off x="10218403" y="1410313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850340-7F38-F949-A78C-D7721B0C57D5}"/>
              </a:ext>
            </a:extLst>
          </p:cNvPr>
          <p:cNvCxnSpPr/>
          <p:nvPr/>
        </p:nvCxnSpPr>
        <p:spPr>
          <a:xfrm flipV="1">
            <a:off x="6500798" y="1410313"/>
            <a:ext cx="0" cy="1789854"/>
          </a:xfrm>
          <a:prstGeom prst="line">
            <a:avLst/>
          </a:prstGeom>
          <a:ln>
            <a:solidFill>
              <a:srgbClr val="51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469020-6B87-4446-A593-9FA16E48EC59}"/>
              </a:ext>
            </a:extLst>
          </p:cNvPr>
          <p:cNvCxnSpPr/>
          <p:nvPr/>
        </p:nvCxnSpPr>
        <p:spPr>
          <a:xfrm>
            <a:off x="6500799" y="3189631"/>
            <a:ext cx="4320646" cy="0"/>
          </a:xfrm>
          <a:prstGeom prst="line">
            <a:avLst/>
          </a:prstGeom>
          <a:ln>
            <a:solidFill>
              <a:srgbClr val="51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3F7BF50-2C79-8741-A640-5342018E58F0}"/>
              </a:ext>
            </a:extLst>
          </p:cNvPr>
          <p:cNvGraphicFramePr>
            <a:graphicFrameLocks noGrp="1"/>
          </p:cNvGraphicFramePr>
          <p:nvPr/>
        </p:nvGraphicFramePr>
        <p:xfrm>
          <a:off x="6152552" y="4533843"/>
          <a:ext cx="5286267" cy="11429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Star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Points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/>
                        <a:t>Edges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baseline="0" dirty="0"/>
                        <a:t>Size</a:t>
                      </a:r>
                      <a:endParaRPr lang="en-US" sz="19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10&lt;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150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&gt;9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750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9" name="Group 98">
            <a:extLst>
              <a:ext uri="{FF2B5EF4-FFF2-40B4-BE49-F238E27FC236}">
                <a16:creationId xmlns:a16="http://schemas.microsoft.com/office/drawing/2014/main" id="{71281428-1B1F-B847-8066-C325694382A7}"/>
              </a:ext>
            </a:extLst>
          </p:cNvPr>
          <p:cNvGrpSpPr/>
          <p:nvPr/>
        </p:nvGrpSpPr>
        <p:grpSpPr>
          <a:xfrm>
            <a:off x="6364470" y="3671488"/>
            <a:ext cx="4707591" cy="719465"/>
            <a:chOff x="6605175" y="3743743"/>
            <a:chExt cx="4708817" cy="719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1E4F84-CC7B-1B4E-9B4E-9DC9CFC86BBE}"/>
                </a:ext>
              </a:extLst>
            </p:cNvPr>
            <p:cNvSpPr txBox="1"/>
            <p:nvPr/>
          </p:nvSpPr>
          <p:spPr>
            <a:xfrm>
              <a:off x="8959630" y="3743743"/>
              <a:ext cx="1178528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26">
                <a:defRPr/>
              </a:pPr>
              <a:r>
                <a:rPr lang="en-US" sz="1999" dirty="0">
                  <a:solidFill>
                    <a:srgbClr val="262626"/>
                  </a:solidFill>
                  <a:latin typeface="Amazon Ember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1D5EEBE-F82E-3641-B02D-96A1923FC278}"/>
                </a:ext>
              </a:extLst>
            </p:cNvPr>
            <p:cNvSpPr txBox="1"/>
            <p:nvPr/>
          </p:nvSpPr>
          <p:spPr>
            <a:xfrm>
              <a:off x="6605175" y="3754159"/>
              <a:ext cx="946093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26">
                <a:defRPr/>
              </a:pPr>
              <a:r>
                <a:rPr lang="en-US" sz="1999" dirty="0">
                  <a:solidFill>
                    <a:srgbClr val="262626"/>
                  </a:solidFill>
                  <a:latin typeface="Amazon Ember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46642065-0FDB-3E49-9743-D233BF42EA7D}"/>
                </a:ext>
              </a:extLst>
            </p:cNvPr>
            <p:cNvSpPr/>
            <p:nvPr/>
          </p:nvSpPr>
          <p:spPr>
            <a:xfrm rot="5400000">
              <a:off x="9490009" y="2610530"/>
              <a:ext cx="274320" cy="337364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262626"/>
                </a:solidFill>
                <a:latin typeface="Amazon Ember"/>
              </a:endParaRPr>
            </a:p>
          </p:txBody>
        </p:sp>
        <p:sp>
          <p:nvSpPr>
            <p:cNvPr id="103" name="Left Bracket 102">
              <a:extLst>
                <a:ext uri="{FF2B5EF4-FFF2-40B4-BE49-F238E27FC236}">
                  <a16:creationId xmlns:a16="http://schemas.microsoft.com/office/drawing/2014/main" id="{08A4E454-BE88-374E-ABCE-91F183E9B84A}"/>
                </a:ext>
              </a:extLst>
            </p:cNvPr>
            <p:cNvSpPr/>
            <p:nvPr/>
          </p:nvSpPr>
          <p:spPr>
            <a:xfrm rot="5400000">
              <a:off x="6902636" y="4038199"/>
              <a:ext cx="301752" cy="5486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>
                <a:solidFill>
                  <a:srgbClr val="262626"/>
                </a:solidFill>
                <a:latin typeface="Amazon Ember"/>
              </a:endParaRPr>
            </a:p>
          </p:txBody>
        </p:sp>
      </p:grpSp>
      <p:sp>
        <p:nvSpPr>
          <p:cNvPr id="104" name="Flowchart: Connector 83">
            <a:extLst>
              <a:ext uri="{FF2B5EF4-FFF2-40B4-BE49-F238E27FC236}">
                <a16:creationId xmlns:a16="http://schemas.microsoft.com/office/drawing/2014/main" id="{855D16ED-1965-924B-AF6F-7A9C31B3DA30}"/>
              </a:ext>
            </a:extLst>
          </p:cNvPr>
          <p:cNvSpPr/>
          <p:nvPr/>
        </p:nvSpPr>
        <p:spPr>
          <a:xfrm>
            <a:off x="9698534" y="2248877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105" name="Flowchart: Connector 84">
            <a:extLst>
              <a:ext uri="{FF2B5EF4-FFF2-40B4-BE49-F238E27FC236}">
                <a16:creationId xmlns:a16="http://schemas.microsoft.com/office/drawing/2014/main" id="{19FB3A7A-5A9D-0140-A44B-4D8B0A6965EB}"/>
              </a:ext>
            </a:extLst>
          </p:cNvPr>
          <p:cNvSpPr/>
          <p:nvPr/>
        </p:nvSpPr>
        <p:spPr>
          <a:xfrm>
            <a:off x="9582740" y="2495296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106" name="Flowchart: Connector 85">
            <a:extLst>
              <a:ext uri="{FF2B5EF4-FFF2-40B4-BE49-F238E27FC236}">
                <a16:creationId xmlns:a16="http://schemas.microsoft.com/office/drawing/2014/main" id="{8D33BA26-63C7-7B42-B75A-18FDFA52480E}"/>
              </a:ext>
            </a:extLst>
          </p:cNvPr>
          <p:cNvSpPr/>
          <p:nvPr/>
        </p:nvSpPr>
        <p:spPr>
          <a:xfrm>
            <a:off x="9351153" y="2783553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107" name="Flowchart: Connector 86">
            <a:extLst>
              <a:ext uri="{FF2B5EF4-FFF2-40B4-BE49-F238E27FC236}">
                <a16:creationId xmlns:a16="http://schemas.microsoft.com/office/drawing/2014/main" id="{D0F181F1-9CB8-1144-B106-C8867FDADAF9}"/>
              </a:ext>
            </a:extLst>
          </p:cNvPr>
          <p:cNvSpPr/>
          <p:nvPr/>
        </p:nvSpPr>
        <p:spPr>
          <a:xfrm>
            <a:off x="9970159" y="2840637"/>
            <a:ext cx="73133" cy="731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mazon Ember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604896-4E24-9A4D-B3D0-F64D0B61C56E}"/>
              </a:ext>
            </a:extLst>
          </p:cNvPr>
          <p:cNvCxnSpPr/>
          <p:nvPr/>
        </p:nvCxnSpPr>
        <p:spPr>
          <a:xfrm flipH="1" flipV="1">
            <a:off x="7593213" y="1483446"/>
            <a:ext cx="1056133" cy="1560106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830F0EF-55E1-BC47-AE20-40BC26068F84}"/>
              </a:ext>
            </a:extLst>
          </p:cNvPr>
          <p:cNvSpPr/>
          <p:nvPr/>
        </p:nvSpPr>
        <p:spPr>
          <a:xfrm>
            <a:off x="2168880" y="1964631"/>
            <a:ext cx="3094086" cy="1030893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2400" dirty="0">
                <a:solidFill>
                  <a:schemeClr val="tx1"/>
                </a:solidFill>
                <a:latin typeface="Amazon Ember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6AFCBF-17C0-9F4E-8AFE-653B9D90EB7C}"/>
              </a:ext>
            </a:extLst>
          </p:cNvPr>
          <p:cNvCxnSpPr>
            <a:stCxn id="52" idx="2"/>
            <a:endCxn id="86" idx="0"/>
          </p:cNvCxnSpPr>
          <p:nvPr/>
        </p:nvCxnSpPr>
        <p:spPr>
          <a:xfrm flipH="1">
            <a:off x="2765491" y="2995524"/>
            <a:ext cx="950432" cy="741865"/>
          </a:xfrm>
          <a:prstGeom prst="lin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2295E7-BBA4-9C44-B256-45BBA5256EE7}"/>
              </a:ext>
            </a:extLst>
          </p:cNvPr>
          <p:cNvCxnSpPr>
            <a:stCxn id="52" idx="2"/>
            <a:endCxn id="87" idx="0"/>
          </p:cNvCxnSpPr>
          <p:nvPr/>
        </p:nvCxnSpPr>
        <p:spPr>
          <a:xfrm>
            <a:off x="3715922" y="2995524"/>
            <a:ext cx="1096994" cy="731330"/>
          </a:xfrm>
          <a:prstGeom prst="lin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57D46E-20F2-1741-986C-95073C0CB908}"/>
              </a:ext>
            </a:extLst>
          </p:cNvPr>
          <p:cNvSpPr/>
          <p:nvPr/>
        </p:nvSpPr>
        <p:spPr>
          <a:xfrm>
            <a:off x="1991500" y="3737389"/>
            <a:ext cx="1547981" cy="804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schemeClr val="tx1"/>
                </a:solidFill>
                <a:latin typeface="Amazon Ember"/>
                <a:cs typeface="Arial" panose="020B0604020202020204" pitchFamily="34" charset="0"/>
              </a:rPr>
              <a:t>Regression</a:t>
            </a:r>
            <a:br>
              <a:rPr lang="en-US" sz="1799" dirty="0">
                <a:solidFill>
                  <a:schemeClr val="tx1"/>
                </a:solidFill>
                <a:latin typeface="Amazon Ember"/>
                <a:cs typeface="Arial" panose="020B0604020202020204" pitchFamily="34" charset="0"/>
              </a:rPr>
            </a:br>
            <a:r>
              <a:rPr lang="en-US" sz="1799" dirty="0">
                <a:solidFill>
                  <a:schemeClr val="tx1"/>
                </a:solidFill>
                <a:latin typeface="Amazon Ember"/>
                <a:cs typeface="Arial" panose="020B0604020202020204" pitchFamily="34" charset="0"/>
              </a:rPr>
              <a:t>(Quantity)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FF7AD9-1C42-5A4B-97D4-E15397207568}"/>
              </a:ext>
            </a:extLst>
          </p:cNvPr>
          <p:cNvSpPr/>
          <p:nvPr/>
        </p:nvSpPr>
        <p:spPr>
          <a:xfrm>
            <a:off x="3930577" y="3737389"/>
            <a:ext cx="1761899" cy="804462"/>
          </a:xfrm>
          <a:prstGeom prst="roundRect">
            <a:avLst/>
          </a:prstGeom>
          <a:solidFill>
            <a:srgbClr val="0070C0"/>
          </a:solidFill>
          <a:ln>
            <a:solidFill>
              <a:srgbClr val="009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srgbClr val="FFFFFF"/>
                </a:solidFill>
                <a:latin typeface="Amazon Ember"/>
                <a:cs typeface="Arial" panose="020B0604020202020204" pitchFamily="34" charset="0"/>
              </a:rPr>
              <a:t>Classification</a:t>
            </a:r>
            <a:br>
              <a:rPr lang="en-US" sz="1799" dirty="0">
                <a:solidFill>
                  <a:srgbClr val="FFFFFF"/>
                </a:solidFill>
                <a:latin typeface="Amazon Ember"/>
                <a:cs typeface="Arial" panose="020B0604020202020204" pitchFamily="34" charset="0"/>
              </a:rPr>
            </a:br>
            <a:r>
              <a:rPr lang="en-US" sz="1799" dirty="0">
                <a:solidFill>
                  <a:srgbClr val="FFFFFF"/>
                </a:solidFill>
                <a:latin typeface="Amazon Ember"/>
                <a:cs typeface="Arial" panose="020B0604020202020204" pitchFamily="34" charset="0"/>
              </a:rPr>
              <a:t>(Category)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A745C846-DAF6-9A42-88FD-26123E3B59A3}"/>
              </a:ext>
            </a:extLst>
          </p:cNvPr>
          <p:cNvSpPr/>
          <p:nvPr/>
        </p:nvSpPr>
        <p:spPr>
          <a:xfrm>
            <a:off x="240326" y="1964631"/>
            <a:ext cx="1475635" cy="1487687"/>
          </a:xfrm>
          <a:prstGeom prst="wedgeRoundRectCallout">
            <a:avLst>
              <a:gd name="adj1" fmla="val 80034"/>
              <a:gd name="adj2" fmla="val -33925"/>
              <a:gd name="adj3" fmla="val 16667"/>
            </a:avLst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Data is provided </a:t>
            </a:r>
            <a:r>
              <a:rPr lang="en-US" sz="1800" b="1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the correct labels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8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sz="4400" dirty="0"/>
              <a:t>Unsupervised Learning - Clustering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9FA6A-89B1-FF4B-853D-DAAD6FA0C51C}"/>
              </a:ext>
            </a:extLst>
          </p:cNvPr>
          <p:cNvSpPr/>
          <p:nvPr/>
        </p:nvSpPr>
        <p:spPr>
          <a:xfrm>
            <a:off x="9548037" y="1210298"/>
            <a:ext cx="24015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Cluster network of the cases in Singapore for the COVID-19 global epidemic as of February 19, 2020 . </a:t>
            </a:r>
          </a:p>
          <a:p>
            <a:endParaRPr lang="en-US" sz="2000" dirty="0">
              <a:solidFill>
                <a:srgbClr val="333333"/>
              </a:solidFill>
            </a:endParaRPr>
          </a:p>
          <a:p>
            <a:r>
              <a:rPr lang="en-US" sz="2000" dirty="0">
                <a:solidFill>
                  <a:srgbClr val="333333"/>
                </a:solidFill>
              </a:rPr>
              <a:t>The pink circles represent the imported cases where as the blue circles represent cases with no travel history to China.</a:t>
            </a:r>
            <a:endParaRPr lang="en-US" sz="2000" dirty="0"/>
          </a:p>
        </p:txBody>
      </p:sp>
      <p:pic>
        <p:nvPicPr>
          <p:cNvPr id="1025" name="Picture 1" descr="page22image51640752">
            <a:extLst>
              <a:ext uri="{FF2B5EF4-FFF2-40B4-BE49-F238E27FC236}">
                <a16:creationId xmlns:a16="http://schemas.microsoft.com/office/drawing/2014/main" id="{704BFF78-7ED6-BE45-84AA-AE0A8320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3" y="1106126"/>
            <a:ext cx="8492994" cy="480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95B512-BA1E-8C40-BA64-82E0227AF1AB}"/>
              </a:ext>
            </a:extLst>
          </p:cNvPr>
          <p:cNvSpPr/>
          <p:nvPr/>
        </p:nvSpPr>
        <p:spPr>
          <a:xfrm>
            <a:off x="695914" y="5903949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3572A0"/>
                </a:solidFill>
              </a:rPr>
              <a:t>https://</a:t>
            </a:r>
            <a:r>
              <a:rPr lang="en-US" sz="900" dirty="0" err="1">
                <a:solidFill>
                  <a:srgbClr val="3572A0"/>
                </a:solidFill>
              </a:rPr>
              <a:t>www.researchgate.net</a:t>
            </a:r>
            <a:r>
              <a:rPr lang="en-US" sz="900" dirty="0">
                <a:solidFill>
                  <a:srgbClr val="3572A0"/>
                </a:solidFill>
              </a:rPr>
              <a:t>/publication/339503056</a:t>
            </a:r>
            <a:endParaRPr lang="en-US" sz="14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788D64-3207-D440-B3DC-347C9F000BAD}"/>
              </a:ext>
            </a:extLst>
          </p:cNvPr>
          <p:cNvSpPr/>
          <p:nvPr/>
        </p:nvSpPr>
        <p:spPr>
          <a:xfrm>
            <a:off x="3432749" y="3909859"/>
            <a:ext cx="1079292" cy="1417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1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3" y="1130343"/>
            <a:ext cx="10555017" cy="2520671"/>
          </a:xfrm>
        </p:spPr>
        <p:txBody>
          <a:bodyPr/>
          <a:lstStyle/>
          <a:p>
            <a:r>
              <a:rPr lang="en-US" dirty="0"/>
              <a:t>Supervised Learning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091955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33812</TotalTime>
  <Words>302</Words>
  <Application>Microsoft Macintosh PowerPoint</Application>
  <PresentationFormat>Custom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Supervised Learning  &amp;  Unsupervised Learning</vt:lpstr>
      <vt:lpstr>Supervised vs. Unsupervised Learning</vt:lpstr>
      <vt:lpstr>Supervised vs. Unsupervised Learning</vt:lpstr>
      <vt:lpstr>Supervised Learning - Regression</vt:lpstr>
      <vt:lpstr>Supervised Learning - Classification</vt:lpstr>
      <vt:lpstr>Unsupervised Learning - Clustering</vt:lpstr>
      <vt:lpstr>Supervised Learning  &amp;  Unsupervised Learning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871</cp:revision>
  <cp:lastPrinted>2020-03-05T18:47:14Z</cp:lastPrinted>
  <dcterms:created xsi:type="dcterms:W3CDTF">2019-12-18T06:10:11Z</dcterms:created>
  <dcterms:modified xsi:type="dcterms:W3CDTF">2020-07-08T21:22:12Z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