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6"/>
  </p:notesMasterIdLst>
  <p:handoutMasterIdLst>
    <p:handoutMasterId r:id="rId27"/>
  </p:handoutMasterIdLst>
  <p:sldIdLst>
    <p:sldId id="825" r:id="rId5"/>
    <p:sldId id="295" r:id="rId6"/>
    <p:sldId id="296" r:id="rId7"/>
    <p:sldId id="297" r:id="rId8"/>
    <p:sldId id="773" r:id="rId9"/>
    <p:sldId id="826" r:id="rId10"/>
    <p:sldId id="813" r:id="rId11"/>
    <p:sldId id="804" r:id="rId12"/>
    <p:sldId id="807" r:id="rId13"/>
    <p:sldId id="808" r:id="rId14"/>
    <p:sldId id="810" r:id="rId15"/>
    <p:sldId id="812" r:id="rId16"/>
    <p:sldId id="570" r:id="rId17"/>
    <p:sldId id="795" r:id="rId18"/>
    <p:sldId id="814" r:id="rId19"/>
    <p:sldId id="303" r:id="rId20"/>
    <p:sldId id="304" r:id="rId21"/>
    <p:sldId id="539" r:id="rId22"/>
    <p:sldId id="543" r:id="rId23"/>
    <p:sldId id="541" r:id="rId24"/>
    <p:sldId id="827" r:id="rId25"/>
  </p:sldIdLst>
  <p:sldSz cx="12188825" cy="6858000"/>
  <p:notesSz cx="7010400" cy="9296400"/>
  <p:custDataLst>
    <p:tags r:id="rId28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 Evaluation" id="{4CF1700F-59FB-434C-BA07-9CA0FFE70E9E}">
          <p14:sldIdLst>
            <p14:sldId id="825"/>
            <p14:sldId id="295"/>
            <p14:sldId id="296"/>
            <p14:sldId id="297"/>
            <p14:sldId id="773"/>
            <p14:sldId id="826"/>
            <p14:sldId id="813"/>
            <p14:sldId id="804"/>
            <p14:sldId id="807"/>
            <p14:sldId id="808"/>
            <p14:sldId id="810"/>
            <p14:sldId id="812"/>
            <p14:sldId id="570"/>
            <p14:sldId id="795"/>
            <p14:sldId id="814"/>
            <p14:sldId id="303"/>
            <p14:sldId id="304"/>
            <p14:sldId id="539"/>
            <p14:sldId id="543"/>
            <p14:sldId id="541"/>
            <p14:sldId id="827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70106" autoAdjust="0"/>
  </p:normalViewPr>
  <p:slideViewPr>
    <p:cSldViewPr snapToGrid="0">
      <p:cViewPr varScale="1">
        <p:scale>
          <a:sx n="73" d="100"/>
          <a:sy n="73" d="100"/>
        </p:scale>
        <p:origin x="1840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1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1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6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46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12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7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71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7" y="1355274"/>
            <a:ext cx="10867927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3498" y="1329669"/>
            <a:ext cx="10877081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7" y="1350627"/>
            <a:ext cx="6517059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6038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MAE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02DE7431-0642-6649-BF94-5A2684EF7953}"/>
              </a:ext>
            </a:extLst>
          </p:cNvPr>
          <p:cNvSpPr/>
          <p:nvPr/>
        </p:nvSpPr>
        <p:spPr bwMode="white">
          <a:xfrm>
            <a:off x="692439" y="1580523"/>
            <a:ext cx="10924553" cy="4199019"/>
          </a:xfrm>
          <a:prstGeom prst="homePlate">
            <a:avLst>
              <a:gd name="adj" fmla="val 5609"/>
            </a:avLst>
          </a:prstGeom>
          <a:solidFill>
            <a:schemeClr val="bg1"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</a:pPr>
            <a:endParaRPr kumimoji="1" lang="en-US" sz="14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9134EE-ECF6-C64D-89BE-B28459F50D68}"/>
              </a:ext>
            </a:extLst>
          </p:cNvPr>
          <p:cNvGrpSpPr/>
          <p:nvPr/>
        </p:nvGrpSpPr>
        <p:grpSpPr>
          <a:xfrm>
            <a:off x="6442649" y="3800975"/>
            <a:ext cx="4321771" cy="1790320"/>
            <a:chOff x="6500904" y="1409787"/>
            <a:chExt cx="4321771" cy="1790320"/>
          </a:xfrm>
        </p:grpSpPr>
        <p:sp>
          <p:nvSpPr>
            <p:cNvPr id="121" name="Flowchart: Connector 144">
              <a:extLst>
                <a:ext uri="{FF2B5EF4-FFF2-40B4-BE49-F238E27FC236}">
                  <a16:creationId xmlns:a16="http://schemas.microsoft.com/office/drawing/2014/main" id="{1062A1DA-2AEA-DB44-8022-5C73252458F9}"/>
                </a:ext>
              </a:extLst>
            </p:cNvPr>
            <p:cNvSpPr/>
            <p:nvPr/>
          </p:nvSpPr>
          <p:spPr>
            <a:xfrm>
              <a:off x="6737686" y="279252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45">
              <a:extLst>
                <a:ext uri="{FF2B5EF4-FFF2-40B4-BE49-F238E27FC236}">
                  <a16:creationId xmlns:a16="http://schemas.microsoft.com/office/drawing/2014/main" id="{67080124-8AF5-FB4A-9994-D31515FCB917}"/>
                </a:ext>
              </a:extLst>
            </p:cNvPr>
            <p:cNvSpPr/>
            <p:nvPr/>
          </p:nvSpPr>
          <p:spPr>
            <a:xfrm>
              <a:off x="6957751" y="292206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46">
              <a:extLst>
                <a:ext uri="{FF2B5EF4-FFF2-40B4-BE49-F238E27FC236}">
                  <a16:creationId xmlns:a16="http://schemas.microsoft.com/office/drawing/2014/main" id="{C53CB9FB-4732-C94A-850B-FA34D782CB68}"/>
                </a:ext>
              </a:extLst>
            </p:cNvPr>
            <p:cNvSpPr/>
            <p:nvPr/>
          </p:nvSpPr>
          <p:spPr>
            <a:xfrm>
              <a:off x="7082169" y="274680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47">
              <a:extLst>
                <a:ext uri="{FF2B5EF4-FFF2-40B4-BE49-F238E27FC236}">
                  <a16:creationId xmlns:a16="http://schemas.microsoft.com/office/drawing/2014/main" id="{F3707E1D-C29F-9442-8F90-C43417F62944}"/>
                </a:ext>
              </a:extLst>
            </p:cNvPr>
            <p:cNvSpPr/>
            <p:nvPr/>
          </p:nvSpPr>
          <p:spPr>
            <a:xfrm>
              <a:off x="7327233" y="281538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48">
              <a:extLst>
                <a:ext uri="{FF2B5EF4-FFF2-40B4-BE49-F238E27FC236}">
                  <a16:creationId xmlns:a16="http://schemas.microsoft.com/office/drawing/2014/main" id="{01D1A839-3536-1C49-B7FB-AEB9EA3D11B0}"/>
                </a:ext>
              </a:extLst>
            </p:cNvPr>
            <p:cNvSpPr/>
            <p:nvPr/>
          </p:nvSpPr>
          <p:spPr>
            <a:xfrm>
              <a:off x="7383381" y="236725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49">
              <a:extLst>
                <a:ext uri="{FF2B5EF4-FFF2-40B4-BE49-F238E27FC236}">
                  <a16:creationId xmlns:a16="http://schemas.microsoft.com/office/drawing/2014/main" id="{1BCFBFE2-CBFE-954B-8CB8-00BA5EF9027A}"/>
                </a:ext>
              </a:extLst>
            </p:cNvPr>
            <p:cNvSpPr/>
            <p:nvPr/>
          </p:nvSpPr>
          <p:spPr>
            <a:xfrm>
              <a:off x="7754354" y="259079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50">
              <a:extLst>
                <a:ext uri="{FF2B5EF4-FFF2-40B4-BE49-F238E27FC236}">
                  <a16:creationId xmlns:a16="http://schemas.microsoft.com/office/drawing/2014/main" id="{0D1AFA6B-0617-834C-BBF4-17446310BA15}"/>
                </a:ext>
              </a:extLst>
            </p:cNvPr>
            <p:cNvSpPr/>
            <p:nvPr/>
          </p:nvSpPr>
          <p:spPr>
            <a:xfrm>
              <a:off x="8029075" y="264734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51">
              <a:extLst>
                <a:ext uri="{FF2B5EF4-FFF2-40B4-BE49-F238E27FC236}">
                  <a16:creationId xmlns:a16="http://schemas.microsoft.com/office/drawing/2014/main" id="{B9153F10-D3BA-FF49-8076-D3143F367D22}"/>
                </a:ext>
              </a:extLst>
            </p:cNvPr>
            <p:cNvSpPr/>
            <p:nvPr/>
          </p:nvSpPr>
          <p:spPr>
            <a:xfrm>
              <a:off x="7964907" y="2367251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52">
              <a:extLst>
                <a:ext uri="{FF2B5EF4-FFF2-40B4-BE49-F238E27FC236}">
                  <a16:creationId xmlns:a16="http://schemas.microsoft.com/office/drawing/2014/main" id="{39C0AC88-4901-834F-8232-0A01325F33F5}"/>
                </a:ext>
              </a:extLst>
            </p:cNvPr>
            <p:cNvSpPr/>
            <p:nvPr/>
          </p:nvSpPr>
          <p:spPr>
            <a:xfrm>
              <a:off x="8275723" y="216000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53">
              <a:extLst>
                <a:ext uri="{FF2B5EF4-FFF2-40B4-BE49-F238E27FC236}">
                  <a16:creationId xmlns:a16="http://schemas.microsoft.com/office/drawing/2014/main" id="{12EB1EBB-E1A5-4847-B376-8FA1DC0377A9}"/>
                </a:ext>
              </a:extLst>
            </p:cNvPr>
            <p:cNvSpPr/>
            <p:nvPr/>
          </p:nvSpPr>
          <p:spPr>
            <a:xfrm>
              <a:off x="8215565" y="232153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54">
              <a:extLst>
                <a:ext uri="{FF2B5EF4-FFF2-40B4-BE49-F238E27FC236}">
                  <a16:creationId xmlns:a16="http://schemas.microsoft.com/office/drawing/2014/main" id="{0826E8B0-564A-6C4A-8C77-FD6135CD4FE9}"/>
                </a:ext>
              </a:extLst>
            </p:cNvPr>
            <p:cNvSpPr/>
            <p:nvPr/>
          </p:nvSpPr>
          <p:spPr>
            <a:xfrm>
              <a:off x="8247649" y="239572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55">
              <a:extLst>
                <a:ext uri="{FF2B5EF4-FFF2-40B4-BE49-F238E27FC236}">
                  <a16:creationId xmlns:a16="http://schemas.microsoft.com/office/drawing/2014/main" id="{8DF706F3-0A08-2446-B8F1-4F33B6D8BA7F}"/>
                </a:ext>
              </a:extLst>
            </p:cNvPr>
            <p:cNvSpPr/>
            <p:nvPr/>
          </p:nvSpPr>
          <p:spPr>
            <a:xfrm>
              <a:off x="8775688" y="237126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56">
              <a:extLst>
                <a:ext uri="{FF2B5EF4-FFF2-40B4-BE49-F238E27FC236}">
                  <a16:creationId xmlns:a16="http://schemas.microsoft.com/office/drawing/2014/main" id="{B8E9847E-37E3-C541-A277-7E10C5D64B72}"/>
                </a:ext>
              </a:extLst>
            </p:cNvPr>
            <p:cNvSpPr/>
            <p:nvPr/>
          </p:nvSpPr>
          <p:spPr>
            <a:xfrm>
              <a:off x="8710169" y="212564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57">
              <a:extLst>
                <a:ext uri="{FF2B5EF4-FFF2-40B4-BE49-F238E27FC236}">
                  <a16:creationId xmlns:a16="http://schemas.microsoft.com/office/drawing/2014/main" id="{023E686B-5A67-C047-BC9C-CD944D39DF26}"/>
                </a:ext>
              </a:extLst>
            </p:cNvPr>
            <p:cNvSpPr/>
            <p:nvPr/>
          </p:nvSpPr>
          <p:spPr>
            <a:xfrm>
              <a:off x="8650011" y="226340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58">
              <a:extLst>
                <a:ext uri="{FF2B5EF4-FFF2-40B4-BE49-F238E27FC236}">
                  <a16:creationId xmlns:a16="http://schemas.microsoft.com/office/drawing/2014/main" id="{F84D608D-B53E-F341-AE0C-7EF42B786203}"/>
                </a:ext>
              </a:extLst>
            </p:cNvPr>
            <p:cNvSpPr/>
            <p:nvPr/>
          </p:nvSpPr>
          <p:spPr>
            <a:xfrm>
              <a:off x="8840512" y="187253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59">
              <a:extLst>
                <a:ext uri="{FF2B5EF4-FFF2-40B4-BE49-F238E27FC236}">
                  <a16:creationId xmlns:a16="http://schemas.microsoft.com/office/drawing/2014/main" id="{9EB03565-B526-A846-B06A-3A0AFADFE45E}"/>
                </a:ext>
              </a:extLst>
            </p:cNvPr>
            <p:cNvSpPr/>
            <p:nvPr/>
          </p:nvSpPr>
          <p:spPr>
            <a:xfrm>
              <a:off x="9151286" y="207591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60">
              <a:extLst>
                <a:ext uri="{FF2B5EF4-FFF2-40B4-BE49-F238E27FC236}">
                  <a16:creationId xmlns:a16="http://schemas.microsoft.com/office/drawing/2014/main" id="{7A5C3CD0-33DD-0B4B-9C5A-32E16E17F8DE}"/>
                </a:ext>
              </a:extLst>
            </p:cNvPr>
            <p:cNvSpPr/>
            <p:nvPr/>
          </p:nvSpPr>
          <p:spPr>
            <a:xfrm>
              <a:off x="9537688" y="202201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61">
              <a:extLst>
                <a:ext uri="{FF2B5EF4-FFF2-40B4-BE49-F238E27FC236}">
                  <a16:creationId xmlns:a16="http://schemas.microsoft.com/office/drawing/2014/main" id="{C2D7942B-8FCC-4C47-B11C-C2AC98DA1AAD}"/>
                </a:ext>
              </a:extLst>
            </p:cNvPr>
            <p:cNvSpPr/>
            <p:nvPr/>
          </p:nvSpPr>
          <p:spPr>
            <a:xfrm>
              <a:off x="9375961" y="229867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62">
              <a:extLst>
                <a:ext uri="{FF2B5EF4-FFF2-40B4-BE49-F238E27FC236}">
                  <a16:creationId xmlns:a16="http://schemas.microsoft.com/office/drawing/2014/main" id="{BC3C913A-BFC6-3540-AD3F-3C91A634BF03}"/>
                </a:ext>
              </a:extLst>
            </p:cNvPr>
            <p:cNvSpPr/>
            <p:nvPr/>
          </p:nvSpPr>
          <p:spPr>
            <a:xfrm>
              <a:off x="9490217" y="159403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63">
              <a:extLst>
                <a:ext uri="{FF2B5EF4-FFF2-40B4-BE49-F238E27FC236}">
                  <a16:creationId xmlns:a16="http://schemas.microsoft.com/office/drawing/2014/main" id="{0A3CD1D7-8C53-564C-B477-BA60F64A1DD6}"/>
                </a:ext>
              </a:extLst>
            </p:cNvPr>
            <p:cNvSpPr/>
            <p:nvPr/>
          </p:nvSpPr>
          <p:spPr>
            <a:xfrm>
              <a:off x="9814414" y="168276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64">
              <a:extLst>
                <a:ext uri="{FF2B5EF4-FFF2-40B4-BE49-F238E27FC236}">
                  <a16:creationId xmlns:a16="http://schemas.microsoft.com/office/drawing/2014/main" id="{3736BDBD-8F1D-7C41-97F9-07F56A2AAF5E}"/>
                </a:ext>
              </a:extLst>
            </p:cNvPr>
            <p:cNvSpPr/>
            <p:nvPr/>
          </p:nvSpPr>
          <p:spPr>
            <a:xfrm>
              <a:off x="10219477" y="1409787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D8D33-B2D2-BF4A-A751-4E2EE4C57D07}"/>
                </a:ext>
              </a:extLst>
            </p:cNvPr>
            <p:cNvCxnSpPr/>
            <p:nvPr/>
          </p:nvCxnSpPr>
          <p:spPr>
            <a:xfrm flipV="1">
              <a:off x="6500904" y="1577694"/>
              <a:ext cx="4226236" cy="139009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884EE7-7303-C84C-A3C2-FD45750C8A40}"/>
                </a:ext>
              </a:extLst>
            </p:cNvPr>
            <p:cNvCxnSpPr/>
            <p:nvPr/>
          </p:nvCxnSpPr>
          <p:spPr>
            <a:xfrm flipV="1">
              <a:off x="6500904" y="1409787"/>
              <a:ext cx="0" cy="179032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85890EB-DCC6-5C40-A0E9-545627ED3F1E}"/>
                </a:ext>
              </a:extLst>
            </p:cNvPr>
            <p:cNvCxnSpPr/>
            <p:nvPr/>
          </p:nvCxnSpPr>
          <p:spPr>
            <a:xfrm>
              <a:off x="6500904" y="3189569"/>
              <a:ext cx="4321771" cy="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/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Data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: Predicted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800" dirty="0"/>
                  <a:t>: Mean value of data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b="1" dirty="0"/>
                  <a:t>n</a:t>
                </a:r>
                <a:r>
                  <a:rPr lang="en-US" sz="1800" dirty="0"/>
                  <a:t>: Number of data records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blipFill>
                <a:blip r:embed="rId3"/>
                <a:stretch>
                  <a:fillRect l="-1145" t="-10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49F42C-D1FC-034F-9690-8F8D7BCF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7244"/>
              </p:ext>
            </p:extLst>
          </p:nvPr>
        </p:nvGraphicFramePr>
        <p:xfrm>
          <a:off x="1227042" y="1593717"/>
          <a:ext cx="4957410" cy="4107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8705">
                  <a:extLst>
                    <a:ext uri="{9D8B030D-6E8A-4147-A177-3AD203B41FA5}">
                      <a16:colId xmlns:a16="http://schemas.microsoft.com/office/drawing/2014/main" val="1725729869"/>
                    </a:ext>
                  </a:extLst>
                </a:gridCol>
                <a:gridCol w="2478705">
                  <a:extLst>
                    <a:ext uri="{9D8B030D-6E8A-4147-A177-3AD203B41FA5}">
                      <a16:colId xmlns:a16="http://schemas.microsoft.com/office/drawing/2014/main" val="3620867233"/>
                    </a:ext>
                  </a:extLst>
                </a:gridCol>
              </a:tblGrid>
              <a:tr h="50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55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60207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Squared Error (RMSE)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4113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Absolute Error (MAE)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8479"/>
                  </a:ext>
                </a:extLst>
              </a:tr>
              <a:tr h="50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067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/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RMS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/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  <a:blipFill>
                <a:blip r:embed="rId5"/>
                <a:stretch>
                  <a:fillRect t="-100000" b="-1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D2904F0-A09D-3C4E-9477-0F42ABF5954B}"/>
                  </a:ext>
                </a:extLst>
              </p:cNvPr>
              <p:cNvSpPr/>
              <p:nvPr/>
            </p:nvSpPr>
            <p:spPr>
              <a:xfrm>
                <a:off x="3703834" y="3926521"/>
                <a:ext cx="236897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D2904F0-A09D-3C4E-9477-0F42ABF5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34" y="3926521"/>
                <a:ext cx="2368976" cy="764505"/>
              </a:xfrm>
              <a:prstGeom prst="rect">
                <a:avLst/>
              </a:prstGeom>
              <a:blipFill>
                <a:blip r:embed="rId6"/>
                <a:stretch>
                  <a:fillRect t="-100000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7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02DE7431-0642-6649-BF94-5A2684EF7953}"/>
              </a:ext>
            </a:extLst>
          </p:cNvPr>
          <p:cNvSpPr/>
          <p:nvPr/>
        </p:nvSpPr>
        <p:spPr bwMode="white">
          <a:xfrm>
            <a:off x="692439" y="1580523"/>
            <a:ext cx="10924553" cy="4199019"/>
          </a:xfrm>
          <a:prstGeom prst="homePlate">
            <a:avLst>
              <a:gd name="adj" fmla="val 5609"/>
            </a:avLst>
          </a:prstGeom>
          <a:solidFill>
            <a:schemeClr val="bg1"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</a:pPr>
            <a:endParaRPr kumimoji="1" lang="en-US" sz="14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9134EE-ECF6-C64D-89BE-B28459F50D68}"/>
              </a:ext>
            </a:extLst>
          </p:cNvPr>
          <p:cNvGrpSpPr/>
          <p:nvPr/>
        </p:nvGrpSpPr>
        <p:grpSpPr>
          <a:xfrm>
            <a:off x="6442649" y="3800975"/>
            <a:ext cx="4321771" cy="1790320"/>
            <a:chOff x="6500904" y="1409787"/>
            <a:chExt cx="4321771" cy="1790320"/>
          </a:xfrm>
        </p:grpSpPr>
        <p:sp>
          <p:nvSpPr>
            <p:cNvPr id="121" name="Flowchart: Connector 144">
              <a:extLst>
                <a:ext uri="{FF2B5EF4-FFF2-40B4-BE49-F238E27FC236}">
                  <a16:creationId xmlns:a16="http://schemas.microsoft.com/office/drawing/2014/main" id="{1062A1DA-2AEA-DB44-8022-5C73252458F9}"/>
                </a:ext>
              </a:extLst>
            </p:cNvPr>
            <p:cNvSpPr/>
            <p:nvPr/>
          </p:nvSpPr>
          <p:spPr>
            <a:xfrm>
              <a:off x="6737686" y="279252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45">
              <a:extLst>
                <a:ext uri="{FF2B5EF4-FFF2-40B4-BE49-F238E27FC236}">
                  <a16:creationId xmlns:a16="http://schemas.microsoft.com/office/drawing/2014/main" id="{67080124-8AF5-FB4A-9994-D31515FCB917}"/>
                </a:ext>
              </a:extLst>
            </p:cNvPr>
            <p:cNvSpPr/>
            <p:nvPr/>
          </p:nvSpPr>
          <p:spPr>
            <a:xfrm>
              <a:off x="6957751" y="292206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46">
              <a:extLst>
                <a:ext uri="{FF2B5EF4-FFF2-40B4-BE49-F238E27FC236}">
                  <a16:creationId xmlns:a16="http://schemas.microsoft.com/office/drawing/2014/main" id="{C53CB9FB-4732-C94A-850B-FA34D782CB68}"/>
                </a:ext>
              </a:extLst>
            </p:cNvPr>
            <p:cNvSpPr/>
            <p:nvPr/>
          </p:nvSpPr>
          <p:spPr>
            <a:xfrm>
              <a:off x="7082169" y="274680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47">
              <a:extLst>
                <a:ext uri="{FF2B5EF4-FFF2-40B4-BE49-F238E27FC236}">
                  <a16:creationId xmlns:a16="http://schemas.microsoft.com/office/drawing/2014/main" id="{F3707E1D-C29F-9442-8F90-C43417F62944}"/>
                </a:ext>
              </a:extLst>
            </p:cNvPr>
            <p:cNvSpPr/>
            <p:nvPr/>
          </p:nvSpPr>
          <p:spPr>
            <a:xfrm>
              <a:off x="7327233" y="281538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48">
              <a:extLst>
                <a:ext uri="{FF2B5EF4-FFF2-40B4-BE49-F238E27FC236}">
                  <a16:creationId xmlns:a16="http://schemas.microsoft.com/office/drawing/2014/main" id="{01D1A839-3536-1C49-B7FB-AEB9EA3D11B0}"/>
                </a:ext>
              </a:extLst>
            </p:cNvPr>
            <p:cNvSpPr/>
            <p:nvPr/>
          </p:nvSpPr>
          <p:spPr>
            <a:xfrm>
              <a:off x="7383381" y="236725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49">
              <a:extLst>
                <a:ext uri="{FF2B5EF4-FFF2-40B4-BE49-F238E27FC236}">
                  <a16:creationId xmlns:a16="http://schemas.microsoft.com/office/drawing/2014/main" id="{1BCFBFE2-CBFE-954B-8CB8-00BA5EF9027A}"/>
                </a:ext>
              </a:extLst>
            </p:cNvPr>
            <p:cNvSpPr/>
            <p:nvPr/>
          </p:nvSpPr>
          <p:spPr>
            <a:xfrm>
              <a:off x="7754354" y="259079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50">
              <a:extLst>
                <a:ext uri="{FF2B5EF4-FFF2-40B4-BE49-F238E27FC236}">
                  <a16:creationId xmlns:a16="http://schemas.microsoft.com/office/drawing/2014/main" id="{0D1AFA6B-0617-834C-BBF4-17446310BA15}"/>
                </a:ext>
              </a:extLst>
            </p:cNvPr>
            <p:cNvSpPr/>
            <p:nvPr/>
          </p:nvSpPr>
          <p:spPr>
            <a:xfrm>
              <a:off x="8029075" y="264734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51">
              <a:extLst>
                <a:ext uri="{FF2B5EF4-FFF2-40B4-BE49-F238E27FC236}">
                  <a16:creationId xmlns:a16="http://schemas.microsoft.com/office/drawing/2014/main" id="{B9153F10-D3BA-FF49-8076-D3143F367D22}"/>
                </a:ext>
              </a:extLst>
            </p:cNvPr>
            <p:cNvSpPr/>
            <p:nvPr/>
          </p:nvSpPr>
          <p:spPr>
            <a:xfrm>
              <a:off x="7964907" y="2367251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52">
              <a:extLst>
                <a:ext uri="{FF2B5EF4-FFF2-40B4-BE49-F238E27FC236}">
                  <a16:creationId xmlns:a16="http://schemas.microsoft.com/office/drawing/2014/main" id="{39C0AC88-4901-834F-8232-0A01325F33F5}"/>
                </a:ext>
              </a:extLst>
            </p:cNvPr>
            <p:cNvSpPr/>
            <p:nvPr/>
          </p:nvSpPr>
          <p:spPr>
            <a:xfrm>
              <a:off x="8275723" y="216000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53">
              <a:extLst>
                <a:ext uri="{FF2B5EF4-FFF2-40B4-BE49-F238E27FC236}">
                  <a16:creationId xmlns:a16="http://schemas.microsoft.com/office/drawing/2014/main" id="{12EB1EBB-E1A5-4847-B376-8FA1DC0377A9}"/>
                </a:ext>
              </a:extLst>
            </p:cNvPr>
            <p:cNvSpPr/>
            <p:nvPr/>
          </p:nvSpPr>
          <p:spPr>
            <a:xfrm>
              <a:off x="8215565" y="232153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54">
              <a:extLst>
                <a:ext uri="{FF2B5EF4-FFF2-40B4-BE49-F238E27FC236}">
                  <a16:creationId xmlns:a16="http://schemas.microsoft.com/office/drawing/2014/main" id="{0826E8B0-564A-6C4A-8C77-FD6135CD4FE9}"/>
                </a:ext>
              </a:extLst>
            </p:cNvPr>
            <p:cNvSpPr/>
            <p:nvPr/>
          </p:nvSpPr>
          <p:spPr>
            <a:xfrm>
              <a:off x="8247649" y="239572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55">
              <a:extLst>
                <a:ext uri="{FF2B5EF4-FFF2-40B4-BE49-F238E27FC236}">
                  <a16:creationId xmlns:a16="http://schemas.microsoft.com/office/drawing/2014/main" id="{8DF706F3-0A08-2446-B8F1-4F33B6D8BA7F}"/>
                </a:ext>
              </a:extLst>
            </p:cNvPr>
            <p:cNvSpPr/>
            <p:nvPr/>
          </p:nvSpPr>
          <p:spPr>
            <a:xfrm>
              <a:off x="8775688" y="237126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56">
              <a:extLst>
                <a:ext uri="{FF2B5EF4-FFF2-40B4-BE49-F238E27FC236}">
                  <a16:creationId xmlns:a16="http://schemas.microsoft.com/office/drawing/2014/main" id="{B8E9847E-37E3-C541-A277-7E10C5D64B72}"/>
                </a:ext>
              </a:extLst>
            </p:cNvPr>
            <p:cNvSpPr/>
            <p:nvPr/>
          </p:nvSpPr>
          <p:spPr>
            <a:xfrm>
              <a:off x="8710169" y="212564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57">
              <a:extLst>
                <a:ext uri="{FF2B5EF4-FFF2-40B4-BE49-F238E27FC236}">
                  <a16:creationId xmlns:a16="http://schemas.microsoft.com/office/drawing/2014/main" id="{023E686B-5A67-C047-BC9C-CD944D39DF26}"/>
                </a:ext>
              </a:extLst>
            </p:cNvPr>
            <p:cNvSpPr/>
            <p:nvPr/>
          </p:nvSpPr>
          <p:spPr>
            <a:xfrm>
              <a:off x="8650011" y="226340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58">
              <a:extLst>
                <a:ext uri="{FF2B5EF4-FFF2-40B4-BE49-F238E27FC236}">
                  <a16:creationId xmlns:a16="http://schemas.microsoft.com/office/drawing/2014/main" id="{F84D608D-B53E-F341-AE0C-7EF42B786203}"/>
                </a:ext>
              </a:extLst>
            </p:cNvPr>
            <p:cNvSpPr/>
            <p:nvPr/>
          </p:nvSpPr>
          <p:spPr>
            <a:xfrm>
              <a:off x="8840512" y="187253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59">
              <a:extLst>
                <a:ext uri="{FF2B5EF4-FFF2-40B4-BE49-F238E27FC236}">
                  <a16:creationId xmlns:a16="http://schemas.microsoft.com/office/drawing/2014/main" id="{9EB03565-B526-A846-B06A-3A0AFADFE45E}"/>
                </a:ext>
              </a:extLst>
            </p:cNvPr>
            <p:cNvSpPr/>
            <p:nvPr/>
          </p:nvSpPr>
          <p:spPr>
            <a:xfrm>
              <a:off x="9151286" y="207591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60">
              <a:extLst>
                <a:ext uri="{FF2B5EF4-FFF2-40B4-BE49-F238E27FC236}">
                  <a16:creationId xmlns:a16="http://schemas.microsoft.com/office/drawing/2014/main" id="{7A5C3CD0-33DD-0B4B-9C5A-32E16E17F8DE}"/>
                </a:ext>
              </a:extLst>
            </p:cNvPr>
            <p:cNvSpPr/>
            <p:nvPr/>
          </p:nvSpPr>
          <p:spPr>
            <a:xfrm>
              <a:off x="9537688" y="202201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61">
              <a:extLst>
                <a:ext uri="{FF2B5EF4-FFF2-40B4-BE49-F238E27FC236}">
                  <a16:creationId xmlns:a16="http://schemas.microsoft.com/office/drawing/2014/main" id="{C2D7942B-8FCC-4C47-B11C-C2AC98DA1AAD}"/>
                </a:ext>
              </a:extLst>
            </p:cNvPr>
            <p:cNvSpPr/>
            <p:nvPr/>
          </p:nvSpPr>
          <p:spPr>
            <a:xfrm>
              <a:off x="9375961" y="229867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62">
              <a:extLst>
                <a:ext uri="{FF2B5EF4-FFF2-40B4-BE49-F238E27FC236}">
                  <a16:creationId xmlns:a16="http://schemas.microsoft.com/office/drawing/2014/main" id="{BC3C913A-BFC6-3540-AD3F-3C91A634BF03}"/>
                </a:ext>
              </a:extLst>
            </p:cNvPr>
            <p:cNvSpPr/>
            <p:nvPr/>
          </p:nvSpPr>
          <p:spPr>
            <a:xfrm>
              <a:off x="9490217" y="159403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63">
              <a:extLst>
                <a:ext uri="{FF2B5EF4-FFF2-40B4-BE49-F238E27FC236}">
                  <a16:creationId xmlns:a16="http://schemas.microsoft.com/office/drawing/2014/main" id="{0A3CD1D7-8C53-564C-B477-BA60F64A1DD6}"/>
                </a:ext>
              </a:extLst>
            </p:cNvPr>
            <p:cNvSpPr/>
            <p:nvPr/>
          </p:nvSpPr>
          <p:spPr>
            <a:xfrm>
              <a:off x="9814414" y="168276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64">
              <a:extLst>
                <a:ext uri="{FF2B5EF4-FFF2-40B4-BE49-F238E27FC236}">
                  <a16:creationId xmlns:a16="http://schemas.microsoft.com/office/drawing/2014/main" id="{3736BDBD-8F1D-7C41-97F9-07F56A2AAF5E}"/>
                </a:ext>
              </a:extLst>
            </p:cNvPr>
            <p:cNvSpPr/>
            <p:nvPr/>
          </p:nvSpPr>
          <p:spPr>
            <a:xfrm>
              <a:off x="10219477" y="1409787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D8D33-B2D2-BF4A-A751-4E2EE4C57D07}"/>
                </a:ext>
              </a:extLst>
            </p:cNvPr>
            <p:cNvCxnSpPr/>
            <p:nvPr/>
          </p:nvCxnSpPr>
          <p:spPr>
            <a:xfrm flipV="1">
              <a:off x="6500904" y="1577694"/>
              <a:ext cx="4226236" cy="139009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884EE7-7303-C84C-A3C2-FD45750C8A40}"/>
                </a:ext>
              </a:extLst>
            </p:cNvPr>
            <p:cNvCxnSpPr/>
            <p:nvPr/>
          </p:nvCxnSpPr>
          <p:spPr>
            <a:xfrm flipV="1">
              <a:off x="6500904" y="1409787"/>
              <a:ext cx="0" cy="179032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85890EB-DCC6-5C40-A0E9-545627ED3F1E}"/>
                </a:ext>
              </a:extLst>
            </p:cNvPr>
            <p:cNvCxnSpPr/>
            <p:nvPr/>
          </p:nvCxnSpPr>
          <p:spPr>
            <a:xfrm>
              <a:off x="6500904" y="3189569"/>
              <a:ext cx="4321771" cy="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/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Data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: Predicted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800" dirty="0"/>
                  <a:t>: Mean value of data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b="1" dirty="0"/>
                  <a:t>n</a:t>
                </a:r>
                <a:r>
                  <a:rPr lang="en-US" sz="1800" dirty="0"/>
                  <a:t>: Number of data records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blipFill>
                <a:blip r:embed="rId3"/>
                <a:stretch>
                  <a:fillRect l="-1145" t="-10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49F42C-D1FC-034F-9690-8F8D7BCF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42135"/>
              </p:ext>
            </p:extLst>
          </p:nvPr>
        </p:nvGraphicFramePr>
        <p:xfrm>
          <a:off x="1227042" y="1593717"/>
          <a:ext cx="4957410" cy="4107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8705">
                  <a:extLst>
                    <a:ext uri="{9D8B030D-6E8A-4147-A177-3AD203B41FA5}">
                      <a16:colId xmlns:a16="http://schemas.microsoft.com/office/drawing/2014/main" val="1725729869"/>
                    </a:ext>
                  </a:extLst>
                </a:gridCol>
                <a:gridCol w="2478705">
                  <a:extLst>
                    <a:ext uri="{9D8B030D-6E8A-4147-A177-3AD203B41FA5}">
                      <a16:colId xmlns:a16="http://schemas.microsoft.com/office/drawing/2014/main" val="3620867233"/>
                    </a:ext>
                  </a:extLst>
                </a:gridCol>
              </a:tblGrid>
              <a:tr h="50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55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60207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Squared Error (RMSE)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4113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Absolute Error (MAE)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8479"/>
                  </a:ext>
                </a:extLst>
              </a:tr>
              <a:tr h="50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Squared (R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067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/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RMS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/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  <a:blipFill>
                <a:blip r:embed="rId5"/>
                <a:stretch>
                  <a:fillRect t="-100000" b="-1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D2904F0-A09D-3C4E-9477-0F42ABF5954B}"/>
                  </a:ext>
                </a:extLst>
              </p:cNvPr>
              <p:cNvSpPr/>
              <p:nvPr/>
            </p:nvSpPr>
            <p:spPr>
              <a:xfrm>
                <a:off x="3703834" y="3926521"/>
                <a:ext cx="236897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D2904F0-A09D-3C4E-9477-0F42ABF5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34" y="3926521"/>
                <a:ext cx="2368976" cy="764505"/>
              </a:xfrm>
              <a:prstGeom prst="rect">
                <a:avLst/>
              </a:prstGeom>
              <a:blipFill>
                <a:blip r:embed="rId6"/>
                <a:stretch>
                  <a:fillRect t="-100000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66C7D-20BF-DF40-8BDE-862F538ABDD1}"/>
                  </a:ext>
                </a:extLst>
              </p:cNvPr>
              <p:cNvSpPr/>
              <p:nvPr/>
            </p:nvSpPr>
            <p:spPr>
              <a:xfrm>
                <a:off x="3999862" y="4870614"/>
                <a:ext cx="1926393" cy="598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66C7D-20BF-DF40-8BDE-862F538AB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62" y="4870614"/>
                <a:ext cx="1926393" cy="598625"/>
              </a:xfrm>
              <a:prstGeom prst="rect">
                <a:avLst/>
              </a:prstGeom>
              <a:blipFill>
                <a:blip r:embed="rId7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28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0869F6-5B68-4F40-9F50-6D61D93790AB}"/>
              </a:ext>
            </a:extLst>
          </p:cNvPr>
          <p:cNvGrpSpPr/>
          <p:nvPr/>
        </p:nvGrpSpPr>
        <p:grpSpPr>
          <a:xfrm>
            <a:off x="6378257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7" name="Text Placeholder 2">
              <a:extLst>
                <a:ext uri="{FF2B5EF4-FFF2-40B4-BE49-F238E27FC236}">
                  <a16:creationId xmlns:a16="http://schemas.microsoft.com/office/drawing/2014/main" id="{4DBF1E07-4F31-2948-8056-3AB93A1849D8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Confusion Matrix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Accuracy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Precision &amp; Recall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F1 Score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  <a:p>
              <a:pPr>
                <a:spcBef>
                  <a:spcPts val="1800"/>
                </a:spcBef>
              </a:pPr>
              <a:endParaRPr lang="en-US" sz="2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DE46E7-7747-8748-AA1E-271E27689C3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Classification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B01E6F-9027-E342-8E82-34603AF330C8}"/>
              </a:ext>
            </a:extLst>
          </p:cNvPr>
          <p:cNvGrpSpPr/>
          <p:nvPr/>
        </p:nvGrpSpPr>
        <p:grpSpPr>
          <a:xfrm>
            <a:off x="1165934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0" name="Text Placeholder 2">
              <a:extLst>
                <a:ext uri="{FF2B5EF4-FFF2-40B4-BE49-F238E27FC236}">
                  <a16:creationId xmlns:a16="http://schemas.microsoft.com/office/drawing/2014/main" id="{238053A7-5F8B-5A4F-9D1B-6D8D7EDEE4DD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Square Error (MSE)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Rooted Mean Square Error (RMSE)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Absolute Error (MAE)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 Squared (R</a:t>
              </a:r>
              <a:r>
                <a:rPr lang="en-US" sz="2000" baseline="30000" dirty="0"/>
                <a:t>2</a:t>
              </a:r>
              <a:r>
                <a:rPr lang="en-US" sz="2000" dirty="0"/>
                <a:t>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7F23E0-FE82-E24F-A781-9CEC16ABFC9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Confusion Matrix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12F08D-BBE6-C144-9A4B-F0D2B5FBED7E}"/>
              </a:ext>
            </a:extLst>
          </p:cNvPr>
          <p:cNvGrpSpPr/>
          <p:nvPr/>
        </p:nvGrpSpPr>
        <p:grpSpPr>
          <a:xfrm>
            <a:off x="1116860" y="1580772"/>
            <a:ext cx="4926198" cy="3966703"/>
            <a:chOff x="2255031" y="1438117"/>
            <a:chExt cx="5046097" cy="406234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FEEC1D-3FD4-9644-9A37-D640090539C9}"/>
                </a:ext>
              </a:extLst>
            </p:cNvPr>
            <p:cNvSpPr/>
            <p:nvPr/>
          </p:nvSpPr>
          <p:spPr>
            <a:xfrm>
              <a:off x="3390313" y="2276400"/>
              <a:ext cx="1955409" cy="1600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(TP)</a:t>
              </a:r>
            </a:p>
            <a:p>
              <a:pPr algn="ctr"/>
              <a:r>
                <a:rPr lang="en-US" sz="2000" dirty="0"/>
                <a:t>True Positive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5F148C-6512-3744-8713-A241FFD62564}"/>
                </a:ext>
              </a:extLst>
            </p:cNvPr>
            <p:cNvSpPr/>
            <p:nvPr/>
          </p:nvSpPr>
          <p:spPr>
            <a:xfrm>
              <a:off x="3404380" y="1900563"/>
              <a:ext cx="1927274" cy="375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79DB8E-69DE-2F45-8103-8F08D10BE4A7}"/>
                </a:ext>
              </a:extLst>
            </p:cNvPr>
            <p:cNvSpPr/>
            <p:nvPr/>
          </p:nvSpPr>
          <p:spPr>
            <a:xfrm rot="16200000">
              <a:off x="2241571" y="4351723"/>
              <a:ext cx="1623869" cy="673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BDE2CA-5CCB-DC49-AF82-2D21EE9C2823}"/>
                </a:ext>
              </a:extLst>
            </p:cNvPr>
            <p:cNvSpPr/>
            <p:nvPr/>
          </p:nvSpPr>
          <p:spPr>
            <a:xfrm>
              <a:off x="5345718" y="1899782"/>
              <a:ext cx="1955409" cy="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83BEB4-CBDF-C64E-BA0D-FE42155EB350}"/>
                </a:ext>
              </a:extLst>
            </p:cNvPr>
            <p:cNvSpPr/>
            <p:nvPr/>
          </p:nvSpPr>
          <p:spPr>
            <a:xfrm rot="16200000">
              <a:off x="2253406" y="2739687"/>
              <a:ext cx="1600200" cy="67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B270-2126-DE45-BE05-110C9E1C2C3E}"/>
                </a:ext>
              </a:extLst>
            </p:cNvPr>
            <p:cNvSpPr/>
            <p:nvPr/>
          </p:nvSpPr>
          <p:spPr>
            <a:xfrm>
              <a:off x="3390313" y="3876597"/>
              <a:ext cx="1955408" cy="1623869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(FP)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</a:t>
              </a:r>
              <a:r>
                <a:rPr lang="en-US" sz="2000" dirty="0"/>
                <a:t>Positive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A44B82-56F3-5946-B3AB-19FCDECEB623}"/>
                </a:ext>
              </a:extLst>
            </p:cNvPr>
            <p:cNvSpPr/>
            <p:nvPr/>
          </p:nvSpPr>
          <p:spPr>
            <a:xfrm>
              <a:off x="5345718" y="2288593"/>
              <a:ext cx="1955409" cy="16002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(FN)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Negative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2E7EAE-5F9C-FB45-B515-C3850C7BBDBF}"/>
                </a:ext>
              </a:extLst>
            </p:cNvPr>
            <p:cNvSpPr/>
            <p:nvPr/>
          </p:nvSpPr>
          <p:spPr>
            <a:xfrm>
              <a:off x="5345719" y="3876598"/>
              <a:ext cx="1955409" cy="16238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(TN)</a:t>
              </a:r>
            </a:p>
            <a:p>
              <a:pPr algn="ctr"/>
              <a:r>
                <a:rPr lang="en-US" sz="2000" dirty="0"/>
                <a:t>True Negative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816297-F9EE-8D43-BC3C-3925FD4D1E2B}"/>
                </a:ext>
              </a:extLst>
            </p:cNvPr>
            <p:cNvSpPr txBox="1"/>
            <p:nvPr/>
          </p:nvSpPr>
          <p:spPr>
            <a:xfrm>
              <a:off x="4590185" y="1438117"/>
              <a:ext cx="1555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Prediction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E51D8E-29AF-7543-9E29-C9693B031585}"/>
                </a:ext>
              </a:extLst>
            </p:cNvPr>
            <p:cNvSpPr txBox="1"/>
            <p:nvPr/>
          </p:nvSpPr>
          <p:spPr>
            <a:xfrm rot="16200000">
              <a:off x="1681092" y="3662632"/>
              <a:ext cx="160954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True State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96B042D-C486-5946-A0CB-3BA317BE89C0}"/>
              </a:ext>
            </a:extLst>
          </p:cNvPr>
          <p:cNvSpPr txBox="1"/>
          <p:nvPr/>
        </p:nvSpPr>
        <p:spPr>
          <a:xfrm>
            <a:off x="2829205" y="3361310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6DDAD-59EF-D847-8BF3-0FA52D66D415}"/>
              </a:ext>
            </a:extLst>
          </p:cNvPr>
          <p:cNvSpPr txBox="1"/>
          <p:nvPr/>
        </p:nvSpPr>
        <p:spPr>
          <a:xfrm>
            <a:off x="2824188" y="4980237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4FFD97-F58F-124F-9C6B-B2CAC983BC2E}"/>
              </a:ext>
            </a:extLst>
          </p:cNvPr>
          <p:cNvSpPr txBox="1"/>
          <p:nvPr/>
        </p:nvSpPr>
        <p:spPr>
          <a:xfrm>
            <a:off x="4779594" y="4980238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391FD5-F750-0846-BE79-B7F3B7BEABCA}"/>
              </a:ext>
            </a:extLst>
          </p:cNvPr>
          <p:cNvSpPr txBox="1"/>
          <p:nvPr/>
        </p:nvSpPr>
        <p:spPr>
          <a:xfrm>
            <a:off x="4787827" y="3366235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F578998-D482-FC49-AD9F-36EFD7AFFC0C}"/>
              </a:ext>
            </a:extLst>
          </p:cNvPr>
          <p:cNvSpPr/>
          <p:nvPr/>
        </p:nvSpPr>
        <p:spPr>
          <a:xfrm>
            <a:off x="7025295" y="3202152"/>
            <a:ext cx="3384762" cy="1599348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9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7E0E64-320E-214A-AFAF-EDD058C2D2D8}"/>
              </a:ext>
            </a:extLst>
          </p:cNvPr>
          <p:cNvGrpSpPr/>
          <p:nvPr/>
        </p:nvGrpSpPr>
        <p:grpSpPr>
          <a:xfrm>
            <a:off x="6761138" y="2015282"/>
            <a:ext cx="3648919" cy="2363003"/>
            <a:chOff x="6761138" y="2015282"/>
            <a:chExt cx="3648919" cy="2363003"/>
          </a:xfrm>
        </p:grpSpPr>
        <p:sp>
          <p:nvSpPr>
            <p:cNvPr id="51" name="Flowchart: Connector 20">
              <a:extLst>
                <a:ext uri="{FF2B5EF4-FFF2-40B4-BE49-F238E27FC236}">
                  <a16:creationId xmlns:a16="http://schemas.microsoft.com/office/drawing/2014/main" id="{496DDF43-C6A4-AC4D-B4F4-3FA56FC7ED09}"/>
                </a:ext>
              </a:extLst>
            </p:cNvPr>
            <p:cNvSpPr/>
            <p:nvPr/>
          </p:nvSpPr>
          <p:spPr>
            <a:xfrm>
              <a:off x="6761138" y="3303303"/>
              <a:ext cx="69591" cy="68599"/>
            </a:xfrm>
            <a:prstGeom prst="flowChartConnector">
              <a:avLst/>
            </a:prstGeom>
            <a:solidFill>
              <a:srgbClr val="FE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21">
              <a:extLst>
                <a:ext uri="{FF2B5EF4-FFF2-40B4-BE49-F238E27FC236}">
                  <a16:creationId xmlns:a16="http://schemas.microsoft.com/office/drawing/2014/main" id="{5B00EB1B-D418-1C44-A22D-C8DE66A0C180}"/>
                </a:ext>
              </a:extLst>
            </p:cNvPr>
            <p:cNvSpPr/>
            <p:nvPr/>
          </p:nvSpPr>
          <p:spPr>
            <a:xfrm>
              <a:off x="6826535" y="3655500"/>
              <a:ext cx="69591" cy="68599"/>
            </a:xfrm>
            <a:prstGeom prst="flowChartConnector">
              <a:avLst/>
            </a:prstGeom>
            <a:solidFill>
              <a:srgbClr val="FE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lowchart: Connector 22">
              <a:extLst>
                <a:ext uri="{FF2B5EF4-FFF2-40B4-BE49-F238E27FC236}">
                  <a16:creationId xmlns:a16="http://schemas.microsoft.com/office/drawing/2014/main" id="{AE5431B0-DD49-C748-823A-3DF73CC65341}"/>
                </a:ext>
              </a:extLst>
            </p:cNvPr>
            <p:cNvSpPr/>
            <p:nvPr/>
          </p:nvSpPr>
          <p:spPr>
            <a:xfrm>
              <a:off x="7044247" y="3888932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23">
              <a:extLst>
                <a:ext uri="{FF2B5EF4-FFF2-40B4-BE49-F238E27FC236}">
                  <a16:creationId xmlns:a16="http://schemas.microsoft.com/office/drawing/2014/main" id="{70A53E11-88B2-6347-AC15-207945529F50}"/>
                </a:ext>
              </a:extLst>
            </p:cNvPr>
            <p:cNvSpPr/>
            <p:nvPr/>
          </p:nvSpPr>
          <p:spPr>
            <a:xfrm>
              <a:off x="7303724" y="4286152"/>
              <a:ext cx="69591" cy="68599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24">
              <a:extLst>
                <a:ext uri="{FF2B5EF4-FFF2-40B4-BE49-F238E27FC236}">
                  <a16:creationId xmlns:a16="http://schemas.microsoft.com/office/drawing/2014/main" id="{AB26A211-7065-4C4B-BAB2-278562D23009}"/>
                </a:ext>
              </a:extLst>
            </p:cNvPr>
            <p:cNvSpPr/>
            <p:nvPr/>
          </p:nvSpPr>
          <p:spPr>
            <a:xfrm>
              <a:off x="7357138" y="3865910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25">
              <a:extLst>
                <a:ext uri="{FF2B5EF4-FFF2-40B4-BE49-F238E27FC236}">
                  <a16:creationId xmlns:a16="http://schemas.microsoft.com/office/drawing/2014/main" id="{2300B40A-496F-5E42-9EA9-BD10EBE329CA}"/>
                </a:ext>
              </a:extLst>
            </p:cNvPr>
            <p:cNvSpPr/>
            <p:nvPr/>
          </p:nvSpPr>
          <p:spPr>
            <a:xfrm>
              <a:off x="7710050" y="4075543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26">
              <a:extLst>
                <a:ext uri="{FF2B5EF4-FFF2-40B4-BE49-F238E27FC236}">
                  <a16:creationId xmlns:a16="http://schemas.microsoft.com/office/drawing/2014/main" id="{485C703B-216E-E647-A861-5B949E5012E3}"/>
                </a:ext>
              </a:extLst>
            </p:cNvPr>
            <p:cNvSpPr/>
            <p:nvPr/>
          </p:nvSpPr>
          <p:spPr>
            <a:xfrm>
              <a:off x="7971396" y="4128570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27">
              <a:extLst>
                <a:ext uri="{FF2B5EF4-FFF2-40B4-BE49-F238E27FC236}">
                  <a16:creationId xmlns:a16="http://schemas.microsoft.com/office/drawing/2014/main" id="{9AB0A0F5-A7CD-E947-9C4B-A92C75A48738}"/>
                </a:ext>
              </a:extLst>
            </p:cNvPr>
            <p:cNvSpPr/>
            <p:nvPr/>
          </p:nvSpPr>
          <p:spPr>
            <a:xfrm>
              <a:off x="7143831" y="3583544"/>
              <a:ext cx="69591" cy="68599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28">
              <a:extLst>
                <a:ext uri="{FF2B5EF4-FFF2-40B4-BE49-F238E27FC236}">
                  <a16:creationId xmlns:a16="http://schemas.microsoft.com/office/drawing/2014/main" id="{1B262926-5F31-6043-A2D8-1F5239D6A74F}"/>
                </a:ext>
              </a:extLst>
            </p:cNvPr>
            <p:cNvSpPr/>
            <p:nvPr/>
          </p:nvSpPr>
          <p:spPr>
            <a:xfrm>
              <a:off x="8206036" y="3671566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29">
              <a:extLst>
                <a:ext uri="{FF2B5EF4-FFF2-40B4-BE49-F238E27FC236}">
                  <a16:creationId xmlns:a16="http://schemas.microsoft.com/office/drawing/2014/main" id="{6E4AD4F0-3EFB-4B4D-ACA3-0529FF856195}"/>
                </a:ext>
              </a:extLst>
            </p:cNvPr>
            <p:cNvSpPr/>
            <p:nvPr/>
          </p:nvSpPr>
          <p:spPr>
            <a:xfrm>
              <a:off x="7404601" y="4003171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30">
              <a:extLst>
                <a:ext uri="{FF2B5EF4-FFF2-40B4-BE49-F238E27FC236}">
                  <a16:creationId xmlns:a16="http://schemas.microsoft.com/office/drawing/2014/main" id="{457A93F5-54EB-114F-BC69-C6B0181B4CD1}"/>
                </a:ext>
              </a:extLst>
            </p:cNvPr>
            <p:cNvSpPr/>
            <p:nvPr/>
          </p:nvSpPr>
          <p:spPr>
            <a:xfrm>
              <a:off x="7557125" y="3599672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31">
              <a:extLst>
                <a:ext uri="{FF2B5EF4-FFF2-40B4-BE49-F238E27FC236}">
                  <a16:creationId xmlns:a16="http://schemas.microsoft.com/office/drawing/2014/main" id="{AEFCABB5-EB7E-FA45-9C62-3D3CAAFD38E8}"/>
                </a:ext>
              </a:extLst>
            </p:cNvPr>
            <p:cNvSpPr/>
            <p:nvPr/>
          </p:nvSpPr>
          <p:spPr>
            <a:xfrm>
              <a:off x="9160324" y="3699929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32">
              <a:extLst>
                <a:ext uri="{FF2B5EF4-FFF2-40B4-BE49-F238E27FC236}">
                  <a16:creationId xmlns:a16="http://schemas.microsoft.com/office/drawing/2014/main" id="{97009FD7-2CF8-C34C-A56C-CBDEF9D11545}"/>
                </a:ext>
              </a:extLst>
            </p:cNvPr>
            <p:cNvSpPr/>
            <p:nvPr/>
          </p:nvSpPr>
          <p:spPr>
            <a:xfrm>
              <a:off x="7835128" y="3854633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33">
              <a:extLst>
                <a:ext uri="{FF2B5EF4-FFF2-40B4-BE49-F238E27FC236}">
                  <a16:creationId xmlns:a16="http://schemas.microsoft.com/office/drawing/2014/main" id="{40752D64-C919-A24B-B619-D2290A0048F0}"/>
                </a:ext>
              </a:extLst>
            </p:cNvPr>
            <p:cNvSpPr/>
            <p:nvPr/>
          </p:nvSpPr>
          <p:spPr>
            <a:xfrm>
              <a:off x="8562102" y="3768527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34">
              <a:extLst>
                <a:ext uri="{FF2B5EF4-FFF2-40B4-BE49-F238E27FC236}">
                  <a16:creationId xmlns:a16="http://schemas.microsoft.com/office/drawing/2014/main" id="{10BA107B-8356-3E4B-87E6-5CCDC2CBC122}"/>
                </a:ext>
              </a:extLst>
            </p:cNvPr>
            <p:cNvSpPr/>
            <p:nvPr/>
          </p:nvSpPr>
          <p:spPr>
            <a:xfrm>
              <a:off x="8596897" y="3542163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35">
              <a:extLst>
                <a:ext uri="{FF2B5EF4-FFF2-40B4-BE49-F238E27FC236}">
                  <a16:creationId xmlns:a16="http://schemas.microsoft.com/office/drawing/2014/main" id="{6BADF896-95B2-CE40-987D-C2DD92931CF7}"/>
                </a:ext>
              </a:extLst>
            </p:cNvPr>
            <p:cNvSpPr/>
            <p:nvPr/>
          </p:nvSpPr>
          <p:spPr>
            <a:xfrm>
              <a:off x="8750259" y="3938460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36">
              <a:extLst>
                <a:ext uri="{FF2B5EF4-FFF2-40B4-BE49-F238E27FC236}">
                  <a16:creationId xmlns:a16="http://schemas.microsoft.com/office/drawing/2014/main" id="{0A987D61-DED3-9F4F-9B43-A4A5D789C579}"/>
                </a:ext>
              </a:extLst>
            </p:cNvPr>
            <p:cNvSpPr/>
            <p:nvPr/>
          </p:nvSpPr>
          <p:spPr>
            <a:xfrm>
              <a:off x="8639724" y="4039895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37">
              <a:extLst>
                <a:ext uri="{FF2B5EF4-FFF2-40B4-BE49-F238E27FC236}">
                  <a16:creationId xmlns:a16="http://schemas.microsoft.com/office/drawing/2014/main" id="{6399879A-16D2-0846-AC07-53086C833D9A}"/>
                </a:ext>
              </a:extLst>
            </p:cNvPr>
            <p:cNvSpPr/>
            <p:nvPr/>
          </p:nvSpPr>
          <p:spPr>
            <a:xfrm>
              <a:off x="9456891" y="3434103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38">
              <a:extLst>
                <a:ext uri="{FF2B5EF4-FFF2-40B4-BE49-F238E27FC236}">
                  <a16:creationId xmlns:a16="http://schemas.microsoft.com/office/drawing/2014/main" id="{2E4DFF6E-C245-DE44-BF74-CD44C95A995F}"/>
                </a:ext>
              </a:extLst>
            </p:cNvPr>
            <p:cNvSpPr/>
            <p:nvPr/>
          </p:nvSpPr>
          <p:spPr>
            <a:xfrm>
              <a:off x="8430140" y="3087686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39">
              <a:extLst>
                <a:ext uri="{FF2B5EF4-FFF2-40B4-BE49-F238E27FC236}">
                  <a16:creationId xmlns:a16="http://schemas.microsoft.com/office/drawing/2014/main" id="{D7F53447-936E-7D4C-A4A0-847854C528E4}"/>
                </a:ext>
              </a:extLst>
            </p:cNvPr>
            <p:cNvSpPr/>
            <p:nvPr/>
          </p:nvSpPr>
          <p:spPr>
            <a:xfrm>
              <a:off x="8862276" y="3225141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40">
              <a:extLst>
                <a:ext uri="{FF2B5EF4-FFF2-40B4-BE49-F238E27FC236}">
                  <a16:creationId xmlns:a16="http://schemas.microsoft.com/office/drawing/2014/main" id="{70F7C952-F6FC-AC44-9303-383100482B68}"/>
                </a:ext>
              </a:extLst>
            </p:cNvPr>
            <p:cNvSpPr/>
            <p:nvPr/>
          </p:nvSpPr>
          <p:spPr>
            <a:xfrm>
              <a:off x="10055157" y="2968043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lowchart: Connector 43">
              <a:extLst>
                <a:ext uri="{FF2B5EF4-FFF2-40B4-BE49-F238E27FC236}">
                  <a16:creationId xmlns:a16="http://schemas.microsoft.com/office/drawing/2014/main" id="{EC534598-9D90-4741-B364-E1F7B6864327}"/>
                </a:ext>
              </a:extLst>
            </p:cNvPr>
            <p:cNvSpPr/>
            <p:nvPr/>
          </p:nvSpPr>
          <p:spPr>
            <a:xfrm>
              <a:off x="9560470" y="3754616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lowchart: Connector 44">
              <a:extLst>
                <a:ext uri="{FF2B5EF4-FFF2-40B4-BE49-F238E27FC236}">
                  <a16:creationId xmlns:a16="http://schemas.microsoft.com/office/drawing/2014/main" id="{B5C7377B-3779-4240-AAB9-86271BE4188E}"/>
                </a:ext>
              </a:extLst>
            </p:cNvPr>
            <p:cNvSpPr/>
            <p:nvPr/>
          </p:nvSpPr>
          <p:spPr>
            <a:xfrm>
              <a:off x="9450285" y="3985756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45">
              <a:extLst>
                <a:ext uri="{FF2B5EF4-FFF2-40B4-BE49-F238E27FC236}">
                  <a16:creationId xmlns:a16="http://schemas.microsoft.com/office/drawing/2014/main" id="{BBDF2D96-F269-AB49-B772-7DF14FB9061E}"/>
                </a:ext>
              </a:extLst>
            </p:cNvPr>
            <p:cNvSpPr/>
            <p:nvPr/>
          </p:nvSpPr>
          <p:spPr>
            <a:xfrm>
              <a:off x="9229915" y="4256141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46">
              <a:extLst>
                <a:ext uri="{FF2B5EF4-FFF2-40B4-BE49-F238E27FC236}">
                  <a16:creationId xmlns:a16="http://schemas.microsoft.com/office/drawing/2014/main" id="{0818C645-E32C-554E-A9B1-6794866964F4}"/>
                </a:ext>
              </a:extLst>
            </p:cNvPr>
            <p:cNvSpPr/>
            <p:nvPr/>
          </p:nvSpPr>
          <p:spPr>
            <a:xfrm>
              <a:off x="9818938" y="4309686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40">
              <a:extLst>
                <a:ext uri="{FF2B5EF4-FFF2-40B4-BE49-F238E27FC236}">
                  <a16:creationId xmlns:a16="http://schemas.microsoft.com/office/drawing/2014/main" id="{1EA016E9-DF8A-B349-B1B5-BD45BC851653}"/>
                </a:ext>
              </a:extLst>
            </p:cNvPr>
            <p:cNvSpPr/>
            <p:nvPr/>
          </p:nvSpPr>
          <p:spPr>
            <a:xfrm>
              <a:off x="9419173" y="2125162"/>
              <a:ext cx="69591" cy="68599"/>
            </a:xfrm>
            <a:prstGeom prst="flowChartConnector">
              <a:avLst/>
            </a:prstGeom>
            <a:solidFill>
              <a:srgbClr val="0090C3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lowchart: Connector 40">
              <a:extLst>
                <a:ext uri="{FF2B5EF4-FFF2-40B4-BE49-F238E27FC236}">
                  <a16:creationId xmlns:a16="http://schemas.microsoft.com/office/drawing/2014/main" id="{4FA741EB-DDBD-4547-93B6-9A41CB8D6BC2}"/>
                </a:ext>
              </a:extLst>
            </p:cNvPr>
            <p:cNvSpPr/>
            <p:nvPr/>
          </p:nvSpPr>
          <p:spPr>
            <a:xfrm>
              <a:off x="9419171" y="2443819"/>
              <a:ext cx="69591" cy="68599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55934-5779-CA4A-9A31-60F07510EED0}"/>
                </a:ext>
              </a:extLst>
            </p:cNvPr>
            <p:cNvSpPr txBox="1"/>
            <p:nvPr/>
          </p:nvSpPr>
          <p:spPr>
            <a:xfrm>
              <a:off x="9526482" y="201528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/>
                <a:t>Positive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06D48E-D3E3-B341-BD49-7FD95F66E00B}"/>
                </a:ext>
              </a:extLst>
            </p:cNvPr>
            <p:cNvSpPr txBox="1"/>
            <p:nvPr/>
          </p:nvSpPr>
          <p:spPr>
            <a:xfrm>
              <a:off x="9526482" y="2320510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/>
                <a:t>Negative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5401D4-E294-FC48-9D8D-2E201F57AF3E}"/>
              </a:ext>
            </a:extLst>
          </p:cNvPr>
          <p:cNvSpPr/>
          <p:nvPr/>
        </p:nvSpPr>
        <p:spPr>
          <a:xfrm>
            <a:off x="6591807" y="2762476"/>
            <a:ext cx="3872995" cy="221776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21">
            <a:extLst>
              <a:ext uri="{FF2B5EF4-FFF2-40B4-BE49-F238E27FC236}">
                <a16:creationId xmlns:a16="http://schemas.microsoft.com/office/drawing/2014/main" id="{AB46641E-2F4A-A74F-B449-CF19D6513031}"/>
              </a:ext>
            </a:extLst>
          </p:cNvPr>
          <p:cNvSpPr/>
          <p:nvPr/>
        </p:nvSpPr>
        <p:spPr>
          <a:xfrm>
            <a:off x="6767920" y="4054087"/>
            <a:ext cx="69591" cy="68599"/>
          </a:xfrm>
          <a:prstGeom prst="flowChartConnector">
            <a:avLst/>
          </a:prstGeom>
          <a:solidFill>
            <a:srgbClr val="FE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2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Accuracy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12F08D-BBE6-C144-9A4B-F0D2B5FBED7E}"/>
              </a:ext>
            </a:extLst>
          </p:cNvPr>
          <p:cNvGrpSpPr/>
          <p:nvPr/>
        </p:nvGrpSpPr>
        <p:grpSpPr>
          <a:xfrm>
            <a:off x="1116860" y="1580772"/>
            <a:ext cx="4926198" cy="3966703"/>
            <a:chOff x="2255031" y="1438117"/>
            <a:chExt cx="5046097" cy="406234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FEEC1D-3FD4-9644-9A37-D640090539C9}"/>
                </a:ext>
              </a:extLst>
            </p:cNvPr>
            <p:cNvSpPr/>
            <p:nvPr/>
          </p:nvSpPr>
          <p:spPr>
            <a:xfrm>
              <a:off x="3390313" y="2276400"/>
              <a:ext cx="1955409" cy="1600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(TP)</a:t>
              </a:r>
            </a:p>
            <a:p>
              <a:pPr algn="ctr"/>
              <a:r>
                <a:rPr lang="en-US" sz="2000" dirty="0"/>
                <a:t>True Positive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5F148C-6512-3744-8713-A241FFD62564}"/>
                </a:ext>
              </a:extLst>
            </p:cNvPr>
            <p:cNvSpPr/>
            <p:nvPr/>
          </p:nvSpPr>
          <p:spPr>
            <a:xfrm>
              <a:off x="3404380" y="1900563"/>
              <a:ext cx="1927274" cy="375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79DB8E-69DE-2F45-8103-8F08D10BE4A7}"/>
                </a:ext>
              </a:extLst>
            </p:cNvPr>
            <p:cNvSpPr/>
            <p:nvPr/>
          </p:nvSpPr>
          <p:spPr>
            <a:xfrm rot="16200000">
              <a:off x="2241571" y="4351723"/>
              <a:ext cx="1623869" cy="673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BDE2CA-5CCB-DC49-AF82-2D21EE9C2823}"/>
                </a:ext>
              </a:extLst>
            </p:cNvPr>
            <p:cNvSpPr/>
            <p:nvPr/>
          </p:nvSpPr>
          <p:spPr>
            <a:xfrm>
              <a:off x="5345718" y="1899782"/>
              <a:ext cx="1955409" cy="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83BEB4-CBDF-C64E-BA0D-FE42155EB350}"/>
                </a:ext>
              </a:extLst>
            </p:cNvPr>
            <p:cNvSpPr/>
            <p:nvPr/>
          </p:nvSpPr>
          <p:spPr>
            <a:xfrm rot="16200000">
              <a:off x="2253406" y="2739687"/>
              <a:ext cx="1600200" cy="67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B270-2126-DE45-BE05-110C9E1C2C3E}"/>
                </a:ext>
              </a:extLst>
            </p:cNvPr>
            <p:cNvSpPr/>
            <p:nvPr/>
          </p:nvSpPr>
          <p:spPr>
            <a:xfrm>
              <a:off x="3390313" y="3876597"/>
              <a:ext cx="1955408" cy="1623869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(FP)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</a:t>
              </a:r>
              <a:r>
                <a:rPr lang="en-US" sz="2000" dirty="0"/>
                <a:t>Positive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A44B82-56F3-5946-B3AB-19FCDECEB623}"/>
                </a:ext>
              </a:extLst>
            </p:cNvPr>
            <p:cNvSpPr/>
            <p:nvPr/>
          </p:nvSpPr>
          <p:spPr>
            <a:xfrm>
              <a:off x="5345718" y="2288593"/>
              <a:ext cx="1955409" cy="16002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(FN)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Negative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2E7EAE-5F9C-FB45-B515-C3850C7BBDBF}"/>
                </a:ext>
              </a:extLst>
            </p:cNvPr>
            <p:cNvSpPr/>
            <p:nvPr/>
          </p:nvSpPr>
          <p:spPr>
            <a:xfrm>
              <a:off x="5345719" y="3876598"/>
              <a:ext cx="1955409" cy="16238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(TN)</a:t>
              </a:r>
            </a:p>
            <a:p>
              <a:pPr algn="ctr"/>
              <a:r>
                <a:rPr lang="en-US" sz="2000" dirty="0"/>
                <a:t>True Negative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816297-F9EE-8D43-BC3C-3925FD4D1E2B}"/>
                </a:ext>
              </a:extLst>
            </p:cNvPr>
            <p:cNvSpPr txBox="1"/>
            <p:nvPr/>
          </p:nvSpPr>
          <p:spPr>
            <a:xfrm>
              <a:off x="4590185" y="1438117"/>
              <a:ext cx="1555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Prediction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E51D8E-29AF-7543-9E29-C9693B031585}"/>
                </a:ext>
              </a:extLst>
            </p:cNvPr>
            <p:cNvSpPr txBox="1"/>
            <p:nvPr/>
          </p:nvSpPr>
          <p:spPr>
            <a:xfrm rot="16200000">
              <a:off x="1681092" y="3662632"/>
              <a:ext cx="160954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True State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96B042D-C486-5946-A0CB-3BA317BE89C0}"/>
              </a:ext>
            </a:extLst>
          </p:cNvPr>
          <p:cNvSpPr txBox="1"/>
          <p:nvPr/>
        </p:nvSpPr>
        <p:spPr>
          <a:xfrm>
            <a:off x="2829205" y="3361310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6DDAD-59EF-D847-8BF3-0FA52D66D415}"/>
              </a:ext>
            </a:extLst>
          </p:cNvPr>
          <p:cNvSpPr txBox="1"/>
          <p:nvPr/>
        </p:nvSpPr>
        <p:spPr>
          <a:xfrm>
            <a:off x="2824188" y="4980237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4FFD97-F58F-124F-9C6B-B2CAC983BC2E}"/>
              </a:ext>
            </a:extLst>
          </p:cNvPr>
          <p:cNvSpPr txBox="1"/>
          <p:nvPr/>
        </p:nvSpPr>
        <p:spPr>
          <a:xfrm>
            <a:off x="4779594" y="4980238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391FD5-F750-0846-BE79-B7F3B7BEABCA}"/>
              </a:ext>
            </a:extLst>
          </p:cNvPr>
          <p:cNvSpPr txBox="1"/>
          <p:nvPr/>
        </p:nvSpPr>
        <p:spPr>
          <a:xfrm>
            <a:off x="4787827" y="3366235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651AE8B-7D49-844A-B47F-3ECBB7AFE570}"/>
                  </a:ext>
                </a:extLst>
              </p:cNvPr>
              <p:cNvSpPr/>
              <p:nvPr/>
            </p:nvSpPr>
            <p:spPr>
              <a:xfrm>
                <a:off x="6192121" y="1926292"/>
                <a:ext cx="4792545" cy="368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Accuracy*:</a:t>
                </a:r>
                <a:r>
                  <a:rPr lang="en-US" sz="2400" dirty="0"/>
                  <a:t> The percent (ratio) of cases classified correctly:</a:t>
                </a:r>
              </a:p>
              <a:p>
                <a:endParaRPr lang="en-US" sz="2400" dirty="0"/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19+3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19+1+2+3</m:t>
                        </m:r>
                      </m:den>
                    </m:f>
                  </m:oMath>
                </a14:m>
                <a:r>
                  <a:rPr lang="en-US" sz="2000" b="1" dirty="0"/>
                  <a:t> = 0.88</a:t>
                </a:r>
              </a:p>
              <a:p>
                <a:pPr lvl="1"/>
                <a:endParaRPr lang="en-US" sz="2000" b="1" dirty="0"/>
              </a:p>
              <a:p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m:rPr>
                        <m:nor/>
                      </m:rPr>
                      <a:rPr lang="en-US" sz="2000" dirty="0"/>
                      <m:t>bad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r>
                      <m:rPr>
                        <m:nor/>
                      </m:rPr>
                      <a:rPr lang="en-US" sz="2000" dirty="0"/>
                      <m:t>good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651AE8B-7D49-844A-B47F-3ECBB7AFE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21" y="1926292"/>
                <a:ext cx="4792545" cy="3689087"/>
              </a:xfrm>
              <a:prstGeom prst="rect">
                <a:avLst/>
              </a:prstGeom>
              <a:blipFill>
                <a:blip r:embed="rId3"/>
                <a:stretch>
                  <a:fillRect l="-1852" t="-1375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Accuracy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12F08D-BBE6-C144-9A4B-F0D2B5FBED7E}"/>
              </a:ext>
            </a:extLst>
          </p:cNvPr>
          <p:cNvGrpSpPr/>
          <p:nvPr/>
        </p:nvGrpSpPr>
        <p:grpSpPr>
          <a:xfrm>
            <a:off x="1116860" y="1580772"/>
            <a:ext cx="4926198" cy="3966703"/>
            <a:chOff x="2255031" y="1438117"/>
            <a:chExt cx="5046097" cy="406234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FEEC1D-3FD4-9644-9A37-D640090539C9}"/>
                </a:ext>
              </a:extLst>
            </p:cNvPr>
            <p:cNvSpPr/>
            <p:nvPr/>
          </p:nvSpPr>
          <p:spPr>
            <a:xfrm>
              <a:off x="3390313" y="2276400"/>
              <a:ext cx="1955409" cy="1600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(TP)</a:t>
              </a:r>
            </a:p>
            <a:p>
              <a:pPr algn="ctr"/>
              <a:r>
                <a:rPr lang="en-US" sz="2000" dirty="0"/>
                <a:t>True Positive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5F148C-6512-3744-8713-A241FFD62564}"/>
                </a:ext>
              </a:extLst>
            </p:cNvPr>
            <p:cNvSpPr/>
            <p:nvPr/>
          </p:nvSpPr>
          <p:spPr>
            <a:xfrm>
              <a:off x="3404380" y="1900563"/>
              <a:ext cx="1927274" cy="375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79DB8E-69DE-2F45-8103-8F08D10BE4A7}"/>
                </a:ext>
              </a:extLst>
            </p:cNvPr>
            <p:cNvSpPr/>
            <p:nvPr/>
          </p:nvSpPr>
          <p:spPr>
            <a:xfrm rot="16200000">
              <a:off x="2241571" y="4351723"/>
              <a:ext cx="1623869" cy="673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BDE2CA-5CCB-DC49-AF82-2D21EE9C2823}"/>
                </a:ext>
              </a:extLst>
            </p:cNvPr>
            <p:cNvSpPr/>
            <p:nvPr/>
          </p:nvSpPr>
          <p:spPr>
            <a:xfrm>
              <a:off x="5345718" y="1899782"/>
              <a:ext cx="1955409" cy="376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83BEB4-CBDF-C64E-BA0D-FE42155EB350}"/>
                </a:ext>
              </a:extLst>
            </p:cNvPr>
            <p:cNvSpPr/>
            <p:nvPr/>
          </p:nvSpPr>
          <p:spPr>
            <a:xfrm rot="16200000">
              <a:off x="2253406" y="2739687"/>
              <a:ext cx="1600200" cy="673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B270-2126-DE45-BE05-110C9E1C2C3E}"/>
                </a:ext>
              </a:extLst>
            </p:cNvPr>
            <p:cNvSpPr/>
            <p:nvPr/>
          </p:nvSpPr>
          <p:spPr>
            <a:xfrm>
              <a:off x="3390313" y="3876597"/>
              <a:ext cx="1955408" cy="1623869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(FP)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</a:t>
              </a:r>
              <a:r>
                <a:rPr lang="en-US" sz="2000" dirty="0"/>
                <a:t>Positive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A44B82-56F3-5946-B3AB-19FCDECEB623}"/>
                </a:ext>
              </a:extLst>
            </p:cNvPr>
            <p:cNvSpPr/>
            <p:nvPr/>
          </p:nvSpPr>
          <p:spPr>
            <a:xfrm>
              <a:off x="5345718" y="2288593"/>
              <a:ext cx="1955409" cy="16002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(FN)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Negative</a:t>
              </a: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2E7EAE-5F9C-FB45-B515-C3850C7BBDBF}"/>
                </a:ext>
              </a:extLst>
            </p:cNvPr>
            <p:cNvSpPr/>
            <p:nvPr/>
          </p:nvSpPr>
          <p:spPr>
            <a:xfrm>
              <a:off x="5345719" y="3876598"/>
              <a:ext cx="1955409" cy="16238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(TN)</a:t>
              </a:r>
            </a:p>
            <a:p>
              <a:pPr algn="ctr"/>
              <a:r>
                <a:rPr lang="en-US" sz="2000" dirty="0"/>
                <a:t>True Negative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816297-F9EE-8D43-BC3C-3925FD4D1E2B}"/>
                </a:ext>
              </a:extLst>
            </p:cNvPr>
            <p:cNvSpPr txBox="1"/>
            <p:nvPr/>
          </p:nvSpPr>
          <p:spPr>
            <a:xfrm>
              <a:off x="4590185" y="1438117"/>
              <a:ext cx="1555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Prediction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E51D8E-29AF-7543-9E29-C9693B031585}"/>
                </a:ext>
              </a:extLst>
            </p:cNvPr>
            <p:cNvSpPr txBox="1"/>
            <p:nvPr/>
          </p:nvSpPr>
          <p:spPr>
            <a:xfrm rot="16200000">
              <a:off x="1681092" y="3662632"/>
              <a:ext cx="160954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True State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96B042D-C486-5946-A0CB-3BA317BE89C0}"/>
              </a:ext>
            </a:extLst>
          </p:cNvPr>
          <p:cNvSpPr txBox="1"/>
          <p:nvPr/>
        </p:nvSpPr>
        <p:spPr>
          <a:xfrm>
            <a:off x="2829205" y="3361310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6DDAD-59EF-D847-8BF3-0FA52D66D415}"/>
              </a:ext>
            </a:extLst>
          </p:cNvPr>
          <p:cNvSpPr txBox="1"/>
          <p:nvPr/>
        </p:nvSpPr>
        <p:spPr>
          <a:xfrm>
            <a:off x="2824188" y="4980237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4FFD97-F58F-124F-9C6B-B2CAC983BC2E}"/>
              </a:ext>
            </a:extLst>
          </p:cNvPr>
          <p:cNvSpPr txBox="1"/>
          <p:nvPr/>
        </p:nvSpPr>
        <p:spPr>
          <a:xfrm>
            <a:off x="4779594" y="4980238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391FD5-F750-0846-BE79-B7F3B7BEABCA}"/>
              </a:ext>
            </a:extLst>
          </p:cNvPr>
          <p:cNvSpPr txBox="1"/>
          <p:nvPr/>
        </p:nvSpPr>
        <p:spPr>
          <a:xfrm>
            <a:off x="4787827" y="3366235"/>
            <a:ext cx="678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146EC3-8D10-B143-B7FD-6F7CAD32C7A5}"/>
                  </a:ext>
                </a:extLst>
              </p:cNvPr>
              <p:cNvSpPr/>
              <p:nvPr/>
            </p:nvSpPr>
            <p:spPr>
              <a:xfrm>
                <a:off x="6342591" y="2023173"/>
                <a:ext cx="4278676" cy="2463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High Accuracy Paradox: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Accuracy is misleading when dealing with imbalanced datasets</a:t>
                </a:r>
              </a:p>
              <a:p>
                <a:endParaRPr lang="en-US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2+88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2+2+8+88</m:t>
                        </m:r>
                      </m:den>
                    </m:f>
                  </m:oMath>
                </a14:m>
                <a:r>
                  <a:rPr lang="en-US" sz="2400" b="1" dirty="0"/>
                  <a:t> = 0.90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146EC3-8D10-B143-B7FD-6F7CAD32C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91" y="2023173"/>
                <a:ext cx="4278676" cy="2463816"/>
              </a:xfrm>
              <a:prstGeom prst="rect">
                <a:avLst/>
              </a:prstGeom>
              <a:blipFill>
                <a:blip r:embed="rId3"/>
                <a:stretch>
                  <a:fillRect l="-1775" t="-1538" r="-325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Classification - Precision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12F08D-BBE6-C144-9A4B-F0D2B5FBED7E}"/>
              </a:ext>
            </a:extLst>
          </p:cNvPr>
          <p:cNvGrpSpPr/>
          <p:nvPr/>
        </p:nvGrpSpPr>
        <p:grpSpPr>
          <a:xfrm>
            <a:off x="1116859" y="1580772"/>
            <a:ext cx="5046097" cy="4062349"/>
            <a:chOff x="2255031" y="1438117"/>
            <a:chExt cx="5046097" cy="406234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FEEC1D-3FD4-9644-9A37-D640090539C9}"/>
                </a:ext>
              </a:extLst>
            </p:cNvPr>
            <p:cNvSpPr/>
            <p:nvPr/>
          </p:nvSpPr>
          <p:spPr>
            <a:xfrm>
              <a:off x="3390313" y="2276400"/>
              <a:ext cx="1950387" cy="1600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True Positive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5F148C-6512-3744-8713-A241FFD62564}"/>
                </a:ext>
              </a:extLst>
            </p:cNvPr>
            <p:cNvSpPr/>
            <p:nvPr/>
          </p:nvSpPr>
          <p:spPr>
            <a:xfrm>
              <a:off x="3404380" y="1900563"/>
              <a:ext cx="1927274" cy="3758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79DB8E-69DE-2F45-8103-8F08D10BE4A7}"/>
                </a:ext>
              </a:extLst>
            </p:cNvPr>
            <p:cNvSpPr/>
            <p:nvPr/>
          </p:nvSpPr>
          <p:spPr>
            <a:xfrm rot="16200000">
              <a:off x="2241571" y="4351723"/>
              <a:ext cx="1623869" cy="6736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BDE2CA-5CCB-DC49-AF82-2D21EE9C2823}"/>
                </a:ext>
              </a:extLst>
            </p:cNvPr>
            <p:cNvSpPr/>
            <p:nvPr/>
          </p:nvSpPr>
          <p:spPr>
            <a:xfrm>
              <a:off x="5345718" y="1899782"/>
              <a:ext cx="1955409" cy="37661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83BEB4-CBDF-C64E-BA0D-FE42155EB350}"/>
                </a:ext>
              </a:extLst>
            </p:cNvPr>
            <p:cNvSpPr/>
            <p:nvPr/>
          </p:nvSpPr>
          <p:spPr>
            <a:xfrm rot="16200000">
              <a:off x="2253406" y="2739687"/>
              <a:ext cx="1600200" cy="67361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B270-2126-DE45-BE05-110C9E1C2C3E}"/>
                </a:ext>
              </a:extLst>
            </p:cNvPr>
            <p:cNvSpPr/>
            <p:nvPr/>
          </p:nvSpPr>
          <p:spPr>
            <a:xfrm>
              <a:off x="3390313" y="3876597"/>
              <a:ext cx="1955408" cy="162386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Positive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A44B82-56F3-5946-B3AB-19FCDECEB623}"/>
                </a:ext>
              </a:extLst>
            </p:cNvPr>
            <p:cNvSpPr/>
            <p:nvPr/>
          </p:nvSpPr>
          <p:spPr>
            <a:xfrm>
              <a:off x="5345718" y="2288593"/>
              <a:ext cx="1955409" cy="16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Negative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2E7EAE-5F9C-FB45-B515-C3850C7BBDBF}"/>
                </a:ext>
              </a:extLst>
            </p:cNvPr>
            <p:cNvSpPr/>
            <p:nvPr/>
          </p:nvSpPr>
          <p:spPr>
            <a:xfrm>
              <a:off x="5345719" y="3876598"/>
              <a:ext cx="1955409" cy="16238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True Negative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816297-F9EE-8D43-BC3C-3925FD4D1E2B}"/>
                </a:ext>
              </a:extLst>
            </p:cNvPr>
            <p:cNvSpPr txBox="1"/>
            <p:nvPr/>
          </p:nvSpPr>
          <p:spPr>
            <a:xfrm>
              <a:off x="4590185" y="1438117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Prediction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E51D8E-29AF-7543-9E29-C9693B031585}"/>
                </a:ext>
              </a:extLst>
            </p:cNvPr>
            <p:cNvSpPr txBox="1"/>
            <p:nvPr/>
          </p:nvSpPr>
          <p:spPr>
            <a:xfrm rot="16200000">
              <a:off x="1681092" y="3662632"/>
              <a:ext cx="1609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True State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96B042D-C486-5946-A0CB-3BA317BE89C0}"/>
              </a:ext>
            </a:extLst>
          </p:cNvPr>
          <p:cNvSpPr txBox="1"/>
          <p:nvPr/>
        </p:nvSpPr>
        <p:spPr>
          <a:xfrm>
            <a:off x="2829205" y="3361310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6DDAD-59EF-D847-8BF3-0FA52D66D415}"/>
              </a:ext>
            </a:extLst>
          </p:cNvPr>
          <p:cNvSpPr txBox="1"/>
          <p:nvPr/>
        </p:nvSpPr>
        <p:spPr>
          <a:xfrm>
            <a:off x="2824188" y="4980237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4FFD97-F58F-124F-9C6B-B2CAC983BC2E}"/>
              </a:ext>
            </a:extLst>
          </p:cNvPr>
          <p:cNvSpPr txBox="1"/>
          <p:nvPr/>
        </p:nvSpPr>
        <p:spPr>
          <a:xfrm>
            <a:off x="4779594" y="4980238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391FD5-F750-0846-BE79-B7F3B7BEABCA}"/>
              </a:ext>
            </a:extLst>
          </p:cNvPr>
          <p:cNvSpPr txBox="1"/>
          <p:nvPr/>
        </p:nvSpPr>
        <p:spPr>
          <a:xfrm>
            <a:off x="4787827" y="3366235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15949E-3D02-4C4D-9E65-9FC7BA62CA79}"/>
                  </a:ext>
                </a:extLst>
              </p:cNvPr>
              <p:cNvSpPr/>
              <p:nvPr/>
            </p:nvSpPr>
            <p:spPr>
              <a:xfrm>
                <a:off x="6331623" y="2180325"/>
                <a:ext cx="4792545" cy="3319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Precision*: </a:t>
                </a:r>
                <a:r>
                  <a:rPr lang="en-US" sz="2400" dirty="0"/>
                  <a:t>Accuracy of a predicted positive outcome:</a:t>
                </a:r>
                <a:r>
                  <a:rPr lang="en-US" sz="24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= 0.50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m:rPr>
                        <m:nor/>
                      </m:rPr>
                      <a:rPr lang="en-US" sz="2000" dirty="0"/>
                      <m:t>bad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r>
                      <m:rPr>
                        <m:nor/>
                      </m:rPr>
                      <a:rPr lang="en-US" sz="2000" dirty="0"/>
                      <m:t>good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15949E-3D02-4C4D-9E65-9FC7BA62C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23" y="2180325"/>
                <a:ext cx="4792545" cy="3319627"/>
              </a:xfrm>
              <a:prstGeom prst="rect">
                <a:avLst/>
              </a:prstGeom>
              <a:blipFill>
                <a:blip r:embed="rId3"/>
                <a:stretch>
                  <a:fillRect l="-1852" t="-1145" r="-2646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EEAEA0B-A276-E94F-BDDB-A87E0384341B}"/>
              </a:ext>
            </a:extLst>
          </p:cNvPr>
          <p:cNvSpPr/>
          <p:nvPr/>
        </p:nvSpPr>
        <p:spPr>
          <a:xfrm>
            <a:off x="2270385" y="2059713"/>
            <a:ext cx="1927274" cy="360068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Classification - Recall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12F08D-BBE6-C144-9A4B-F0D2B5FBED7E}"/>
              </a:ext>
            </a:extLst>
          </p:cNvPr>
          <p:cNvGrpSpPr/>
          <p:nvPr/>
        </p:nvGrpSpPr>
        <p:grpSpPr>
          <a:xfrm>
            <a:off x="1116859" y="1580772"/>
            <a:ext cx="5046097" cy="4062349"/>
            <a:chOff x="2255031" y="1438117"/>
            <a:chExt cx="5046097" cy="406234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FEEC1D-3FD4-9644-9A37-D640090539C9}"/>
                </a:ext>
              </a:extLst>
            </p:cNvPr>
            <p:cNvSpPr/>
            <p:nvPr/>
          </p:nvSpPr>
          <p:spPr>
            <a:xfrm>
              <a:off x="3390313" y="2276400"/>
              <a:ext cx="1950387" cy="1600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True Positive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5F148C-6512-3744-8713-A241FFD62564}"/>
                </a:ext>
              </a:extLst>
            </p:cNvPr>
            <p:cNvSpPr/>
            <p:nvPr/>
          </p:nvSpPr>
          <p:spPr>
            <a:xfrm>
              <a:off x="3404380" y="1900563"/>
              <a:ext cx="1927274" cy="3758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79DB8E-69DE-2F45-8103-8F08D10BE4A7}"/>
                </a:ext>
              </a:extLst>
            </p:cNvPr>
            <p:cNvSpPr/>
            <p:nvPr/>
          </p:nvSpPr>
          <p:spPr>
            <a:xfrm rot="16200000">
              <a:off x="2241571" y="4351723"/>
              <a:ext cx="1623869" cy="6736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BDE2CA-5CCB-DC49-AF82-2D21EE9C2823}"/>
                </a:ext>
              </a:extLst>
            </p:cNvPr>
            <p:cNvSpPr/>
            <p:nvPr/>
          </p:nvSpPr>
          <p:spPr>
            <a:xfrm>
              <a:off x="5345718" y="1899782"/>
              <a:ext cx="1955409" cy="37661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83BEB4-CBDF-C64E-BA0D-FE42155EB350}"/>
                </a:ext>
              </a:extLst>
            </p:cNvPr>
            <p:cNvSpPr/>
            <p:nvPr/>
          </p:nvSpPr>
          <p:spPr>
            <a:xfrm rot="16200000">
              <a:off x="2253406" y="2739687"/>
              <a:ext cx="1600200" cy="67361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629B270-2126-DE45-BE05-110C9E1C2C3E}"/>
                </a:ext>
              </a:extLst>
            </p:cNvPr>
            <p:cNvSpPr/>
            <p:nvPr/>
          </p:nvSpPr>
          <p:spPr>
            <a:xfrm>
              <a:off x="3390313" y="3876597"/>
              <a:ext cx="1955408" cy="162386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Positive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A44B82-56F3-5946-B3AB-19FCDECEB623}"/>
                </a:ext>
              </a:extLst>
            </p:cNvPr>
            <p:cNvSpPr/>
            <p:nvPr/>
          </p:nvSpPr>
          <p:spPr>
            <a:xfrm>
              <a:off x="5345718" y="2288593"/>
              <a:ext cx="1955409" cy="16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False Negative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2E7EAE-5F9C-FB45-B515-C3850C7BBDBF}"/>
                </a:ext>
              </a:extLst>
            </p:cNvPr>
            <p:cNvSpPr/>
            <p:nvPr/>
          </p:nvSpPr>
          <p:spPr>
            <a:xfrm>
              <a:off x="5345719" y="3876598"/>
              <a:ext cx="1955409" cy="16238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True Negative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816297-F9EE-8D43-BC3C-3925FD4D1E2B}"/>
                </a:ext>
              </a:extLst>
            </p:cNvPr>
            <p:cNvSpPr txBox="1"/>
            <p:nvPr/>
          </p:nvSpPr>
          <p:spPr>
            <a:xfrm>
              <a:off x="4590185" y="1438117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Prediction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E51D8E-29AF-7543-9E29-C9693B031585}"/>
                </a:ext>
              </a:extLst>
            </p:cNvPr>
            <p:cNvSpPr txBox="1"/>
            <p:nvPr/>
          </p:nvSpPr>
          <p:spPr>
            <a:xfrm rot="16200000">
              <a:off x="1681092" y="3662632"/>
              <a:ext cx="1609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</a:rPr>
                <a:t>True State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96B042D-C486-5946-A0CB-3BA317BE89C0}"/>
              </a:ext>
            </a:extLst>
          </p:cNvPr>
          <p:cNvSpPr txBox="1"/>
          <p:nvPr/>
        </p:nvSpPr>
        <p:spPr>
          <a:xfrm>
            <a:off x="2829205" y="3361310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6DDAD-59EF-D847-8BF3-0FA52D66D415}"/>
              </a:ext>
            </a:extLst>
          </p:cNvPr>
          <p:cNvSpPr txBox="1"/>
          <p:nvPr/>
        </p:nvSpPr>
        <p:spPr>
          <a:xfrm>
            <a:off x="2824188" y="4980237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4FFD97-F58F-124F-9C6B-B2CAC983BC2E}"/>
              </a:ext>
            </a:extLst>
          </p:cNvPr>
          <p:cNvSpPr txBox="1"/>
          <p:nvPr/>
        </p:nvSpPr>
        <p:spPr>
          <a:xfrm>
            <a:off x="4779594" y="4980238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391FD5-F750-0846-BE79-B7F3B7BEABCA}"/>
              </a:ext>
            </a:extLst>
          </p:cNvPr>
          <p:cNvSpPr txBox="1"/>
          <p:nvPr/>
        </p:nvSpPr>
        <p:spPr>
          <a:xfrm>
            <a:off x="4787827" y="3366235"/>
            <a:ext cx="67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15949E-3D02-4C4D-9E65-9FC7BA62CA79}"/>
                  </a:ext>
                </a:extLst>
              </p:cNvPr>
              <p:cNvSpPr/>
              <p:nvPr/>
            </p:nvSpPr>
            <p:spPr>
              <a:xfrm>
                <a:off x="6331623" y="2180325"/>
                <a:ext cx="4792545" cy="3319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Recall*: </a:t>
                </a:r>
                <a:r>
                  <a:rPr lang="en-US" sz="2400" dirty="0"/>
                  <a:t>Measures model’s ability to predict a positive outcome:</a:t>
                </a:r>
                <a:r>
                  <a:rPr lang="en-US" sz="24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2+8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= 0.20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m:rPr>
                        <m:nor/>
                      </m:rPr>
                      <a:rPr lang="en-US" sz="2000" dirty="0"/>
                      <m:t>bad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m:rPr>
                        <m:nor/>
                      </m:rPr>
                      <a:rPr lang="en-US" sz="2000" dirty="0"/>
                      <m:t> (</m:t>
                    </m:r>
                    <m:r>
                      <m:rPr>
                        <m:nor/>
                      </m:rPr>
                      <a:rPr lang="en-US" sz="2000" dirty="0"/>
                      <m:t>good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15949E-3D02-4C4D-9E65-9FC7BA62C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23" y="2180325"/>
                <a:ext cx="4792545" cy="3319627"/>
              </a:xfrm>
              <a:prstGeom prst="rect">
                <a:avLst/>
              </a:prstGeom>
              <a:blipFill>
                <a:blip r:embed="rId3"/>
                <a:stretch>
                  <a:fillRect l="-1852" t="-1145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7BED235-E0D4-D047-915D-07508E42C91B}"/>
              </a:ext>
            </a:extLst>
          </p:cNvPr>
          <p:cNvSpPr/>
          <p:nvPr/>
        </p:nvSpPr>
        <p:spPr>
          <a:xfrm>
            <a:off x="1569425" y="2382059"/>
            <a:ext cx="4593530" cy="161717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F1 Score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FDF0E9D1-0CA4-4A48-8D2B-BC0528C8E229}"/>
              </a:ext>
            </a:extLst>
          </p:cNvPr>
          <p:cNvSpPr/>
          <p:nvPr/>
        </p:nvSpPr>
        <p:spPr bwMode="ltGray">
          <a:xfrm>
            <a:off x="878276" y="1393113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1A2793-AB51-7F42-B989-D99FFBBED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8" b="3699"/>
          <a:stretch/>
        </p:blipFill>
        <p:spPr>
          <a:xfrm>
            <a:off x="1541591" y="1630614"/>
            <a:ext cx="3407461" cy="3788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/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F1 Score*: </a:t>
                </a:r>
                <a:r>
                  <a:rPr lang="en-US" sz="2400" dirty="0"/>
                  <a:t>It is a combined metric, the harmonic mean of precision and recall. 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∗(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/>
              </a:p>
              <a:p>
                <a:pPr lvl="1"/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2000" dirty="0"/>
                        <m:t>bad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m:rPr>
                          <m:nor/>
                        </m:rPr>
                        <a:rPr lang="en-US" sz="2000" dirty="0"/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good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  <a:blipFill>
                <a:blip r:embed="rId4"/>
                <a:stretch>
                  <a:fillRect l="-1768" t="-1141" r="-3030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41AA31E-7EA6-6343-A964-65652D250902}"/>
              </a:ext>
            </a:extLst>
          </p:cNvPr>
          <p:cNvSpPr txBox="1"/>
          <p:nvPr/>
        </p:nvSpPr>
        <p:spPr>
          <a:xfrm>
            <a:off x="2671449" y="5448486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Precision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BE4DD-86D0-9A42-A548-F2A3F40483A6}"/>
              </a:ext>
            </a:extLst>
          </p:cNvPr>
          <p:cNvSpPr txBox="1"/>
          <p:nvPr/>
        </p:nvSpPr>
        <p:spPr>
          <a:xfrm rot="16200000">
            <a:off x="806125" y="3251097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357DA-047A-644A-A7B4-BE7FCE6E15DA}"/>
              </a:ext>
            </a:extLst>
          </p:cNvPr>
          <p:cNvSpPr txBox="1"/>
          <p:nvPr/>
        </p:nvSpPr>
        <p:spPr>
          <a:xfrm>
            <a:off x="4898007" y="3371193"/>
            <a:ext cx="8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09726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F1 Score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FDF0E9D1-0CA4-4A48-8D2B-BC0528C8E229}"/>
              </a:ext>
            </a:extLst>
          </p:cNvPr>
          <p:cNvSpPr/>
          <p:nvPr/>
        </p:nvSpPr>
        <p:spPr bwMode="ltGray">
          <a:xfrm>
            <a:off x="878276" y="1393113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1A2793-AB51-7F42-B989-D99FFBBED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8" b="3699"/>
          <a:stretch/>
        </p:blipFill>
        <p:spPr>
          <a:xfrm>
            <a:off x="1541591" y="1630614"/>
            <a:ext cx="3407461" cy="3788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/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F1 Score*: </a:t>
                </a:r>
                <a:r>
                  <a:rPr lang="en-US" sz="2400" dirty="0"/>
                  <a:t>It is a combined metric, the harmonic mean of precision and recall. 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∗(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/>
              </a:p>
              <a:p>
                <a:pPr lvl="1"/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∗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0070C0"/>
                          </a:solidFill>
                        </a:rPr>
                        <m:t>bad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0070C0"/>
                          </a:solidFill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m:rPr>
                          <m:nor/>
                        </m:rPr>
                        <a:rPr lang="en-US" sz="2000" dirty="0"/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good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  <a:blipFill>
                <a:blip r:embed="rId4"/>
                <a:stretch>
                  <a:fillRect l="-1768" t="-1141" r="-3030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41AA31E-7EA6-6343-A964-65652D250902}"/>
              </a:ext>
            </a:extLst>
          </p:cNvPr>
          <p:cNvSpPr txBox="1"/>
          <p:nvPr/>
        </p:nvSpPr>
        <p:spPr>
          <a:xfrm>
            <a:off x="2671449" y="5448486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Precision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BE4DD-86D0-9A42-A548-F2A3F40483A6}"/>
              </a:ext>
            </a:extLst>
          </p:cNvPr>
          <p:cNvSpPr txBox="1"/>
          <p:nvPr/>
        </p:nvSpPr>
        <p:spPr>
          <a:xfrm rot="16200000">
            <a:off x="806125" y="3251097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357DA-047A-644A-A7B4-BE7FCE6E15DA}"/>
              </a:ext>
            </a:extLst>
          </p:cNvPr>
          <p:cNvSpPr txBox="1"/>
          <p:nvPr/>
        </p:nvSpPr>
        <p:spPr>
          <a:xfrm>
            <a:off x="4898007" y="3371193"/>
            <a:ext cx="8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F1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2339A-C3C6-EF40-A6AA-5BE538F2B426}"/>
              </a:ext>
            </a:extLst>
          </p:cNvPr>
          <p:cNvSpPr txBox="1"/>
          <p:nvPr/>
        </p:nvSpPr>
        <p:spPr>
          <a:xfrm>
            <a:off x="5920223" y="5154177"/>
            <a:ext cx="430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Low when one or both of the precision and recall are low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3807C64-217A-1442-B27F-0F33BA8C548F}"/>
              </a:ext>
            </a:extLst>
          </p:cNvPr>
          <p:cNvSpPr/>
          <p:nvPr/>
        </p:nvSpPr>
        <p:spPr>
          <a:xfrm>
            <a:off x="3881267" y="4767943"/>
            <a:ext cx="2038957" cy="811464"/>
          </a:xfrm>
          <a:custGeom>
            <a:avLst/>
            <a:gdLst>
              <a:gd name="connsiteX0" fmla="*/ 4514850 w 4514850"/>
              <a:gd name="connsiteY0" fmla="*/ 2514600 h 2514600"/>
              <a:gd name="connsiteX1" fmla="*/ 1328737 w 4514850"/>
              <a:gd name="connsiteY1" fmla="*/ 1928813 h 2514600"/>
              <a:gd name="connsiteX2" fmla="*/ 0 w 4514850"/>
              <a:gd name="connsiteY2" fmla="*/ 0 h 2514600"/>
              <a:gd name="connsiteX3" fmla="*/ 0 w 4514850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2514600">
                <a:moveTo>
                  <a:pt x="4514850" y="2514600"/>
                </a:moveTo>
                <a:cubicBezTo>
                  <a:pt x="3298031" y="2431256"/>
                  <a:pt x="2081212" y="2347913"/>
                  <a:pt x="1328737" y="1928813"/>
                </a:cubicBezTo>
                <a:cubicBezTo>
                  <a:pt x="576262" y="150971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00000000000000000" pitchFamily="2" charset="0"/>
                <a:ea typeface="Amazon Ember" panose="02000000000000000000" pitchFamily="2" charset="0"/>
              </a:rPr>
              <a:t>Underfitting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model performs poorly on both training and test datasets.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D1147-551E-1643-998F-C1B33D9536DC}"/>
              </a:ext>
            </a:extLst>
          </p:cNvPr>
          <p:cNvGrpSpPr/>
          <p:nvPr/>
        </p:nvGrpSpPr>
        <p:grpSpPr>
          <a:xfrm>
            <a:off x="792784" y="2187910"/>
            <a:ext cx="3995334" cy="2853796"/>
            <a:chOff x="1206442" y="6297995"/>
            <a:chExt cx="3995334" cy="28537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CD0DC08-DD37-5D41-A76D-D88FBFEF06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569" y="8836882"/>
              <a:ext cx="3383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5E82EC1-4E30-F943-84D9-A5FB09FCA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69" y="6368002"/>
              <a:ext cx="0" cy="2468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5A55AB-6E5F-3745-9537-7D978FEA7E01}"/>
                </a:ext>
              </a:extLst>
            </p:cNvPr>
            <p:cNvCxnSpPr/>
            <p:nvPr/>
          </p:nvCxnSpPr>
          <p:spPr>
            <a:xfrm>
              <a:off x="1716432" y="8458770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1BA237-C171-A940-A358-FB4FF17C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6432" y="8458770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FAE81D-ECC1-8046-B00E-3AE2AF9989BE}"/>
                </a:ext>
              </a:extLst>
            </p:cNvPr>
            <p:cNvCxnSpPr/>
            <p:nvPr/>
          </p:nvCxnSpPr>
          <p:spPr>
            <a:xfrm>
              <a:off x="2036703" y="849095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8A8C19-4C22-824D-BCBC-BA043A6D4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703" y="849095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6CD33D-459C-A14E-8E66-90E0BACE36DF}"/>
                </a:ext>
              </a:extLst>
            </p:cNvPr>
            <p:cNvCxnSpPr/>
            <p:nvPr/>
          </p:nvCxnSpPr>
          <p:spPr>
            <a:xfrm>
              <a:off x="1634867" y="80806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2104CF-6410-264E-B1B1-C985C9674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67" y="80806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9E30B1-FDBB-6747-9D0F-6BF5AB20EEAC}"/>
                </a:ext>
              </a:extLst>
            </p:cNvPr>
            <p:cNvCxnSpPr/>
            <p:nvPr/>
          </p:nvCxnSpPr>
          <p:spPr>
            <a:xfrm>
              <a:off x="1907009" y="814502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83DDCC-B666-FE42-B007-F92A53EA3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009" y="814502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5EFC9F-DBE3-1649-BDB5-22D1AC109F13}"/>
                </a:ext>
              </a:extLst>
            </p:cNvPr>
            <p:cNvCxnSpPr/>
            <p:nvPr/>
          </p:nvCxnSpPr>
          <p:spPr>
            <a:xfrm>
              <a:off x="2385309" y="859584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76256E-E70C-3448-8D15-4DCDF9D1B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309" y="859584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9EF7B7-8967-6140-B867-1F90816B4FED}"/>
                </a:ext>
              </a:extLst>
            </p:cNvPr>
            <p:cNvCxnSpPr/>
            <p:nvPr/>
          </p:nvCxnSpPr>
          <p:spPr>
            <a:xfrm>
              <a:off x="2493280" y="82721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D6ABA9-8836-0A4E-BE59-1B932FEA0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3280" y="82721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C560E0-2EA9-D341-91B0-CC63205A6756}"/>
                </a:ext>
              </a:extLst>
            </p:cNvPr>
            <p:cNvCxnSpPr/>
            <p:nvPr/>
          </p:nvCxnSpPr>
          <p:spPr>
            <a:xfrm>
              <a:off x="1658277" y="769276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6D2F7-972A-1E49-9332-48D4BDE8A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8277" y="769276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70C854-1DF0-884C-9D50-6073FB6FFE33}"/>
                </a:ext>
              </a:extLst>
            </p:cNvPr>
            <p:cNvCxnSpPr/>
            <p:nvPr/>
          </p:nvCxnSpPr>
          <p:spPr>
            <a:xfrm>
              <a:off x="2057854" y="784669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019106-9173-C247-AFDA-474D1BE39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854" y="784669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DB8E6A-FE4B-834E-BB81-A20D14C6EC38}"/>
                </a:ext>
              </a:extLst>
            </p:cNvPr>
            <p:cNvCxnSpPr/>
            <p:nvPr/>
          </p:nvCxnSpPr>
          <p:spPr>
            <a:xfrm>
              <a:off x="1851109" y="7317099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2336F3-B1F4-D94A-AE77-6DB73D01F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109" y="7317099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67CCE3-029A-F446-A458-1DB02F41B1F7}"/>
                </a:ext>
              </a:extLst>
            </p:cNvPr>
            <p:cNvSpPr/>
            <p:nvPr/>
          </p:nvSpPr>
          <p:spPr>
            <a:xfrm>
              <a:off x="2127441" y="680599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F687EA-84CB-E044-9170-9DF85F0BA450}"/>
                </a:ext>
              </a:extLst>
            </p:cNvPr>
            <p:cNvSpPr/>
            <p:nvPr/>
          </p:nvSpPr>
          <p:spPr>
            <a:xfrm>
              <a:off x="2027746" y="7161854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278FC1-EE6D-8540-97AA-6EF2B1891441}"/>
                </a:ext>
              </a:extLst>
            </p:cNvPr>
            <p:cNvSpPr/>
            <p:nvPr/>
          </p:nvSpPr>
          <p:spPr>
            <a:xfrm>
              <a:off x="2284393" y="721630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B4749E-31DF-AD40-A1BC-6DF1A038E1FB}"/>
                </a:ext>
              </a:extLst>
            </p:cNvPr>
            <p:cNvSpPr/>
            <p:nvPr/>
          </p:nvSpPr>
          <p:spPr>
            <a:xfrm>
              <a:off x="2277852" y="756606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04559A-D2B2-9145-9739-2D9BEE55A404}"/>
                </a:ext>
              </a:extLst>
            </p:cNvPr>
            <p:cNvSpPr/>
            <p:nvPr/>
          </p:nvSpPr>
          <p:spPr>
            <a:xfrm>
              <a:off x="2468723" y="78748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E4BCD2-DD11-5146-A50D-DDF11CAABE93}"/>
                </a:ext>
              </a:extLst>
            </p:cNvPr>
            <p:cNvSpPr/>
            <p:nvPr/>
          </p:nvSpPr>
          <p:spPr>
            <a:xfrm>
              <a:off x="2882373" y="787273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9A1B8A-0418-EB4D-9554-0AA7BC30301D}"/>
                </a:ext>
              </a:extLst>
            </p:cNvPr>
            <p:cNvSpPr/>
            <p:nvPr/>
          </p:nvSpPr>
          <p:spPr>
            <a:xfrm>
              <a:off x="3133574" y="7690340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4940DA-4E8C-FA4E-8D9F-C1EEE5C0D99B}"/>
                </a:ext>
              </a:extLst>
            </p:cNvPr>
            <p:cNvSpPr/>
            <p:nvPr/>
          </p:nvSpPr>
          <p:spPr>
            <a:xfrm>
              <a:off x="2510387" y="6748259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9042DD-A32B-A249-95E0-F4EBF5F31934}"/>
                </a:ext>
              </a:extLst>
            </p:cNvPr>
            <p:cNvSpPr/>
            <p:nvPr/>
          </p:nvSpPr>
          <p:spPr>
            <a:xfrm>
              <a:off x="2447725" y="6987325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C12905-5ECC-1742-AA1A-18A7527FEA62}"/>
                </a:ext>
              </a:extLst>
            </p:cNvPr>
            <p:cNvSpPr/>
            <p:nvPr/>
          </p:nvSpPr>
          <p:spPr>
            <a:xfrm>
              <a:off x="2707725" y="708906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AE55EF-594F-C449-99A4-5BC2D5F4DF5F}"/>
                </a:ext>
              </a:extLst>
            </p:cNvPr>
            <p:cNvSpPr/>
            <p:nvPr/>
          </p:nvSpPr>
          <p:spPr>
            <a:xfrm>
              <a:off x="2951133" y="7358463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2E38BA-40AD-4F4E-938D-548EAC3F5A5E}"/>
                </a:ext>
              </a:extLst>
            </p:cNvPr>
            <p:cNvSpPr/>
            <p:nvPr/>
          </p:nvSpPr>
          <p:spPr>
            <a:xfrm>
              <a:off x="3101707" y="6978417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0C83AB-4173-334B-9083-2CF3C0558CDD}"/>
                </a:ext>
              </a:extLst>
            </p:cNvPr>
            <p:cNvCxnSpPr/>
            <p:nvPr/>
          </p:nvCxnSpPr>
          <p:spPr>
            <a:xfrm>
              <a:off x="2510387" y="7441806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80369A-932B-D143-8ADD-61524ADA1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387" y="7441806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99042E-7FC2-E34E-8BB3-37B932A5FA9A}"/>
                </a:ext>
              </a:extLst>
            </p:cNvPr>
            <p:cNvCxnSpPr/>
            <p:nvPr/>
          </p:nvCxnSpPr>
          <p:spPr>
            <a:xfrm>
              <a:off x="2805939" y="755980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E6445A-A9D1-8A43-90D0-925D73AB7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939" y="755980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ABDBE1-B651-ED4A-AE07-0BFD72B64A69}"/>
                </a:ext>
              </a:extLst>
            </p:cNvPr>
            <p:cNvCxnSpPr/>
            <p:nvPr/>
          </p:nvCxnSpPr>
          <p:spPr>
            <a:xfrm>
              <a:off x="2758030" y="818052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40F5D8-34D5-4E41-9F20-049014BB4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030" y="818052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3E7CA6-11CE-2943-B56B-3EB8EB28176E}"/>
                </a:ext>
              </a:extLst>
            </p:cNvPr>
            <p:cNvSpPr/>
            <p:nvPr/>
          </p:nvSpPr>
          <p:spPr>
            <a:xfrm>
              <a:off x="3444150" y="744180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0916F2-3B31-9540-BAE8-7360F51CD51D}"/>
                </a:ext>
              </a:extLst>
            </p:cNvPr>
            <p:cNvSpPr txBox="1"/>
            <p:nvPr/>
          </p:nvSpPr>
          <p:spPr>
            <a:xfrm>
              <a:off x="4493327" y="8782459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09ACE-DA13-D140-BB9D-2DF545B1B43D}"/>
                </a:ext>
              </a:extLst>
            </p:cNvPr>
            <p:cNvSpPr txBox="1"/>
            <p:nvPr/>
          </p:nvSpPr>
          <p:spPr>
            <a:xfrm>
              <a:off x="1206442" y="6378927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4F657C-FBA3-024C-8BF9-4CFF7D7AC1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6631" y="6810345"/>
              <a:ext cx="2442209" cy="1864218"/>
            </a:xfrm>
            <a:prstGeom prst="line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5221C6-2D3E-8A45-8702-0E58E4AAA647}"/>
                </a:ext>
              </a:extLst>
            </p:cNvPr>
            <p:cNvCxnSpPr/>
            <p:nvPr/>
          </p:nvCxnSpPr>
          <p:spPr>
            <a:xfrm>
              <a:off x="1634467" y="7161854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B8E6277-52FC-B845-B04F-FCC8190EB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467" y="7161854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B9302F65-9C4A-E140-9B48-30E69A593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590" y="7905053"/>
              <a:ext cx="336609" cy="2983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5FB650EA-9094-B846-87A3-F320C55ADA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3156" y="8299823"/>
              <a:ext cx="311900" cy="296253"/>
            </a:xfrm>
            <a:prstGeom prst="curvedConnector3">
              <a:avLst>
                <a:gd name="adj1" fmla="val 54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FE8F93-1ADE-4C44-A077-0174A0EBCDA8}"/>
                </a:ext>
              </a:extLst>
            </p:cNvPr>
            <p:cNvSpPr txBox="1"/>
            <p:nvPr/>
          </p:nvSpPr>
          <p:spPr>
            <a:xfrm>
              <a:off x="3681782" y="7595040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8AC750-346E-7A47-AB64-EED4C89BB2B7}"/>
                </a:ext>
              </a:extLst>
            </p:cNvPr>
            <p:cNvSpPr txBox="1"/>
            <p:nvPr/>
          </p:nvSpPr>
          <p:spPr>
            <a:xfrm>
              <a:off x="2803068" y="8548015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6AF570-77F3-9240-BA0A-FEB374574579}"/>
                </a:ext>
              </a:extLst>
            </p:cNvPr>
            <p:cNvSpPr/>
            <p:nvPr/>
          </p:nvSpPr>
          <p:spPr>
            <a:xfrm>
              <a:off x="4073166" y="63903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261D21-7155-4548-828E-CED79239CBFC}"/>
                </a:ext>
              </a:extLst>
            </p:cNvPr>
            <p:cNvCxnSpPr/>
            <p:nvPr/>
          </p:nvCxnSpPr>
          <p:spPr>
            <a:xfrm>
              <a:off x="4091724" y="6666533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67B1B4-02A2-8447-A184-AB77710F6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24" y="6666533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870946-3A03-C34E-B066-8BFEE96158D9}"/>
                </a:ext>
              </a:extLst>
            </p:cNvPr>
            <p:cNvSpPr txBox="1"/>
            <p:nvPr/>
          </p:nvSpPr>
          <p:spPr>
            <a:xfrm>
              <a:off x="4284556" y="6310641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DBF5B8-D7BE-F24C-8DEB-3A591FAE94B9}"/>
                </a:ext>
              </a:extLst>
            </p:cNvPr>
            <p:cNvSpPr txBox="1"/>
            <p:nvPr/>
          </p:nvSpPr>
          <p:spPr>
            <a:xfrm>
              <a:off x="4296131" y="6590562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3CE91C-DD6C-B74C-B98D-A351D1F7E27D}"/>
                </a:ext>
              </a:extLst>
            </p:cNvPr>
            <p:cNvSpPr txBox="1"/>
            <p:nvPr/>
          </p:nvSpPr>
          <p:spPr>
            <a:xfrm>
              <a:off x="3946049" y="6297995"/>
              <a:ext cx="1214546" cy="64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5C55DAA-30C9-1A4B-8293-3319C846F239}"/>
              </a:ext>
            </a:extLst>
          </p:cNvPr>
          <p:cNvSpPr/>
          <p:nvPr/>
        </p:nvSpPr>
        <p:spPr>
          <a:xfrm>
            <a:off x="5777980" y="2124993"/>
            <a:ext cx="5108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 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adequately capture the underlying structure of training data</a:t>
            </a:r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Corresponding to </a:t>
            </a:r>
            <a:r>
              <a:rPr lang="en-US" sz="2800" b="1" i="1" dirty="0"/>
              <a:t>high bias</a:t>
            </a:r>
          </a:p>
        </p:txBody>
      </p:sp>
    </p:spTree>
    <p:extLst>
      <p:ext uri="{BB962C8B-B14F-4D97-AF65-F5344CB8AC3E}">
        <p14:creationId xmlns:p14="http://schemas.microsoft.com/office/powerpoint/2010/main" val="41111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F1 Score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FDF0E9D1-0CA4-4A48-8D2B-BC0528C8E229}"/>
              </a:ext>
            </a:extLst>
          </p:cNvPr>
          <p:cNvSpPr/>
          <p:nvPr/>
        </p:nvSpPr>
        <p:spPr bwMode="ltGray">
          <a:xfrm>
            <a:off x="878276" y="1393113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bg2">
              <a:lumMod val="95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1A2793-AB51-7F42-B989-D99FFBBED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8" b="3699"/>
          <a:stretch/>
        </p:blipFill>
        <p:spPr>
          <a:xfrm>
            <a:off x="1541591" y="1630614"/>
            <a:ext cx="3407461" cy="3788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/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F1 Score*: </a:t>
                </a:r>
                <a:r>
                  <a:rPr lang="en-US" sz="2400" dirty="0"/>
                  <a:t>It is a combined metric, the harmonic mean of precision and recall. 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∗(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sz="24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/>
              </a:p>
              <a:p>
                <a:pPr lvl="1"/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2000" dirty="0"/>
                        <m:t>bad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FF0000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FF0000"/>
                          </a:solidFill>
                        </a:rPr>
                        <m:t>good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D3EA9E-2374-D74C-BB9A-77383D7D0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23" y="1859214"/>
                <a:ext cx="5014758" cy="3323539"/>
              </a:xfrm>
              <a:prstGeom prst="rect">
                <a:avLst/>
              </a:prstGeom>
              <a:blipFill>
                <a:blip r:embed="rId4"/>
                <a:stretch>
                  <a:fillRect l="-1768" t="-1141" r="-3030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41AA31E-7EA6-6343-A964-65652D250902}"/>
              </a:ext>
            </a:extLst>
          </p:cNvPr>
          <p:cNvSpPr txBox="1"/>
          <p:nvPr/>
        </p:nvSpPr>
        <p:spPr>
          <a:xfrm>
            <a:off x="2671449" y="5448486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Precision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BE4DD-86D0-9A42-A548-F2A3F40483A6}"/>
              </a:ext>
            </a:extLst>
          </p:cNvPr>
          <p:cNvSpPr txBox="1"/>
          <p:nvPr/>
        </p:nvSpPr>
        <p:spPr>
          <a:xfrm rot="16200000">
            <a:off x="806125" y="3251097"/>
            <a:ext cx="94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D357DA-047A-644A-A7B4-BE7FCE6E15DA}"/>
              </a:ext>
            </a:extLst>
          </p:cNvPr>
          <p:cNvSpPr txBox="1"/>
          <p:nvPr/>
        </p:nvSpPr>
        <p:spPr>
          <a:xfrm>
            <a:off x="4898007" y="3371193"/>
            <a:ext cx="8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F1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2339A-C3C6-EF40-A6AA-5BE538F2B426}"/>
              </a:ext>
            </a:extLst>
          </p:cNvPr>
          <p:cNvSpPr txBox="1"/>
          <p:nvPr/>
        </p:nvSpPr>
        <p:spPr>
          <a:xfrm>
            <a:off x="8194975" y="5125389"/>
            <a:ext cx="307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High when both 	precision and recall are high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E41CD9-7C25-BD44-AF05-AD3F3586D1C4}"/>
              </a:ext>
            </a:extLst>
          </p:cNvPr>
          <p:cNvSpPr/>
          <p:nvPr/>
        </p:nvSpPr>
        <p:spPr>
          <a:xfrm>
            <a:off x="4100513" y="2228850"/>
            <a:ext cx="4514850" cy="2514600"/>
          </a:xfrm>
          <a:custGeom>
            <a:avLst/>
            <a:gdLst>
              <a:gd name="connsiteX0" fmla="*/ 4514850 w 4514850"/>
              <a:gd name="connsiteY0" fmla="*/ 2514600 h 2514600"/>
              <a:gd name="connsiteX1" fmla="*/ 1328737 w 4514850"/>
              <a:gd name="connsiteY1" fmla="*/ 1928813 h 2514600"/>
              <a:gd name="connsiteX2" fmla="*/ 0 w 4514850"/>
              <a:gd name="connsiteY2" fmla="*/ 0 h 2514600"/>
              <a:gd name="connsiteX3" fmla="*/ 0 w 4514850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2514600">
                <a:moveTo>
                  <a:pt x="4514850" y="2514600"/>
                </a:moveTo>
                <a:cubicBezTo>
                  <a:pt x="3298031" y="2431256"/>
                  <a:pt x="2081212" y="2347913"/>
                  <a:pt x="1328737" y="1928813"/>
                </a:cubicBezTo>
                <a:cubicBezTo>
                  <a:pt x="576262" y="150971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0869F6-5B68-4F40-9F50-6D61D93790AB}"/>
              </a:ext>
            </a:extLst>
          </p:cNvPr>
          <p:cNvGrpSpPr/>
          <p:nvPr/>
        </p:nvGrpSpPr>
        <p:grpSpPr>
          <a:xfrm>
            <a:off x="6378257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7" name="Text Placeholder 2">
              <a:extLst>
                <a:ext uri="{FF2B5EF4-FFF2-40B4-BE49-F238E27FC236}">
                  <a16:creationId xmlns:a16="http://schemas.microsoft.com/office/drawing/2014/main" id="{4DBF1E07-4F31-2948-8056-3AB93A1849D8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Confusion Matrix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Accuracy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Precision &amp; Recall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F1 Score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  <a:p>
              <a:pPr>
                <a:spcBef>
                  <a:spcPts val="1800"/>
                </a:spcBef>
              </a:pPr>
              <a:endParaRPr lang="en-US" sz="2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DE46E7-7747-8748-AA1E-271E27689C3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Classification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B01E6F-9027-E342-8E82-34603AF330C8}"/>
              </a:ext>
            </a:extLst>
          </p:cNvPr>
          <p:cNvGrpSpPr/>
          <p:nvPr/>
        </p:nvGrpSpPr>
        <p:grpSpPr>
          <a:xfrm>
            <a:off x="1165934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0" name="Text Placeholder 2">
              <a:extLst>
                <a:ext uri="{FF2B5EF4-FFF2-40B4-BE49-F238E27FC236}">
                  <a16:creationId xmlns:a16="http://schemas.microsoft.com/office/drawing/2014/main" id="{238053A7-5F8B-5A4F-9D1B-6D8D7EDEE4DD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Square Error (MSE)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Rooted Mean Square Error (RMSE)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Absolute Error (MAE)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 Squared (R</a:t>
              </a:r>
              <a:r>
                <a:rPr lang="en-US" sz="2000" baseline="30000" dirty="0"/>
                <a:t>2</a:t>
              </a:r>
              <a:r>
                <a:rPr lang="en-US" sz="2000" dirty="0"/>
                <a:t>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7F23E0-FE82-E24F-A781-9CEC16ABFC9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00000000000000000" pitchFamily="2" charset="0"/>
                <a:ea typeface="Amazon Ember" panose="02000000000000000000" pitchFamily="2" charset="0"/>
              </a:rPr>
              <a:t>Model Evaluation - Overfitting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model performs well on training data, but it doesn’t generalize well on test data.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402A0A-3110-C54B-AA15-8D9297CED99F}"/>
              </a:ext>
            </a:extLst>
          </p:cNvPr>
          <p:cNvGrpSpPr/>
          <p:nvPr/>
        </p:nvGrpSpPr>
        <p:grpSpPr>
          <a:xfrm>
            <a:off x="795528" y="2435719"/>
            <a:ext cx="3995334" cy="2872601"/>
            <a:chOff x="1206442" y="6279190"/>
            <a:chExt cx="3995334" cy="287260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65BB1D-BDD9-1249-B77F-F7D4400117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569" y="8836882"/>
              <a:ext cx="3383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3BADC-5B10-5542-A075-40326BEF3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69" y="6368002"/>
              <a:ext cx="0" cy="2468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008086-AF70-2649-BA0F-E248FCEEA518}"/>
                </a:ext>
              </a:extLst>
            </p:cNvPr>
            <p:cNvCxnSpPr/>
            <p:nvPr/>
          </p:nvCxnSpPr>
          <p:spPr>
            <a:xfrm>
              <a:off x="1716432" y="8458770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7020F2-1725-D647-97ED-7B41B406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6432" y="8458770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A3CDA9-8952-A543-9EC6-4A4DA39ACCE9}"/>
                </a:ext>
              </a:extLst>
            </p:cNvPr>
            <p:cNvCxnSpPr/>
            <p:nvPr/>
          </p:nvCxnSpPr>
          <p:spPr>
            <a:xfrm>
              <a:off x="2036703" y="849095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80C7F7-7236-9945-9C16-85248FECC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703" y="849095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A87BD2-DC6A-9B46-8C51-1351EAEFA864}"/>
                </a:ext>
              </a:extLst>
            </p:cNvPr>
            <p:cNvCxnSpPr/>
            <p:nvPr/>
          </p:nvCxnSpPr>
          <p:spPr>
            <a:xfrm>
              <a:off x="1634867" y="80806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4B31BD-6897-124E-AE68-75704756E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67" y="80806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E6A35F-A7FF-0D4D-9AFE-CB85313F4EBE}"/>
                </a:ext>
              </a:extLst>
            </p:cNvPr>
            <p:cNvCxnSpPr/>
            <p:nvPr/>
          </p:nvCxnSpPr>
          <p:spPr>
            <a:xfrm>
              <a:off x="1907009" y="814502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E1D0EB-85A4-624B-8FE7-EA1488236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009" y="814502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CDCC20-3F49-644A-9A8F-A6E254DD51F4}"/>
                </a:ext>
              </a:extLst>
            </p:cNvPr>
            <p:cNvCxnSpPr/>
            <p:nvPr/>
          </p:nvCxnSpPr>
          <p:spPr>
            <a:xfrm>
              <a:off x="2385309" y="859584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E69AC0-E926-F44E-8E50-DB9EC804D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309" y="859584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CB5F35-B8AC-1A44-A484-B851B71095F1}"/>
                </a:ext>
              </a:extLst>
            </p:cNvPr>
            <p:cNvCxnSpPr/>
            <p:nvPr/>
          </p:nvCxnSpPr>
          <p:spPr>
            <a:xfrm>
              <a:off x="2493280" y="82721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3B498E-6B2D-5246-932D-086B3508B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3280" y="82721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158921-9496-CD46-A851-7EEB96CFCA44}"/>
                </a:ext>
              </a:extLst>
            </p:cNvPr>
            <p:cNvCxnSpPr/>
            <p:nvPr/>
          </p:nvCxnSpPr>
          <p:spPr>
            <a:xfrm>
              <a:off x="1658277" y="769276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ECD3BF-FA88-9846-ABEC-2109D774B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8277" y="769276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334262-96AB-0F4D-AA99-EECE5E824D92}"/>
                </a:ext>
              </a:extLst>
            </p:cNvPr>
            <p:cNvCxnSpPr/>
            <p:nvPr/>
          </p:nvCxnSpPr>
          <p:spPr>
            <a:xfrm>
              <a:off x="2057854" y="784669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DFADB-5A36-FC4C-A844-D1A3F8AA7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854" y="784669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21E3D7-57B7-0445-8D82-10D179D788FC}"/>
                </a:ext>
              </a:extLst>
            </p:cNvPr>
            <p:cNvCxnSpPr/>
            <p:nvPr/>
          </p:nvCxnSpPr>
          <p:spPr>
            <a:xfrm>
              <a:off x="1851109" y="7317099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FED30-2068-1D4B-ABB0-5FAA362F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109" y="7317099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B49028-4A16-C547-87D7-9E6EB61DFB5E}"/>
                </a:ext>
              </a:extLst>
            </p:cNvPr>
            <p:cNvSpPr/>
            <p:nvPr/>
          </p:nvSpPr>
          <p:spPr>
            <a:xfrm>
              <a:off x="2127441" y="680599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6099BD-A4A9-B745-8427-DCEFDF8B2E18}"/>
                </a:ext>
              </a:extLst>
            </p:cNvPr>
            <p:cNvSpPr/>
            <p:nvPr/>
          </p:nvSpPr>
          <p:spPr>
            <a:xfrm>
              <a:off x="2027746" y="7161854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D4608E-8B93-3F45-99D4-665A3B7DE5F1}"/>
                </a:ext>
              </a:extLst>
            </p:cNvPr>
            <p:cNvSpPr/>
            <p:nvPr/>
          </p:nvSpPr>
          <p:spPr>
            <a:xfrm>
              <a:off x="2284393" y="721630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03AD63-1F82-0940-8C22-1263A582AC8C}"/>
                </a:ext>
              </a:extLst>
            </p:cNvPr>
            <p:cNvSpPr/>
            <p:nvPr/>
          </p:nvSpPr>
          <p:spPr>
            <a:xfrm>
              <a:off x="2277852" y="756606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A6CCF3-F04D-5841-8C25-9F11AA6239EF}"/>
                </a:ext>
              </a:extLst>
            </p:cNvPr>
            <p:cNvSpPr/>
            <p:nvPr/>
          </p:nvSpPr>
          <p:spPr>
            <a:xfrm>
              <a:off x="2468723" y="78748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78E1F0-6EAB-0E40-A213-F2A4F95863AB}"/>
                </a:ext>
              </a:extLst>
            </p:cNvPr>
            <p:cNvSpPr/>
            <p:nvPr/>
          </p:nvSpPr>
          <p:spPr>
            <a:xfrm>
              <a:off x="2882373" y="787273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EC6A66-FF50-D146-B7BA-AE93EE487D20}"/>
                </a:ext>
              </a:extLst>
            </p:cNvPr>
            <p:cNvSpPr/>
            <p:nvPr/>
          </p:nvSpPr>
          <p:spPr>
            <a:xfrm>
              <a:off x="3133574" y="7690340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62F7EC-5741-6942-87CB-9DF376444520}"/>
                </a:ext>
              </a:extLst>
            </p:cNvPr>
            <p:cNvSpPr/>
            <p:nvPr/>
          </p:nvSpPr>
          <p:spPr>
            <a:xfrm>
              <a:off x="2510387" y="6748259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F97C8C-C388-B640-A64D-6C5EBFADA082}"/>
                </a:ext>
              </a:extLst>
            </p:cNvPr>
            <p:cNvSpPr/>
            <p:nvPr/>
          </p:nvSpPr>
          <p:spPr>
            <a:xfrm>
              <a:off x="2447725" y="6987325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3C6520-84C9-B344-A887-737CAAE71339}"/>
                </a:ext>
              </a:extLst>
            </p:cNvPr>
            <p:cNvSpPr/>
            <p:nvPr/>
          </p:nvSpPr>
          <p:spPr>
            <a:xfrm>
              <a:off x="2707725" y="708906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182C83F-BF98-2849-9226-334F61A1E560}"/>
                </a:ext>
              </a:extLst>
            </p:cNvPr>
            <p:cNvSpPr/>
            <p:nvPr/>
          </p:nvSpPr>
          <p:spPr>
            <a:xfrm>
              <a:off x="2951133" y="7358463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C95211-9290-C241-A823-65C86A0A49FD}"/>
                </a:ext>
              </a:extLst>
            </p:cNvPr>
            <p:cNvSpPr/>
            <p:nvPr/>
          </p:nvSpPr>
          <p:spPr>
            <a:xfrm>
              <a:off x="3101707" y="6978417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8E3E32-B5B6-7C44-8505-1A5A824AE7BA}"/>
                </a:ext>
              </a:extLst>
            </p:cNvPr>
            <p:cNvCxnSpPr/>
            <p:nvPr/>
          </p:nvCxnSpPr>
          <p:spPr>
            <a:xfrm>
              <a:off x="2510387" y="7441806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079874-17DE-CC43-9323-76898CF2D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387" y="7441806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ADA4A3-E71A-C14E-9374-1CEC72253CB1}"/>
                </a:ext>
              </a:extLst>
            </p:cNvPr>
            <p:cNvCxnSpPr/>
            <p:nvPr/>
          </p:nvCxnSpPr>
          <p:spPr>
            <a:xfrm>
              <a:off x="2805939" y="755980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BAEDE0-FB19-754E-9A55-92F426205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939" y="755980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382C70-DFCC-3544-BD5F-B8A03528823E}"/>
                </a:ext>
              </a:extLst>
            </p:cNvPr>
            <p:cNvCxnSpPr/>
            <p:nvPr/>
          </p:nvCxnSpPr>
          <p:spPr>
            <a:xfrm>
              <a:off x="2758030" y="818052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181382-9B0E-2D4E-831E-A67175997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030" y="818052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87CA1A-D9F3-C74C-AAD8-7466D3117C7D}"/>
                </a:ext>
              </a:extLst>
            </p:cNvPr>
            <p:cNvSpPr/>
            <p:nvPr/>
          </p:nvSpPr>
          <p:spPr>
            <a:xfrm>
              <a:off x="3444150" y="744180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035D4C-A9C1-5349-AF62-70BA9E1C8114}"/>
                </a:ext>
              </a:extLst>
            </p:cNvPr>
            <p:cNvSpPr txBox="1"/>
            <p:nvPr/>
          </p:nvSpPr>
          <p:spPr>
            <a:xfrm>
              <a:off x="1206442" y="6378927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66039-A88E-254D-88BA-A700E7A36394}"/>
                </a:ext>
              </a:extLst>
            </p:cNvPr>
            <p:cNvSpPr/>
            <p:nvPr/>
          </p:nvSpPr>
          <p:spPr>
            <a:xfrm>
              <a:off x="4073166" y="63903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8FE1F0-DE3C-D840-B537-DBEE5021105D}"/>
                </a:ext>
              </a:extLst>
            </p:cNvPr>
            <p:cNvCxnSpPr/>
            <p:nvPr/>
          </p:nvCxnSpPr>
          <p:spPr>
            <a:xfrm>
              <a:off x="4091724" y="6666533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65598F-5C56-E746-9B28-908AF3FC8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24" y="6666533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3E641F-D291-894F-AF19-41CB59A09ACE}"/>
                </a:ext>
              </a:extLst>
            </p:cNvPr>
            <p:cNvSpPr txBox="1"/>
            <p:nvPr/>
          </p:nvSpPr>
          <p:spPr>
            <a:xfrm>
              <a:off x="4284556" y="6310641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908B26-635D-3042-A29E-DC7B4FB17F13}"/>
                </a:ext>
              </a:extLst>
            </p:cNvPr>
            <p:cNvSpPr txBox="1"/>
            <p:nvPr/>
          </p:nvSpPr>
          <p:spPr>
            <a:xfrm>
              <a:off x="4296131" y="6590562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DEC93F-7BC0-B24B-81D5-4BB8B9369737}"/>
                </a:ext>
              </a:extLst>
            </p:cNvPr>
            <p:cNvSpPr txBox="1"/>
            <p:nvPr/>
          </p:nvSpPr>
          <p:spPr>
            <a:xfrm>
              <a:off x="3946049" y="6297995"/>
              <a:ext cx="1214546" cy="64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984BFB-1BA0-EF43-BC9A-F1B47458D6E1}"/>
                </a:ext>
              </a:extLst>
            </p:cNvPr>
            <p:cNvCxnSpPr/>
            <p:nvPr/>
          </p:nvCxnSpPr>
          <p:spPr>
            <a:xfrm>
              <a:off x="1634467" y="7161854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E26F5E1-5056-1C4A-8C8C-CF88BB2676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467" y="7161854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54326C-E095-E940-8DF1-580AE8AFB83B}"/>
                </a:ext>
              </a:extLst>
            </p:cNvPr>
            <p:cNvSpPr txBox="1"/>
            <p:nvPr/>
          </p:nvSpPr>
          <p:spPr>
            <a:xfrm>
              <a:off x="3715667" y="7147105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47DAE2-DB10-824A-B0CE-5FEA2DDEAC96}"/>
                </a:ext>
              </a:extLst>
            </p:cNvPr>
            <p:cNvSpPr txBox="1"/>
            <p:nvPr/>
          </p:nvSpPr>
          <p:spPr>
            <a:xfrm>
              <a:off x="3267136" y="8124397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AF3B673-060D-AF49-A285-92633E9634E1}"/>
                </a:ext>
              </a:extLst>
            </p:cNvPr>
            <p:cNvSpPr/>
            <p:nvPr/>
          </p:nvSpPr>
          <p:spPr>
            <a:xfrm>
              <a:off x="1959103" y="6279190"/>
              <a:ext cx="2557986" cy="1883660"/>
            </a:xfrm>
            <a:custGeom>
              <a:avLst/>
              <a:gdLst>
                <a:gd name="connsiteX0" fmla="*/ 226615 w 2557986"/>
                <a:gd name="connsiteY0" fmla="*/ 0 h 1883660"/>
                <a:gd name="connsiteX1" fmla="*/ 3251 w 2557986"/>
                <a:gd name="connsiteY1" fmla="*/ 704996 h 1883660"/>
                <a:gd name="connsiteX2" fmla="*/ 121913 w 2557986"/>
                <a:gd name="connsiteY2" fmla="*/ 1137765 h 1883660"/>
                <a:gd name="connsiteX3" fmla="*/ 491861 w 2557986"/>
                <a:gd name="connsiteY3" fmla="*/ 1179646 h 1883660"/>
                <a:gd name="connsiteX4" fmla="*/ 582603 w 2557986"/>
                <a:gd name="connsiteY4" fmla="*/ 1047023 h 1883660"/>
                <a:gd name="connsiteX5" fmla="*/ 798988 w 2557986"/>
                <a:gd name="connsiteY5" fmla="*/ 1123805 h 1883660"/>
                <a:gd name="connsiteX6" fmla="*/ 736167 w 2557986"/>
                <a:gd name="connsiteY6" fmla="*/ 1465832 h 1883660"/>
                <a:gd name="connsiteX7" fmla="*/ 554683 w 2557986"/>
                <a:gd name="connsiteY7" fmla="*/ 1423951 h 1883660"/>
                <a:gd name="connsiteX8" fmla="*/ 484881 w 2557986"/>
                <a:gd name="connsiteY8" fmla="*/ 1228507 h 1883660"/>
                <a:gd name="connsiteX9" fmla="*/ 254536 w 2557986"/>
                <a:gd name="connsiteY9" fmla="*/ 1291328 h 1883660"/>
                <a:gd name="connsiteX10" fmla="*/ 275477 w 2557986"/>
                <a:gd name="connsiteY10" fmla="*/ 1542614 h 1883660"/>
                <a:gd name="connsiteX11" fmla="*/ 505822 w 2557986"/>
                <a:gd name="connsiteY11" fmla="*/ 1814840 h 1883660"/>
                <a:gd name="connsiteX12" fmla="*/ 771067 w 2557986"/>
                <a:gd name="connsiteY12" fmla="*/ 1793899 h 1883660"/>
                <a:gd name="connsiteX13" fmla="*/ 805968 w 2557986"/>
                <a:gd name="connsiteY13" fmla="*/ 1549594 h 1883660"/>
                <a:gd name="connsiteX14" fmla="*/ 819928 w 2557986"/>
                <a:gd name="connsiteY14" fmla="*/ 1347170 h 1883660"/>
                <a:gd name="connsiteX15" fmla="*/ 882750 w 2557986"/>
                <a:gd name="connsiteY15" fmla="*/ 1095884 h 1883660"/>
                <a:gd name="connsiteX16" fmla="*/ 952551 w 2557986"/>
                <a:gd name="connsiteY16" fmla="*/ 1235487 h 1883660"/>
                <a:gd name="connsiteX17" fmla="*/ 1078194 w 2557986"/>
                <a:gd name="connsiteY17" fmla="*/ 1312269 h 1883660"/>
                <a:gd name="connsiteX18" fmla="*/ 1127055 w 2557986"/>
                <a:gd name="connsiteY18" fmla="*/ 1423951 h 1883660"/>
                <a:gd name="connsiteX19" fmla="*/ 1050273 w 2557986"/>
                <a:gd name="connsiteY19" fmla="*/ 1535634 h 1883660"/>
                <a:gd name="connsiteX20" fmla="*/ 882750 w 2557986"/>
                <a:gd name="connsiteY20" fmla="*/ 1591475 h 1883660"/>
                <a:gd name="connsiteX21" fmla="*/ 882750 w 2557986"/>
                <a:gd name="connsiteY21" fmla="*/ 1793899 h 1883660"/>
                <a:gd name="connsiteX22" fmla="*/ 1147996 w 2557986"/>
                <a:gd name="connsiteY22" fmla="*/ 1877661 h 1883660"/>
                <a:gd name="connsiteX23" fmla="*/ 1559825 w 2557986"/>
                <a:gd name="connsiteY23" fmla="*/ 1640336 h 1883660"/>
                <a:gd name="connsiteX24" fmla="*/ 2557986 w 2557986"/>
                <a:gd name="connsiteY24" fmla="*/ 1193606 h 188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7986" h="1883660">
                  <a:moveTo>
                    <a:pt x="226615" y="0"/>
                  </a:moveTo>
                  <a:cubicBezTo>
                    <a:pt x="123658" y="257684"/>
                    <a:pt x="20701" y="515369"/>
                    <a:pt x="3251" y="704996"/>
                  </a:cubicBezTo>
                  <a:cubicBezTo>
                    <a:pt x="-14199" y="894623"/>
                    <a:pt x="40478" y="1058657"/>
                    <a:pt x="121913" y="1137765"/>
                  </a:cubicBezTo>
                  <a:cubicBezTo>
                    <a:pt x="203348" y="1216873"/>
                    <a:pt x="415079" y="1194770"/>
                    <a:pt x="491861" y="1179646"/>
                  </a:cubicBezTo>
                  <a:cubicBezTo>
                    <a:pt x="568643" y="1164522"/>
                    <a:pt x="531415" y="1056330"/>
                    <a:pt x="582603" y="1047023"/>
                  </a:cubicBezTo>
                  <a:cubicBezTo>
                    <a:pt x="633791" y="1037716"/>
                    <a:pt x="773394" y="1054004"/>
                    <a:pt x="798988" y="1123805"/>
                  </a:cubicBezTo>
                  <a:cubicBezTo>
                    <a:pt x="824582" y="1193606"/>
                    <a:pt x="776885" y="1415808"/>
                    <a:pt x="736167" y="1465832"/>
                  </a:cubicBezTo>
                  <a:cubicBezTo>
                    <a:pt x="695450" y="1515856"/>
                    <a:pt x="596564" y="1463505"/>
                    <a:pt x="554683" y="1423951"/>
                  </a:cubicBezTo>
                  <a:cubicBezTo>
                    <a:pt x="512802" y="1384397"/>
                    <a:pt x="534906" y="1250611"/>
                    <a:pt x="484881" y="1228507"/>
                  </a:cubicBezTo>
                  <a:cubicBezTo>
                    <a:pt x="434857" y="1206403"/>
                    <a:pt x="289437" y="1238977"/>
                    <a:pt x="254536" y="1291328"/>
                  </a:cubicBezTo>
                  <a:cubicBezTo>
                    <a:pt x="219635" y="1343679"/>
                    <a:pt x="233596" y="1455362"/>
                    <a:pt x="275477" y="1542614"/>
                  </a:cubicBezTo>
                  <a:cubicBezTo>
                    <a:pt x="317358" y="1629866"/>
                    <a:pt x="423224" y="1772959"/>
                    <a:pt x="505822" y="1814840"/>
                  </a:cubicBezTo>
                  <a:cubicBezTo>
                    <a:pt x="588420" y="1856721"/>
                    <a:pt x="721043" y="1838107"/>
                    <a:pt x="771067" y="1793899"/>
                  </a:cubicBezTo>
                  <a:cubicBezTo>
                    <a:pt x="821091" y="1749691"/>
                    <a:pt x="797825" y="1624049"/>
                    <a:pt x="805968" y="1549594"/>
                  </a:cubicBezTo>
                  <a:cubicBezTo>
                    <a:pt x="814112" y="1475139"/>
                    <a:pt x="807131" y="1422788"/>
                    <a:pt x="819928" y="1347170"/>
                  </a:cubicBezTo>
                  <a:cubicBezTo>
                    <a:pt x="832725" y="1271552"/>
                    <a:pt x="860646" y="1114498"/>
                    <a:pt x="882750" y="1095884"/>
                  </a:cubicBezTo>
                  <a:cubicBezTo>
                    <a:pt x="904854" y="1077270"/>
                    <a:pt x="919977" y="1199423"/>
                    <a:pt x="952551" y="1235487"/>
                  </a:cubicBezTo>
                  <a:cubicBezTo>
                    <a:pt x="985125" y="1271551"/>
                    <a:pt x="1049110" y="1280858"/>
                    <a:pt x="1078194" y="1312269"/>
                  </a:cubicBezTo>
                  <a:cubicBezTo>
                    <a:pt x="1107278" y="1343680"/>
                    <a:pt x="1131708" y="1386724"/>
                    <a:pt x="1127055" y="1423951"/>
                  </a:cubicBezTo>
                  <a:cubicBezTo>
                    <a:pt x="1122402" y="1461178"/>
                    <a:pt x="1090991" y="1507713"/>
                    <a:pt x="1050273" y="1535634"/>
                  </a:cubicBezTo>
                  <a:cubicBezTo>
                    <a:pt x="1009556" y="1563555"/>
                    <a:pt x="910670" y="1548431"/>
                    <a:pt x="882750" y="1591475"/>
                  </a:cubicBezTo>
                  <a:cubicBezTo>
                    <a:pt x="854830" y="1634519"/>
                    <a:pt x="838542" y="1746201"/>
                    <a:pt x="882750" y="1793899"/>
                  </a:cubicBezTo>
                  <a:cubicBezTo>
                    <a:pt x="926958" y="1841597"/>
                    <a:pt x="1035150" y="1903255"/>
                    <a:pt x="1147996" y="1877661"/>
                  </a:cubicBezTo>
                  <a:cubicBezTo>
                    <a:pt x="1260842" y="1852067"/>
                    <a:pt x="1324827" y="1754345"/>
                    <a:pt x="1559825" y="1640336"/>
                  </a:cubicBezTo>
                  <a:cubicBezTo>
                    <a:pt x="1794823" y="1526327"/>
                    <a:pt x="2407913" y="1299472"/>
                    <a:pt x="2557986" y="1193606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93A8B06-08A3-7E41-AD7E-25064FE6FAB2}"/>
                </a:ext>
              </a:extLst>
            </p:cNvPr>
            <p:cNvCxnSpPr/>
            <p:nvPr/>
          </p:nvCxnSpPr>
          <p:spPr>
            <a:xfrm flipV="1">
              <a:off x="3903844" y="7449205"/>
              <a:ext cx="95961" cy="24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39B5429-F183-224B-934A-467D747FD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7931" y="7899936"/>
              <a:ext cx="119077" cy="25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A457B0-BCB5-2042-84B7-B623D2761A6D}"/>
                </a:ext>
              </a:extLst>
            </p:cNvPr>
            <p:cNvSpPr txBox="1"/>
            <p:nvPr/>
          </p:nvSpPr>
          <p:spPr>
            <a:xfrm>
              <a:off x="4493327" y="8782459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530F9FB-8B6F-B442-B8DF-B1276CCFBE4B}"/>
              </a:ext>
            </a:extLst>
          </p:cNvPr>
          <p:cNvSpPr/>
          <p:nvPr/>
        </p:nvSpPr>
        <p:spPr>
          <a:xfrm>
            <a:off x="5633037" y="2435719"/>
            <a:ext cx="50596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 memorize or imitate the noise instead of the underlying relationship of training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Corresponding to </a:t>
            </a:r>
            <a:r>
              <a:rPr lang="en-US" sz="2800" b="1" i="1" dirty="0"/>
              <a:t>high</a:t>
            </a:r>
            <a:r>
              <a:rPr lang="en-US" sz="2800" i="1" dirty="0"/>
              <a:t> </a:t>
            </a:r>
            <a:r>
              <a:rPr lang="en-US" sz="2800" b="1" i="1" dirty="0"/>
              <a:t>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6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1328938" cy="987472"/>
          </a:xfrm>
        </p:spPr>
        <p:txBody>
          <a:bodyPr/>
          <a:lstStyle/>
          <a:p>
            <a:r>
              <a:rPr lang="en-US" dirty="0">
                <a:latin typeface="Amazon Ember" panose="02000000000000000000" pitchFamily="2" charset="0"/>
                <a:ea typeface="Amazon Ember" panose="02000000000000000000" pitchFamily="2" charset="0"/>
              </a:rPr>
              <a:t>Model Evaluation - Optimum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model performs well on both training and test datasets.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878B-905F-234B-9FA6-EE6B1FFCF4E7}"/>
              </a:ext>
            </a:extLst>
          </p:cNvPr>
          <p:cNvGrpSpPr/>
          <p:nvPr/>
        </p:nvGrpSpPr>
        <p:grpSpPr>
          <a:xfrm>
            <a:off x="713498" y="2318542"/>
            <a:ext cx="3995334" cy="2853796"/>
            <a:chOff x="1206442" y="6297995"/>
            <a:chExt cx="3995334" cy="28537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132B5A-EDDF-B146-8EE5-A04865F15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569" y="8836882"/>
              <a:ext cx="3383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9057CB8-0B49-3943-A611-54CC0B19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569" y="6368002"/>
              <a:ext cx="0" cy="2468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F9728-FBBC-D14F-B288-98E085ACDF46}"/>
                </a:ext>
              </a:extLst>
            </p:cNvPr>
            <p:cNvCxnSpPr/>
            <p:nvPr/>
          </p:nvCxnSpPr>
          <p:spPr>
            <a:xfrm>
              <a:off x="1716432" y="8458770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184E25-B36E-6F46-B87E-D4E7E6F03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6432" y="8458770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5CFF5C-295A-1246-8FBB-12FF74DAC0FC}"/>
                </a:ext>
              </a:extLst>
            </p:cNvPr>
            <p:cNvCxnSpPr/>
            <p:nvPr/>
          </p:nvCxnSpPr>
          <p:spPr>
            <a:xfrm>
              <a:off x="2036703" y="849095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40D3BE-8935-4249-A79B-DCF36A41B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6703" y="849095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00DF47-C487-9747-9408-1E45F5219C69}"/>
                </a:ext>
              </a:extLst>
            </p:cNvPr>
            <p:cNvCxnSpPr/>
            <p:nvPr/>
          </p:nvCxnSpPr>
          <p:spPr>
            <a:xfrm>
              <a:off x="1634867" y="80806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327734-0C1F-7442-B47F-FFEFAB17D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67" y="80806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C10C7F-2268-D245-B129-DD146E33B470}"/>
                </a:ext>
              </a:extLst>
            </p:cNvPr>
            <p:cNvCxnSpPr/>
            <p:nvPr/>
          </p:nvCxnSpPr>
          <p:spPr>
            <a:xfrm>
              <a:off x="1907009" y="8145022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84CA8E-A368-C24E-B91B-F3252C9BF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009" y="8145022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C9BE6E-ADDA-A247-9BED-FE57C57277A8}"/>
                </a:ext>
              </a:extLst>
            </p:cNvPr>
            <p:cNvCxnSpPr/>
            <p:nvPr/>
          </p:nvCxnSpPr>
          <p:spPr>
            <a:xfrm>
              <a:off x="2385309" y="859584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9AE329-391F-F442-B057-AA6CF08A1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309" y="859584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A260B-91DB-1945-967A-F094A6DC5780}"/>
                </a:ext>
              </a:extLst>
            </p:cNvPr>
            <p:cNvCxnSpPr/>
            <p:nvPr/>
          </p:nvCxnSpPr>
          <p:spPr>
            <a:xfrm>
              <a:off x="2493280" y="827215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98451D-B90F-F246-A6C2-CB1489D20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3280" y="827215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72EC3C-7B6E-644A-88FA-CB44BE06E186}"/>
                </a:ext>
              </a:extLst>
            </p:cNvPr>
            <p:cNvCxnSpPr/>
            <p:nvPr/>
          </p:nvCxnSpPr>
          <p:spPr>
            <a:xfrm>
              <a:off x="1658277" y="769276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F6781D-3B6E-B44B-8979-F6E7DF71F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8277" y="769276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C97EC6-C333-2D48-AC69-9961DE023C3A}"/>
                </a:ext>
              </a:extLst>
            </p:cNvPr>
            <p:cNvCxnSpPr/>
            <p:nvPr/>
          </p:nvCxnSpPr>
          <p:spPr>
            <a:xfrm>
              <a:off x="2057854" y="7846697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AF61B0-57F3-314D-842F-BD9F866E7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854" y="7846697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44D8DD-0D2E-6744-BB7F-BA16D1A74935}"/>
                </a:ext>
              </a:extLst>
            </p:cNvPr>
            <p:cNvCxnSpPr/>
            <p:nvPr/>
          </p:nvCxnSpPr>
          <p:spPr>
            <a:xfrm>
              <a:off x="1851109" y="7317099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238370-7008-7840-A55E-663523357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109" y="7317099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7DAC17-D45E-234B-B63C-19EE0F5E5FA7}"/>
                </a:ext>
              </a:extLst>
            </p:cNvPr>
            <p:cNvSpPr/>
            <p:nvPr/>
          </p:nvSpPr>
          <p:spPr>
            <a:xfrm>
              <a:off x="2127441" y="680599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D970E3-B741-7248-9DEF-D1859862EEF9}"/>
                </a:ext>
              </a:extLst>
            </p:cNvPr>
            <p:cNvSpPr/>
            <p:nvPr/>
          </p:nvSpPr>
          <p:spPr>
            <a:xfrm>
              <a:off x="2027746" y="7161854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DBD1F8-7303-1D4F-9BC4-E06B50467F2A}"/>
                </a:ext>
              </a:extLst>
            </p:cNvPr>
            <p:cNvSpPr/>
            <p:nvPr/>
          </p:nvSpPr>
          <p:spPr>
            <a:xfrm>
              <a:off x="2284393" y="721630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47AA8C-FCDA-B041-A49F-10C3E01C64F8}"/>
                </a:ext>
              </a:extLst>
            </p:cNvPr>
            <p:cNvSpPr/>
            <p:nvPr/>
          </p:nvSpPr>
          <p:spPr>
            <a:xfrm>
              <a:off x="2277852" y="756606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D26C0A-9909-1245-997D-E555A1C2E699}"/>
                </a:ext>
              </a:extLst>
            </p:cNvPr>
            <p:cNvSpPr/>
            <p:nvPr/>
          </p:nvSpPr>
          <p:spPr>
            <a:xfrm>
              <a:off x="2468723" y="78748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9CDFA8-2D51-9B4C-B78F-0ADC7DE5B7FF}"/>
                </a:ext>
              </a:extLst>
            </p:cNvPr>
            <p:cNvSpPr/>
            <p:nvPr/>
          </p:nvSpPr>
          <p:spPr>
            <a:xfrm>
              <a:off x="2882373" y="7872732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A8CDD8-EE33-A046-814A-1716A206A7E0}"/>
                </a:ext>
              </a:extLst>
            </p:cNvPr>
            <p:cNvSpPr/>
            <p:nvPr/>
          </p:nvSpPr>
          <p:spPr>
            <a:xfrm>
              <a:off x="3133574" y="7690340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A7B347-F092-CF42-81C0-20E35C31D62F}"/>
                </a:ext>
              </a:extLst>
            </p:cNvPr>
            <p:cNvSpPr/>
            <p:nvPr/>
          </p:nvSpPr>
          <p:spPr>
            <a:xfrm>
              <a:off x="2510387" y="6748259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EE557D-4C5F-CD4A-9052-672F9C8688E3}"/>
                </a:ext>
              </a:extLst>
            </p:cNvPr>
            <p:cNvSpPr/>
            <p:nvPr/>
          </p:nvSpPr>
          <p:spPr>
            <a:xfrm>
              <a:off x="2447725" y="6987325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BB2B4B-7B02-A94E-80B2-B957571DAD4D}"/>
                </a:ext>
              </a:extLst>
            </p:cNvPr>
            <p:cNvSpPr/>
            <p:nvPr/>
          </p:nvSpPr>
          <p:spPr>
            <a:xfrm>
              <a:off x="2707725" y="708906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ABD57D-83EA-CA42-9207-246E4C777D48}"/>
                </a:ext>
              </a:extLst>
            </p:cNvPr>
            <p:cNvSpPr/>
            <p:nvPr/>
          </p:nvSpPr>
          <p:spPr>
            <a:xfrm>
              <a:off x="2951133" y="7358463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CF0959-89EA-3B40-B479-9E43365F9968}"/>
                </a:ext>
              </a:extLst>
            </p:cNvPr>
            <p:cNvSpPr/>
            <p:nvPr/>
          </p:nvSpPr>
          <p:spPr>
            <a:xfrm>
              <a:off x="3101707" y="6978417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F0C4AF-FBD2-CC45-834A-B9CAF87547A9}"/>
                </a:ext>
              </a:extLst>
            </p:cNvPr>
            <p:cNvCxnSpPr/>
            <p:nvPr/>
          </p:nvCxnSpPr>
          <p:spPr>
            <a:xfrm>
              <a:off x="2510387" y="7441806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8B3043-38C3-B74F-90F5-51F9CA84A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387" y="7441806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731AF8-1DFC-F141-A367-410114C3357E}"/>
                </a:ext>
              </a:extLst>
            </p:cNvPr>
            <p:cNvCxnSpPr/>
            <p:nvPr/>
          </p:nvCxnSpPr>
          <p:spPr>
            <a:xfrm>
              <a:off x="2805939" y="755980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454714-A7BD-744E-AD85-57F6C552A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939" y="755980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0E7681-CA43-7048-BFF9-1C47DCE9EDB4}"/>
                </a:ext>
              </a:extLst>
            </p:cNvPr>
            <p:cNvCxnSpPr/>
            <p:nvPr/>
          </p:nvCxnSpPr>
          <p:spPr>
            <a:xfrm>
              <a:off x="2758030" y="8180528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4DC3FA-2155-5A4F-90ED-56080C4E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030" y="8180528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7C389-E303-6F43-8F91-B79DFC7FC91D}"/>
                </a:ext>
              </a:extLst>
            </p:cNvPr>
            <p:cNvSpPr/>
            <p:nvPr/>
          </p:nvSpPr>
          <p:spPr>
            <a:xfrm>
              <a:off x="3444150" y="7441806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53F4AC-EBAB-CD4B-BE30-866022566E3C}"/>
                </a:ext>
              </a:extLst>
            </p:cNvPr>
            <p:cNvSpPr txBox="1"/>
            <p:nvPr/>
          </p:nvSpPr>
          <p:spPr>
            <a:xfrm>
              <a:off x="1206442" y="6378927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C448C1-4626-3E4E-81B0-0A50715E74A8}"/>
                </a:ext>
              </a:extLst>
            </p:cNvPr>
            <p:cNvSpPr/>
            <p:nvPr/>
          </p:nvSpPr>
          <p:spPr>
            <a:xfrm>
              <a:off x="4073166" y="6390381"/>
              <a:ext cx="182880" cy="18148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F4998A-5240-A445-9350-603E6D8B3E3B}"/>
                </a:ext>
              </a:extLst>
            </p:cNvPr>
            <p:cNvCxnSpPr/>
            <p:nvPr/>
          </p:nvCxnSpPr>
          <p:spPr>
            <a:xfrm>
              <a:off x="4091724" y="6666533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B4E769-7FE1-FF44-BA59-1FFABC720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1724" y="6666533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C09053-42D2-A54C-81DD-F374D14EDFF5}"/>
                </a:ext>
              </a:extLst>
            </p:cNvPr>
            <p:cNvSpPr txBox="1"/>
            <p:nvPr/>
          </p:nvSpPr>
          <p:spPr>
            <a:xfrm>
              <a:off x="4284556" y="6310641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719DA4-A670-F14E-BAAD-A4E651E37937}"/>
                </a:ext>
              </a:extLst>
            </p:cNvPr>
            <p:cNvSpPr txBox="1"/>
            <p:nvPr/>
          </p:nvSpPr>
          <p:spPr>
            <a:xfrm>
              <a:off x="4296131" y="6590562"/>
              <a:ext cx="905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645D6F-321C-864F-ADB1-EBC5434E839B}"/>
                </a:ext>
              </a:extLst>
            </p:cNvPr>
            <p:cNvSpPr txBox="1"/>
            <p:nvPr/>
          </p:nvSpPr>
          <p:spPr>
            <a:xfrm>
              <a:off x="3946049" y="6297995"/>
              <a:ext cx="1214546" cy="64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1B7F6F-5031-3346-9915-37611A81A1D2}"/>
                </a:ext>
              </a:extLst>
            </p:cNvPr>
            <p:cNvCxnSpPr/>
            <p:nvPr/>
          </p:nvCxnSpPr>
          <p:spPr>
            <a:xfrm>
              <a:off x="1634467" y="7161854"/>
              <a:ext cx="192832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B122E4-3004-3E4C-911B-5E4825A1B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467" y="7161854"/>
              <a:ext cx="150845" cy="18661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C350AE-91FC-EF4A-A511-26EC89F1BA9B}"/>
                </a:ext>
              </a:extLst>
            </p:cNvPr>
            <p:cNvSpPr txBox="1"/>
            <p:nvPr/>
          </p:nvSpPr>
          <p:spPr>
            <a:xfrm>
              <a:off x="3492540" y="6936204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FAD5F8-1710-FF45-A814-426E260C6161}"/>
                </a:ext>
              </a:extLst>
            </p:cNvPr>
            <p:cNvSpPr txBox="1"/>
            <p:nvPr/>
          </p:nvSpPr>
          <p:spPr>
            <a:xfrm>
              <a:off x="3267136" y="8124397"/>
              <a:ext cx="92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Class 2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C9A077-1443-D040-BB8C-0D2652BCB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414" y="7225910"/>
              <a:ext cx="172407" cy="191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ADA1301-3DAE-DF46-9C6E-B63F0C4D4B93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82" y="7942103"/>
              <a:ext cx="39668" cy="25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2C3AE25-D6FD-A740-993B-32293300A153}"/>
                </a:ext>
              </a:extLst>
            </p:cNvPr>
            <p:cNvSpPr txBox="1"/>
            <p:nvPr/>
          </p:nvSpPr>
          <p:spPr>
            <a:xfrm>
              <a:off x="4493327" y="8782459"/>
              <a:ext cx="300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A95D8B9-7E54-2444-8C4B-7479AA3B6713}"/>
                </a:ext>
              </a:extLst>
            </p:cNvPr>
            <p:cNvSpPr/>
            <p:nvPr/>
          </p:nvSpPr>
          <p:spPr>
            <a:xfrm>
              <a:off x="1859594" y="6348992"/>
              <a:ext cx="2287547" cy="1827208"/>
            </a:xfrm>
            <a:custGeom>
              <a:avLst/>
              <a:gdLst>
                <a:gd name="connsiteX0" fmla="*/ 88799 w 2287547"/>
                <a:gd name="connsiteY0" fmla="*/ 0 h 1827208"/>
                <a:gd name="connsiteX1" fmla="*/ 46918 w 2287547"/>
                <a:gd name="connsiteY1" fmla="*/ 844598 h 1827208"/>
                <a:gd name="connsiteX2" fmla="*/ 661172 w 2287547"/>
                <a:gd name="connsiteY2" fmla="*/ 1772959 h 1827208"/>
                <a:gd name="connsiteX3" fmla="*/ 1422008 w 2287547"/>
                <a:gd name="connsiteY3" fmla="*/ 1633355 h 1827208"/>
                <a:gd name="connsiteX4" fmla="*/ 2287547 w 2287547"/>
                <a:gd name="connsiteY4" fmla="*/ 935340 h 182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547" h="1827208">
                  <a:moveTo>
                    <a:pt x="88799" y="0"/>
                  </a:moveTo>
                  <a:cubicBezTo>
                    <a:pt x="20161" y="274552"/>
                    <a:pt x="-48477" y="549105"/>
                    <a:pt x="46918" y="844598"/>
                  </a:cubicBezTo>
                  <a:cubicBezTo>
                    <a:pt x="142313" y="1140091"/>
                    <a:pt x="431990" y="1641500"/>
                    <a:pt x="661172" y="1772959"/>
                  </a:cubicBezTo>
                  <a:cubicBezTo>
                    <a:pt x="890354" y="1904418"/>
                    <a:pt x="1150946" y="1772958"/>
                    <a:pt x="1422008" y="1633355"/>
                  </a:cubicBezTo>
                  <a:cubicBezTo>
                    <a:pt x="1693070" y="1493752"/>
                    <a:pt x="2127003" y="1084250"/>
                    <a:pt x="2287547" y="93534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349FDA2-91A5-A34D-BF6D-BCE5C8697609}"/>
              </a:ext>
            </a:extLst>
          </p:cNvPr>
          <p:cNvSpPr/>
          <p:nvPr/>
        </p:nvSpPr>
        <p:spPr>
          <a:xfrm>
            <a:off x="5551006" y="2060162"/>
            <a:ext cx="52711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Neither too simple nor too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Able to capture the underlying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Corresponding to low bias and low variance</a:t>
            </a:r>
            <a:r>
              <a:rPr lang="en-US" sz="28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4297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00000000000000000" pitchFamily="2" charset="0"/>
                <a:ea typeface="Amazon Ember" panose="02000000000000000000" pitchFamily="2" charset="0"/>
              </a:rPr>
              <a:t>Model Evaluation</a:t>
            </a:r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9B13F0-1A87-F342-BE32-FE441570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19" y="2111509"/>
            <a:ext cx="4815441" cy="29357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4D367C9-EB81-524F-B0EE-AE3FE617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007" y="1371368"/>
            <a:ext cx="3677630" cy="56915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D3D2DC7-5ABE-904A-BBDF-84981F0B9241}"/>
              </a:ext>
            </a:extLst>
          </p:cNvPr>
          <p:cNvSpPr/>
          <p:nvPr/>
        </p:nvSpPr>
        <p:spPr>
          <a:xfrm>
            <a:off x="7286694" y="1276781"/>
            <a:ext cx="56180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 scenarios of a model: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Underfitting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Overfitting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Optimum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73039-3646-8242-8D58-D5C6ED2BD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90" y="1956786"/>
            <a:ext cx="5864083" cy="3807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895325-C8CD-4A43-A1CF-25E8D6346B8D}"/>
              </a:ext>
            </a:extLst>
          </p:cNvPr>
          <p:cNvSpPr txBox="1"/>
          <p:nvPr/>
        </p:nvSpPr>
        <p:spPr>
          <a:xfrm>
            <a:off x="7286694" y="4076430"/>
            <a:ext cx="3720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90C3"/>
                </a:solidFill>
              </a:rPr>
              <a:t>Error ~ Bias + Variance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/>
              <a:t>Bias-variance trade-off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68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7476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0869F6-5B68-4F40-9F50-6D61D93790AB}"/>
              </a:ext>
            </a:extLst>
          </p:cNvPr>
          <p:cNvGrpSpPr/>
          <p:nvPr/>
        </p:nvGrpSpPr>
        <p:grpSpPr>
          <a:xfrm>
            <a:off x="6378257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7" name="Text Placeholder 2">
              <a:extLst>
                <a:ext uri="{FF2B5EF4-FFF2-40B4-BE49-F238E27FC236}">
                  <a16:creationId xmlns:a16="http://schemas.microsoft.com/office/drawing/2014/main" id="{4DBF1E07-4F31-2948-8056-3AB93A1849D8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Confusion Matrix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Accuracy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Precision &amp; Recall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F1 Score</a:t>
              </a:r>
            </a:p>
            <a:p>
              <a:pPr marL="520700" indent="-277813"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  <a:p>
              <a:pPr>
                <a:spcBef>
                  <a:spcPts val="1800"/>
                </a:spcBef>
              </a:pPr>
              <a:endParaRPr lang="en-US" sz="2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DE46E7-7747-8748-AA1E-271E27689C3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Classification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B01E6F-9027-E342-8E82-34603AF330C8}"/>
              </a:ext>
            </a:extLst>
          </p:cNvPr>
          <p:cNvGrpSpPr/>
          <p:nvPr/>
        </p:nvGrpSpPr>
        <p:grpSpPr>
          <a:xfrm>
            <a:off x="1165934" y="1283370"/>
            <a:ext cx="4480241" cy="3892788"/>
            <a:chOff x="6402422" y="1310105"/>
            <a:chExt cx="5051643" cy="459962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0" name="Text Placeholder 2">
              <a:extLst>
                <a:ext uri="{FF2B5EF4-FFF2-40B4-BE49-F238E27FC236}">
                  <a16:creationId xmlns:a16="http://schemas.microsoft.com/office/drawing/2014/main" id="{238053A7-5F8B-5A4F-9D1B-6D8D7EDEE4DD}"/>
                </a:ext>
              </a:extLst>
            </p:cNvPr>
            <p:cNvSpPr txBox="1">
              <a:spLocks/>
            </p:cNvSpPr>
            <p:nvPr/>
          </p:nvSpPr>
          <p:spPr>
            <a:xfrm>
              <a:off x="6402422" y="1310105"/>
              <a:ext cx="5051643" cy="4599628"/>
            </a:xfrm>
            <a:prstGeom prst="roundRect">
              <a:avLst>
                <a:gd name="adj" fmla="val 3274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8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800"/>
                </a:spcBef>
              </a:pPr>
              <a:endParaRPr lang="en-US" sz="2000" dirty="0"/>
            </a:p>
            <a:p>
              <a:pPr marL="0" indent="0">
                <a:spcBef>
                  <a:spcPts val="1800"/>
                </a:spcBef>
                <a:buNone/>
              </a:pPr>
              <a:endParaRPr lang="en-US" sz="2000" dirty="0"/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Square Error (MSE)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Rooted Mean Square Error (RMSE)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Mean Absolute Error (MAE)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R Squared (R</a:t>
              </a:r>
              <a:r>
                <a:rPr lang="en-US" sz="2000" baseline="30000" dirty="0"/>
                <a:t>2</a:t>
              </a:r>
              <a:r>
                <a:rPr lang="en-US" sz="2000" dirty="0"/>
                <a:t>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…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7F23E0-FE82-E24F-A781-9CEC16ABFC9D}"/>
                </a:ext>
              </a:extLst>
            </p:cNvPr>
            <p:cNvSpPr/>
            <p:nvPr/>
          </p:nvSpPr>
          <p:spPr>
            <a:xfrm>
              <a:off x="6402424" y="1310106"/>
              <a:ext cx="5051641" cy="10303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MSE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02DE7431-0642-6649-BF94-5A2684EF7953}"/>
              </a:ext>
            </a:extLst>
          </p:cNvPr>
          <p:cNvSpPr/>
          <p:nvPr/>
        </p:nvSpPr>
        <p:spPr bwMode="white">
          <a:xfrm>
            <a:off x="692439" y="1580523"/>
            <a:ext cx="10924553" cy="4199019"/>
          </a:xfrm>
          <a:prstGeom prst="homePlate">
            <a:avLst>
              <a:gd name="adj" fmla="val 5609"/>
            </a:avLst>
          </a:prstGeom>
          <a:solidFill>
            <a:schemeClr val="bg1"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</a:pPr>
            <a:endParaRPr kumimoji="1" lang="en-US" sz="14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9134EE-ECF6-C64D-89BE-B28459F50D68}"/>
              </a:ext>
            </a:extLst>
          </p:cNvPr>
          <p:cNvGrpSpPr/>
          <p:nvPr/>
        </p:nvGrpSpPr>
        <p:grpSpPr>
          <a:xfrm>
            <a:off x="6442649" y="3800975"/>
            <a:ext cx="4321771" cy="1790320"/>
            <a:chOff x="6500904" y="1409787"/>
            <a:chExt cx="4321771" cy="1790320"/>
          </a:xfrm>
        </p:grpSpPr>
        <p:sp>
          <p:nvSpPr>
            <p:cNvPr id="121" name="Flowchart: Connector 144">
              <a:extLst>
                <a:ext uri="{FF2B5EF4-FFF2-40B4-BE49-F238E27FC236}">
                  <a16:creationId xmlns:a16="http://schemas.microsoft.com/office/drawing/2014/main" id="{1062A1DA-2AEA-DB44-8022-5C73252458F9}"/>
                </a:ext>
              </a:extLst>
            </p:cNvPr>
            <p:cNvSpPr/>
            <p:nvPr/>
          </p:nvSpPr>
          <p:spPr>
            <a:xfrm>
              <a:off x="6737686" y="279252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45">
              <a:extLst>
                <a:ext uri="{FF2B5EF4-FFF2-40B4-BE49-F238E27FC236}">
                  <a16:creationId xmlns:a16="http://schemas.microsoft.com/office/drawing/2014/main" id="{67080124-8AF5-FB4A-9994-D31515FCB917}"/>
                </a:ext>
              </a:extLst>
            </p:cNvPr>
            <p:cNvSpPr/>
            <p:nvPr/>
          </p:nvSpPr>
          <p:spPr>
            <a:xfrm>
              <a:off x="6957751" y="292206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46">
              <a:extLst>
                <a:ext uri="{FF2B5EF4-FFF2-40B4-BE49-F238E27FC236}">
                  <a16:creationId xmlns:a16="http://schemas.microsoft.com/office/drawing/2014/main" id="{C53CB9FB-4732-C94A-850B-FA34D782CB68}"/>
                </a:ext>
              </a:extLst>
            </p:cNvPr>
            <p:cNvSpPr/>
            <p:nvPr/>
          </p:nvSpPr>
          <p:spPr>
            <a:xfrm>
              <a:off x="7082169" y="274680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47">
              <a:extLst>
                <a:ext uri="{FF2B5EF4-FFF2-40B4-BE49-F238E27FC236}">
                  <a16:creationId xmlns:a16="http://schemas.microsoft.com/office/drawing/2014/main" id="{F3707E1D-C29F-9442-8F90-C43417F62944}"/>
                </a:ext>
              </a:extLst>
            </p:cNvPr>
            <p:cNvSpPr/>
            <p:nvPr/>
          </p:nvSpPr>
          <p:spPr>
            <a:xfrm>
              <a:off x="7327233" y="281538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48">
              <a:extLst>
                <a:ext uri="{FF2B5EF4-FFF2-40B4-BE49-F238E27FC236}">
                  <a16:creationId xmlns:a16="http://schemas.microsoft.com/office/drawing/2014/main" id="{01D1A839-3536-1C49-B7FB-AEB9EA3D11B0}"/>
                </a:ext>
              </a:extLst>
            </p:cNvPr>
            <p:cNvSpPr/>
            <p:nvPr/>
          </p:nvSpPr>
          <p:spPr>
            <a:xfrm>
              <a:off x="7383381" y="236725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49">
              <a:extLst>
                <a:ext uri="{FF2B5EF4-FFF2-40B4-BE49-F238E27FC236}">
                  <a16:creationId xmlns:a16="http://schemas.microsoft.com/office/drawing/2014/main" id="{1BCFBFE2-CBFE-954B-8CB8-00BA5EF9027A}"/>
                </a:ext>
              </a:extLst>
            </p:cNvPr>
            <p:cNvSpPr/>
            <p:nvPr/>
          </p:nvSpPr>
          <p:spPr>
            <a:xfrm>
              <a:off x="7754354" y="259079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50">
              <a:extLst>
                <a:ext uri="{FF2B5EF4-FFF2-40B4-BE49-F238E27FC236}">
                  <a16:creationId xmlns:a16="http://schemas.microsoft.com/office/drawing/2014/main" id="{0D1AFA6B-0617-834C-BBF4-17446310BA15}"/>
                </a:ext>
              </a:extLst>
            </p:cNvPr>
            <p:cNvSpPr/>
            <p:nvPr/>
          </p:nvSpPr>
          <p:spPr>
            <a:xfrm>
              <a:off x="8029075" y="264734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51">
              <a:extLst>
                <a:ext uri="{FF2B5EF4-FFF2-40B4-BE49-F238E27FC236}">
                  <a16:creationId xmlns:a16="http://schemas.microsoft.com/office/drawing/2014/main" id="{B9153F10-D3BA-FF49-8076-D3143F367D22}"/>
                </a:ext>
              </a:extLst>
            </p:cNvPr>
            <p:cNvSpPr/>
            <p:nvPr/>
          </p:nvSpPr>
          <p:spPr>
            <a:xfrm>
              <a:off x="7964907" y="2367251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52">
              <a:extLst>
                <a:ext uri="{FF2B5EF4-FFF2-40B4-BE49-F238E27FC236}">
                  <a16:creationId xmlns:a16="http://schemas.microsoft.com/office/drawing/2014/main" id="{39C0AC88-4901-834F-8232-0A01325F33F5}"/>
                </a:ext>
              </a:extLst>
            </p:cNvPr>
            <p:cNvSpPr/>
            <p:nvPr/>
          </p:nvSpPr>
          <p:spPr>
            <a:xfrm>
              <a:off x="8275723" y="216000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53">
              <a:extLst>
                <a:ext uri="{FF2B5EF4-FFF2-40B4-BE49-F238E27FC236}">
                  <a16:creationId xmlns:a16="http://schemas.microsoft.com/office/drawing/2014/main" id="{12EB1EBB-E1A5-4847-B376-8FA1DC0377A9}"/>
                </a:ext>
              </a:extLst>
            </p:cNvPr>
            <p:cNvSpPr/>
            <p:nvPr/>
          </p:nvSpPr>
          <p:spPr>
            <a:xfrm>
              <a:off x="8215565" y="232153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54">
              <a:extLst>
                <a:ext uri="{FF2B5EF4-FFF2-40B4-BE49-F238E27FC236}">
                  <a16:creationId xmlns:a16="http://schemas.microsoft.com/office/drawing/2014/main" id="{0826E8B0-564A-6C4A-8C77-FD6135CD4FE9}"/>
                </a:ext>
              </a:extLst>
            </p:cNvPr>
            <p:cNvSpPr/>
            <p:nvPr/>
          </p:nvSpPr>
          <p:spPr>
            <a:xfrm>
              <a:off x="8247649" y="239572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55">
              <a:extLst>
                <a:ext uri="{FF2B5EF4-FFF2-40B4-BE49-F238E27FC236}">
                  <a16:creationId xmlns:a16="http://schemas.microsoft.com/office/drawing/2014/main" id="{8DF706F3-0A08-2446-B8F1-4F33B6D8BA7F}"/>
                </a:ext>
              </a:extLst>
            </p:cNvPr>
            <p:cNvSpPr/>
            <p:nvPr/>
          </p:nvSpPr>
          <p:spPr>
            <a:xfrm>
              <a:off x="8775688" y="237126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56">
              <a:extLst>
                <a:ext uri="{FF2B5EF4-FFF2-40B4-BE49-F238E27FC236}">
                  <a16:creationId xmlns:a16="http://schemas.microsoft.com/office/drawing/2014/main" id="{B8E9847E-37E3-C541-A277-7E10C5D64B72}"/>
                </a:ext>
              </a:extLst>
            </p:cNvPr>
            <p:cNvSpPr/>
            <p:nvPr/>
          </p:nvSpPr>
          <p:spPr>
            <a:xfrm>
              <a:off x="8710169" y="212564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57">
              <a:extLst>
                <a:ext uri="{FF2B5EF4-FFF2-40B4-BE49-F238E27FC236}">
                  <a16:creationId xmlns:a16="http://schemas.microsoft.com/office/drawing/2014/main" id="{023E686B-5A67-C047-BC9C-CD944D39DF26}"/>
                </a:ext>
              </a:extLst>
            </p:cNvPr>
            <p:cNvSpPr/>
            <p:nvPr/>
          </p:nvSpPr>
          <p:spPr>
            <a:xfrm>
              <a:off x="8650011" y="226340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58">
              <a:extLst>
                <a:ext uri="{FF2B5EF4-FFF2-40B4-BE49-F238E27FC236}">
                  <a16:creationId xmlns:a16="http://schemas.microsoft.com/office/drawing/2014/main" id="{F84D608D-B53E-F341-AE0C-7EF42B786203}"/>
                </a:ext>
              </a:extLst>
            </p:cNvPr>
            <p:cNvSpPr/>
            <p:nvPr/>
          </p:nvSpPr>
          <p:spPr>
            <a:xfrm>
              <a:off x="8840512" y="187253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59">
              <a:extLst>
                <a:ext uri="{FF2B5EF4-FFF2-40B4-BE49-F238E27FC236}">
                  <a16:creationId xmlns:a16="http://schemas.microsoft.com/office/drawing/2014/main" id="{9EB03565-B526-A846-B06A-3A0AFADFE45E}"/>
                </a:ext>
              </a:extLst>
            </p:cNvPr>
            <p:cNvSpPr/>
            <p:nvPr/>
          </p:nvSpPr>
          <p:spPr>
            <a:xfrm>
              <a:off x="9151286" y="207591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60">
              <a:extLst>
                <a:ext uri="{FF2B5EF4-FFF2-40B4-BE49-F238E27FC236}">
                  <a16:creationId xmlns:a16="http://schemas.microsoft.com/office/drawing/2014/main" id="{7A5C3CD0-33DD-0B4B-9C5A-32E16E17F8DE}"/>
                </a:ext>
              </a:extLst>
            </p:cNvPr>
            <p:cNvSpPr/>
            <p:nvPr/>
          </p:nvSpPr>
          <p:spPr>
            <a:xfrm>
              <a:off x="9537688" y="202201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61">
              <a:extLst>
                <a:ext uri="{FF2B5EF4-FFF2-40B4-BE49-F238E27FC236}">
                  <a16:creationId xmlns:a16="http://schemas.microsoft.com/office/drawing/2014/main" id="{C2D7942B-8FCC-4C47-B11C-C2AC98DA1AAD}"/>
                </a:ext>
              </a:extLst>
            </p:cNvPr>
            <p:cNvSpPr/>
            <p:nvPr/>
          </p:nvSpPr>
          <p:spPr>
            <a:xfrm>
              <a:off x="9375961" y="229867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62">
              <a:extLst>
                <a:ext uri="{FF2B5EF4-FFF2-40B4-BE49-F238E27FC236}">
                  <a16:creationId xmlns:a16="http://schemas.microsoft.com/office/drawing/2014/main" id="{BC3C913A-BFC6-3540-AD3F-3C91A634BF03}"/>
                </a:ext>
              </a:extLst>
            </p:cNvPr>
            <p:cNvSpPr/>
            <p:nvPr/>
          </p:nvSpPr>
          <p:spPr>
            <a:xfrm>
              <a:off x="9490217" y="159403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63">
              <a:extLst>
                <a:ext uri="{FF2B5EF4-FFF2-40B4-BE49-F238E27FC236}">
                  <a16:creationId xmlns:a16="http://schemas.microsoft.com/office/drawing/2014/main" id="{0A3CD1D7-8C53-564C-B477-BA60F64A1DD6}"/>
                </a:ext>
              </a:extLst>
            </p:cNvPr>
            <p:cNvSpPr/>
            <p:nvPr/>
          </p:nvSpPr>
          <p:spPr>
            <a:xfrm>
              <a:off x="9814414" y="168276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64">
              <a:extLst>
                <a:ext uri="{FF2B5EF4-FFF2-40B4-BE49-F238E27FC236}">
                  <a16:creationId xmlns:a16="http://schemas.microsoft.com/office/drawing/2014/main" id="{3736BDBD-8F1D-7C41-97F9-07F56A2AAF5E}"/>
                </a:ext>
              </a:extLst>
            </p:cNvPr>
            <p:cNvSpPr/>
            <p:nvPr/>
          </p:nvSpPr>
          <p:spPr>
            <a:xfrm>
              <a:off x="10219477" y="1409787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D8D33-B2D2-BF4A-A751-4E2EE4C57D07}"/>
                </a:ext>
              </a:extLst>
            </p:cNvPr>
            <p:cNvCxnSpPr/>
            <p:nvPr/>
          </p:nvCxnSpPr>
          <p:spPr>
            <a:xfrm flipV="1">
              <a:off x="6500904" y="1577694"/>
              <a:ext cx="4226236" cy="139009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884EE7-7303-C84C-A3C2-FD45750C8A40}"/>
                </a:ext>
              </a:extLst>
            </p:cNvPr>
            <p:cNvCxnSpPr/>
            <p:nvPr/>
          </p:nvCxnSpPr>
          <p:spPr>
            <a:xfrm flipV="1">
              <a:off x="6500904" y="1409787"/>
              <a:ext cx="0" cy="179032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85890EB-DCC6-5C40-A0E9-545627ED3F1E}"/>
                </a:ext>
              </a:extLst>
            </p:cNvPr>
            <p:cNvCxnSpPr/>
            <p:nvPr/>
          </p:nvCxnSpPr>
          <p:spPr>
            <a:xfrm>
              <a:off x="6500904" y="3189569"/>
              <a:ext cx="4321771" cy="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/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Data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: Predicted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800" dirty="0"/>
                  <a:t>: Mean value of data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b="1" dirty="0"/>
                  <a:t>n</a:t>
                </a:r>
                <a:r>
                  <a:rPr lang="en-US" sz="1800" dirty="0"/>
                  <a:t>: Number of data records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blipFill>
                <a:blip r:embed="rId3"/>
                <a:stretch>
                  <a:fillRect l="-1145" t="-10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49F42C-D1FC-034F-9690-8F8D7BCF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62075"/>
              </p:ext>
            </p:extLst>
          </p:nvPr>
        </p:nvGraphicFramePr>
        <p:xfrm>
          <a:off x="1227042" y="1593717"/>
          <a:ext cx="4957410" cy="4107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8705">
                  <a:extLst>
                    <a:ext uri="{9D8B030D-6E8A-4147-A177-3AD203B41FA5}">
                      <a16:colId xmlns:a16="http://schemas.microsoft.com/office/drawing/2014/main" val="1725729869"/>
                    </a:ext>
                  </a:extLst>
                </a:gridCol>
                <a:gridCol w="2478705">
                  <a:extLst>
                    <a:ext uri="{9D8B030D-6E8A-4147-A177-3AD203B41FA5}">
                      <a16:colId xmlns:a16="http://schemas.microsoft.com/office/drawing/2014/main" val="3620867233"/>
                    </a:ext>
                  </a:extLst>
                </a:gridCol>
              </a:tblGrid>
              <a:tr h="50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55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60207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4113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8479"/>
                  </a:ext>
                </a:extLst>
              </a:tr>
              <a:tr h="50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067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/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  <a:blipFill>
                <a:blip r:embed="rId4"/>
                <a:stretch>
                  <a:fillRect t="-100000" b="-1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RMSE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73A04166-79F9-5644-95C4-096838B6CFE1}"/>
              </a:ext>
            </a:extLst>
          </p:cNvPr>
          <p:cNvSpPr/>
          <p:nvPr/>
        </p:nvSpPr>
        <p:spPr bwMode="ltGray">
          <a:xfrm>
            <a:off x="957713" y="1400935"/>
            <a:ext cx="10514528" cy="4378609"/>
          </a:xfrm>
          <a:prstGeom prst="homePlate">
            <a:avLst>
              <a:gd name="adj" fmla="val 12270"/>
            </a:avLst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6700" indent="-4763" eaLnBrk="0" fontAlgn="base" hangingPunct="0">
              <a:spcAft>
                <a:spcPct val="0"/>
              </a:spcAft>
              <a:buClr>
                <a:schemeClr val="accent1"/>
              </a:buClr>
            </a:pPr>
            <a:endParaRPr kumimoji="1" lang="en-US" sz="9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02DE7431-0642-6649-BF94-5A2684EF7953}"/>
              </a:ext>
            </a:extLst>
          </p:cNvPr>
          <p:cNvSpPr/>
          <p:nvPr/>
        </p:nvSpPr>
        <p:spPr bwMode="white">
          <a:xfrm>
            <a:off x="692439" y="1580523"/>
            <a:ext cx="10924553" cy="4199019"/>
          </a:xfrm>
          <a:prstGeom prst="homePlate">
            <a:avLst>
              <a:gd name="adj" fmla="val 5609"/>
            </a:avLst>
          </a:prstGeom>
          <a:solidFill>
            <a:schemeClr val="bg1"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</a:pPr>
            <a:endParaRPr kumimoji="1" lang="en-US" sz="1400" b="1" dirty="0">
              <a:solidFill>
                <a:schemeClr val="bg1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9134EE-ECF6-C64D-89BE-B28459F50D68}"/>
              </a:ext>
            </a:extLst>
          </p:cNvPr>
          <p:cNvGrpSpPr/>
          <p:nvPr/>
        </p:nvGrpSpPr>
        <p:grpSpPr>
          <a:xfrm>
            <a:off x="6442649" y="3800975"/>
            <a:ext cx="4321771" cy="1790320"/>
            <a:chOff x="6500904" y="1409787"/>
            <a:chExt cx="4321771" cy="1790320"/>
          </a:xfrm>
        </p:grpSpPr>
        <p:sp>
          <p:nvSpPr>
            <p:cNvPr id="121" name="Flowchart: Connector 144">
              <a:extLst>
                <a:ext uri="{FF2B5EF4-FFF2-40B4-BE49-F238E27FC236}">
                  <a16:creationId xmlns:a16="http://schemas.microsoft.com/office/drawing/2014/main" id="{1062A1DA-2AEA-DB44-8022-5C73252458F9}"/>
                </a:ext>
              </a:extLst>
            </p:cNvPr>
            <p:cNvSpPr/>
            <p:nvPr/>
          </p:nvSpPr>
          <p:spPr>
            <a:xfrm>
              <a:off x="6737686" y="279252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45">
              <a:extLst>
                <a:ext uri="{FF2B5EF4-FFF2-40B4-BE49-F238E27FC236}">
                  <a16:creationId xmlns:a16="http://schemas.microsoft.com/office/drawing/2014/main" id="{67080124-8AF5-FB4A-9994-D31515FCB917}"/>
                </a:ext>
              </a:extLst>
            </p:cNvPr>
            <p:cNvSpPr/>
            <p:nvPr/>
          </p:nvSpPr>
          <p:spPr>
            <a:xfrm>
              <a:off x="6957751" y="292206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46">
              <a:extLst>
                <a:ext uri="{FF2B5EF4-FFF2-40B4-BE49-F238E27FC236}">
                  <a16:creationId xmlns:a16="http://schemas.microsoft.com/office/drawing/2014/main" id="{C53CB9FB-4732-C94A-850B-FA34D782CB68}"/>
                </a:ext>
              </a:extLst>
            </p:cNvPr>
            <p:cNvSpPr/>
            <p:nvPr/>
          </p:nvSpPr>
          <p:spPr>
            <a:xfrm>
              <a:off x="7082169" y="274680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47">
              <a:extLst>
                <a:ext uri="{FF2B5EF4-FFF2-40B4-BE49-F238E27FC236}">
                  <a16:creationId xmlns:a16="http://schemas.microsoft.com/office/drawing/2014/main" id="{F3707E1D-C29F-9442-8F90-C43417F62944}"/>
                </a:ext>
              </a:extLst>
            </p:cNvPr>
            <p:cNvSpPr/>
            <p:nvPr/>
          </p:nvSpPr>
          <p:spPr>
            <a:xfrm>
              <a:off x="7327233" y="281538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48">
              <a:extLst>
                <a:ext uri="{FF2B5EF4-FFF2-40B4-BE49-F238E27FC236}">
                  <a16:creationId xmlns:a16="http://schemas.microsoft.com/office/drawing/2014/main" id="{01D1A839-3536-1C49-B7FB-AEB9EA3D11B0}"/>
                </a:ext>
              </a:extLst>
            </p:cNvPr>
            <p:cNvSpPr/>
            <p:nvPr/>
          </p:nvSpPr>
          <p:spPr>
            <a:xfrm>
              <a:off x="7383381" y="236725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49">
              <a:extLst>
                <a:ext uri="{FF2B5EF4-FFF2-40B4-BE49-F238E27FC236}">
                  <a16:creationId xmlns:a16="http://schemas.microsoft.com/office/drawing/2014/main" id="{1BCFBFE2-CBFE-954B-8CB8-00BA5EF9027A}"/>
                </a:ext>
              </a:extLst>
            </p:cNvPr>
            <p:cNvSpPr/>
            <p:nvPr/>
          </p:nvSpPr>
          <p:spPr>
            <a:xfrm>
              <a:off x="7754354" y="259079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50">
              <a:extLst>
                <a:ext uri="{FF2B5EF4-FFF2-40B4-BE49-F238E27FC236}">
                  <a16:creationId xmlns:a16="http://schemas.microsoft.com/office/drawing/2014/main" id="{0D1AFA6B-0617-834C-BBF4-17446310BA15}"/>
                </a:ext>
              </a:extLst>
            </p:cNvPr>
            <p:cNvSpPr/>
            <p:nvPr/>
          </p:nvSpPr>
          <p:spPr>
            <a:xfrm>
              <a:off x="8029075" y="264734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51">
              <a:extLst>
                <a:ext uri="{FF2B5EF4-FFF2-40B4-BE49-F238E27FC236}">
                  <a16:creationId xmlns:a16="http://schemas.microsoft.com/office/drawing/2014/main" id="{B9153F10-D3BA-FF49-8076-D3143F367D22}"/>
                </a:ext>
              </a:extLst>
            </p:cNvPr>
            <p:cNvSpPr/>
            <p:nvPr/>
          </p:nvSpPr>
          <p:spPr>
            <a:xfrm>
              <a:off x="7964907" y="2367251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52">
              <a:extLst>
                <a:ext uri="{FF2B5EF4-FFF2-40B4-BE49-F238E27FC236}">
                  <a16:creationId xmlns:a16="http://schemas.microsoft.com/office/drawing/2014/main" id="{39C0AC88-4901-834F-8232-0A01325F33F5}"/>
                </a:ext>
              </a:extLst>
            </p:cNvPr>
            <p:cNvSpPr/>
            <p:nvPr/>
          </p:nvSpPr>
          <p:spPr>
            <a:xfrm>
              <a:off x="8275723" y="2160008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53">
              <a:extLst>
                <a:ext uri="{FF2B5EF4-FFF2-40B4-BE49-F238E27FC236}">
                  <a16:creationId xmlns:a16="http://schemas.microsoft.com/office/drawing/2014/main" id="{12EB1EBB-E1A5-4847-B376-8FA1DC0377A9}"/>
                </a:ext>
              </a:extLst>
            </p:cNvPr>
            <p:cNvSpPr/>
            <p:nvPr/>
          </p:nvSpPr>
          <p:spPr>
            <a:xfrm>
              <a:off x="8215565" y="232153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54">
              <a:extLst>
                <a:ext uri="{FF2B5EF4-FFF2-40B4-BE49-F238E27FC236}">
                  <a16:creationId xmlns:a16="http://schemas.microsoft.com/office/drawing/2014/main" id="{0826E8B0-564A-6C4A-8C77-FD6135CD4FE9}"/>
                </a:ext>
              </a:extLst>
            </p:cNvPr>
            <p:cNvSpPr/>
            <p:nvPr/>
          </p:nvSpPr>
          <p:spPr>
            <a:xfrm>
              <a:off x="8247649" y="239572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55">
              <a:extLst>
                <a:ext uri="{FF2B5EF4-FFF2-40B4-BE49-F238E27FC236}">
                  <a16:creationId xmlns:a16="http://schemas.microsoft.com/office/drawing/2014/main" id="{8DF706F3-0A08-2446-B8F1-4F33B6D8BA7F}"/>
                </a:ext>
              </a:extLst>
            </p:cNvPr>
            <p:cNvSpPr/>
            <p:nvPr/>
          </p:nvSpPr>
          <p:spPr>
            <a:xfrm>
              <a:off x="8775688" y="237126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56">
              <a:extLst>
                <a:ext uri="{FF2B5EF4-FFF2-40B4-BE49-F238E27FC236}">
                  <a16:creationId xmlns:a16="http://schemas.microsoft.com/office/drawing/2014/main" id="{B8E9847E-37E3-C541-A277-7E10C5D64B72}"/>
                </a:ext>
              </a:extLst>
            </p:cNvPr>
            <p:cNvSpPr/>
            <p:nvPr/>
          </p:nvSpPr>
          <p:spPr>
            <a:xfrm>
              <a:off x="8710169" y="212564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57">
              <a:extLst>
                <a:ext uri="{FF2B5EF4-FFF2-40B4-BE49-F238E27FC236}">
                  <a16:creationId xmlns:a16="http://schemas.microsoft.com/office/drawing/2014/main" id="{023E686B-5A67-C047-BC9C-CD944D39DF26}"/>
                </a:ext>
              </a:extLst>
            </p:cNvPr>
            <p:cNvSpPr/>
            <p:nvPr/>
          </p:nvSpPr>
          <p:spPr>
            <a:xfrm>
              <a:off x="8650011" y="226340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58">
              <a:extLst>
                <a:ext uri="{FF2B5EF4-FFF2-40B4-BE49-F238E27FC236}">
                  <a16:creationId xmlns:a16="http://schemas.microsoft.com/office/drawing/2014/main" id="{F84D608D-B53E-F341-AE0C-7EF42B786203}"/>
                </a:ext>
              </a:extLst>
            </p:cNvPr>
            <p:cNvSpPr/>
            <p:nvPr/>
          </p:nvSpPr>
          <p:spPr>
            <a:xfrm>
              <a:off x="8840512" y="1872539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59">
              <a:extLst>
                <a:ext uri="{FF2B5EF4-FFF2-40B4-BE49-F238E27FC236}">
                  <a16:creationId xmlns:a16="http://schemas.microsoft.com/office/drawing/2014/main" id="{9EB03565-B526-A846-B06A-3A0AFADFE45E}"/>
                </a:ext>
              </a:extLst>
            </p:cNvPr>
            <p:cNvSpPr/>
            <p:nvPr/>
          </p:nvSpPr>
          <p:spPr>
            <a:xfrm>
              <a:off x="9151286" y="2075916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60">
              <a:extLst>
                <a:ext uri="{FF2B5EF4-FFF2-40B4-BE49-F238E27FC236}">
                  <a16:creationId xmlns:a16="http://schemas.microsoft.com/office/drawing/2014/main" id="{7A5C3CD0-33DD-0B4B-9C5A-32E16E17F8DE}"/>
                </a:ext>
              </a:extLst>
            </p:cNvPr>
            <p:cNvSpPr/>
            <p:nvPr/>
          </p:nvSpPr>
          <p:spPr>
            <a:xfrm>
              <a:off x="9537688" y="202201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61">
              <a:extLst>
                <a:ext uri="{FF2B5EF4-FFF2-40B4-BE49-F238E27FC236}">
                  <a16:creationId xmlns:a16="http://schemas.microsoft.com/office/drawing/2014/main" id="{C2D7942B-8FCC-4C47-B11C-C2AC98DA1AAD}"/>
                </a:ext>
              </a:extLst>
            </p:cNvPr>
            <p:cNvSpPr/>
            <p:nvPr/>
          </p:nvSpPr>
          <p:spPr>
            <a:xfrm>
              <a:off x="9375961" y="2298672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62">
              <a:extLst>
                <a:ext uri="{FF2B5EF4-FFF2-40B4-BE49-F238E27FC236}">
                  <a16:creationId xmlns:a16="http://schemas.microsoft.com/office/drawing/2014/main" id="{BC3C913A-BFC6-3540-AD3F-3C91A634BF03}"/>
                </a:ext>
              </a:extLst>
            </p:cNvPr>
            <p:cNvSpPr/>
            <p:nvPr/>
          </p:nvSpPr>
          <p:spPr>
            <a:xfrm>
              <a:off x="9490217" y="1594034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63">
              <a:extLst>
                <a:ext uri="{FF2B5EF4-FFF2-40B4-BE49-F238E27FC236}">
                  <a16:creationId xmlns:a16="http://schemas.microsoft.com/office/drawing/2014/main" id="{0A3CD1D7-8C53-564C-B477-BA60F64A1DD6}"/>
                </a:ext>
              </a:extLst>
            </p:cNvPr>
            <p:cNvSpPr/>
            <p:nvPr/>
          </p:nvSpPr>
          <p:spPr>
            <a:xfrm>
              <a:off x="9814414" y="1682765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64">
              <a:extLst>
                <a:ext uri="{FF2B5EF4-FFF2-40B4-BE49-F238E27FC236}">
                  <a16:creationId xmlns:a16="http://schemas.microsoft.com/office/drawing/2014/main" id="{3736BDBD-8F1D-7C41-97F9-07F56A2AAF5E}"/>
                </a:ext>
              </a:extLst>
            </p:cNvPr>
            <p:cNvSpPr/>
            <p:nvPr/>
          </p:nvSpPr>
          <p:spPr>
            <a:xfrm>
              <a:off x="10219477" y="1409787"/>
              <a:ext cx="73152" cy="73152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D8D33-B2D2-BF4A-A751-4E2EE4C57D07}"/>
                </a:ext>
              </a:extLst>
            </p:cNvPr>
            <p:cNvCxnSpPr/>
            <p:nvPr/>
          </p:nvCxnSpPr>
          <p:spPr>
            <a:xfrm flipV="1">
              <a:off x="6500904" y="1577694"/>
              <a:ext cx="4226236" cy="139009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884EE7-7303-C84C-A3C2-FD45750C8A40}"/>
                </a:ext>
              </a:extLst>
            </p:cNvPr>
            <p:cNvCxnSpPr/>
            <p:nvPr/>
          </p:nvCxnSpPr>
          <p:spPr>
            <a:xfrm flipV="1">
              <a:off x="6500904" y="1409787"/>
              <a:ext cx="0" cy="179032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85890EB-DCC6-5C40-A0E9-545627ED3F1E}"/>
                </a:ext>
              </a:extLst>
            </p:cNvPr>
            <p:cNvCxnSpPr/>
            <p:nvPr/>
          </p:nvCxnSpPr>
          <p:spPr>
            <a:xfrm>
              <a:off x="6500904" y="3189569"/>
              <a:ext cx="4321771" cy="0"/>
            </a:xfrm>
            <a:prstGeom prst="line">
              <a:avLst/>
            </a:prstGeom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/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Data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: Predicted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800" dirty="0"/>
                  <a:t>: Mean value of data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b="1" dirty="0"/>
                  <a:t>n</a:t>
                </a:r>
                <a:r>
                  <a:rPr lang="en-US" sz="1800" dirty="0"/>
                  <a:t>: Number of data records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76E1639-E233-F14B-9511-B7383F3C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4" y="1910814"/>
                <a:ext cx="3310955" cy="1200329"/>
              </a:xfrm>
              <a:prstGeom prst="rect">
                <a:avLst/>
              </a:prstGeom>
              <a:blipFill>
                <a:blip r:embed="rId3"/>
                <a:stretch>
                  <a:fillRect l="-1145" t="-104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49F42C-D1FC-034F-9690-8F8D7BCF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9712"/>
              </p:ext>
            </p:extLst>
          </p:nvPr>
        </p:nvGraphicFramePr>
        <p:xfrm>
          <a:off x="1227042" y="1593717"/>
          <a:ext cx="4957410" cy="4107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8705">
                  <a:extLst>
                    <a:ext uri="{9D8B030D-6E8A-4147-A177-3AD203B41FA5}">
                      <a16:colId xmlns:a16="http://schemas.microsoft.com/office/drawing/2014/main" val="1725729869"/>
                    </a:ext>
                  </a:extLst>
                </a:gridCol>
                <a:gridCol w="2478705">
                  <a:extLst>
                    <a:ext uri="{9D8B030D-6E8A-4147-A177-3AD203B41FA5}">
                      <a16:colId xmlns:a16="http://schemas.microsoft.com/office/drawing/2014/main" val="3620867233"/>
                    </a:ext>
                  </a:extLst>
                </a:gridCol>
              </a:tblGrid>
              <a:tr h="50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55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60207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Squared Error (RMSE)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41130"/>
                  </a:ext>
                </a:extLst>
              </a:tr>
              <a:tr h="8820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8479"/>
                  </a:ext>
                </a:extLst>
              </a:tr>
              <a:tr h="50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067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/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RMS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632732-216D-3A47-9570-9B69CFEDF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100" y="3246001"/>
                <a:ext cx="2436444" cy="365998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/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F346D39-4C98-404D-87A6-A19CCCC6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06" y="2108007"/>
                <a:ext cx="2260367" cy="764505"/>
              </a:xfrm>
              <a:prstGeom prst="rect">
                <a:avLst/>
              </a:prstGeom>
              <a:blipFill>
                <a:blip r:embed="rId5"/>
                <a:stretch>
                  <a:fillRect t="-100000" b="-15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84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34090</TotalTime>
  <Words>914</Words>
  <Application>Microsoft Macintosh PowerPoint</Application>
  <PresentationFormat>Custom</PresentationFormat>
  <Paragraphs>315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Cambria Math</vt:lpstr>
      <vt:lpstr>Lucida Grande</vt:lpstr>
      <vt:lpstr>Wingdings</vt:lpstr>
      <vt:lpstr>inSTALLments Master Theme</vt:lpstr>
      <vt:lpstr>Underfitting and Overfitting</vt:lpstr>
      <vt:lpstr>Underfitting</vt:lpstr>
      <vt:lpstr>Model Evaluation - Overfitting</vt:lpstr>
      <vt:lpstr>Model Evaluation - Optimum</vt:lpstr>
      <vt:lpstr>Model Evaluation</vt:lpstr>
      <vt:lpstr>Model Evaluation Metrics</vt:lpstr>
      <vt:lpstr>Evaluation Metrics</vt:lpstr>
      <vt:lpstr>Regression - MSE</vt:lpstr>
      <vt:lpstr>Regression - RMSE</vt:lpstr>
      <vt:lpstr>Regression - MAE</vt:lpstr>
      <vt:lpstr>Regression - R2</vt:lpstr>
      <vt:lpstr>Evaluation Metrics</vt:lpstr>
      <vt:lpstr>Classification - Confusion Matrix</vt:lpstr>
      <vt:lpstr>Classification - Accuracy</vt:lpstr>
      <vt:lpstr>Classification - Accuracy</vt:lpstr>
      <vt:lpstr>Classification - Precision</vt:lpstr>
      <vt:lpstr>Classification - Recall</vt:lpstr>
      <vt:lpstr>Classification - F1 Score</vt:lpstr>
      <vt:lpstr>Classification - F1 Score</vt:lpstr>
      <vt:lpstr>Classification - F1 Score</vt:lpstr>
      <vt:lpstr>Evaluation Metrics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890</cp:revision>
  <cp:lastPrinted>2020-03-05T18:47:14Z</cp:lastPrinted>
  <dcterms:created xsi:type="dcterms:W3CDTF">2019-12-18T06:10:11Z</dcterms:created>
  <dcterms:modified xsi:type="dcterms:W3CDTF">2020-07-08T21:24:37Z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