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4"/>
  </p:notesMasterIdLst>
  <p:handoutMasterIdLst>
    <p:handoutMasterId r:id="rId15"/>
  </p:handoutMasterIdLst>
  <p:sldIdLst>
    <p:sldId id="825" r:id="rId5"/>
    <p:sldId id="820" r:id="rId6"/>
    <p:sldId id="578" r:id="rId7"/>
    <p:sldId id="580" r:id="rId8"/>
    <p:sldId id="581" r:id="rId9"/>
    <p:sldId id="774" r:id="rId10"/>
    <p:sldId id="775" r:id="rId11"/>
    <p:sldId id="776" r:id="rId12"/>
    <p:sldId id="583" r:id="rId13"/>
  </p:sldIdLst>
  <p:sldSz cx="12188825" cy="6858000"/>
  <p:notesSz cx="7010400" cy="9296400"/>
  <p:custDataLst>
    <p:tags r:id="rId16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ge Representation" id="{ACB070E6-0D9D-E142-AD9E-59BB518EF20E}">
          <p14:sldIdLst>
            <p14:sldId id="825"/>
            <p14:sldId id="820"/>
            <p14:sldId id="578"/>
            <p14:sldId id="580"/>
            <p14:sldId id="581"/>
            <p14:sldId id="774"/>
            <p14:sldId id="775"/>
            <p14:sldId id="776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07" autoAdjust="0"/>
    <p:restoredTop sz="74734" autoAdjust="0"/>
  </p:normalViewPr>
  <p:slideViewPr>
    <p:cSldViewPr snapToGrid="0">
      <p:cViewPr varScale="1">
        <p:scale>
          <a:sx n="79" d="100"/>
          <a:sy n="79" d="100"/>
        </p:scale>
        <p:origin x="1144" y="192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6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6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8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5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0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28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5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31912" y="1355274"/>
            <a:ext cx="8931931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1310105"/>
            <a:ext cx="91388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94596" y="1310105"/>
            <a:ext cx="48353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0476" y="1310105"/>
            <a:ext cx="476250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1589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18B4-4F05-424C-A1F2-A772FAE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FB29-B125-8341-B9E5-824795E08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9011" y="1412569"/>
            <a:ext cx="3798302" cy="45996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the algorithm recognize: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?!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AF68B3-A3A4-C245-9A47-87F83CB5A365}"/>
              </a:ext>
            </a:extLst>
          </p:cNvPr>
          <p:cNvGrpSpPr/>
          <p:nvPr/>
        </p:nvGrpSpPr>
        <p:grpSpPr>
          <a:xfrm>
            <a:off x="6094412" y="1387460"/>
            <a:ext cx="4755722" cy="4575423"/>
            <a:chOff x="2771108" y="1345125"/>
            <a:chExt cx="4755722" cy="45754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133589-1A5C-B743-9C3F-BE18309B5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1108" y="1345125"/>
              <a:ext cx="4755722" cy="43647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BF025C-F6EE-DA47-8B0F-D31CFFA6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71108" y="1792412"/>
              <a:ext cx="4741777" cy="4128136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DA38606-EFFF-7443-A8E1-EF0B3F142D56}"/>
              </a:ext>
            </a:extLst>
          </p:cNvPr>
          <p:cNvSpPr/>
          <p:nvPr/>
        </p:nvSpPr>
        <p:spPr>
          <a:xfrm>
            <a:off x="2168994" y="2944708"/>
            <a:ext cx="3451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“</a:t>
            </a:r>
            <a:r>
              <a:rPr lang="en-US" sz="2800" i="1" dirty="0"/>
              <a:t>long sleeve shirt men cookie monster</a:t>
            </a:r>
            <a:r>
              <a:rPr lang="en-US" sz="2800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7088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48D4-F7A1-1A49-816E-4A267DF0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1EC6CC9-C443-F443-9397-6548F5F0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61" y="2477233"/>
            <a:ext cx="1983798" cy="111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00251205-2196-8A44-AB9A-02AB06DF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32" y="2477233"/>
            <a:ext cx="1987310" cy="111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65D3A-7B47-B445-A141-F6934199F4E4}"/>
              </a:ext>
            </a:extLst>
          </p:cNvPr>
          <p:cNvSpPr txBox="1"/>
          <p:nvPr/>
        </p:nvSpPr>
        <p:spPr>
          <a:xfrm>
            <a:off x="806039" y="3695936"/>
            <a:ext cx="4155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Grayscale Image:</a:t>
            </a:r>
          </a:p>
          <a:p>
            <a:pPr marL="160763" indent="-160763">
              <a:buFont typeface="Arial" panose="020B0604020202020204" pitchFamily="34" charset="0"/>
              <a:buChar char="•"/>
            </a:pPr>
            <a:r>
              <a:rPr lang="en-US" sz="2000" dirty="0"/>
              <a:t>Single channel</a:t>
            </a:r>
          </a:p>
          <a:p>
            <a:pPr marL="160763" indent="-160763">
              <a:buFont typeface="Arial" panose="020B0604020202020204" pitchFamily="34" charset="0"/>
              <a:buChar char="•"/>
            </a:pPr>
            <a:r>
              <a:rPr lang="en-US" sz="2000" dirty="0"/>
              <a:t>Pixels values between 0-255 </a:t>
            </a:r>
          </a:p>
          <a:p>
            <a:pPr marL="500982" lvl="1" indent="-160763">
              <a:buFont typeface="Arial" panose="020B0604020202020204" pitchFamily="34" charset="0"/>
              <a:buChar char="•"/>
            </a:pPr>
            <a:r>
              <a:rPr lang="en-US" sz="2000" dirty="0"/>
              <a:t>0: Darkest intensity</a:t>
            </a:r>
          </a:p>
          <a:p>
            <a:pPr marL="500982" lvl="1" indent="-160763">
              <a:buFont typeface="Arial" panose="020B0604020202020204" pitchFamily="34" charset="0"/>
              <a:buChar char="•"/>
            </a:pPr>
            <a:r>
              <a:rPr lang="en-US" sz="2000" dirty="0"/>
              <a:t>255: Brightest intensity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BDD49F4-2EDF-B448-92BE-5EF0304909AC}"/>
              </a:ext>
            </a:extLst>
          </p:cNvPr>
          <p:cNvSpPr txBox="1">
            <a:spLocks/>
          </p:cNvSpPr>
          <p:nvPr/>
        </p:nvSpPr>
        <p:spPr>
          <a:xfrm>
            <a:off x="726666" y="1260249"/>
            <a:ext cx="10735492" cy="998469"/>
          </a:xfrm>
          <a:prstGeom prst="rect">
            <a:avLst/>
          </a:prstGeom>
        </p:spPr>
        <p:txBody>
          <a:bodyPr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8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Images are made of pixels, pixels values between 0 and 255. </a:t>
            </a:r>
          </a:p>
          <a:p>
            <a:r>
              <a:rPr lang="en-US" sz="2800" dirty="0"/>
              <a:t>Two common types: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D044F-4B6D-9242-81FC-D1F45ED8B159}"/>
              </a:ext>
            </a:extLst>
          </p:cNvPr>
          <p:cNvSpPr txBox="1"/>
          <p:nvPr/>
        </p:nvSpPr>
        <p:spPr>
          <a:xfrm>
            <a:off x="4634058" y="3693960"/>
            <a:ext cx="3872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Color Image:</a:t>
            </a:r>
          </a:p>
          <a:p>
            <a:pPr marL="160763" indent="-160763">
              <a:buFont typeface="Arial" panose="020B0604020202020204" pitchFamily="34" charset="0"/>
              <a:buChar char="•"/>
            </a:pPr>
            <a:r>
              <a:rPr lang="en-US" sz="2000" dirty="0"/>
              <a:t>3 channels </a:t>
            </a:r>
          </a:p>
          <a:p>
            <a:pPr marL="500982" lvl="1" indent="-160763">
              <a:buFont typeface="Arial" panose="020B0604020202020204" pitchFamily="34" charset="0"/>
              <a:buChar char="•"/>
            </a:pPr>
            <a:r>
              <a:rPr lang="en-US" sz="2000" dirty="0"/>
              <a:t>Red, Green and Blue</a:t>
            </a:r>
          </a:p>
          <a:p>
            <a:pPr marL="160763" indent="-160763">
              <a:buFont typeface="Arial" panose="020B0604020202020204" pitchFamily="34" charset="0"/>
              <a:buChar char="•"/>
            </a:pPr>
            <a:r>
              <a:rPr lang="en-US" sz="2000" dirty="0"/>
              <a:t>RGB is a common representation </a:t>
            </a:r>
          </a:p>
          <a:p>
            <a:pPr marL="160763" indent="-160763">
              <a:buFont typeface="Arial" panose="020B0604020202020204" pitchFamily="34" charset="0"/>
              <a:buChar char="•"/>
            </a:pPr>
            <a:r>
              <a:rPr lang="en-US" sz="2000" dirty="0"/>
              <a:t>Pixels values between 0-255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0C6589-575C-834D-8011-A4240636D9B5}"/>
              </a:ext>
            </a:extLst>
          </p:cNvPr>
          <p:cNvGrpSpPr/>
          <p:nvPr/>
        </p:nvGrpSpPr>
        <p:grpSpPr>
          <a:xfrm>
            <a:off x="7422836" y="1855442"/>
            <a:ext cx="4700750" cy="2743841"/>
            <a:chOff x="4519898" y="1145682"/>
            <a:chExt cx="7039571" cy="38605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B45AD7-04FB-4447-A075-6014341DB533}"/>
                </a:ext>
              </a:extLst>
            </p:cNvPr>
            <p:cNvSpPr txBox="1"/>
            <p:nvPr/>
          </p:nvSpPr>
          <p:spPr>
            <a:xfrm>
              <a:off x="8653758" y="1152601"/>
              <a:ext cx="1387179" cy="56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“RED”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CB555F-B3C7-8347-B577-52BA812C44E0}"/>
                </a:ext>
              </a:extLst>
            </p:cNvPr>
            <p:cNvSpPr txBox="1"/>
            <p:nvPr/>
          </p:nvSpPr>
          <p:spPr>
            <a:xfrm>
              <a:off x="9581174" y="2658903"/>
              <a:ext cx="1978295" cy="56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92D050"/>
                  </a:solidFill>
                </a:rPr>
                <a:t>“GREEN”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E4D6BC-E22C-0245-8414-2A924CF15D1C}"/>
                </a:ext>
              </a:extLst>
            </p:cNvPr>
            <p:cNvSpPr txBox="1"/>
            <p:nvPr/>
          </p:nvSpPr>
          <p:spPr>
            <a:xfrm>
              <a:off x="8912113" y="4432756"/>
              <a:ext cx="1558434" cy="56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”BLUE”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83D59D2C-6A98-AB46-BE5E-A95FC54FE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898" y="2730575"/>
              <a:ext cx="1020528" cy="54864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E62D28-E0C4-784C-827A-EA16DF67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4912" y="1145682"/>
              <a:ext cx="2642641" cy="156600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6425EC5-2659-8D46-B6BC-C0E70223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1990" y="2227656"/>
              <a:ext cx="2623183" cy="155447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9D60B7-0E71-3446-8F17-CBB18ADA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69471" y="3440176"/>
              <a:ext cx="2642641" cy="1566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69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93F8-AF61-8A45-9C5C-7B257CAC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E362-C048-BA48-AA20-33521E865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7" y="1310105"/>
            <a:ext cx="11494617" cy="45996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 a N x M grayscale image, </a:t>
            </a:r>
            <a:r>
              <a:rPr lang="en-US" sz="28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800" dirty="0"/>
              <a:t> (M: # of rows, N: # of columns)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7504F-E38E-2B42-9080-519A91DDA29E}"/>
              </a:ext>
            </a:extLst>
          </p:cNvPr>
          <p:cNvSpPr txBox="1"/>
          <p:nvPr/>
        </p:nvSpPr>
        <p:spPr>
          <a:xfrm>
            <a:off x="5604006" y="3194420"/>
            <a:ext cx="9837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2400" dirty="0"/>
              <a:t>[0, 0]</a:t>
            </a:r>
          </a:p>
          <a:p>
            <a:r>
              <a:rPr lang="en-US" sz="24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2400" dirty="0"/>
              <a:t>[M-1, N-1]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02F29E-6277-C445-9BB5-61E2C7EB49E7}"/>
              </a:ext>
            </a:extLst>
          </p:cNvPr>
          <p:cNvGraphicFramePr>
            <a:graphicFrameLocks noGrp="1"/>
          </p:cNvGraphicFramePr>
          <p:nvPr/>
        </p:nvGraphicFramePr>
        <p:xfrm>
          <a:off x="1267019" y="2394399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112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99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44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</a:t>
                      </a:r>
                    </a:p>
                  </a:txBody>
                  <a:tcPr marL="61971" marR="61971" marT="30986" marB="30986" anchor="ctr"/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</a:t>
                      </a:r>
                    </a:p>
                  </a:txBody>
                  <a:tcPr marL="61971" marR="61971" marT="30986" marB="30986" anchor="ctr"/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</a:p>
                  </a:txBody>
                  <a:tcPr marL="61971" marR="61971" marT="30986" marB="30986" anchor="ctr"/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/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/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79</a:t>
                      </a:r>
                    </a:p>
                  </a:txBody>
                  <a:tcPr marL="61971" marR="61971" marT="30986" marB="30986" anchor="ctr"/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/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</a:t>
                      </a:r>
                    </a:p>
                  </a:txBody>
                  <a:tcPr marL="61971" marR="61971" marT="30986" marB="30986" anchor="ctr"/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591CE42-E280-9A4D-AE43-D19C767D95F4}"/>
              </a:ext>
            </a:extLst>
          </p:cNvPr>
          <p:cNvSpPr txBox="1"/>
          <p:nvPr/>
        </p:nvSpPr>
        <p:spPr>
          <a:xfrm>
            <a:off x="1151765" y="2067839"/>
            <a:ext cx="98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765AC-A066-294B-A374-3538F6BEC8C2}"/>
              </a:ext>
            </a:extLst>
          </p:cNvPr>
          <p:cNvSpPr txBox="1"/>
          <p:nvPr/>
        </p:nvSpPr>
        <p:spPr>
          <a:xfrm rot="5400000">
            <a:off x="745321" y="2581107"/>
            <a:ext cx="765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Rows</a:t>
            </a:r>
            <a:endParaRPr lang="en-US" sz="1013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999263-91BD-EE41-AF24-3AF5708E31A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141034" y="2237116"/>
            <a:ext cx="247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B480F8-F039-F34E-A379-D450B83F4A3F}"/>
              </a:ext>
            </a:extLst>
          </p:cNvPr>
          <p:cNvCxnSpPr>
            <a:cxnSpLocks/>
          </p:cNvCxnSpPr>
          <p:nvPr/>
        </p:nvCxnSpPr>
        <p:spPr>
          <a:xfrm>
            <a:off x="1118658" y="3016952"/>
            <a:ext cx="0" cy="251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ED3FA-1E1B-9643-9E23-80EA2A6C6411}"/>
              </a:ext>
            </a:extLst>
          </p:cNvPr>
          <p:cNvCxnSpPr>
            <a:cxnSpLocks/>
          </p:cNvCxnSpPr>
          <p:nvPr/>
        </p:nvCxnSpPr>
        <p:spPr>
          <a:xfrm flipH="1" flipV="1">
            <a:off x="1666173" y="2599509"/>
            <a:ext cx="3937833" cy="62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7423C1-3324-CC46-A444-861BFB79EA46}"/>
              </a:ext>
            </a:extLst>
          </p:cNvPr>
          <p:cNvCxnSpPr>
            <a:cxnSpLocks/>
          </p:cNvCxnSpPr>
          <p:nvPr/>
        </p:nvCxnSpPr>
        <p:spPr>
          <a:xfrm flipH="1">
            <a:off x="4398305" y="4052250"/>
            <a:ext cx="1205701" cy="1242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4034BD-C548-E748-BA77-F24A551D5E86}"/>
              </a:ext>
            </a:extLst>
          </p:cNvPr>
          <p:cNvSpPr/>
          <p:nvPr/>
        </p:nvSpPr>
        <p:spPr>
          <a:xfrm>
            <a:off x="5563305" y="2136830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2400" b="1" dirty="0">
                <a:solidFill>
                  <a:schemeClr val="accent3"/>
                </a:solidFill>
              </a:rPr>
              <a:t>[m, n] </a:t>
            </a:r>
            <a:r>
              <a:rPr lang="en-US" sz="2400" b="1" dirty="0"/>
              <a:t>=&gt; m pixels down, n pixels right</a:t>
            </a:r>
          </a:p>
        </p:txBody>
      </p:sp>
    </p:spTree>
    <p:extLst>
      <p:ext uri="{BB962C8B-B14F-4D97-AF65-F5344CB8AC3E}">
        <p14:creationId xmlns:p14="http://schemas.microsoft.com/office/powerpoint/2010/main" val="267847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ED02-3CB6-B54D-9C74-04431CBC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617CC-90B8-A943-B79B-882B18AF505C}"/>
              </a:ext>
            </a:extLst>
          </p:cNvPr>
          <p:cNvSpPr txBox="1"/>
          <p:nvPr/>
        </p:nvSpPr>
        <p:spPr>
          <a:xfrm>
            <a:off x="2779070" y="4917675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61104-A1E5-9A43-9504-94C0F41A46A6}"/>
              </a:ext>
            </a:extLst>
          </p:cNvPr>
          <p:cNvSpPr txBox="1"/>
          <p:nvPr/>
        </p:nvSpPr>
        <p:spPr>
          <a:xfrm>
            <a:off x="3289644" y="4381892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16C3-1115-2144-A2F3-33A160F5B1CB}"/>
              </a:ext>
            </a:extLst>
          </p:cNvPr>
          <p:cNvSpPr txBox="1"/>
          <p:nvPr/>
        </p:nvSpPr>
        <p:spPr>
          <a:xfrm>
            <a:off x="3851346" y="4012560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266BDCB-226E-5346-9FF3-456AD0C18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7637" y="1129186"/>
            <a:ext cx="5246107" cy="21317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 a N x M x 3 color image, </a:t>
            </a:r>
            <a:r>
              <a:rPr lang="en-US" sz="28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800" dirty="0"/>
              <a:t> </a:t>
            </a:r>
          </a:p>
          <a:p>
            <a:r>
              <a:rPr lang="en-US" sz="2400" dirty="0"/>
              <a:t>N: # of rows, </a:t>
            </a:r>
          </a:p>
          <a:p>
            <a:r>
              <a:rPr lang="en-US" sz="2400" dirty="0"/>
              <a:t>M: # of columns, </a:t>
            </a:r>
          </a:p>
          <a:p>
            <a:r>
              <a:rPr lang="en-US" sz="2400" dirty="0"/>
              <a:t>3 channels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3EF4F-01B5-AC4E-9819-F6CFC8006C51}"/>
              </a:ext>
            </a:extLst>
          </p:cNvPr>
          <p:cNvSpPr/>
          <p:nvPr/>
        </p:nvSpPr>
        <p:spPr>
          <a:xfrm>
            <a:off x="6122151" y="3597062"/>
            <a:ext cx="42146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400" b="1" i="1" dirty="0"/>
              <a:t> </a:t>
            </a:r>
            <a:r>
              <a:rPr lang="en-US" sz="2400" b="1" dirty="0"/>
              <a:t>[</a:t>
            </a:r>
            <a:r>
              <a:rPr lang="en-US" sz="2400" b="1" dirty="0">
                <a:solidFill>
                  <a:srgbClr val="00B050"/>
                </a:solidFill>
              </a:rPr>
              <a:t>m, n, c</a:t>
            </a:r>
            <a:r>
              <a:rPr lang="en-US" sz="2400" b="1" dirty="0"/>
              <a:t>]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m</a:t>
            </a:r>
            <a:r>
              <a:rPr lang="en-US" sz="2400" b="1" dirty="0"/>
              <a:t> pixels down,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b="1" dirty="0"/>
              <a:t> pixels right,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c</a:t>
            </a:r>
            <a:r>
              <a:rPr lang="en-US" sz="2400" b="1" dirty="0"/>
              <a:t> : 0,1, or 2  (“R”, “G”, or “B”)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A217D5A-AF86-2944-A2F3-334D3C604FB4}"/>
              </a:ext>
            </a:extLst>
          </p:cNvPr>
          <p:cNvGraphicFramePr>
            <a:graphicFrameLocks noGrp="1"/>
          </p:cNvGraphicFramePr>
          <p:nvPr/>
        </p:nvGraphicFramePr>
        <p:xfrm>
          <a:off x="2127690" y="1267437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448A124-9F0A-FA48-B929-84B3E1297799}"/>
              </a:ext>
            </a:extLst>
          </p:cNvPr>
          <p:cNvGraphicFramePr>
            <a:graphicFrameLocks noGrp="1"/>
          </p:cNvGraphicFramePr>
          <p:nvPr/>
        </p:nvGraphicFramePr>
        <p:xfrm>
          <a:off x="1582798" y="1809584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04BA019-E7F3-7849-8DB0-323F1A42C94B}"/>
              </a:ext>
            </a:extLst>
          </p:cNvPr>
          <p:cNvGraphicFramePr>
            <a:graphicFrameLocks noGrp="1"/>
          </p:cNvGraphicFramePr>
          <p:nvPr/>
        </p:nvGraphicFramePr>
        <p:xfrm>
          <a:off x="1053439" y="2335974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223CEB7-B235-354A-9B2D-71291C95CC45}"/>
              </a:ext>
            </a:extLst>
          </p:cNvPr>
          <p:cNvSpPr txBox="1"/>
          <p:nvPr/>
        </p:nvSpPr>
        <p:spPr>
          <a:xfrm>
            <a:off x="4091798" y="5592216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B12D38-07B4-8748-9EF7-50C3F714D42C}"/>
              </a:ext>
            </a:extLst>
          </p:cNvPr>
          <p:cNvSpPr txBox="1"/>
          <p:nvPr/>
        </p:nvSpPr>
        <p:spPr>
          <a:xfrm>
            <a:off x="4602372" y="5056433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066D0-0D03-6743-81BA-ACB42FD328E7}"/>
              </a:ext>
            </a:extLst>
          </p:cNvPr>
          <p:cNvSpPr txBox="1"/>
          <p:nvPr/>
        </p:nvSpPr>
        <p:spPr>
          <a:xfrm>
            <a:off x="5132175" y="4516978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3098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ED02-3CB6-B54D-9C74-04431CBC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266BDCB-226E-5346-9FF3-456AD0C18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7638" y="1129186"/>
            <a:ext cx="5390494" cy="21317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 a N x M x 3 color image, </a:t>
            </a:r>
            <a:r>
              <a:rPr lang="en-US" sz="28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800" dirty="0"/>
              <a:t> </a:t>
            </a:r>
          </a:p>
          <a:p>
            <a:r>
              <a:rPr lang="en-US" sz="2400" dirty="0"/>
              <a:t>N: # of rows, </a:t>
            </a:r>
          </a:p>
          <a:p>
            <a:r>
              <a:rPr lang="en-US" sz="2400" dirty="0"/>
              <a:t>M: # of columns, </a:t>
            </a:r>
          </a:p>
          <a:p>
            <a:r>
              <a:rPr lang="en-US" sz="2400" dirty="0"/>
              <a:t>3 channels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2D6B7-C905-4A42-A8A1-19FB76537585}"/>
              </a:ext>
            </a:extLst>
          </p:cNvPr>
          <p:cNvSpPr txBox="1"/>
          <p:nvPr/>
        </p:nvSpPr>
        <p:spPr>
          <a:xfrm>
            <a:off x="6085576" y="3260938"/>
            <a:ext cx="5390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0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2000" dirty="0"/>
              <a:t>[0, 0, 0] =&gt; 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CDEE3-3858-6E4D-AC01-5957EF5865C1}"/>
              </a:ext>
            </a:extLst>
          </p:cNvPr>
          <p:cNvSpPr txBox="1"/>
          <p:nvPr/>
        </p:nvSpPr>
        <p:spPr>
          <a:xfrm>
            <a:off x="2779070" y="4917675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7FEAA2-1E88-4344-99A5-08AB6CFF2456}"/>
              </a:ext>
            </a:extLst>
          </p:cNvPr>
          <p:cNvSpPr txBox="1"/>
          <p:nvPr/>
        </p:nvSpPr>
        <p:spPr>
          <a:xfrm>
            <a:off x="3289644" y="4381892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F294F-EBB2-5A42-926E-416ABD934944}"/>
              </a:ext>
            </a:extLst>
          </p:cNvPr>
          <p:cNvSpPr txBox="1"/>
          <p:nvPr/>
        </p:nvSpPr>
        <p:spPr>
          <a:xfrm>
            <a:off x="3851346" y="4012560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4748C6F-531D-134E-8F8B-EF0B50239463}"/>
              </a:ext>
            </a:extLst>
          </p:cNvPr>
          <p:cNvGraphicFramePr>
            <a:graphicFrameLocks noGrp="1"/>
          </p:cNvGraphicFramePr>
          <p:nvPr/>
        </p:nvGraphicFramePr>
        <p:xfrm>
          <a:off x="2127690" y="1267437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12ABD1A-27A9-9A4E-B5EA-55E7E7CA30CC}"/>
              </a:ext>
            </a:extLst>
          </p:cNvPr>
          <p:cNvGraphicFramePr>
            <a:graphicFrameLocks noGrp="1"/>
          </p:cNvGraphicFramePr>
          <p:nvPr/>
        </p:nvGraphicFramePr>
        <p:xfrm>
          <a:off x="1582798" y="1809584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FF70F11-4FDB-604E-B539-6B2AFC8DFD2E}"/>
              </a:ext>
            </a:extLst>
          </p:cNvPr>
          <p:cNvGraphicFramePr>
            <a:graphicFrameLocks noGrp="1"/>
          </p:cNvGraphicFramePr>
          <p:nvPr/>
        </p:nvGraphicFramePr>
        <p:xfrm>
          <a:off x="1053439" y="2335974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C22B988-1240-3D46-ACE7-BEE468AE5494}"/>
              </a:ext>
            </a:extLst>
          </p:cNvPr>
          <p:cNvSpPr txBox="1"/>
          <p:nvPr/>
        </p:nvSpPr>
        <p:spPr>
          <a:xfrm>
            <a:off x="4091798" y="5592216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1E3D0-A990-D44E-838D-FA7A176CB159}"/>
              </a:ext>
            </a:extLst>
          </p:cNvPr>
          <p:cNvSpPr txBox="1"/>
          <p:nvPr/>
        </p:nvSpPr>
        <p:spPr>
          <a:xfrm>
            <a:off x="4602372" y="5056433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38B179-212C-2746-AD09-4880C457C64A}"/>
              </a:ext>
            </a:extLst>
          </p:cNvPr>
          <p:cNvSpPr txBox="1"/>
          <p:nvPr/>
        </p:nvSpPr>
        <p:spPr>
          <a:xfrm>
            <a:off x="5132175" y="4516978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B4DF4-9D00-B948-8DC4-85721DF1182D}"/>
              </a:ext>
            </a:extLst>
          </p:cNvPr>
          <p:cNvSpPr/>
          <p:nvPr/>
        </p:nvSpPr>
        <p:spPr>
          <a:xfrm>
            <a:off x="1077135" y="2346607"/>
            <a:ext cx="370840" cy="365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ED02-3CB6-B54D-9C74-04431CBC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266BDCB-226E-5346-9FF3-456AD0C18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7637" y="1129186"/>
            <a:ext cx="5390495" cy="21317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 a N x M x 3 color image, </a:t>
            </a:r>
            <a:r>
              <a:rPr lang="en-US" sz="28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800" dirty="0"/>
              <a:t> </a:t>
            </a:r>
          </a:p>
          <a:p>
            <a:r>
              <a:rPr lang="en-US" sz="2400" dirty="0"/>
              <a:t>N: # of rows, </a:t>
            </a:r>
          </a:p>
          <a:p>
            <a:r>
              <a:rPr lang="en-US" sz="2400" dirty="0"/>
              <a:t>M: # of columns, </a:t>
            </a:r>
          </a:p>
          <a:p>
            <a:r>
              <a:rPr lang="en-US" sz="2400" dirty="0"/>
              <a:t>3 channels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2D6B7-C905-4A42-A8A1-19FB76537585}"/>
              </a:ext>
            </a:extLst>
          </p:cNvPr>
          <p:cNvSpPr txBox="1"/>
          <p:nvPr/>
        </p:nvSpPr>
        <p:spPr>
          <a:xfrm>
            <a:off x="6085576" y="3260938"/>
            <a:ext cx="5390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0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2000" dirty="0"/>
              <a:t>[0, 0, 0] =&gt; 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0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2000" dirty="0"/>
              <a:t>[0, 0, 1] =&gt; 98</a:t>
            </a:r>
          </a:p>
          <a:p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78A2F1-3233-8F47-986A-B06332540BD2}"/>
              </a:ext>
            </a:extLst>
          </p:cNvPr>
          <p:cNvSpPr txBox="1"/>
          <p:nvPr/>
        </p:nvSpPr>
        <p:spPr>
          <a:xfrm>
            <a:off x="2779070" y="4917675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139583-9F9D-7C40-94CD-2927B9942CB6}"/>
              </a:ext>
            </a:extLst>
          </p:cNvPr>
          <p:cNvSpPr txBox="1"/>
          <p:nvPr/>
        </p:nvSpPr>
        <p:spPr>
          <a:xfrm>
            <a:off x="3289644" y="4381892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8771C2-1C4C-9944-9D6A-41DE8B4A8B4B}"/>
              </a:ext>
            </a:extLst>
          </p:cNvPr>
          <p:cNvSpPr txBox="1"/>
          <p:nvPr/>
        </p:nvSpPr>
        <p:spPr>
          <a:xfrm>
            <a:off x="3851346" y="4012560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4F51BCD-D091-8840-8466-E900BACAD5EB}"/>
              </a:ext>
            </a:extLst>
          </p:cNvPr>
          <p:cNvGraphicFramePr>
            <a:graphicFrameLocks noGrp="1"/>
          </p:cNvGraphicFramePr>
          <p:nvPr/>
        </p:nvGraphicFramePr>
        <p:xfrm>
          <a:off x="2127690" y="1267437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B01493A-381C-D746-B588-7F9D428E5CAB}"/>
              </a:ext>
            </a:extLst>
          </p:cNvPr>
          <p:cNvGraphicFramePr>
            <a:graphicFrameLocks noGrp="1"/>
          </p:cNvGraphicFramePr>
          <p:nvPr/>
        </p:nvGraphicFramePr>
        <p:xfrm>
          <a:off x="1582798" y="1809584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894D207-BE55-FC43-B0B9-5688C7C0684F}"/>
              </a:ext>
            </a:extLst>
          </p:cNvPr>
          <p:cNvGraphicFramePr>
            <a:graphicFrameLocks noGrp="1"/>
          </p:cNvGraphicFramePr>
          <p:nvPr/>
        </p:nvGraphicFramePr>
        <p:xfrm>
          <a:off x="1053439" y="2335974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D8E95F-A401-4341-99AB-F5CEE8C82857}"/>
              </a:ext>
            </a:extLst>
          </p:cNvPr>
          <p:cNvSpPr txBox="1"/>
          <p:nvPr/>
        </p:nvSpPr>
        <p:spPr>
          <a:xfrm>
            <a:off x="4091798" y="5592216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D9E9BD-79F7-B24F-BED5-18EE039C31D0}"/>
              </a:ext>
            </a:extLst>
          </p:cNvPr>
          <p:cNvSpPr txBox="1"/>
          <p:nvPr/>
        </p:nvSpPr>
        <p:spPr>
          <a:xfrm>
            <a:off x="4602372" y="5056433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685683-8E56-BE4D-B87E-F4A44BEBEC9C}"/>
              </a:ext>
            </a:extLst>
          </p:cNvPr>
          <p:cNvSpPr txBox="1"/>
          <p:nvPr/>
        </p:nvSpPr>
        <p:spPr>
          <a:xfrm>
            <a:off x="5132175" y="4516978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A9263-D3AC-0549-BF8B-EA0C37D8F0AD}"/>
              </a:ext>
            </a:extLst>
          </p:cNvPr>
          <p:cNvSpPr/>
          <p:nvPr/>
        </p:nvSpPr>
        <p:spPr>
          <a:xfrm>
            <a:off x="1606729" y="1829069"/>
            <a:ext cx="370840" cy="365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ED02-3CB6-B54D-9C74-04431CBC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617CC-90B8-A943-B79B-882B18AF505C}"/>
              </a:ext>
            </a:extLst>
          </p:cNvPr>
          <p:cNvSpPr txBox="1"/>
          <p:nvPr/>
        </p:nvSpPr>
        <p:spPr>
          <a:xfrm>
            <a:off x="2779070" y="4917675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61104-A1E5-9A43-9504-94C0F41A46A6}"/>
              </a:ext>
            </a:extLst>
          </p:cNvPr>
          <p:cNvSpPr txBox="1"/>
          <p:nvPr/>
        </p:nvSpPr>
        <p:spPr>
          <a:xfrm>
            <a:off x="3289644" y="4381892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16C3-1115-2144-A2F3-33A160F5B1CB}"/>
              </a:ext>
            </a:extLst>
          </p:cNvPr>
          <p:cNvSpPr txBox="1"/>
          <p:nvPr/>
        </p:nvSpPr>
        <p:spPr>
          <a:xfrm>
            <a:off x="3851346" y="4012560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266BDCB-226E-5346-9FF3-456AD0C18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7637" y="1129186"/>
            <a:ext cx="5287671" cy="21317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 a N x M x 3 color image, </a:t>
            </a:r>
            <a:r>
              <a:rPr lang="en-US" sz="28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800" dirty="0"/>
              <a:t> </a:t>
            </a:r>
          </a:p>
          <a:p>
            <a:r>
              <a:rPr lang="en-US" sz="2400" dirty="0"/>
              <a:t>N: # of rows, </a:t>
            </a:r>
          </a:p>
          <a:p>
            <a:r>
              <a:rPr lang="en-US" sz="2400" dirty="0"/>
              <a:t>M: # of columns, </a:t>
            </a:r>
          </a:p>
          <a:p>
            <a:r>
              <a:rPr lang="en-US" sz="2400" dirty="0"/>
              <a:t>3 channels</a:t>
            </a:r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A217D5A-AF86-2944-A2F3-334D3C604FB4}"/>
              </a:ext>
            </a:extLst>
          </p:cNvPr>
          <p:cNvGraphicFramePr>
            <a:graphicFrameLocks noGrp="1"/>
          </p:cNvGraphicFramePr>
          <p:nvPr/>
        </p:nvGraphicFramePr>
        <p:xfrm>
          <a:off x="2127690" y="1267437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448A124-9F0A-FA48-B929-84B3E1297799}"/>
              </a:ext>
            </a:extLst>
          </p:cNvPr>
          <p:cNvGraphicFramePr>
            <a:graphicFrameLocks noGrp="1"/>
          </p:cNvGraphicFramePr>
          <p:nvPr/>
        </p:nvGraphicFramePr>
        <p:xfrm>
          <a:off x="1582798" y="1809584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04BA019-E7F3-7849-8DB0-323F1A42C94B}"/>
              </a:ext>
            </a:extLst>
          </p:cNvPr>
          <p:cNvGraphicFramePr>
            <a:graphicFrameLocks noGrp="1"/>
          </p:cNvGraphicFramePr>
          <p:nvPr/>
        </p:nvGraphicFramePr>
        <p:xfrm>
          <a:off x="1053439" y="2335974"/>
          <a:ext cx="3345056" cy="315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2">
                  <a:extLst>
                    <a:ext uri="{9D8B030D-6E8A-4147-A177-3AD203B41FA5}">
                      <a16:colId xmlns:a16="http://schemas.microsoft.com/office/drawing/2014/main" val="315338927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94199224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432413266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794570513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1265214291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280678820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459276259"/>
                    </a:ext>
                  </a:extLst>
                </a:gridCol>
                <a:gridCol w="418132">
                  <a:extLst>
                    <a:ext uri="{9D8B030D-6E8A-4147-A177-3AD203B41FA5}">
                      <a16:colId xmlns:a16="http://schemas.microsoft.com/office/drawing/2014/main" val="3673550642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92646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9934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940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1936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5144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7211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223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235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222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47979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226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231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</a:t>
                      </a:r>
                    </a:p>
                  </a:txBody>
                  <a:tcPr marL="61971" marR="61971" marT="30986" marB="3098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132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223CEB7-B235-354A-9B2D-71291C95CC45}"/>
              </a:ext>
            </a:extLst>
          </p:cNvPr>
          <p:cNvSpPr txBox="1"/>
          <p:nvPr/>
        </p:nvSpPr>
        <p:spPr>
          <a:xfrm>
            <a:off x="4091798" y="5592216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B12D38-07B4-8748-9EF7-50C3F714D42C}"/>
              </a:ext>
            </a:extLst>
          </p:cNvPr>
          <p:cNvSpPr txBox="1"/>
          <p:nvPr/>
        </p:nvSpPr>
        <p:spPr>
          <a:xfrm>
            <a:off x="4602372" y="5056433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066D0-0D03-6743-81BA-ACB42FD328E7}"/>
              </a:ext>
            </a:extLst>
          </p:cNvPr>
          <p:cNvSpPr txBox="1"/>
          <p:nvPr/>
        </p:nvSpPr>
        <p:spPr>
          <a:xfrm>
            <a:off x="5132175" y="4516978"/>
            <a:ext cx="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DA16DA-FEC0-F444-A4EB-1B46887FC2E9}"/>
              </a:ext>
            </a:extLst>
          </p:cNvPr>
          <p:cNvSpPr/>
          <p:nvPr/>
        </p:nvSpPr>
        <p:spPr>
          <a:xfrm>
            <a:off x="5070414" y="4037089"/>
            <a:ext cx="370840" cy="365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2D6B7-C905-4A42-A8A1-19FB76537585}"/>
              </a:ext>
            </a:extLst>
          </p:cNvPr>
          <p:cNvSpPr txBox="1"/>
          <p:nvPr/>
        </p:nvSpPr>
        <p:spPr>
          <a:xfrm>
            <a:off x="6085576" y="3260938"/>
            <a:ext cx="53904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0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2000" dirty="0"/>
              <a:t>[0, 0, 0] =&gt; 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0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2000" dirty="0"/>
              <a:t>[0, 0, 1] =&gt; 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0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2000" dirty="0"/>
              <a:t>[N-1, M-1, 2] =&gt; 30</a:t>
            </a:r>
          </a:p>
        </p:txBody>
      </p:sp>
    </p:spTree>
    <p:extLst>
      <p:ext uri="{BB962C8B-B14F-4D97-AF65-F5344CB8AC3E}">
        <p14:creationId xmlns:p14="http://schemas.microsoft.com/office/powerpoint/2010/main" val="20175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1E39996-7E1B-A54A-AF97-6354C9A8D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0449" y="1129186"/>
            <a:ext cx="10883004" cy="45996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E.g., on a 16x16 RGB image, </a:t>
            </a:r>
            <a:r>
              <a:rPr lang="en-US" sz="32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3200" b="1" i="1" dirty="0"/>
              <a:t> </a:t>
            </a:r>
            <a:r>
              <a:rPr lang="en-US" dirty="0"/>
              <a:t>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C2E44-A5DF-C14E-919F-4244BCDA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54875-A117-0049-BFB1-AB981EFBF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85" y="1876823"/>
            <a:ext cx="3265408" cy="329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687CB5-9D13-D14F-AF45-ECF6255E8A01}"/>
              </a:ext>
            </a:extLst>
          </p:cNvPr>
          <p:cNvCxnSpPr/>
          <p:nvPr/>
        </p:nvCxnSpPr>
        <p:spPr>
          <a:xfrm>
            <a:off x="2274083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855FB5-4D34-2C43-A881-10634E85173A}"/>
              </a:ext>
            </a:extLst>
          </p:cNvPr>
          <p:cNvCxnSpPr/>
          <p:nvPr/>
        </p:nvCxnSpPr>
        <p:spPr>
          <a:xfrm>
            <a:off x="2094126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0E0E1A-C8E8-724E-8DE4-56F9B395725B}"/>
              </a:ext>
            </a:extLst>
          </p:cNvPr>
          <p:cNvCxnSpPr/>
          <p:nvPr/>
        </p:nvCxnSpPr>
        <p:spPr>
          <a:xfrm>
            <a:off x="1910338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73B37F-0599-F240-AA39-788073F323FA}"/>
              </a:ext>
            </a:extLst>
          </p:cNvPr>
          <p:cNvCxnSpPr/>
          <p:nvPr/>
        </p:nvCxnSpPr>
        <p:spPr>
          <a:xfrm>
            <a:off x="1718894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37BFFC-4127-BF4B-93E7-7B0BEB88A82A}"/>
              </a:ext>
            </a:extLst>
          </p:cNvPr>
          <p:cNvCxnSpPr/>
          <p:nvPr/>
        </p:nvCxnSpPr>
        <p:spPr>
          <a:xfrm>
            <a:off x="2461698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B053D2-8E9F-1347-96E6-8772763230FA}"/>
              </a:ext>
            </a:extLst>
          </p:cNvPr>
          <p:cNvCxnSpPr/>
          <p:nvPr/>
        </p:nvCxnSpPr>
        <p:spPr>
          <a:xfrm>
            <a:off x="2653142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15E4B8-EC8E-7E45-800A-04B03812805A}"/>
              </a:ext>
            </a:extLst>
          </p:cNvPr>
          <p:cNvCxnSpPr/>
          <p:nvPr/>
        </p:nvCxnSpPr>
        <p:spPr>
          <a:xfrm>
            <a:off x="3396178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F74CC4-5FB4-2249-8360-09C588AAAD6C}"/>
              </a:ext>
            </a:extLst>
          </p:cNvPr>
          <p:cNvCxnSpPr/>
          <p:nvPr/>
        </p:nvCxnSpPr>
        <p:spPr>
          <a:xfrm>
            <a:off x="3215991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5A170-9E5C-AF42-B14B-B6E1D6902CE1}"/>
              </a:ext>
            </a:extLst>
          </p:cNvPr>
          <p:cNvCxnSpPr/>
          <p:nvPr/>
        </p:nvCxnSpPr>
        <p:spPr>
          <a:xfrm>
            <a:off x="3032203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627304-459D-1543-8BA8-951F399E862D}"/>
              </a:ext>
            </a:extLst>
          </p:cNvPr>
          <p:cNvCxnSpPr/>
          <p:nvPr/>
        </p:nvCxnSpPr>
        <p:spPr>
          <a:xfrm>
            <a:off x="2840761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CBB041-09EE-E541-BFCD-B200B76E92EB}"/>
              </a:ext>
            </a:extLst>
          </p:cNvPr>
          <p:cNvCxnSpPr/>
          <p:nvPr/>
        </p:nvCxnSpPr>
        <p:spPr>
          <a:xfrm>
            <a:off x="3591221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5A2C9B-5033-8248-9BEC-103E1150E068}"/>
              </a:ext>
            </a:extLst>
          </p:cNvPr>
          <p:cNvCxnSpPr/>
          <p:nvPr/>
        </p:nvCxnSpPr>
        <p:spPr>
          <a:xfrm>
            <a:off x="3767351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135008-AE18-C94F-9E26-8FC6FB20F418}"/>
              </a:ext>
            </a:extLst>
          </p:cNvPr>
          <p:cNvCxnSpPr/>
          <p:nvPr/>
        </p:nvCxnSpPr>
        <p:spPr>
          <a:xfrm>
            <a:off x="4506328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3DAEDB-B453-BE4D-8430-1787AA6F834E}"/>
              </a:ext>
            </a:extLst>
          </p:cNvPr>
          <p:cNvCxnSpPr/>
          <p:nvPr/>
        </p:nvCxnSpPr>
        <p:spPr>
          <a:xfrm>
            <a:off x="4326371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57D255-B033-F446-97F0-7A0FCD22CFA4}"/>
              </a:ext>
            </a:extLst>
          </p:cNvPr>
          <p:cNvCxnSpPr/>
          <p:nvPr/>
        </p:nvCxnSpPr>
        <p:spPr>
          <a:xfrm>
            <a:off x="4150242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47925A-D144-4E47-AE10-D72CA5294D9E}"/>
              </a:ext>
            </a:extLst>
          </p:cNvPr>
          <p:cNvCxnSpPr/>
          <p:nvPr/>
        </p:nvCxnSpPr>
        <p:spPr>
          <a:xfrm>
            <a:off x="3958797" y="2026402"/>
            <a:ext cx="0" cy="29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0A11ED-14C8-0F4A-B0E1-B68945A27A36}"/>
              </a:ext>
            </a:extLst>
          </p:cNvPr>
          <p:cNvCxnSpPr/>
          <p:nvPr/>
        </p:nvCxnSpPr>
        <p:spPr>
          <a:xfrm>
            <a:off x="1531279" y="2197299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DA06DB-B519-D04D-A238-5036192B28F3}"/>
              </a:ext>
            </a:extLst>
          </p:cNvPr>
          <p:cNvCxnSpPr/>
          <p:nvPr/>
        </p:nvCxnSpPr>
        <p:spPr>
          <a:xfrm>
            <a:off x="1544678" y="2371226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B4EBF7-0944-D649-9690-844A6390E987}"/>
              </a:ext>
            </a:extLst>
          </p:cNvPr>
          <p:cNvCxnSpPr/>
          <p:nvPr/>
        </p:nvCxnSpPr>
        <p:spPr>
          <a:xfrm>
            <a:off x="1544678" y="2564477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C5EB65-3A7F-2E40-9D8D-3A1D2E177BC2}"/>
              </a:ext>
            </a:extLst>
          </p:cNvPr>
          <p:cNvCxnSpPr/>
          <p:nvPr/>
        </p:nvCxnSpPr>
        <p:spPr>
          <a:xfrm>
            <a:off x="1544678" y="2742268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9C48C4-ADF6-1A4F-A370-483FDDD467AA}"/>
              </a:ext>
            </a:extLst>
          </p:cNvPr>
          <p:cNvCxnSpPr/>
          <p:nvPr/>
        </p:nvCxnSpPr>
        <p:spPr>
          <a:xfrm>
            <a:off x="1544678" y="2939383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30A1D-60ED-714F-BE83-9757D9E743B1}"/>
              </a:ext>
            </a:extLst>
          </p:cNvPr>
          <p:cNvCxnSpPr/>
          <p:nvPr/>
        </p:nvCxnSpPr>
        <p:spPr>
          <a:xfrm>
            <a:off x="1544678" y="4825517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D82C8F-C23F-B449-9E07-1E329B509842}"/>
              </a:ext>
            </a:extLst>
          </p:cNvPr>
          <p:cNvCxnSpPr/>
          <p:nvPr/>
        </p:nvCxnSpPr>
        <p:spPr>
          <a:xfrm>
            <a:off x="1544678" y="4647726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345E45-77D5-E941-A925-54748582C3E7}"/>
              </a:ext>
            </a:extLst>
          </p:cNvPr>
          <p:cNvCxnSpPr/>
          <p:nvPr/>
        </p:nvCxnSpPr>
        <p:spPr>
          <a:xfrm>
            <a:off x="1544678" y="4454474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D09F2D-522C-4842-98A9-EA652D4ABF14}"/>
              </a:ext>
            </a:extLst>
          </p:cNvPr>
          <p:cNvCxnSpPr/>
          <p:nvPr/>
        </p:nvCxnSpPr>
        <p:spPr>
          <a:xfrm>
            <a:off x="1529364" y="4261223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B5ADC5-3D1B-B14A-9909-ACA2D499401B}"/>
              </a:ext>
            </a:extLst>
          </p:cNvPr>
          <p:cNvCxnSpPr/>
          <p:nvPr/>
        </p:nvCxnSpPr>
        <p:spPr>
          <a:xfrm>
            <a:off x="1529364" y="4075702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A350FD-2CCD-A741-93BC-6C5541793D55}"/>
              </a:ext>
            </a:extLst>
          </p:cNvPr>
          <p:cNvCxnSpPr/>
          <p:nvPr/>
        </p:nvCxnSpPr>
        <p:spPr>
          <a:xfrm>
            <a:off x="1529364" y="3890180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182E02-4721-274C-9E56-176516C5F547}"/>
              </a:ext>
            </a:extLst>
          </p:cNvPr>
          <p:cNvCxnSpPr/>
          <p:nvPr/>
        </p:nvCxnSpPr>
        <p:spPr>
          <a:xfrm>
            <a:off x="1529364" y="3704660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26A348-B2CD-9843-B351-AF5892B4871B}"/>
              </a:ext>
            </a:extLst>
          </p:cNvPr>
          <p:cNvCxnSpPr/>
          <p:nvPr/>
        </p:nvCxnSpPr>
        <p:spPr>
          <a:xfrm>
            <a:off x="1529364" y="3510712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C03B24-A23A-3F4F-AD66-9C4A55C9F2ED}"/>
              </a:ext>
            </a:extLst>
          </p:cNvPr>
          <p:cNvCxnSpPr/>
          <p:nvPr/>
        </p:nvCxnSpPr>
        <p:spPr>
          <a:xfrm>
            <a:off x="1529364" y="3321249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554F62-BF26-474F-B568-CFF6E614B082}"/>
              </a:ext>
            </a:extLst>
          </p:cNvPr>
          <p:cNvCxnSpPr/>
          <p:nvPr/>
        </p:nvCxnSpPr>
        <p:spPr>
          <a:xfrm>
            <a:off x="1544678" y="3131785"/>
            <a:ext cx="297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A500D1-186D-CA4E-8B5C-D216721E9167}"/>
              </a:ext>
            </a:extLst>
          </p:cNvPr>
          <p:cNvCxnSpPr>
            <a:cxnSpLocks/>
          </p:cNvCxnSpPr>
          <p:nvPr/>
        </p:nvCxnSpPr>
        <p:spPr>
          <a:xfrm>
            <a:off x="1506394" y="5180777"/>
            <a:ext cx="29980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2C5B798-7833-404F-9115-BBA4453E4F64}"/>
              </a:ext>
            </a:extLst>
          </p:cNvPr>
          <p:cNvSpPr txBox="1"/>
          <p:nvPr/>
        </p:nvSpPr>
        <p:spPr>
          <a:xfrm>
            <a:off x="2345398" y="5318574"/>
            <a:ext cx="158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 cells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9B512F-1D8D-F94C-B5CA-3DF106679D10}"/>
              </a:ext>
            </a:extLst>
          </p:cNvPr>
          <p:cNvCxnSpPr>
            <a:cxnSpLocks/>
          </p:cNvCxnSpPr>
          <p:nvPr/>
        </p:nvCxnSpPr>
        <p:spPr>
          <a:xfrm flipV="1">
            <a:off x="1384185" y="2067124"/>
            <a:ext cx="0" cy="28871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8C1A19-A717-4B42-8831-DD04759C01C3}"/>
              </a:ext>
            </a:extLst>
          </p:cNvPr>
          <p:cNvSpPr txBox="1"/>
          <p:nvPr/>
        </p:nvSpPr>
        <p:spPr>
          <a:xfrm rot="16200000">
            <a:off x="304904" y="2964262"/>
            <a:ext cx="164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 cells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BF1275-76A6-DC4A-A91C-18CA342E3D56}"/>
              </a:ext>
            </a:extLst>
          </p:cNvPr>
          <p:cNvSpPr txBox="1"/>
          <p:nvPr/>
        </p:nvSpPr>
        <p:spPr>
          <a:xfrm>
            <a:off x="4841034" y="2933068"/>
            <a:ext cx="422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		  </a:t>
            </a:r>
            <a:r>
              <a:rPr lang="en-US" sz="2000" b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Im</a:t>
            </a:r>
            <a:r>
              <a:rPr lang="en-US" sz="20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2000" dirty="0"/>
              <a:t>[11, 5] = [120, 42, 151]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49909F-2B87-4A4E-94CA-6629C80DD0FE}"/>
              </a:ext>
            </a:extLst>
          </p:cNvPr>
          <p:cNvSpPr/>
          <p:nvPr/>
        </p:nvSpPr>
        <p:spPr>
          <a:xfrm>
            <a:off x="3582378" y="2933122"/>
            <a:ext cx="207449" cy="209407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65DBE7-81F8-E54A-9774-747DEA1B21A8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3789827" y="3037826"/>
            <a:ext cx="1807409" cy="939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9C0A0F-B6A1-6447-B50B-B36C43E855F1}"/>
              </a:ext>
            </a:extLst>
          </p:cNvPr>
          <p:cNvCxnSpPr>
            <a:cxnSpLocks/>
          </p:cNvCxnSpPr>
          <p:nvPr/>
        </p:nvCxnSpPr>
        <p:spPr>
          <a:xfrm>
            <a:off x="7451633" y="2503061"/>
            <a:ext cx="0" cy="49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B0E10D-A39E-C143-87F8-4C95D851C0CE}"/>
              </a:ext>
            </a:extLst>
          </p:cNvPr>
          <p:cNvCxnSpPr>
            <a:cxnSpLocks/>
          </p:cNvCxnSpPr>
          <p:nvPr/>
        </p:nvCxnSpPr>
        <p:spPr>
          <a:xfrm flipV="1">
            <a:off x="7955787" y="3273153"/>
            <a:ext cx="0" cy="58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FC75D2-3E45-9E4D-9587-B265104D0EB4}"/>
              </a:ext>
            </a:extLst>
          </p:cNvPr>
          <p:cNvCxnSpPr>
            <a:cxnSpLocks/>
          </p:cNvCxnSpPr>
          <p:nvPr/>
        </p:nvCxnSpPr>
        <p:spPr>
          <a:xfrm>
            <a:off x="8392644" y="2495792"/>
            <a:ext cx="0" cy="49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9C68168-97D6-754C-9B3D-65F5E5D9E49A}"/>
              </a:ext>
            </a:extLst>
          </p:cNvPr>
          <p:cNvSpPr txBox="1"/>
          <p:nvPr/>
        </p:nvSpPr>
        <p:spPr>
          <a:xfrm>
            <a:off x="7115503" y="2081927"/>
            <a:ext cx="90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3FB288-711F-EB47-9249-5A6D4C3852D4}"/>
              </a:ext>
            </a:extLst>
          </p:cNvPr>
          <p:cNvSpPr txBox="1"/>
          <p:nvPr/>
        </p:nvSpPr>
        <p:spPr>
          <a:xfrm>
            <a:off x="7451633" y="3861513"/>
            <a:ext cx="1286678" cy="517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Green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E1B296-91FD-3A43-9898-3C87531472E0}"/>
              </a:ext>
            </a:extLst>
          </p:cNvPr>
          <p:cNvSpPr txBox="1"/>
          <p:nvPr/>
        </p:nvSpPr>
        <p:spPr>
          <a:xfrm>
            <a:off x="8023149" y="2068193"/>
            <a:ext cx="1183124" cy="517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304674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33837</TotalTime>
  <Words>1239</Words>
  <Application>Microsoft Macintosh PowerPoint</Application>
  <PresentationFormat>Custom</PresentationFormat>
  <Paragraphs>937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Amazon Ember</vt:lpstr>
      <vt:lpstr>Amazon Ember Display</vt:lpstr>
      <vt:lpstr>Amazon Ember Display Light</vt:lpstr>
      <vt:lpstr>Amazon Ember Light</vt:lpstr>
      <vt:lpstr>Amazon Ember Medium</vt:lpstr>
      <vt:lpstr>Apple Chancery</vt:lpstr>
      <vt:lpstr>Arial</vt:lpstr>
      <vt:lpstr>Lucida Grande</vt:lpstr>
      <vt:lpstr>Wingdings</vt:lpstr>
      <vt:lpstr>inSTALLments Master Theme</vt:lpstr>
      <vt:lpstr>Image Representation</vt:lpstr>
      <vt:lpstr>Motivation</vt:lpstr>
      <vt:lpstr>Image Representation</vt:lpstr>
      <vt:lpstr>Image Representation</vt:lpstr>
      <vt:lpstr>Color Images</vt:lpstr>
      <vt:lpstr>Color Images</vt:lpstr>
      <vt:lpstr>Color Images</vt:lpstr>
      <vt:lpstr>Color Images</vt:lpstr>
      <vt:lpstr>Color Images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877</cp:revision>
  <cp:lastPrinted>2020-03-05T18:47:14Z</cp:lastPrinted>
  <dcterms:created xsi:type="dcterms:W3CDTF">2019-12-18T06:10:11Z</dcterms:created>
  <dcterms:modified xsi:type="dcterms:W3CDTF">2020-07-08T21:37:59Z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