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10"/>
  </p:notesMasterIdLst>
  <p:handoutMasterIdLst>
    <p:handoutMasterId r:id="rId11"/>
  </p:handoutMasterIdLst>
  <p:sldIdLst>
    <p:sldId id="825" r:id="rId5"/>
    <p:sldId id="680" r:id="rId6"/>
    <p:sldId id="780" r:id="rId7"/>
    <p:sldId id="684" r:id="rId8"/>
    <p:sldId id="796" r:id="rId9"/>
  </p:sldIdLst>
  <p:sldSz cx="12188825" cy="6858000"/>
  <p:notesSz cx="7010400" cy="9296400"/>
  <p:custDataLst>
    <p:tags r:id="rId12"/>
  </p:custDataLst>
  <p:defaultTextStyle>
    <a:defPPr>
      <a:defRPr lang="en-US"/>
    </a:defPPr>
    <a:lvl1pPr marL="0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021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043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065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6087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0109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4131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81536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21755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uron" id="{4BBE0F74-E24A-7948-91BB-CFCA4E6FA80B}">
          <p14:sldIdLst>
            <p14:sldId id="825"/>
            <p14:sldId id="680"/>
            <p14:sldId id="780"/>
            <p14:sldId id="684"/>
            <p14:sldId id="796"/>
          </p14:sldIdLst>
        </p14:section>
      </p14:sectionLst>
    </p:ext>
    <p:ext uri="{EFAFB233-063F-42B5-8137-9DF3F51BA10A}">
      <p15:sldGuideLst xmlns:p15="http://schemas.microsoft.com/office/powerpoint/2012/main">
        <p15:guide id="1" pos="4896" userDrawn="1">
          <p15:clr>
            <a:srgbClr val="A4A3A4"/>
          </p15:clr>
        </p15:guide>
        <p15:guide id="2" orient="horz" pos="1549" userDrawn="1">
          <p15:clr>
            <a:srgbClr val="A4A3A4"/>
          </p15:clr>
        </p15:guide>
        <p15:guide id="3" orient="horz" pos="5139" userDrawn="1">
          <p15:clr>
            <a:srgbClr val="A4A3A4"/>
          </p15:clr>
        </p15:guide>
        <p15:guide id="4" pos="551" userDrawn="1">
          <p15:clr>
            <a:srgbClr val="A4A3A4"/>
          </p15:clr>
        </p15:guide>
        <p15:guide id="5" pos="9088" userDrawn="1">
          <p15:clr>
            <a:srgbClr val="A4A3A4"/>
          </p15:clr>
        </p15:guide>
        <p15:guide id="6" pos="5294" userDrawn="1">
          <p15:clr>
            <a:srgbClr val="A4A3A4"/>
          </p15:clr>
        </p15:guide>
        <p15:guide id="7" orient="horz" pos="1056" userDrawn="1">
          <p15:clr>
            <a:srgbClr val="A4A3A4"/>
          </p15:clr>
        </p15:guide>
        <p15:guide id="8" orient="horz" pos="3504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pos="432" userDrawn="1">
          <p15:clr>
            <a:srgbClr val="A4A3A4"/>
          </p15:clr>
        </p15:guide>
        <p15:guide id="11" pos="7126" userDrawn="1">
          <p15:clr>
            <a:srgbClr val="A4A3A4"/>
          </p15:clr>
        </p15:guide>
        <p15:guide id="12" pos="4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e Kearney" initials="AK" lastIdx="17" clrIdx="0"/>
  <p:cmAuthor id="1" name="Nolan Sundrud" initials="NS" lastIdx="1" clrIdx="1"/>
  <p:cmAuthor id="2" name="Maurer, Samantha" initials="MS" lastIdx="7" clrIdx="2"/>
  <p:cmAuthor id="3" name="Rele, Gaurav" initials="RG" lastIdx="1" clrIdx="3">
    <p:extLst>
      <p:ext uri="{19B8F6BF-5375-455C-9EA6-DF929625EA0E}">
        <p15:presenceInfo xmlns:p15="http://schemas.microsoft.com/office/powerpoint/2012/main" userId="S-1-5-21-1407069837-2091007605-538272213-258626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C3"/>
    <a:srgbClr val="FF9900"/>
    <a:srgbClr val="FE9900"/>
    <a:srgbClr val="FF7A00"/>
    <a:srgbClr val="383D3B"/>
    <a:srgbClr val="00ADAB"/>
    <a:srgbClr val="FFB03B"/>
    <a:srgbClr val="FFA725"/>
    <a:srgbClr val="F89921"/>
    <a:srgbClr val="006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9" autoAdjust="0"/>
    <p:restoredTop sz="51062" autoAdjust="0"/>
  </p:normalViewPr>
  <p:slideViewPr>
    <p:cSldViewPr snapToGrid="0">
      <p:cViewPr varScale="1">
        <p:scale>
          <a:sx n="50" d="100"/>
          <a:sy n="50" d="100"/>
        </p:scale>
        <p:origin x="2696" y="168"/>
      </p:cViewPr>
      <p:guideLst>
        <p:guide pos="4896"/>
        <p:guide orient="horz" pos="1549"/>
        <p:guide orient="horz" pos="5139"/>
        <p:guide pos="551"/>
        <p:guide pos="9088"/>
        <p:guide pos="5294"/>
        <p:guide orient="horz" pos="1056"/>
        <p:guide orient="horz" pos="3504"/>
        <p:guide pos="3839"/>
        <p:guide pos="432"/>
        <p:guide pos="7126"/>
        <p:guide pos="4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7840"/>
    </p:cViewPr>
  </p:sorterViewPr>
  <p:notesViewPr>
    <p:cSldViewPr snapToGrid="0">
      <p:cViewPr varScale="1">
        <p:scale>
          <a:sx n="76" d="100"/>
          <a:sy n="76" d="100"/>
        </p:scale>
        <p:origin x="40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885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0A5FC-BD41-1443-B940-79FBBB705431}" type="datetimeFigureOut">
              <a:rPr lang="en-US" smtClean="0">
                <a:latin typeface="Amazon Ember"/>
              </a:rPr>
              <a:t>7/8/20</a:t>
            </a:fld>
            <a:endParaRPr lang="en-US" dirty="0">
              <a:latin typeface="Amazon Emb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885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E446-62A2-A34E-999E-1639EE058FD1}" type="slidenum">
              <a:rPr lang="en-US" smtClean="0">
                <a:latin typeface="Amazon Ember"/>
              </a:rPr>
              <a:t>‹#›</a:t>
            </a:fld>
            <a:endParaRPr lang="en-US" dirty="0"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634542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mazon Ember"/>
              </a:defRPr>
            </a:lvl1pPr>
          </a:lstStyle>
          <a:p>
            <a:fld id="{631F7D34-E617-4D67-ADB9-F7300D1D14C6}" type="datetimeFigureOut">
              <a:rPr lang="en-US" smtClean="0"/>
              <a:pPr/>
              <a:t>7/8/20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2050"/>
            <a:ext cx="55721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mazon Ember"/>
              </a:defRPr>
            </a:lvl1pPr>
          </a:lstStyle>
          <a:p>
            <a:fld id="{525B7AE5-8B6B-45BB-BCE2-0D5FF01E05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1pPr>
    <a:lvl2pPr marL="45718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2pPr>
    <a:lvl3pPr marL="91437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3pPr>
    <a:lvl4pPr marL="137156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4pPr>
    <a:lvl5pPr marL="182875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5pPr>
    <a:lvl6pPr marL="228594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1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3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64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55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74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fillment Logo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174EA-4502-4546-ACDC-DD5E598035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82" y="412869"/>
            <a:ext cx="6055663" cy="60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49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AA3866-048A-2449-A57B-65D003A49DEA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5821D-B101-734B-AC8D-F8621F65E92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F5D8A-7030-AC4F-A6C5-1532EA8C8DE9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5FAC4-9305-7A4F-9A9C-9919328FDB9D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C0D95C-731A-F641-AD3A-CB54B6ACA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4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End Slide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99BB8AB-0443-634D-ACBD-74F470C64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27" y="2585198"/>
            <a:ext cx="3833375" cy="3833375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5181603" y="399863"/>
            <a:ext cx="5884334" cy="2185334"/>
          </a:xfrm>
          <a:prstGeom prst="rect">
            <a:avLst/>
          </a:prstGeom>
        </p:spPr>
        <p:txBody>
          <a:bodyPr vert="horz" anchor="ctr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9FC9B-EF99-8D41-87D2-F5E139C0AB0F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E2501-7AD4-A146-AF74-F02167CF5568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16656-6525-8642-AA82-CA530EB46E91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CD983-4326-1640-B018-27034187E01B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61553B-A03D-A54C-A926-1F920E5F24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  <p:sp>
        <p:nvSpPr>
          <p:cNvPr id="35" name="Speech Bubble: Rectangle 26">
            <a:extLst>
              <a:ext uri="{FF2B5EF4-FFF2-40B4-BE49-F238E27FC236}">
                <a16:creationId xmlns:a16="http://schemas.microsoft.com/office/drawing/2014/main" id="{63383F62-FBD0-4C4B-87C7-74D34571B4AE}"/>
              </a:ext>
            </a:extLst>
          </p:cNvPr>
          <p:cNvSpPr/>
          <p:nvPr userDrawn="1"/>
        </p:nvSpPr>
        <p:spPr>
          <a:xfrm rot="5400000" flipV="1">
            <a:off x="7031103" y="-1449637"/>
            <a:ext cx="2185332" cy="588433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652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3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497932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_Box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sz="2800" baseline="0"/>
            </a:lvl1pPr>
          </a:lstStyle>
          <a:p>
            <a:r>
              <a:rPr lang="en-US" dirty="0"/>
              <a:t>Click to insert a full page</a:t>
            </a:r>
            <a:br>
              <a:rPr lang="en-US" dirty="0"/>
            </a:br>
            <a:r>
              <a:rPr lang="en-US" dirty="0"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41129" y="2"/>
            <a:ext cx="3683106" cy="4670425"/>
          </a:xfrm>
          <a:prstGeom prst="rect">
            <a:avLst/>
          </a:prstGeom>
          <a:solidFill>
            <a:srgbClr val="0090C3"/>
          </a:solidFill>
        </p:spPr>
        <p:txBody>
          <a:bodyPr vert="horz" lIns="274320" rIns="274320" anchor="ctr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1pPr>
            <a:lvl2pPr marL="456971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2pPr>
            <a:lvl3pPr marL="913942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3pPr>
            <a:lvl4pPr marL="137091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4pPr>
            <a:lvl5pPr marL="182788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20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4" y="0"/>
            <a:ext cx="12188825" cy="6858000"/>
          </a:xfrm>
          <a:prstGeom prst="rect">
            <a:avLst/>
          </a:prstGeom>
        </p:spPr>
        <p:txBody>
          <a:bodyPr vert="horz" lIns="45681" tIns="22840" rIns="45681" bIns="22840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307895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tx1">
                    <a:lumMod val="20000"/>
                    <a:lumOff val="8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132333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383D3B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229020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Future Divider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I am the Triton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73B51-7533-9040-AF33-60330B1F43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32" y="4317953"/>
            <a:ext cx="1741812" cy="17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2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640CE5-69AF-5145-B23B-F902C53EEF99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10867927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31912" y="1355274"/>
            <a:ext cx="8931931" cy="45996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800"/>
              </a:spcBef>
              <a:buFontTx/>
              <a:buNone/>
              <a:defRPr b="0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6971" indent="0">
              <a:spcBef>
                <a:spcPts val="800"/>
              </a:spcBef>
              <a:buFontTx/>
              <a:buNone/>
              <a:defRPr/>
            </a:lvl2pPr>
            <a:lvl3pPr marL="913942" indent="0">
              <a:spcBef>
                <a:spcPts val="800"/>
              </a:spcBef>
              <a:buFontTx/>
              <a:buNone/>
              <a:defRPr/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without bullets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53" name="TextBox 52"/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8B1E5-A810-2046-B2A9-489F9DED7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5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695914" y="295897"/>
            <a:ext cx="10894666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1310105"/>
            <a:ext cx="9138812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529C28-F0B7-564E-B2DF-EF91007C751C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2E37C0-ABB0-CD4C-8AC5-54B941C6761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4D9EB-6F3A-4D40-9DDC-2257AB2FC76A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4D9A4E-4F60-5E40-A5FF-13E5C6E452D8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538EDC-D6AA-AA49-9FC9-3A9A3CABC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7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353515" y="2"/>
            <a:ext cx="4835311" cy="615660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394596" y="1310105"/>
            <a:ext cx="4835312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AAA5B-57C7-AB4E-B4E2-7F8D01BFA210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EF010-B241-5046-BF9B-7BB36BB61C61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10552-7870-F242-A30E-453F51FF24C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47EF4-2632-F446-BD46-9BE40FB25A51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2746B-50BE-1C46-B466-7C7FF0D1EE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4"/>
            <a:ext cx="4762500" cy="3033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426325" y="3118556"/>
            <a:ext cx="4762500" cy="297134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450476" y="1310105"/>
            <a:ext cx="4762500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7A5A8-053E-9D43-83FE-B6F1C9697EAB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04DA8-C702-ED46-AD2B-E10449F87330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6D3649-3EEF-7B4E-9110-93C91DE6EA2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AE7E6E-25CA-CB43-AF7C-A9DB623026E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EB343A-D7A1-2945-A1E5-302F77F71C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2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box Call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6614"/>
            <a:ext cx="4762500" cy="615059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7145" y="1199448"/>
            <a:ext cx="4219344" cy="4346223"/>
          </a:xfrm>
          <a:prstGeom prst="rect">
            <a:avLst/>
          </a:prstGeom>
        </p:spPr>
        <p:txBody>
          <a:bodyPr vert="horz" anchor="t"/>
          <a:lstStyle>
            <a:lvl1pPr defTabSz="456812">
              <a:lnSpc>
                <a:spcPct val="90000"/>
              </a:lnSpc>
              <a:spcAft>
                <a:spcPts val="600"/>
              </a:spcAft>
              <a:defRPr sz="4000" baseline="0">
                <a:latin typeface="+mj-lt"/>
                <a:cs typeface="Amazon Ember Medium"/>
              </a:defRPr>
            </a:lvl1pPr>
          </a:lstStyle>
          <a:p>
            <a:pPr defTabSz="456949">
              <a:spcAft>
                <a:spcPts val="600"/>
              </a:spcAft>
            </a:pPr>
            <a: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  <a:t>Fun Call Out </a:t>
            </a:r>
            <a:b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</a:br>
            <a: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  <a:t>with a quote etc.</a:t>
            </a:r>
            <a:b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</a:br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30" name="Speech Bubble: Rectangle 26"/>
          <p:cNvSpPr/>
          <p:nvPr userDrawn="1"/>
        </p:nvSpPr>
        <p:spPr>
          <a:xfrm>
            <a:off x="863526" y="897471"/>
            <a:ext cx="4700425" cy="480785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5671C0-372A-B249-9808-470F5F2EC0B7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C18031-7438-9F4D-B5BF-DD8E29D5F2F6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88C935-B5E6-564A-8B97-74FC3D6F9FDE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9CAD6F-39A0-E14F-88EC-47562C4AE87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09F46A8-45DA-084B-A2D4-4DE9BF14E5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7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hidden="1"/>
          <p:cNvGrpSpPr/>
          <p:nvPr userDrawn="1"/>
        </p:nvGrpSpPr>
        <p:grpSpPr>
          <a:xfrm>
            <a:off x="358497" y="311726"/>
            <a:ext cx="11471835" cy="6234546"/>
            <a:chOff x="457200" y="457197"/>
            <a:chExt cx="14630400" cy="9144001"/>
          </a:xfrm>
        </p:grpSpPr>
        <p:sp>
          <p:nvSpPr>
            <p:cNvPr id="3" name="Rectangle 2"/>
            <p:cNvSpPr/>
            <p:nvPr userDrawn="1"/>
          </p:nvSpPr>
          <p:spPr>
            <a:xfrm rot="5400000">
              <a:off x="3200400" y="-2286003"/>
              <a:ext cx="9144000" cy="146304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4" name="Rectangle 3"/>
            <p:cNvSpPr/>
            <p:nvPr userDrawn="1"/>
          </p:nvSpPr>
          <p:spPr>
            <a:xfrm rot="5400000">
              <a:off x="-17830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5" name="Rectangle 4"/>
            <p:cNvSpPr/>
            <p:nvPr userDrawn="1"/>
          </p:nvSpPr>
          <p:spPr>
            <a:xfrm rot="5400000">
              <a:off x="3187731" y="2697477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6" name="Rectangle 5"/>
            <p:cNvSpPr/>
            <p:nvPr userDrawn="1"/>
          </p:nvSpPr>
          <p:spPr>
            <a:xfrm rot="5400000">
              <a:off x="81838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</p:grpSp>
    </p:spTree>
    <p:extLst>
      <p:ext uri="{BB962C8B-B14F-4D97-AF65-F5344CB8AC3E}">
        <p14:creationId xmlns:p14="http://schemas.microsoft.com/office/powerpoint/2010/main" val="148589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800" r:id="rId3"/>
    <p:sldLayoutId id="214748376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801" r:id="rId13"/>
    <p:sldLayoutId id="2147483798" r:id="rId14"/>
  </p:sldLayoutIdLst>
  <p:txStyles>
    <p:titleStyle>
      <a:lvl1pPr algn="l" defTabSz="997999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500" indent="-249500" algn="l" defTabSz="997999" rtl="0" eaLnBrk="1" latinLnBrk="0" hangingPunct="1">
        <a:lnSpc>
          <a:spcPct val="90000"/>
        </a:lnSpc>
        <a:spcBef>
          <a:spcPts val="1092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8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47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46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45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44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243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742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241498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8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7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97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96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94998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93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2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92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3" Type="http://schemas.openxmlformats.org/officeDocument/2006/relationships/image" Target="../media/image4.png"/><Relationship Id="rId7" Type="http://schemas.openxmlformats.org/officeDocument/2006/relationships/image" Target="../media/image5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99D2-973B-E140-A9FC-64D6362F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 &amp; </a:t>
            </a:r>
            <a:br>
              <a:rPr lang="en-US" dirty="0"/>
            </a:br>
            <a:r>
              <a:rPr lang="en-US" dirty="0"/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74318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E419E-10AA-2244-A634-7B113BEDBF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976" y="1276239"/>
            <a:ext cx="10883004" cy="45996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Inspired by human brain with billions of connected neurons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81423-312A-CA40-B82D-786EAA420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057" y="2200205"/>
            <a:ext cx="6189179" cy="33815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6724AD5-2617-4541-9DC1-7FFCF4F075F4}"/>
              </a:ext>
            </a:extLst>
          </p:cNvPr>
          <p:cNvSpPr txBox="1">
            <a:spLocks/>
          </p:cNvSpPr>
          <p:nvPr/>
        </p:nvSpPr>
        <p:spPr>
          <a:xfrm>
            <a:off x="848314" y="448297"/>
            <a:ext cx="10894666" cy="987472"/>
          </a:xfrm>
          <a:prstGeom prst="rect">
            <a:avLst/>
          </a:prstGeom>
        </p:spPr>
        <p:txBody>
          <a:bodyPr vert="horz" anchor="ctr"/>
          <a:lstStyle>
            <a:lvl1pPr algn="l" defTabSz="99799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1" i="0" kern="1200" baseline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b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Artificial Neuron</a:t>
            </a:r>
            <a:endParaRPr lang="en-US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0F503-9FD8-F846-A050-465E1E6FEFBA}"/>
              </a:ext>
            </a:extLst>
          </p:cNvPr>
          <p:cNvSpPr txBox="1"/>
          <p:nvPr/>
        </p:nvSpPr>
        <p:spPr>
          <a:xfrm>
            <a:off x="1904488" y="505854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accent3"/>
                </a:solidFill>
              </a:rPr>
              <a:t>Active?</a:t>
            </a:r>
          </a:p>
        </p:txBody>
      </p:sp>
    </p:spTree>
    <p:extLst>
      <p:ext uri="{BB962C8B-B14F-4D97-AF65-F5344CB8AC3E}">
        <p14:creationId xmlns:p14="http://schemas.microsoft.com/office/powerpoint/2010/main" val="344398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CBB4-E79B-CF4F-8EEB-5CB8A57FEB83}"/>
              </a:ext>
            </a:extLst>
          </p:cNvPr>
          <p:cNvSpPr txBox="1">
            <a:spLocks/>
          </p:cNvSpPr>
          <p:nvPr/>
        </p:nvSpPr>
        <p:spPr>
          <a:xfrm>
            <a:off x="695914" y="295897"/>
            <a:ext cx="11232230" cy="987472"/>
          </a:xfrm>
          <a:prstGeom prst="rect">
            <a:avLst/>
          </a:prstGeom>
        </p:spPr>
        <p:txBody>
          <a:bodyPr/>
          <a:lstStyle>
            <a:lvl1pPr algn="l" defTabSz="9979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Artificial Neuron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753A8B-8B0F-3C40-ABEE-F56F7A3D7CE7}"/>
              </a:ext>
            </a:extLst>
          </p:cNvPr>
          <p:cNvSpPr txBox="1"/>
          <p:nvPr/>
        </p:nvSpPr>
        <p:spPr>
          <a:xfrm>
            <a:off x="740133" y="5027712"/>
            <a:ext cx="1085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Inputs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DE180-73A0-7249-A198-A7A58105A46A}"/>
              </a:ext>
            </a:extLst>
          </p:cNvPr>
          <p:cNvSpPr txBox="1"/>
          <p:nvPr/>
        </p:nvSpPr>
        <p:spPr>
          <a:xfrm>
            <a:off x="3343147" y="5018867"/>
            <a:ext cx="1401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Activation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43C3C-20D0-3347-95AC-F530A4D23FBA}"/>
              </a:ext>
            </a:extLst>
          </p:cNvPr>
          <p:cNvSpPr txBox="1"/>
          <p:nvPr/>
        </p:nvSpPr>
        <p:spPr>
          <a:xfrm>
            <a:off x="4897359" y="4074205"/>
            <a:ext cx="1438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Output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008CDB-875C-CB40-98D3-42523F51289F}"/>
              </a:ext>
            </a:extLst>
          </p:cNvPr>
          <p:cNvSpPr/>
          <p:nvPr/>
        </p:nvSpPr>
        <p:spPr>
          <a:xfrm>
            <a:off x="2743164" y="2751580"/>
            <a:ext cx="1628127" cy="167489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3BF2AD-A3F9-B248-84C9-2BD1A6D36D3A}"/>
              </a:ext>
            </a:extLst>
          </p:cNvPr>
          <p:cNvCxnSpPr>
            <a:cxnSpLocks/>
          </p:cNvCxnSpPr>
          <p:nvPr/>
        </p:nvCxnSpPr>
        <p:spPr>
          <a:xfrm>
            <a:off x="1372999" y="2856264"/>
            <a:ext cx="8140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6E692D-5842-2B4B-8007-AAE63CA18824}"/>
              </a:ext>
            </a:extLst>
          </p:cNvPr>
          <p:cNvCxnSpPr>
            <a:cxnSpLocks/>
          </p:cNvCxnSpPr>
          <p:nvPr/>
        </p:nvCxnSpPr>
        <p:spPr>
          <a:xfrm>
            <a:off x="1411523" y="3732968"/>
            <a:ext cx="11313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ECB19C-94F0-4245-A491-B5D43AA0D0B7}"/>
              </a:ext>
            </a:extLst>
          </p:cNvPr>
          <p:cNvCxnSpPr>
            <a:cxnSpLocks/>
          </p:cNvCxnSpPr>
          <p:nvPr/>
        </p:nvCxnSpPr>
        <p:spPr>
          <a:xfrm flipV="1">
            <a:off x="2405303" y="4194276"/>
            <a:ext cx="421133" cy="371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10C1C3-371D-6B4F-B2E9-B93F5D291132}"/>
              </a:ext>
            </a:extLst>
          </p:cNvPr>
          <p:cNvCxnSpPr>
            <a:cxnSpLocks/>
          </p:cNvCxnSpPr>
          <p:nvPr/>
        </p:nvCxnSpPr>
        <p:spPr>
          <a:xfrm>
            <a:off x="1440708" y="4566047"/>
            <a:ext cx="9603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969B2B-110C-8940-8A86-C6E310A576C5}"/>
              </a:ext>
            </a:extLst>
          </p:cNvPr>
          <p:cNvCxnSpPr>
            <a:cxnSpLocks/>
          </p:cNvCxnSpPr>
          <p:nvPr/>
        </p:nvCxnSpPr>
        <p:spPr>
          <a:xfrm>
            <a:off x="3911798" y="2862590"/>
            <a:ext cx="0" cy="1450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AB4D2D-F00B-7342-8988-DBA5E4CBA04D}"/>
              </a:ext>
            </a:extLst>
          </p:cNvPr>
          <p:cNvSpPr txBox="1"/>
          <p:nvPr/>
        </p:nvSpPr>
        <p:spPr>
          <a:xfrm>
            <a:off x="4012054" y="3380078"/>
            <a:ext cx="63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9CCE29-FD19-6148-842F-E58B94A9E78F}"/>
              </a:ext>
            </a:extLst>
          </p:cNvPr>
          <p:cNvCxnSpPr>
            <a:cxnSpLocks/>
          </p:cNvCxnSpPr>
          <p:nvPr/>
        </p:nvCxnSpPr>
        <p:spPr>
          <a:xfrm>
            <a:off x="2152582" y="2855939"/>
            <a:ext cx="402938" cy="301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86E06AA-1236-EE4D-85B1-53CAB57D9682}"/>
              </a:ext>
            </a:extLst>
          </p:cNvPr>
          <p:cNvSpPr/>
          <p:nvPr/>
        </p:nvSpPr>
        <p:spPr>
          <a:xfrm>
            <a:off x="823956" y="2577250"/>
            <a:ext cx="585323" cy="56003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EF2671-4F40-A445-9ED4-6E259F5E72C2}"/>
              </a:ext>
            </a:extLst>
          </p:cNvPr>
          <p:cNvSpPr txBox="1"/>
          <p:nvPr/>
        </p:nvSpPr>
        <p:spPr>
          <a:xfrm>
            <a:off x="928029" y="2627767"/>
            <a:ext cx="409884" cy="4187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000" b="1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b="1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AF6B4F-38A4-4843-98D6-9C6C75D9351B}"/>
              </a:ext>
            </a:extLst>
          </p:cNvPr>
          <p:cNvSpPr/>
          <p:nvPr/>
        </p:nvSpPr>
        <p:spPr>
          <a:xfrm>
            <a:off x="840307" y="3420944"/>
            <a:ext cx="585323" cy="56003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484B0B-4D6F-2342-8650-57DDC26AF375}"/>
              </a:ext>
            </a:extLst>
          </p:cNvPr>
          <p:cNvSpPr txBox="1"/>
          <p:nvPr/>
        </p:nvSpPr>
        <p:spPr>
          <a:xfrm>
            <a:off x="928028" y="3478701"/>
            <a:ext cx="409883" cy="4187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000" b="1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000" b="1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68FBF0-E8C2-0949-9C64-CC9685DCD278}"/>
              </a:ext>
            </a:extLst>
          </p:cNvPr>
          <p:cNvSpPr/>
          <p:nvPr/>
        </p:nvSpPr>
        <p:spPr>
          <a:xfrm>
            <a:off x="844469" y="4273085"/>
            <a:ext cx="585323" cy="56003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335825-88BE-9345-8227-41A0A57A4FC3}"/>
              </a:ext>
            </a:extLst>
          </p:cNvPr>
          <p:cNvSpPr txBox="1"/>
          <p:nvPr/>
        </p:nvSpPr>
        <p:spPr>
          <a:xfrm>
            <a:off x="964170" y="4341062"/>
            <a:ext cx="409883" cy="4187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000" b="1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sz="2000" b="1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B403FC8-793F-5F4B-808D-1023CBF3FFF3}"/>
              </a:ext>
            </a:extLst>
          </p:cNvPr>
          <p:cNvSpPr/>
          <p:nvPr/>
        </p:nvSpPr>
        <p:spPr>
          <a:xfrm>
            <a:off x="5031388" y="3336239"/>
            <a:ext cx="585323" cy="56003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036C5F8-7C13-CA46-A393-BDBE2AAA732B}"/>
                  </a:ext>
                </a:extLst>
              </p:cNvPr>
              <p:cNvSpPr/>
              <p:nvPr/>
            </p:nvSpPr>
            <p:spPr>
              <a:xfrm>
                <a:off x="5133781" y="3354170"/>
                <a:ext cx="42128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036C5F8-7C13-CA46-A393-BDBE2AAA73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781" y="3354170"/>
                <a:ext cx="421281" cy="461665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D2BBEA-B596-4A4A-91A7-923A4F92B4AE}"/>
              </a:ext>
            </a:extLst>
          </p:cNvPr>
          <p:cNvCxnSpPr>
            <a:cxnSpLocks/>
          </p:cNvCxnSpPr>
          <p:nvPr/>
        </p:nvCxnSpPr>
        <p:spPr>
          <a:xfrm>
            <a:off x="4417031" y="3586853"/>
            <a:ext cx="5974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08FEA3-E9AB-5D45-9E3D-A3AE9C2069FC}"/>
              </a:ext>
            </a:extLst>
          </p:cNvPr>
          <p:cNvCxnSpPr>
            <a:cxnSpLocks/>
          </p:cNvCxnSpPr>
          <p:nvPr/>
        </p:nvCxnSpPr>
        <p:spPr>
          <a:xfrm flipV="1">
            <a:off x="3756327" y="3893658"/>
            <a:ext cx="299346" cy="116131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8A4E090-92EA-C744-951A-B157C1496549}"/>
              </a:ext>
            </a:extLst>
          </p:cNvPr>
          <p:cNvSpPr txBox="1"/>
          <p:nvPr/>
        </p:nvSpPr>
        <p:spPr>
          <a:xfrm>
            <a:off x="2756855" y="3451269"/>
            <a:ext cx="1258678" cy="577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16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Weighted </a:t>
            </a:r>
          </a:p>
          <a:p>
            <a:pPr algn="ctr">
              <a:lnSpc>
                <a:spcPts val="116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Sum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BA894EB-8568-1543-894E-ABDD669681CA}"/>
              </a:ext>
            </a:extLst>
          </p:cNvPr>
          <p:cNvGrpSpPr/>
          <p:nvPr/>
        </p:nvGrpSpPr>
        <p:grpSpPr>
          <a:xfrm>
            <a:off x="1269742" y="1390326"/>
            <a:ext cx="1603348" cy="3221585"/>
            <a:chOff x="1004278" y="1390326"/>
            <a:chExt cx="1603348" cy="322158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1C69295-E819-B84B-9205-25B596363000}"/>
                </a:ext>
              </a:extLst>
            </p:cNvPr>
            <p:cNvGrpSpPr/>
            <p:nvPr/>
          </p:nvGrpSpPr>
          <p:grpSpPr>
            <a:xfrm>
              <a:off x="1245733" y="1865511"/>
              <a:ext cx="1361893" cy="2746400"/>
              <a:chOff x="1245733" y="1452557"/>
              <a:chExt cx="1361893" cy="274640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7F8BB1-C033-0549-B278-F61C7146BE76}"/>
                  </a:ext>
                </a:extLst>
              </p:cNvPr>
              <p:cNvSpPr txBox="1"/>
              <p:nvPr/>
            </p:nvSpPr>
            <p:spPr>
              <a:xfrm>
                <a:off x="1285544" y="2051047"/>
                <a:ext cx="972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US" sz="2400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</a:t>
                </a:r>
                <a:r>
                  <a:rPr lang="en-US" sz="2400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400" b="1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en-US" sz="24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22BD56-01D7-3647-8829-62A5BACE94BF}"/>
                  </a:ext>
                </a:extLst>
              </p:cNvPr>
              <p:cNvSpPr txBox="1"/>
              <p:nvPr/>
            </p:nvSpPr>
            <p:spPr>
              <a:xfrm>
                <a:off x="1271938" y="2930465"/>
                <a:ext cx="8602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US" sz="2400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400" b="1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lang="en-US" sz="24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FD06B5-2A00-F14B-B06B-80F3A8B8D2BD}"/>
                  </a:ext>
                </a:extLst>
              </p:cNvPr>
              <p:cNvSpPr txBox="1"/>
              <p:nvPr/>
            </p:nvSpPr>
            <p:spPr>
              <a:xfrm>
                <a:off x="1299610" y="3737292"/>
                <a:ext cx="8602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US" sz="2400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400" b="1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endParaRPr lang="en-US" sz="24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BB53E5-63D4-8A40-846A-E754647DA220}"/>
                  </a:ext>
                </a:extLst>
              </p:cNvPr>
              <p:cNvSpPr txBox="1"/>
              <p:nvPr/>
            </p:nvSpPr>
            <p:spPr>
              <a:xfrm>
                <a:off x="1245733" y="1452557"/>
                <a:ext cx="644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US" sz="2400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A0661E5-BBE0-664D-9664-7D9933BF8E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3451" y="1782413"/>
                <a:ext cx="814175" cy="6274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2DA1A69-CFB7-EE46-9F3F-2BC2E67BEF96}"/>
                </a:ext>
              </a:extLst>
            </p:cNvPr>
            <p:cNvSpPr txBox="1"/>
            <p:nvPr/>
          </p:nvSpPr>
          <p:spPr>
            <a:xfrm>
              <a:off x="1004278" y="1390326"/>
              <a:ext cx="10983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i="1" dirty="0">
                  <a:solidFill>
                    <a:srgbClr val="FF0000"/>
                  </a:solidFill>
                </a:rPr>
                <a:t>Weights</a:t>
              </a:r>
              <a:endParaRPr lang="en-US" sz="1400" b="1" i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Placeholder 2">
                <a:extLst>
                  <a:ext uri="{FF2B5EF4-FFF2-40B4-BE49-F238E27FC236}">
                    <a16:creationId xmlns:a16="http://schemas.microsoft.com/office/drawing/2014/main" id="{3BCCA585-3CCF-3D46-B469-9A7C7C4A65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2192" y="1390326"/>
                <a:ext cx="5501548" cy="4267545"/>
              </a:xfrm>
              <a:prstGeom prst="rect">
                <a:avLst/>
              </a:prstGeom>
            </p:spPr>
            <p:txBody>
              <a:bodyPr/>
              <a:lstStyle>
                <a:lvl1pPr marL="249500" indent="-249500" algn="l" defTabSz="997999" rtl="0" eaLnBrk="1" latinLnBrk="0" hangingPunct="1">
                  <a:lnSpc>
                    <a:spcPct val="90000"/>
                  </a:lnSpc>
                  <a:spcBef>
                    <a:spcPts val="1092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8500" indent="-249500" algn="l" defTabSz="997999" rtl="0" eaLnBrk="1" latinLnBrk="0" hangingPunct="1">
                  <a:lnSpc>
                    <a:spcPct val="90000"/>
                  </a:lnSpc>
                  <a:spcBef>
                    <a:spcPts val="545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47500" indent="-249500" algn="l" defTabSz="997999" rtl="0" eaLnBrk="1" latinLnBrk="0" hangingPunct="1">
                  <a:lnSpc>
                    <a:spcPct val="90000"/>
                  </a:lnSpc>
                  <a:spcBef>
                    <a:spcPts val="545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746500" indent="-249500" algn="l" defTabSz="997999" rtl="0" eaLnBrk="1" latinLnBrk="0" hangingPunct="1">
                  <a:lnSpc>
                    <a:spcPct val="90000"/>
                  </a:lnSpc>
                  <a:spcBef>
                    <a:spcPts val="545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45500" indent="-249500" algn="l" defTabSz="997999" rtl="0" eaLnBrk="1" latinLnBrk="0" hangingPunct="1">
                  <a:lnSpc>
                    <a:spcPct val="90000"/>
                  </a:lnSpc>
                  <a:spcBef>
                    <a:spcPts val="545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4499" indent="-249500" algn="l" defTabSz="997999" rtl="0" eaLnBrk="1" latinLnBrk="0" hangingPunct="1">
                  <a:lnSpc>
                    <a:spcPct val="90000"/>
                  </a:lnSpc>
                  <a:spcBef>
                    <a:spcPts val="545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43499" indent="-249500" algn="l" defTabSz="997999" rtl="0" eaLnBrk="1" latinLnBrk="0" hangingPunct="1">
                  <a:lnSpc>
                    <a:spcPct val="90000"/>
                  </a:lnSpc>
                  <a:spcBef>
                    <a:spcPts val="545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42499" indent="-249500" algn="l" defTabSz="997999" rtl="0" eaLnBrk="1" latinLnBrk="0" hangingPunct="1">
                  <a:lnSpc>
                    <a:spcPct val="90000"/>
                  </a:lnSpc>
                  <a:spcBef>
                    <a:spcPts val="545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241498" indent="-249500" algn="l" defTabSz="997999" rtl="0" eaLnBrk="1" latinLnBrk="0" hangingPunct="1">
                  <a:lnSpc>
                    <a:spcPct val="90000"/>
                  </a:lnSpc>
                  <a:spcBef>
                    <a:spcPts val="545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800" b="1" dirty="0"/>
                  <a:t>Artificial Neuron*: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800" b="1" dirty="0"/>
                  <a:t>	</a:t>
                </a:r>
                <a:r>
                  <a:rPr lang="en-US" sz="2800" dirty="0"/>
                  <a:t>Given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 </a:t>
                </a:r>
                <a:r>
                  <a:rPr lang="en-US" sz="2800" dirty="0"/>
                  <a:t>predict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endParaRPr lang="en-US" sz="2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800" dirty="0"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800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… 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),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800" dirty="0"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800" dirty="0"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2800" dirty="0">
                    <a:ea typeface="Cambria Math" panose="02040503050406030204" pitchFamily="18" charset="0"/>
                  </a:rPr>
                  <a:t>is a </a:t>
                </a:r>
                <a:r>
                  <a:rPr lang="en-US" sz="2800" b="1" dirty="0">
                    <a:solidFill>
                      <a:schemeClr val="accent3"/>
                    </a:solidFill>
                    <a:ea typeface="Cambria Math" panose="02040503050406030204" pitchFamily="18" charset="0"/>
                  </a:rPr>
                  <a:t>nonlinear activation function </a:t>
                </a:r>
                <a:r>
                  <a:rPr lang="en-US" sz="2800" dirty="0">
                    <a:ea typeface="Cambria Math" panose="02040503050406030204" pitchFamily="18" charset="0"/>
                  </a:rPr>
                  <a:t>(sigmoid, tanh, 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ReLU</a:t>
                </a:r>
                <a:r>
                  <a:rPr lang="en-US" sz="2800" dirty="0">
                    <a:ea typeface="Cambria Math" panose="02040503050406030204" pitchFamily="18" charset="0"/>
                  </a:rPr>
                  <a:t>, etc.)</a:t>
                </a:r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 Placeholder 2">
                <a:extLst>
                  <a:ext uri="{FF2B5EF4-FFF2-40B4-BE49-F238E27FC236}">
                    <a16:creationId xmlns:a16="http://schemas.microsoft.com/office/drawing/2014/main" id="{3BCCA585-3CCF-3D46-B469-9A7C7C4A6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92" y="1390326"/>
                <a:ext cx="5501548" cy="4267545"/>
              </a:xfrm>
              <a:prstGeom prst="rect">
                <a:avLst/>
              </a:prstGeom>
              <a:blipFill>
                <a:blip r:embed="rId4"/>
                <a:stretch>
                  <a:fillRect l="-2304" t="-2071" r="-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64B07C7C-F560-7D4E-9B7C-0678A988B6CB}"/>
              </a:ext>
            </a:extLst>
          </p:cNvPr>
          <p:cNvSpPr txBox="1"/>
          <p:nvPr/>
        </p:nvSpPr>
        <p:spPr>
          <a:xfrm>
            <a:off x="8122060" y="3392228"/>
            <a:ext cx="218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</a:rPr>
              <a:t>Weighted Sum</a:t>
            </a:r>
          </a:p>
        </p:txBody>
      </p:sp>
    </p:spTree>
    <p:extLst>
      <p:ext uri="{BB962C8B-B14F-4D97-AF65-F5344CB8AC3E}">
        <p14:creationId xmlns:p14="http://schemas.microsoft.com/office/powerpoint/2010/main" val="210510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E9DA-CB98-4C44-97ED-259B1A5B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Activation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A2BE7-73E1-D54F-BB3F-A9FC95E866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208" y="1310105"/>
            <a:ext cx="11345392" cy="459962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/>
              <a:t>differentiable</a:t>
            </a:r>
            <a:r>
              <a:rPr lang="en-US" sz="2400" dirty="0"/>
              <a:t> operator at each neuron that transforms input signals to outputs, with adding </a:t>
            </a:r>
            <a:r>
              <a:rPr lang="en-US" sz="2400" b="1" dirty="0"/>
              <a:t>non-linearity</a:t>
            </a:r>
            <a:r>
              <a:rPr lang="en-US" sz="2400" dirty="0"/>
              <a:t>, e.g.,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Derivatives</a:t>
            </a:r>
            <a:r>
              <a:rPr lang="en-US" sz="2400" dirty="0"/>
              <a:t> of these functions are also important for optimization.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08310E-4144-2645-848C-54DB3CD7AD2C}"/>
              </a:ext>
            </a:extLst>
          </p:cNvPr>
          <p:cNvGraphicFramePr>
            <a:graphicFrameLocks noGrp="1"/>
          </p:cNvGraphicFramePr>
          <p:nvPr/>
        </p:nvGraphicFramePr>
        <p:xfrm>
          <a:off x="791192" y="2230422"/>
          <a:ext cx="10389429" cy="308620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463143">
                  <a:extLst>
                    <a:ext uri="{9D8B030D-6E8A-4147-A177-3AD203B41FA5}">
                      <a16:colId xmlns:a16="http://schemas.microsoft.com/office/drawing/2014/main" val="1969525855"/>
                    </a:ext>
                  </a:extLst>
                </a:gridCol>
                <a:gridCol w="2908466">
                  <a:extLst>
                    <a:ext uri="{9D8B030D-6E8A-4147-A177-3AD203B41FA5}">
                      <a16:colId xmlns:a16="http://schemas.microsoft.com/office/drawing/2014/main" val="1950234016"/>
                    </a:ext>
                  </a:extLst>
                </a:gridCol>
                <a:gridCol w="4017820">
                  <a:extLst>
                    <a:ext uri="{9D8B030D-6E8A-4147-A177-3AD203B41FA5}">
                      <a16:colId xmlns:a16="http://schemas.microsoft.com/office/drawing/2014/main" val="1019306633"/>
                    </a:ext>
                  </a:extLst>
                </a:gridCol>
              </a:tblGrid>
              <a:tr h="102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/>
                    </a:p>
                    <a:p>
                      <a:pPr marL="0" algn="ctr" defTabSz="914400" rtl="0" eaLnBrk="1" latinLnBrk="0" hangingPunct="1"/>
                      <a:endParaRPr lang="en-US" sz="1800" kern="1200" dirty="0"/>
                    </a:p>
                    <a:p>
                      <a:pPr marL="0" algn="ctr" defTabSz="914400" rtl="0" eaLnBrk="1" latinLnBrk="0" hangingPunct="1"/>
                      <a:r>
                        <a:rPr lang="en-US" sz="2000" i="1" kern="1200" dirty="0"/>
                        <a:t>Sigmoid</a:t>
                      </a:r>
                    </a:p>
                  </a:txBody>
                  <a:tcPr marL="63887" marR="63887" marT="31943" marB="3194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661463"/>
                  </a:ext>
                </a:extLst>
              </a:tr>
              <a:tr h="11083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/>
                    </a:p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Hyperbolic tangent (</a:t>
                      </a:r>
                      <a:r>
                        <a:rPr lang="en-US" sz="2000" b="1" i="1" kern="1200" dirty="0"/>
                        <a:t>tanh</a:t>
                      </a:r>
                      <a:r>
                        <a:rPr lang="en-US" sz="2000" kern="1200" dirty="0"/>
                        <a:t>)</a:t>
                      </a:r>
                    </a:p>
                  </a:txBody>
                  <a:tcPr marL="63887" marR="63887" marT="31943" marB="3194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139710"/>
                  </a:ext>
                </a:extLst>
              </a:tr>
              <a:tr h="954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/>
                    </a:p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Rectified Linear Unit (</a:t>
                      </a:r>
                      <a:r>
                        <a:rPr lang="en-US" sz="2000" b="1" i="1" kern="1200" dirty="0" err="1"/>
                        <a:t>ReLU</a:t>
                      </a:r>
                      <a:r>
                        <a:rPr lang="en-US" sz="2000" kern="1200" dirty="0"/>
                        <a:t>)</a:t>
                      </a:r>
                    </a:p>
                  </a:txBody>
                  <a:tcPr marL="63887" marR="63887" marT="31943" marB="3194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308415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1F295ECB-A9FE-3B49-B39F-768AD08EFD9B}"/>
              </a:ext>
            </a:extLst>
          </p:cNvPr>
          <p:cNvGrpSpPr/>
          <p:nvPr/>
        </p:nvGrpSpPr>
        <p:grpSpPr>
          <a:xfrm>
            <a:off x="4524899" y="2392025"/>
            <a:ext cx="2334273" cy="3019953"/>
            <a:chOff x="3109825" y="1537278"/>
            <a:chExt cx="2714039" cy="3568028"/>
          </a:xfrm>
        </p:grpSpPr>
        <p:pic>
          <p:nvPicPr>
            <p:cNvPr id="7" name="Picture 6" descr="Activation rectified linear.svg">
              <a:extLst>
                <a:ext uri="{FF2B5EF4-FFF2-40B4-BE49-F238E27FC236}">
                  <a16:creationId xmlns:a16="http://schemas.microsoft.com/office/drawing/2014/main" id="{8293A1A9-507C-DE41-8E3D-0C47089B1D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18857" y="4005145"/>
              <a:ext cx="2068828" cy="1034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Activation logistic.svg">
              <a:extLst>
                <a:ext uri="{FF2B5EF4-FFF2-40B4-BE49-F238E27FC236}">
                  <a16:creationId xmlns:a16="http://schemas.microsoft.com/office/drawing/2014/main" id="{56430CDD-42BD-1E4F-913B-6E78412C35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2985" y="1537278"/>
              <a:ext cx="2008745" cy="1004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Activation tanh.svg">
              <a:extLst>
                <a:ext uri="{FF2B5EF4-FFF2-40B4-BE49-F238E27FC236}">
                  <a16:creationId xmlns:a16="http://schemas.microsoft.com/office/drawing/2014/main" id="{7188C1F2-B908-0F48-9599-349EF9E39F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529" y="2761466"/>
              <a:ext cx="2025005" cy="1012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8FDA7C-7F75-5E4E-948E-35569A0841CB}"/>
                </a:ext>
              </a:extLst>
            </p:cNvPr>
            <p:cNvSpPr txBox="1"/>
            <p:nvPr/>
          </p:nvSpPr>
          <p:spPr>
            <a:xfrm>
              <a:off x="3207753" y="2063811"/>
              <a:ext cx="184521" cy="327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2493D1-4505-9D4D-9390-FE18CCD91501}"/>
                </a:ext>
              </a:extLst>
            </p:cNvPr>
            <p:cNvSpPr txBox="1"/>
            <p:nvPr/>
          </p:nvSpPr>
          <p:spPr>
            <a:xfrm>
              <a:off x="3169984" y="3118687"/>
              <a:ext cx="184521" cy="327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A3B156-26F2-4F4F-904C-1E6465D5D68A}"/>
                </a:ext>
              </a:extLst>
            </p:cNvPr>
            <p:cNvSpPr txBox="1"/>
            <p:nvPr/>
          </p:nvSpPr>
          <p:spPr>
            <a:xfrm>
              <a:off x="3229825" y="4679808"/>
              <a:ext cx="184521" cy="327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24C673-AC3E-2749-9C09-1E551CE1EA68}"/>
                </a:ext>
              </a:extLst>
            </p:cNvPr>
            <p:cNvSpPr txBox="1"/>
            <p:nvPr/>
          </p:nvSpPr>
          <p:spPr>
            <a:xfrm>
              <a:off x="5518980" y="1709072"/>
              <a:ext cx="184521" cy="327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55A5C5-83AB-4C4A-B542-9E7EB047CCC2}"/>
                </a:ext>
              </a:extLst>
            </p:cNvPr>
            <p:cNvSpPr txBox="1"/>
            <p:nvPr/>
          </p:nvSpPr>
          <p:spPr>
            <a:xfrm>
              <a:off x="5542701" y="2772555"/>
              <a:ext cx="184521" cy="327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2242B8-D444-E04A-927E-712FF300205D}"/>
                </a:ext>
              </a:extLst>
            </p:cNvPr>
            <p:cNvSpPr txBox="1"/>
            <p:nvPr/>
          </p:nvSpPr>
          <p:spPr>
            <a:xfrm>
              <a:off x="3109825" y="3435415"/>
              <a:ext cx="380376" cy="545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-1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F45114-484B-C54B-B6E3-142E74577862}"/>
                </a:ext>
              </a:extLst>
            </p:cNvPr>
            <p:cNvSpPr/>
            <p:nvPr/>
          </p:nvSpPr>
          <p:spPr>
            <a:xfrm>
              <a:off x="5459968" y="2090019"/>
              <a:ext cx="296717" cy="3272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x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9A2360-D48B-7445-8E69-570318C28B85}"/>
                </a:ext>
              </a:extLst>
            </p:cNvPr>
            <p:cNvSpPr/>
            <p:nvPr/>
          </p:nvSpPr>
          <p:spPr>
            <a:xfrm>
              <a:off x="5471127" y="3181313"/>
              <a:ext cx="296717" cy="3272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x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2F9FBF-2A86-5B4F-B5DF-3475902514DF}"/>
                </a:ext>
              </a:extLst>
            </p:cNvPr>
            <p:cNvSpPr/>
            <p:nvPr/>
          </p:nvSpPr>
          <p:spPr>
            <a:xfrm>
              <a:off x="5527147" y="4778036"/>
              <a:ext cx="296717" cy="3272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5C63768-3351-6342-9453-824E86FC1D35}"/>
                  </a:ext>
                </a:extLst>
              </p:cNvPr>
              <p:cNvSpPr/>
              <p:nvPr/>
            </p:nvSpPr>
            <p:spPr>
              <a:xfrm>
                <a:off x="7359283" y="2498804"/>
                <a:ext cx="3474972" cy="615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sigmoid (x)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5C63768-3351-6342-9453-824E86FC1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283" y="2498804"/>
                <a:ext cx="3474972" cy="615874"/>
              </a:xfrm>
              <a:prstGeom prst="rect">
                <a:avLst/>
              </a:prstGeom>
              <a:blipFill>
                <a:blip r:embed="rId6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7ABE41D-20BD-1947-A24C-ADD05B438382}"/>
                  </a:ext>
                </a:extLst>
              </p:cNvPr>
              <p:cNvSpPr/>
              <p:nvPr/>
            </p:nvSpPr>
            <p:spPr>
              <a:xfrm>
                <a:off x="7529935" y="3539888"/>
                <a:ext cx="3133668" cy="649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tanh (x) </a:t>
                </a:r>
                <a:r>
                  <a:rPr lang="en-US" sz="2400" dirty="0">
                    <a:solidFill>
                      <a:schemeClr val="dk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400" i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sup>
                        </m:sSup>
                        <m:r>
                          <a:rPr lang="en-US" sz="2400" i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sz="2400" i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 i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400" i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sup>
                        </m:sSup>
                        <m:r>
                          <a:rPr lang="en-US" sz="2400" i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sz="2400" i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 i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7ABE41D-20BD-1947-A24C-ADD05B438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935" y="3539888"/>
                <a:ext cx="3133668" cy="649601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59C0600-0712-864C-BC07-E087A0A3CEFA}"/>
                  </a:ext>
                </a:extLst>
              </p:cNvPr>
              <p:cNvSpPr/>
              <p:nvPr/>
            </p:nvSpPr>
            <p:spPr>
              <a:xfrm>
                <a:off x="7748710" y="4261524"/>
                <a:ext cx="2992836" cy="1055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18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𝑒𝑙𝑢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59C0600-0712-864C-BC07-E087A0A3C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710" y="4261524"/>
                <a:ext cx="2992836" cy="1055866"/>
              </a:xfrm>
              <a:prstGeom prst="rect">
                <a:avLst/>
              </a:prstGeom>
              <a:blipFill>
                <a:blip r:embed="rId8"/>
                <a:stretch>
                  <a:fillRect t="-119277" b="-2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56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E9DA-CB98-4C44-97ED-259B1A5B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Activation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A2BE7-73E1-D54F-BB3F-A9FC95E866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208" y="1310105"/>
            <a:ext cx="11345392" cy="4599628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108310E-4144-2645-848C-54DB3CD7AD2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91193" y="1136077"/>
              <a:ext cx="10413466" cy="490728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2381498">
                      <a:extLst>
                        <a:ext uri="{9D8B030D-6E8A-4147-A177-3AD203B41FA5}">
                          <a16:colId xmlns:a16="http://schemas.microsoft.com/office/drawing/2014/main" val="1969525855"/>
                        </a:ext>
                      </a:extLst>
                    </a:gridCol>
                    <a:gridCol w="3325091">
                      <a:extLst>
                        <a:ext uri="{9D8B030D-6E8A-4147-A177-3AD203B41FA5}">
                          <a16:colId xmlns:a16="http://schemas.microsoft.com/office/drawing/2014/main" val="1950234016"/>
                        </a:ext>
                      </a:extLst>
                    </a:gridCol>
                    <a:gridCol w="4706877">
                      <a:extLst>
                        <a:ext uri="{9D8B030D-6E8A-4147-A177-3AD203B41FA5}">
                          <a16:colId xmlns:a16="http://schemas.microsoft.com/office/drawing/2014/main" val="1019306633"/>
                        </a:ext>
                      </a:extLst>
                    </a:gridCol>
                  </a:tblGrid>
                  <a:tr h="109439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/>
                        </a:p>
                        <a:p>
                          <a:pPr marL="0" algn="ctr" defTabSz="914400" rtl="0" eaLnBrk="1" latinLnBrk="0" hangingPunct="1"/>
                          <a:endParaRPr lang="en-US" sz="1800" kern="1200" dirty="0"/>
                        </a:p>
                        <a:p>
                          <a:pPr marL="0" algn="ctr" defTabSz="914400" rtl="0" eaLnBrk="1" latinLnBrk="0" hangingPunct="1"/>
                          <a:r>
                            <a:rPr lang="en-US" sz="2000" i="1" kern="1200" dirty="0"/>
                            <a:t>Sigmoid</a:t>
                          </a:r>
                        </a:p>
                      </a:txBody>
                      <a:tcPr marL="63887" marR="63887" marT="31943" marB="31943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dirty="0"/>
                            <a:t>Range: (0,1)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dirty="0"/>
                            <a:t>Outputs always greater than 0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dirty="0"/>
                            <a:t>Computationally </a:t>
                          </a:r>
                          <a:r>
                            <a:rPr lang="en-US" b="1" dirty="0"/>
                            <a:t>expensive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dirty="0"/>
                            <a:t>Cons: vanishing gradients 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661463"/>
                      </a:ext>
                    </a:extLst>
                  </a:tr>
                  <a:tr h="141315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/>
                        </a:p>
                        <a:p>
                          <a:pPr marL="0" algn="ctr" defTabSz="914400" rtl="0" eaLnBrk="1" latinLnBrk="0" hangingPunct="1"/>
                          <a:r>
                            <a:rPr lang="en-US" sz="2000" kern="1200" dirty="0"/>
                            <a:t>Hyperbolic tangent (</a:t>
                          </a:r>
                          <a:r>
                            <a:rPr lang="en-US" sz="2000" b="1" i="1" kern="1200" dirty="0"/>
                            <a:t>tanh</a:t>
                          </a:r>
                          <a:r>
                            <a:rPr lang="en-US" sz="2000" kern="1200" dirty="0"/>
                            <a:t>)</a:t>
                          </a:r>
                        </a:p>
                      </a:txBody>
                      <a:tcPr marL="63887" marR="63887" marT="31943" marB="31943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Range: (-1,1)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0 centered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Computationally </a:t>
                          </a:r>
                          <a:r>
                            <a:rPr lang="en-US" b="1" dirty="0"/>
                            <a:t>expensive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Cons: vanishing gradients 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139710"/>
                      </a:ext>
                    </a:extLst>
                  </a:tr>
                  <a:tr h="151112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/>
                        </a:p>
                        <a:p>
                          <a:pPr marL="0" algn="ctr" defTabSz="914400" rtl="0" eaLnBrk="1" latinLnBrk="0" hangingPunct="1"/>
                          <a:r>
                            <a:rPr lang="en-US" sz="2000" kern="1200" dirty="0"/>
                            <a:t>Rectified Linear Unit (</a:t>
                          </a:r>
                          <a:r>
                            <a:rPr lang="en-US" sz="2000" b="1" i="1" kern="1200" dirty="0" err="1"/>
                            <a:t>ReLU</a:t>
                          </a:r>
                          <a:r>
                            <a:rPr lang="en-US" sz="2000" kern="1200" dirty="0"/>
                            <a:t>)</a:t>
                          </a:r>
                        </a:p>
                      </a:txBody>
                      <a:tcPr marL="63887" marR="63887" marT="31943" marB="31943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Range: (0,+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Output always greater than 0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Computationally </a:t>
                          </a:r>
                          <a:r>
                            <a:rPr lang="en-US" b="1" dirty="0"/>
                            <a:t>cheap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Cons: “dead” neuron when inputs smaller than 0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43084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108310E-4144-2645-848C-54DB3CD7AD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496643"/>
                  </p:ext>
                </p:extLst>
              </p:nvPr>
            </p:nvGraphicFramePr>
            <p:xfrm>
              <a:off x="791193" y="1136077"/>
              <a:ext cx="10413466" cy="490728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2381498">
                      <a:extLst>
                        <a:ext uri="{9D8B030D-6E8A-4147-A177-3AD203B41FA5}">
                          <a16:colId xmlns:a16="http://schemas.microsoft.com/office/drawing/2014/main" val="1969525855"/>
                        </a:ext>
                      </a:extLst>
                    </a:gridCol>
                    <a:gridCol w="3325091">
                      <a:extLst>
                        <a:ext uri="{9D8B030D-6E8A-4147-A177-3AD203B41FA5}">
                          <a16:colId xmlns:a16="http://schemas.microsoft.com/office/drawing/2014/main" val="1950234016"/>
                        </a:ext>
                      </a:extLst>
                    </a:gridCol>
                    <a:gridCol w="4706877">
                      <a:extLst>
                        <a:ext uri="{9D8B030D-6E8A-4147-A177-3AD203B41FA5}">
                          <a16:colId xmlns:a16="http://schemas.microsoft.com/office/drawing/2014/main" val="1019306633"/>
                        </a:ext>
                      </a:extLst>
                    </a:gridCol>
                  </a:tblGrid>
                  <a:tr h="1539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/>
                        </a:p>
                        <a:p>
                          <a:pPr marL="0" algn="ctr" defTabSz="914400" rtl="0" eaLnBrk="1" latinLnBrk="0" hangingPunct="1"/>
                          <a:endParaRPr lang="en-US" sz="1800" kern="1200" dirty="0"/>
                        </a:p>
                        <a:p>
                          <a:pPr marL="0" algn="ctr" defTabSz="914400" rtl="0" eaLnBrk="1" latinLnBrk="0" hangingPunct="1"/>
                          <a:r>
                            <a:rPr lang="en-US" sz="2000" i="1" kern="1200" dirty="0"/>
                            <a:t>Sigmoid</a:t>
                          </a:r>
                        </a:p>
                      </a:txBody>
                      <a:tcPr marL="63887" marR="63887" marT="31943" marB="31943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dirty="0"/>
                            <a:t>Range: (0,1)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dirty="0"/>
                            <a:t>Outputs always greater than 0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dirty="0"/>
                            <a:t>Computationally </a:t>
                          </a:r>
                          <a:r>
                            <a:rPr lang="en-US" b="1" dirty="0"/>
                            <a:t>expensive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dirty="0"/>
                            <a:t>Cons: vanishing gradients 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661463"/>
                      </a:ext>
                    </a:extLst>
                  </a:tr>
                  <a:tr h="15392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/>
                        </a:p>
                        <a:p>
                          <a:pPr marL="0" algn="ctr" defTabSz="914400" rtl="0" eaLnBrk="1" latinLnBrk="0" hangingPunct="1"/>
                          <a:r>
                            <a:rPr lang="en-US" sz="2000" kern="1200" dirty="0"/>
                            <a:t>Hyperbolic tangent (</a:t>
                          </a:r>
                          <a:r>
                            <a:rPr lang="en-US" sz="2000" b="1" i="1" kern="1200" dirty="0"/>
                            <a:t>tanh</a:t>
                          </a:r>
                          <a:r>
                            <a:rPr lang="en-US" sz="2000" kern="1200" dirty="0"/>
                            <a:t>)</a:t>
                          </a:r>
                        </a:p>
                      </a:txBody>
                      <a:tcPr marL="63887" marR="63887" marT="31943" marB="31943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Range: (-1,1)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0 centered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Computationally </a:t>
                          </a:r>
                          <a:r>
                            <a:rPr lang="en-US" b="1" dirty="0"/>
                            <a:t>expensive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Cons: vanishing gradients 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139710"/>
                      </a:ext>
                    </a:extLst>
                  </a:tr>
                  <a:tr h="18288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/>
                        </a:p>
                        <a:p>
                          <a:pPr marL="0" algn="ctr" defTabSz="914400" rtl="0" eaLnBrk="1" latinLnBrk="0" hangingPunct="1"/>
                          <a:r>
                            <a:rPr lang="en-US" sz="2000" kern="1200" dirty="0"/>
                            <a:t>Rectified Linear Unit (</a:t>
                          </a:r>
                          <a:r>
                            <a:rPr lang="en-US" sz="2000" b="1" i="1" kern="1200" dirty="0" err="1"/>
                            <a:t>ReLU</a:t>
                          </a:r>
                          <a:r>
                            <a:rPr lang="en-US" sz="2000" kern="1200" dirty="0"/>
                            <a:t>)</a:t>
                          </a:r>
                        </a:p>
                      </a:txBody>
                      <a:tcPr marL="63887" marR="63887" marT="31943" marB="31943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563" t="-17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430841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1EEDBD3-8597-114E-BD15-34F92C140AA5}"/>
              </a:ext>
            </a:extLst>
          </p:cNvPr>
          <p:cNvGrpSpPr/>
          <p:nvPr/>
        </p:nvGrpSpPr>
        <p:grpSpPr>
          <a:xfrm>
            <a:off x="3131421" y="1181301"/>
            <a:ext cx="3386953" cy="4907280"/>
            <a:chOff x="3169984" y="1537278"/>
            <a:chExt cx="2727520" cy="3568028"/>
          </a:xfrm>
        </p:grpSpPr>
        <p:pic>
          <p:nvPicPr>
            <p:cNvPr id="20" name="Picture 19" descr="Activation rectified linear.svg">
              <a:extLst>
                <a:ext uri="{FF2B5EF4-FFF2-40B4-BE49-F238E27FC236}">
                  <a16:creationId xmlns:a16="http://schemas.microsoft.com/office/drawing/2014/main" id="{BEF4F5AF-2F0B-5C4F-8C27-71A6EED208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18857" y="4005145"/>
              <a:ext cx="2068828" cy="1034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Activation logistic.svg">
              <a:extLst>
                <a:ext uri="{FF2B5EF4-FFF2-40B4-BE49-F238E27FC236}">
                  <a16:creationId xmlns:a16="http://schemas.microsoft.com/office/drawing/2014/main" id="{9F53F8D2-991E-8D4B-A7B2-099262C95C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2985" y="1537278"/>
              <a:ext cx="2008745" cy="1004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Activation tanh.svg">
              <a:extLst>
                <a:ext uri="{FF2B5EF4-FFF2-40B4-BE49-F238E27FC236}">
                  <a16:creationId xmlns:a16="http://schemas.microsoft.com/office/drawing/2014/main" id="{8A4BC3DC-6B76-0043-BBDA-99126CBC41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529" y="2761466"/>
              <a:ext cx="2025005" cy="1012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CA5299-95AA-D441-B719-2F7FAF47E4AC}"/>
                </a:ext>
              </a:extLst>
            </p:cNvPr>
            <p:cNvSpPr txBox="1"/>
            <p:nvPr/>
          </p:nvSpPr>
          <p:spPr>
            <a:xfrm>
              <a:off x="3207753" y="2063811"/>
              <a:ext cx="184521" cy="327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822430-F2F2-0049-807A-A3921BC4CA91}"/>
                </a:ext>
              </a:extLst>
            </p:cNvPr>
            <p:cNvSpPr txBox="1"/>
            <p:nvPr/>
          </p:nvSpPr>
          <p:spPr>
            <a:xfrm>
              <a:off x="3169984" y="3118687"/>
              <a:ext cx="184521" cy="327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7A8EEE-F753-A54B-ABB4-13D99F0F339A}"/>
                </a:ext>
              </a:extLst>
            </p:cNvPr>
            <p:cNvSpPr txBox="1"/>
            <p:nvPr/>
          </p:nvSpPr>
          <p:spPr>
            <a:xfrm>
              <a:off x="3229825" y="4679808"/>
              <a:ext cx="184521" cy="327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AEBA14-1E15-3145-90E9-C36F263D7FCC}"/>
                </a:ext>
              </a:extLst>
            </p:cNvPr>
            <p:cNvSpPr txBox="1"/>
            <p:nvPr/>
          </p:nvSpPr>
          <p:spPr>
            <a:xfrm>
              <a:off x="5518980" y="1709072"/>
              <a:ext cx="184521" cy="327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960C97-0508-934D-9FA6-0D3940EC1A88}"/>
                </a:ext>
              </a:extLst>
            </p:cNvPr>
            <p:cNvSpPr txBox="1"/>
            <p:nvPr/>
          </p:nvSpPr>
          <p:spPr>
            <a:xfrm>
              <a:off x="5542701" y="2772555"/>
              <a:ext cx="184521" cy="327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4834CB-22BE-2B4D-826E-AFC504D0932F}"/>
                </a:ext>
              </a:extLst>
            </p:cNvPr>
            <p:cNvSpPr txBox="1"/>
            <p:nvPr/>
          </p:nvSpPr>
          <p:spPr>
            <a:xfrm>
              <a:off x="3204503" y="3435415"/>
              <a:ext cx="380376" cy="545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-1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DDA19C0-118A-FF41-8EAC-CF2F56561139}"/>
                </a:ext>
              </a:extLst>
            </p:cNvPr>
            <p:cNvSpPr/>
            <p:nvPr/>
          </p:nvSpPr>
          <p:spPr>
            <a:xfrm>
              <a:off x="5533606" y="2090019"/>
              <a:ext cx="296717" cy="3272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492CAB-1C0F-964D-80E2-C81C870DE5C8}"/>
                </a:ext>
              </a:extLst>
            </p:cNvPr>
            <p:cNvSpPr/>
            <p:nvPr/>
          </p:nvSpPr>
          <p:spPr>
            <a:xfrm>
              <a:off x="5555285" y="3181313"/>
              <a:ext cx="296717" cy="3272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x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019459F-A7F4-7D4E-BB06-DFB8A92D6F2D}"/>
                </a:ext>
              </a:extLst>
            </p:cNvPr>
            <p:cNvSpPr/>
            <p:nvPr/>
          </p:nvSpPr>
          <p:spPr>
            <a:xfrm>
              <a:off x="5600787" y="4778036"/>
              <a:ext cx="296717" cy="3272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64743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5"/>
  <p:tag name="ARTICULATE_PROJECT_OPEN" val="0"/>
</p:tagLst>
</file>

<file path=ppt/theme/theme1.xml><?xml version="1.0" encoding="utf-8"?>
<a:theme xmlns:a="http://schemas.openxmlformats.org/drawingml/2006/main" name="inSTALLments Master Theme">
  <a:themeElements>
    <a:clrScheme name="MLE Colors">
      <a:dk1>
        <a:srgbClr val="303942"/>
      </a:dk1>
      <a:lt1>
        <a:srgbClr val="FFFFFF"/>
      </a:lt1>
      <a:dk2>
        <a:srgbClr val="EDECD7"/>
      </a:dk2>
      <a:lt2>
        <a:srgbClr val="FFFFFF"/>
      </a:lt2>
      <a:accent1>
        <a:srgbClr val="FF8E00"/>
      </a:accent1>
      <a:accent2>
        <a:srgbClr val="007BB6"/>
      </a:accent2>
      <a:accent3>
        <a:srgbClr val="45B645"/>
      </a:accent3>
      <a:accent4>
        <a:srgbClr val="00454F"/>
      </a:accent4>
      <a:accent5>
        <a:srgbClr val="CC0C39"/>
      </a:accent5>
      <a:accent6>
        <a:srgbClr val="373D3A"/>
      </a:accent6>
      <a:hlink>
        <a:srgbClr val="2772B6"/>
      </a:hlink>
      <a:folHlink>
        <a:srgbClr val="2772B6"/>
      </a:folHlink>
    </a:clrScheme>
    <a:fontScheme name="Amazon Ember">
      <a:majorFont>
        <a:latin typeface="Amazon Ember Medium"/>
        <a:ea typeface=""/>
        <a:cs typeface=""/>
      </a:majorFont>
      <a:minorFont>
        <a:latin typeface="Amazon Ember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spcAft>
            <a:spcPts val="6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LU PPT Template" id="{F1CC81C5-47F6-954A-8B4E-0FBE345E68DC}" vid="{BAE62345-9DE1-DD4A-8A69-8922C10C5B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2EB08E7CB4B4E9BDA190747EEDB9B" ma:contentTypeVersion="13" ma:contentTypeDescription="Create a new document." ma:contentTypeScope="" ma:versionID="b9cdf10b8241b6ff40752503e932cc0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40813f5af53e2c249e003d8b954a7f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F0FDA2-BDE7-493B-BEE4-7205B3D7A07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55B7B8F-47BF-40A7-BA64-71F059877E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069FCE-E425-4A49-B8EC-B4CD92605C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33849</TotalTime>
  <Words>232</Words>
  <Application>Microsoft Macintosh PowerPoint</Application>
  <PresentationFormat>Custom</PresentationFormat>
  <Paragraphs>98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Amazon Ember</vt:lpstr>
      <vt:lpstr>Amazon Ember Display</vt:lpstr>
      <vt:lpstr>Amazon Ember Display Light</vt:lpstr>
      <vt:lpstr>Amazon Ember Light</vt:lpstr>
      <vt:lpstr>Amazon Ember Medium</vt:lpstr>
      <vt:lpstr>Arial</vt:lpstr>
      <vt:lpstr>Cambria Math</vt:lpstr>
      <vt:lpstr>Lucida Grande</vt:lpstr>
      <vt:lpstr>Wingdings</vt:lpstr>
      <vt:lpstr>inSTALLments Master Theme</vt:lpstr>
      <vt:lpstr>Neuron &amp;  Activation Functions</vt:lpstr>
      <vt:lpstr>PowerPoint Presentation</vt:lpstr>
      <vt:lpstr>PowerPoint Presentation</vt:lpstr>
      <vt:lpstr>Activation Function</vt:lpstr>
      <vt:lpstr>Activation Function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</dc:title>
  <dc:creator>Microsoft Office User</dc:creator>
  <cp:lastModifiedBy>Microsoft Office User</cp:lastModifiedBy>
  <cp:revision>875</cp:revision>
  <cp:lastPrinted>2020-03-05T18:47:14Z</cp:lastPrinted>
  <dcterms:created xsi:type="dcterms:W3CDTF">2019-12-18T06:10:11Z</dcterms:created>
  <dcterms:modified xsi:type="dcterms:W3CDTF">2020-07-08T21:38:20Z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BA4BF974-20C1-44DB-A727-DD5E5BD494DE</vt:lpwstr>
  </property>
  <property fmtid="{D5CDD505-2E9C-101B-9397-08002B2CF9AE}" pid="3" name="ArticulatePath">
    <vt:lpwstr>Amazon inSTALLments Landscape 17x11_11-15-16</vt:lpwstr>
  </property>
  <property fmtid="{D5CDD505-2E9C-101B-9397-08002B2CF9AE}" pid="4" name="ContentTypeId">
    <vt:lpwstr>0x01010010C2EB08E7CB4B4E9BDA190747EEDB9B</vt:lpwstr>
  </property>
</Properties>
</file>