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15"/>
  </p:notesMasterIdLst>
  <p:handoutMasterIdLst>
    <p:handoutMasterId r:id="rId16"/>
  </p:handoutMasterIdLst>
  <p:sldIdLst>
    <p:sldId id="825" r:id="rId5"/>
    <p:sldId id="632" r:id="rId6"/>
    <p:sldId id="633" r:id="rId7"/>
    <p:sldId id="634" r:id="rId8"/>
    <p:sldId id="635" r:id="rId9"/>
    <p:sldId id="639" r:id="rId10"/>
    <p:sldId id="640" r:id="rId11"/>
    <p:sldId id="637" r:id="rId12"/>
    <p:sldId id="636" r:id="rId13"/>
    <p:sldId id="641" r:id="rId14"/>
  </p:sldIdLst>
  <p:sldSz cx="12188825" cy="6858000"/>
  <p:notesSz cx="7010400" cy="9296400"/>
  <p:custDataLst>
    <p:tags r:id="rId17"/>
  </p:custDataLst>
  <p:defaultTextStyle>
    <a:defPPr>
      <a:defRPr lang="en-US"/>
    </a:defPPr>
    <a:lvl1pPr marL="0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021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043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065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6087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0109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4131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81536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21755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96" userDrawn="1">
          <p15:clr>
            <a:srgbClr val="A4A3A4"/>
          </p15:clr>
        </p15:guide>
        <p15:guide id="2" orient="horz" pos="1549" userDrawn="1">
          <p15:clr>
            <a:srgbClr val="A4A3A4"/>
          </p15:clr>
        </p15:guide>
        <p15:guide id="3" orient="horz" pos="5139" userDrawn="1">
          <p15:clr>
            <a:srgbClr val="A4A3A4"/>
          </p15:clr>
        </p15:guide>
        <p15:guide id="4" pos="551" userDrawn="1">
          <p15:clr>
            <a:srgbClr val="A4A3A4"/>
          </p15:clr>
        </p15:guide>
        <p15:guide id="5" pos="9088" userDrawn="1">
          <p15:clr>
            <a:srgbClr val="A4A3A4"/>
          </p15:clr>
        </p15:guide>
        <p15:guide id="6" pos="5294" userDrawn="1">
          <p15:clr>
            <a:srgbClr val="A4A3A4"/>
          </p15:clr>
        </p15:guide>
        <p15:guide id="7" orient="horz" pos="1056" userDrawn="1">
          <p15:clr>
            <a:srgbClr val="A4A3A4"/>
          </p15:clr>
        </p15:guide>
        <p15:guide id="8" orient="horz" pos="3504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pos="432" userDrawn="1">
          <p15:clr>
            <a:srgbClr val="A4A3A4"/>
          </p15:clr>
        </p15:guide>
        <p15:guide id="11" pos="7126" userDrawn="1">
          <p15:clr>
            <a:srgbClr val="A4A3A4"/>
          </p15:clr>
        </p15:guide>
        <p15:guide id="12" pos="4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 Kearney" initials="AK" lastIdx="17" clrIdx="0"/>
  <p:cmAuthor id="1" name="Nolan Sundrud" initials="NS" lastIdx="1" clrIdx="1"/>
  <p:cmAuthor id="2" name="Maurer, Samantha" initials="MS" lastIdx="7" clrIdx="2"/>
  <p:cmAuthor id="3" name="Rele, Gaurav" initials="RG" lastIdx="1" clrIdx="3">
    <p:extLst>
      <p:ext uri="{19B8F6BF-5375-455C-9EA6-DF929625EA0E}">
        <p15:presenceInfo xmlns:p15="http://schemas.microsoft.com/office/powerpoint/2012/main" userId="S-1-5-21-1407069837-2091007605-538272213-25862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C3"/>
    <a:srgbClr val="FF9900"/>
    <a:srgbClr val="FE9900"/>
    <a:srgbClr val="FF7A00"/>
    <a:srgbClr val="383D3B"/>
    <a:srgbClr val="00ADAB"/>
    <a:srgbClr val="FFB03B"/>
    <a:srgbClr val="FFA725"/>
    <a:srgbClr val="F89921"/>
    <a:srgbClr val="006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15" autoAdjust="0"/>
    <p:restoredTop sz="74734" autoAdjust="0"/>
  </p:normalViewPr>
  <p:slideViewPr>
    <p:cSldViewPr snapToGrid="0">
      <p:cViewPr varScale="1">
        <p:scale>
          <a:sx n="79" d="100"/>
          <a:sy n="79" d="100"/>
        </p:scale>
        <p:origin x="1312" y="192"/>
      </p:cViewPr>
      <p:guideLst>
        <p:guide pos="4896"/>
        <p:guide orient="horz" pos="1549"/>
        <p:guide orient="horz" pos="5139"/>
        <p:guide pos="551"/>
        <p:guide pos="9088"/>
        <p:guide pos="5294"/>
        <p:guide orient="horz" pos="1056"/>
        <p:guide orient="horz" pos="3504"/>
        <p:guide pos="3839"/>
        <p:guide pos="432"/>
        <p:guide pos="7126"/>
        <p:guide pos="4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840"/>
    </p:cViewPr>
  </p:sorterViewPr>
  <p:notesViewPr>
    <p:cSldViewPr snapToGrid="0">
      <p:cViewPr varScale="1">
        <p:scale>
          <a:sx n="76" d="100"/>
          <a:sy n="76" d="100"/>
        </p:scale>
        <p:origin x="40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885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0A5FC-BD41-1443-B940-79FBBB705431}" type="datetimeFigureOut">
              <a:rPr lang="en-US" smtClean="0">
                <a:latin typeface="Amazon Ember"/>
              </a:rPr>
              <a:t>7/8/20</a:t>
            </a:fld>
            <a:endParaRPr lang="en-US" dirty="0">
              <a:latin typeface="Amazon Emb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885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E446-62A2-A34E-999E-1639EE058FD1}" type="slidenum">
              <a:rPr lang="en-US" smtClean="0">
                <a:latin typeface="Amazon Ember"/>
              </a:rPr>
              <a:t>‹#›</a:t>
            </a:fld>
            <a:endParaRPr lang="en-US" dirty="0"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634542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mazon Ember"/>
              </a:defRPr>
            </a:lvl1pPr>
          </a:lstStyle>
          <a:p>
            <a:fld id="{631F7D34-E617-4D67-ADB9-F7300D1D14C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2050"/>
            <a:ext cx="55721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mazon Ember"/>
              </a:defRPr>
            </a:lvl1pPr>
          </a:lstStyle>
          <a:p>
            <a:fld id="{525B7AE5-8B6B-45BB-BCE2-0D5FF01E05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1pPr>
    <a:lvl2pPr marL="45718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2pPr>
    <a:lvl3pPr marL="91437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3pPr>
    <a:lvl4pPr marL="137156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4pPr>
    <a:lvl5pPr marL="182875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5pPr>
    <a:lvl6pPr marL="228594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1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53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5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64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7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03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89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00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33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27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5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fillment Logo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174EA-4502-4546-ACDC-DD5E598035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82" y="412869"/>
            <a:ext cx="6055663" cy="60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9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AA3866-048A-2449-A57B-65D003A49DEA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5821D-B101-734B-AC8D-F8621F65E92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F5D8A-7030-AC4F-A6C5-1532EA8C8DE9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5FAC4-9305-7A4F-9A9C-9919328FDB9D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C0D95C-731A-F641-AD3A-CB54B6ACA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4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End Slide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99BB8AB-0443-634D-ACBD-74F470C64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27" y="2585198"/>
            <a:ext cx="3833375" cy="3833375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5181603" y="399863"/>
            <a:ext cx="5884334" cy="2185334"/>
          </a:xfrm>
          <a:prstGeom prst="rect">
            <a:avLst/>
          </a:prstGeom>
        </p:spPr>
        <p:txBody>
          <a:bodyPr vert="horz" anchor="ctr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9FC9B-EF99-8D41-87D2-F5E139C0AB0F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E2501-7AD4-A146-AF74-F02167CF5568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16656-6525-8642-AA82-CA530EB46E91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CD983-4326-1640-B018-27034187E01B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61553B-A03D-A54C-A926-1F920E5F24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  <p:sp>
        <p:nvSpPr>
          <p:cNvPr id="35" name="Speech Bubble: Rectangle 26">
            <a:extLst>
              <a:ext uri="{FF2B5EF4-FFF2-40B4-BE49-F238E27FC236}">
                <a16:creationId xmlns:a16="http://schemas.microsoft.com/office/drawing/2014/main" id="{63383F62-FBD0-4C4B-87C7-74D34571B4AE}"/>
              </a:ext>
            </a:extLst>
          </p:cNvPr>
          <p:cNvSpPr/>
          <p:nvPr userDrawn="1"/>
        </p:nvSpPr>
        <p:spPr>
          <a:xfrm rot="5400000" flipV="1">
            <a:off x="7031103" y="-1449637"/>
            <a:ext cx="2185332" cy="588433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652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3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49793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_Box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sz="2800" baseline="0"/>
            </a:lvl1pPr>
          </a:lstStyle>
          <a:p>
            <a:r>
              <a:rPr lang="en-US" dirty="0"/>
              <a:t>Click to insert a full page</a:t>
            </a:r>
            <a:br>
              <a:rPr lang="en-US" dirty="0"/>
            </a:br>
            <a:r>
              <a:rPr lang="en-US" dirty="0"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41129" y="2"/>
            <a:ext cx="3683106" cy="4670425"/>
          </a:xfrm>
          <a:prstGeom prst="rect">
            <a:avLst/>
          </a:prstGeom>
          <a:solidFill>
            <a:srgbClr val="0090C3"/>
          </a:solidFill>
        </p:spPr>
        <p:txBody>
          <a:bodyPr vert="horz" lIns="274320" rIns="274320" anchor="ctr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1pPr>
            <a:lvl2pPr marL="456971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2pPr>
            <a:lvl3pPr marL="913942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3pPr>
            <a:lvl4pPr marL="137091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4pPr>
            <a:lvl5pPr marL="182788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2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4" y="0"/>
            <a:ext cx="12188825" cy="6858000"/>
          </a:xfrm>
          <a:prstGeom prst="rect">
            <a:avLst/>
          </a:prstGeom>
        </p:spPr>
        <p:txBody>
          <a:bodyPr vert="horz" lIns="45681" tIns="22840" rIns="45681" bIns="22840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307895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tx1">
                    <a:lumMod val="20000"/>
                    <a:lumOff val="8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132333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383D3B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229020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Future Divider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I am the Triton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73B51-7533-9040-AF33-60330B1F43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32" y="4317953"/>
            <a:ext cx="1741812" cy="17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640CE5-69AF-5145-B23B-F902C53EEF99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10867927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55274"/>
            <a:ext cx="10869635" cy="45996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800"/>
              </a:spcBef>
              <a:buFontTx/>
              <a:buNone/>
              <a:defRPr b="0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6971" indent="0">
              <a:spcBef>
                <a:spcPts val="800"/>
              </a:spcBef>
              <a:buFontTx/>
              <a:buNone/>
              <a:defRPr/>
            </a:lvl2pPr>
            <a:lvl3pPr marL="913942" indent="0">
              <a:spcBef>
                <a:spcPts val="800"/>
              </a:spcBef>
              <a:buFontTx/>
              <a:buNone/>
              <a:defRPr/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without bullets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8B1E5-A810-2046-B2A9-489F9DED7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695914" y="295897"/>
            <a:ext cx="10894666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10105"/>
            <a:ext cx="10883004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529C28-F0B7-564E-B2DF-EF91007C751C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E37C0-ABB0-CD4C-8AC5-54B941C6761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4D9EB-6F3A-4D40-9DDC-2257AB2FC76A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D9A4E-4F60-5E40-A5FF-13E5C6E452D8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38EDC-D6AA-AA49-9FC9-3A9A3CABC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353515" y="2"/>
            <a:ext cx="4835311" cy="615660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2848" y="1310105"/>
            <a:ext cx="6517060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AAA5B-57C7-AB4E-B4E2-7F8D01BFA210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EF010-B241-5046-BF9B-7BB36BB61C61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10552-7870-F242-A30E-453F51FF24C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47EF4-2632-F446-BD46-9BE40FB25A51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2746B-50BE-1C46-B466-7C7FF0D1EE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4"/>
            <a:ext cx="4762500" cy="3033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426325" y="3118556"/>
            <a:ext cx="4762500" cy="29713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10105"/>
            <a:ext cx="6518768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7A5A8-053E-9D43-83FE-B6F1C9697EAB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04DA8-C702-ED46-AD2B-E10449F87330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6D3649-3EEF-7B4E-9110-93C91DE6EA2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E7E6E-25CA-CB43-AF7C-A9DB623026E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EB343A-D7A1-2945-A1E5-302F77F71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box Call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6614"/>
            <a:ext cx="4762500" cy="615059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7145" y="1199448"/>
            <a:ext cx="4219344" cy="4346223"/>
          </a:xfrm>
          <a:prstGeom prst="rect">
            <a:avLst/>
          </a:prstGeom>
        </p:spPr>
        <p:txBody>
          <a:bodyPr vert="horz" anchor="t"/>
          <a:lstStyle>
            <a:lvl1pPr defTabSz="456812">
              <a:lnSpc>
                <a:spcPct val="90000"/>
              </a:lnSpc>
              <a:spcAft>
                <a:spcPts val="600"/>
              </a:spcAft>
              <a:defRPr sz="4000" baseline="0">
                <a:latin typeface="+mj-lt"/>
                <a:cs typeface="Amazon Ember Medium"/>
              </a:defRPr>
            </a:lvl1pPr>
          </a:lstStyle>
          <a:p>
            <a:pPr defTabSz="456949">
              <a:spcAft>
                <a:spcPts val="600"/>
              </a:spcAft>
            </a:pPr>
            <a: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  <a:t>Fun Call Out </a:t>
            </a:r>
            <a:b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</a:br>
            <a: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  <a:t>with a quote etc.</a:t>
            </a:r>
            <a:b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</a:br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30" name="Speech Bubble: Rectangle 26"/>
          <p:cNvSpPr/>
          <p:nvPr userDrawn="1"/>
        </p:nvSpPr>
        <p:spPr>
          <a:xfrm>
            <a:off x="863526" y="897471"/>
            <a:ext cx="4700425" cy="480785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5671C0-372A-B249-9808-470F5F2EC0B7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C18031-7438-9F4D-B5BF-DD8E29D5F2F6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88C935-B5E6-564A-8B97-74FC3D6F9FDE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9CAD6F-39A0-E14F-88EC-47562C4AE87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09F46A8-45DA-084B-A2D4-4DE9BF14E5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hidden="1"/>
          <p:cNvGrpSpPr/>
          <p:nvPr userDrawn="1"/>
        </p:nvGrpSpPr>
        <p:grpSpPr>
          <a:xfrm>
            <a:off x="358497" y="311726"/>
            <a:ext cx="11471835" cy="6234546"/>
            <a:chOff x="457200" y="457197"/>
            <a:chExt cx="14630400" cy="9144001"/>
          </a:xfrm>
        </p:grpSpPr>
        <p:sp>
          <p:nvSpPr>
            <p:cNvPr id="3" name="Rectangle 2"/>
            <p:cNvSpPr/>
            <p:nvPr userDrawn="1"/>
          </p:nvSpPr>
          <p:spPr>
            <a:xfrm rot="5400000">
              <a:off x="3200400" y="-2286003"/>
              <a:ext cx="9144000" cy="146304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4" name="Rectangle 3"/>
            <p:cNvSpPr/>
            <p:nvPr userDrawn="1"/>
          </p:nvSpPr>
          <p:spPr>
            <a:xfrm rot="5400000">
              <a:off x="-17830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5" name="Rectangle 4"/>
            <p:cNvSpPr/>
            <p:nvPr userDrawn="1"/>
          </p:nvSpPr>
          <p:spPr>
            <a:xfrm rot="5400000">
              <a:off x="3187731" y="2697477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6" name="Rectangle 5"/>
            <p:cNvSpPr/>
            <p:nvPr userDrawn="1"/>
          </p:nvSpPr>
          <p:spPr>
            <a:xfrm rot="5400000">
              <a:off x="81838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148589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800" r:id="rId3"/>
    <p:sldLayoutId id="214748376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801" r:id="rId13"/>
    <p:sldLayoutId id="2147483798" r:id="rId14"/>
  </p:sldLayoutIdLst>
  <p:txStyles>
    <p:titleStyle>
      <a:lvl1pPr algn="l" defTabSz="997999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500" indent="-249500" algn="l" defTabSz="997999" rtl="0" eaLnBrk="1" latinLnBrk="0" hangingPunct="1">
        <a:lnSpc>
          <a:spcPct val="90000"/>
        </a:lnSpc>
        <a:spcBef>
          <a:spcPts val="1092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8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46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44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243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742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241498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8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7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97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6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94998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93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2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92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mage-net.org/" TargetMode="External"/><Relationship Id="rId3" Type="http://schemas.openxmlformats.org/officeDocument/2006/relationships/hyperlink" Target="http://yann.lecun.com/exdb/mnist/" TargetMode="External"/><Relationship Id="rId7" Type="http://schemas.openxmlformats.org/officeDocument/2006/relationships/hyperlink" Target="http://places2.csail.mit.edu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openimages/dataset" TargetMode="External"/><Relationship Id="rId11" Type="http://schemas.openxmlformats.org/officeDocument/2006/relationships/hyperlink" Target="http://vmmrdb.cecsresearch.org/" TargetMode="External"/><Relationship Id="rId5" Type="http://schemas.openxmlformats.org/officeDocument/2006/relationships/hyperlink" Target="https://www.cs.toronto.edu/~kriz/cifar.html" TargetMode="External"/><Relationship Id="rId10" Type="http://schemas.openxmlformats.org/officeDocument/2006/relationships/hyperlink" Target="http://www.vision.caltech.edu/Image_Datasets/Caltech256/" TargetMode="External"/><Relationship Id="rId4" Type="http://schemas.openxmlformats.org/officeDocument/2006/relationships/hyperlink" Target="https://github.com/zalandoresearch/fashion-mnist" TargetMode="External"/><Relationship Id="rId9" Type="http://schemas.openxmlformats.org/officeDocument/2006/relationships/hyperlink" Target="http://www.vision.caltech.edu/Image_Datasets/Caltech101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chapter_linear-networks/image-classification-datase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chapter_computer-vision/kaggle-gluon-cifar10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openimages/datas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9D2-973B-E140-A9FC-64D6362F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Vision Datasets</a:t>
            </a:r>
          </a:p>
        </p:txBody>
      </p:sp>
    </p:spTree>
    <p:extLst>
      <p:ext uri="{BB962C8B-B14F-4D97-AF65-F5344CB8AC3E}">
        <p14:creationId xmlns:p14="http://schemas.microsoft.com/office/powerpoint/2010/main" val="182303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C8D2-F9CB-1D42-9380-C22FCBB9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list of computer vision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43DEA-1AB5-B948-8D1B-60562A443C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/>
              <a:t>MNIST: </a:t>
            </a:r>
            <a:r>
              <a:rPr lang="en-US" sz="2000" dirty="0">
                <a:hlinkClick r:id="rId3"/>
              </a:rPr>
              <a:t>http://yann.lecun.com/exdb/mnist/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Fashion – MNIST: </a:t>
            </a:r>
            <a:r>
              <a:rPr lang="en-US" sz="2000" dirty="0">
                <a:hlinkClick r:id="rId4"/>
              </a:rPr>
              <a:t>https://github.com/zalandoresearch/fashion-mnist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CIFAR 10: </a:t>
            </a:r>
            <a:r>
              <a:rPr lang="en-US" sz="2000" dirty="0">
                <a:hlinkClick r:id="rId5"/>
              </a:rPr>
              <a:t>https://www.cs.toronto.edu/~kriz/cifar.html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Open Images: </a:t>
            </a:r>
            <a:r>
              <a:rPr lang="en-US" sz="2000" dirty="0">
                <a:hlinkClick r:id="rId6"/>
              </a:rPr>
              <a:t>https://github.com/openimages/dataset</a:t>
            </a:r>
            <a:r>
              <a:rPr lang="en-US" sz="20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Places: </a:t>
            </a:r>
            <a:r>
              <a:rPr lang="en-US" sz="2000" dirty="0">
                <a:hlinkClick r:id="rId7"/>
              </a:rPr>
              <a:t>http://places2.csail.mit.edu/index.html</a:t>
            </a:r>
            <a:r>
              <a:rPr lang="en-US" sz="20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ImageNet: </a:t>
            </a:r>
            <a:r>
              <a:rPr lang="en-US" sz="2000" dirty="0">
                <a:hlinkClick r:id="rId8"/>
              </a:rPr>
              <a:t>http://www.image-net.org/</a:t>
            </a:r>
            <a:r>
              <a:rPr lang="en-US" sz="20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Caltech 101: </a:t>
            </a:r>
            <a:r>
              <a:rPr lang="en-US" sz="2000" dirty="0">
                <a:hlinkClick r:id="rId9"/>
              </a:rPr>
              <a:t>http://www.vision.caltech.edu/Image_Datasets/Caltech101/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Caltech 256: </a:t>
            </a:r>
            <a:r>
              <a:rPr lang="en-US" sz="2000" dirty="0">
                <a:hlinkClick r:id="rId10"/>
              </a:rPr>
              <a:t>http://www.vision.caltech.edu/Image_Datasets/Caltech256/</a:t>
            </a:r>
            <a:r>
              <a:rPr lang="en-US" sz="20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Vehicle make and model rec. dataset: </a:t>
            </a:r>
            <a:r>
              <a:rPr lang="en-US" sz="2000" dirty="0">
                <a:hlinkClick r:id="rId11"/>
              </a:rPr>
              <a:t>http://vmmrdb.cecsresearch.org/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641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2B34-983C-9643-B204-ECB14258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Vision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0D588-C1BC-8D47-BE76-B65CA9E20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208" y="1310105"/>
            <a:ext cx="5073879" cy="4599628"/>
          </a:xfrm>
        </p:spPr>
        <p:txBody>
          <a:bodyPr/>
          <a:lstStyle/>
          <a:p>
            <a:r>
              <a:rPr lang="en-US" sz="3200" dirty="0"/>
              <a:t>A lot of publicly available CV datasets</a:t>
            </a:r>
          </a:p>
          <a:p>
            <a:pPr lvl="1"/>
            <a:r>
              <a:rPr lang="en-US" sz="2800" dirty="0"/>
              <a:t>In academia : for benchmarking</a:t>
            </a:r>
          </a:p>
          <a:p>
            <a:pPr lvl="1"/>
            <a:r>
              <a:rPr lang="en-US" sz="2800" dirty="0"/>
              <a:t>In industry: using as “source” dataset for transfer learning </a:t>
            </a:r>
          </a:p>
          <a:p>
            <a:pPr lvl="1"/>
            <a:endParaRPr lang="en-US" sz="2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FF4A0-1EA9-2A43-9EB5-A667836C2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298" y="2252766"/>
            <a:ext cx="4719638" cy="1176234"/>
          </a:xfrm>
          <a:prstGeom prst="rect">
            <a:avLst/>
          </a:prstGeom>
        </p:spPr>
      </p:pic>
      <p:pic>
        <p:nvPicPr>
          <p:cNvPr id="5" name="Picture 1" descr="page48image52049104">
            <a:extLst>
              <a:ext uri="{FF2B5EF4-FFF2-40B4-BE49-F238E27FC236}">
                <a16:creationId xmlns:a16="http://schemas.microsoft.com/office/drawing/2014/main" id="{CCA0652A-E71A-A641-A4E0-4D187E904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634" y="1241507"/>
            <a:ext cx="1338335" cy="125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8AF3EC-064D-3249-BB64-7015A8BDF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5955" y="1508269"/>
            <a:ext cx="2557871" cy="1968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4C959-2092-F340-9285-17A37EDA4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1094" y="3609919"/>
            <a:ext cx="3937413" cy="1671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1D7B69-42AB-6D4A-9687-9E5B407C34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6832" y="4445556"/>
            <a:ext cx="3463864" cy="137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9A2D-C0C9-0A46-84D3-ACE3E73F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4107-6FF3-1940-A5C3-9E0673C6DC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208" y="1310105"/>
            <a:ext cx="5400204" cy="4599628"/>
          </a:xfrm>
        </p:spPr>
        <p:txBody>
          <a:bodyPr/>
          <a:lstStyle/>
          <a:p>
            <a:r>
              <a:rPr lang="en-US" dirty="0"/>
              <a:t>A dataset of handwritten digits (0,1..,9) images</a:t>
            </a:r>
            <a:endParaRPr lang="en-US" b="1" dirty="0"/>
          </a:p>
          <a:p>
            <a:pPr lvl="1"/>
            <a:r>
              <a:rPr lang="en-US" dirty="0"/>
              <a:t>28 x 28 grayscale</a:t>
            </a:r>
          </a:p>
          <a:p>
            <a:pPr lvl="1"/>
            <a:r>
              <a:rPr lang="en-US" dirty="0"/>
              <a:t>Centered and scaled</a:t>
            </a:r>
          </a:p>
          <a:p>
            <a:pPr lvl="1"/>
            <a:r>
              <a:rPr lang="en-US" dirty="0"/>
              <a:t>50,000 training data</a:t>
            </a:r>
          </a:p>
          <a:p>
            <a:pPr lvl="1"/>
            <a:r>
              <a:rPr lang="en-US" dirty="0"/>
              <a:t>10,000 test data</a:t>
            </a:r>
            <a:br>
              <a:rPr lang="en-US" dirty="0"/>
            </a:br>
            <a:endParaRPr lang="en-US" sz="2800" dirty="0"/>
          </a:p>
          <a:p>
            <a:endParaRPr lang="en-US" dirty="0"/>
          </a:p>
        </p:txBody>
      </p:sp>
      <p:pic>
        <p:nvPicPr>
          <p:cNvPr id="1025" name="Picture 1" descr="page48image52049104">
            <a:extLst>
              <a:ext uri="{FF2B5EF4-FFF2-40B4-BE49-F238E27FC236}">
                <a16:creationId xmlns:a16="http://schemas.microsoft.com/office/drawing/2014/main" id="{AF29CF4A-28E2-4C41-9649-304EB121E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789633"/>
            <a:ext cx="5461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C906B3-ABDF-8149-A874-5CF09F06D2B7}"/>
              </a:ext>
            </a:extLst>
          </p:cNvPr>
          <p:cNvSpPr/>
          <p:nvPr/>
        </p:nvSpPr>
        <p:spPr>
          <a:xfrm>
            <a:off x="694208" y="5644081"/>
            <a:ext cx="47516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 </a:t>
            </a:r>
            <a:r>
              <a:rPr lang="en-US" dirty="0" err="1"/>
              <a:t>LeCun</a:t>
            </a:r>
            <a:r>
              <a:rPr lang="en-US" dirty="0"/>
              <a:t> et al. (1999): The MNIST Dataset Of Handwritten Digits</a:t>
            </a:r>
          </a:p>
        </p:txBody>
      </p:sp>
    </p:spTree>
    <p:extLst>
      <p:ext uri="{BB962C8B-B14F-4D97-AF65-F5344CB8AC3E}">
        <p14:creationId xmlns:p14="http://schemas.microsoft.com/office/powerpoint/2010/main" val="111071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6BCA-DBFD-744E-8A27-D41C4964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Fashion–MNIST*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C6604-596F-E241-916F-7B7C8FF7BD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57221" indent="-257221"/>
            <a:r>
              <a:rPr lang="en-US" sz="2800" dirty="0"/>
              <a:t>A drop-in replacement of MNIST </a:t>
            </a:r>
          </a:p>
          <a:p>
            <a:pPr marL="693178" lvl="1" indent="-257221"/>
            <a:r>
              <a:rPr lang="en-US" sz="2400" dirty="0"/>
              <a:t>There are 10 classes; 28 x 28 grayscale; Centered and scaled</a:t>
            </a:r>
          </a:p>
          <a:p>
            <a:pPr marL="693178" lvl="1" indent="-257221"/>
            <a:endParaRPr lang="en-US" sz="2400" dirty="0"/>
          </a:p>
          <a:p>
            <a:pPr marL="257221" indent="-257221"/>
            <a:endParaRPr lang="en-US" sz="2800" dirty="0"/>
          </a:p>
          <a:p>
            <a:pPr marL="257221" indent="-257221"/>
            <a:endParaRPr lang="en-US" sz="2800" dirty="0"/>
          </a:p>
          <a:p>
            <a:pPr marL="456971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60,000 training data and10,000 test data</a:t>
            </a:r>
          </a:p>
          <a:p>
            <a:r>
              <a:rPr lang="en-US" sz="2800" dirty="0">
                <a:hlinkClick r:id="rId3"/>
              </a:rPr>
              <a:t>More details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E04CE-2C05-7348-99C6-4756EC7D3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774" y="2308169"/>
            <a:ext cx="8153400" cy="2032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7E13FC-E7EF-9446-96EA-BFEEA5922CC3}"/>
              </a:ext>
            </a:extLst>
          </p:cNvPr>
          <p:cNvSpPr/>
          <p:nvPr/>
        </p:nvSpPr>
        <p:spPr>
          <a:xfrm>
            <a:off x="694208" y="5644081"/>
            <a:ext cx="271099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 Xiao et al. (2017): Fashion-MNIST</a:t>
            </a:r>
          </a:p>
        </p:txBody>
      </p:sp>
    </p:spTree>
    <p:extLst>
      <p:ext uri="{BB962C8B-B14F-4D97-AF65-F5344CB8AC3E}">
        <p14:creationId xmlns:p14="http://schemas.microsoft.com/office/powerpoint/2010/main" val="320601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7BCC-AB3D-1742-9DF5-756650DD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CIFAR-10*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A09A6-3F9F-DB47-8267-17E3F45C07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208" y="1310105"/>
            <a:ext cx="6363817" cy="4599628"/>
          </a:xfrm>
        </p:spPr>
        <p:txBody>
          <a:bodyPr/>
          <a:lstStyle/>
          <a:p>
            <a:r>
              <a:rPr lang="en-US" dirty="0"/>
              <a:t>A tiny image dataset</a:t>
            </a:r>
          </a:p>
          <a:p>
            <a:pPr lvl="1"/>
            <a:r>
              <a:rPr lang="en-US" sz="2800" dirty="0"/>
              <a:t>32x32 color images</a:t>
            </a:r>
          </a:p>
          <a:p>
            <a:pPr lvl="1"/>
            <a:r>
              <a:rPr lang="en-US" sz="2800" dirty="0"/>
              <a:t>10 classes: 6,000 images per class</a:t>
            </a:r>
          </a:p>
          <a:p>
            <a:pPr lvl="1"/>
            <a:r>
              <a:rPr lang="en-US" sz="2800" dirty="0"/>
              <a:t>50000 training and 10000 test images</a:t>
            </a:r>
          </a:p>
          <a:p>
            <a:pPr lvl="1"/>
            <a:r>
              <a:rPr lang="en-US" sz="2800" dirty="0"/>
              <a:t>Not centered and scaled</a:t>
            </a:r>
          </a:p>
          <a:p>
            <a:pPr lvl="1"/>
            <a:endParaRPr lang="en-US" sz="2400" dirty="0"/>
          </a:p>
          <a:p>
            <a:r>
              <a:rPr lang="en-US" dirty="0">
                <a:hlinkClick r:id="rId3"/>
              </a:rPr>
              <a:t>More details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90F1B-05F2-1445-8B30-053BF5A93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66" y="1310105"/>
            <a:ext cx="4256314" cy="32761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6510DC-36E0-534F-A3CB-66AB8E60AF0E}"/>
              </a:ext>
            </a:extLst>
          </p:cNvPr>
          <p:cNvSpPr/>
          <p:nvPr/>
        </p:nvSpPr>
        <p:spPr>
          <a:xfrm>
            <a:off x="694208" y="5644081"/>
            <a:ext cx="385842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* Alex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Krizhevsky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Vinod Nair, and Geoffrey Hinton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0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5008-0B78-A845-BD0C-F493FA25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ImageNet Dataset*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FF53C-143E-E545-9BD8-1C58749E3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One of the most popular image classification datasets</a:t>
            </a:r>
          </a:p>
          <a:p>
            <a:pPr lvl="1"/>
            <a:r>
              <a:rPr lang="en-US" sz="2400" dirty="0"/>
              <a:t>The largest CV dataset (at the time orders of magnitude)</a:t>
            </a:r>
          </a:p>
          <a:p>
            <a:pPr lvl="1"/>
            <a:r>
              <a:rPr lang="en-US" sz="2400" dirty="0"/>
              <a:t>22,000 distinct categories over 14M images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617252-A920-6E46-BF72-4BA9E89DE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927" y="2832665"/>
            <a:ext cx="6555702" cy="26111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7E3414-D0F0-4745-83E2-96E784AE0E1E}"/>
              </a:ext>
            </a:extLst>
          </p:cNvPr>
          <p:cNvSpPr/>
          <p:nvPr/>
        </p:nvSpPr>
        <p:spPr>
          <a:xfrm>
            <a:off x="694208" y="5653215"/>
            <a:ext cx="6092825" cy="2923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" pitchFamily="2" charset="0"/>
              </a:rPr>
              <a:t>* J. Deng, et al. (2009) ImageNet: A Large-Scale Hierarchical Image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3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AB12-6183-C44F-8D2A-92B8716F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ImageNet Competition - ILSVRC*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E8C36-FE92-FB4B-A04B-423BACDF26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ImageNet Large Scale Visual Recognition Challenge (ILSVRC): </a:t>
            </a:r>
            <a:endParaRPr lang="en-US" sz="2800" dirty="0"/>
          </a:p>
          <a:p>
            <a:r>
              <a:rPr lang="en-US" sz="2400" dirty="0"/>
              <a:t>A</a:t>
            </a:r>
            <a:r>
              <a:rPr lang="en-US" sz="2400" b="1" dirty="0"/>
              <a:t> </a:t>
            </a:r>
            <a:r>
              <a:rPr lang="en-US" sz="2400" dirty="0"/>
              <a:t>Image classification competition </a:t>
            </a:r>
          </a:p>
          <a:p>
            <a:r>
              <a:rPr lang="en-US" sz="2400" dirty="0"/>
              <a:t>ML models are trained to classify 1000 image categories</a:t>
            </a:r>
          </a:p>
          <a:p>
            <a:r>
              <a:rPr lang="en-US" sz="2400" dirty="0"/>
              <a:t>Training size: ~1.2 Million, Validation size: 50,000 and Test size: 150,000</a:t>
            </a:r>
          </a:p>
          <a:p>
            <a:r>
              <a:rPr lang="en-US" sz="2400" dirty="0"/>
              <a:t>Started since 2010; Dominated by deep neural networks since 2012</a:t>
            </a:r>
          </a:p>
          <a:p>
            <a:r>
              <a:rPr lang="en-US" sz="2400" dirty="0" err="1"/>
              <a:t>Alexnet</a:t>
            </a:r>
            <a:r>
              <a:rPr lang="en-US" sz="2400" dirty="0"/>
              <a:t>, </a:t>
            </a:r>
            <a:r>
              <a:rPr lang="en-US" sz="2400" dirty="0" err="1"/>
              <a:t>VGGNet</a:t>
            </a:r>
            <a:r>
              <a:rPr lang="en-US" sz="2400" dirty="0"/>
              <a:t> and </a:t>
            </a:r>
            <a:r>
              <a:rPr lang="en-US" sz="2400" dirty="0" err="1"/>
              <a:t>ResNet</a:t>
            </a:r>
            <a:r>
              <a:rPr lang="en-US" sz="2400" dirty="0"/>
              <a:t> models that were trained on this dataset (Coming soon!)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9C4F84-3FFF-FA4F-975F-F0E11C3639B7}"/>
              </a:ext>
            </a:extLst>
          </p:cNvPr>
          <p:cNvSpPr/>
          <p:nvPr/>
        </p:nvSpPr>
        <p:spPr>
          <a:xfrm>
            <a:off x="694208" y="5617345"/>
            <a:ext cx="765876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" pitchFamily="2" charset="0"/>
              </a:rPr>
              <a:t>* Olga </a:t>
            </a:r>
            <a:r>
              <a:rPr lang="en-US" dirty="0" err="1">
                <a:solidFill>
                  <a:srgbClr val="333333"/>
                </a:solidFill>
                <a:latin typeface="Helvetica" pitchFamily="2" charset="0"/>
              </a:rPr>
              <a:t>Russakovsky</a:t>
            </a:r>
            <a:r>
              <a:rPr lang="en-US" dirty="0">
                <a:solidFill>
                  <a:srgbClr val="333333"/>
                </a:solidFill>
                <a:latin typeface="Helvetica" pitchFamily="2" charset="0"/>
              </a:rPr>
              <a:t>, Jia Deng et al. (2015): ImageNet Large Scale Visual Recognition Challenge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2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5316-3913-244B-8506-4240AFE3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Places Dataset*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FE637-7E8C-9547-96BA-A0C082B0C4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More than 10M images with 400+ unique scene categories</a:t>
            </a:r>
          </a:p>
          <a:p>
            <a:pPr lvl="1"/>
            <a:r>
              <a:rPr lang="en-US" sz="2400" dirty="0"/>
              <a:t>5000 - 30,000 training images per class</a:t>
            </a:r>
          </a:p>
          <a:p>
            <a:pPr lvl="1"/>
            <a:r>
              <a:rPr lang="en-US" sz="2400" dirty="0"/>
              <a:t>Consistent with real-world frequencies of occurrence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6971" lvl="1" indent="0">
              <a:buNone/>
            </a:pPr>
            <a:endParaRPr lang="en-US" sz="20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B5099-CCD4-F443-9339-9A253FED3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66" y="2784033"/>
            <a:ext cx="5385392" cy="22858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846C18-B3EC-594F-BDE2-990ECEF8AD19}"/>
              </a:ext>
            </a:extLst>
          </p:cNvPr>
          <p:cNvSpPr/>
          <p:nvPr/>
        </p:nvSpPr>
        <p:spPr>
          <a:xfrm>
            <a:off x="694208" y="5617345"/>
            <a:ext cx="762725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9">
              <a:defRPr/>
            </a:pPr>
            <a:r>
              <a:rPr lang="en-US" dirty="0"/>
              <a:t>* B. Zhou, et al. (2017): Places: A 10 Million Image Database for Scene Recognition</a:t>
            </a:r>
          </a:p>
        </p:txBody>
      </p:sp>
    </p:spTree>
    <p:extLst>
      <p:ext uri="{BB962C8B-B14F-4D97-AF65-F5344CB8AC3E}">
        <p14:creationId xmlns:p14="http://schemas.microsoft.com/office/powerpoint/2010/main" val="130755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8D6E-A9E8-8F49-997A-C11186DF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Images Dataset*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056E3-C541-854F-9EAD-CB7716CC4E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57221" indent="-257221"/>
            <a:r>
              <a:rPr lang="en-US" sz="2800" dirty="0"/>
              <a:t>The largest existing dataset with object location annotations</a:t>
            </a:r>
          </a:p>
          <a:p>
            <a:pPr marL="693178" lvl="1" indent="-257221"/>
            <a:r>
              <a:rPr lang="en-US" sz="2400" dirty="0"/>
              <a:t>About 9M images with over 6000 categories</a:t>
            </a:r>
          </a:p>
          <a:p>
            <a:pPr marL="693178" lvl="1" indent="-257221"/>
            <a:r>
              <a:rPr lang="en-US" sz="2400" dirty="0"/>
              <a:t>16M bounding boxes for 600 object classes on 1.9M images</a:t>
            </a:r>
          </a:p>
          <a:p>
            <a:pPr marL="257221" indent="-257221"/>
            <a:endParaRPr lang="en-US" sz="3200" dirty="0"/>
          </a:p>
          <a:p>
            <a:pPr marL="257221" indent="-257221"/>
            <a:endParaRPr lang="en-US" sz="3200" dirty="0"/>
          </a:p>
          <a:p>
            <a:pPr marL="257221" indent="-257221"/>
            <a:endParaRPr lang="en-US" sz="3200" dirty="0"/>
          </a:p>
          <a:p>
            <a:pPr marL="257221" indent="-257221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019BC2-FC54-884D-B35F-DB7EE021C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001" y="2868776"/>
            <a:ext cx="6359643" cy="23029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36956C-0A21-9247-9E89-FECDE380BA07}"/>
              </a:ext>
            </a:extLst>
          </p:cNvPr>
          <p:cNvSpPr/>
          <p:nvPr/>
        </p:nvSpPr>
        <p:spPr>
          <a:xfrm>
            <a:off x="694208" y="5644081"/>
            <a:ext cx="32624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 </a:t>
            </a:r>
            <a:r>
              <a:rPr lang="en-US" dirty="0">
                <a:hlinkClick r:id="rId4"/>
              </a:rPr>
              <a:t>https://github.com/openimages/dataset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505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5"/>
  <p:tag name="ARTICULATE_PROJECT_OPEN" val="0"/>
</p:tagLst>
</file>

<file path=ppt/theme/theme1.xml><?xml version="1.0" encoding="utf-8"?>
<a:theme xmlns:a="http://schemas.openxmlformats.org/drawingml/2006/main" name="inSTALLments Master Theme">
  <a:themeElements>
    <a:clrScheme name="MLE Colors">
      <a:dk1>
        <a:srgbClr val="303942"/>
      </a:dk1>
      <a:lt1>
        <a:srgbClr val="FFFFFF"/>
      </a:lt1>
      <a:dk2>
        <a:srgbClr val="EDECD7"/>
      </a:dk2>
      <a:lt2>
        <a:srgbClr val="FFFFFF"/>
      </a:lt2>
      <a:accent1>
        <a:srgbClr val="FF8E00"/>
      </a:accent1>
      <a:accent2>
        <a:srgbClr val="007BB6"/>
      </a:accent2>
      <a:accent3>
        <a:srgbClr val="45B645"/>
      </a:accent3>
      <a:accent4>
        <a:srgbClr val="00454F"/>
      </a:accent4>
      <a:accent5>
        <a:srgbClr val="CC0C39"/>
      </a:accent5>
      <a:accent6>
        <a:srgbClr val="373D3A"/>
      </a:accent6>
      <a:hlink>
        <a:srgbClr val="2772B6"/>
      </a:hlink>
      <a:folHlink>
        <a:srgbClr val="2772B6"/>
      </a:folHlink>
    </a:clrScheme>
    <a:fontScheme name="Amazon Ember">
      <a:majorFont>
        <a:latin typeface="Amazon Ember Medium"/>
        <a:ea typeface=""/>
        <a:cs typeface=""/>
      </a:majorFont>
      <a:minorFont>
        <a:latin typeface="Amazon Ember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spcAft>
            <a:spcPts val="6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LU PPT Template" id="{F1CC81C5-47F6-954A-8B4E-0FBE345E68DC}" vid="{BAE62345-9DE1-DD4A-8A69-8922C10C5B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2EB08E7CB4B4E9BDA190747EEDB9B" ma:contentTypeVersion="13" ma:contentTypeDescription="Create a new document." ma:contentTypeScope="" ma:versionID="b9cdf10b8241b6ff40752503e932cc0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40813f5af53e2c249e003d8b954a7f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55B7B8F-47BF-40A7-BA64-71F059877E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069FCE-E425-4A49-B8EC-B4CD92605C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F0FDA2-BDE7-493B-BEE4-7205B3D7A07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33814</TotalTime>
  <Words>521</Words>
  <Application>Microsoft Macintosh PowerPoint</Application>
  <PresentationFormat>Custom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Amazon Ember</vt:lpstr>
      <vt:lpstr>Amazon Ember Display</vt:lpstr>
      <vt:lpstr>Amazon Ember Display Light</vt:lpstr>
      <vt:lpstr>Amazon Ember Light</vt:lpstr>
      <vt:lpstr>Amazon Ember Medium</vt:lpstr>
      <vt:lpstr>Arial</vt:lpstr>
      <vt:lpstr>Helvetica</vt:lpstr>
      <vt:lpstr>Lucida Grande</vt:lpstr>
      <vt:lpstr>Wingdings</vt:lpstr>
      <vt:lpstr>inSTALLments Master Theme</vt:lpstr>
      <vt:lpstr>Computer Vision Datasets</vt:lpstr>
      <vt:lpstr>Computer Vision Dataset</vt:lpstr>
      <vt:lpstr>MNIST*</vt:lpstr>
      <vt:lpstr>Fashion–MNIST*</vt:lpstr>
      <vt:lpstr>CIFAR-10*</vt:lpstr>
      <vt:lpstr>ImageNet Dataset*</vt:lpstr>
      <vt:lpstr>ImageNet Competition - ILSVRC*</vt:lpstr>
      <vt:lpstr>Places Dataset* </vt:lpstr>
      <vt:lpstr>Open Images Dataset*</vt:lpstr>
      <vt:lpstr>A list of computer vision datasets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Microsoft Office User</dc:creator>
  <cp:lastModifiedBy>Microsoft Office User</cp:lastModifiedBy>
  <cp:revision>875</cp:revision>
  <cp:lastPrinted>2020-03-05T18:47:14Z</cp:lastPrinted>
  <dcterms:created xsi:type="dcterms:W3CDTF">2019-12-18T06:10:11Z</dcterms:created>
  <dcterms:modified xsi:type="dcterms:W3CDTF">2020-07-08T21:45:09Z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BA4BF974-20C1-44DB-A727-DD5E5BD494DE</vt:lpwstr>
  </property>
  <property fmtid="{D5CDD505-2E9C-101B-9397-08002B2CF9AE}" pid="3" name="ArticulatePath">
    <vt:lpwstr>Amazon inSTALLments Landscape 17x11_11-15-16</vt:lpwstr>
  </property>
  <property fmtid="{D5CDD505-2E9C-101B-9397-08002B2CF9AE}" pid="4" name="ContentTypeId">
    <vt:lpwstr>0x01010010C2EB08E7CB4B4E9BDA190747EEDB9B</vt:lpwstr>
  </property>
</Properties>
</file>