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1"/>
  </p:notesMasterIdLst>
  <p:handoutMasterIdLst>
    <p:handoutMasterId r:id="rId12"/>
  </p:handoutMasterIdLst>
  <p:sldIdLst>
    <p:sldId id="825" r:id="rId5"/>
    <p:sldId id="779" r:id="rId6"/>
    <p:sldId id="643" r:id="rId7"/>
    <p:sldId id="647" r:id="rId8"/>
    <p:sldId id="646" r:id="rId9"/>
    <p:sldId id="826" r:id="rId10"/>
  </p:sldIdLst>
  <p:sldSz cx="12188825" cy="6858000"/>
  <p:notesSz cx="7010400" cy="9296400"/>
  <p:custDataLst>
    <p:tags r:id="rId13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49848" autoAdjust="0"/>
  </p:normalViewPr>
  <p:slideViewPr>
    <p:cSldViewPr snapToGrid="0">
      <p:cViewPr varScale="1">
        <p:scale>
          <a:sx n="48" d="100"/>
          <a:sy n="48" d="100"/>
        </p:scale>
        <p:origin x="2664" y="200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5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1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6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DFAE-08D8-B843-8EC1-52D144E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CNN in 1990s?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3A77-5B12-4441-AED3-0439592F9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F901-7ED0-C741-9133-5B50E350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927350"/>
            <a:ext cx="5274261" cy="262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1F09-F323-1948-98EB-347698B0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08" y="1377215"/>
            <a:ext cx="5223886" cy="2273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8ACB7-7CAC-774D-9650-540018C2DB3E}"/>
              </a:ext>
            </a:extLst>
          </p:cNvPr>
          <p:cNvSpPr txBox="1"/>
          <p:nvPr/>
        </p:nvSpPr>
        <p:spPr>
          <a:xfrm>
            <a:off x="6019462" y="564368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Image 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12566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605E-EDC7-8743-8A7A-3303E2A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0D82-F359-3E47-B7AF-C51BEE31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9835680" cy="4599628"/>
          </a:xfrm>
        </p:spPr>
        <p:txBody>
          <a:bodyPr/>
          <a:lstStyle/>
          <a:p>
            <a:r>
              <a:rPr lang="en-US" dirty="0"/>
              <a:t>A CNN trained to classify digits (MNIST Dataset)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83B833-C32B-154C-9980-D5B8E79A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6" y="1929366"/>
            <a:ext cx="5828813" cy="3643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3F515A-D535-A243-BB8C-1716BB7F4D0F}"/>
              </a:ext>
            </a:extLst>
          </p:cNvPr>
          <p:cNvSpPr/>
          <p:nvPr/>
        </p:nvSpPr>
        <p:spPr>
          <a:xfrm>
            <a:off x="694208" y="5692195"/>
            <a:ext cx="59779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LeCun</a:t>
            </a:r>
            <a:r>
              <a:rPr lang="en-US" dirty="0"/>
              <a:t> et al., (1998). Gradient-based learning applied to document recognition.</a:t>
            </a:r>
          </a:p>
        </p:txBody>
      </p:sp>
    </p:spTree>
    <p:extLst>
      <p:ext uri="{BB962C8B-B14F-4D97-AF65-F5344CB8AC3E}">
        <p14:creationId xmlns:p14="http://schemas.microsoft.com/office/powerpoint/2010/main" val="361838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C8BB-2F3F-1846-B518-59939966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CB93-0E6B-7A42-8A79-8ED13950D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is a five layer convolutional neural network.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046155-0FD1-9142-9523-E6425D1AF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289" y="1506799"/>
            <a:ext cx="1114947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704" y="1270349"/>
            <a:ext cx="7151079" cy="482565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/>
              <a:t>LeNet</a:t>
            </a:r>
            <a:r>
              <a:rPr lang="en-US" sz="2800" b="1" dirty="0"/>
              <a:t> consists of two parts: </a:t>
            </a:r>
            <a:endParaRPr lang="en-US" sz="2800" dirty="0"/>
          </a:p>
          <a:p>
            <a:r>
              <a:rPr lang="en-US" sz="2800" b="1" dirty="0"/>
              <a:t>Part I. Convolution Block</a:t>
            </a:r>
            <a:endParaRPr lang="en-US" sz="2800" dirty="0"/>
          </a:p>
          <a:p>
            <a:pPr lvl="1"/>
            <a:r>
              <a:rPr lang="en-US" sz="2400" dirty="0"/>
              <a:t>Convolution layer </a:t>
            </a:r>
          </a:p>
          <a:p>
            <a:pPr lvl="2"/>
            <a:r>
              <a:rPr lang="en-US" sz="2000" dirty="0"/>
              <a:t>to recognize the spatial patterns</a:t>
            </a:r>
          </a:p>
          <a:p>
            <a:pPr lvl="2"/>
            <a:r>
              <a:rPr lang="en-US" sz="2000" dirty="0"/>
              <a:t>5×5 kernel with sigmoid activation function</a:t>
            </a:r>
          </a:p>
          <a:p>
            <a:pPr lvl="1"/>
            <a:r>
              <a:rPr lang="en-US" sz="2400" dirty="0"/>
              <a:t>Average pooling layer </a:t>
            </a:r>
          </a:p>
          <a:p>
            <a:pPr lvl="2"/>
            <a:r>
              <a:rPr lang="en-US" sz="2000" dirty="0"/>
              <a:t>to reduce the dimensionality</a:t>
            </a:r>
          </a:p>
          <a:p>
            <a:r>
              <a:rPr lang="en-US" sz="2800" b="1" dirty="0"/>
              <a:t>Part II. Fully-connected layers Block</a:t>
            </a:r>
            <a:endParaRPr lang="en-US" sz="2800" dirty="0"/>
          </a:p>
          <a:p>
            <a:pPr lvl="1"/>
            <a:r>
              <a:rPr lang="en-US" sz="2400" dirty="0"/>
              <a:t>3 fully-connected (or Dense) layers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04FB88-B0B9-5446-88B1-18AF573F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4707" y="1097280"/>
            <a:ext cx="2011682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33869</TotalTime>
  <Words>99</Words>
  <Application>Microsoft Macintosh PowerPoint</Application>
  <PresentationFormat>Custom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LeNet</vt:lpstr>
      <vt:lpstr>Why CNN in 1990s?</vt:lpstr>
      <vt:lpstr>LeNet*</vt:lpstr>
      <vt:lpstr>LeNet</vt:lpstr>
      <vt:lpstr>LeNet</vt:lpstr>
      <vt:lpstr>LeNet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874</cp:revision>
  <cp:lastPrinted>2020-03-05T18:47:14Z</cp:lastPrinted>
  <dcterms:created xsi:type="dcterms:W3CDTF">2019-12-18T06:10:11Z</dcterms:created>
  <dcterms:modified xsi:type="dcterms:W3CDTF">2020-07-08T21:45:26Z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