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4"/>
  </p:notesMasterIdLst>
  <p:handoutMasterIdLst>
    <p:handoutMasterId r:id="rId15"/>
  </p:handoutMasterIdLst>
  <p:sldIdLst>
    <p:sldId id="825" r:id="rId5"/>
    <p:sldId id="690" r:id="rId6"/>
    <p:sldId id="826" r:id="rId7"/>
    <p:sldId id="652" r:id="rId8"/>
    <p:sldId id="653" r:id="rId9"/>
    <p:sldId id="593" r:id="rId10"/>
    <p:sldId id="654" r:id="rId11"/>
    <p:sldId id="780" r:id="rId12"/>
    <p:sldId id="678" r:id="rId13"/>
  </p:sldIdLst>
  <p:sldSz cx="12188825" cy="6858000"/>
  <p:notesSz cx="7010400" cy="9296400"/>
  <p:custDataLst>
    <p:tags r:id="rId16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9" autoAdjust="0"/>
    <p:restoredTop sz="74734" autoAdjust="0"/>
  </p:normalViewPr>
  <p:slideViewPr>
    <p:cSldViewPr snapToGrid="0">
      <p:cViewPr varScale="1">
        <p:scale>
          <a:sx n="79" d="100"/>
          <a:sy n="79" d="100"/>
        </p:scale>
        <p:origin x="1248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1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7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0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9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4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qz.com/1034972/the-data-that-changed-the-direction-of-ai-research-and-possibly-the-world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z.com/1034972/the-data-that-changed-the-direction-of-ai-research-and-possibly-the-worl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2l.ai/chapter_multilayer-perceptrons/dropou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6189938" cy="4599628"/>
          </a:xfrm>
        </p:spPr>
        <p:txBody>
          <a:bodyPr/>
          <a:lstStyle/>
          <a:p>
            <a:r>
              <a:rPr lang="en-US" sz="2800" dirty="0"/>
              <a:t>Won ImageNet competition in 2012</a:t>
            </a:r>
          </a:p>
          <a:p>
            <a:r>
              <a:rPr lang="en-US" sz="2800" dirty="0"/>
              <a:t>One of the most influential papers in CV (cited 60,000+ times)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4AADD-04D4-604F-83D5-4F701DBF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80" y="3541878"/>
            <a:ext cx="5036384" cy="2006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45626-F4C1-D742-8436-D2A122675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29" y="478300"/>
            <a:ext cx="4246651" cy="548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21D8E1-5077-504D-AF2F-AD024AEB838D}"/>
              </a:ext>
            </a:extLst>
          </p:cNvPr>
          <p:cNvSpPr/>
          <p:nvPr/>
        </p:nvSpPr>
        <p:spPr>
          <a:xfrm>
            <a:off x="10268791" y="5732272"/>
            <a:ext cx="14816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from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CEBDE1-F2FC-AA41-ABAD-1EFC0E7ECBBF}"/>
              </a:ext>
            </a:extLst>
          </p:cNvPr>
          <p:cNvCxnSpPr/>
          <p:nvPr/>
        </p:nvCxnSpPr>
        <p:spPr>
          <a:xfrm>
            <a:off x="7168243" y="4261757"/>
            <a:ext cx="4849586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DAC5B1-17BE-5D4B-8E87-CA98117FDF30}"/>
              </a:ext>
            </a:extLst>
          </p:cNvPr>
          <p:cNvSpPr/>
          <p:nvPr/>
        </p:nvSpPr>
        <p:spPr>
          <a:xfrm>
            <a:off x="694208" y="5644081"/>
            <a:ext cx="73517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Krizhevsky</a:t>
            </a:r>
            <a:r>
              <a:rPr lang="en-US" dirty="0"/>
              <a:t> et al., (2012). 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2498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6189938" cy="4599628"/>
          </a:xfrm>
        </p:spPr>
        <p:txBody>
          <a:bodyPr/>
          <a:lstStyle/>
          <a:p>
            <a:r>
              <a:rPr lang="en-US" sz="2800" dirty="0"/>
              <a:t>Won ImageNet competition in 2012</a:t>
            </a:r>
          </a:p>
          <a:p>
            <a:r>
              <a:rPr lang="en-US" sz="2800" dirty="0"/>
              <a:t>One of the most influential papers in CV (cited 60,000+ times)</a:t>
            </a:r>
          </a:p>
          <a:p>
            <a:r>
              <a:rPr lang="en-US" sz="2800" dirty="0"/>
              <a:t>More complicated architecture than </a:t>
            </a:r>
            <a:r>
              <a:rPr lang="en-US" sz="2800" dirty="0" err="1"/>
              <a:t>LeNet</a:t>
            </a:r>
            <a:r>
              <a:rPr lang="en-US" sz="2800" dirty="0"/>
              <a:t> with more layers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1D8E1-5077-504D-AF2F-AD024AEB838D}"/>
              </a:ext>
            </a:extLst>
          </p:cNvPr>
          <p:cNvSpPr/>
          <p:nvPr/>
        </p:nvSpPr>
        <p:spPr>
          <a:xfrm>
            <a:off x="10268791" y="5732272"/>
            <a:ext cx="14816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AC5B1-17BE-5D4B-8E87-CA98117FDF30}"/>
              </a:ext>
            </a:extLst>
          </p:cNvPr>
          <p:cNvSpPr/>
          <p:nvPr/>
        </p:nvSpPr>
        <p:spPr>
          <a:xfrm>
            <a:off x="694208" y="5644081"/>
            <a:ext cx="73517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Krizhevsky</a:t>
            </a:r>
            <a:r>
              <a:rPr lang="en-US" dirty="0"/>
              <a:t> et al., (2012). </a:t>
            </a:r>
            <a:r>
              <a:rPr lang="en-US" dirty="0" err="1"/>
              <a:t>Imagenet</a:t>
            </a:r>
            <a:r>
              <a:rPr lang="en-US" dirty="0"/>
              <a:t> classification with deep convolutional neural networks.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8A4936C-26B6-F349-8B74-11C750FBE9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317"/>
          <a:stretch/>
        </p:blipFill>
        <p:spPr>
          <a:xfrm>
            <a:off x="8701841" y="585952"/>
            <a:ext cx="181112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4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914" y="1617605"/>
            <a:ext cx="4297517" cy="4599628"/>
          </a:xfrm>
        </p:spPr>
        <p:txBody>
          <a:bodyPr/>
          <a:lstStyle/>
          <a:p>
            <a:r>
              <a:rPr lang="en-US" sz="2800" dirty="0"/>
              <a:t>Larger pooling size</a:t>
            </a:r>
          </a:p>
          <a:p>
            <a:r>
              <a:rPr lang="en-US" sz="2800" dirty="0"/>
              <a:t>Larger kernel size and stride</a:t>
            </a:r>
          </a:p>
          <a:p>
            <a:r>
              <a:rPr lang="en-US" sz="2800" dirty="0"/>
              <a:t>More output channels</a:t>
            </a:r>
          </a:p>
          <a:p>
            <a:r>
              <a:rPr lang="en-US" sz="2800" dirty="0"/>
              <a:t>Max pooling 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39479-8F55-9549-8BF6-87C441E154B6}"/>
              </a:ext>
            </a:extLst>
          </p:cNvPr>
          <p:cNvSpPr/>
          <p:nvPr/>
        </p:nvSpPr>
        <p:spPr>
          <a:xfrm>
            <a:off x="9184978" y="1617606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73736"/>
                </a:solidFill>
              </a:rPr>
              <a:t>AlexNet</a:t>
            </a:r>
            <a:endParaRPr lang="en-US" sz="2400" dirty="0">
              <a:solidFill>
                <a:srgbClr val="37373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DBD19-5FCC-6A41-A323-D0BD5D4CE541}"/>
              </a:ext>
            </a:extLst>
          </p:cNvPr>
          <p:cNvSpPr/>
          <p:nvPr/>
        </p:nvSpPr>
        <p:spPr>
          <a:xfrm>
            <a:off x="6014393" y="1617605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73736"/>
                </a:solidFill>
              </a:rPr>
              <a:t>LeNet</a:t>
            </a:r>
            <a:endParaRPr lang="en-US" sz="2400" dirty="0">
              <a:solidFill>
                <a:srgbClr val="373736"/>
              </a:solidFill>
              <a:effectLst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3D2A11-151D-A947-8AC5-05867E7C3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7266"/>
          <a:stretch/>
        </p:blipFill>
        <p:spPr>
          <a:xfrm>
            <a:off x="5173466" y="2413506"/>
            <a:ext cx="6340781" cy="21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913" y="1642820"/>
            <a:ext cx="4205103" cy="4599628"/>
          </a:xfrm>
        </p:spPr>
        <p:txBody>
          <a:bodyPr/>
          <a:lstStyle/>
          <a:p>
            <a:r>
              <a:rPr lang="en-US" dirty="0"/>
              <a:t>1000 classes output</a:t>
            </a:r>
          </a:p>
          <a:p>
            <a:endParaRPr lang="en-US" dirty="0"/>
          </a:p>
          <a:p>
            <a:r>
              <a:rPr lang="en-US" dirty="0"/>
              <a:t>Increased hidden size from 120 to 4096, with Dropout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B3E2A-7B12-F146-8DFB-FEB8ADB90F6D}"/>
              </a:ext>
            </a:extLst>
          </p:cNvPr>
          <p:cNvSpPr/>
          <p:nvPr/>
        </p:nvSpPr>
        <p:spPr>
          <a:xfrm>
            <a:off x="9084742" y="1693254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73736"/>
                </a:solidFill>
              </a:rPr>
              <a:t>AlexNet</a:t>
            </a:r>
            <a:endParaRPr lang="en-US" sz="2400" dirty="0">
              <a:solidFill>
                <a:srgbClr val="373736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CEB72-EA20-9040-900A-44E3B39D06AF}"/>
              </a:ext>
            </a:extLst>
          </p:cNvPr>
          <p:cNvSpPr/>
          <p:nvPr/>
        </p:nvSpPr>
        <p:spPr>
          <a:xfrm>
            <a:off x="6094412" y="1690159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73736"/>
                </a:solidFill>
              </a:rPr>
              <a:t>LeNet</a:t>
            </a:r>
            <a:endParaRPr lang="en-US" sz="2400" dirty="0">
              <a:solidFill>
                <a:srgbClr val="373736"/>
              </a:solidFill>
              <a:effectLst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8532444-8783-CC4F-8DBC-13D1CE47DD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700" t="33479" r="56629" b="39664"/>
          <a:stretch/>
        </p:blipFill>
        <p:spPr>
          <a:xfrm>
            <a:off x="5266250" y="2479799"/>
            <a:ext cx="2598802" cy="22872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A2D0B57-D2DF-BD41-8CBB-ACDFDC980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7472" b="74171"/>
          <a:stretch/>
        </p:blipFill>
        <p:spPr>
          <a:xfrm>
            <a:off x="8230285" y="2564805"/>
            <a:ext cx="2948357" cy="218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9C-B4A5-4642-A368-EFA1350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Dropout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EE-AA40-1B47-BD40-4247444EE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A regularization technique to </a:t>
            </a:r>
            <a:r>
              <a:rPr lang="en-US" sz="2400" b="1" dirty="0">
                <a:solidFill>
                  <a:schemeClr val="accent3"/>
                </a:solidFill>
              </a:rPr>
              <a:t>prevent overfitting</a:t>
            </a:r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Randomly</a:t>
            </a:r>
            <a:r>
              <a:rPr lang="en-US" sz="2400" dirty="0"/>
              <a:t> removes some nodes with a </a:t>
            </a:r>
            <a:r>
              <a:rPr lang="en-US" sz="2400" b="1" dirty="0">
                <a:solidFill>
                  <a:schemeClr val="accent3"/>
                </a:solidFill>
              </a:rPr>
              <a:t>fixed probability</a:t>
            </a:r>
            <a:r>
              <a:rPr lang="en-US" sz="2400" dirty="0"/>
              <a:t> during the training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38CD7-A740-7240-9C9F-56FF0309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86" y="2479741"/>
            <a:ext cx="7403988" cy="3068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B43AB-79C2-6942-A7DA-A838DAE8F7E0}"/>
              </a:ext>
            </a:extLst>
          </p:cNvPr>
          <p:cNvSpPr txBox="1"/>
          <p:nvPr/>
        </p:nvSpPr>
        <p:spPr>
          <a:xfrm>
            <a:off x="9918997" y="505239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hlinkClick r:id="rId4"/>
              </a:rPr>
              <a:t>More details.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6186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-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650067" cy="45996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Change activation function from sigmoid to </a:t>
            </a:r>
            <a:r>
              <a:rPr lang="en-US" b="1" dirty="0" err="1"/>
              <a:t>ReLU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49B1-3D99-6A45-8F35-5F0A78B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2" y="1939323"/>
            <a:ext cx="9999925" cy="31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E9D-B486-7147-95D3-C60DC8F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-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9C45-387F-234C-B481-4071CBEF5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10650067" cy="4599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Data augmentation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FD7B7-00F2-3844-93DF-F3A811694C2B}"/>
              </a:ext>
            </a:extLst>
          </p:cNvPr>
          <p:cNvGrpSpPr/>
          <p:nvPr/>
        </p:nvGrpSpPr>
        <p:grpSpPr>
          <a:xfrm>
            <a:off x="2087523" y="2430417"/>
            <a:ext cx="8647452" cy="2359004"/>
            <a:chOff x="1216076" y="3030181"/>
            <a:chExt cx="9606330" cy="27113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CA8EE3-D9A0-B843-8DDF-652FB119F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076" y="3030181"/>
              <a:ext cx="9606330" cy="21558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F754E-25E0-A345-B7F3-E3336F4D712E}"/>
                </a:ext>
              </a:extLst>
            </p:cNvPr>
            <p:cNvSpPr txBox="1"/>
            <p:nvPr/>
          </p:nvSpPr>
          <p:spPr>
            <a:xfrm>
              <a:off x="3684515" y="5317062"/>
              <a:ext cx="170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dirty="0"/>
                <a:t>Random crop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AD052F-DD51-9D46-B594-F7DC02CEDE4F}"/>
                </a:ext>
              </a:extLst>
            </p:cNvPr>
            <p:cNvSpPr txBox="1"/>
            <p:nvPr/>
          </p:nvSpPr>
          <p:spPr>
            <a:xfrm>
              <a:off x="5944543" y="5317062"/>
              <a:ext cx="2396177" cy="42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dirty="0"/>
                <a:t>Change brightness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CDDF7E-0452-DF43-BE57-6F5ACA677D39}"/>
                </a:ext>
              </a:extLst>
            </p:cNvPr>
            <p:cNvSpPr txBox="1"/>
            <p:nvPr/>
          </p:nvSpPr>
          <p:spPr>
            <a:xfrm>
              <a:off x="8708407" y="5328904"/>
              <a:ext cx="170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dirty="0"/>
                <a:t>Change hue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7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11C9-95FD-A346-9B2C-6402EC91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03B9-05E1-D140-B932-82C065752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5664218" cy="4599628"/>
          </a:xfrm>
        </p:spPr>
        <p:txBody>
          <a:bodyPr/>
          <a:lstStyle/>
          <a:p>
            <a:r>
              <a:rPr lang="en-US" dirty="0"/>
              <a:t>A larger and deeper “</a:t>
            </a:r>
            <a:r>
              <a:rPr lang="en-US" dirty="0" err="1"/>
              <a:t>LeNet</a:t>
            </a:r>
            <a:r>
              <a:rPr lang="en-US" dirty="0"/>
              <a:t>”</a:t>
            </a:r>
          </a:p>
          <a:p>
            <a:r>
              <a:rPr lang="en-US" dirty="0"/>
              <a:t>Dropout, </a:t>
            </a:r>
            <a:r>
              <a:rPr lang="en-US" dirty="0" err="1"/>
              <a:t>ReLU</a:t>
            </a:r>
            <a:r>
              <a:rPr lang="en-US" dirty="0"/>
              <a:t> and preprocessing were the other key steps in achieving excellent performance</a:t>
            </a:r>
          </a:p>
          <a:p>
            <a:r>
              <a:rPr lang="en-US" sz="3200" dirty="0"/>
              <a:t>~62 Million parameters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B7ED3-DE5C-FE49-BF81-A51D23A7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963" y="370441"/>
            <a:ext cx="3663080" cy="55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2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33838</TotalTime>
  <Words>203</Words>
  <Application>Microsoft Macintosh PowerPoint</Application>
  <PresentationFormat>Custom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AlexNet</vt:lpstr>
      <vt:lpstr>AlexNet*</vt:lpstr>
      <vt:lpstr>AlexNet*</vt:lpstr>
      <vt:lpstr>AlexNet</vt:lpstr>
      <vt:lpstr>AlexNet</vt:lpstr>
      <vt:lpstr>Dropout</vt:lpstr>
      <vt:lpstr>AlexNet - Tricks</vt:lpstr>
      <vt:lpstr>AlexNet - Tricks</vt:lpstr>
      <vt:lpstr>AlexNet Summary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875</cp:revision>
  <cp:lastPrinted>2020-03-05T18:47:14Z</cp:lastPrinted>
  <dcterms:created xsi:type="dcterms:W3CDTF">2019-12-18T06:10:11Z</dcterms:created>
  <dcterms:modified xsi:type="dcterms:W3CDTF">2020-07-08T21:45:49Z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