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5"/>
  </p:notesMasterIdLst>
  <p:handoutMasterIdLst>
    <p:handoutMasterId r:id="rId16"/>
  </p:handoutMasterIdLst>
  <p:sldIdLst>
    <p:sldId id="825" r:id="rId5"/>
    <p:sldId id="658" r:id="rId6"/>
    <p:sldId id="657" r:id="rId7"/>
    <p:sldId id="826" r:id="rId8"/>
    <p:sldId id="829" r:id="rId9"/>
    <p:sldId id="830" r:id="rId10"/>
    <p:sldId id="662" r:id="rId11"/>
    <p:sldId id="533" r:id="rId12"/>
    <p:sldId id="691" r:id="rId13"/>
    <p:sldId id="595" r:id="rId14"/>
  </p:sldIdLst>
  <p:sldSz cx="12188825" cy="6858000"/>
  <p:notesSz cx="7010400" cy="9296400"/>
  <p:custDataLst>
    <p:tags r:id="rId17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 autoAdjust="0"/>
    <p:restoredTop sz="55994" autoAdjust="0"/>
  </p:normalViewPr>
  <p:slideViewPr>
    <p:cSldViewPr snapToGrid="0">
      <p:cViewPr varScale="1">
        <p:scale>
          <a:sx n="56" d="100"/>
          <a:sy n="56" d="100"/>
        </p:scale>
        <p:origin x="2488" y="176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8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9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strike="noStrike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u="none" strike="noStrike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6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/>
              </a:solidFill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5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-cv.mxnet.io/model_zoo/classifica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681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-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883004" cy="45996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exercise covers the following topics we learned today: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Using pre-trained </a:t>
            </a:r>
            <a:r>
              <a:rPr lang="en-US" sz="2800" dirty="0" err="1"/>
              <a:t>AlexNet</a:t>
            </a:r>
            <a:r>
              <a:rPr lang="en-US" sz="2800" dirty="0"/>
              <a:t> architecture in Gluon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Training it on the example dataset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59288-5954-A84F-838A-399ECF1BCB72}"/>
              </a:ext>
            </a:extLst>
          </p:cNvPr>
          <p:cNvSpPr/>
          <p:nvPr/>
        </p:nvSpPr>
        <p:spPr>
          <a:xfrm>
            <a:off x="1416781" y="3025143"/>
            <a:ext cx="7204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A166FF"/>
                </a:solidFill>
              </a:rPr>
              <a:t>Follow through this notebook:</a:t>
            </a:r>
            <a:r>
              <a:rPr lang="en-US" sz="2800" b="1" dirty="0"/>
              <a:t> </a:t>
            </a:r>
          </a:p>
          <a:p>
            <a:pPr marL="577850"/>
            <a:r>
              <a:rPr lang="en-US" sz="2800" b="1" dirty="0"/>
              <a:t>MLA-CV-DAY2-Transfer-Learning.ipynb</a:t>
            </a:r>
          </a:p>
          <a:p>
            <a:pPr marL="577850"/>
            <a:r>
              <a:rPr lang="en-US" sz="1400" b="1" dirty="0"/>
              <a:t>Run the notebook from your SageMaker instance.</a:t>
            </a:r>
          </a:p>
        </p:txBody>
      </p:sp>
    </p:spTree>
    <p:extLst>
      <p:ext uri="{BB962C8B-B14F-4D97-AF65-F5344CB8AC3E}">
        <p14:creationId xmlns:p14="http://schemas.microsoft.com/office/powerpoint/2010/main" val="31483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ADC-8AF5-CC40-99A5-24E0369A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3767-6F4A-744F-A75C-F66A3CC1A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801" y="3021540"/>
            <a:ext cx="6314296" cy="4599628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Hierarchical feature representations </a:t>
            </a:r>
          </a:p>
          <a:p>
            <a:pPr lvl="1"/>
            <a:r>
              <a:rPr lang="en-US" sz="2400" dirty="0">
                <a:latin typeface="+mn-lt"/>
              </a:rPr>
              <a:t>Low-level features are universal </a:t>
            </a:r>
          </a:p>
          <a:p>
            <a:pPr lvl="1"/>
            <a:r>
              <a:rPr lang="en-US" sz="2400" dirty="0">
                <a:latin typeface="+mn-lt"/>
              </a:rPr>
              <a:t>High-level features are more related to objects in the dataset </a:t>
            </a:r>
          </a:p>
          <a:p>
            <a:pPr marL="0" indent="0">
              <a:buNone/>
            </a:pPr>
            <a:br>
              <a:rPr lang="en-US" sz="2800" b="1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084C6-772E-D64A-9298-FC48E21E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04" y="1334706"/>
            <a:ext cx="4445520" cy="418858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CD1B7F-B33E-C044-8EE6-F155CEA52267}"/>
              </a:ext>
            </a:extLst>
          </p:cNvPr>
          <p:cNvSpPr txBox="1">
            <a:spLocks/>
          </p:cNvSpPr>
          <p:nvPr/>
        </p:nvSpPr>
        <p:spPr>
          <a:xfrm>
            <a:off x="734801" y="1334706"/>
            <a:ext cx="5531088" cy="4599628"/>
          </a:xfrm>
          <a:prstGeom prst="rect">
            <a:avLst/>
          </a:prstGeom>
        </p:spPr>
        <p:txBody>
          <a:bodyPr vert="horz"/>
          <a:lstStyle>
            <a:lvl1pPr marL="249500" indent="-24950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7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8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014" indent="0">
              <a:buNone/>
            </a:pPr>
            <a:r>
              <a:rPr lang="en-US" sz="2800" b="1" i="1" dirty="0">
                <a:solidFill>
                  <a:schemeClr val="accent3"/>
                </a:solidFill>
              </a:rPr>
              <a:t>Transfer Learning </a:t>
            </a:r>
            <a:r>
              <a:rPr lang="en-US" sz="2800" b="1" dirty="0">
                <a:solidFill>
                  <a:schemeClr val="accent3"/>
                </a:solidFill>
              </a:rPr>
              <a:t>(or </a:t>
            </a:r>
            <a:r>
              <a:rPr lang="en-US" sz="2800" b="1" i="1" dirty="0">
                <a:solidFill>
                  <a:schemeClr val="accent3"/>
                </a:solidFill>
              </a:rPr>
              <a:t>Fine-tuning</a:t>
            </a:r>
            <a:r>
              <a:rPr lang="en-US" sz="2800" b="1" dirty="0">
                <a:solidFill>
                  <a:schemeClr val="accent3"/>
                </a:solidFill>
              </a:rPr>
              <a:t>)</a:t>
            </a:r>
          </a:p>
          <a:p>
            <a:pPr marL="234950" indent="-234950"/>
            <a:r>
              <a:rPr lang="en-US" sz="2800" dirty="0"/>
              <a:t>Using a pre-trained network and adjust one or more layer(s)</a:t>
            </a:r>
          </a:p>
        </p:txBody>
      </p:sp>
    </p:spTree>
    <p:extLst>
      <p:ext uri="{BB962C8B-B14F-4D97-AF65-F5344CB8AC3E}">
        <p14:creationId xmlns:p14="http://schemas.microsoft.com/office/powerpoint/2010/main" val="166009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4FD3-ECFD-4846-B71F-53A12154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3073" name="Picture 1" descr="page80image51963648">
            <a:extLst>
              <a:ext uri="{FF2B5EF4-FFF2-40B4-BE49-F238E27FC236}">
                <a16:creationId xmlns:a16="http://schemas.microsoft.com/office/drawing/2014/main" id="{59D04C77-944B-044A-9D34-F92CDA089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5"/>
          <a:stretch/>
        </p:blipFill>
        <p:spPr bwMode="auto">
          <a:xfrm>
            <a:off x="4122296" y="1283369"/>
            <a:ext cx="2956930" cy="45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9DD899-F826-E141-90C7-E5E3D9CF30F7}"/>
              </a:ext>
            </a:extLst>
          </p:cNvPr>
          <p:cNvSpPr/>
          <p:nvPr/>
        </p:nvSpPr>
        <p:spPr>
          <a:xfrm>
            <a:off x="695915" y="1318706"/>
            <a:ext cx="36812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014" indent="0">
              <a:buNone/>
            </a:pPr>
            <a:r>
              <a:rPr lang="en-US" sz="2800" dirty="0"/>
              <a:t>Four steps:</a:t>
            </a:r>
          </a:p>
          <a:p>
            <a:pPr marL="535364" indent="-514350">
              <a:buFont typeface="+mj-lt"/>
              <a:buAutoNum type="arabicPeriod"/>
            </a:pPr>
            <a:r>
              <a:rPr lang="en-US" sz="2800" dirty="0"/>
              <a:t>Pretrain a base network on the source data set. </a:t>
            </a:r>
          </a:p>
        </p:txBody>
      </p:sp>
    </p:spTree>
    <p:extLst>
      <p:ext uri="{BB962C8B-B14F-4D97-AF65-F5344CB8AC3E}">
        <p14:creationId xmlns:p14="http://schemas.microsoft.com/office/powerpoint/2010/main" val="16407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4FD3-ECFD-4846-B71F-53A12154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3073" name="Picture 1" descr="page80image51963648">
            <a:extLst>
              <a:ext uri="{FF2B5EF4-FFF2-40B4-BE49-F238E27FC236}">
                <a16:creationId xmlns:a16="http://schemas.microsoft.com/office/drawing/2014/main" id="{59D04C77-944B-044A-9D34-F92CDA08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96" y="1283369"/>
            <a:ext cx="7663392" cy="45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9DD899-F826-E141-90C7-E5E3D9CF30F7}"/>
              </a:ext>
            </a:extLst>
          </p:cNvPr>
          <p:cNvSpPr/>
          <p:nvPr/>
        </p:nvSpPr>
        <p:spPr>
          <a:xfrm>
            <a:off x="695915" y="1318706"/>
            <a:ext cx="3536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014" indent="0">
              <a:buNone/>
            </a:pPr>
            <a:r>
              <a:rPr lang="en-US" sz="2800" dirty="0"/>
              <a:t>Four steps:</a:t>
            </a:r>
          </a:p>
          <a:p>
            <a:pPr marL="21014" indent="0">
              <a:buNone/>
            </a:pPr>
            <a:r>
              <a:rPr lang="en-US" sz="2800" dirty="0"/>
              <a:t>2. Create a target neural network architecture and copy the trained parameters.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3A1C0-CF87-224A-BF7C-A2A3CA2AA18F}"/>
              </a:ext>
            </a:extLst>
          </p:cNvPr>
          <p:cNvSpPr/>
          <p:nvPr/>
        </p:nvSpPr>
        <p:spPr>
          <a:xfrm>
            <a:off x="10390206" y="1441609"/>
            <a:ext cx="1605149" cy="4472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CB5C7-03B6-EA49-8FDD-C2398FF5EE5D}"/>
              </a:ext>
            </a:extLst>
          </p:cNvPr>
          <p:cNvSpPr/>
          <p:nvPr/>
        </p:nvSpPr>
        <p:spPr>
          <a:xfrm>
            <a:off x="7270956" y="1887794"/>
            <a:ext cx="2957914" cy="899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4FD3-ECFD-4846-B71F-53A12154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3073" name="Picture 1" descr="page80image51963648">
            <a:extLst>
              <a:ext uri="{FF2B5EF4-FFF2-40B4-BE49-F238E27FC236}">
                <a16:creationId xmlns:a16="http://schemas.microsoft.com/office/drawing/2014/main" id="{59D04C77-944B-044A-9D34-F92CDA08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96" y="1283369"/>
            <a:ext cx="7663392" cy="45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9DD899-F826-E141-90C7-E5E3D9CF30F7}"/>
              </a:ext>
            </a:extLst>
          </p:cNvPr>
          <p:cNvSpPr/>
          <p:nvPr/>
        </p:nvSpPr>
        <p:spPr>
          <a:xfrm>
            <a:off x="695915" y="1318706"/>
            <a:ext cx="36812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014" indent="0">
              <a:buNone/>
            </a:pPr>
            <a:r>
              <a:rPr lang="en-US" sz="2800" dirty="0"/>
              <a:t>Four steps:</a:t>
            </a:r>
          </a:p>
          <a:p>
            <a:pPr marL="21014" indent="0">
              <a:buNone/>
            </a:pPr>
            <a:r>
              <a:rPr lang="en-US" sz="2800" dirty="0"/>
              <a:t>3. Create and random initialize the output layer.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3A1C0-CF87-224A-BF7C-A2A3CA2AA18F}"/>
              </a:ext>
            </a:extLst>
          </p:cNvPr>
          <p:cNvSpPr/>
          <p:nvPr/>
        </p:nvSpPr>
        <p:spPr>
          <a:xfrm>
            <a:off x="10390206" y="1441609"/>
            <a:ext cx="1605149" cy="4472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4FD3-ECFD-4846-B71F-53A12154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3073" name="Picture 1" descr="page80image51963648">
            <a:extLst>
              <a:ext uri="{FF2B5EF4-FFF2-40B4-BE49-F238E27FC236}">
                <a16:creationId xmlns:a16="http://schemas.microsoft.com/office/drawing/2014/main" id="{59D04C77-944B-044A-9D34-F92CDA08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96" y="1283369"/>
            <a:ext cx="7663392" cy="45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9DD899-F826-E141-90C7-E5E3D9CF30F7}"/>
              </a:ext>
            </a:extLst>
          </p:cNvPr>
          <p:cNvSpPr/>
          <p:nvPr/>
        </p:nvSpPr>
        <p:spPr>
          <a:xfrm>
            <a:off x="695915" y="1318706"/>
            <a:ext cx="3681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014" indent="0">
              <a:buNone/>
            </a:pPr>
            <a:r>
              <a:rPr lang="en-US" sz="2800" dirty="0"/>
              <a:t>Four steps:</a:t>
            </a:r>
          </a:p>
          <a:p>
            <a:pPr marL="21014" indent="0">
              <a:buNone/>
            </a:pPr>
            <a:r>
              <a:rPr lang="en-US" sz="2800" dirty="0"/>
              <a:t>4. Train from scratch and finetune.</a:t>
            </a:r>
          </a:p>
        </p:txBody>
      </p:sp>
    </p:spTree>
    <p:extLst>
      <p:ext uri="{BB962C8B-B14F-4D97-AF65-F5344CB8AC3E}">
        <p14:creationId xmlns:p14="http://schemas.microsoft.com/office/powerpoint/2010/main" val="30007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085B-B409-0A48-B406-B550897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C4B5-635E-BD49-8219-DAE9771E8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683038" cy="4599628"/>
          </a:xfrm>
        </p:spPr>
        <p:txBody>
          <a:bodyPr/>
          <a:lstStyle/>
          <a:p>
            <a:r>
              <a:rPr lang="en-US" dirty="0">
                <a:latin typeface="+mn-lt"/>
              </a:rPr>
              <a:t>Training (and/or finetuning) with strong regularization:</a:t>
            </a:r>
          </a:p>
          <a:p>
            <a:pPr marL="873125" lvl="1" indent="-415925"/>
            <a:r>
              <a:rPr lang="en-US" dirty="0">
                <a:latin typeface="+mn-lt"/>
              </a:rPr>
              <a:t>Smaller learning rate </a:t>
            </a:r>
          </a:p>
          <a:p>
            <a:pPr marL="873125" lvl="1" indent="-415925"/>
            <a:r>
              <a:rPr lang="en-US" dirty="0">
                <a:latin typeface="+mn-lt"/>
              </a:rPr>
              <a:t>Fewer epochs </a:t>
            </a:r>
          </a:p>
          <a:p>
            <a:r>
              <a:rPr lang="en-US" dirty="0">
                <a:latin typeface="+mn-lt"/>
              </a:rPr>
              <a:t>Using more diverse source dataset</a:t>
            </a:r>
          </a:p>
          <a:p>
            <a:r>
              <a:rPr lang="en-US" dirty="0">
                <a:latin typeface="+mn-lt"/>
              </a:rPr>
              <a:t>Knowing what pretrained models to use</a:t>
            </a:r>
          </a:p>
        </p:txBody>
      </p:sp>
    </p:spTree>
    <p:extLst>
      <p:ext uri="{BB962C8B-B14F-4D97-AF65-F5344CB8AC3E}">
        <p14:creationId xmlns:p14="http://schemas.microsoft.com/office/powerpoint/2010/main" val="23608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GluonCV</a:t>
            </a:r>
            <a:r>
              <a:rPr lang="en-US" dirty="0"/>
              <a:t> Model Zoo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FEA4CFCB-4D25-E043-BAE5-CCB58FC6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883004" cy="4599628"/>
          </a:xfrm>
        </p:spPr>
        <p:txBody>
          <a:bodyPr/>
          <a:lstStyle/>
          <a:p>
            <a:pPr marL="21014" indent="0">
              <a:buNone/>
            </a:pPr>
            <a:r>
              <a:rPr lang="en-US" sz="2800" dirty="0">
                <a:latin typeface="+mn-lt"/>
              </a:rPr>
              <a:t>Pretraining is expensive:</a:t>
            </a:r>
          </a:p>
          <a:p>
            <a:pPr marL="478214" indent="-457200"/>
            <a:r>
              <a:rPr lang="en-US" sz="2800" dirty="0">
                <a:latin typeface="+mn-lt"/>
              </a:rPr>
              <a:t>The </a:t>
            </a:r>
            <a:r>
              <a:rPr lang="en-US" sz="2800" dirty="0">
                <a:latin typeface="+mn-lt"/>
                <a:hlinkClick r:id="rId3"/>
              </a:rPr>
              <a:t>Gluon CV Model Zoo</a:t>
            </a:r>
            <a:r>
              <a:rPr lang="en-US" sz="2800" dirty="0">
                <a:latin typeface="+mn-lt"/>
              </a:rPr>
              <a:t> contains 200+ pretrained CNNs</a:t>
            </a:r>
          </a:p>
          <a:p>
            <a:pPr marL="914171" lvl="1" indent="-457200"/>
            <a:r>
              <a:rPr lang="en-US" sz="2400" dirty="0">
                <a:latin typeface="+mn-lt"/>
              </a:rPr>
              <a:t>Image Classification</a:t>
            </a:r>
          </a:p>
          <a:p>
            <a:pPr marL="914171" lvl="1" indent="-457200"/>
            <a:r>
              <a:rPr lang="en-US" sz="2400" dirty="0">
                <a:latin typeface="+mn-lt"/>
              </a:rPr>
              <a:t>Object Detection</a:t>
            </a:r>
          </a:p>
          <a:p>
            <a:pPr marL="914171" lvl="1" indent="-457200"/>
            <a:r>
              <a:rPr lang="en-US" sz="2400" dirty="0">
                <a:latin typeface="+mn-lt"/>
              </a:rPr>
              <a:t>Semantic Segmentation</a:t>
            </a:r>
          </a:p>
          <a:p>
            <a:pPr marL="914171" lvl="1" indent="-457200"/>
            <a:r>
              <a:rPr lang="en-US" sz="2400" dirty="0">
                <a:latin typeface="+mn-lt"/>
              </a:rPr>
              <a:t>…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96861121-A3AC-6444-9D63-3035C4AA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412" y="2686411"/>
            <a:ext cx="4431957" cy="14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7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28AA-C725-E542-AE28-AF3F89F5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Pre-trained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985B0-46C4-F54B-8C7A-258D60C727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607" y="1310105"/>
            <a:ext cx="9886011" cy="45996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multiple ways to use a pre-trained model:</a:t>
            </a:r>
          </a:p>
          <a:p>
            <a:pPr marL="476250" indent="-457200"/>
            <a:r>
              <a:rPr lang="en-US" sz="2800" dirty="0"/>
              <a:t>Using as a </a:t>
            </a:r>
            <a:r>
              <a:rPr lang="en-US" sz="2800" b="1" dirty="0">
                <a:solidFill>
                  <a:schemeClr val="accent2"/>
                </a:solidFill>
              </a:rPr>
              <a:t>fixed pre-trained model </a:t>
            </a:r>
            <a:r>
              <a:rPr lang="en-US" sz="2800" dirty="0"/>
              <a:t>(no training)</a:t>
            </a:r>
          </a:p>
          <a:p>
            <a:pPr marL="476250" indent="-457200"/>
            <a:r>
              <a:rPr lang="en-US" sz="2800" dirty="0"/>
              <a:t>Training only the </a:t>
            </a:r>
            <a:r>
              <a:rPr lang="en-US" sz="2800" b="1" dirty="0">
                <a:solidFill>
                  <a:schemeClr val="accent2"/>
                </a:solidFill>
              </a:rPr>
              <a:t>last layer </a:t>
            </a:r>
            <a:r>
              <a:rPr lang="en-US" sz="2800" dirty="0"/>
              <a:t>(i.e., freezing the other pre-trained feature layers)</a:t>
            </a:r>
          </a:p>
          <a:p>
            <a:pPr marL="476250" indent="-457200"/>
            <a:r>
              <a:rPr lang="en-US" sz="2800" dirty="0"/>
              <a:t>Fine-tuning the layers</a:t>
            </a:r>
            <a:r>
              <a:rPr lang="en-US" sz="2800" b="1" dirty="0">
                <a:solidFill>
                  <a:schemeClr val="accent2"/>
                </a:solidFill>
              </a:rPr>
              <a:t> end-to-end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8738" indent="-58738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chemeClr val="accent2"/>
                </a:solidFill>
              </a:rPr>
              <a:t>Training from scratch </a:t>
            </a:r>
            <a:r>
              <a:rPr lang="en-US" sz="2800" dirty="0"/>
              <a:t>using the target dataset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16A8AEB-88C9-F145-BAFC-0C1781D35AC9}"/>
              </a:ext>
            </a:extLst>
          </p:cNvPr>
          <p:cNvSpPr/>
          <p:nvPr/>
        </p:nvSpPr>
        <p:spPr>
          <a:xfrm rot="5400000">
            <a:off x="-579418" y="2662270"/>
            <a:ext cx="3461651" cy="914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COST</a:t>
            </a:r>
          </a:p>
        </p:txBody>
      </p:sp>
    </p:spTree>
    <p:extLst>
      <p:ext uri="{BB962C8B-B14F-4D97-AF65-F5344CB8AC3E}">
        <p14:creationId xmlns:p14="http://schemas.microsoft.com/office/powerpoint/2010/main" val="33592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33882</TotalTime>
  <Words>263</Words>
  <Application>Microsoft Macintosh PowerPoint</Application>
  <PresentationFormat>Custom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Transfer Learning</vt:lpstr>
      <vt:lpstr>Motivation</vt:lpstr>
      <vt:lpstr>Transfer Learning</vt:lpstr>
      <vt:lpstr>Transfer Learning</vt:lpstr>
      <vt:lpstr>Transfer Learning</vt:lpstr>
      <vt:lpstr>Transfer Learning</vt:lpstr>
      <vt:lpstr>Transfer Learning Tricks</vt:lpstr>
      <vt:lpstr>GluonCV Model Zoo</vt:lpstr>
      <vt:lpstr>Utilizing Pre-trained Models</vt:lpstr>
      <vt:lpstr>Transfer Learning - Hands 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889</cp:revision>
  <cp:lastPrinted>2020-03-05T18:47:14Z</cp:lastPrinted>
  <dcterms:created xsi:type="dcterms:W3CDTF">2019-12-18T06:10:11Z</dcterms:created>
  <dcterms:modified xsi:type="dcterms:W3CDTF">2020-07-08T21:46:33Z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