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9"/>
  </p:notesMasterIdLst>
  <p:handoutMasterIdLst>
    <p:handoutMasterId r:id="rId10"/>
  </p:handoutMasterIdLst>
  <p:sldIdLst>
    <p:sldId id="825" r:id="rId5"/>
    <p:sldId id="574" r:id="rId6"/>
    <p:sldId id="576" r:id="rId7"/>
    <p:sldId id="595" r:id="rId8"/>
  </p:sldIdLst>
  <p:sldSz cx="12188825" cy="6858000"/>
  <p:notesSz cx="7010400" cy="9296400"/>
  <p:custDataLst>
    <p:tags r:id="rId11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48255" autoAdjust="0"/>
  </p:normalViewPr>
  <p:slideViewPr>
    <p:cSldViewPr snapToGrid="0">
      <p:cViewPr varScale="1">
        <p:scale>
          <a:sx n="47" d="100"/>
          <a:sy n="47" d="100"/>
        </p:scale>
        <p:origin x="2776" y="184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1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387449" cy="4599628"/>
          </a:xfrm>
        </p:spPr>
        <p:txBody>
          <a:bodyPr/>
          <a:lstStyle/>
          <a:p>
            <a:pPr marL="0" indent="931863">
              <a:buNone/>
            </a:pPr>
            <a:r>
              <a:rPr lang="en-US" sz="2800" dirty="0" err="1"/>
              <a:t>AutoML</a:t>
            </a:r>
            <a:r>
              <a:rPr lang="en-US" sz="2800" dirty="0"/>
              <a:t> helps automating ML model development and training, it involves:</a:t>
            </a:r>
          </a:p>
          <a:p>
            <a:pPr marL="635000" indent="296863"/>
            <a:r>
              <a:rPr lang="en-US" sz="2800" dirty="0"/>
              <a:t>Automated data preprocessing </a:t>
            </a:r>
          </a:p>
          <a:p>
            <a:pPr marL="635000" indent="296863"/>
            <a:r>
              <a:rPr lang="en-US" sz="2800" dirty="0"/>
              <a:t>Automated feature engineering</a:t>
            </a:r>
          </a:p>
          <a:p>
            <a:pPr marL="635000" indent="296863"/>
            <a:r>
              <a:rPr lang="en-US" sz="2800" dirty="0"/>
              <a:t>Automated hyper-parameter optimization</a:t>
            </a:r>
          </a:p>
          <a:p>
            <a:pPr marL="635000" indent="296863"/>
            <a:r>
              <a:rPr lang="en-US" sz="2800" dirty="0"/>
              <a:t>Neural architecture search</a:t>
            </a:r>
          </a:p>
          <a:p>
            <a:pPr marL="635000" indent="296863"/>
            <a:r>
              <a:rPr lang="en-US" sz="2800" dirty="0"/>
              <a:t>Meta learning</a:t>
            </a:r>
          </a:p>
          <a:p>
            <a:pPr marL="635000" indent="296863"/>
            <a:r>
              <a:rPr lang="en-US" sz="2800" dirty="0"/>
              <a:t>…... </a:t>
            </a:r>
          </a:p>
          <a:p>
            <a:pPr marL="0" indent="931863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4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AutoGluon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402092" cy="4599628"/>
          </a:xfrm>
        </p:spPr>
        <p:txBody>
          <a:bodyPr/>
          <a:lstStyle/>
          <a:p>
            <a:r>
              <a:rPr lang="en-US" sz="2800" dirty="0"/>
              <a:t>Open source </a:t>
            </a:r>
            <a:r>
              <a:rPr lang="en-US" sz="2800" dirty="0" err="1"/>
              <a:t>AutoML</a:t>
            </a:r>
            <a:r>
              <a:rPr lang="en-US" sz="2800" dirty="0"/>
              <a:t> Toolkit created by Amazon AI</a:t>
            </a:r>
          </a:p>
          <a:p>
            <a:r>
              <a:rPr lang="en-US" sz="2800" dirty="0"/>
              <a:t>With </a:t>
            </a:r>
            <a:r>
              <a:rPr lang="en-US" sz="2800" b="1" dirty="0" err="1">
                <a:solidFill>
                  <a:schemeClr val="accent3"/>
                </a:solidFill>
              </a:rPr>
              <a:t>AutoGluon</a:t>
            </a:r>
            <a:r>
              <a:rPr lang="en-US" sz="2800" dirty="0"/>
              <a:t>, state of the art ML results can be achieved in a few lines of Python code.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A72DA-CF65-3A40-A365-B695CF22C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5" y="3022325"/>
            <a:ext cx="8214590" cy="19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-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883004" cy="45996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exercise covers the following topics we learned today: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Using </a:t>
            </a:r>
            <a:r>
              <a:rPr lang="en-US" sz="2800" dirty="0" err="1"/>
              <a:t>AutoGluon</a:t>
            </a:r>
            <a:r>
              <a:rPr lang="en-US" sz="2800" dirty="0"/>
              <a:t> to load datasets and pretrained models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Choosing and interpreting the best model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59288-5954-A84F-838A-399ECF1BCB72}"/>
              </a:ext>
            </a:extLst>
          </p:cNvPr>
          <p:cNvSpPr/>
          <p:nvPr/>
        </p:nvSpPr>
        <p:spPr>
          <a:xfrm>
            <a:off x="1416781" y="3025143"/>
            <a:ext cx="720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A166FF"/>
                </a:solidFill>
              </a:rPr>
              <a:t>Follow through this notebook:</a:t>
            </a:r>
            <a:r>
              <a:rPr lang="en-US" sz="2800" b="1" dirty="0"/>
              <a:t> </a:t>
            </a:r>
          </a:p>
          <a:p>
            <a:pPr marL="577850"/>
            <a:r>
              <a:rPr lang="en-US" sz="2800" b="1" dirty="0"/>
              <a:t>MLA-CV-DAY2-AutoGluon-CV.ipynb</a:t>
            </a:r>
          </a:p>
          <a:p>
            <a:pPr marL="577850"/>
            <a:r>
              <a:rPr lang="en-US" sz="1400" b="1" dirty="0"/>
              <a:t>Run the notebook from your SageMaker instance.</a:t>
            </a:r>
          </a:p>
        </p:txBody>
      </p:sp>
    </p:spTree>
    <p:extLst>
      <p:ext uri="{BB962C8B-B14F-4D97-AF65-F5344CB8AC3E}">
        <p14:creationId xmlns:p14="http://schemas.microsoft.com/office/powerpoint/2010/main" val="3464006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34028</TotalTime>
  <Words>106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AutoML</vt:lpstr>
      <vt:lpstr>AutoML</vt:lpstr>
      <vt:lpstr>AutoGluon</vt:lpstr>
      <vt:lpstr>AutoML - Hands 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888</cp:revision>
  <cp:lastPrinted>2020-03-05T18:47:14Z</cp:lastPrinted>
  <dcterms:created xsi:type="dcterms:W3CDTF">2019-12-18T06:10:11Z</dcterms:created>
  <dcterms:modified xsi:type="dcterms:W3CDTF">2020-07-08T21:46:45Z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