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0"/>
  </p:notesMasterIdLst>
  <p:handoutMasterIdLst>
    <p:handoutMasterId r:id="rId11"/>
  </p:handoutMasterIdLst>
  <p:sldIdLst>
    <p:sldId id="825" r:id="rId5"/>
    <p:sldId id="738" r:id="rId6"/>
    <p:sldId id="755" r:id="rId7"/>
    <p:sldId id="826" r:id="rId8"/>
    <p:sldId id="555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 autoAdjust="0"/>
    <p:restoredTop sz="59788" autoAdjust="0"/>
  </p:normalViewPr>
  <p:slideViewPr>
    <p:cSldViewPr snapToGrid="0">
      <p:cViewPr varScale="1">
        <p:scale>
          <a:sx n="61" d="100"/>
          <a:sy n="61" d="100"/>
        </p:scale>
        <p:origin x="2096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3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1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1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2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</a:t>
            </a:r>
          </a:p>
        </p:txBody>
      </p:sp>
    </p:spTree>
    <p:extLst>
      <p:ext uri="{BB962C8B-B14F-4D97-AF65-F5344CB8AC3E}">
        <p14:creationId xmlns:p14="http://schemas.microsoft.com/office/powerpoint/2010/main" val="374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4478-8BE7-C942-9AAA-37D14C40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</a:t>
            </a:r>
            <a:r>
              <a:rPr lang="en-US" b="0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015F-2FF4-E747-904F-FA4E4240F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84265" y="548102"/>
            <a:ext cx="10883004" cy="4830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CNN for biomedical image segmentation.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B634E7-E69B-7143-9463-21EE4DE4D8EC}"/>
              </a:ext>
            </a:extLst>
          </p:cNvPr>
          <p:cNvSpPr txBox="1">
            <a:spLocks/>
          </p:cNvSpPr>
          <p:nvPr/>
        </p:nvSpPr>
        <p:spPr>
          <a:xfrm>
            <a:off x="7373258" y="1421272"/>
            <a:ext cx="4047084" cy="4275249"/>
          </a:xfrm>
          <a:prstGeom prst="rect">
            <a:avLst/>
          </a:prstGeom>
        </p:spPr>
        <p:txBody>
          <a:bodyPr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693" indent="-285693"/>
            <a:r>
              <a:rPr lang="en-US" sz="2800" dirty="0"/>
              <a:t>Symmetric U shape:</a:t>
            </a:r>
          </a:p>
          <a:p>
            <a:pPr marL="784693" lvl="1" indent="-285693"/>
            <a:r>
              <a:rPr lang="en-US" sz="2800" dirty="0"/>
              <a:t>Convolutions + </a:t>
            </a:r>
            <a:r>
              <a:rPr lang="en-US" sz="2800" dirty="0" err="1"/>
              <a:t>Poolings</a:t>
            </a:r>
            <a:endParaRPr lang="en-US" sz="2800" dirty="0"/>
          </a:p>
          <a:p>
            <a:pPr marL="784693" lvl="1" indent="-285693"/>
            <a:r>
              <a:rPr lang="en-US" sz="2800" dirty="0"/>
              <a:t>Using “up-convolutions” on </a:t>
            </a:r>
            <a:r>
              <a:rPr lang="en-US" sz="2800" dirty="0" err="1"/>
              <a:t>upsampled</a:t>
            </a:r>
            <a:r>
              <a:rPr lang="en-US" sz="2800" dirty="0"/>
              <a:t> layers</a:t>
            </a:r>
          </a:p>
          <a:p>
            <a:pPr marL="499000" lvl="1" indent="0">
              <a:buNone/>
            </a:pPr>
            <a:endParaRPr lang="en-US" sz="2400" dirty="0"/>
          </a:p>
          <a:p>
            <a:pPr marL="285693" indent="-285693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58024-E3A6-AD4B-AB92-5108769874B6}"/>
              </a:ext>
            </a:extLst>
          </p:cNvPr>
          <p:cNvSpPr/>
          <p:nvPr/>
        </p:nvSpPr>
        <p:spPr>
          <a:xfrm>
            <a:off x="768484" y="5615264"/>
            <a:ext cx="6094413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* </a:t>
            </a:r>
            <a:r>
              <a:rPr lang="en-US" sz="1200" dirty="0" err="1">
                <a:latin typeface="Arial" panose="020B0604020202020204" pitchFamily="34" charset="0"/>
              </a:rPr>
              <a:t>Ronneberger</a:t>
            </a:r>
            <a:r>
              <a:rPr lang="en-US" sz="1200" dirty="0">
                <a:latin typeface="Arial" panose="020B0604020202020204" pitchFamily="34" charset="0"/>
              </a:rPr>
              <a:t>, O., Fischer, P., </a:t>
            </a:r>
            <a:r>
              <a:rPr lang="en-US" sz="1200" dirty="0" err="1">
                <a:latin typeface="Arial" panose="020B0604020202020204" pitchFamily="34" charset="0"/>
              </a:rPr>
              <a:t>Brox</a:t>
            </a:r>
            <a:r>
              <a:rPr lang="en-US" sz="1200" dirty="0">
                <a:latin typeface="Arial" panose="020B0604020202020204" pitchFamily="34" charset="0"/>
              </a:rPr>
              <a:t>, T. (2015)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45846-4423-6248-A3A0-CC14A85C8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9" y="1421271"/>
            <a:ext cx="6020648" cy="4081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420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4478-8BE7-C942-9AAA-37D14C40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015F-2FF4-E747-904F-FA4E4240F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84265" y="548102"/>
            <a:ext cx="10883004" cy="4830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CNN for biomedical image segmentation.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B634E7-E69B-7143-9463-21EE4DE4D8EC}"/>
              </a:ext>
            </a:extLst>
          </p:cNvPr>
          <p:cNvSpPr txBox="1">
            <a:spLocks/>
          </p:cNvSpPr>
          <p:nvPr/>
        </p:nvSpPr>
        <p:spPr>
          <a:xfrm>
            <a:off x="7048409" y="1421271"/>
            <a:ext cx="3981541" cy="4275249"/>
          </a:xfrm>
          <a:prstGeom prst="rect">
            <a:avLst/>
          </a:prstGeom>
        </p:spPr>
        <p:txBody>
          <a:bodyPr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693" indent="-285693"/>
            <a:r>
              <a:rPr lang="en-US" sz="2800" dirty="0"/>
              <a:t>Using one-to-one skip-connections</a:t>
            </a:r>
          </a:p>
          <a:p>
            <a:pPr marL="784693" lvl="1" indent="-285693"/>
            <a:r>
              <a:rPr lang="en-US" sz="2800" dirty="0"/>
              <a:t>Creating a (almost) symmetric architecture</a:t>
            </a:r>
          </a:p>
          <a:p>
            <a:pPr marL="784693" lvl="1" indent="-285693"/>
            <a:r>
              <a:rPr lang="en-US" sz="2800" dirty="0"/>
              <a:t>Can learn more precise pixel predictions</a:t>
            </a:r>
          </a:p>
          <a:p>
            <a:pPr lvl="1"/>
            <a:endParaRPr lang="en-US" sz="2400" dirty="0"/>
          </a:p>
          <a:p>
            <a:pPr marL="285693" indent="-285693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2955D-9EDC-8A43-A9FC-52DBB4D49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9" y="1421271"/>
            <a:ext cx="6020648" cy="4081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953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C337-ABA1-9946-81C0-C32A13B7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VS FCN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19B4EE-093B-0B45-8099-4AC89482F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71657"/>
              </p:ext>
            </p:extLst>
          </p:nvPr>
        </p:nvGraphicFramePr>
        <p:xfrm>
          <a:off x="780586" y="1310105"/>
          <a:ext cx="10710248" cy="343184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55124">
                  <a:extLst>
                    <a:ext uri="{9D8B030D-6E8A-4147-A177-3AD203B41FA5}">
                      <a16:colId xmlns:a16="http://schemas.microsoft.com/office/drawing/2014/main" val="3194238389"/>
                    </a:ext>
                  </a:extLst>
                </a:gridCol>
                <a:gridCol w="5355124">
                  <a:extLst>
                    <a:ext uri="{9D8B030D-6E8A-4147-A177-3AD203B41FA5}">
                      <a16:colId xmlns:a16="http://schemas.microsoft.com/office/drawing/2014/main" val="2108727047"/>
                    </a:ext>
                  </a:extLst>
                </a:gridCol>
              </a:tblGrid>
              <a:tr h="10229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U-NET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084603"/>
                  </a:ext>
                </a:extLst>
              </a:tr>
              <a:tr h="10373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Only one </a:t>
                      </a:r>
                      <a:r>
                        <a:rPr lang="en-US" sz="2800" dirty="0" err="1"/>
                        <a:t>upsampling</a:t>
                      </a:r>
                      <a:r>
                        <a:rPr lang="en-US" sz="2800" dirty="0"/>
                        <a:t> layer,</a:t>
                      </a:r>
                    </a:p>
                    <a:p>
                      <a:pPr algn="ctr"/>
                      <a:r>
                        <a:rPr lang="en-US" sz="2800" dirty="0"/>
                        <a:t>with skip architecture (FCN-16s, FCN-8s, </a:t>
                      </a:r>
                      <a:r>
                        <a:rPr lang="en-US" sz="2800" dirty="0" err="1"/>
                        <a:t>etc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Multiple </a:t>
                      </a:r>
                      <a:r>
                        <a:rPr lang="en-US" sz="2800" dirty="0" err="1"/>
                        <a:t>upsampling</a:t>
                      </a:r>
                      <a:r>
                        <a:rPr lang="en-US" sz="2800" dirty="0"/>
                        <a:t> layers, with skip connections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822000"/>
                  </a:ext>
                </a:extLst>
              </a:tr>
              <a:tr h="1037335">
                <a:tc>
                  <a:txBody>
                    <a:bodyPr/>
                    <a:lstStyle/>
                    <a:p>
                      <a:pPr marL="0" marR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Bilinear interpolation for </a:t>
                      </a:r>
                      <a:r>
                        <a:rPr lang="en-US" sz="2800" dirty="0" err="1"/>
                        <a:t>upsampling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Learnable weight filters instead of fixed interpolation technique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0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9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5A61-1B64-1347-8E48-C423ABC7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MLA CV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8472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34041</TotalTime>
  <Words>112</Words>
  <Application>Microsoft Macintosh PowerPoint</Application>
  <PresentationFormat>Custom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U-Net</vt:lpstr>
      <vt:lpstr>U-Net*</vt:lpstr>
      <vt:lpstr>U-Net</vt:lpstr>
      <vt:lpstr>U-Net VS FCN</vt:lpstr>
      <vt:lpstr>MLA CV Thank you!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887</cp:revision>
  <cp:lastPrinted>2020-03-05T18:47:14Z</cp:lastPrinted>
  <dcterms:created xsi:type="dcterms:W3CDTF">2019-12-18T06:10:11Z</dcterms:created>
  <dcterms:modified xsi:type="dcterms:W3CDTF">2020-07-08T22:11:42Z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