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9"/>
  </p:notesMasterIdLst>
  <p:handoutMasterIdLst>
    <p:handoutMasterId r:id="rId20"/>
  </p:handoutMasterIdLst>
  <p:sldIdLst>
    <p:sldId id="825" r:id="rId5"/>
    <p:sldId id="734" r:id="rId6"/>
    <p:sldId id="672" r:id="rId7"/>
    <p:sldId id="733" r:id="rId8"/>
    <p:sldId id="673" r:id="rId9"/>
    <p:sldId id="676" r:id="rId10"/>
    <p:sldId id="782" r:id="rId11"/>
    <p:sldId id="679" r:id="rId12"/>
    <p:sldId id="675" r:id="rId13"/>
    <p:sldId id="783" r:id="rId14"/>
    <p:sldId id="674" r:id="rId15"/>
    <p:sldId id="774" r:id="rId16"/>
    <p:sldId id="677" r:id="rId17"/>
    <p:sldId id="60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76" autoAdjust="0"/>
    <p:restoredTop sz="32701" autoAdjust="0"/>
  </p:normalViewPr>
  <p:slideViewPr>
    <p:cSldViewPr snapToGrid="0">
      <p:cViewPr varScale="1">
        <p:scale>
          <a:sx n="27" d="100"/>
          <a:sy n="27" d="100"/>
        </p:scale>
        <p:origin x="3120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9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5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1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2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88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9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2l.ai/chapter_convolutional-modern/resne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-cv.mxnet.io/model_zoo/classific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BFEE-0C6E-CC40-BAD6-2E203BDA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12C6-4ADD-6D47-9826-E514FE9B0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i="1" dirty="0"/>
              <a:t>ResNet18</a:t>
            </a:r>
            <a:r>
              <a:rPr lang="en-US" sz="3200" dirty="0"/>
              <a:t> : 18 convolution layers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F159D-9737-BD49-9733-177F4900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57544" y="-1038331"/>
            <a:ext cx="2799575" cy="108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B71F-2852-114D-861A-C64B7D70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DFAA-3CA5-674E-8A8A-798D16488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1217055" cy="3370050"/>
          </a:xfrm>
        </p:spPr>
        <p:txBody>
          <a:bodyPr/>
          <a:lstStyle/>
          <a:p>
            <a:r>
              <a:rPr lang="en-US" sz="2800" dirty="0" err="1"/>
              <a:t>ResNet</a:t>
            </a:r>
            <a:r>
              <a:rPr lang="en-US" sz="2800" dirty="0"/>
              <a:t> has varied length by repeating number of Residual blocks </a:t>
            </a:r>
          </a:p>
          <a:p>
            <a:pPr lvl="1"/>
            <a:r>
              <a:rPr lang="en-US" sz="2400" dirty="0"/>
              <a:t>e.g., </a:t>
            </a:r>
            <a:r>
              <a:rPr lang="en-US" sz="2400" i="1" dirty="0" err="1"/>
              <a:t>ResNet</a:t>
            </a:r>
            <a:r>
              <a:rPr lang="en-US" sz="2400" i="1" dirty="0"/>
              <a:t> 18, </a:t>
            </a:r>
            <a:r>
              <a:rPr lang="en-US" sz="2400" i="1" dirty="0" err="1"/>
              <a:t>ResNet</a:t>
            </a:r>
            <a:r>
              <a:rPr lang="en-US" sz="2400" i="1" dirty="0"/>
              <a:t> 34,  </a:t>
            </a:r>
            <a:r>
              <a:rPr lang="en-US" sz="2400" i="1" dirty="0" err="1"/>
              <a:t>ResNet</a:t>
            </a:r>
            <a:r>
              <a:rPr lang="en-US" sz="2400" i="1" dirty="0"/>
              <a:t> 50, </a:t>
            </a:r>
            <a:r>
              <a:rPr lang="en-US" sz="2400" i="1" dirty="0" err="1"/>
              <a:t>ResNet</a:t>
            </a:r>
            <a:r>
              <a:rPr lang="en-US" sz="2400" i="1" dirty="0"/>
              <a:t> 101, </a:t>
            </a:r>
            <a:r>
              <a:rPr lang="en-US" sz="2400" i="1" dirty="0" err="1"/>
              <a:t>ResNet</a:t>
            </a:r>
            <a:r>
              <a:rPr lang="en-US" sz="2400" i="1" dirty="0"/>
              <a:t> 152</a:t>
            </a:r>
          </a:p>
          <a:p>
            <a:pPr lvl="1"/>
            <a:r>
              <a:rPr lang="en-US" sz="2400" dirty="0"/>
              <a:t>The deeper the model, the higher accuracy it can achieve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89C7F-3762-A442-9CE6-F64242D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57544" y="-1038331"/>
            <a:ext cx="2799575" cy="1086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6EA9F-7C74-3343-BE63-69E035E653B1}"/>
              </a:ext>
            </a:extLst>
          </p:cNvPr>
          <p:cNvSpPr txBox="1"/>
          <p:nvPr/>
        </p:nvSpPr>
        <p:spPr>
          <a:xfrm>
            <a:off x="724083" y="533304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hlinkClick r:id="rId4"/>
              </a:rPr>
              <a:t>More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0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B0C9-5565-0144-BD95-0DFCC4F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Size &amp; Layers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ACBEA-2177-7245-9A2A-9B3843556B5C}"/>
              </a:ext>
            </a:extLst>
          </p:cNvPr>
          <p:cNvGraphicFramePr>
            <a:graphicFrameLocks noGrp="1"/>
          </p:cNvGraphicFramePr>
          <p:nvPr/>
        </p:nvGraphicFramePr>
        <p:xfrm>
          <a:off x="823156" y="1283369"/>
          <a:ext cx="9823074" cy="44765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9303">
                  <a:extLst>
                    <a:ext uri="{9D8B030D-6E8A-4147-A177-3AD203B41FA5}">
                      <a16:colId xmlns:a16="http://schemas.microsoft.com/office/drawing/2014/main" val="114920218"/>
                    </a:ext>
                  </a:extLst>
                </a:gridCol>
                <a:gridCol w="2250170">
                  <a:extLst>
                    <a:ext uri="{9D8B030D-6E8A-4147-A177-3AD203B41FA5}">
                      <a16:colId xmlns:a16="http://schemas.microsoft.com/office/drawing/2014/main" val="2591295637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3899149013"/>
                    </a:ext>
                  </a:extLst>
                </a:gridCol>
                <a:gridCol w="2759530">
                  <a:extLst>
                    <a:ext uri="{9D8B030D-6E8A-4147-A177-3AD203B41FA5}">
                      <a16:colId xmlns:a16="http://schemas.microsoft.com/office/drawing/2014/main" val="3965309430"/>
                    </a:ext>
                  </a:extLst>
                </a:gridCol>
              </a:tblGrid>
              <a:tr h="5595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Convolutional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Dense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87596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16901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81357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23940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46340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25.6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52357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30365"/>
                  </a:ext>
                </a:extLst>
              </a:tr>
              <a:tr h="55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35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FCBCAE-2F42-474D-AB58-6705DC508340}"/>
              </a:ext>
            </a:extLst>
          </p:cNvPr>
          <p:cNvSpPr txBox="1"/>
          <p:nvPr/>
        </p:nvSpPr>
        <p:spPr>
          <a:xfrm>
            <a:off x="823156" y="5792531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* Not include ”1x1 conv skip connection”</a:t>
            </a:r>
          </a:p>
        </p:txBody>
      </p:sp>
    </p:spTree>
    <p:extLst>
      <p:ext uri="{BB962C8B-B14F-4D97-AF65-F5344CB8AC3E}">
        <p14:creationId xmlns:p14="http://schemas.microsoft.com/office/powerpoint/2010/main" val="388204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83E9-4CD9-614F-882A-86287103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VGG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609C-C18C-5B45-A155-E8C983227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7390" y="1310105"/>
            <a:ext cx="4310794" cy="4599628"/>
          </a:xfrm>
        </p:spPr>
        <p:txBody>
          <a:bodyPr/>
          <a:lstStyle/>
          <a:p>
            <a:r>
              <a:rPr lang="en-US" sz="2800" b="1" dirty="0"/>
              <a:t>Inference Throughputs vs. Validation Accuracy </a:t>
            </a:r>
            <a:r>
              <a:rPr lang="en-US" sz="2800" dirty="0"/>
              <a:t>of ImageNet pre-trained models</a:t>
            </a:r>
          </a:p>
          <a:p>
            <a:pPr lvl="1"/>
            <a:r>
              <a:rPr lang="en-US" sz="2400" dirty="0"/>
              <a:t>Note: The size of dot is proportional to the device memory requirement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ED183-6E02-4D42-87C3-67C86CFADC48}"/>
              </a:ext>
            </a:extLst>
          </p:cNvPr>
          <p:cNvSpPr/>
          <p:nvPr/>
        </p:nvSpPr>
        <p:spPr>
          <a:xfrm>
            <a:off x="694208" y="5623270"/>
            <a:ext cx="43107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https://gluon-cv.mxnet.io/model_zoo/classification.html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54BBC6-6515-F24D-88D5-DA32754F780E}"/>
              </a:ext>
            </a:extLst>
          </p:cNvPr>
          <p:cNvGrpSpPr/>
          <p:nvPr/>
        </p:nvGrpSpPr>
        <p:grpSpPr>
          <a:xfrm>
            <a:off x="732386" y="1328609"/>
            <a:ext cx="6198260" cy="4416838"/>
            <a:chOff x="732386" y="1328609"/>
            <a:chExt cx="6198260" cy="44168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D6E4FA-7D76-9C4E-8D6F-95CE91631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386" y="1328609"/>
              <a:ext cx="6198260" cy="4249421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7CBFF6-9B03-0C49-8FA3-92A844504063}"/>
                </a:ext>
              </a:extLst>
            </p:cNvPr>
            <p:cNvSpPr/>
            <p:nvPr/>
          </p:nvSpPr>
          <p:spPr>
            <a:xfrm rot="19271320">
              <a:off x="3231818" y="2660717"/>
              <a:ext cx="1163287" cy="308473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01E515-9A4D-6D4C-B7CC-22A155000C98}"/>
                </a:ext>
              </a:extLst>
            </p:cNvPr>
            <p:cNvSpPr txBox="1"/>
            <p:nvPr/>
          </p:nvSpPr>
          <p:spPr>
            <a:xfrm>
              <a:off x="5005003" y="4753352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dirty="0">
                  <a:solidFill>
                    <a:schemeClr val="accent3"/>
                  </a:solidFill>
                </a:rPr>
                <a:t>VGG</a:t>
              </a:r>
              <a:r>
                <a:rPr lang="en-US" altLang="zh-CN" sz="2000" b="1" dirty="0">
                  <a:solidFill>
                    <a:schemeClr val="accent3"/>
                  </a:solidFill>
                </a:rPr>
                <a:t>s</a:t>
              </a:r>
              <a:endParaRPr 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53B0F1-3C67-254E-BC69-D21934EADC67}"/>
                </a:ext>
              </a:extLst>
            </p:cNvPr>
            <p:cNvSpPr txBox="1"/>
            <p:nvPr/>
          </p:nvSpPr>
          <p:spPr>
            <a:xfrm>
              <a:off x="3284731" y="1495835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dirty="0" err="1">
                  <a:solidFill>
                    <a:schemeClr val="accent1"/>
                  </a:solidFill>
                </a:rPr>
                <a:t>ResNets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834F-763C-8F4D-AF33-EF3EB942CB07}"/>
              </a:ext>
            </a:extLst>
          </p:cNvPr>
          <p:cNvSpPr txBox="1">
            <a:spLocks/>
          </p:cNvSpPr>
          <p:nvPr/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/>
          <a:lstStyle>
            <a:lvl1pPr algn="l" defTabSz="9979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ResNet</a:t>
            </a:r>
            <a:r>
              <a:rPr lang="en-US" dirty="0"/>
              <a:t> -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014C-BD0E-3D40-A1CC-7A4C88CED36D}"/>
              </a:ext>
            </a:extLst>
          </p:cNvPr>
          <p:cNvSpPr txBox="1">
            <a:spLocks/>
          </p:cNvSpPr>
          <p:nvPr/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this exercise, we use pre-trained </a:t>
            </a:r>
            <a:r>
              <a:rPr lang="en-US" sz="2800" dirty="0" err="1"/>
              <a:t>ResNet</a:t>
            </a:r>
            <a:r>
              <a:rPr lang="en-US" sz="2800" dirty="0"/>
              <a:t> model in Gluon for image classification.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23E1E-A544-D340-AE37-B2199C6C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99282" y="-1192072"/>
            <a:ext cx="2588019" cy="9527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28026F-A7B4-D54A-B797-52D15B4EAB77}"/>
              </a:ext>
            </a:extLst>
          </p:cNvPr>
          <p:cNvSpPr/>
          <p:nvPr/>
        </p:nvSpPr>
        <p:spPr>
          <a:xfrm>
            <a:off x="808176" y="5046480"/>
            <a:ext cx="95189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A166FF"/>
                </a:solidFill>
              </a:rPr>
              <a:t>Follow through this notebook:</a:t>
            </a:r>
            <a:r>
              <a:rPr lang="en-US" sz="2800" b="1" dirty="0"/>
              <a:t> MLA-CV-DAY3-ResNet.ipynb</a:t>
            </a:r>
          </a:p>
          <a:p>
            <a:r>
              <a:rPr lang="en-US" sz="1400" b="1" dirty="0"/>
              <a:t>Run the notebook from your SageMaker instance.</a:t>
            </a:r>
          </a:p>
        </p:txBody>
      </p:sp>
    </p:spTree>
    <p:extLst>
      <p:ext uri="{BB962C8B-B14F-4D97-AF65-F5344CB8AC3E}">
        <p14:creationId xmlns:p14="http://schemas.microsoft.com/office/powerpoint/2010/main" val="3956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A2-BDB2-424D-AB36-2DD88C1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98BC-EB71-FB45-AB79-124636974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915" y="1429984"/>
            <a:ext cx="11381700" cy="23226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adding layers improve model performance?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D858D-F590-9D4E-A08E-7747DADB3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22" t="16217"/>
          <a:stretch/>
        </p:blipFill>
        <p:spPr>
          <a:xfrm>
            <a:off x="957262" y="2694089"/>
            <a:ext cx="3057526" cy="33256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DC043-FE20-3046-AD1D-82630C22A13E}"/>
              </a:ext>
            </a:extLst>
          </p:cNvPr>
          <p:cNvCxnSpPr/>
          <p:nvPr/>
        </p:nvCxnSpPr>
        <p:spPr>
          <a:xfrm>
            <a:off x="4818683" y="5657850"/>
            <a:ext cx="298608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A84277-6F66-2846-BACF-634E0F9A5920}"/>
              </a:ext>
            </a:extLst>
          </p:cNvPr>
          <p:cNvCxnSpPr>
            <a:cxnSpLocks/>
          </p:cNvCxnSpPr>
          <p:nvPr/>
        </p:nvCxnSpPr>
        <p:spPr>
          <a:xfrm flipV="1">
            <a:off x="4818683" y="2913164"/>
            <a:ext cx="0" cy="27446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94BA8-0382-B04E-B84B-D7AC531765C1}"/>
              </a:ext>
            </a:extLst>
          </p:cNvPr>
          <p:cNvSpPr txBox="1"/>
          <p:nvPr/>
        </p:nvSpPr>
        <p:spPr>
          <a:xfrm>
            <a:off x="4818683" y="285078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81B04-6A74-DA45-92CC-B9ADBC3E8344}"/>
              </a:ext>
            </a:extLst>
          </p:cNvPr>
          <p:cNvSpPr txBox="1"/>
          <p:nvPr/>
        </p:nvSpPr>
        <p:spPr>
          <a:xfrm>
            <a:off x="7028249" y="571196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# Layers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833ABB2-2543-8C46-BBC5-412178E12004}"/>
              </a:ext>
            </a:extLst>
          </p:cNvPr>
          <p:cNvSpPr/>
          <p:nvPr/>
        </p:nvSpPr>
        <p:spPr>
          <a:xfrm rot="10800000">
            <a:off x="4937383" y="1085844"/>
            <a:ext cx="4181729" cy="4443733"/>
          </a:xfrm>
          <a:prstGeom prst="arc">
            <a:avLst>
              <a:gd name="adj1" fmla="val 16006312"/>
              <a:gd name="adj2" fmla="val 67866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8886C-DD17-C746-81B8-122CAAC1B94F}"/>
              </a:ext>
            </a:extLst>
          </p:cNvPr>
          <p:cNvSpPr txBox="1"/>
          <p:nvPr/>
        </p:nvSpPr>
        <p:spPr>
          <a:xfrm>
            <a:off x="695914" y="2097562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3"/>
                </a:solidFill>
              </a:rPr>
              <a:t>Theoretically, …</a:t>
            </a:r>
          </a:p>
        </p:txBody>
      </p:sp>
    </p:spTree>
    <p:extLst>
      <p:ext uri="{BB962C8B-B14F-4D97-AF65-F5344CB8AC3E}">
        <p14:creationId xmlns:p14="http://schemas.microsoft.com/office/powerpoint/2010/main" val="106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A2-BDB2-424D-AB36-2DD88C1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98BC-EB71-FB45-AB79-124636974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915" y="1429984"/>
            <a:ext cx="11381700" cy="23226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adding layers improve model performance?</a:t>
            </a:r>
          </a:p>
          <a:p>
            <a:r>
              <a:rPr lang="en-US" b="1" dirty="0"/>
              <a:t>Degradation</a:t>
            </a:r>
            <a:r>
              <a:rPr lang="en-US" dirty="0"/>
              <a:t>: with the network depth increasing, loss rebounds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D858D-F590-9D4E-A08E-7747DADB3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22" t="16217"/>
          <a:stretch/>
        </p:blipFill>
        <p:spPr>
          <a:xfrm>
            <a:off x="957262" y="2694089"/>
            <a:ext cx="3057526" cy="3325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F2452-59BE-414F-BB02-171E7FCD8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17" r="48549"/>
          <a:stretch/>
        </p:blipFill>
        <p:spPr>
          <a:xfrm>
            <a:off x="7861925" y="2706829"/>
            <a:ext cx="3635010" cy="332565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C3E64B-3399-3241-9849-27BD9246F67D}"/>
              </a:ext>
            </a:extLst>
          </p:cNvPr>
          <p:cNvGrpSpPr/>
          <p:nvPr/>
        </p:nvGrpSpPr>
        <p:grpSpPr>
          <a:xfrm>
            <a:off x="4818683" y="997853"/>
            <a:ext cx="4300429" cy="5021890"/>
            <a:chOff x="8604492" y="997853"/>
            <a:chExt cx="4300429" cy="502189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BDC043-FE20-3046-AD1D-82630C22A13E}"/>
                </a:ext>
              </a:extLst>
            </p:cNvPr>
            <p:cNvCxnSpPr/>
            <p:nvPr/>
          </p:nvCxnSpPr>
          <p:spPr>
            <a:xfrm>
              <a:off x="8604492" y="5657850"/>
              <a:ext cx="298608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A84277-6F66-2846-BACF-634E0F9A5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492" y="2913164"/>
              <a:ext cx="0" cy="27446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294BA8-0382-B04E-B84B-D7AC531765C1}"/>
                </a:ext>
              </a:extLst>
            </p:cNvPr>
            <p:cNvSpPr txBox="1"/>
            <p:nvPr/>
          </p:nvSpPr>
          <p:spPr>
            <a:xfrm>
              <a:off x="8604492" y="2850788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Loss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B81B04-6A74-DA45-92CC-B9ADBC3E8344}"/>
                </a:ext>
              </a:extLst>
            </p:cNvPr>
            <p:cNvSpPr txBox="1"/>
            <p:nvPr/>
          </p:nvSpPr>
          <p:spPr>
            <a:xfrm>
              <a:off x="10814058" y="571196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# Layers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20E25AC-4C9E-D545-ADDA-467019B6C0F5}"/>
                </a:ext>
              </a:extLst>
            </p:cNvPr>
            <p:cNvSpPr/>
            <p:nvPr/>
          </p:nvSpPr>
          <p:spPr>
            <a:xfrm rot="10466220">
              <a:off x="8740108" y="997853"/>
              <a:ext cx="2857184" cy="4115887"/>
            </a:xfrm>
            <a:prstGeom prst="arc">
              <a:avLst>
                <a:gd name="adj1" fmla="val 14449201"/>
                <a:gd name="adj2" fmla="val 213843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833ABB2-2543-8C46-BBC5-412178E12004}"/>
                </a:ext>
              </a:extLst>
            </p:cNvPr>
            <p:cNvSpPr/>
            <p:nvPr/>
          </p:nvSpPr>
          <p:spPr>
            <a:xfrm rot="10800000">
              <a:off x="8723192" y="1085844"/>
              <a:ext cx="4181729" cy="4443733"/>
            </a:xfrm>
            <a:prstGeom prst="arc">
              <a:avLst>
                <a:gd name="adj1" fmla="val 16006312"/>
                <a:gd name="adj2" fmla="val 67866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0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1192-1D06-1F4D-9587-963ADB78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2127-8F70-E644-B581-4D0FEE3C2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225" y="1310105"/>
            <a:ext cx="9595153" cy="4599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address degradation?</a:t>
            </a:r>
          </a:p>
          <a:p>
            <a:r>
              <a:rPr lang="en-US" dirty="0"/>
              <a:t> A deep residual learning framework – </a:t>
            </a:r>
            <a:r>
              <a:rPr lang="en-US" b="1" i="1" dirty="0" err="1"/>
              <a:t>ResNet</a:t>
            </a:r>
            <a:r>
              <a:rPr lang="en-US" b="1" i="1" dirty="0"/>
              <a:t>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55C0D-0538-1940-90FE-77AE5D12DF6A}"/>
              </a:ext>
            </a:extLst>
          </p:cNvPr>
          <p:cNvSpPr/>
          <p:nvPr/>
        </p:nvSpPr>
        <p:spPr>
          <a:xfrm>
            <a:off x="854281" y="5863781"/>
            <a:ext cx="138211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73736"/>
                </a:solidFill>
                <a:latin typeface="Arial" panose="020B0604020202020204" pitchFamily="34" charset="0"/>
              </a:rPr>
              <a:t>* He et al., 2015</a:t>
            </a:r>
            <a:endParaRPr lang="en-US" dirty="0">
              <a:solidFill>
                <a:srgbClr val="37373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C1029-2437-6541-8A8C-AFD4D517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57544" y="-1038331"/>
            <a:ext cx="2799575" cy="108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598-BC13-A14F-AB4B-7E0C8B0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Blocks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5CD2-98C8-8546-9DDE-2C96900D8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1496" y="1410347"/>
            <a:ext cx="4786405" cy="4599628"/>
          </a:xfrm>
        </p:spPr>
        <p:txBody>
          <a:bodyPr/>
          <a:lstStyle/>
          <a:p>
            <a:r>
              <a:rPr lang="en-US" sz="3600" dirty="0"/>
              <a:t>Adding a “</a:t>
            </a:r>
            <a:r>
              <a:rPr lang="en-US" sz="3600" i="1" dirty="0"/>
              <a:t>short cut</a:t>
            </a:r>
            <a:r>
              <a:rPr lang="en-US" sz="3600" dirty="0"/>
              <a:t>” </a:t>
            </a:r>
          </a:p>
          <a:p>
            <a:pPr lvl="1"/>
            <a:r>
              <a:rPr lang="en-US" sz="2800" dirty="0"/>
              <a:t>Also called a “</a:t>
            </a:r>
            <a:r>
              <a:rPr lang="en-US" sz="2800" i="1" dirty="0"/>
              <a:t>skip connection</a:t>
            </a:r>
            <a:r>
              <a:rPr lang="en-US" sz="2800" dirty="0"/>
              <a:t>”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74D5-B1C6-D047-A2CE-A8EE85B36A0F}"/>
              </a:ext>
            </a:extLst>
          </p:cNvPr>
          <p:cNvSpPr txBox="1"/>
          <p:nvPr/>
        </p:nvSpPr>
        <p:spPr>
          <a:xfrm>
            <a:off x="1090788" y="126209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Regular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1F6B5-6510-5F42-A76F-BC30D6DAE240}"/>
              </a:ext>
            </a:extLst>
          </p:cNvPr>
          <p:cNvSpPr txBox="1"/>
          <p:nvPr/>
        </p:nvSpPr>
        <p:spPr>
          <a:xfrm>
            <a:off x="3828381" y="126209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Residual 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DD67B-1B83-C944-9FC8-377FEE2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81" y="1647882"/>
            <a:ext cx="5024752" cy="394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84825-B3EE-8749-95ED-16F0D1CAB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22" t="16217"/>
          <a:stretch/>
        </p:blipFill>
        <p:spPr>
          <a:xfrm>
            <a:off x="6377061" y="3092072"/>
            <a:ext cx="2513398" cy="273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2DC99-EA6A-6B4D-BB14-A09218806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17" r="48549"/>
          <a:stretch/>
        </p:blipFill>
        <p:spPr>
          <a:xfrm>
            <a:off x="9114913" y="3339723"/>
            <a:ext cx="2717423" cy="24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598-BC13-A14F-AB4B-7E0C8B0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Blocks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5CD2-98C8-8546-9DDE-2C96900D8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7559" y="1324749"/>
            <a:ext cx="4283841" cy="4599628"/>
          </a:xfrm>
        </p:spPr>
        <p:txBody>
          <a:bodyPr/>
          <a:lstStyle/>
          <a:p>
            <a:r>
              <a:rPr lang="en-US" sz="3200" dirty="0"/>
              <a:t>Skip connections </a:t>
            </a:r>
          </a:p>
          <a:p>
            <a:pPr lvl="1"/>
            <a:r>
              <a:rPr lang="en-US" sz="2800" dirty="0"/>
              <a:t>“Taylor expansion”</a:t>
            </a:r>
            <a:br>
              <a:rPr lang="en-US" sz="2800" dirty="0"/>
            </a:br>
            <a:r>
              <a:rPr lang="en-US" sz="2800" dirty="0"/>
              <a:t>style parametrization</a:t>
            </a:r>
          </a:p>
          <a:p>
            <a:pPr lvl="1"/>
            <a:r>
              <a:rPr lang="en-US" sz="2800" dirty="0"/>
              <a:t>Work as a ”refinement step" </a:t>
            </a:r>
          </a:p>
          <a:p>
            <a:pPr marL="456971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74D5-B1C6-D047-A2CE-A8EE85B36A0F}"/>
              </a:ext>
            </a:extLst>
          </p:cNvPr>
          <p:cNvSpPr txBox="1"/>
          <p:nvPr/>
        </p:nvSpPr>
        <p:spPr>
          <a:xfrm>
            <a:off x="1090788" y="126209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Regular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DDFD9-F25B-A343-8CE1-B03C56B1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81" y="1647882"/>
            <a:ext cx="5024752" cy="3948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6035C9-9B94-9D42-8DC3-3C1AD0AE26A4}"/>
              </a:ext>
            </a:extLst>
          </p:cNvPr>
          <p:cNvSpPr txBox="1"/>
          <p:nvPr/>
        </p:nvSpPr>
        <p:spPr>
          <a:xfrm>
            <a:off x="3828381" y="126209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Residual Block</a:t>
            </a:r>
          </a:p>
        </p:txBody>
      </p:sp>
    </p:spTree>
    <p:extLst>
      <p:ext uri="{BB962C8B-B14F-4D97-AF65-F5344CB8AC3E}">
        <p14:creationId xmlns:p14="http://schemas.microsoft.com/office/powerpoint/2010/main" val="356134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7D1B-FBA9-CB44-9BD4-7093C130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43BF5-9591-3B41-85B4-F05EE25DD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75"/>
          <a:stretch/>
        </p:blipFill>
        <p:spPr>
          <a:xfrm>
            <a:off x="931887" y="1941625"/>
            <a:ext cx="2213649" cy="365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1B351-82BC-F14F-8E0D-502A7060BA2E}"/>
              </a:ext>
            </a:extLst>
          </p:cNvPr>
          <p:cNvSpPr txBox="1"/>
          <p:nvPr/>
        </p:nvSpPr>
        <p:spPr>
          <a:xfrm>
            <a:off x="784403" y="130820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Regular </a:t>
            </a:r>
            <a:r>
              <a:rPr lang="en-US" sz="1800" b="1" dirty="0" err="1">
                <a:solidFill>
                  <a:schemeClr val="accent3"/>
                </a:solidFill>
              </a:rPr>
              <a:t>ResNet</a:t>
            </a:r>
            <a:r>
              <a:rPr lang="en-US" sz="1800" b="1" dirty="0">
                <a:solidFill>
                  <a:schemeClr val="accent3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6104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598-BC13-A14F-AB4B-7E0C8B0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Blocks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74D5-B1C6-D047-A2CE-A8EE85B36A0F}"/>
              </a:ext>
            </a:extLst>
          </p:cNvPr>
          <p:cNvSpPr txBox="1"/>
          <p:nvPr/>
        </p:nvSpPr>
        <p:spPr>
          <a:xfrm>
            <a:off x="784403" y="130820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Regular </a:t>
            </a:r>
            <a:r>
              <a:rPr lang="en-US" sz="1800" b="1" dirty="0" err="1">
                <a:solidFill>
                  <a:schemeClr val="accent3"/>
                </a:solidFill>
              </a:rPr>
              <a:t>ResNet</a:t>
            </a:r>
            <a:r>
              <a:rPr lang="en-US" sz="1800" b="1" dirty="0">
                <a:solidFill>
                  <a:schemeClr val="accent3"/>
                </a:solidFill>
              </a:rPr>
              <a:t>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1F6B5-6510-5F42-A76F-BC30D6DAE240}"/>
              </a:ext>
            </a:extLst>
          </p:cNvPr>
          <p:cNvSpPr txBox="1"/>
          <p:nvPr/>
        </p:nvSpPr>
        <p:spPr>
          <a:xfrm>
            <a:off x="3734333" y="1319157"/>
            <a:ext cx="2064989" cy="5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solidFill>
                  <a:schemeClr val="accent3"/>
                </a:solidFill>
              </a:rPr>
              <a:t>ResNet</a:t>
            </a:r>
            <a:r>
              <a:rPr lang="en-US" sz="1800" b="1" dirty="0">
                <a:solidFill>
                  <a:schemeClr val="accent3"/>
                </a:solidFill>
              </a:rPr>
              <a:t> Block with </a:t>
            </a:r>
          </a:p>
          <a:p>
            <a:pPr algn="ctr">
              <a:lnSpc>
                <a:spcPts val="1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3"/>
                </a:solidFill>
              </a:rPr>
              <a:t>1x1 convolution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E15CB-C40B-5B4C-A8DF-177DAE41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87" y="1941625"/>
            <a:ext cx="5821601" cy="36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3A1-2E49-1441-BE1C-18770834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2E64-5511-F24A-8C82-FEE0BB64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different permutations within </a:t>
            </a:r>
            <a:r>
              <a:rPr lang="en-US" dirty="0" err="1"/>
              <a:t>ResNet</a:t>
            </a:r>
            <a:r>
              <a:rPr lang="en-US" dirty="0"/>
              <a:t> blocks.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A9A96-DDE1-3B46-A920-3E683506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8" y="2084909"/>
            <a:ext cx="10883004" cy="38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95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33846</TotalTime>
  <Words>330</Words>
  <Application>Microsoft Macintosh PowerPoint</Application>
  <PresentationFormat>Custom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ResNet</vt:lpstr>
      <vt:lpstr>Motivation</vt:lpstr>
      <vt:lpstr>Motivation</vt:lpstr>
      <vt:lpstr>Motivation</vt:lpstr>
      <vt:lpstr>Residual Blocks Idea</vt:lpstr>
      <vt:lpstr>Residual Blocks Idea</vt:lpstr>
      <vt:lpstr>ResNet Blocks</vt:lpstr>
      <vt:lpstr>ResNet Blocks</vt:lpstr>
      <vt:lpstr>ResNet Blocks</vt:lpstr>
      <vt:lpstr>ResNet</vt:lpstr>
      <vt:lpstr>ResNet</vt:lpstr>
      <vt:lpstr>Parameter Size &amp; Layers</vt:lpstr>
      <vt:lpstr>ResNet v.s. VGG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881</cp:revision>
  <cp:lastPrinted>2020-03-05T18:47:14Z</cp:lastPrinted>
  <dcterms:created xsi:type="dcterms:W3CDTF">2019-12-18T06:10:11Z</dcterms:created>
  <dcterms:modified xsi:type="dcterms:W3CDTF">2020-07-08T22:08:05Z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