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14"/>
  </p:notesMasterIdLst>
  <p:handoutMasterIdLst>
    <p:handoutMasterId r:id="rId15"/>
  </p:handoutMasterIdLst>
  <p:sldIdLst>
    <p:sldId id="825" r:id="rId5"/>
    <p:sldId id="717" r:id="rId6"/>
    <p:sldId id="759" r:id="rId7"/>
    <p:sldId id="747" r:id="rId8"/>
    <p:sldId id="828" r:id="rId9"/>
    <p:sldId id="773" r:id="rId10"/>
    <p:sldId id="761" r:id="rId11"/>
    <p:sldId id="721" r:id="rId12"/>
    <p:sldId id="732" r:id="rId13"/>
  </p:sldIdLst>
  <p:sldSz cx="12188825" cy="6858000"/>
  <p:notesSz cx="7010400" cy="9296400"/>
  <p:custDataLst>
    <p:tags r:id="rId16"/>
  </p:custDataLst>
  <p:defaultTextStyle>
    <a:defPPr>
      <a:defRPr lang="en-US"/>
    </a:defPPr>
    <a:lvl1pPr marL="0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021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043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065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6087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0109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4131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81536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21755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96" userDrawn="1">
          <p15:clr>
            <a:srgbClr val="A4A3A4"/>
          </p15:clr>
        </p15:guide>
        <p15:guide id="2" orient="horz" pos="1549" userDrawn="1">
          <p15:clr>
            <a:srgbClr val="A4A3A4"/>
          </p15:clr>
        </p15:guide>
        <p15:guide id="3" orient="horz" pos="5139" userDrawn="1">
          <p15:clr>
            <a:srgbClr val="A4A3A4"/>
          </p15:clr>
        </p15:guide>
        <p15:guide id="4" pos="551" userDrawn="1">
          <p15:clr>
            <a:srgbClr val="A4A3A4"/>
          </p15:clr>
        </p15:guide>
        <p15:guide id="5" pos="9088" userDrawn="1">
          <p15:clr>
            <a:srgbClr val="A4A3A4"/>
          </p15:clr>
        </p15:guide>
        <p15:guide id="6" pos="5294" userDrawn="1">
          <p15:clr>
            <a:srgbClr val="A4A3A4"/>
          </p15:clr>
        </p15:guide>
        <p15:guide id="7" orient="horz" pos="1056" userDrawn="1">
          <p15:clr>
            <a:srgbClr val="A4A3A4"/>
          </p15:clr>
        </p15:guide>
        <p15:guide id="8" orient="horz" pos="3504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pos="432" userDrawn="1">
          <p15:clr>
            <a:srgbClr val="A4A3A4"/>
          </p15:clr>
        </p15:guide>
        <p15:guide id="11" pos="7126" userDrawn="1">
          <p15:clr>
            <a:srgbClr val="A4A3A4"/>
          </p15:clr>
        </p15:guide>
        <p15:guide id="12" pos="4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e Kearney" initials="AK" lastIdx="17" clrIdx="0"/>
  <p:cmAuthor id="1" name="Nolan Sundrud" initials="NS" lastIdx="1" clrIdx="1"/>
  <p:cmAuthor id="2" name="Maurer, Samantha" initials="MS" lastIdx="7" clrIdx="2"/>
  <p:cmAuthor id="3" name="Rele, Gaurav" initials="RG" lastIdx="1" clrIdx="3">
    <p:extLst>
      <p:ext uri="{19B8F6BF-5375-455C-9EA6-DF929625EA0E}">
        <p15:presenceInfo xmlns:p15="http://schemas.microsoft.com/office/powerpoint/2012/main" userId="S-1-5-21-1407069837-2091007605-538272213-25862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C3"/>
    <a:srgbClr val="FF9900"/>
    <a:srgbClr val="FE9900"/>
    <a:srgbClr val="FF7A00"/>
    <a:srgbClr val="383D3B"/>
    <a:srgbClr val="00ADAB"/>
    <a:srgbClr val="FFB03B"/>
    <a:srgbClr val="FFA725"/>
    <a:srgbClr val="F89921"/>
    <a:srgbClr val="006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4" autoAdjust="0"/>
    <p:restoredTop sz="74810" autoAdjust="0"/>
  </p:normalViewPr>
  <p:slideViewPr>
    <p:cSldViewPr snapToGrid="0">
      <p:cViewPr varScale="1">
        <p:scale>
          <a:sx n="79" d="100"/>
          <a:sy n="79" d="100"/>
        </p:scale>
        <p:origin x="1440" y="192"/>
      </p:cViewPr>
      <p:guideLst>
        <p:guide pos="4896"/>
        <p:guide orient="horz" pos="1549"/>
        <p:guide orient="horz" pos="5139"/>
        <p:guide pos="551"/>
        <p:guide pos="9088"/>
        <p:guide pos="5294"/>
        <p:guide orient="horz" pos="1056"/>
        <p:guide orient="horz" pos="3504"/>
        <p:guide pos="3839"/>
        <p:guide pos="432"/>
        <p:guide pos="7126"/>
        <p:guide pos="4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840"/>
    </p:cViewPr>
  </p:sorterViewPr>
  <p:notesViewPr>
    <p:cSldViewPr snapToGrid="0">
      <p:cViewPr varScale="1">
        <p:scale>
          <a:sx n="76" d="100"/>
          <a:sy n="76" d="100"/>
        </p:scale>
        <p:origin x="40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885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0A5FC-BD41-1443-B940-79FBBB705431}" type="datetimeFigureOut">
              <a:rPr lang="en-US" smtClean="0">
                <a:latin typeface="Amazon Ember"/>
              </a:rPr>
              <a:t>7/8/20</a:t>
            </a:fld>
            <a:endParaRPr lang="en-US" dirty="0">
              <a:latin typeface="Amazon Emb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885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E446-62A2-A34E-999E-1639EE058FD1}" type="slidenum">
              <a:rPr lang="en-US" smtClean="0">
                <a:latin typeface="Amazon Ember"/>
              </a:rPr>
              <a:t>‹#›</a:t>
            </a:fld>
            <a:endParaRPr lang="en-US" dirty="0"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634542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mazon Ember"/>
              </a:defRPr>
            </a:lvl1pPr>
          </a:lstStyle>
          <a:p>
            <a:fld id="{631F7D34-E617-4D67-ADB9-F7300D1D14C6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2050"/>
            <a:ext cx="55721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mazon Ember"/>
              </a:defRPr>
            </a:lvl1pPr>
          </a:lstStyle>
          <a:p>
            <a:fld id="{525B7AE5-8B6B-45BB-BCE2-0D5FF01E05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1pPr>
    <a:lvl2pPr marL="45718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2pPr>
    <a:lvl3pPr marL="91437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3pPr>
    <a:lvl4pPr marL="137156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4pPr>
    <a:lvl5pPr marL="182875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5pPr>
    <a:lvl6pPr marL="228594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1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3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81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1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00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53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82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27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29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fillment Logo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174EA-4502-4546-ACDC-DD5E598035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82" y="412869"/>
            <a:ext cx="6055663" cy="60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9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AA3866-048A-2449-A57B-65D003A49DEA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5821D-B101-734B-AC8D-F8621F65E92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F5D8A-7030-AC4F-A6C5-1532EA8C8DE9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5FAC4-9305-7A4F-9A9C-9919328FDB9D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C0D95C-731A-F641-AD3A-CB54B6ACA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4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End Slide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99BB8AB-0443-634D-ACBD-74F470C64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27" y="2585198"/>
            <a:ext cx="3833375" cy="3833375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5181603" y="399863"/>
            <a:ext cx="5884334" cy="2185334"/>
          </a:xfrm>
          <a:prstGeom prst="rect">
            <a:avLst/>
          </a:prstGeom>
        </p:spPr>
        <p:txBody>
          <a:bodyPr vert="horz" anchor="ctr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9FC9B-EF99-8D41-87D2-F5E139C0AB0F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E2501-7AD4-A146-AF74-F02167CF5568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16656-6525-8642-AA82-CA530EB46E91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CD983-4326-1640-B018-27034187E01B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61553B-A03D-A54C-A926-1F920E5F24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  <p:sp>
        <p:nvSpPr>
          <p:cNvPr id="35" name="Speech Bubble: Rectangle 26">
            <a:extLst>
              <a:ext uri="{FF2B5EF4-FFF2-40B4-BE49-F238E27FC236}">
                <a16:creationId xmlns:a16="http://schemas.microsoft.com/office/drawing/2014/main" id="{63383F62-FBD0-4C4B-87C7-74D34571B4AE}"/>
              </a:ext>
            </a:extLst>
          </p:cNvPr>
          <p:cNvSpPr/>
          <p:nvPr userDrawn="1"/>
        </p:nvSpPr>
        <p:spPr>
          <a:xfrm rot="5400000" flipV="1">
            <a:off x="7031103" y="-1449637"/>
            <a:ext cx="2185332" cy="588433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652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3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49793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_Box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sz="2800" baseline="0"/>
            </a:lvl1pPr>
          </a:lstStyle>
          <a:p>
            <a:r>
              <a:rPr lang="en-US" dirty="0"/>
              <a:t>Click to insert a full page</a:t>
            </a:r>
            <a:br>
              <a:rPr lang="en-US" dirty="0"/>
            </a:br>
            <a:r>
              <a:rPr lang="en-US" dirty="0"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41129" y="2"/>
            <a:ext cx="3683106" cy="4670425"/>
          </a:xfrm>
          <a:prstGeom prst="rect">
            <a:avLst/>
          </a:prstGeom>
          <a:solidFill>
            <a:srgbClr val="0090C3"/>
          </a:solidFill>
        </p:spPr>
        <p:txBody>
          <a:bodyPr vert="horz" lIns="274320" rIns="274320" anchor="ctr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1pPr>
            <a:lvl2pPr marL="456971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2pPr>
            <a:lvl3pPr marL="913942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3pPr>
            <a:lvl4pPr marL="137091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4pPr>
            <a:lvl5pPr marL="182788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2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4" y="0"/>
            <a:ext cx="12188825" cy="6858000"/>
          </a:xfrm>
          <a:prstGeom prst="rect">
            <a:avLst/>
          </a:prstGeom>
        </p:spPr>
        <p:txBody>
          <a:bodyPr vert="horz" lIns="45681" tIns="22840" rIns="45681" bIns="22840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307895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tx1">
                    <a:lumMod val="20000"/>
                    <a:lumOff val="8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132333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383D3B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229020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Future Divider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I am the Triton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73B51-7533-9040-AF33-60330B1F43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32" y="4317953"/>
            <a:ext cx="1741812" cy="17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2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640CE5-69AF-5145-B23B-F902C53EEF99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10867927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55274"/>
            <a:ext cx="10869635" cy="45996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800"/>
              </a:spcBef>
              <a:buFontTx/>
              <a:buNone/>
              <a:defRPr b="0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6971" indent="0">
              <a:spcBef>
                <a:spcPts val="800"/>
              </a:spcBef>
              <a:buFontTx/>
              <a:buNone/>
              <a:defRPr/>
            </a:lvl2pPr>
            <a:lvl3pPr marL="913942" indent="0">
              <a:spcBef>
                <a:spcPts val="800"/>
              </a:spcBef>
              <a:buFontTx/>
              <a:buNone/>
              <a:defRPr/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without bullets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8B1E5-A810-2046-B2A9-489F9DED7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5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695914" y="295897"/>
            <a:ext cx="10894666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10105"/>
            <a:ext cx="10883004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529C28-F0B7-564E-B2DF-EF91007C751C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E37C0-ABB0-CD4C-8AC5-54B941C6761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4D9EB-6F3A-4D40-9DDC-2257AB2FC76A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D9A4E-4F60-5E40-A5FF-13E5C6E452D8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38EDC-D6AA-AA49-9FC9-3A9A3CABC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353515" y="2"/>
            <a:ext cx="4835311" cy="615660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2848" y="1310105"/>
            <a:ext cx="6517060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AAA5B-57C7-AB4E-B4E2-7F8D01BFA210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EF010-B241-5046-BF9B-7BB36BB61C61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10552-7870-F242-A30E-453F51FF24C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47EF4-2632-F446-BD46-9BE40FB25A51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2746B-50BE-1C46-B466-7C7FF0D1EE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4"/>
            <a:ext cx="4762500" cy="3033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426325" y="3118556"/>
            <a:ext cx="4762500" cy="29713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10105"/>
            <a:ext cx="6518768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7A5A8-053E-9D43-83FE-B6F1C9697EAB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04DA8-C702-ED46-AD2B-E10449F87330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6D3649-3EEF-7B4E-9110-93C91DE6EA2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AE7E6E-25CA-CB43-AF7C-A9DB623026E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EB343A-D7A1-2945-A1E5-302F77F71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box Call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6614"/>
            <a:ext cx="4762500" cy="615059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7145" y="1199448"/>
            <a:ext cx="4219344" cy="4346223"/>
          </a:xfrm>
          <a:prstGeom prst="rect">
            <a:avLst/>
          </a:prstGeom>
        </p:spPr>
        <p:txBody>
          <a:bodyPr vert="horz" anchor="t"/>
          <a:lstStyle>
            <a:lvl1pPr defTabSz="456812">
              <a:lnSpc>
                <a:spcPct val="90000"/>
              </a:lnSpc>
              <a:spcAft>
                <a:spcPts val="600"/>
              </a:spcAft>
              <a:defRPr sz="4000" baseline="0">
                <a:latin typeface="+mj-lt"/>
                <a:cs typeface="Amazon Ember Medium"/>
              </a:defRPr>
            </a:lvl1pPr>
          </a:lstStyle>
          <a:p>
            <a:pPr defTabSz="456949">
              <a:spcAft>
                <a:spcPts val="600"/>
              </a:spcAft>
            </a:pPr>
            <a: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  <a:t>Fun Call Out </a:t>
            </a:r>
            <a:b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</a:br>
            <a: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  <a:t>with a quote etc.</a:t>
            </a:r>
            <a:b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</a:br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30" name="Speech Bubble: Rectangle 26"/>
          <p:cNvSpPr/>
          <p:nvPr userDrawn="1"/>
        </p:nvSpPr>
        <p:spPr>
          <a:xfrm>
            <a:off x="863526" y="897471"/>
            <a:ext cx="4700425" cy="480785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5671C0-372A-B249-9808-470F5F2EC0B7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C18031-7438-9F4D-B5BF-DD8E29D5F2F6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88C935-B5E6-564A-8B97-74FC3D6F9FDE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9CAD6F-39A0-E14F-88EC-47562C4AE87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09F46A8-45DA-084B-A2D4-4DE9BF14E5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hidden="1"/>
          <p:cNvGrpSpPr/>
          <p:nvPr userDrawn="1"/>
        </p:nvGrpSpPr>
        <p:grpSpPr>
          <a:xfrm>
            <a:off x="358497" y="311726"/>
            <a:ext cx="11471835" cy="6234546"/>
            <a:chOff x="457200" y="457197"/>
            <a:chExt cx="14630400" cy="9144001"/>
          </a:xfrm>
        </p:grpSpPr>
        <p:sp>
          <p:nvSpPr>
            <p:cNvPr id="3" name="Rectangle 2"/>
            <p:cNvSpPr/>
            <p:nvPr userDrawn="1"/>
          </p:nvSpPr>
          <p:spPr>
            <a:xfrm rot="5400000">
              <a:off x="3200400" y="-2286003"/>
              <a:ext cx="9144000" cy="146304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4" name="Rectangle 3"/>
            <p:cNvSpPr/>
            <p:nvPr userDrawn="1"/>
          </p:nvSpPr>
          <p:spPr>
            <a:xfrm rot="5400000">
              <a:off x="-17830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5" name="Rectangle 4"/>
            <p:cNvSpPr/>
            <p:nvPr userDrawn="1"/>
          </p:nvSpPr>
          <p:spPr>
            <a:xfrm rot="5400000">
              <a:off x="3187731" y="2697477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6" name="Rectangle 5"/>
            <p:cNvSpPr/>
            <p:nvPr userDrawn="1"/>
          </p:nvSpPr>
          <p:spPr>
            <a:xfrm rot="5400000">
              <a:off x="81838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148589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800" r:id="rId3"/>
    <p:sldLayoutId id="214748376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801" r:id="rId13"/>
    <p:sldLayoutId id="2147483798" r:id="rId14"/>
  </p:sldLayoutIdLst>
  <p:txStyles>
    <p:titleStyle>
      <a:lvl1pPr algn="l" defTabSz="997999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500" indent="-249500" algn="l" defTabSz="997999" rtl="0" eaLnBrk="1" latinLnBrk="0" hangingPunct="1">
        <a:lnSpc>
          <a:spcPct val="90000"/>
        </a:lnSpc>
        <a:spcBef>
          <a:spcPts val="1092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8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46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44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243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742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241498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8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7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97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96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94998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93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2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92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9D2-973B-E140-A9FC-64D6362F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D1BB-B00E-BD44-98B6-99852B9C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(You Only Look Once)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A81E5-F5ED-DD43-867A-CB25CBEEB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71668" y="1799382"/>
            <a:ext cx="4239776" cy="4265439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/>
              <a:t>YOLO*</a:t>
            </a:r>
            <a:r>
              <a:rPr lang="en-US" sz="2800" dirty="0"/>
              <a:t> processes a image all at once.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will divide the image into </a:t>
            </a:r>
            <a:r>
              <a:rPr lang="en-US" sz="2800" b="1" dirty="0"/>
              <a:t>“</a:t>
            </a:r>
            <a:r>
              <a:rPr lang="en-US" sz="2800" b="1" i="1" dirty="0"/>
              <a:t>S x S</a:t>
            </a:r>
            <a:r>
              <a:rPr lang="en-US" sz="2800" b="1" dirty="0"/>
              <a:t>” </a:t>
            </a:r>
            <a:r>
              <a:rPr lang="en-US" sz="2800" dirty="0"/>
              <a:t>grid cells.</a:t>
            </a:r>
          </a:p>
          <a:p>
            <a:r>
              <a:rPr lang="en-US" sz="2800" dirty="0"/>
              <a:t>Assume, dividing into 7x7 cells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6BFD400-078A-B34E-8A11-C68B76A41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172" y="1808736"/>
            <a:ext cx="3200400" cy="3200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52D5BA-3EBE-CE40-9ADF-DC957AB3DCEB}"/>
              </a:ext>
            </a:extLst>
          </p:cNvPr>
          <p:cNvCxnSpPr/>
          <p:nvPr/>
        </p:nvCxnSpPr>
        <p:spPr>
          <a:xfrm>
            <a:off x="4872138" y="1840740"/>
            <a:ext cx="0" cy="31363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1240FF-1926-9A4E-B5AB-B113AD51B18A}"/>
              </a:ext>
            </a:extLst>
          </p:cNvPr>
          <p:cNvCxnSpPr>
            <a:cxnSpLocks/>
          </p:cNvCxnSpPr>
          <p:nvPr/>
        </p:nvCxnSpPr>
        <p:spPr>
          <a:xfrm>
            <a:off x="1515172" y="5121699"/>
            <a:ext cx="31363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B197C1-4B90-D248-A28F-2F6968D2A3F4}"/>
              </a:ext>
            </a:extLst>
          </p:cNvPr>
          <p:cNvSpPr txBox="1"/>
          <p:nvPr/>
        </p:nvSpPr>
        <p:spPr>
          <a:xfrm>
            <a:off x="4872138" y="3224270"/>
            <a:ext cx="4885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EC503B-7839-554F-91DD-DC35EAF6B975}"/>
              </a:ext>
            </a:extLst>
          </p:cNvPr>
          <p:cNvSpPr txBox="1"/>
          <p:nvPr/>
        </p:nvSpPr>
        <p:spPr>
          <a:xfrm>
            <a:off x="2839111" y="5081601"/>
            <a:ext cx="4885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6872E8-0E61-6340-B707-596D37DE3334}"/>
              </a:ext>
            </a:extLst>
          </p:cNvPr>
          <p:cNvSpPr/>
          <p:nvPr/>
        </p:nvSpPr>
        <p:spPr>
          <a:xfrm>
            <a:off x="1467756" y="5436872"/>
            <a:ext cx="935098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* Redmon, J. et al., You only look once: Unified, real-time object detection. In: CVPR. (2016)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0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D1BB-B00E-BD44-98B6-99852B9C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(You Only Look Once)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A81E5-F5ED-DD43-867A-CB25CBEEB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0653" y="1691671"/>
            <a:ext cx="5313000" cy="4196168"/>
          </a:xfrm>
        </p:spPr>
        <p:txBody>
          <a:bodyPr/>
          <a:lstStyle/>
          <a:p>
            <a:r>
              <a:rPr lang="en-US" sz="2800" dirty="0"/>
              <a:t>Each cell applies a fixed number of bounding boxes. </a:t>
            </a:r>
          </a:p>
          <a:p>
            <a:endParaRPr lang="en-US" sz="2800" dirty="0"/>
          </a:p>
          <a:p>
            <a:r>
              <a:rPr lang="en-US" sz="2800" dirty="0"/>
              <a:t>If 2 boxes here, then total number of boxes per image:  </a:t>
            </a:r>
            <a:r>
              <a:rPr lang="en-US" sz="2400" dirty="0">
                <a:solidFill>
                  <a:schemeClr val="accent3"/>
                </a:solidFill>
              </a:rPr>
              <a:t>7x7x2 = 98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6BFD400-078A-B34E-8A11-C68B76A41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172" y="1727091"/>
            <a:ext cx="3200400" cy="3200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52D5BA-3EBE-CE40-9ADF-DC957AB3DCEB}"/>
              </a:ext>
            </a:extLst>
          </p:cNvPr>
          <p:cNvCxnSpPr/>
          <p:nvPr/>
        </p:nvCxnSpPr>
        <p:spPr>
          <a:xfrm>
            <a:off x="4872138" y="1759095"/>
            <a:ext cx="0" cy="31363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1240FF-1926-9A4E-B5AB-B113AD51B18A}"/>
              </a:ext>
            </a:extLst>
          </p:cNvPr>
          <p:cNvCxnSpPr>
            <a:cxnSpLocks/>
          </p:cNvCxnSpPr>
          <p:nvPr/>
        </p:nvCxnSpPr>
        <p:spPr>
          <a:xfrm>
            <a:off x="1515172" y="5040054"/>
            <a:ext cx="31363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B197C1-4B90-D248-A28F-2F6968D2A3F4}"/>
              </a:ext>
            </a:extLst>
          </p:cNvPr>
          <p:cNvSpPr txBox="1"/>
          <p:nvPr/>
        </p:nvSpPr>
        <p:spPr>
          <a:xfrm>
            <a:off x="4872138" y="3142625"/>
            <a:ext cx="48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EC503B-7839-554F-91DD-DC35EAF6B975}"/>
              </a:ext>
            </a:extLst>
          </p:cNvPr>
          <p:cNvSpPr txBox="1"/>
          <p:nvPr/>
        </p:nvSpPr>
        <p:spPr>
          <a:xfrm>
            <a:off x="2839111" y="4999956"/>
            <a:ext cx="48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29DF03-49AC-CF4B-91C0-CE777BD6CB47}"/>
              </a:ext>
            </a:extLst>
          </p:cNvPr>
          <p:cNvSpPr/>
          <p:nvPr/>
        </p:nvSpPr>
        <p:spPr>
          <a:xfrm>
            <a:off x="3731051" y="3515646"/>
            <a:ext cx="448056" cy="448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56C503-1DE8-4B45-9A71-9886A79A4401}"/>
              </a:ext>
            </a:extLst>
          </p:cNvPr>
          <p:cNvSpPr/>
          <p:nvPr/>
        </p:nvSpPr>
        <p:spPr>
          <a:xfrm>
            <a:off x="3612798" y="3218825"/>
            <a:ext cx="751563" cy="104222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A42262-17D4-454D-BA40-EC3CB07B3669}"/>
              </a:ext>
            </a:extLst>
          </p:cNvPr>
          <p:cNvSpPr/>
          <p:nvPr/>
        </p:nvSpPr>
        <p:spPr>
          <a:xfrm>
            <a:off x="3369322" y="3261295"/>
            <a:ext cx="1163497" cy="96450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6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391E-7815-3A4C-BFC2-598C1914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(You Only Look Once)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83666-7085-5B48-8DFB-95D0D4F2C10B}"/>
              </a:ext>
            </a:extLst>
          </p:cNvPr>
          <p:cNvSpPr txBox="1"/>
          <p:nvPr/>
        </p:nvSpPr>
        <p:spPr>
          <a:xfrm>
            <a:off x="5444516" y="1697326"/>
            <a:ext cx="632838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Two folds:</a:t>
            </a:r>
          </a:p>
          <a:p>
            <a:r>
              <a:rPr lang="en-US" sz="2800" dirty="0"/>
              <a:t>	1. Each bounding box outputs 5 components</a:t>
            </a:r>
            <a:r>
              <a:rPr lang="en-US" sz="2800" b="1" dirty="0"/>
              <a:t>:</a:t>
            </a:r>
          </a:p>
          <a:p>
            <a:endParaRPr lang="en-US" sz="2800" b="1" dirty="0"/>
          </a:p>
          <a:p>
            <a:endParaRPr lang="en-US" sz="2800" b="1" dirty="0"/>
          </a:p>
          <a:p>
            <a:pPr marL="259902" indent="-342900">
              <a:buFont typeface="Arial" panose="020B0604020202020204" pitchFamily="34" charset="0"/>
              <a:buChar char="•"/>
            </a:pPr>
            <a:r>
              <a:rPr lang="en-US" sz="2400" dirty="0"/>
              <a:t>(</a:t>
            </a:r>
            <a:r>
              <a:rPr lang="en-US" sz="2400" i="1" dirty="0"/>
              <a:t>b</a:t>
            </a:r>
            <a:r>
              <a:rPr lang="en-US" sz="2400" i="1" baseline="-25000" dirty="0"/>
              <a:t>x </a:t>
            </a:r>
            <a:r>
              <a:rPr lang="en-US" sz="2400" i="1" dirty="0"/>
              <a:t>,</a:t>
            </a:r>
            <a:r>
              <a:rPr lang="en-US" sz="2400" i="1" baseline="-25000" dirty="0"/>
              <a:t> </a:t>
            </a:r>
            <a:r>
              <a:rPr lang="en-US" sz="2400" i="1" dirty="0"/>
              <a:t>b</a:t>
            </a:r>
            <a:r>
              <a:rPr lang="en-US" sz="2400" i="1" baseline="-25000" dirty="0"/>
              <a:t>y</a:t>
            </a:r>
            <a:r>
              <a:rPr lang="en-US" sz="2400" dirty="0"/>
              <a:t>): Box center coordinates</a:t>
            </a:r>
          </a:p>
          <a:p>
            <a:pPr marL="259902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b</a:t>
            </a:r>
            <a:r>
              <a:rPr lang="en-US" sz="2400" i="1" baseline="-25000" dirty="0" err="1"/>
              <a:t>h</a:t>
            </a:r>
            <a:r>
              <a:rPr lang="en-US" sz="2400" i="1" baseline="-25000" dirty="0"/>
              <a:t> ,</a:t>
            </a:r>
            <a:r>
              <a:rPr lang="en-US" sz="2400" dirty="0"/>
              <a:t> </a:t>
            </a:r>
            <a:r>
              <a:rPr lang="en-US" sz="2400" i="1" dirty="0" err="1"/>
              <a:t>b</a:t>
            </a:r>
            <a:r>
              <a:rPr lang="en-US" sz="2400" i="1" baseline="-25000" dirty="0" err="1"/>
              <a:t>w</a:t>
            </a:r>
            <a:r>
              <a:rPr lang="en-US" sz="2400" i="1" baseline="-25000" dirty="0"/>
              <a:t> </a:t>
            </a:r>
            <a:r>
              <a:rPr lang="en-US" sz="2400" dirty="0"/>
              <a:t>: Box height and width</a:t>
            </a:r>
          </a:p>
          <a:p>
            <a:pPr marL="259902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</a:t>
            </a:r>
            <a:r>
              <a:rPr lang="en-US" sz="2400" i="1" baseline="-25000" dirty="0"/>
              <a:t>C</a:t>
            </a:r>
            <a:r>
              <a:rPr lang="en-US" sz="2400" dirty="0"/>
              <a:t> : The probability of the bounding box enclosing any object</a:t>
            </a:r>
          </a:p>
          <a:p>
            <a:pPr marL="25990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4C1A0D-698A-0F4A-A3EB-9D1CB0DE66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45"/>
          <a:stretch/>
        </p:blipFill>
        <p:spPr>
          <a:xfrm>
            <a:off x="1218428" y="1697326"/>
            <a:ext cx="3843429" cy="39479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9949E3-8C6A-634E-AA54-A0A31C810343}"/>
              </a:ext>
            </a:extLst>
          </p:cNvPr>
          <p:cNvSpPr txBox="1"/>
          <p:nvPr/>
        </p:nvSpPr>
        <p:spPr>
          <a:xfrm>
            <a:off x="6143247" y="2982724"/>
            <a:ext cx="48013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>
              <a:solidFill>
                <a:schemeClr val="accent3"/>
              </a:solidFill>
            </a:endParaRPr>
          </a:p>
          <a:p>
            <a:r>
              <a:rPr lang="en-US" sz="1400" b="1" dirty="0">
                <a:solidFill>
                  <a:schemeClr val="accent3"/>
                </a:solidFill>
              </a:rPr>
              <a:t>	</a:t>
            </a:r>
            <a:r>
              <a:rPr lang="en-US" sz="2400" b="1" dirty="0">
                <a:solidFill>
                  <a:schemeClr val="accent3"/>
                </a:solidFill>
              </a:rPr>
              <a:t>[</a:t>
            </a:r>
            <a:r>
              <a:rPr lang="en-US" sz="2400" b="1" i="1" dirty="0">
                <a:solidFill>
                  <a:schemeClr val="accent3"/>
                </a:solidFill>
              </a:rPr>
              <a:t>b</a:t>
            </a:r>
            <a:r>
              <a:rPr lang="en-US" sz="2400" b="1" i="1" baseline="-25000" dirty="0">
                <a:solidFill>
                  <a:schemeClr val="accent3"/>
                </a:solidFill>
              </a:rPr>
              <a:t>x </a:t>
            </a:r>
            <a:r>
              <a:rPr lang="en-US" sz="2400" b="1" i="1" dirty="0">
                <a:solidFill>
                  <a:schemeClr val="accent3"/>
                </a:solidFill>
              </a:rPr>
              <a:t>,  b</a:t>
            </a:r>
            <a:r>
              <a:rPr lang="en-US" sz="2400" b="1" i="1" baseline="-25000" dirty="0">
                <a:solidFill>
                  <a:schemeClr val="accent3"/>
                </a:solidFill>
              </a:rPr>
              <a:t>y </a:t>
            </a:r>
            <a:r>
              <a:rPr lang="en-US" sz="2400" b="1" i="1" dirty="0">
                <a:solidFill>
                  <a:schemeClr val="accent3"/>
                </a:solidFill>
              </a:rPr>
              <a:t>,  </a:t>
            </a:r>
            <a:r>
              <a:rPr lang="en-US" sz="2400" b="1" i="1" dirty="0" err="1">
                <a:solidFill>
                  <a:schemeClr val="accent3"/>
                </a:solidFill>
              </a:rPr>
              <a:t>b</a:t>
            </a:r>
            <a:r>
              <a:rPr lang="en-US" sz="2400" b="1" i="1" baseline="-25000" dirty="0" err="1">
                <a:solidFill>
                  <a:schemeClr val="accent3"/>
                </a:solidFill>
              </a:rPr>
              <a:t>h</a:t>
            </a:r>
            <a:r>
              <a:rPr lang="en-US" sz="2400" b="1" i="1" baseline="-25000" dirty="0">
                <a:solidFill>
                  <a:schemeClr val="accent3"/>
                </a:solidFill>
              </a:rPr>
              <a:t> </a:t>
            </a:r>
            <a:r>
              <a:rPr lang="en-US" sz="2400" b="1" i="1" dirty="0">
                <a:solidFill>
                  <a:schemeClr val="accent3"/>
                </a:solidFill>
              </a:rPr>
              <a:t>,  </a:t>
            </a:r>
            <a:r>
              <a:rPr lang="en-US" sz="2400" b="1" i="1" dirty="0" err="1">
                <a:solidFill>
                  <a:schemeClr val="accent3"/>
                </a:solidFill>
              </a:rPr>
              <a:t>b</a:t>
            </a:r>
            <a:r>
              <a:rPr lang="en-US" sz="2400" b="1" i="1" baseline="-25000" dirty="0" err="1">
                <a:solidFill>
                  <a:schemeClr val="accent3"/>
                </a:solidFill>
              </a:rPr>
              <a:t>w</a:t>
            </a:r>
            <a:r>
              <a:rPr lang="en-US" sz="2400" b="1" i="1" baseline="-25000" dirty="0">
                <a:solidFill>
                  <a:schemeClr val="accent3"/>
                </a:solidFill>
              </a:rPr>
              <a:t> </a:t>
            </a:r>
            <a:r>
              <a:rPr lang="en-US" sz="2400" b="1" i="1" dirty="0">
                <a:solidFill>
                  <a:schemeClr val="accent3"/>
                </a:solidFill>
              </a:rPr>
              <a:t>, P</a:t>
            </a:r>
            <a:r>
              <a:rPr lang="en-US" sz="2400" b="1" i="1" baseline="-25000" dirty="0">
                <a:solidFill>
                  <a:schemeClr val="accent3"/>
                </a:solidFill>
              </a:rPr>
              <a:t>C</a:t>
            </a:r>
            <a:r>
              <a:rPr lang="en-US" sz="2400" b="1" dirty="0">
                <a:solidFill>
                  <a:schemeClr val="accent3"/>
                </a:solidFill>
              </a:rPr>
              <a:t>]</a:t>
            </a:r>
          </a:p>
          <a:p>
            <a:pPr marL="160763" indent="-160763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3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845D9B-76EC-E146-9045-13E6262EC06F}"/>
              </a:ext>
            </a:extLst>
          </p:cNvPr>
          <p:cNvSpPr/>
          <p:nvPr/>
        </p:nvSpPr>
        <p:spPr>
          <a:xfrm>
            <a:off x="3265714" y="3722914"/>
            <a:ext cx="2041072" cy="1922378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6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391E-7815-3A4C-BFC2-598C1914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(You Only Look Once)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83666-7085-5B48-8DFB-95D0D4F2C10B}"/>
              </a:ext>
            </a:extLst>
          </p:cNvPr>
          <p:cNvSpPr txBox="1"/>
          <p:nvPr/>
        </p:nvSpPr>
        <p:spPr>
          <a:xfrm>
            <a:off x="5444516" y="1697326"/>
            <a:ext cx="632838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Two folds:</a:t>
            </a:r>
          </a:p>
          <a:p>
            <a:r>
              <a:rPr lang="en-US" sz="2800" dirty="0"/>
              <a:t>	2. Each grid cell outputs probabilities of belonging to each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		</a:t>
            </a:r>
            <a:r>
              <a:rPr lang="en-US" sz="2400" i="1" dirty="0"/>
              <a:t>e.g.,</a:t>
            </a:r>
            <a:r>
              <a:rPr lang="en-US" sz="2400" dirty="0"/>
              <a:t> 3 classes: </a:t>
            </a:r>
          </a:p>
          <a:p>
            <a:r>
              <a:rPr lang="en-US" sz="2400" i="1" dirty="0"/>
              <a:t>				[dog, bike, car]</a:t>
            </a:r>
          </a:p>
          <a:p>
            <a:endParaRPr lang="en-US" sz="2400" i="1" dirty="0"/>
          </a:p>
          <a:p>
            <a:pPr marL="1023339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: </a:t>
            </a:r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P</a:t>
            </a:r>
            <a:r>
              <a:rPr lang="en-US" sz="2400" dirty="0"/>
              <a:t> {dog}</a:t>
            </a:r>
          </a:p>
          <a:p>
            <a:pPr marL="1023339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baseline="-25000" dirty="0"/>
              <a:t>2</a:t>
            </a:r>
            <a:r>
              <a:rPr lang="en-US" sz="2400" dirty="0"/>
              <a:t>: </a:t>
            </a:r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P</a:t>
            </a:r>
            <a:r>
              <a:rPr lang="en-US" sz="2400" dirty="0"/>
              <a:t> {bike}</a:t>
            </a:r>
          </a:p>
          <a:p>
            <a:pPr marL="1023339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baseline="-25000" dirty="0"/>
              <a:t>3</a:t>
            </a:r>
            <a:r>
              <a:rPr lang="en-US" sz="2400" dirty="0"/>
              <a:t>: </a:t>
            </a:r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P</a:t>
            </a:r>
            <a:r>
              <a:rPr lang="en-US" sz="2400" dirty="0"/>
              <a:t> {car}</a:t>
            </a:r>
          </a:p>
          <a:p>
            <a:pPr marL="257221" lvl="1"/>
            <a:endParaRPr lang="en-US" sz="2400" dirty="0"/>
          </a:p>
          <a:p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4C1A0D-698A-0F4A-A3EB-9D1CB0DE66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45"/>
          <a:stretch/>
        </p:blipFill>
        <p:spPr>
          <a:xfrm>
            <a:off x="1218428" y="1697326"/>
            <a:ext cx="3843429" cy="39479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821F89-B9D8-2541-853A-929F7DA0F0F1}"/>
              </a:ext>
            </a:extLst>
          </p:cNvPr>
          <p:cNvSpPr/>
          <p:nvPr/>
        </p:nvSpPr>
        <p:spPr>
          <a:xfrm>
            <a:off x="3338128" y="1746313"/>
            <a:ext cx="2041072" cy="1922378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5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391E-7815-3A4C-BFC2-598C1914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(You Only Look Once)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3DB3E2-77D3-3041-8E67-1629E73FBFE2}"/>
              </a:ext>
            </a:extLst>
          </p:cNvPr>
          <p:cNvSpPr txBox="1"/>
          <p:nvPr/>
        </p:nvSpPr>
        <p:spPr>
          <a:xfrm>
            <a:off x="5380636" y="1860445"/>
            <a:ext cx="606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>
              <a:buFont typeface="Arial" panose="020B0604020202020204" pitchFamily="34" charset="0"/>
              <a:buChar char="•"/>
            </a:pPr>
            <a:r>
              <a:rPr lang="en-US" sz="2000" dirty="0"/>
              <a:t>	</a:t>
            </a:r>
            <a:r>
              <a:rPr lang="en-US" sz="2800" dirty="0"/>
              <a:t>Output shape of YOLO: </a:t>
            </a:r>
          </a:p>
          <a:p>
            <a:pPr algn="ctr"/>
            <a:r>
              <a:rPr lang="en-US" sz="2800" dirty="0"/>
              <a:t>7 X 7 x ( 2 x 5 + 20) = 7x7x30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D42236-50F3-9D47-9B70-13E5CAE6C6F8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316687" y="2665491"/>
            <a:ext cx="233354" cy="60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FACBE2-85FE-BC46-8A42-C8FC5BF2C6B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8146971" y="2665491"/>
            <a:ext cx="816788" cy="158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172E37-13FE-8C4F-85A0-F0B1AFD56982}"/>
              </a:ext>
            </a:extLst>
          </p:cNvPr>
          <p:cNvCxnSpPr>
            <a:cxnSpLocks/>
          </p:cNvCxnSpPr>
          <p:nvPr/>
        </p:nvCxnSpPr>
        <p:spPr>
          <a:xfrm flipH="1" flipV="1">
            <a:off x="8903084" y="2673530"/>
            <a:ext cx="346456" cy="58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D82336-0AFB-FC47-A1BC-74359A92E2F3}"/>
              </a:ext>
            </a:extLst>
          </p:cNvPr>
          <p:cNvSpPr txBox="1"/>
          <p:nvPr/>
        </p:nvSpPr>
        <p:spPr>
          <a:xfrm>
            <a:off x="5943769" y="3268276"/>
            <a:ext cx="274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 boxes per cell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AAD79-8453-D64C-A0BD-B167C9F0BE64}"/>
              </a:ext>
            </a:extLst>
          </p:cNvPr>
          <p:cNvSpPr txBox="1"/>
          <p:nvPr/>
        </p:nvSpPr>
        <p:spPr>
          <a:xfrm>
            <a:off x="9076312" y="3250574"/>
            <a:ext cx="2367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20 object classes: </a:t>
            </a:r>
          </a:p>
          <a:p>
            <a:pPr algn="ctr"/>
            <a:r>
              <a:rPr lang="en-US" sz="2000" b="1" dirty="0">
                <a:solidFill>
                  <a:schemeClr val="accent3"/>
                </a:solidFill>
              </a:rPr>
              <a:t>[c</a:t>
            </a:r>
            <a:r>
              <a:rPr lang="en-US" sz="2000" b="1" baseline="-25000" dirty="0">
                <a:solidFill>
                  <a:schemeClr val="accent3"/>
                </a:solidFill>
              </a:rPr>
              <a:t>1 </a:t>
            </a:r>
            <a:r>
              <a:rPr lang="en-US" sz="2000" b="1" dirty="0">
                <a:solidFill>
                  <a:schemeClr val="accent3"/>
                </a:solidFill>
              </a:rPr>
              <a:t>, c</a:t>
            </a:r>
            <a:r>
              <a:rPr lang="en-US" sz="2000" b="1" baseline="-25000" dirty="0">
                <a:solidFill>
                  <a:schemeClr val="accent3"/>
                </a:solidFill>
              </a:rPr>
              <a:t>2 </a:t>
            </a:r>
            <a:r>
              <a:rPr lang="en-US" sz="2000" b="1" dirty="0">
                <a:solidFill>
                  <a:schemeClr val="accent3"/>
                </a:solidFill>
              </a:rPr>
              <a:t>, …, c</a:t>
            </a:r>
            <a:r>
              <a:rPr lang="en-US" sz="2000" b="1" baseline="-25000" dirty="0">
                <a:solidFill>
                  <a:schemeClr val="accent3"/>
                </a:solidFill>
              </a:rPr>
              <a:t>20</a:t>
            </a:r>
            <a:r>
              <a:rPr lang="en-US" sz="2000" b="1" dirty="0">
                <a:solidFill>
                  <a:schemeClr val="accent3"/>
                </a:solidFill>
              </a:rPr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9039E1-341B-3844-A9E8-C592DEF3CA5F}"/>
              </a:ext>
            </a:extLst>
          </p:cNvPr>
          <p:cNvSpPr txBox="1"/>
          <p:nvPr/>
        </p:nvSpPr>
        <p:spPr>
          <a:xfrm>
            <a:off x="7564321" y="4248566"/>
            <a:ext cx="2798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Bounding box values:</a:t>
            </a:r>
          </a:p>
          <a:p>
            <a:pPr algn="ctr"/>
            <a:r>
              <a:rPr lang="en-US" sz="2000" dirty="0">
                <a:solidFill>
                  <a:schemeClr val="accent3"/>
                </a:solidFill>
              </a:rPr>
              <a:t>[P</a:t>
            </a:r>
            <a:r>
              <a:rPr lang="en-US" sz="2000" baseline="-25000" dirty="0">
                <a:solidFill>
                  <a:schemeClr val="accent3"/>
                </a:solidFill>
              </a:rPr>
              <a:t>C </a:t>
            </a:r>
            <a:r>
              <a:rPr lang="en-US" sz="2000" dirty="0">
                <a:solidFill>
                  <a:schemeClr val="accent3"/>
                </a:solidFill>
              </a:rPr>
              <a:t>, b</a:t>
            </a:r>
            <a:r>
              <a:rPr lang="en-US" sz="2000" baseline="-25000" dirty="0">
                <a:solidFill>
                  <a:schemeClr val="accent3"/>
                </a:solidFill>
              </a:rPr>
              <a:t>x </a:t>
            </a:r>
            <a:r>
              <a:rPr lang="en-US" sz="2000" dirty="0">
                <a:solidFill>
                  <a:schemeClr val="accent3"/>
                </a:solidFill>
              </a:rPr>
              <a:t>, b</a:t>
            </a:r>
            <a:r>
              <a:rPr lang="en-US" sz="2000" baseline="-25000" dirty="0">
                <a:solidFill>
                  <a:schemeClr val="accent3"/>
                </a:solidFill>
              </a:rPr>
              <a:t>y </a:t>
            </a:r>
            <a:r>
              <a:rPr lang="en-US" sz="2000" dirty="0">
                <a:solidFill>
                  <a:schemeClr val="accent3"/>
                </a:solidFill>
              </a:rPr>
              <a:t>, </a:t>
            </a:r>
            <a:r>
              <a:rPr lang="en-US" sz="2000" dirty="0" err="1">
                <a:solidFill>
                  <a:schemeClr val="accent3"/>
                </a:solidFill>
              </a:rPr>
              <a:t>b</a:t>
            </a:r>
            <a:r>
              <a:rPr lang="en-US" sz="2000" baseline="-25000" dirty="0" err="1">
                <a:solidFill>
                  <a:schemeClr val="accent3"/>
                </a:solidFill>
              </a:rPr>
              <a:t>h</a:t>
            </a:r>
            <a:r>
              <a:rPr lang="en-US" sz="2000" baseline="-25000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accent3"/>
                </a:solidFill>
              </a:rPr>
              <a:t>, </a:t>
            </a:r>
            <a:r>
              <a:rPr lang="en-US" sz="2000" dirty="0" err="1">
                <a:solidFill>
                  <a:schemeClr val="accent3"/>
                </a:solidFill>
              </a:rPr>
              <a:t>b</a:t>
            </a:r>
            <a:r>
              <a:rPr lang="en-US" sz="2000" baseline="-25000" dirty="0" err="1">
                <a:solidFill>
                  <a:schemeClr val="accent3"/>
                </a:solidFill>
              </a:rPr>
              <a:t>w</a:t>
            </a:r>
            <a:r>
              <a:rPr lang="en-US" sz="2000" baseline="-25000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accent3"/>
                </a:solidFill>
              </a:rPr>
              <a:t>]</a:t>
            </a:r>
            <a:endParaRPr lang="en-US" sz="20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26FCC9A-07D2-494C-A2CC-A6260EF851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45"/>
          <a:stretch/>
        </p:blipFill>
        <p:spPr>
          <a:xfrm>
            <a:off x="1218428" y="1697326"/>
            <a:ext cx="3843429" cy="394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2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391E-7815-3A4C-BFC2-598C1914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(You Only Look Once)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A6DD9B-A612-2F46-8A68-F171F739C034}"/>
              </a:ext>
            </a:extLst>
          </p:cNvPr>
          <p:cNvSpPr txBox="1"/>
          <p:nvPr/>
        </p:nvSpPr>
        <p:spPr>
          <a:xfrm>
            <a:off x="723671" y="1411062"/>
            <a:ext cx="421729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Drop bounding boxes with low confidence (of being an object).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For each class, apply Non-max suppression to output final results.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82DDA-2442-7645-B64B-E73B14DCD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63" y="1588169"/>
            <a:ext cx="6144128" cy="3947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BE7FA5-5BCB-5343-AD74-EAC14E95864A}"/>
              </a:ext>
            </a:extLst>
          </p:cNvPr>
          <p:cNvSpPr txBox="1"/>
          <p:nvPr/>
        </p:nvSpPr>
        <p:spPr>
          <a:xfrm>
            <a:off x="1432881" y="3075057"/>
            <a:ext cx="279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[</a:t>
            </a:r>
            <a:r>
              <a:rPr lang="en-US" sz="2400" b="1" dirty="0">
                <a:solidFill>
                  <a:schemeClr val="accent3"/>
                </a:solidFill>
              </a:rPr>
              <a:t>P</a:t>
            </a:r>
            <a:r>
              <a:rPr lang="en-US" sz="2400" b="1" baseline="-25000" dirty="0">
                <a:solidFill>
                  <a:schemeClr val="accent3"/>
                </a:solidFill>
              </a:rPr>
              <a:t>C</a:t>
            </a:r>
            <a:r>
              <a:rPr lang="en-US" sz="2400" baseline="-25000" dirty="0"/>
              <a:t> </a:t>
            </a:r>
            <a:r>
              <a:rPr lang="en-US" sz="2400" dirty="0"/>
              <a:t>, b</a:t>
            </a:r>
            <a:r>
              <a:rPr lang="en-US" sz="2400" baseline="-25000" dirty="0"/>
              <a:t>x </a:t>
            </a:r>
            <a:r>
              <a:rPr lang="en-US" sz="2400" dirty="0"/>
              <a:t>, b</a:t>
            </a:r>
            <a:r>
              <a:rPr lang="en-US" sz="2400" baseline="-25000" dirty="0"/>
              <a:t>y </a:t>
            </a:r>
            <a:r>
              <a:rPr lang="en-US" sz="2400" dirty="0"/>
              <a:t>, </a:t>
            </a:r>
            <a:r>
              <a:rPr lang="en-US" sz="2400" dirty="0" err="1"/>
              <a:t>b</a:t>
            </a:r>
            <a:r>
              <a:rPr lang="en-US" sz="2400" baseline="-25000" dirty="0" err="1"/>
              <a:t>h</a:t>
            </a:r>
            <a:r>
              <a:rPr lang="en-US" sz="2400" baseline="-25000" dirty="0"/>
              <a:t> </a:t>
            </a:r>
            <a:r>
              <a:rPr lang="en-US" sz="2400" dirty="0"/>
              <a:t>, </a:t>
            </a:r>
            <a:r>
              <a:rPr lang="en-US" sz="2400" dirty="0" err="1"/>
              <a:t>b</a:t>
            </a:r>
            <a:r>
              <a:rPr lang="en-US" sz="2400" baseline="-25000" dirty="0" err="1"/>
              <a:t>w</a:t>
            </a:r>
            <a:r>
              <a:rPr lang="en-US" sz="2400" baseline="-25000" dirty="0"/>
              <a:t> </a:t>
            </a:r>
            <a:r>
              <a:rPr lang="en-US" sz="2400" dirty="0"/>
              <a:t>]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040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BA56-0179-9B47-A554-DE61B0E4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(You Only Look Once)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83ABBA-4BB5-DF41-9DED-D777EBF3FCAD}"/>
              </a:ext>
            </a:extLst>
          </p:cNvPr>
          <p:cNvSpPr/>
          <p:nvPr/>
        </p:nvSpPr>
        <p:spPr>
          <a:xfrm>
            <a:off x="695914" y="1536174"/>
            <a:ext cx="10515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Pros: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Simple and fast detection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run on real-time, good for videos</a:t>
            </a:r>
          </a:p>
          <a:p>
            <a:pPr marL="257221" indent="-257221"/>
            <a:endParaRPr lang="en-US" sz="2400" b="1" dirty="0"/>
          </a:p>
          <a:p>
            <a:r>
              <a:rPr lang="en-US" sz="2800" b="1" dirty="0"/>
              <a:t>Cons: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Strong spatial constraints on bounding boxes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Small objects may be missed, e.g. flock of birds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Difficult to generalize to other aspect ratios</a:t>
            </a:r>
          </a:p>
        </p:txBody>
      </p:sp>
    </p:spTree>
    <p:extLst>
      <p:ext uri="{BB962C8B-B14F-4D97-AF65-F5344CB8AC3E}">
        <p14:creationId xmlns:p14="http://schemas.microsoft.com/office/powerpoint/2010/main" val="382013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834F-763C-8F4D-AF33-EF3EB942CB07}"/>
              </a:ext>
            </a:extLst>
          </p:cNvPr>
          <p:cNvSpPr txBox="1">
            <a:spLocks/>
          </p:cNvSpPr>
          <p:nvPr/>
        </p:nvSpPr>
        <p:spPr>
          <a:xfrm>
            <a:off x="695914" y="295897"/>
            <a:ext cx="10894666" cy="987472"/>
          </a:xfrm>
          <a:prstGeom prst="rect">
            <a:avLst/>
          </a:prstGeom>
        </p:spPr>
        <p:txBody>
          <a:bodyPr/>
          <a:lstStyle>
            <a:lvl1pPr algn="l" defTabSz="9979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YOLO - Hands 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A014C-BD0E-3D40-A1CC-7A4C88CED36D}"/>
              </a:ext>
            </a:extLst>
          </p:cNvPr>
          <p:cNvSpPr txBox="1">
            <a:spLocks/>
          </p:cNvSpPr>
          <p:nvPr/>
        </p:nvSpPr>
        <p:spPr>
          <a:xfrm>
            <a:off x="694208" y="1310105"/>
            <a:ext cx="10883004" cy="4599628"/>
          </a:xfrm>
          <a:prstGeom prst="rect">
            <a:avLst/>
          </a:prstGeom>
        </p:spPr>
        <p:txBody>
          <a:bodyPr/>
          <a:lstStyle>
            <a:lvl1pPr marL="249500" indent="-249500" algn="l" defTabSz="997999" rtl="0" eaLnBrk="1" latinLnBrk="0" hangingPunct="1">
              <a:lnSpc>
                <a:spcPct val="90000"/>
              </a:lnSpc>
              <a:spcBef>
                <a:spcPts val="1092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8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7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46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5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4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3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2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41498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 this exercise, we use pre-trained YOLO detector in Gluon for object detection.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1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04693C6-1CE3-1C40-974C-2CFA999EC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3642" y="2889181"/>
            <a:ext cx="3221774" cy="10796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3DBBD9-FA31-3949-ABDB-5F2E74039B01}"/>
              </a:ext>
            </a:extLst>
          </p:cNvPr>
          <p:cNvSpPr/>
          <p:nvPr/>
        </p:nvSpPr>
        <p:spPr>
          <a:xfrm>
            <a:off x="1871082" y="5197805"/>
            <a:ext cx="951895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A166FF"/>
                </a:solidFill>
              </a:rPr>
              <a:t>Follow through this notebook:</a:t>
            </a:r>
            <a:r>
              <a:rPr lang="en-US" sz="2800" b="1" dirty="0"/>
              <a:t> MLA-CV-DAY3-YOLO.ipynb</a:t>
            </a:r>
          </a:p>
          <a:p>
            <a:r>
              <a:rPr lang="en-US" sz="1400" b="1" dirty="0"/>
              <a:t>Run the notebook from your SageMaker instance.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DB66E-D314-D049-BBC5-A0519D34DD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979" y="2139858"/>
            <a:ext cx="4738580" cy="304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20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5"/>
  <p:tag name="ARTICULATE_PROJECT_OPEN" val="0"/>
</p:tagLst>
</file>

<file path=ppt/theme/theme1.xml><?xml version="1.0" encoding="utf-8"?>
<a:theme xmlns:a="http://schemas.openxmlformats.org/drawingml/2006/main" name="inSTALLments Master Theme">
  <a:themeElements>
    <a:clrScheme name="MLE Colors">
      <a:dk1>
        <a:srgbClr val="303942"/>
      </a:dk1>
      <a:lt1>
        <a:srgbClr val="FFFFFF"/>
      </a:lt1>
      <a:dk2>
        <a:srgbClr val="EDECD7"/>
      </a:dk2>
      <a:lt2>
        <a:srgbClr val="FFFFFF"/>
      </a:lt2>
      <a:accent1>
        <a:srgbClr val="FF8E00"/>
      </a:accent1>
      <a:accent2>
        <a:srgbClr val="007BB6"/>
      </a:accent2>
      <a:accent3>
        <a:srgbClr val="45B645"/>
      </a:accent3>
      <a:accent4>
        <a:srgbClr val="00454F"/>
      </a:accent4>
      <a:accent5>
        <a:srgbClr val="CC0C39"/>
      </a:accent5>
      <a:accent6>
        <a:srgbClr val="373D3A"/>
      </a:accent6>
      <a:hlink>
        <a:srgbClr val="2772B6"/>
      </a:hlink>
      <a:folHlink>
        <a:srgbClr val="2772B6"/>
      </a:folHlink>
    </a:clrScheme>
    <a:fontScheme name="Amazon Ember">
      <a:majorFont>
        <a:latin typeface="Amazon Ember Medium"/>
        <a:ea typeface=""/>
        <a:cs typeface=""/>
      </a:majorFont>
      <a:minorFont>
        <a:latin typeface="Amazon Ember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spcAft>
            <a:spcPts val="6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LU PPT Template" id="{F1CC81C5-47F6-954A-8B4E-0FBE345E68DC}" vid="{BAE62345-9DE1-DD4A-8A69-8922C10C5B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2EB08E7CB4B4E9BDA190747EEDB9B" ma:contentTypeVersion="13" ma:contentTypeDescription="Create a new document." ma:contentTypeScope="" ma:versionID="b9cdf10b8241b6ff40752503e932cc0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40813f5af53e2c249e003d8b954a7f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069FCE-E425-4A49-B8EC-B4CD92605C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F0FDA2-BDE7-493B-BEE4-7205B3D7A07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55B7B8F-47BF-40A7-BA64-71F059877E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33915</TotalTime>
  <Words>413</Words>
  <Application>Microsoft Macintosh PowerPoint</Application>
  <PresentationFormat>Custom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Amazon Ember</vt:lpstr>
      <vt:lpstr>Amazon Ember Display</vt:lpstr>
      <vt:lpstr>Amazon Ember Display Light</vt:lpstr>
      <vt:lpstr>Amazon Ember Light</vt:lpstr>
      <vt:lpstr>Amazon Ember Medium</vt:lpstr>
      <vt:lpstr>Apple Chancery</vt:lpstr>
      <vt:lpstr>Arial</vt:lpstr>
      <vt:lpstr>Lucida Grande</vt:lpstr>
      <vt:lpstr>Wingdings</vt:lpstr>
      <vt:lpstr>inSTALLments Master Theme</vt:lpstr>
      <vt:lpstr>YOLO</vt:lpstr>
      <vt:lpstr>YOLO (You Only Look Once)</vt:lpstr>
      <vt:lpstr>YOLO (You Only Look Once)</vt:lpstr>
      <vt:lpstr>YOLO (You Only Look Once)</vt:lpstr>
      <vt:lpstr>YOLO (You Only Look Once)</vt:lpstr>
      <vt:lpstr>YOLO (You Only Look Once)</vt:lpstr>
      <vt:lpstr>YOLO (You Only Look Once)</vt:lpstr>
      <vt:lpstr>YOLO (You Only Look Once)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Microsoft Office User</dc:creator>
  <cp:lastModifiedBy>Microsoft Office User</cp:lastModifiedBy>
  <cp:revision>888</cp:revision>
  <cp:lastPrinted>2020-03-05T18:47:14Z</cp:lastPrinted>
  <dcterms:created xsi:type="dcterms:W3CDTF">2019-12-18T06:10:11Z</dcterms:created>
  <dcterms:modified xsi:type="dcterms:W3CDTF">2020-07-08T22:10:57Z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BA4BF974-20C1-44DB-A727-DD5E5BD494DE</vt:lpwstr>
  </property>
  <property fmtid="{D5CDD505-2E9C-101B-9397-08002B2CF9AE}" pid="3" name="ArticulatePath">
    <vt:lpwstr>Amazon inSTALLments Landscape 17x11_11-15-16</vt:lpwstr>
  </property>
  <property fmtid="{D5CDD505-2E9C-101B-9397-08002B2CF9AE}" pid="4" name="ContentTypeId">
    <vt:lpwstr>0x01010010C2EB08E7CB4B4E9BDA190747EEDB9B</vt:lpwstr>
  </property>
</Properties>
</file>