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notesMasterIdLst>
    <p:notesMasterId r:id="rId10"/>
  </p:notesMasterIdLst>
  <p:handoutMasterIdLst>
    <p:handoutMasterId r:id="rId11"/>
  </p:handoutMasterIdLst>
  <p:sldIdLst>
    <p:sldId id="825" r:id="rId5"/>
    <p:sldId id="748" r:id="rId6"/>
    <p:sldId id="749" r:id="rId7"/>
    <p:sldId id="776" r:id="rId8"/>
    <p:sldId id="827" r:id="rId9"/>
  </p:sldIdLst>
  <p:sldSz cx="12188825" cy="6858000"/>
  <p:notesSz cx="7010400" cy="9296400"/>
  <p:custDataLst>
    <p:tags r:id="rId12"/>
  </p:custDataLst>
  <p:defaultTextStyle>
    <a:defPPr>
      <a:defRPr lang="en-US"/>
    </a:defPPr>
    <a:lvl1pPr marL="0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0219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0439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0658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60878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01097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41317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81536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21755" algn="l" defTabSz="340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896" userDrawn="1">
          <p15:clr>
            <a:srgbClr val="A4A3A4"/>
          </p15:clr>
        </p15:guide>
        <p15:guide id="2" orient="horz" pos="1549" userDrawn="1">
          <p15:clr>
            <a:srgbClr val="A4A3A4"/>
          </p15:clr>
        </p15:guide>
        <p15:guide id="3" orient="horz" pos="5139" userDrawn="1">
          <p15:clr>
            <a:srgbClr val="A4A3A4"/>
          </p15:clr>
        </p15:guide>
        <p15:guide id="4" pos="551" userDrawn="1">
          <p15:clr>
            <a:srgbClr val="A4A3A4"/>
          </p15:clr>
        </p15:guide>
        <p15:guide id="5" pos="9088" userDrawn="1">
          <p15:clr>
            <a:srgbClr val="A4A3A4"/>
          </p15:clr>
        </p15:guide>
        <p15:guide id="6" pos="5294" userDrawn="1">
          <p15:clr>
            <a:srgbClr val="A4A3A4"/>
          </p15:clr>
        </p15:guide>
        <p15:guide id="7" orient="horz" pos="1056" userDrawn="1">
          <p15:clr>
            <a:srgbClr val="A4A3A4"/>
          </p15:clr>
        </p15:guide>
        <p15:guide id="8" orient="horz" pos="3504" userDrawn="1">
          <p15:clr>
            <a:srgbClr val="A4A3A4"/>
          </p15:clr>
        </p15:guide>
        <p15:guide id="9" pos="3839" userDrawn="1">
          <p15:clr>
            <a:srgbClr val="A4A3A4"/>
          </p15:clr>
        </p15:guide>
        <p15:guide id="10" pos="432" userDrawn="1">
          <p15:clr>
            <a:srgbClr val="A4A3A4"/>
          </p15:clr>
        </p15:guide>
        <p15:guide id="11" pos="7126" userDrawn="1">
          <p15:clr>
            <a:srgbClr val="A4A3A4"/>
          </p15:clr>
        </p15:guide>
        <p15:guide id="12" pos="4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e Kearney" initials="AK" lastIdx="17" clrIdx="0"/>
  <p:cmAuthor id="1" name="Nolan Sundrud" initials="NS" lastIdx="1" clrIdx="1"/>
  <p:cmAuthor id="2" name="Maurer, Samantha" initials="MS" lastIdx="7" clrIdx="2"/>
  <p:cmAuthor id="3" name="Rele, Gaurav" initials="RG" lastIdx="1" clrIdx="3">
    <p:extLst>
      <p:ext uri="{19B8F6BF-5375-455C-9EA6-DF929625EA0E}">
        <p15:presenceInfo xmlns:p15="http://schemas.microsoft.com/office/powerpoint/2012/main" userId="S-1-5-21-1407069837-2091007605-538272213-258626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C3"/>
    <a:srgbClr val="FF9900"/>
    <a:srgbClr val="FE9900"/>
    <a:srgbClr val="FF7A00"/>
    <a:srgbClr val="383D3B"/>
    <a:srgbClr val="00ADAB"/>
    <a:srgbClr val="FFB03B"/>
    <a:srgbClr val="FFA725"/>
    <a:srgbClr val="F89921"/>
    <a:srgbClr val="0067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3" autoAdjust="0"/>
    <p:restoredTop sz="78832" autoAdjust="0"/>
  </p:normalViewPr>
  <p:slideViewPr>
    <p:cSldViewPr snapToGrid="0">
      <p:cViewPr varScale="1">
        <p:scale>
          <a:sx n="84" d="100"/>
          <a:sy n="84" d="100"/>
        </p:scale>
        <p:origin x="1464" y="176"/>
      </p:cViewPr>
      <p:guideLst>
        <p:guide pos="4896"/>
        <p:guide orient="horz" pos="1549"/>
        <p:guide orient="horz" pos="5139"/>
        <p:guide pos="551"/>
        <p:guide pos="9088"/>
        <p:guide pos="5294"/>
        <p:guide orient="horz" pos="1056"/>
        <p:guide orient="horz" pos="3504"/>
        <p:guide pos="3839"/>
        <p:guide pos="432"/>
        <p:guide pos="7126"/>
        <p:guide pos="41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7840"/>
    </p:cViewPr>
  </p:sorterViewPr>
  <p:notesViewPr>
    <p:cSldViewPr snapToGrid="0">
      <p:cViewPr varScale="1">
        <p:scale>
          <a:sx n="76" d="100"/>
          <a:sy n="76" d="100"/>
        </p:scale>
        <p:origin x="40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mazon Embe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885" y="0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0A5FC-BD41-1443-B940-79FBBB705431}" type="datetimeFigureOut">
              <a:rPr lang="en-US" smtClean="0">
                <a:latin typeface="Amazon Ember"/>
              </a:rPr>
              <a:t>7/8/20</a:t>
            </a:fld>
            <a:endParaRPr lang="en-US" dirty="0">
              <a:latin typeface="Amazon Emb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054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mazon Emb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885" y="8829054"/>
            <a:ext cx="3038319" cy="4652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E446-62A2-A34E-999E-1639EE058FD1}" type="slidenum">
              <a:rPr lang="en-US" smtClean="0">
                <a:latin typeface="Amazon Ember"/>
              </a:rPr>
              <a:t>‹#›</a:t>
            </a:fld>
            <a:endParaRPr lang="en-US" dirty="0">
              <a:latin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2634542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mazon Embe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mazon Ember"/>
              </a:defRPr>
            </a:lvl1pPr>
          </a:lstStyle>
          <a:p>
            <a:fld id="{631F7D34-E617-4D67-ADB9-F7300D1D14C6}" type="datetimeFigureOut">
              <a:rPr lang="en-US" smtClean="0"/>
              <a:pPr/>
              <a:t>7/8/20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2050"/>
            <a:ext cx="55721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mazon Embe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mazon Ember"/>
              </a:defRPr>
            </a:lvl1pPr>
          </a:lstStyle>
          <a:p>
            <a:fld id="{525B7AE5-8B6B-45BB-BCE2-0D5FF01E05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1pPr>
    <a:lvl2pPr marL="45718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2pPr>
    <a:lvl3pPr marL="91437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3pPr>
    <a:lvl4pPr marL="137156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4pPr>
    <a:lvl5pPr marL="1828759" algn="l" defTabSz="914379" rtl="0" eaLnBrk="1" latinLnBrk="0" hangingPunct="1">
      <a:defRPr sz="1200" kern="1200">
        <a:solidFill>
          <a:schemeClr val="tx1"/>
        </a:solidFill>
        <a:latin typeface="Amazon Ember"/>
        <a:ea typeface="+mn-ea"/>
        <a:cs typeface="+mn-cs"/>
      </a:defRPr>
    </a:lvl5pPr>
    <a:lvl6pPr marL="2285948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8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7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17" algn="l" defTabSz="9143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Amazon Ember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03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33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449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Amazon Ember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64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85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fillment Logo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174EA-4502-4546-ACDC-DD5E598035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282" y="412869"/>
            <a:ext cx="6055663" cy="605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49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AA3866-048A-2449-A57B-65D003A49DEA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5821D-B101-734B-AC8D-F8621F65E92C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DF5D8A-7030-AC4F-A6C5-1532EA8C8DE9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05FAC4-9305-7A4F-9A9C-9919328FDB9D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C0D95C-731A-F641-AD3A-CB54B6ACA8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4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End Slide">
    <p:bg>
      <p:bgPr>
        <a:solidFill>
          <a:srgbClr val="009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99BB8AB-0443-634D-ACBD-74F470C64D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27" y="2585198"/>
            <a:ext cx="3833375" cy="3833375"/>
          </a:xfrm>
          <a:prstGeom prst="rect">
            <a:avLst/>
          </a:prstGeom>
        </p:spPr>
      </p:pic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5181603" y="399863"/>
            <a:ext cx="5884334" cy="2185334"/>
          </a:xfrm>
          <a:prstGeom prst="rect">
            <a:avLst/>
          </a:prstGeom>
        </p:spPr>
        <p:txBody>
          <a:bodyPr vert="horz" anchor="ctr"/>
          <a:lstStyle>
            <a:lvl1pPr algn="ctr">
              <a:defRPr sz="6000" b="1" i="0" baseline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9FC9B-EF99-8D41-87D2-F5E139C0AB0F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E2501-7AD4-A146-AF74-F02167CF5568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F16656-6525-8642-AA82-CA530EB46E91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3CD983-4326-1640-B018-27034187E01B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61553B-A03D-A54C-A926-1F920E5F24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  <p:sp>
        <p:nvSpPr>
          <p:cNvPr id="35" name="Speech Bubble: Rectangle 26">
            <a:extLst>
              <a:ext uri="{FF2B5EF4-FFF2-40B4-BE49-F238E27FC236}">
                <a16:creationId xmlns:a16="http://schemas.microsoft.com/office/drawing/2014/main" id="{63383F62-FBD0-4C4B-87C7-74D34571B4AE}"/>
              </a:ext>
            </a:extLst>
          </p:cNvPr>
          <p:cNvSpPr/>
          <p:nvPr userDrawn="1"/>
        </p:nvSpPr>
        <p:spPr>
          <a:xfrm rot="5400000" flipV="1">
            <a:off x="7031103" y="-1449637"/>
            <a:ext cx="2185332" cy="5884333"/>
          </a:xfrm>
          <a:prstGeom prst="wedgeRectCallout">
            <a:avLst>
              <a:gd name="adj1" fmla="val 85260"/>
              <a:gd name="adj2" fmla="val -39439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28600" rIns="182780" bIns="182880" rtlCol="0" anchor="t"/>
          <a:lstStyle/>
          <a:p>
            <a:pPr defTabSz="456949"/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</p:spTree>
    <p:extLst>
      <p:ext uri="{BB962C8B-B14F-4D97-AF65-F5344CB8AC3E}">
        <p14:creationId xmlns:p14="http://schemas.microsoft.com/office/powerpoint/2010/main" val="4146525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3" y="0"/>
            <a:ext cx="12188825" cy="6858000"/>
          </a:xfrm>
          <a:prstGeom prst="rect">
            <a:avLst/>
          </a:prstGeom>
        </p:spPr>
        <p:txBody>
          <a:bodyPr vert="horz" lIns="45695" tIns="22848" rIns="45695" bIns="22848"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insert a full page image</a:t>
            </a:r>
          </a:p>
          <a:p>
            <a:r>
              <a:rPr lang="en-US" dirty="0"/>
              <a:t>and add your color bar from the library on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497932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Image _Box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12188825" cy="6858000"/>
          </a:xfrm>
          <a:prstGeom prst="rect">
            <a:avLst/>
          </a:prstGeom>
        </p:spPr>
        <p:txBody>
          <a:bodyPr vert="horz" lIns="45695" tIns="22848" rIns="45695" bIns="22848" anchor="ctr"/>
          <a:lstStyle>
            <a:lvl1pPr marL="0" indent="0" algn="ctr">
              <a:buFontTx/>
              <a:buNone/>
              <a:defRPr sz="2800" baseline="0"/>
            </a:lvl1pPr>
          </a:lstStyle>
          <a:p>
            <a:r>
              <a:rPr lang="en-US" dirty="0"/>
              <a:t>Click to insert a full page</a:t>
            </a:r>
            <a:br>
              <a:rPr lang="en-US" dirty="0"/>
            </a:br>
            <a:r>
              <a:rPr lang="en-US" dirty="0"/>
              <a:t>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41129" y="2"/>
            <a:ext cx="3683106" cy="4670425"/>
          </a:xfrm>
          <a:prstGeom prst="rect">
            <a:avLst/>
          </a:prstGeom>
          <a:solidFill>
            <a:srgbClr val="0090C3"/>
          </a:solidFill>
        </p:spPr>
        <p:txBody>
          <a:bodyPr vert="horz" lIns="274320" rIns="274320" anchor="ctr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1pPr>
            <a:lvl2pPr marL="456971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2pPr>
            <a:lvl3pPr marL="913942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3pPr>
            <a:lvl4pPr marL="1370913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4pPr>
            <a:lvl5pPr marL="1827883" indent="0">
              <a:spcAft>
                <a:spcPts val="0"/>
              </a:spcAft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620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9"/>
          <p:cNvSpPr>
            <a:spLocks noGrp="1"/>
          </p:cNvSpPr>
          <p:nvPr>
            <p:ph type="pic" sz="quarter" idx="11" hasCustomPrompt="1"/>
          </p:nvPr>
        </p:nvSpPr>
        <p:spPr>
          <a:xfrm>
            <a:off x="4" y="0"/>
            <a:ext cx="12188825" cy="6858000"/>
          </a:xfrm>
          <a:prstGeom prst="rect">
            <a:avLst/>
          </a:prstGeom>
        </p:spPr>
        <p:txBody>
          <a:bodyPr vert="horz" lIns="45681" tIns="22840" rIns="45681" bIns="22840"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insert a full page image</a:t>
            </a:r>
          </a:p>
          <a:p>
            <a:r>
              <a:rPr lang="en-US" dirty="0"/>
              <a:t>and add your color bar from the library on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307895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74824" y="3224236"/>
            <a:ext cx="5789379" cy="8622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00" b="0" i="0" baseline="0">
                <a:solidFill>
                  <a:schemeClr val="tx1">
                    <a:lumMod val="20000"/>
                    <a:lumOff val="80000"/>
                  </a:schemeClr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1pPr>
            <a:lvl2pPr marL="456971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913942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137091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182788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date and or subtitle</a:t>
            </a:r>
          </a:p>
        </p:txBody>
      </p:sp>
    </p:spTree>
    <p:extLst>
      <p:ext uri="{BB962C8B-B14F-4D97-AF65-F5344CB8AC3E}">
        <p14:creationId xmlns:p14="http://schemas.microsoft.com/office/powerpoint/2010/main" val="132333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>
                <a:solidFill>
                  <a:srgbClr val="383D3B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74824" y="3224236"/>
            <a:ext cx="5789379" cy="8622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00" b="0" i="0" baseline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1pPr>
            <a:lvl2pPr marL="456971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913942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137091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182788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date and or subtitle</a:t>
            </a:r>
          </a:p>
        </p:txBody>
      </p:sp>
    </p:spTree>
    <p:extLst>
      <p:ext uri="{BB962C8B-B14F-4D97-AF65-F5344CB8AC3E}">
        <p14:creationId xmlns:p14="http://schemas.microsoft.com/office/powerpoint/2010/main" val="229020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 Future Divider">
    <p:bg>
      <p:bgPr>
        <a:solidFill>
          <a:srgbClr val="009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154" y="684866"/>
            <a:ext cx="10555017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 baseline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I am the Triton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73B51-7533-9040-AF33-60330B1F43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032" y="4317953"/>
            <a:ext cx="1741812" cy="174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2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640CE5-69AF-5145-B23B-F902C53EEF99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10867927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94208" y="1355274"/>
            <a:ext cx="10869635" cy="459962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800"/>
              </a:spcBef>
              <a:buFontTx/>
              <a:buNone/>
              <a:defRPr b="0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56971" indent="0">
              <a:spcBef>
                <a:spcPts val="800"/>
              </a:spcBef>
              <a:buFontTx/>
              <a:buNone/>
              <a:defRPr/>
            </a:lvl2pPr>
            <a:lvl3pPr marL="913942" indent="0">
              <a:spcBef>
                <a:spcPts val="800"/>
              </a:spcBef>
              <a:buFontTx/>
              <a:buNone/>
              <a:defRPr/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without bullets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53" name="TextBox 52"/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8B1E5-A810-2046-B2A9-489F9DED7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5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695914" y="295897"/>
            <a:ext cx="10894666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94208" y="1310105"/>
            <a:ext cx="10883004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529C28-F0B7-564E-B2DF-EF91007C751C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2E37C0-ABB0-CD4C-8AC5-54B941C6761C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4D9EB-6F3A-4D40-9DDC-2257AB2FC76A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4D9A4E-4F60-5E40-A5FF-13E5C6E452D8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538EDC-D6AA-AA49-9FC9-3A9A3CABC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7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353515" y="2"/>
            <a:ext cx="4835311" cy="615660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6517060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2848" y="1310105"/>
            <a:ext cx="6517060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AAA5B-57C7-AB4E-B4E2-7F8D01BFA210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BEF010-B241-5046-BF9B-7BB36BB61C61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10552-7870-F242-A30E-453F51FF24C6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47EF4-2632-F446-BD46-9BE40FB25A51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B2746B-50BE-1C46-B466-7C7FF0D1EE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8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426325" y="4"/>
            <a:ext cx="4762500" cy="30338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426325" y="3118556"/>
            <a:ext cx="4762500" cy="297134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 hasCustomPrompt="1"/>
          </p:nvPr>
        </p:nvSpPr>
        <p:spPr>
          <a:xfrm>
            <a:off x="695916" y="295897"/>
            <a:ext cx="6517060" cy="987472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80000"/>
              </a:lnSpc>
              <a:defRPr b="0" i="0" baseline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94208" y="1310105"/>
            <a:ext cx="6518768" cy="4599628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800"/>
              </a:spcBef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685457" indent="-228486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2428" indent="-228486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599399" indent="-228486">
              <a:buFont typeface="Lucida Grande"/>
              <a:buChar char="-"/>
              <a:defRPr/>
            </a:lvl4pPr>
            <a:lvl5pPr marL="2056370" indent="-228486"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text with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47A5A8-053E-9D43-83FE-B6F1C9697EAB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E04DA8-C702-ED46-AD2B-E10449F87330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6D3649-3EEF-7B4E-9110-93C91DE6EA26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AE7E6E-25CA-CB43-AF7C-A9DB623026E2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EB343A-D7A1-2945-A1E5-302F77F71C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2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box Callou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426325" y="6614"/>
            <a:ext cx="4762500" cy="615059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7145" y="1199448"/>
            <a:ext cx="4219344" cy="4346223"/>
          </a:xfrm>
          <a:prstGeom prst="rect">
            <a:avLst/>
          </a:prstGeom>
        </p:spPr>
        <p:txBody>
          <a:bodyPr vert="horz" anchor="t"/>
          <a:lstStyle>
            <a:lvl1pPr defTabSz="456812">
              <a:lnSpc>
                <a:spcPct val="90000"/>
              </a:lnSpc>
              <a:spcAft>
                <a:spcPts val="600"/>
              </a:spcAft>
              <a:defRPr sz="4000" baseline="0">
                <a:latin typeface="+mj-lt"/>
                <a:cs typeface="Amazon Ember Medium"/>
              </a:defRPr>
            </a:lvl1pPr>
          </a:lstStyle>
          <a:p>
            <a:pPr defTabSz="456949">
              <a:spcAft>
                <a:spcPts val="600"/>
              </a:spcAft>
            </a:pPr>
            <a:r>
              <a:rPr lang="en-US" sz="4000" dirty="0">
                <a:solidFill>
                  <a:srgbClr val="303942"/>
                </a:solidFill>
                <a:latin typeface="Amazon Ember Medium"/>
                <a:cs typeface="Amazon Ember Medium"/>
              </a:rPr>
              <a:t>Fun Call Out </a:t>
            </a:r>
            <a:br>
              <a:rPr lang="en-US" sz="4000" dirty="0">
                <a:solidFill>
                  <a:srgbClr val="303942"/>
                </a:solidFill>
                <a:latin typeface="Amazon Ember Medium"/>
                <a:cs typeface="Amazon Ember Medium"/>
              </a:rPr>
            </a:br>
            <a:r>
              <a:rPr lang="en-US" sz="4000" dirty="0">
                <a:solidFill>
                  <a:srgbClr val="303942"/>
                </a:solidFill>
                <a:latin typeface="Amazon Ember Light"/>
                <a:cs typeface="Amazon Ember Light"/>
              </a:rPr>
              <a:t>with a quote etc.</a:t>
            </a:r>
            <a:br>
              <a:rPr lang="en-US" sz="4000" dirty="0">
                <a:solidFill>
                  <a:srgbClr val="303942"/>
                </a:solidFill>
                <a:latin typeface="Amazon Ember Light"/>
                <a:cs typeface="Amazon Ember Light"/>
              </a:rPr>
            </a:br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30" name="Speech Bubble: Rectangle 26"/>
          <p:cNvSpPr/>
          <p:nvPr userDrawn="1"/>
        </p:nvSpPr>
        <p:spPr>
          <a:xfrm>
            <a:off x="863526" y="897471"/>
            <a:ext cx="4700425" cy="4807853"/>
          </a:xfrm>
          <a:prstGeom prst="wedgeRectCallout">
            <a:avLst>
              <a:gd name="adj1" fmla="val 85260"/>
              <a:gd name="adj2" fmla="val -394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28600" rIns="182780" bIns="182880" rtlCol="0" anchor="t"/>
          <a:lstStyle/>
          <a:p>
            <a:pPr defTabSz="456949"/>
            <a:endParaRPr lang="en-US" sz="2300" dirty="0">
              <a:solidFill>
                <a:schemeClr val="tx1">
                  <a:lumMod val="60000"/>
                  <a:lumOff val="40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5671C0-372A-B249-9808-470F5F2EC0B7}"/>
              </a:ext>
            </a:extLst>
          </p:cNvPr>
          <p:cNvSpPr/>
          <p:nvPr userDrawn="1"/>
        </p:nvSpPr>
        <p:spPr>
          <a:xfrm>
            <a:off x="0" y="6158429"/>
            <a:ext cx="12188826" cy="699573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C18031-7438-9F4D-B5BF-DD8E29D5F2F6}"/>
              </a:ext>
            </a:extLst>
          </p:cNvPr>
          <p:cNvSpPr/>
          <p:nvPr userDrawn="1"/>
        </p:nvSpPr>
        <p:spPr>
          <a:xfrm>
            <a:off x="0" y="6158429"/>
            <a:ext cx="12188826" cy="87613"/>
          </a:xfrm>
          <a:prstGeom prst="rect">
            <a:avLst/>
          </a:prstGeom>
          <a:solidFill>
            <a:srgbClr val="383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88C935-B5E6-564A-8B97-74FC3D6F9FDE}"/>
              </a:ext>
            </a:extLst>
          </p:cNvPr>
          <p:cNvSpPr txBox="1"/>
          <p:nvPr userDrawn="1"/>
        </p:nvSpPr>
        <p:spPr>
          <a:xfrm>
            <a:off x="302561" y="6418573"/>
            <a:ext cx="241069" cy="20859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1400" b="0" smtClean="0">
                <a:solidFill>
                  <a:schemeClr val="bg1">
                    <a:lumMod val="95000"/>
                  </a:schemeClr>
                </a:solidFill>
                <a:latin typeface="Amazon Ember Light"/>
                <a:cs typeface="Amazon Ember Light"/>
              </a:rPr>
              <a:pPr algn="ctr"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1400" b="0" dirty="0">
              <a:solidFill>
                <a:schemeClr val="bg1">
                  <a:lumMod val="95000"/>
                </a:schemeClr>
              </a:solidFill>
              <a:latin typeface="Amazon Ember Light"/>
              <a:cs typeface="Amazon Ember Ligh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9CAD6F-39A0-E14F-88EC-47562C4AE872}"/>
              </a:ext>
            </a:extLst>
          </p:cNvPr>
          <p:cNvSpPr/>
          <p:nvPr userDrawn="1"/>
        </p:nvSpPr>
        <p:spPr>
          <a:xfrm>
            <a:off x="694208" y="6395912"/>
            <a:ext cx="14638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0" i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Amazon</a:t>
            </a:r>
            <a:r>
              <a:rPr lang="en-US" sz="1050" b="0" i="0" baseline="0" dirty="0">
                <a:solidFill>
                  <a:schemeClr val="bg1">
                    <a:lumMod val="95000"/>
                  </a:schemeClr>
                </a:solidFill>
                <a:effectLst/>
                <a:latin typeface="Amazon Ember"/>
                <a:ea typeface="Amazon Ember"/>
                <a:cs typeface="Amazon Ember"/>
              </a:rPr>
              <a:t> Confidential</a:t>
            </a:r>
            <a:endParaRPr lang="en-US" sz="1050" b="0" i="0" dirty="0">
              <a:solidFill>
                <a:schemeClr val="bg1">
                  <a:lumMod val="95000"/>
                </a:schemeClr>
              </a:solidFill>
              <a:latin typeface="Amazon Ember"/>
              <a:cs typeface="Amazon Ember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09F46A8-45DA-084B-A2D4-4DE9BF14E5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38" y="6317947"/>
            <a:ext cx="2454623" cy="47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7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hidden="1"/>
          <p:cNvGrpSpPr/>
          <p:nvPr userDrawn="1"/>
        </p:nvGrpSpPr>
        <p:grpSpPr>
          <a:xfrm>
            <a:off x="358497" y="311726"/>
            <a:ext cx="11471835" cy="6234546"/>
            <a:chOff x="457200" y="457197"/>
            <a:chExt cx="14630400" cy="9144001"/>
          </a:xfrm>
        </p:grpSpPr>
        <p:sp>
          <p:nvSpPr>
            <p:cNvPr id="3" name="Rectangle 2"/>
            <p:cNvSpPr/>
            <p:nvPr userDrawn="1"/>
          </p:nvSpPr>
          <p:spPr>
            <a:xfrm rot="5400000">
              <a:off x="3200400" y="-2286003"/>
              <a:ext cx="9144000" cy="146304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4" name="Rectangle 3"/>
            <p:cNvSpPr/>
            <p:nvPr userDrawn="1"/>
          </p:nvSpPr>
          <p:spPr>
            <a:xfrm rot="5400000">
              <a:off x="-1783080" y="2697478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5" name="Rectangle 4"/>
            <p:cNvSpPr/>
            <p:nvPr userDrawn="1"/>
          </p:nvSpPr>
          <p:spPr>
            <a:xfrm rot="5400000">
              <a:off x="3187731" y="2697477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6" name="Rectangle 5"/>
            <p:cNvSpPr/>
            <p:nvPr userDrawn="1"/>
          </p:nvSpPr>
          <p:spPr>
            <a:xfrm rot="5400000">
              <a:off x="8183880" y="2697478"/>
              <a:ext cx="9144000" cy="466344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</p:grpSp>
    </p:spTree>
    <p:extLst>
      <p:ext uri="{BB962C8B-B14F-4D97-AF65-F5344CB8AC3E}">
        <p14:creationId xmlns:p14="http://schemas.microsoft.com/office/powerpoint/2010/main" val="148589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800" r:id="rId3"/>
    <p:sldLayoutId id="214748376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801" r:id="rId13"/>
    <p:sldLayoutId id="2147483798" r:id="rId14"/>
  </p:sldLayoutIdLst>
  <p:txStyles>
    <p:titleStyle>
      <a:lvl1pPr algn="l" defTabSz="997999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500" indent="-249500" algn="l" defTabSz="997999" rtl="0" eaLnBrk="1" latinLnBrk="0" hangingPunct="1">
        <a:lnSpc>
          <a:spcPct val="90000"/>
        </a:lnSpc>
        <a:spcBef>
          <a:spcPts val="1092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8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47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46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45500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44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243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742499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241498" indent="-249500" algn="l" defTabSz="997999" rtl="0" eaLnBrk="1" latinLnBrk="0" hangingPunct="1">
        <a:lnSpc>
          <a:spcPct val="90000"/>
        </a:lnSpc>
        <a:spcBef>
          <a:spcPts val="54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8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7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97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96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94998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93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92999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92000" algn="l" defTabSz="9979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ost.robots.ox.ac.uk/pascal/VOC/voc2012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codataset.org/#hom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luon-cv.mxnet.io/" TargetMode="External"/><Relationship Id="rId5" Type="http://schemas.openxmlformats.org/officeDocument/2006/relationships/image" Target="../media/image8.tiff"/><Relationship Id="rId4" Type="http://schemas.openxmlformats.org/officeDocument/2006/relationships/hyperlink" Target="https://www.researchgate.net/publication/318511415_Medical_image_semantic_segmentation_based_on_deep_lear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99D2-973B-E140-A9FC-64D6362F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Segmentation</a:t>
            </a:r>
          </a:p>
        </p:txBody>
      </p:sp>
    </p:spTree>
    <p:extLst>
      <p:ext uri="{BB962C8B-B14F-4D97-AF65-F5344CB8AC3E}">
        <p14:creationId xmlns:p14="http://schemas.microsoft.com/office/powerpoint/2010/main" val="37495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0C050-8E15-934D-86D7-1073A27E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Segmentation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E21C0-F0FF-7C45-AD9F-D3002A424B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208" y="1261118"/>
            <a:ext cx="10883004" cy="4599628"/>
          </a:xfrm>
        </p:spPr>
        <p:txBody>
          <a:bodyPr/>
          <a:lstStyle/>
          <a:p>
            <a:r>
              <a:rPr lang="en-US" sz="2800" b="1" i="1" dirty="0">
                <a:solidFill>
                  <a:schemeClr val="accent3"/>
                </a:solidFill>
              </a:rPr>
              <a:t>Semantic Segmentation </a:t>
            </a:r>
            <a:r>
              <a:rPr lang="en-US" sz="2800" dirty="0"/>
              <a:t>divides the image into </a:t>
            </a:r>
            <a:r>
              <a:rPr lang="en-US" sz="2800" b="1" dirty="0"/>
              <a:t>different semantic regions </a:t>
            </a:r>
            <a:r>
              <a:rPr lang="en-US" sz="2800" dirty="0"/>
              <a:t>by transforming image pixels to pixel categories</a:t>
            </a:r>
            <a:r>
              <a:rPr lang="en-US" sz="2800" b="1" dirty="0"/>
              <a:t>.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604755F-1723-E442-B94D-D0DCE92E2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3570" y="2802231"/>
            <a:ext cx="6473551" cy="244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0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7AB6-2096-F347-9047-20BE4ECA4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 Visual Object Classes (VOC)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2BD70-390C-2946-9EEE-C4E35D1622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hlinkClick r:id="rId3"/>
              </a:rPr>
              <a:t>Pascal VOC</a:t>
            </a:r>
            <a:r>
              <a:rPr lang="en-US" sz="2800" dirty="0"/>
              <a:t> is a benchmarking dataset for segmentation tasks.</a:t>
            </a:r>
          </a:p>
          <a:p>
            <a:pPr marL="285693" indent="-285693"/>
            <a:r>
              <a:rPr lang="en-US" sz="2800" dirty="0"/>
              <a:t>~10k images with segmentation classes </a:t>
            </a:r>
          </a:p>
          <a:p>
            <a:pPr marL="285693" indent="-285693"/>
            <a:r>
              <a:rPr lang="en-US" sz="2800" dirty="0"/>
              <a:t>20+1 classes: </a:t>
            </a:r>
            <a:r>
              <a:rPr lang="en-US" sz="2400" dirty="0"/>
              <a:t>(‘background’,) '</a:t>
            </a:r>
            <a:r>
              <a:rPr lang="en-US" sz="2400" dirty="0" err="1"/>
              <a:t>aeroplane</a:t>
            </a:r>
            <a:r>
              <a:rPr lang="en-US" sz="2400" dirty="0"/>
              <a:t>', 'bicycle', 'bird', 'boat', 'person’, etc.</a:t>
            </a:r>
          </a:p>
          <a:p>
            <a:pPr marL="285693" indent="-285693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3F5CEF-D640-794B-BF17-93843465A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725" y="3512812"/>
            <a:ext cx="5978619" cy="2193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2CA2A3-D6CC-3444-9D34-DCDE51C42567}"/>
              </a:ext>
            </a:extLst>
          </p:cNvPr>
          <p:cNvSpPr/>
          <p:nvPr/>
        </p:nvSpPr>
        <p:spPr>
          <a:xfrm>
            <a:off x="2534251" y="5748220"/>
            <a:ext cx="49363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Sample segmentation images (background is black)</a:t>
            </a:r>
          </a:p>
        </p:txBody>
      </p:sp>
    </p:spTree>
    <p:extLst>
      <p:ext uri="{BB962C8B-B14F-4D97-AF65-F5344CB8AC3E}">
        <p14:creationId xmlns:p14="http://schemas.microsoft.com/office/powerpoint/2010/main" val="413671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33A1-2E49-1441-BE1C-187708344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COCO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4A9C46B-E81C-D342-B3CF-ED791E4C9A0B}"/>
              </a:ext>
            </a:extLst>
          </p:cNvPr>
          <p:cNvSpPr txBox="1">
            <a:spLocks/>
          </p:cNvSpPr>
          <p:nvPr/>
        </p:nvSpPr>
        <p:spPr>
          <a:xfrm>
            <a:off x="695913" y="1283369"/>
            <a:ext cx="11044330" cy="4599628"/>
          </a:xfrm>
          <a:prstGeom prst="rect">
            <a:avLst/>
          </a:prstGeom>
        </p:spPr>
        <p:txBody>
          <a:bodyPr vert="horz"/>
          <a:lstStyle>
            <a:lvl1pPr marL="249500" indent="-249500" algn="l" defTabSz="997999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457" indent="-228486" algn="l" defTabSz="997999" rtl="0" eaLnBrk="1" latinLnBrk="0" hangingPunct="1">
              <a:lnSpc>
                <a:spcPct val="100000"/>
              </a:lnSpc>
              <a:spcBef>
                <a:spcPts val="800"/>
              </a:spcBef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428" indent="-228486" algn="l" defTabSz="997999" rtl="0" eaLnBrk="1" latinLnBrk="0" hangingPunct="1">
              <a:lnSpc>
                <a:spcPct val="100000"/>
              </a:lnSpc>
              <a:spcBef>
                <a:spcPts val="800"/>
              </a:spcBef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399" indent="-228486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Lucida Grande"/>
              <a:buChar char="-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370" indent="-228486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Lucida Grande"/>
              <a:buChar char="-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4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3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42499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41498" indent="-249500" algn="l" defTabSz="997999" rtl="0" eaLnBrk="1" latinLnBrk="0" hangingPunct="1">
              <a:lnSpc>
                <a:spcPct val="90000"/>
              </a:lnSpc>
              <a:spcBef>
                <a:spcPts val="54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hlinkClick r:id="rId3"/>
              </a:rPr>
              <a:t>COCO (Common Objects in Context)</a:t>
            </a:r>
            <a:r>
              <a:rPr lang="en-US" sz="2800" dirty="0"/>
              <a:t> is a large-scale object detection, segmentation, and captioning dataset:</a:t>
            </a:r>
          </a:p>
          <a:p>
            <a:pPr marL="460375" indent="-460375"/>
            <a:r>
              <a:rPr lang="en-US" sz="2400" dirty="0"/>
              <a:t>330K images (&gt;200K labeled)</a:t>
            </a:r>
          </a:p>
          <a:p>
            <a:pPr marL="460375" indent="-460375"/>
            <a:r>
              <a:rPr lang="en-US" sz="2400" dirty="0"/>
              <a:t>1.5 million object instances</a:t>
            </a:r>
          </a:p>
          <a:p>
            <a:pPr marL="460375" indent="-460375"/>
            <a:r>
              <a:rPr lang="en-US" sz="2400" dirty="0"/>
              <a:t>80 object categories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DCB08-53D9-C64E-830E-66B1AC26B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913" y="2227299"/>
            <a:ext cx="6096999" cy="38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69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4B15-681A-B141-A42B-962DD8FA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Segmentation Applications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05115F-0F53-6B45-8B75-C23057F97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14" y="1508069"/>
            <a:ext cx="4191000" cy="328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CA921D-D007-6448-A0F0-51CC34FD8830}"/>
              </a:ext>
            </a:extLst>
          </p:cNvPr>
          <p:cNvSpPr txBox="1"/>
          <p:nvPr/>
        </p:nvSpPr>
        <p:spPr>
          <a:xfrm>
            <a:off x="613319" y="4829085"/>
            <a:ext cx="42735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hlinkClick r:id="rId4"/>
              </a:rPr>
              <a:t>https://www.researchgate.net/publication/318511415_Medical_image_semantic_segmentation_based_on_deep_learning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8203E6-383A-7143-8E70-ED41F952F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1970" y="1674483"/>
            <a:ext cx="5576582" cy="31228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E0BD8E-4AD7-5749-814E-90DEADFD1444}"/>
              </a:ext>
            </a:extLst>
          </p:cNvPr>
          <p:cNvSpPr/>
          <p:nvPr/>
        </p:nvSpPr>
        <p:spPr>
          <a:xfrm>
            <a:off x="5648428" y="4874545"/>
            <a:ext cx="212429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https://gluon-cv.mxnet.io/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263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5"/>
  <p:tag name="ARTICULATE_PROJECT_OPEN" val="0"/>
</p:tagLst>
</file>

<file path=ppt/theme/theme1.xml><?xml version="1.0" encoding="utf-8"?>
<a:theme xmlns:a="http://schemas.openxmlformats.org/drawingml/2006/main" name="inSTALLments Master Theme">
  <a:themeElements>
    <a:clrScheme name="MLE Colors">
      <a:dk1>
        <a:srgbClr val="303942"/>
      </a:dk1>
      <a:lt1>
        <a:srgbClr val="FFFFFF"/>
      </a:lt1>
      <a:dk2>
        <a:srgbClr val="EDECD7"/>
      </a:dk2>
      <a:lt2>
        <a:srgbClr val="FFFFFF"/>
      </a:lt2>
      <a:accent1>
        <a:srgbClr val="FF8E00"/>
      </a:accent1>
      <a:accent2>
        <a:srgbClr val="007BB6"/>
      </a:accent2>
      <a:accent3>
        <a:srgbClr val="45B645"/>
      </a:accent3>
      <a:accent4>
        <a:srgbClr val="00454F"/>
      </a:accent4>
      <a:accent5>
        <a:srgbClr val="CC0C39"/>
      </a:accent5>
      <a:accent6>
        <a:srgbClr val="373D3A"/>
      </a:accent6>
      <a:hlink>
        <a:srgbClr val="2772B6"/>
      </a:hlink>
      <a:folHlink>
        <a:srgbClr val="2772B6"/>
      </a:folHlink>
    </a:clrScheme>
    <a:fontScheme name="Amazon Ember">
      <a:majorFont>
        <a:latin typeface="Amazon Ember Medium"/>
        <a:ea typeface=""/>
        <a:cs typeface=""/>
      </a:majorFont>
      <a:minorFont>
        <a:latin typeface="Amazon Ember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Bef>
            <a:spcPts val="600"/>
          </a:spcBef>
          <a:spcAft>
            <a:spcPts val="600"/>
          </a:spcAft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LU PPT Template" id="{F1CC81C5-47F6-954A-8B4E-0FBE345E68DC}" vid="{BAE62345-9DE1-DD4A-8A69-8922C10C5B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C2EB08E7CB4B4E9BDA190747EEDB9B" ma:contentTypeVersion="13" ma:contentTypeDescription="Create a new document." ma:contentTypeScope="" ma:versionID="b9cdf10b8241b6ff40752503e932cc09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40813f5af53e2c249e003d8b954a7f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1069FCE-E425-4A49-B8EC-B4CD92605C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5B7B8F-47BF-40A7-BA64-71F059877E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F0FDA2-BDE7-493B-BEE4-7205B3D7A07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33900</TotalTime>
  <Words>146</Words>
  <Application>Microsoft Macintosh PowerPoint</Application>
  <PresentationFormat>Custom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Amazon Ember</vt:lpstr>
      <vt:lpstr>Amazon Ember Display</vt:lpstr>
      <vt:lpstr>Amazon Ember Display Light</vt:lpstr>
      <vt:lpstr>Amazon Ember Light</vt:lpstr>
      <vt:lpstr>Amazon Ember Medium</vt:lpstr>
      <vt:lpstr>Arial</vt:lpstr>
      <vt:lpstr>Lucida Grande</vt:lpstr>
      <vt:lpstr>Wingdings</vt:lpstr>
      <vt:lpstr>inSTALLments Master Theme</vt:lpstr>
      <vt:lpstr>Semantic Segmentation</vt:lpstr>
      <vt:lpstr>Semantic Segmentation</vt:lpstr>
      <vt:lpstr>Pascal Visual Object Classes (VOC)</vt:lpstr>
      <vt:lpstr>COCO</vt:lpstr>
      <vt:lpstr>Semantic Segmentation Applications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</dc:title>
  <dc:creator>Microsoft Office User</dc:creator>
  <cp:lastModifiedBy>Microsoft Office User</cp:lastModifiedBy>
  <cp:revision>889</cp:revision>
  <cp:lastPrinted>2020-03-05T18:47:14Z</cp:lastPrinted>
  <dcterms:created xsi:type="dcterms:W3CDTF">2019-12-18T06:10:11Z</dcterms:created>
  <dcterms:modified xsi:type="dcterms:W3CDTF">2020-07-08T22:11:10Z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BA4BF974-20C1-44DB-A727-DD5E5BD494DE</vt:lpwstr>
  </property>
  <property fmtid="{D5CDD505-2E9C-101B-9397-08002B2CF9AE}" pid="3" name="ArticulatePath">
    <vt:lpwstr>Amazon inSTALLments Landscape 17x11_11-15-16</vt:lpwstr>
  </property>
  <property fmtid="{D5CDD505-2E9C-101B-9397-08002B2CF9AE}" pid="4" name="ContentTypeId">
    <vt:lpwstr>0x01010010C2EB08E7CB4B4E9BDA190747EEDB9B</vt:lpwstr>
  </property>
</Properties>
</file>