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0"/>
  </p:notesMasterIdLst>
  <p:handoutMasterIdLst>
    <p:handoutMasterId r:id="rId11"/>
  </p:handoutMasterIdLst>
  <p:sldIdLst>
    <p:sldId id="825" r:id="rId5"/>
    <p:sldId id="751" r:id="rId6"/>
    <p:sldId id="752" r:id="rId7"/>
    <p:sldId id="753" r:id="rId8"/>
    <p:sldId id="754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 autoAdjust="0"/>
    <p:restoredTop sz="61305" autoAdjust="0"/>
  </p:normalViewPr>
  <p:slideViewPr>
    <p:cSldViewPr snapToGrid="0">
      <p:cViewPr varScale="1">
        <p:scale>
          <a:sx n="62" d="100"/>
          <a:sy n="62" d="100"/>
        </p:scale>
        <p:origin x="2200" y="200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4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7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mputer-vision/fcn.html#initializing-the-transposed-convolution-lay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mputer-vision/fc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Convolutional </a:t>
            </a:r>
            <a:br>
              <a:rPr lang="en-US" dirty="0"/>
            </a:br>
            <a:r>
              <a:rPr lang="en-US" dirty="0"/>
              <a:t>Neural Network </a:t>
            </a:r>
            <a:br>
              <a:rPr lang="en-US" dirty="0"/>
            </a:br>
            <a:r>
              <a:rPr lang="en-US" dirty="0"/>
              <a:t>(FCN)</a:t>
            </a:r>
          </a:p>
        </p:txBody>
      </p:sp>
    </p:spTree>
    <p:extLst>
      <p:ext uri="{BB962C8B-B14F-4D97-AF65-F5344CB8AC3E}">
        <p14:creationId xmlns:p14="http://schemas.microsoft.com/office/powerpoint/2010/main" val="374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467C-D6F3-B743-8921-4728C47D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Fully Convolutional Neural Network (FCN)*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19D7-94DA-1645-AE0D-918245CA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9" y="1310105"/>
            <a:ext cx="5760379" cy="4106868"/>
          </a:xfrm>
        </p:spPr>
        <p:txBody>
          <a:bodyPr/>
          <a:lstStyle/>
          <a:p>
            <a:pPr marL="285693" indent="-285693"/>
            <a:r>
              <a:rPr lang="en-US" sz="2800" dirty="0"/>
              <a:t>Two folds:</a:t>
            </a:r>
          </a:p>
          <a:p>
            <a:pPr marL="721650" lvl="1" indent="-285693"/>
            <a:r>
              <a:rPr lang="en-US" sz="2400" b="1" dirty="0"/>
              <a:t>CNN </a:t>
            </a:r>
            <a:r>
              <a:rPr lang="en-US" sz="2400" dirty="0"/>
              <a:t>shrinks features to shape of ”1x1x</a:t>
            </a:r>
            <a:r>
              <a:rPr lang="en-US" sz="2400" i="1" dirty="0"/>
              <a:t>channel</a:t>
            </a:r>
            <a:r>
              <a:rPr lang="en-US" sz="2400" dirty="0"/>
              <a:t>“</a:t>
            </a:r>
          </a:p>
          <a:p>
            <a:pPr marL="721650" lvl="1" indent="-285693"/>
            <a:r>
              <a:rPr lang="en-US" sz="2400" b="1" i="1" dirty="0" err="1"/>
              <a:t>Upsampling</a:t>
            </a:r>
            <a:r>
              <a:rPr lang="en-US" sz="2400" b="1" dirty="0"/>
              <a:t> </a:t>
            </a:r>
            <a:r>
              <a:rPr lang="en-US" sz="2400" dirty="0"/>
              <a:t>outputs the semantic segmentation mask</a:t>
            </a:r>
          </a:p>
          <a:p>
            <a:pPr marL="1178621" lvl="2" indent="-285693"/>
            <a:r>
              <a:rPr lang="en-US" sz="2000" dirty="0"/>
              <a:t>E.g., Transposed Convolution </a:t>
            </a:r>
          </a:p>
          <a:p>
            <a:pPr marL="285693" indent="-285693"/>
            <a:r>
              <a:rPr lang="en-US" sz="2800" dirty="0"/>
              <a:t>Applying </a:t>
            </a:r>
            <a:r>
              <a:rPr lang="en-US" sz="2800" b="1" dirty="0" err="1"/>
              <a:t>softmax</a:t>
            </a:r>
            <a:r>
              <a:rPr lang="en-US" sz="2800" dirty="0"/>
              <a:t> at the end for </a:t>
            </a:r>
            <a:r>
              <a:rPr lang="en-US" sz="2800" b="1" dirty="0"/>
              <a:t>pixel classification</a:t>
            </a:r>
            <a:endParaRPr lang="en-US" sz="2800" dirty="0"/>
          </a:p>
          <a:p>
            <a:pPr marL="285693" indent="-285693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62E089-F34C-8A41-8684-A7CA23E0A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414" y="1127327"/>
            <a:ext cx="1758725" cy="47607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7E8301-6EB7-6A4B-A18F-CF1111906FD8}"/>
              </a:ext>
            </a:extLst>
          </p:cNvPr>
          <p:cNvSpPr/>
          <p:nvPr/>
        </p:nvSpPr>
        <p:spPr>
          <a:xfrm>
            <a:off x="694208" y="5580265"/>
            <a:ext cx="3709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Long, J., </a:t>
            </a:r>
            <a:r>
              <a:rPr lang="en-US" sz="1400" dirty="0" err="1"/>
              <a:t>Shelhamer</a:t>
            </a:r>
            <a:r>
              <a:rPr lang="en-US" sz="1400" dirty="0"/>
              <a:t>, E., &amp; Darrell, T. (2015).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0F29-FCE8-F440-9813-D52B3141934A}"/>
              </a:ext>
            </a:extLst>
          </p:cNvPr>
          <p:cNvSpPr txBox="1"/>
          <p:nvPr/>
        </p:nvSpPr>
        <p:spPr>
          <a:xfrm>
            <a:off x="9661852" y="1682111"/>
            <a:ext cx="1407328" cy="7437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5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Pixel classes (</a:t>
            </a:r>
            <a:r>
              <a:rPr lang="en-US" sz="1500" dirty="0" err="1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softmax</a:t>
            </a:r>
            <a:r>
              <a:rPr lang="en-US" sz="15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)</a:t>
            </a:r>
          </a:p>
          <a:p>
            <a:pPr algn="ctr" defTabSz="412667" hangingPunct="0"/>
            <a:r>
              <a:rPr lang="en-US" sz="15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Size: N x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BBAD2-C11F-6540-8314-36C67334C750}"/>
              </a:ext>
            </a:extLst>
          </p:cNvPr>
          <p:cNvSpPr txBox="1"/>
          <p:nvPr/>
        </p:nvSpPr>
        <p:spPr>
          <a:xfrm>
            <a:off x="9661852" y="4934804"/>
            <a:ext cx="1407328" cy="4821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4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Input image</a:t>
            </a:r>
          </a:p>
          <a:p>
            <a:pPr algn="ctr" defTabSz="412667" hangingPunct="0"/>
            <a:r>
              <a:rPr lang="en-US" sz="14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Size: </a:t>
            </a:r>
            <a:r>
              <a:rPr lang="en-US" sz="1400" dirty="0"/>
              <a:t>N</a:t>
            </a:r>
            <a:r>
              <a:rPr lang="en-US" sz="14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xMx3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9DBAF-620E-034B-A97B-42E2C8DA51BC}"/>
              </a:ext>
            </a:extLst>
          </p:cNvPr>
          <p:cNvSpPr txBox="1"/>
          <p:nvPr/>
        </p:nvSpPr>
        <p:spPr>
          <a:xfrm>
            <a:off x="9473124" y="4011905"/>
            <a:ext cx="1917100" cy="4821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400" dirty="0"/>
              <a:t>Feature map</a:t>
            </a:r>
            <a:endParaRPr lang="en-US" sz="1400" dirty="0">
              <a:sym typeface="Helvetica Neue"/>
            </a:endParaRPr>
          </a:p>
          <a:p>
            <a:pPr algn="ctr" defTabSz="412667" hangingPunct="0"/>
            <a:r>
              <a:rPr lang="en-US" sz="1400" dirty="0">
                <a:sym typeface="Helvetica Neue"/>
              </a:rPr>
              <a:t>Size: (</a:t>
            </a:r>
            <a:r>
              <a:rPr lang="en-US" sz="1400" dirty="0"/>
              <a:t>N/32 </a:t>
            </a:r>
            <a:r>
              <a:rPr lang="en-US" sz="1400" dirty="0">
                <a:sym typeface="Helvetica Neue"/>
              </a:rPr>
              <a:t>x M/32 x 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E60F5-7D61-DF4F-9518-FD4E5FF512AB}"/>
              </a:ext>
            </a:extLst>
          </p:cNvPr>
          <p:cNvSpPr txBox="1"/>
          <p:nvPr/>
        </p:nvSpPr>
        <p:spPr>
          <a:xfrm>
            <a:off x="9502475" y="2953114"/>
            <a:ext cx="1726082" cy="2667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400" dirty="0" err="1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Upsampling</a:t>
            </a:r>
            <a:r>
              <a:rPr lang="en-US" sz="14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 by 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34443-EA22-1845-B1C7-887838EE1E1C}"/>
              </a:ext>
            </a:extLst>
          </p:cNvPr>
          <p:cNvSpPr txBox="1"/>
          <p:nvPr/>
        </p:nvSpPr>
        <p:spPr>
          <a:xfrm>
            <a:off x="9406967" y="3430115"/>
            <a:ext cx="1917100" cy="4821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400" dirty="0"/>
              <a:t>Feature pooling</a:t>
            </a:r>
            <a:endParaRPr lang="en-US" sz="1400" b="1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  <a:p>
            <a:pPr algn="ctr" defTabSz="412667" hangingPunct="0"/>
            <a:r>
              <a:rPr lang="en-US" sz="14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Size: (</a:t>
            </a:r>
            <a:r>
              <a:rPr lang="en-US" sz="1400" dirty="0"/>
              <a:t>N/32 </a:t>
            </a:r>
            <a:r>
              <a:rPr lang="en-US" sz="1400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x M/32)</a:t>
            </a:r>
          </a:p>
        </p:txBody>
      </p:sp>
    </p:spTree>
    <p:extLst>
      <p:ext uri="{BB962C8B-B14F-4D97-AF65-F5344CB8AC3E}">
        <p14:creationId xmlns:p14="http://schemas.microsoft.com/office/powerpoint/2010/main" val="15955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BBA9-9BA5-1A4A-A66B-EA2567F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52AE-A5F1-3F4D-92AA-EAD5A0412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693" indent="-285693"/>
            <a:r>
              <a:rPr lang="en-US" sz="2800" dirty="0"/>
              <a:t>Also called as </a:t>
            </a:r>
            <a:r>
              <a:rPr lang="en-US" sz="2800" dirty="0" err="1"/>
              <a:t>Upconvolution</a:t>
            </a:r>
            <a:r>
              <a:rPr lang="en-US" sz="2800" dirty="0"/>
              <a:t> or Deconvolution</a:t>
            </a:r>
          </a:p>
          <a:p>
            <a:pPr marL="285693" indent="-285693"/>
            <a:r>
              <a:rPr lang="en-US" sz="2800" dirty="0" err="1"/>
              <a:t>Upsampling</a:t>
            </a:r>
            <a:r>
              <a:rPr lang="en-US" sz="2800" dirty="0"/>
              <a:t> feature maps to match the original image size, e.g., </a:t>
            </a:r>
          </a:p>
          <a:p>
            <a:pPr marL="285693" indent="-285693"/>
            <a:endParaRPr lang="en-US" sz="2400" dirty="0"/>
          </a:p>
          <a:p>
            <a:pPr marL="285693" indent="-285693"/>
            <a:endParaRPr lang="en-US" sz="2400" dirty="0"/>
          </a:p>
          <a:p>
            <a:pPr marL="285693" indent="-285693"/>
            <a:endParaRPr lang="en-US" sz="2400" dirty="0"/>
          </a:p>
          <a:p>
            <a:endParaRPr lang="en-US" sz="2400" dirty="0"/>
          </a:p>
          <a:p>
            <a:pPr marL="285693" indent="-285693"/>
            <a:r>
              <a:rPr lang="en-US" sz="2800" dirty="0"/>
              <a:t>Kernel weights are </a:t>
            </a:r>
          </a:p>
          <a:p>
            <a:pPr marL="721650" lvl="1" indent="-285693"/>
            <a:r>
              <a:rPr lang="en-US" sz="2400" dirty="0"/>
              <a:t>trained through Gradient Descent</a:t>
            </a:r>
          </a:p>
          <a:p>
            <a:pPr marL="721650" lvl="1" indent="-285693"/>
            <a:r>
              <a:rPr lang="en-US" sz="2400" dirty="0"/>
              <a:t>initialized with </a:t>
            </a:r>
            <a:r>
              <a:rPr lang="en-US" sz="2400" dirty="0">
                <a:hlinkClick r:id="rId3"/>
              </a:rPr>
              <a:t>Bilinear Interpolation</a:t>
            </a:r>
            <a:endParaRPr lang="en-US" sz="2000" dirty="0"/>
          </a:p>
          <a:p>
            <a:pPr marL="435957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2CC5AF-B545-114C-87BE-5C0DB61FF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929" y="2420600"/>
            <a:ext cx="8921985" cy="16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E98D8B6-9235-E745-A5DF-C1976B6E28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>
          <a:xfrm>
            <a:off x="1345794" y="3318640"/>
            <a:ext cx="8553761" cy="2398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83A92-29C6-334B-B0A6-AD2359E4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4FAF-B718-5E4D-BB55-34F909F94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693" indent="-285693"/>
            <a:r>
              <a:rPr lang="en-US" sz="2400" b="1" dirty="0"/>
              <a:t>Refining</a:t>
            </a:r>
            <a:r>
              <a:rPr lang="en-US" sz="2400" dirty="0"/>
              <a:t> the predictions by combining features from </a:t>
            </a:r>
            <a:r>
              <a:rPr lang="en-US" sz="2400" b="1" dirty="0"/>
              <a:t>earlier layers</a:t>
            </a:r>
            <a:endParaRPr lang="en-US" sz="2400" dirty="0"/>
          </a:p>
          <a:p>
            <a:pPr marL="721650" lvl="1" indent="-285693"/>
            <a:r>
              <a:rPr lang="en-US" sz="2400" dirty="0"/>
              <a:t>FCN-32, FCN-16 and FCN-8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E10CF-EFB1-4F4D-B82B-1387A097B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32"/>
          <a:stretch/>
        </p:blipFill>
        <p:spPr>
          <a:xfrm>
            <a:off x="1352140" y="2267205"/>
            <a:ext cx="8553761" cy="1024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7C0B3-05ED-7347-B51D-81A19814E603}"/>
              </a:ext>
            </a:extLst>
          </p:cNvPr>
          <p:cNvSpPr txBox="1"/>
          <p:nvPr/>
        </p:nvSpPr>
        <p:spPr>
          <a:xfrm>
            <a:off x="1392525" y="2241646"/>
            <a:ext cx="791130" cy="235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224x224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1BBF8-E80E-E547-BB8A-8E87ADA3D7ED}"/>
              </a:ext>
            </a:extLst>
          </p:cNvPr>
          <p:cNvSpPr txBox="1"/>
          <p:nvPr/>
        </p:nvSpPr>
        <p:spPr>
          <a:xfrm>
            <a:off x="2446022" y="2249260"/>
            <a:ext cx="791130" cy="235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112x112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AEB8F-AC7A-0746-86DF-874A415F574B}"/>
              </a:ext>
            </a:extLst>
          </p:cNvPr>
          <p:cNvSpPr txBox="1"/>
          <p:nvPr/>
        </p:nvSpPr>
        <p:spPr>
          <a:xfrm>
            <a:off x="3499519" y="2249260"/>
            <a:ext cx="791130" cy="235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200" dirty="0">
                <a:solidFill>
                  <a:srgbClr val="FF0000"/>
                </a:solidFill>
              </a:rPr>
              <a:t>56</a:t>
            </a:r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23A4A-2588-144A-9948-44AE8A9D5E9B}"/>
              </a:ext>
            </a:extLst>
          </p:cNvPr>
          <p:cNvSpPr txBox="1"/>
          <p:nvPr/>
        </p:nvSpPr>
        <p:spPr>
          <a:xfrm>
            <a:off x="4679681" y="2249260"/>
            <a:ext cx="791130" cy="235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7099-C828-2448-84DF-68C12A1736D7}"/>
              </a:ext>
            </a:extLst>
          </p:cNvPr>
          <p:cNvSpPr txBox="1"/>
          <p:nvPr/>
        </p:nvSpPr>
        <p:spPr>
          <a:xfrm>
            <a:off x="5926885" y="2249260"/>
            <a:ext cx="791130" cy="235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200" dirty="0">
                <a:solidFill>
                  <a:srgbClr val="FF0000"/>
                </a:solidFill>
              </a:rPr>
              <a:t>14</a:t>
            </a:r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D913A-D361-7746-A87D-C251E8052E33}"/>
              </a:ext>
            </a:extLst>
          </p:cNvPr>
          <p:cNvSpPr txBox="1"/>
          <p:nvPr/>
        </p:nvSpPr>
        <p:spPr>
          <a:xfrm>
            <a:off x="7107047" y="2241646"/>
            <a:ext cx="791130" cy="235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3" tIns="25393" rIns="25393" bIns="25393" numCol="1" spcCol="38100" rtlCol="0" anchor="ctr">
            <a:spAutoFit/>
          </a:bodyPr>
          <a:lstStyle/>
          <a:p>
            <a:pPr algn="ctr" defTabSz="412667" hangingPunct="0"/>
            <a:r>
              <a:rPr lang="en-US" sz="12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7x7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2832E5B-86EA-5A4D-B950-5DD4064FA9EF}"/>
              </a:ext>
            </a:extLst>
          </p:cNvPr>
          <p:cNvSpPr/>
          <p:nvPr/>
        </p:nvSpPr>
        <p:spPr>
          <a:xfrm>
            <a:off x="8455998" y="2695347"/>
            <a:ext cx="383203" cy="489109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667" hangingPunct="0"/>
            <a:endParaRPr lang="en-US" sz="16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014CEB-A7D0-734A-BA27-1E907760382A}"/>
              </a:ext>
            </a:extLst>
          </p:cNvPr>
          <p:cNvSpPr/>
          <p:nvPr/>
        </p:nvSpPr>
        <p:spPr>
          <a:xfrm>
            <a:off x="8455997" y="3720046"/>
            <a:ext cx="383203" cy="489109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667" hangingPunct="0"/>
            <a:endParaRPr lang="en-US" sz="16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0A782D8-3510-8E4B-BC8E-F8195222267A}"/>
              </a:ext>
            </a:extLst>
          </p:cNvPr>
          <p:cNvSpPr/>
          <p:nvPr/>
        </p:nvSpPr>
        <p:spPr>
          <a:xfrm>
            <a:off x="8455997" y="4843109"/>
            <a:ext cx="383203" cy="489109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667" hangingPunct="0"/>
            <a:endParaRPr lang="en-US" sz="16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87C3507-FE1E-8D44-A723-04558AD588C2}"/>
              </a:ext>
            </a:extLst>
          </p:cNvPr>
          <p:cNvSpPr/>
          <p:nvPr/>
        </p:nvSpPr>
        <p:spPr>
          <a:xfrm>
            <a:off x="6896746" y="3318640"/>
            <a:ext cx="3208149" cy="1082879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CD6FBE3-9BD8-5F49-80A7-23E241BA3DE5}"/>
              </a:ext>
            </a:extLst>
          </p:cNvPr>
          <p:cNvSpPr/>
          <p:nvPr/>
        </p:nvSpPr>
        <p:spPr>
          <a:xfrm>
            <a:off x="6896746" y="4410011"/>
            <a:ext cx="3208149" cy="1307115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1523-2F33-F543-AAAE-1B670CB0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FCN Results on VOC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C0430-2143-D943-B564-A5A8B8DD4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693" indent="-285693"/>
            <a:r>
              <a:rPr lang="en-US" sz="2400" dirty="0"/>
              <a:t>Common evaluation metrics: Pixel accuracy, mean </a:t>
            </a:r>
            <a:r>
              <a:rPr lang="en-US" sz="2400" dirty="0" err="1"/>
              <a:t>IoU</a:t>
            </a:r>
            <a:endParaRPr lang="en-US" sz="2400" dirty="0"/>
          </a:p>
          <a:p>
            <a:pPr marL="285693" indent="-285693"/>
            <a:r>
              <a:rPr lang="en-US" sz="2400" dirty="0"/>
              <a:t>Some results from VOC: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More Details.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3E2F42-A6F3-B44C-92B6-E1CE137E114E}"/>
              </a:ext>
            </a:extLst>
          </p:cNvPr>
          <p:cNvGrpSpPr/>
          <p:nvPr/>
        </p:nvGrpSpPr>
        <p:grpSpPr>
          <a:xfrm>
            <a:off x="4730427" y="1806575"/>
            <a:ext cx="4527873" cy="3244850"/>
            <a:chOff x="4324027" y="1555750"/>
            <a:chExt cx="5311155" cy="37528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AFFDA9-6E8B-4D44-B41C-458BE5960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000" t="169" r="24746" b="-169"/>
            <a:stretch/>
          </p:blipFill>
          <p:spPr>
            <a:xfrm>
              <a:off x="6094412" y="1562100"/>
              <a:ext cx="1770385" cy="3746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09EB16-B068-C941-B331-654E3DC6F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746"/>
            <a:stretch/>
          </p:blipFill>
          <p:spPr>
            <a:xfrm>
              <a:off x="4324027" y="1555750"/>
              <a:ext cx="1770385" cy="3746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36362D-6DE4-9B46-AC94-03455590B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746"/>
            <a:stretch/>
          </p:blipFill>
          <p:spPr>
            <a:xfrm>
              <a:off x="7864797" y="1555750"/>
              <a:ext cx="1770385" cy="374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1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34016</TotalTime>
  <Words>192</Words>
  <Application>Microsoft Macintosh PowerPoint</Application>
  <PresentationFormat>Custom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Helvetica Neue</vt:lpstr>
      <vt:lpstr>Lucida Grande</vt:lpstr>
      <vt:lpstr>Wingdings</vt:lpstr>
      <vt:lpstr>inSTALLments Master Theme</vt:lpstr>
      <vt:lpstr>Fully Convolutional  Neural Network  (FCN)</vt:lpstr>
      <vt:lpstr>Fully Convolutional Neural Network (FCN)*</vt:lpstr>
      <vt:lpstr>Transposed Convolution</vt:lpstr>
      <vt:lpstr>Skip Architecture</vt:lpstr>
      <vt:lpstr>FCN Results on VOC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895</cp:revision>
  <cp:lastPrinted>2020-03-05T18:47:14Z</cp:lastPrinted>
  <dcterms:created xsi:type="dcterms:W3CDTF">2019-12-18T06:10:11Z</dcterms:created>
  <dcterms:modified xsi:type="dcterms:W3CDTF">2020-07-08T22:11:27Z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