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899" r:id="rId5"/>
    <p:sldId id="912" r:id="rId6"/>
    <p:sldId id="913" r:id="rId7"/>
    <p:sldId id="929" r:id="rId8"/>
    <p:sldId id="926" r:id="rId9"/>
    <p:sldId id="927" r:id="rId10"/>
    <p:sldId id="928" r:id="rId11"/>
    <p:sldId id="930" r:id="rId12"/>
    <p:sldId id="919" r:id="rId13"/>
    <p:sldId id="932" r:id="rId14"/>
    <p:sldId id="921" r:id="rId15"/>
    <p:sldId id="922" r:id="rId16"/>
    <p:sldId id="923" r:id="rId17"/>
    <p:sldId id="931" r:id="rId18"/>
    <p:sldId id="909" r:id="rId19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5732" autoAdjust="0"/>
    <p:restoredTop sz="95738" autoAdjust="0"/>
  </p:normalViewPr>
  <p:slideViewPr>
    <p:cSldViewPr snapToGrid="0" showGuides="1">
      <p:cViewPr varScale="1">
        <p:scale>
          <a:sx n="86" d="100"/>
          <a:sy n="86" d="100"/>
        </p:scale>
        <p:origin x="1190" y="72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909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1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1" y="1600201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99D29FBF-A473-46DA-BC14-675AC1C8F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48005198-8FB0-4BE5-A5FF-99FA697371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0"/>
            <a:ext cx="10964549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1" y="6580373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3977"/>
            <a:ext cx="3108960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6" y="5535487"/>
            <a:ext cx="6627674" cy="676275"/>
          </a:xfrm>
        </p:spPr>
        <p:txBody>
          <a:bodyPr/>
          <a:lstStyle/>
          <a:p>
            <a:r>
              <a:rPr lang="en-US" dirty="0" err="1" smtClean="0"/>
              <a:t>Zynq</a:t>
            </a:r>
            <a:endParaRPr lang="en-US" dirty="0" smtClean="0"/>
          </a:p>
          <a:p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2015.2 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173" y="3660650"/>
            <a:ext cx="7099835" cy="1114425"/>
          </a:xfrm>
        </p:spPr>
        <p:txBody>
          <a:bodyPr/>
          <a:lstStyle/>
          <a:p>
            <a:r>
              <a:rPr lang="en-US" dirty="0" smtClean="0"/>
              <a:t>Lab1 Intro</a:t>
            </a:r>
            <a:br>
              <a:rPr lang="en-US" dirty="0" smtClean="0"/>
            </a:br>
            <a:r>
              <a:rPr lang="en-US" dirty="0" err="1" smtClean="0"/>
              <a:t>Intro</a:t>
            </a:r>
            <a:r>
              <a:rPr lang="en-US" dirty="0" smtClean="0"/>
              <a:t> to Partial Reconfiguration 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Reconfigurable Modules</a:t>
            </a:r>
          </a:p>
          <a:p>
            <a:pPr lvl="1"/>
            <a:r>
              <a:rPr lang="en-US" dirty="0"/>
              <a:t>For each RP, add reconfigurable modules by providing unique name and unique </a:t>
            </a:r>
            <a:r>
              <a:rPr lang="en-US" dirty="0" err="1"/>
              <a:t>netlist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netlist</a:t>
            </a:r>
            <a:r>
              <a:rPr lang="en-US" dirty="0"/>
              <a:t> file will typically be a flat design (rather than hierarchical</a:t>
            </a:r>
            <a:r>
              <a:rPr lang="en-US" dirty="0" smtClean="0"/>
              <a:t>)</a:t>
            </a:r>
          </a:p>
          <a:p>
            <a:r>
              <a:rPr lang="en-US" dirty="0"/>
              <a:t>Define Reconfigurable Partition area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Draw </a:t>
            </a:r>
            <a:r>
              <a:rPr lang="en-US" dirty="0" err="1" smtClean="0"/>
              <a:t>Pblock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drawn area </a:t>
            </a:r>
            <a:r>
              <a:rPr lang="en-US" dirty="0"/>
              <a:t>should be </a:t>
            </a:r>
            <a:r>
              <a:rPr lang="en-US" u="sng" dirty="0"/>
              <a:t>large</a:t>
            </a:r>
            <a:r>
              <a:rPr lang="en-US" dirty="0"/>
              <a:t> enough to provide the </a:t>
            </a:r>
            <a:r>
              <a:rPr lang="en-US" u="sng" dirty="0"/>
              <a:t>required</a:t>
            </a:r>
            <a:r>
              <a:rPr lang="en-US" dirty="0"/>
              <a:t> types and amount of resources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design </a:t>
            </a:r>
            <a:r>
              <a:rPr lang="en-US" dirty="0" smtClean="0"/>
              <a:t>uses slices resources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Pblock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sites using Edit -&gt; Find command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Mark locations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Draw </a:t>
            </a:r>
            <a:r>
              <a:rPr lang="en-US" dirty="0" err="1" smtClean="0"/>
              <a:t>pblock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Picture 10" descr="c:\temp\SNAGHTMLd5cb3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08" y="1522095"/>
            <a:ext cx="5347970" cy="309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21684" y="3165276"/>
            <a:ext cx="3185160" cy="86868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37" y="4523334"/>
            <a:ext cx="2731770" cy="203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Run </a:t>
            </a:r>
            <a:r>
              <a:rPr lang="en-US" dirty="0" smtClean="0"/>
              <a:t>Design Rule Checker (DRC)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DRC </a:t>
            </a:r>
            <a:r>
              <a:rPr lang="en-US" dirty="0"/>
              <a:t>checks for violations in </a:t>
            </a:r>
            <a:r>
              <a:rPr lang="en-US" dirty="0" err="1"/>
              <a:t>floorplanning</a:t>
            </a:r>
            <a:r>
              <a:rPr lang="en-US" dirty="0"/>
              <a:t>, clocking regions, IOs, partial reconfiguration specific</a:t>
            </a:r>
          </a:p>
          <a:p>
            <a:pPr>
              <a:lnSpc>
                <a:spcPct val="90000"/>
              </a:lnSpc>
            </a:pPr>
            <a:r>
              <a:rPr lang="en-US" dirty="0"/>
              <a:t>Create first configuration using one RM from each RP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 top-level I/O if necessary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Run </a:t>
            </a:r>
            <a:r>
              <a:rPr lang="en-US" dirty="0"/>
              <a:t>Implementation using default options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Implements static and the two RPs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Replace the used RMs with the </a:t>
            </a:r>
            <a:r>
              <a:rPr lang="en-US" dirty="0" err="1" smtClean="0"/>
              <a:t>blackboxes</a:t>
            </a:r>
            <a:r>
              <a:rPr lang="en-US" dirty="0" smtClean="0"/>
              <a:t> and save the design checkpoint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So </a:t>
            </a:r>
            <a:r>
              <a:rPr lang="en-US" dirty="0"/>
              <a:t>the </a:t>
            </a:r>
            <a:r>
              <a:rPr lang="en-US" dirty="0" smtClean="0"/>
              <a:t>design checkpoint can </a:t>
            </a:r>
            <a:r>
              <a:rPr lang="en-US" dirty="0"/>
              <a:t>be used in subsequent configurations</a:t>
            </a:r>
          </a:p>
          <a:p>
            <a:pPr>
              <a:lnSpc>
                <a:spcPct val="90000"/>
              </a:lnSpc>
            </a:pPr>
            <a:r>
              <a:rPr lang="en-US" dirty="0"/>
              <a:t>Create additional configurations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Since we have 2 RPs and 2 RMs in each RP, we can have </a:t>
            </a:r>
            <a:r>
              <a:rPr lang="en-US" dirty="0" smtClean="0"/>
              <a:t>up to </a:t>
            </a:r>
            <a:r>
              <a:rPr lang="en-US" dirty="0"/>
              <a:t>eight possible configurations including blank RP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Minimum required will be three which provides all possible partial </a:t>
            </a:r>
            <a:r>
              <a:rPr lang="en-US" dirty="0" err="1"/>
              <a:t>bitstreams</a:t>
            </a:r>
            <a:r>
              <a:rPr lang="en-US" dirty="0"/>
              <a:t>, importing static region results from the first configuration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PR_Verify</a:t>
            </a:r>
            <a:endParaRPr lang="en-US" dirty="0"/>
          </a:p>
          <a:p>
            <a:pPr lvl="1"/>
            <a:r>
              <a:rPr lang="en-US" dirty="0"/>
              <a:t>To ensure that </a:t>
            </a:r>
            <a:r>
              <a:rPr lang="en-US" altLang="ja-JP" dirty="0">
                <a:ea typeface="ＭＳ Ｐゴシック" charset="-128"/>
              </a:rPr>
              <a:t>the static implementation, including interfaces to reconfigurable regions, is consistent across all Configurations </a:t>
            </a:r>
          </a:p>
          <a:p>
            <a:r>
              <a:rPr lang="en-US" dirty="0"/>
              <a:t>Generate </a:t>
            </a:r>
            <a:r>
              <a:rPr lang="en-US" dirty="0" err="1"/>
              <a:t>bitstreams</a:t>
            </a:r>
            <a:endParaRPr lang="en-US" dirty="0"/>
          </a:p>
          <a:p>
            <a:pPr lvl="1"/>
            <a:r>
              <a:rPr lang="en-US" dirty="0"/>
              <a:t>Minimum of one full </a:t>
            </a:r>
            <a:r>
              <a:rPr lang="en-US" dirty="0" err="1"/>
              <a:t>bitstream</a:t>
            </a:r>
            <a:r>
              <a:rPr lang="en-US" dirty="0"/>
              <a:t> is necessary</a:t>
            </a:r>
          </a:p>
          <a:p>
            <a:pPr lvl="1"/>
            <a:r>
              <a:rPr lang="en-US" dirty="0"/>
              <a:t>Must have partial </a:t>
            </a:r>
            <a:r>
              <a:rPr lang="en-US" dirty="0" err="1"/>
              <a:t>bitstream</a:t>
            </a:r>
            <a:r>
              <a:rPr lang="en-US" dirty="0"/>
              <a:t> for each RM</a:t>
            </a:r>
          </a:p>
          <a:p>
            <a:pPr lvl="1"/>
            <a:r>
              <a:rPr lang="en-US" dirty="0"/>
              <a:t>Optionally generate </a:t>
            </a:r>
            <a:r>
              <a:rPr lang="en-US" dirty="0" smtClean="0"/>
              <a:t>blanking </a:t>
            </a:r>
            <a:r>
              <a:rPr lang="en-US" dirty="0" err="1"/>
              <a:t>bitstreams</a:t>
            </a:r>
            <a:r>
              <a:rPr lang="en-US" dirty="0"/>
              <a:t> for each RP</a:t>
            </a:r>
          </a:p>
          <a:p>
            <a:pPr lvl="2"/>
            <a:r>
              <a:rPr lang="en-US" dirty="0" smtClean="0"/>
              <a:t>Blanking </a:t>
            </a:r>
            <a:r>
              <a:rPr lang="en-US" dirty="0" err="1"/>
              <a:t>bitstreams</a:t>
            </a:r>
            <a:r>
              <a:rPr lang="en-US" dirty="0"/>
              <a:t> can be used to clear the region logic when the functionality in that region is not being used for a while, possibly reducing power consumption</a:t>
            </a:r>
          </a:p>
          <a:p>
            <a:r>
              <a:rPr lang="en-US" dirty="0"/>
              <a:t>Verify the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Objectives</a:t>
            </a:r>
          </a:p>
          <a:p>
            <a:r>
              <a:rPr lang="en-US" dirty="0">
                <a:solidFill>
                  <a:schemeClr val="bg2"/>
                </a:solidFill>
              </a:rPr>
              <a:t>The Design</a:t>
            </a:r>
          </a:p>
          <a:p>
            <a:r>
              <a:rPr lang="en-US" dirty="0">
                <a:solidFill>
                  <a:schemeClr val="bg2"/>
                </a:solidFill>
              </a:rPr>
              <a:t>Methodology</a:t>
            </a:r>
          </a:p>
          <a:p>
            <a:r>
              <a:rPr lang="en-US" i="1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lab showed you steps involved in generating partial reconfiguration design using </a:t>
            </a:r>
            <a:r>
              <a:rPr lang="en-US" dirty="0" err="1"/>
              <a:t>Vivado</a:t>
            </a:r>
            <a:r>
              <a:rPr lang="en-US" dirty="0"/>
              <a:t> </a:t>
            </a:r>
            <a:r>
              <a:rPr lang="en-US" dirty="0" smtClean="0"/>
              <a:t>2015.2 </a:t>
            </a:r>
            <a:r>
              <a:rPr lang="en-US" dirty="0"/>
              <a:t>with partial reconfiguration feature enabled.  You used the provided Tcl scripts to generate the static design that consists of the processing system to configure the UART port as a simple GPIO port and extend the signals to the programmable logic sub-system where they are connected to the actual design. You used another script to synthesize the RMs in a bottom-up approach which is required for the PR flow. You </a:t>
            </a:r>
            <a:r>
              <a:rPr lang="en-US" dirty="0" smtClean="0"/>
              <a:t>created </a:t>
            </a:r>
            <a:r>
              <a:rPr lang="en-US" dirty="0"/>
              <a:t>the configurations and implemented the design. You generated the full and partial bitstreams, downloaded them and verified the functionality using the development board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Objectives</a:t>
            </a:r>
          </a:p>
          <a:p>
            <a:r>
              <a:rPr lang="en-US" dirty="0">
                <a:solidFill>
                  <a:schemeClr val="bg2"/>
                </a:solidFill>
              </a:rPr>
              <a:t>The Design</a:t>
            </a:r>
          </a:p>
          <a:p>
            <a:r>
              <a:rPr lang="en-US" dirty="0">
                <a:solidFill>
                  <a:schemeClr val="bg2"/>
                </a:solidFill>
              </a:rPr>
              <a:t>Methodology</a:t>
            </a: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going through this lab, you </a:t>
            </a:r>
            <a:r>
              <a:rPr lang="en-US" dirty="0" smtClean="0"/>
              <a:t>should be able to:</a:t>
            </a:r>
            <a:endParaRPr lang="en-US" dirty="0"/>
          </a:p>
          <a:p>
            <a:pPr lvl="1"/>
            <a:r>
              <a:rPr lang="en-US" dirty="0"/>
              <a:t>Use Tcl script to generate a Vivado IPI design, create a wrapper file from it, add the static logic files and generate the design checkpoint </a:t>
            </a:r>
          </a:p>
          <a:p>
            <a:pPr lvl="1"/>
            <a:r>
              <a:rPr lang="en-US" dirty="0"/>
              <a:t>Use Vivado’s bottom-up methodology to synthesize the necessary RMs</a:t>
            </a:r>
          </a:p>
          <a:p>
            <a:pPr lvl="1"/>
            <a:r>
              <a:rPr lang="en-US" dirty="0"/>
              <a:t>Floorplan the design</a:t>
            </a:r>
          </a:p>
          <a:p>
            <a:pPr lvl="1"/>
            <a:r>
              <a:rPr lang="en-US" dirty="0"/>
              <a:t>Add the desired RMs</a:t>
            </a:r>
          </a:p>
          <a:p>
            <a:pPr lvl="1"/>
            <a:r>
              <a:rPr lang="en-US" dirty="0"/>
              <a:t>Create multiple configurations</a:t>
            </a:r>
          </a:p>
          <a:p>
            <a:pPr lvl="1"/>
            <a:r>
              <a:rPr lang="en-US" dirty="0"/>
              <a:t>Implement the design and generate full and partial bitstreams for various configurations</a:t>
            </a:r>
          </a:p>
          <a:p>
            <a:pPr lvl="1"/>
            <a:r>
              <a:rPr lang="en-US" dirty="0"/>
              <a:t>Download  bitstreams to demonstrate a working partial reconfigurable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Objectives</a:t>
            </a:r>
          </a:p>
          <a:p>
            <a:r>
              <a:rPr lang="en-US" i="1" dirty="0">
                <a:solidFill>
                  <a:schemeClr val="tx1"/>
                </a:solidFill>
              </a:rPr>
              <a:t>The Design</a:t>
            </a:r>
          </a:p>
          <a:p>
            <a:r>
              <a:rPr lang="en-US" dirty="0">
                <a:solidFill>
                  <a:schemeClr val="bg2"/>
                </a:solidFill>
              </a:rPr>
              <a:t>Methodology</a:t>
            </a: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files consist of </a:t>
            </a:r>
            <a:r>
              <a:rPr lang="en-US" dirty="0" smtClean="0"/>
              <a:t>HDL </a:t>
            </a:r>
            <a:r>
              <a:rPr lang="en-US" dirty="0"/>
              <a:t>(</a:t>
            </a:r>
            <a:r>
              <a:rPr lang="en-US" dirty="0" smtClean="0"/>
              <a:t>Verilog) </a:t>
            </a:r>
            <a:r>
              <a:rPr lang="en-US" dirty="0"/>
              <a:t>files</a:t>
            </a:r>
          </a:p>
          <a:p>
            <a:r>
              <a:rPr lang="en-US" dirty="0"/>
              <a:t>Two RPs, each with two RMs</a:t>
            </a:r>
          </a:p>
          <a:p>
            <a:r>
              <a:rPr lang="en-US" dirty="0"/>
              <a:t>One RP performs addition and subtraction option</a:t>
            </a:r>
          </a:p>
          <a:p>
            <a:r>
              <a:rPr lang="en-US" dirty="0"/>
              <a:t>Other RP performs right- and left- shifting function as evident from LEDs display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9666" y="2290434"/>
            <a:ext cx="6253918" cy="3667189"/>
          </a:xfrm>
          <a:prstGeom prst="rect">
            <a:avLst/>
          </a:prstGeom>
        </p:spPr>
      </p:pic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</a:t>
            </a:r>
          </a:p>
        </p:txBody>
      </p:sp>
      <p:sp>
        <p:nvSpPr>
          <p:cNvPr id="172225" name="Rectangle 19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Static logic consists of UART receiver and transmitter, command parser, and LED control modules</a:t>
            </a:r>
          </a:p>
          <a:p>
            <a:r>
              <a:rPr lang="en-US" dirty="0"/>
              <a:t>Serial communication at </a:t>
            </a:r>
            <a:r>
              <a:rPr lang="en-US" dirty="0" smtClean="0"/>
              <a:t>115200 Baud</a:t>
            </a:r>
            <a:endParaRPr lang="en-US" dirty="0"/>
          </a:p>
          <a:p>
            <a:r>
              <a:rPr lang="en-US" dirty="0" err="1"/>
              <a:t>Button_stop</a:t>
            </a:r>
            <a:r>
              <a:rPr lang="en-US" dirty="0"/>
              <a:t> stops shifting, </a:t>
            </a:r>
            <a:r>
              <a:rPr lang="en-US" dirty="0" err="1"/>
              <a:t>Buttons_start</a:t>
            </a:r>
            <a:r>
              <a:rPr lang="en-US" dirty="0"/>
              <a:t> starts shifting pattern, and reset button resets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The PS system is used to move receive and transmit data between the external USB-UART bridge and the internal signals to PL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99D29FBF-A473-46DA-BC14-675AC1C8F9A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Design – Directory Structure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2" y="1600200"/>
            <a:ext cx="8019654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home directory of the lab contains </a:t>
            </a:r>
            <a:r>
              <a:rPr lang="en-US" dirty="0" smtClean="0"/>
              <a:t> </a:t>
            </a:r>
            <a:r>
              <a:rPr lang="en-US" dirty="0"/>
              <a:t>Tcl scripts </a:t>
            </a:r>
            <a:r>
              <a:rPr lang="en-US" dirty="0" smtClean="0"/>
              <a:t>to </a:t>
            </a:r>
            <a:r>
              <a:rPr lang="en-US" dirty="0"/>
              <a:t>generate the initial design and </a:t>
            </a:r>
            <a:r>
              <a:rPr lang="en-US" dirty="0" smtClean="0"/>
              <a:t>synthesize </a:t>
            </a:r>
            <a:r>
              <a:rPr lang="en-US" dirty="0"/>
              <a:t>the </a:t>
            </a:r>
            <a:r>
              <a:rPr lang="en-US" dirty="0" smtClean="0"/>
              <a:t>RMs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Bitstreams</a:t>
            </a:r>
            <a:r>
              <a:rPr lang="en-US" dirty="0" smtClean="0"/>
              <a:t> will hold the generated full and partial </a:t>
            </a:r>
            <a:r>
              <a:rPr lang="en-US" dirty="0" err="1" smtClean="0"/>
              <a:t>bitstreams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Checkpoint will hold various design snapshots during the flow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Implement contains various configuration directories and associated results will be placed into those sub-directories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Synth is where RMs’ and the static design checkpoints </a:t>
            </a:r>
            <a:r>
              <a:rPr lang="en-US" dirty="0"/>
              <a:t>(</a:t>
            </a:r>
            <a:r>
              <a:rPr lang="en-US" dirty="0" err="1"/>
              <a:t>netlists</a:t>
            </a:r>
            <a:r>
              <a:rPr lang="en-US" dirty="0"/>
              <a:t>) </a:t>
            </a:r>
            <a:r>
              <a:rPr lang="en-US" dirty="0" smtClean="0"/>
              <a:t>are stored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BOOT directory </a:t>
            </a:r>
            <a:r>
              <a:rPr lang="en-US" dirty="0" smtClean="0"/>
              <a:t>under the Sources directory has </a:t>
            </a:r>
            <a:r>
              <a:rPr lang="en-US" dirty="0"/>
              <a:t>the BOOT.bin file which is needed for the board to boot from. </a:t>
            </a:r>
            <a:r>
              <a:rPr lang="en-US" dirty="0" smtClean="0"/>
              <a:t>It brings the UART pins of the PS to the PL side. </a:t>
            </a:r>
            <a:r>
              <a:rPr lang="en-US" dirty="0"/>
              <a:t>This is done through a software application provided in the </a:t>
            </a:r>
            <a:r>
              <a:rPr lang="en-US" dirty="0" err="1"/>
              <a:t>uart_through_gpio.sdk</a:t>
            </a:r>
            <a:r>
              <a:rPr lang="en-US" dirty="0"/>
              <a:t> </a:t>
            </a:r>
            <a:r>
              <a:rPr lang="en-US" dirty="0" smtClean="0"/>
              <a:t>folder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hd_visual</a:t>
            </a:r>
            <a:r>
              <a:rPr lang="en-US" dirty="0" smtClean="0"/>
              <a:t> directory will have several script files which can be used to visualize the routing and placement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490163" y="1600200"/>
            <a:ext cx="3589020" cy="4122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Objectives</a:t>
            </a:r>
          </a:p>
          <a:p>
            <a:r>
              <a:rPr lang="en-US" dirty="0">
                <a:solidFill>
                  <a:schemeClr val="bg2"/>
                </a:solidFill>
              </a:rPr>
              <a:t>The Design</a:t>
            </a:r>
          </a:p>
          <a:p>
            <a:r>
              <a:rPr lang="en-US" i="1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 smtClean="0"/>
              <a:t>Vivado</a:t>
            </a:r>
            <a:r>
              <a:rPr lang="en-US" dirty="0" smtClean="0"/>
              <a:t> </a:t>
            </a:r>
            <a:r>
              <a:rPr lang="en-US" dirty="0"/>
              <a:t>project</a:t>
            </a:r>
          </a:p>
          <a:p>
            <a:pPr lvl="1"/>
            <a:r>
              <a:rPr lang="en-US" dirty="0"/>
              <a:t>Generate design checkpoint for the static design in </a:t>
            </a:r>
            <a:r>
              <a:rPr lang="en-US" dirty="0" err="1"/>
              <a:t>Vivado</a:t>
            </a:r>
            <a:r>
              <a:rPr lang="en-US" dirty="0"/>
              <a:t> IDE </a:t>
            </a:r>
            <a:endParaRPr lang="en-US" dirty="0" smtClean="0"/>
          </a:p>
          <a:p>
            <a:r>
              <a:rPr lang="en-US" dirty="0" smtClean="0"/>
              <a:t>Synthesize each RM separately</a:t>
            </a:r>
            <a:endParaRPr lang="en-US" dirty="0"/>
          </a:p>
          <a:p>
            <a:pPr lvl="1"/>
            <a:r>
              <a:rPr lang="en-US" dirty="0" smtClean="0"/>
              <a:t>Generate RM </a:t>
            </a:r>
            <a:r>
              <a:rPr lang="en-US" dirty="0"/>
              <a:t>checkpoints </a:t>
            </a:r>
            <a:r>
              <a:rPr lang="en-US" dirty="0" smtClean="0"/>
              <a:t>for each RM through </a:t>
            </a:r>
            <a:r>
              <a:rPr lang="en-US" dirty="0"/>
              <a:t>script using out of context synthesis</a:t>
            </a:r>
          </a:p>
          <a:p>
            <a:pPr lvl="2"/>
            <a:r>
              <a:rPr lang="en-US" dirty="0" smtClean="0"/>
              <a:t>Each RM residing in a same RP must have same number, type, and size ports and the top-level module (entity) name</a:t>
            </a:r>
          </a:p>
          <a:p>
            <a:pPr lvl="2"/>
            <a:r>
              <a:rPr lang="en-US" dirty="0" smtClean="0"/>
              <a:t>The out of context synthesis won’t insert I/O buffers</a:t>
            </a:r>
            <a:endParaRPr lang="en-US" dirty="0"/>
          </a:p>
          <a:p>
            <a:r>
              <a:rPr lang="en-US" dirty="0"/>
              <a:t>Define Reconfigurable </a:t>
            </a:r>
            <a:r>
              <a:rPr lang="en-US" dirty="0" smtClean="0"/>
              <a:t>Partitions </a:t>
            </a:r>
            <a:r>
              <a:rPr lang="en-US" dirty="0" err="1" smtClean="0"/>
              <a:t>pblocks</a:t>
            </a:r>
            <a:endParaRPr lang="en-US" dirty="0"/>
          </a:p>
          <a:p>
            <a:pPr lvl="1"/>
            <a:r>
              <a:rPr lang="en-US" dirty="0"/>
              <a:t>Bring reconfigurable partitions as black boxes</a:t>
            </a:r>
          </a:p>
          <a:p>
            <a:pPr lvl="1"/>
            <a:r>
              <a:rPr lang="en-US" dirty="0"/>
              <a:t>A design may have one or more reconfigurable partitions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black boxes as reconfigurable </a:t>
            </a:r>
            <a:r>
              <a:rPr lang="en-US" dirty="0" smtClean="0"/>
              <a:t>partitions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HD.RECONFIGURABLE</a:t>
            </a:r>
          </a:p>
          <a:p>
            <a:pPr lvl="2"/>
            <a:r>
              <a:rPr lang="en-US" dirty="0" smtClean="0"/>
              <a:t>PR feature should have been licensed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Lab1 Intro 12a- </a:t>
            </a:r>
            <a:fld id="{060BD193-E118-4B16-863C-C8C12C675E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Props1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747654C-B272-4B15-B46C-BB332E6C5466}">
  <ds:schemaRefs>
    <ds:schemaRef ds:uri="D46A7F71-384C-4B0A-B6CB-1869FF28952A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3858</TotalTime>
  <Words>939</Words>
  <Application>Microsoft Office PowerPoint</Application>
  <PresentationFormat>Custom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Courier New</vt:lpstr>
      <vt:lpstr>Symbol</vt:lpstr>
      <vt:lpstr>Wingdings</vt:lpstr>
      <vt:lpstr>Xilinx_All_Programmable_Template</vt:lpstr>
      <vt:lpstr>Lab1 Intro Intro to Partial Reconfiguration Flow</vt:lpstr>
      <vt:lpstr>Outline</vt:lpstr>
      <vt:lpstr>Objectives</vt:lpstr>
      <vt:lpstr>Outline</vt:lpstr>
      <vt:lpstr>The Design</vt:lpstr>
      <vt:lpstr>The Design</vt:lpstr>
      <vt:lpstr>The Design – Directory Structure</vt:lpstr>
      <vt:lpstr>Outline</vt:lpstr>
      <vt:lpstr>Methodology</vt:lpstr>
      <vt:lpstr>Methodology</vt:lpstr>
      <vt:lpstr>Set Pblock Size</vt:lpstr>
      <vt:lpstr>Methodology</vt:lpstr>
      <vt:lpstr>Methodology</vt:lpstr>
      <vt:lpstr>Outline</vt:lpstr>
      <vt:lpstr>Summary</vt:lpstr>
    </vt:vector>
  </TitlesOfParts>
  <Company>Xilinx Inc,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Intro</dc:title>
  <dc:creator>Xilinx</dc:creator>
  <cp:keywords>Public</cp:keywords>
  <cp:lastModifiedBy>Parimal Patel</cp:lastModifiedBy>
  <cp:revision>103</cp:revision>
  <cp:lastPrinted>2014-12-03T01:33:53Z</cp:lastPrinted>
  <dcterms:created xsi:type="dcterms:W3CDTF">2012-07-09T23:27:55Z</dcterms:created>
  <dcterms:modified xsi:type="dcterms:W3CDTF">2015-08-25T03:48:36Z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30ff5bae-fade-432f-ba85-182e1db4276a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