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899" r:id="rId5"/>
    <p:sldId id="912" r:id="rId6"/>
    <p:sldId id="913" r:id="rId7"/>
    <p:sldId id="929" r:id="rId8"/>
    <p:sldId id="927" r:id="rId9"/>
    <p:sldId id="930" r:id="rId10"/>
    <p:sldId id="919" r:id="rId11"/>
    <p:sldId id="932" r:id="rId12"/>
    <p:sldId id="933" r:id="rId13"/>
    <p:sldId id="934" r:id="rId14"/>
    <p:sldId id="935" r:id="rId15"/>
    <p:sldId id="931" r:id="rId16"/>
    <p:sldId id="909" r:id="rId17"/>
  </p:sldIdLst>
  <p:sldSz cx="12188825" cy="6858000"/>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836">
          <p15:clr>
            <a:srgbClr val="A4A3A4"/>
          </p15:clr>
        </p15:guide>
        <p15:guide id="3" pos="7306">
          <p15:clr>
            <a:srgbClr val="A4A3A4"/>
          </p15:clr>
        </p15:guide>
        <p15:guide id="4" pos="384">
          <p15:clr>
            <a:srgbClr val="A4A3A4"/>
          </p15:clr>
        </p15:guide>
        <p15:guide id="5" pos="384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446A"/>
    <a:srgbClr val="965B8E"/>
    <a:srgbClr val="7B4B88"/>
    <a:srgbClr val="E9EEF1"/>
    <a:srgbClr val="91B800"/>
    <a:srgbClr val="CA1D10"/>
    <a:srgbClr val="E06262"/>
    <a:srgbClr val="CF7373"/>
    <a:srgbClr val="C1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32" autoAdjust="0"/>
    <p:restoredTop sz="95738" autoAdjust="0"/>
  </p:normalViewPr>
  <p:slideViewPr>
    <p:cSldViewPr snapToGrid="0" showGuides="1">
      <p:cViewPr varScale="1">
        <p:scale>
          <a:sx n="82" d="100"/>
          <a:sy n="82" d="100"/>
        </p:scale>
        <p:origin x="1070" y="58"/>
      </p:cViewPr>
      <p:guideLst>
        <p:guide orient="horz" pos="2160"/>
        <p:guide orient="horz" pos="836"/>
        <p:guide pos="7306"/>
        <p:guide pos="384"/>
        <p:guide pos="3840"/>
      </p:guideLst>
    </p:cSldViewPr>
  </p:slideViewPr>
  <p:outlineViewPr>
    <p:cViewPr>
      <p:scale>
        <a:sx n="33" d="100"/>
        <a:sy n="33" d="100"/>
      </p:scale>
      <p:origin x="0" y="1758"/>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3" d="100"/>
          <a:sy n="73" d="100"/>
        </p:scale>
        <p:origin x="-2909" y="-6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4143377" y="9120191"/>
            <a:ext cx="3170237" cy="479425"/>
          </a:xfrm>
          <a:prstGeom prst="rect">
            <a:avLst/>
          </a:prstGeom>
        </p:spPr>
        <p:txBody>
          <a:bodyPr vert="horz" lIns="91474" tIns="45737" rIns="91474" bIns="45737" rtlCol="0" anchor="b"/>
          <a:lstStyle>
            <a:lvl1pPr algn="r">
              <a:defRPr sz="1200"/>
            </a:lvl1pPr>
          </a:lstStyle>
          <a:p>
            <a:fld id="{31C9CEC6-6AD2-4F32-A6B2-F8D8783008D8}" type="slidenum">
              <a:rPr lang="en-US" smtClean="0"/>
              <a:pPr/>
              <a:t>‹#›</a:t>
            </a:fld>
            <a:endParaRPr lang="en-US"/>
          </a:p>
        </p:txBody>
      </p:sp>
    </p:spTree>
    <p:extLst>
      <p:ext uri="{BB962C8B-B14F-4D97-AF65-F5344CB8AC3E}">
        <p14:creationId xmlns:p14="http://schemas.microsoft.com/office/powerpoint/2010/main" val="3824887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1" y="1"/>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l" defTabSz="967143">
              <a:defRPr sz="1200">
                <a:latin typeface="Arial" charset="0"/>
              </a:defRPr>
            </a:lvl1pPr>
          </a:lstStyle>
          <a:p>
            <a:pPr>
              <a:defRPr/>
            </a:pPr>
            <a:endParaRPr lang="en-US"/>
          </a:p>
        </p:txBody>
      </p:sp>
      <p:sp>
        <p:nvSpPr>
          <p:cNvPr id="17411" name="Rectangle 3"/>
          <p:cNvSpPr>
            <a:spLocks noGrp="1" noChangeArrowheads="1"/>
          </p:cNvSpPr>
          <p:nvPr>
            <p:ph type="dt" idx="1"/>
          </p:nvPr>
        </p:nvSpPr>
        <p:spPr bwMode="auto">
          <a:xfrm>
            <a:off x="4143377" y="1"/>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r" defTabSz="967143">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457200" y="719138"/>
            <a:ext cx="6400800" cy="3602037"/>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731840" y="4560891"/>
            <a:ext cx="5851525" cy="4319586"/>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1" y="9120191"/>
            <a:ext cx="3170237" cy="479425"/>
          </a:xfrm>
          <a:prstGeom prst="rect">
            <a:avLst/>
          </a:prstGeom>
          <a:noFill/>
          <a:ln w="9525">
            <a:noFill/>
            <a:miter lim="800000"/>
            <a:headEnd/>
            <a:tailEnd/>
          </a:ln>
          <a:effectLst/>
        </p:spPr>
        <p:txBody>
          <a:bodyPr vert="horz" wrap="square" lIns="96697" tIns="48349" rIns="96697" bIns="48349" numCol="1" anchor="b" anchorCtr="0" compatLnSpc="1">
            <a:prstTxWarp prst="textNoShape">
              <a:avLst/>
            </a:prstTxWarp>
          </a:bodyPr>
          <a:lstStyle>
            <a:lvl1pPr algn="l" defTabSz="967143">
              <a:defRPr sz="1200">
                <a:latin typeface="Arial" charset="0"/>
              </a:defRPr>
            </a:lvl1pPr>
          </a:lstStyle>
          <a:p>
            <a:pPr>
              <a:defRPr/>
            </a:pPr>
            <a:endParaRPr lang="en-US"/>
          </a:p>
        </p:txBody>
      </p:sp>
    </p:spTree>
    <p:extLst>
      <p:ext uri="{BB962C8B-B14F-4D97-AF65-F5344CB8AC3E}">
        <p14:creationId xmlns:p14="http://schemas.microsoft.com/office/powerpoint/2010/main" val="34203952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rrowheads="1"/>
          </p:cNvPicPr>
          <p:nvPr userDrawn="1"/>
        </p:nvPicPr>
        <p:blipFill>
          <a:blip r:embed="rId2"/>
          <a:srcRect t="24879"/>
          <a:stretch>
            <a:fillRect/>
          </a:stretch>
        </p:blipFill>
        <p:spPr bwMode="auto">
          <a:xfrm>
            <a:off x="-7943" y="0"/>
            <a:ext cx="12196768" cy="6876288"/>
          </a:xfrm>
          <a:prstGeom prst="rect">
            <a:avLst/>
          </a:prstGeom>
          <a:noFill/>
        </p:spPr>
      </p:pic>
      <p:sp>
        <p:nvSpPr>
          <p:cNvPr id="19462" name="Rectangle 6"/>
          <p:cNvSpPr>
            <a:spLocks noGrp="1" noChangeArrowheads="1"/>
          </p:cNvSpPr>
          <p:nvPr>
            <p:ph type="subTitle" sz="quarter" idx="1"/>
          </p:nvPr>
        </p:nvSpPr>
        <p:spPr>
          <a:xfrm>
            <a:off x="181986" y="5535486"/>
            <a:ext cx="6627673" cy="676275"/>
          </a:xfrm>
          <a:noFill/>
          <a:ln w="9525">
            <a:noFill/>
            <a:miter lim="800000"/>
            <a:headEnd/>
            <a:tailEnd/>
          </a:ln>
        </p:spPr>
        <p:txBody>
          <a:bodyPr vert="horz" wrap="square" lIns="91440" tIns="45720" rIns="91440" bIns="45720" numCol="1" anchor="ctr" anchorCtr="0" compatLnSpc="1">
            <a:prstTxWarp prst="textNoShape">
              <a:avLst/>
            </a:prstTxWarp>
          </a:bodyPr>
          <a:lstStyle>
            <a:lvl1pPr marL="0" indent="0" algn="l" rtl="0" eaLnBrk="1" fontAlgn="base" hangingPunct="1">
              <a:lnSpc>
                <a:spcPct val="90000"/>
              </a:lnSpc>
              <a:spcBef>
                <a:spcPct val="0"/>
              </a:spcBef>
              <a:spcAft>
                <a:spcPct val="0"/>
              </a:spcAft>
              <a:buClr>
                <a:schemeClr val="tx2"/>
              </a:buClr>
              <a:buSzPct val="88000"/>
              <a:buFont typeface="Wingdings" pitchFamily="2" charset="2"/>
              <a:buNone/>
              <a:defRPr lang="en-US" sz="2000" b="1" dirty="0">
                <a:solidFill>
                  <a:schemeClr val="tx1"/>
                </a:solidFill>
                <a:latin typeface="+mn-lt"/>
                <a:ea typeface="+mn-ea"/>
                <a:cs typeface="+mn-cs"/>
              </a:defRPr>
            </a:lvl1pPr>
          </a:lstStyle>
          <a:p>
            <a:r>
              <a:rPr lang="en-US" smtClean="0"/>
              <a:t>Click to edit Master subtitle style</a:t>
            </a:r>
            <a:endParaRPr lang="en-US" dirty="0"/>
          </a:p>
        </p:txBody>
      </p:sp>
      <p:sp>
        <p:nvSpPr>
          <p:cNvPr id="19467" name="Rectangle 11"/>
          <p:cNvSpPr>
            <a:spLocks noGrp="1" noChangeArrowheads="1"/>
          </p:cNvSpPr>
          <p:nvPr>
            <p:ph type="ctrTitle" sz="quarter"/>
          </p:nvPr>
        </p:nvSpPr>
        <p:spPr>
          <a:xfrm>
            <a:off x="167171" y="3660649"/>
            <a:ext cx="7099834" cy="1114425"/>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2800" b="1" dirty="0">
                <a:solidFill>
                  <a:schemeClr val="bg2"/>
                </a:solidFill>
                <a:latin typeface="+mj-lt"/>
                <a:ea typeface="+mj-ea"/>
                <a:cs typeface="+mj-cs"/>
              </a:defRPr>
            </a:lvl1pPr>
          </a:lstStyle>
          <a:p>
            <a:r>
              <a:rPr lang="en-US" smtClean="0"/>
              <a:t>Click to edit Master title style</a:t>
            </a:r>
            <a:endParaRPr lang="en-US" dirty="0"/>
          </a:p>
        </p:txBody>
      </p:sp>
      <p:pic>
        <p:nvPicPr>
          <p:cNvPr id="8" name="Picture 7" descr="All_Programmable_Lock_up.jpg"/>
          <p:cNvPicPr>
            <a:picLocks noChangeAspect="1"/>
          </p:cNvPicPr>
          <p:nvPr userDrawn="1"/>
        </p:nvPicPr>
        <p:blipFill>
          <a:blip r:embed="rId3">
            <a:clrChange>
              <a:clrFrom>
                <a:srgbClr val="FFFFFF"/>
              </a:clrFrom>
              <a:clrTo>
                <a:srgbClr val="FFFFFF">
                  <a:alpha val="0"/>
                </a:srgbClr>
              </a:clrTo>
            </a:clrChange>
          </a:blip>
          <a:stretch>
            <a:fillRect/>
          </a:stretch>
        </p:blipFill>
        <p:spPr>
          <a:xfrm>
            <a:off x="6977319" y="1068534"/>
            <a:ext cx="4340322" cy="1307592"/>
          </a:xfrm>
          <a:prstGeom prst="rect">
            <a:avLst/>
          </a:prstGeom>
        </p:spPr>
      </p:pic>
      <p:sp>
        <p:nvSpPr>
          <p:cNvPr id="9"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a:t>
            </a:r>
            <a:r>
              <a:rPr lang="en-US" dirty="0" smtClean="0"/>
              <a:t>2015 </a:t>
            </a:r>
            <a:r>
              <a:rPr lang="en-US" dirty="0" smtClean="0"/>
              <a:t>Xilinx</a:t>
            </a:r>
            <a:endParaRPr lang="en-US" dirty="0"/>
          </a:p>
        </p:txBody>
      </p:sp>
      <p:sp>
        <p:nvSpPr>
          <p:cNvPr id="7" name="Rectangle 11"/>
          <p:cNvSpPr txBox="1">
            <a:spLocks noGrp="1" noChangeArrowheads="1"/>
          </p:cNvSpPr>
          <p:nvPr userDrawn="1"/>
        </p:nvSpPr>
        <p:spPr bwMode="auto">
          <a:xfrm>
            <a:off x="325438" y="6621463"/>
            <a:ext cx="4440237" cy="230187"/>
          </a:xfrm>
          <a:prstGeom prst="rect">
            <a:avLst/>
          </a:prstGeom>
          <a:noFill/>
          <a:ln>
            <a:miter lim="800000"/>
            <a:headEnd/>
            <a:tailEnd/>
          </a:ln>
        </p:spPr>
        <p:txBody>
          <a:bodyPr/>
          <a:lstStyle/>
          <a:p>
            <a:pPr>
              <a:defRPr/>
            </a:pPr>
            <a:r>
              <a:rPr lang="en-US" sz="1000" dirty="0">
                <a:solidFill>
                  <a:schemeClr val="bg2"/>
                </a:solidFill>
                <a:latin typeface="+mj-lt"/>
              </a:rPr>
              <a:t>This material exempt per Department of Commerce license exception TSU </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600200"/>
            <a:ext cx="10975336"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23"/>
          <p:cNvSpPr>
            <a:spLocks noGrp="1" noChangeArrowheads="1"/>
          </p:cNvSpPr>
          <p:nvPr>
            <p:ph type="sldNum" sz="quarter" idx="10"/>
          </p:nvPr>
        </p:nvSpPr>
        <p:spPr>
          <a:xfrm>
            <a:off x="609441" y="6577014"/>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Lab3 Intro 16a- </a:t>
            </a:r>
            <a:fld id="{060BD193-E118-4B16-863C-C8C12C675E3E}" type="slidenum">
              <a:rPr lang="en-US" smtClean="0"/>
              <a:pPr>
                <a:defRPr/>
              </a:pPr>
              <a:t>‹#›</a:t>
            </a:fld>
            <a:endParaRPr lang="en-US" dirty="0"/>
          </a:p>
        </p:txBody>
      </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a:t>
            </a:r>
            <a:r>
              <a:rPr lang="en-US" dirty="0" smtClean="0"/>
              <a:t>2015 </a:t>
            </a:r>
            <a:r>
              <a:rPr lang="en-US" dirty="0" smtClean="0"/>
              <a:t>Xilinx</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bwMode="auto">
          <a:xfrm>
            <a:off x="0" y="0"/>
            <a:ext cx="12188825"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nvGrpSpPr>
          <p:cNvPr id="9" name="Group 8"/>
          <p:cNvGrpSpPr/>
          <p:nvPr userDrawn="1"/>
        </p:nvGrpSpPr>
        <p:grpSpPr>
          <a:xfrm>
            <a:off x="0" y="0"/>
            <a:ext cx="12188825"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4" name="Rectangle 23"/>
          <p:cNvSpPr>
            <a:spLocks noGrp="1" noChangeArrowheads="1"/>
          </p:cNvSpPr>
          <p:nvPr>
            <p:ph type="sldNum" sz="quarter" idx="10"/>
          </p:nvPr>
        </p:nvSpPr>
        <p:spPr>
          <a:xfrm>
            <a:off x="609441" y="6577014"/>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Lab3 Intro 16a- </a:t>
            </a:r>
            <a:fld id="{060BD193-E118-4B16-863C-C8C12C675E3E}" type="slidenum">
              <a:rPr lang="en-US" smtClean="0"/>
              <a:pPr>
                <a:defRPr/>
              </a:pPr>
              <a:t>‹#›</a:t>
            </a:fld>
            <a:endParaRPr lang="en-US" dirty="0"/>
          </a:p>
        </p:txBody>
      </p:sp>
      <p:sp>
        <p:nvSpPr>
          <p:cNvPr id="8"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a:t>
            </a:r>
            <a:r>
              <a:rPr lang="en-US" dirty="0" smtClean="0"/>
              <a:t>2015 </a:t>
            </a:r>
            <a:r>
              <a:rPr lang="en-US" dirty="0" smtClean="0"/>
              <a:t>Xilinx</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1"/>
            <a:ext cx="5078677"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6462951" y="1600201"/>
            <a:ext cx="5135478"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5" name="Rectangle 23"/>
          <p:cNvSpPr>
            <a:spLocks noGrp="1" noChangeArrowheads="1"/>
          </p:cNvSpPr>
          <p:nvPr>
            <p:ph type="sldNum" sz="quarter" idx="10"/>
          </p:nvPr>
        </p:nvSpPr>
        <p:spPr>
          <a:xfrm>
            <a:off x="609441" y="6577014"/>
            <a:ext cx="1117309" cy="244475"/>
          </a:xfrm>
          <a:prstGeom prst="rect">
            <a:avLst/>
          </a:prstGeom>
          <a:ln/>
        </p:spPr>
        <p:txBody>
          <a:bodyPr/>
          <a:lstStyle>
            <a:lvl1pPr>
              <a:defRPr/>
            </a:lvl1pPr>
          </a:lstStyle>
          <a:p>
            <a:pPr>
              <a:defRPr/>
            </a:pPr>
            <a:r>
              <a:rPr lang="en-US" dirty="0" smtClean="0"/>
              <a:t>Lab3 Intro 16a- </a:t>
            </a:r>
            <a:fld id="{99D29FBF-A473-46DA-BC14-675AC1C8F9A5}" type="slidenum">
              <a:rPr lang="en-US"/>
              <a:pPr>
                <a:defRPr/>
              </a:pPr>
              <a:t>‹#›</a:t>
            </a:fld>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a:t>
            </a:r>
            <a:r>
              <a:rPr lang="en-US" dirty="0" smtClean="0"/>
              <a:t>2015 </a:t>
            </a:r>
            <a:r>
              <a:rPr lang="en-US" dirty="0" smtClean="0"/>
              <a:t>Xilinx</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23"/>
          <p:cNvSpPr>
            <a:spLocks noGrp="1" noChangeArrowheads="1"/>
          </p:cNvSpPr>
          <p:nvPr>
            <p:ph type="sldNum" sz="quarter" idx="10"/>
          </p:nvPr>
        </p:nvSpPr>
        <p:spPr>
          <a:xfrm>
            <a:off x="609441" y="6577014"/>
            <a:ext cx="1117309" cy="244475"/>
          </a:xfrm>
          <a:prstGeom prst="rect">
            <a:avLst/>
          </a:prstGeom>
          <a:ln/>
        </p:spPr>
        <p:txBody>
          <a:bodyPr/>
          <a:lstStyle>
            <a:lvl1pPr>
              <a:defRPr/>
            </a:lvl1pPr>
          </a:lstStyle>
          <a:p>
            <a:pPr>
              <a:defRPr/>
            </a:pPr>
            <a:r>
              <a:rPr lang="en-US" dirty="0" smtClean="0"/>
              <a:t>Lab3 Intro 16a- </a:t>
            </a:r>
            <a:fld id="{48005198-8FB0-4BE5-A5FF-99FA69737174}" type="slidenum">
              <a:rPr lang="en-US"/>
              <a:pPr>
                <a:defRPr/>
              </a:pPr>
              <a:t>‹#›</a:t>
            </a:fld>
            <a:endParaRPr lang="en-US" dirty="0"/>
          </a:p>
        </p:txBody>
      </p:sp>
      <p:sp>
        <p:nvSpPr>
          <p:cNvPr id="4"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a:t>
            </a:r>
            <a:r>
              <a:rPr lang="en-US" dirty="0" smtClean="0"/>
              <a:t>2015 </a:t>
            </a:r>
            <a:r>
              <a:rPr lang="en-US" dirty="0" smtClean="0"/>
              <a:t>Xilinx</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 name="Group 12"/>
          <p:cNvGrpSpPr/>
          <p:nvPr/>
        </p:nvGrpSpPr>
        <p:grpSpPr>
          <a:xfrm>
            <a:off x="0" y="0"/>
            <a:ext cx="12188825"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5" name="Picture 17" descr="Red Header"/>
            <p:cNvPicPr>
              <a:picLocks noChangeArrowheads="1"/>
            </p:cNvPicPr>
            <p:nvPr userDrawn="1"/>
          </p:nvPicPr>
          <p:blipFill>
            <a:blip r:embed="rId7" cstate="print"/>
            <a:srcRect/>
            <a:stretch>
              <a:fillRect/>
            </a:stretch>
          </p:blipFill>
          <p:spPr bwMode="invGray">
            <a:xfrm>
              <a:off x="8043576" y="0"/>
              <a:ext cx="1100424"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609441" y="209550"/>
            <a:ext cx="10969943"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2052" name="Rectangle 10"/>
          <p:cNvSpPr>
            <a:spLocks noGrp="1" noChangeArrowheads="1"/>
          </p:cNvSpPr>
          <p:nvPr>
            <p:ph type="body" idx="1"/>
          </p:nvPr>
        </p:nvSpPr>
        <p:spPr bwMode="auto">
          <a:xfrm>
            <a:off x="609441" y="1600200"/>
            <a:ext cx="10964549"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Slide Number Placeholder 2"/>
          <p:cNvSpPr>
            <a:spLocks noGrp="1"/>
          </p:cNvSpPr>
          <p:nvPr>
            <p:ph type="sldNum" sz="quarter" idx="4"/>
          </p:nvPr>
        </p:nvSpPr>
        <p:spPr>
          <a:xfrm>
            <a:off x="609441" y="6580373"/>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Lab3 Intro 16a- </a:t>
            </a:r>
            <a:fld id="{060BD193-E118-4B16-863C-C8C12C675E3E}" type="slidenum">
              <a:rPr lang="en-US" smtClean="0"/>
              <a:pPr>
                <a:defRPr/>
              </a:pPr>
              <a:t>‹#›</a:t>
            </a:fld>
            <a:endParaRPr lang="en-US" dirty="0"/>
          </a:p>
        </p:txBody>
      </p:sp>
      <p:pic>
        <p:nvPicPr>
          <p:cNvPr id="16" name="Picture 15" descr="All_Programmable_Text_FINAL.jpg"/>
          <p:cNvPicPr>
            <a:picLocks noChangeAspect="1"/>
          </p:cNvPicPr>
          <p:nvPr/>
        </p:nvPicPr>
        <p:blipFill>
          <a:blip r:embed="rId8"/>
          <a:stretch>
            <a:fillRect/>
          </a:stretch>
        </p:blipFill>
        <p:spPr>
          <a:xfrm>
            <a:off x="8913890" y="6623977"/>
            <a:ext cx="3108960" cy="157267"/>
          </a:xfrm>
          <a:prstGeom prst="rect">
            <a:avLst/>
          </a:prstGeom>
        </p:spPr>
      </p:pic>
      <p:sp>
        <p:nvSpPr>
          <p:cNvPr id="17"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a:t>
            </a:r>
            <a:r>
              <a:rPr lang="en-US" dirty="0" smtClean="0"/>
              <a:t>2015 </a:t>
            </a:r>
            <a:r>
              <a:rPr lang="en-US" dirty="0" smtClean="0"/>
              <a:t>Xilinx</a:t>
            </a:r>
            <a:endParaRPr lang="en-US" dirty="0"/>
          </a:p>
        </p:txBody>
      </p:sp>
    </p:spTree>
  </p:cSld>
  <p:clrMap bg1="lt1" tx1="dk1" bg2="lt2" tx2="dk2" accent1="accent1" accent2="accent2" accent3="accent3" accent4="accent4" accent5="accent5" accent6="accent6" hlink="hlink" folHlink="folHlink"/>
  <p:sldLayoutIdLst>
    <p:sldLayoutId id="2147483949" r:id="rId1"/>
    <p:sldLayoutId id="2147483905" r:id="rId2"/>
    <p:sldLayoutId id="2147483948" r:id="rId3"/>
    <p:sldLayoutId id="2147483907" r:id="rId4"/>
    <p:sldLayoutId id="2147483910" r:id="rId5"/>
  </p:sldLayoutIdLst>
  <p:timing>
    <p:tnLst>
      <p:par>
        <p:cTn id="1" dur="indefinite" restart="never" nodeType="tmRoot"/>
      </p:par>
    </p:tnLst>
  </p:timing>
  <p:hf hdr="0" dt="0"/>
  <p:txStyles>
    <p:title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9"/>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181986" y="5535487"/>
            <a:ext cx="6627674" cy="676275"/>
          </a:xfrm>
        </p:spPr>
        <p:txBody>
          <a:bodyPr/>
          <a:lstStyle/>
          <a:p>
            <a:r>
              <a:rPr lang="en-US" dirty="0" err="1" smtClean="0"/>
              <a:t>Zynq</a:t>
            </a:r>
            <a:endParaRPr lang="en-US" dirty="0" smtClean="0"/>
          </a:p>
          <a:p>
            <a:r>
              <a:rPr lang="en-US" dirty="0" err="1"/>
              <a:t>Vivado</a:t>
            </a:r>
            <a:r>
              <a:rPr lang="en-US" dirty="0"/>
              <a:t> </a:t>
            </a:r>
            <a:r>
              <a:rPr lang="en-US" dirty="0" smtClean="0"/>
              <a:t>2015.2 </a:t>
            </a:r>
            <a:r>
              <a:rPr lang="en-US" dirty="0" smtClean="0"/>
              <a:t>Version</a:t>
            </a:r>
          </a:p>
        </p:txBody>
      </p:sp>
      <p:sp>
        <p:nvSpPr>
          <p:cNvPr id="3" name="Title 2"/>
          <p:cNvSpPr>
            <a:spLocks noGrp="1"/>
          </p:cNvSpPr>
          <p:nvPr>
            <p:ph type="ctrTitle" sz="quarter"/>
          </p:nvPr>
        </p:nvSpPr>
        <p:spPr>
          <a:xfrm>
            <a:off x="167173" y="3660650"/>
            <a:ext cx="7099835" cy="1114425"/>
          </a:xfrm>
        </p:spPr>
        <p:txBody>
          <a:bodyPr/>
          <a:lstStyle/>
          <a:p>
            <a:r>
              <a:rPr lang="en-US" dirty="0" smtClean="0"/>
              <a:t>Lab3 Intro</a:t>
            </a:r>
            <a:br>
              <a:rPr lang="en-US" dirty="0" smtClean="0"/>
            </a:br>
            <a:r>
              <a:rPr lang="en-US" dirty="0" smtClean="0"/>
              <a:t>Reconfigure Processor Peripheral</a:t>
            </a:r>
            <a:endParaRPr lang="en-US" dirty="0"/>
          </a:p>
        </p:txBody>
      </p:sp>
      <p:sp>
        <p:nvSpPr>
          <p:cNvPr id="5" name="Footer Placeholder 4"/>
          <p:cNvSpPr>
            <a:spLocks noGrp="1"/>
          </p:cNvSpPr>
          <p:nvPr>
            <p:ph type="ftr" sz="quarter" idx="3"/>
          </p:nvPr>
        </p:nvSpPr>
        <p:spPr/>
        <p:txBody>
          <a:bodyPr/>
          <a:lstStyle/>
          <a:p>
            <a:r>
              <a:rPr lang="en-US" dirty="0" smtClean="0"/>
              <a:t>© Copyright </a:t>
            </a:r>
            <a:r>
              <a:rPr lang="en-US" dirty="0" smtClean="0"/>
              <a:t>2015 </a:t>
            </a:r>
            <a:r>
              <a:rPr lang="en-US" dirty="0" smtClean="0"/>
              <a:t>Xilinx</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0" dirty="0"/>
              <a:t>Initiate a DevC DMA transfer:</a:t>
            </a:r>
          </a:p>
          <a:p>
            <a:pPr lvl="1"/>
            <a:r>
              <a:rPr lang="en-US" b="0" dirty="0" smtClean="0"/>
              <a:t>Source </a:t>
            </a:r>
            <a:r>
              <a:rPr lang="en-US" b="0" dirty="0"/>
              <a:t>Address: Location of new PL </a:t>
            </a:r>
            <a:r>
              <a:rPr lang="en-US" b="0" dirty="0" err="1" smtClean="0"/>
              <a:t>bitstream</a:t>
            </a:r>
            <a:endParaRPr lang="en-US" b="0" dirty="0" smtClean="0"/>
          </a:p>
          <a:p>
            <a:pPr lvl="1"/>
            <a:r>
              <a:rPr lang="en-US" b="0" dirty="0" smtClean="0"/>
              <a:t>Destination </a:t>
            </a:r>
            <a:r>
              <a:rPr lang="en-US" b="0" dirty="0"/>
              <a:t>Address: </a:t>
            </a:r>
            <a:r>
              <a:rPr lang="en-US" b="0" dirty="0" smtClean="0"/>
              <a:t>0xFFFF_FFFF</a:t>
            </a:r>
          </a:p>
          <a:p>
            <a:pPr lvl="1"/>
            <a:r>
              <a:rPr lang="en-US" b="0" dirty="0" smtClean="0"/>
              <a:t>Source </a:t>
            </a:r>
            <a:r>
              <a:rPr lang="en-US" b="0" dirty="0"/>
              <a:t>Length: Total number of 32-bit words in the new PL </a:t>
            </a:r>
            <a:r>
              <a:rPr lang="en-US" b="0" dirty="0" err="1" smtClean="0"/>
              <a:t>bitstream</a:t>
            </a:r>
            <a:endParaRPr lang="en-US" b="0" dirty="0" smtClean="0"/>
          </a:p>
          <a:p>
            <a:pPr lvl="1"/>
            <a:r>
              <a:rPr lang="en-US" b="0" dirty="0" smtClean="0"/>
              <a:t>Destination </a:t>
            </a:r>
            <a:r>
              <a:rPr lang="en-US" b="0" dirty="0"/>
              <a:t>Length: Total number of 32-bit words in the new PL </a:t>
            </a:r>
            <a:r>
              <a:rPr lang="en-US" b="0" dirty="0" err="1" smtClean="0"/>
              <a:t>bitstream</a:t>
            </a:r>
            <a:endParaRPr lang="en-US" b="0" dirty="0"/>
          </a:p>
          <a:p>
            <a:r>
              <a:rPr lang="en-US" b="0" dirty="0" smtClean="0"/>
              <a:t>Poll </a:t>
            </a:r>
            <a:r>
              <a:rPr lang="en-US" b="0" dirty="0"/>
              <a:t>or wait for devcfg.INT_STS[D_P_DONE_INT] to trigger an </a:t>
            </a:r>
            <a:r>
              <a:rPr lang="en-US" b="0" dirty="0" smtClean="0"/>
              <a:t>interrupt</a:t>
            </a:r>
            <a:endParaRPr lang="en-US" b="0" dirty="0"/>
          </a:p>
          <a:p>
            <a:r>
              <a:rPr lang="en-US" b="0" dirty="0" smtClean="0"/>
              <a:t>(</a:t>
            </a:r>
            <a:r>
              <a:rPr lang="en-US" b="0" dirty="0"/>
              <a:t>Optional) Check for PCFG_DONE_INT on INT_STS if the previous configuration was </a:t>
            </a:r>
            <a:r>
              <a:rPr lang="en-US" b="0" dirty="0" smtClean="0"/>
              <a:t>cleared</a:t>
            </a:r>
            <a:endParaRPr lang="en-US" dirty="0"/>
          </a:p>
        </p:txBody>
      </p:sp>
      <p:sp>
        <p:nvSpPr>
          <p:cNvPr id="3" name="Slide Number Placeholder 2"/>
          <p:cNvSpPr>
            <a:spLocks noGrp="1"/>
          </p:cNvSpPr>
          <p:nvPr>
            <p:ph type="sldNum" sz="quarter" idx="10"/>
          </p:nvPr>
        </p:nvSpPr>
        <p:spPr/>
        <p:txBody>
          <a:bodyPr/>
          <a:lstStyle/>
          <a:p>
            <a:pPr>
              <a:defRPr/>
            </a:pPr>
            <a:r>
              <a:rPr lang="en-US" smtClean="0"/>
              <a:t>Lab3 Intro 16a- </a:t>
            </a:r>
            <a:fld id="{060BD193-E118-4B16-863C-C8C12C675E3E}" type="slidenum">
              <a:rPr lang="en-US" smtClean="0"/>
              <a:pPr>
                <a:defRPr/>
              </a:pPr>
              <a:t>10</a:t>
            </a:fld>
            <a:endParaRPr lang="en-US" dirty="0"/>
          </a:p>
        </p:txBody>
      </p:sp>
      <p:sp>
        <p:nvSpPr>
          <p:cNvPr id="4" name="Title 3"/>
          <p:cNvSpPr>
            <a:spLocks noGrp="1"/>
          </p:cNvSpPr>
          <p:nvPr>
            <p:ph type="title"/>
          </p:nvPr>
        </p:nvSpPr>
        <p:spPr/>
        <p:txBody>
          <a:bodyPr/>
          <a:lstStyle/>
          <a:p>
            <a:r>
              <a:rPr lang="en-US" dirty="0"/>
              <a:t>Reconfiguration using PCAP - Hardware</a:t>
            </a:r>
            <a:r>
              <a:rPr lang="en-US" dirty="0" smtClean="0"/>
              <a:t>(3)</a:t>
            </a:r>
            <a:endParaRPr lang="en-US" dirty="0"/>
          </a:p>
        </p:txBody>
      </p:sp>
      <p:sp>
        <p:nvSpPr>
          <p:cNvPr id="5" name="Footer Placeholder 4"/>
          <p:cNvSpPr>
            <a:spLocks noGrp="1"/>
          </p:cNvSpPr>
          <p:nvPr>
            <p:ph type="ftr" sz="quarter" idx="3"/>
          </p:nvPr>
        </p:nvSpPr>
        <p:spPr/>
        <p:txBody>
          <a:bodyPr/>
          <a:lstStyle/>
          <a:p>
            <a:r>
              <a:rPr lang="en-US" dirty="0" smtClean="0"/>
              <a:t>© Copyright </a:t>
            </a:r>
            <a:r>
              <a:rPr lang="en-US" dirty="0" smtClean="0"/>
              <a:t>2015 </a:t>
            </a:r>
            <a:r>
              <a:rPr lang="en-US" dirty="0" smtClean="0"/>
              <a:t>Xilinx</a:t>
            </a:r>
            <a:endParaRPr lang="en-US" dirty="0"/>
          </a:p>
        </p:txBody>
      </p:sp>
    </p:spTree>
    <p:extLst>
      <p:ext uri="{BB962C8B-B14F-4D97-AF65-F5344CB8AC3E}">
        <p14:creationId xmlns:p14="http://schemas.microsoft.com/office/powerpoint/2010/main" val="2765539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Header file</a:t>
            </a:r>
          </a:p>
          <a:p>
            <a:pPr lvl="1"/>
            <a:r>
              <a:rPr lang="en-US" dirty="0"/>
              <a:t>xdevcfg.h</a:t>
            </a:r>
            <a:endParaRPr lang="en-US" dirty="0" smtClean="0"/>
          </a:p>
          <a:p>
            <a:r>
              <a:rPr lang="en-US" dirty="0" smtClean="0"/>
              <a:t>Configure and Initialize PCAP</a:t>
            </a:r>
          </a:p>
          <a:p>
            <a:pPr lvl="1"/>
            <a:r>
              <a:rPr lang="en-US" dirty="0" err="1" smtClean="0"/>
              <a:t>XDcfg_LookupConfig</a:t>
            </a:r>
            <a:r>
              <a:rPr lang="en-US" dirty="0" smtClean="0"/>
              <a:t> (u16 </a:t>
            </a:r>
            <a:r>
              <a:rPr lang="en-US" dirty="0" err="1" smtClean="0"/>
              <a:t>DeviceId</a:t>
            </a:r>
            <a:r>
              <a:rPr lang="en-US" dirty="0" smtClean="0"/>
              <a:t>)</a:t>
            </a:r>
          </a:p>
          <a:p>
            <a:pPr lvl="1"/>
            <a:r>
              <a:rPr lang="en-US" dirty="0" err="1" smtClean="0"/>
              <a:t>XDcfg_CfgInitialize</a:t>
            </a:r>
            <a:r>
              <a:rPr lang="en-US" dirty="0" smtClean="0"/>
              <a:t> </a:t>
            </a:r>
            <a:r>
              <a:rPr lang="en-US" dirty="0"/>
              <a:t>(XDcfg *</a:t>
            </a:r>
            <a:r>
              <a:rPr lang="en-US" dirty="0" err="1"/>
              <a:t>InstancePtr</a:t>
            </a:r>
            <a:r>
              <a:rPr lang="en-US" dirty="0" smtClean="0"/>
              <a:t>, </a:t>
            </a:r>
            <a:r>
              <a:rPr lang="en-US" dirty="0" err="1" smtClean="0"/>
              <a:t>XDcfg_Config</a:t>
            </a:r>
            <a:r>
              <a:rPr lang="en-US" dirty="0" smtClean="0"/>
              <a:t> </a:t>
            </a:r>
            <a:r>
              <a:rPr lang="en-US" dirty="0"/>
              <a:t>*ConfigPtr, u32 EffectiveAddress)</a:t>
            </a:r>
            <a:endParaRPr lang="en-US" dirty="0" smtClean="0"/>
          </a:p>
          <a:p>
            <a:r>
              <a:rPr lang="en-US" dirty="0" smtClean="0"/>
              <a:t>Accessing control registers</a:t>
            </a:r>
          </a:p>
          <a:p>
            <a:pPr lvl="1"/>
            <a:r>
              <a:rPr lang="en-US" dirty="0" err="1" smtClean="0"/>
              <a:t>XDcfg_EnablePCAP</a:t>
            </a:r>
            <a:r>
              <a:rPr lang="en-US" dirty="0" smtClean="0"/>
              <a:t> </a:t>
            </a:r>
            <a:r>
              <a:rPr lang="en-US" dirty="0"/>
              <a:t>(XDcfg *InstancePtr)</a:t>
            </a:r>
            <a:endParaRPr lang="en-US" dirty="0" smtClean="0"/>
          </a:p>
          <a:p>
            <a:pPr lvl="1"/>
            <a:r>
              <a:rPr lang="en-US" dirty="0" err="1" smtClean="0"/>
              <a:t>XDcfg_SetControlRegister</a:t>
            </a:r>
            <a:r>
              <a:rPr lang="en-US" dirty="0" smtClean="0"/>
              <a:t> (</a:t>
            </a:r>
            <a:r>
              <a:rPr lang="en-US" dirty="0"/>
              <a:t>XDcfg *InstancePtr, u32 </a:t>
            </a:r>
            <a:r>
              <a:rPr lang="en-US" dirty="0" smtClean="0"/>
              <a:t>Mask)</a:t>
            </a:r>
          </a:p>
          <a:p>
            <a:pPr lvl="1"/>
            <a:r>
              <a:rPr lang="en-US" dirty="0" err="1" smtClean="0"/>
              <a:t>XDcfg_IntrGetStatus</a:t>
            </a:r>
            <a:r>
              <a:rPr lang="en-US" dirty="0" smtClean="0"/>
              <a:t> </a:t>
            </a:r>
            <a:r>
              <a:rPr lang="en-US" dirty="0"/>
              <a:t>(XDcfg *</a:t>
            </a:r>
            <a:r>
              <a:rPr lang="en-US" dirty="0" err="1" smtClean="0"/>
              <a:t>InstancePtr</a:t>
            </a:r>
            <a:r>
              <a:rPr lang="en-US" dirty="0" smtClean="0"/>
              <a:t>)</a:t>
            </a:r>
          </a:p>
          <a:p>
            <a:pPr lvl="1"/>
            <a:r>
              <a:rPr lang="en-US" dirty="0" err="1" smtClean="0"/>
              <a:t>XDcfg_IntrClear</a:t>
            </a:r>
            <a:r>
              <a:rPr lang="en-US" dirty="0" smtClean="0"/>
              <a:t> </a:t>
            </a:r>
            <a:r>
              <a:rPr lang="en-US" dirty="0"/>
              <a:t>(XDcfg *InstancePtr, u32 Mask)</a:t>
            </a:r>
            <a:endParaRPr lang="en-US" dirty="0" smtClean="0"/>
          </a:p>
          <a:p>
            <a:r>
              <a:rPr lang="en-US" dirty="0"/>
              <a:t>Transferring </a:t>
            </a:r>
            <a:r>
              <a:rPr lang="en-US" dirty="0" err="1"/>
              <a:t>bitstream</a:t>
            </a:r>
            <a:endParaRPr lang="en-US" dirty="0"/>
          </a:p>
          <a:p>
            <a:pPr lvl="1"/>
            <a:r>
              <a:rPr lang="en-US" dirty="0" err="1"/>
              <a:t>XDcfg_Transfer</a:t>
            </a:r>
            <a:r>
              <a:rPr lang="en-US" dirty="0"/>
              <a:t> (</a:t>
            </a:r>
            <a:r>
              <a:rPr lang="en-US" dirty="0" err="1"/>
              <a:t>XDcfg</a:t>
            </a:r>
            <a:r>
              <a:rPr lang="en-US" dirty="0"/>
              <a:t> *</a:t>
            </a:r>
            <a:r>
              <a:rPr lang="en-US" dirty="0" err="1"/>
              <a:t>InstancePtr</a:t>
            </a:r>
            <a:r>
              <a:rPr lang="en-US" dirty="0"/>
              <a:t>, void *</a:t>
            </a:r>
            <a:r>
              <a:rPr lang="en-US" dirty="0" err="1"/>
              <a:t>SourcePtr</a:t>
            </a:r>
            <a:r>
              <a:rPr lang="en-US" dirty="0"/>
              <a:t>, u32 </a:t>
            </a:r>
            <a:r>
              <a:rPr lang="en-US" dirty="0" err="1"/>
              <a:t>SrcWordLength</a:t>
            </a:r>
            <a:r>
              <a:rPr lang="en-US" dirty="0"/>
              <a:t>,	void *</a:t>
            </a:r>
            <a:r>
              <a:rPr lang="en-US" dirty="0" err="1"/>
              <a:t>DestPtr</a:t>
            </a:r>
            <a:r>
              <a:rPr lang="en-US" dirty="0"/>
              <a:t>, u32 </a:t>
            </a:r>
            <a:r>
              <a:rPr lang="en-US" dirty="0" err="1"/>
              <a:t>DestWordLength</a:t>
            </a:r>
            <a:r>
              <a:rPr lang="en-US" dirty="0"/>
              <a:t>, u32 </a:t>
            </a:r>
            <a:r>
              <a:rPr lang="en-US" dirty="0" err="1"/>
              <a:t>TransferType</a:t>
            </a:r>
            <a:r>
              <a:rPr lang="en-US" dirty="0" smtClean="0"/>
              <a:t>)</a:t>
            </a:r>
          </a:p>
          <a:p>
            <a:endParaRPr lang="en-US" dirty="0"/>
          </a:p>
        </p:txBody>
      </p:sp>
      <p:sp>
        <p:nvSpPr>
          <p:cNvPr id="3" name="Slide Number Placeholder 2"/>
          <p:cNvSpPr>
            <a:spLocks noGrp="1"/>
          </p:cNvSpPr>
          <p:nvPr>
            <p:ph type="sldNum" sz="quarter" idx="10"/>
          </p:nvPr>
        </p:nvSpPr>
        <p:spPr/>
        <p:txBody>
          <a:bodyPr/>
          <a:lstStyle/>
          <a:p>
            <a:pPr>
              <a:defRPr/>
            </a:pPr>
            <a:r>
              <a:rPr lang="en-US" smtClean="0"/>
              <a:t>Lab3 Intro 16a- </a:t>
            </a:r>
            <a:fld id="{060BD193-E118-4B16-863C-C8C12C675E3E}" type="slidenum">
              <a:rPr lang="en-US" smtClean="0"/>
              <a:pPr>
                <a:defRPr/>
              </a:pPr>
              <a:t>11</a:t>
            </a:fld>
            <a:endParaRPr lang="en-US" dirty="0"/>
          </a:p>
        </p:txBody>
      </p:sp>
      <p:sp>
        <p:nvSpPr>
          <p:cNvPr id="4" name="Title 3"/>
          <p:cNvSpPr>
            <a:spLocks noGrp="1"/>
          </p:cNvSpPr>
          <p:nvPr>
            <p:ph type="title"/>
          </p:nvPr>
        </p:nvSpPr>
        <p:spPr/>
        <p:txBody>
          <a:bodyPr/>
          <a:lstStyle/>
          <a:p>
            <a:r>
              <a:rPr lang="en-US" dirty="0"/>
              <a:t>Reconfiguration using PCAP </a:t>
            </a:r>
            <a:r>
              <a:rPr lang="en-US" dirty="0" smtClean="0"/>
              <a:t>– API Used</a:t>
            </a:r>
            <a:endParaRPr lang="en-US" dirty="0"/>
          </a:p>
        </p:txBody>
      </p:sp>
      <p:sp>
        <p:nvSpPr>
          <p:cNvPr id="5" name="Footer Placeholder 4"/>
          <p:cNvSpPr>
            <a:spLocks noGrp="1"/>
          </p:cNvSpPr>
          <p:nvPr>
            <p:ph type="ftr" sz="quarter" idx="3"/>
          </p:nvPr>
        </p:nvSpPr>
        <p:spPr/>
        <p:txBody>
          <a:bodyPr/>
          <a:lstStyle/>
          <a:p>
            <a:r>
              <a:rPr lang="en-US" dirty="0" smtClean="0"/>
              <a:t>© Copyright </a:t>
            </a:r>
            <a:r>
              <a:rPr lang="en-US" dirty="0" smtClean="0"/>
              <a:t>2015 </a:t>
            </a:r>
            <a:r>
              <a:rPr lang="en-US" dirty="0" smtClean="0"/>
              <a:t>Xilinx</a:t>
            </a:r>
            <a:endParaRPr lang="en-US" dirty="0"/>
          </a:p>
        </p:txBody>
      </p:sp>
    </p:spTree>
    <p:extLst>
      <p:ext uri="{BB962C8B-B14F-4D97-AF65-F5344CB8AC3E}">
        <p14:creationId xmlns:p14="http://schemas.microsoft.com/office/powerpoint/2010/main" val="1454334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noFill/>
        </p:spPr>
        <p:txBody>
          <a:bodyPr/>
          <a:lstStyle/>
          <a:p>
            <a:r>
              <a:rPr lang="en-US" dirty="0">
                <a:solidFill>
                  <a:schemeClr val="bg2"/>
                </a:solidFill>
              </a:rPr>
              <a:t>Objectives</a:t>
            </a:r>
          </a:p>
          <a:p>
            <a:r>
              <a:rPr lang="en-US" dirty="0">
                <a:solidFill>
                  <a:schemeClr val="bg2"/>
                </a:solidFill>
              </a:rPr>
              <a:t>The Design</a:t>
            </a:r>
          </a:p>
          <a:p>
            <a:r>
              <a:rPr lang="en-US" dirty="0">
                <a:solidFill>
                  <a:schemeClr val="bg2"/>
                </a:solidFill>
              </a:rPr>
              <a:t>Methodology</a:t>
            </a:r>
          </a:p>
          <a:p>
            <a:r>
              <a:rPr lang="en-US" i="1" dirty="0">
                <a:solidFill>
                  <a:schemeClr val="tx1"/>
                </a:solidFill>
              </a:rPr>
              <a:t>Summary</a:t>
            </a:r>
          </a:p>
        </p:txBody>
      </p:sp>
      <p:sp>
        <p:nvSpPr>
          <p:cNvPr id="11266" name="Rectangle 2"/>
          <p:cNvSpPr>
            <a:spLocks noGrp="1" noChangeArrowheads="1"/>
          </p:cNvSpPr>
          <p:nvPr>
            <p:ph type="title"/>
          </p:nvPr>
        </p:nvSpPr>
        <p:spPr/>
        <p:txBody>
          <a:bodyPr/>
          <a:lstStyle/>
          <a:p>
            <a:pPr>
              <a:buFont typeface="Symbol" pitchFamily="18" charset="2"/>
              <a:buNone/>
            </a:pPr>
            <a:r>
              <a:rPr lang="en-US" dirty="0" smtClean="0"/>
              <a:t>Outline</a:t>
            </a:r>
            <a:endParaRPr lang="en-US" dirty="0"/>
          </a:p>
        </p:txBody>
      </p:sp>
      <p:sp>
        <p:nvSpPr>
          <p:cNvPr id="2" name="Footer Placeholder 1"/>
          <p:cNvSpPr>
            <a:spLocks noGrp="1"/>
          </p:cNvSpPr>
          <p:nvPr>
            <p:ph type="ftr" sz="quarter" idx="3"/>
          </p:nvPr>
        </p:nvSpPr>
        <p:spPr/>
        <p:txBody>
          <a:bodyPr/>
          <a:lstStyle/>
          <a:p>
            <a:r>
              <a:rPr lang="en-US" dirty="0" smtClean="0"/>
              <a:t>© Copyright </a:t>
            </a:r>
            <a:r>
              <a:rPr lang="en-US" dirty="0" smtClean="0"/>
              <a:t>2015 </a:t>
            </a:r>
            <a:r>
              <a:rPr lang="en-US" dirty="0" smtClean="0"/>
              <a:t>Xilinx</a:t>
            </a:r>
            <a:endParaRPr lang="en-US" dirty="0"/>
          </a:p>
        </p:txBody>
      </p:sp>
      <p:sp>
        <p:nvSpPr>
          <p:cNvPr id="3" name="Slide Number Placeholder 2"/>
          <p:cNvSpPr>
            <a:spLocks noGrp="1"/>
          </p:cNvSpPr>
          <p:nvPr>
            <p:ph type="sldNum" sz="quarter" idx="10"/>
          </p:nvPr>
        </p:nvSpPr>
        <p:spPr/>
        <p:txBody>
          <a:bodyPr/>
          <a:lstStyle/>
          <a:p>
            <a:pPr>
              <a:defRPr/>
            </a:pPr>
            <a:r>
              <a:rPr lang="en-US" dirty="0" smtClean="0"/>
              <a:t>Lab3 Intro 16a- </a:t>
            </a:r>
            <a:fld id="{060BD193-E118-4B16-863C-C8C12C675E3E}" type="slidenum">
              <a:rPr lang="en-US" smtClean="0"/>
              <a:pPr>
                <a:defRPr/>
              </a:pPr>
              <a:t>12</a:t>
            </a:fld>
            <a:endParaRPr lang="en-US" dirty="0"/>
          </a:p>
        </p:txBody>
      </p:sp>
    </p:spTree>
    <p:extLst>
      <p:ext uri="{BB962C8B-B14F-4D97-AF65-F5344CB8AC3E}">
        <p14:creationId xmlns:p14="http://schemas.microsoft.com/office/powerpoint/2010/main" val="13868545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This lab showed you steps involved in creating a processor system using Vivado IPI.  Full bitstream as well as partial reconfiguration bitstreams were generated by going through the PR flow.  You also learned how to generate the boot image as well as how to convert the partial bit files to bin format</a:t>
            </a:r>
            <a:r>
              <a:rPr lang="en-US"/>
              <a:t>.  </a:t>
            </a:r>
            <a:endParaRPr lang="en-US" dirty="0"/>
          </a:p>
        </p:txBody>
      </p:sp>
      <p:sp>
        <p:nvSpPr>
          <p:cNvPr id="4" name="Title 3"/>
          <p:cNvSpPr>
            <a:spLocks noGrp="1"/>
          </p:cNvSpPr>
          <p:nvPr>
            <p:ph type="title"/>
          </p:nvPr>
        </p:nvSpPr>
        <p:spPr/>
        <p:txBody>
          <a:bodyPr/>
          <a:lstStyle/>
          <a:p>
            <a:r>
              <a:rPr lang="en-US" dirty="0" smtClean="0"/>
              <a:t>Summary</a:t>
            </a:r>
            <a:endParaRPr lang="en-US" dirty="0"/>
          </a:p>
        </p:txBody>
      </p:sp>
      <p:sp>
        <p:nvSpPr>
          <p:cNvPr id="5" name="Footer Placeholder 4"/>
          <p:cNvSpPr>
            <a:spLocks noGrp="1"/>
          </p:cNvSpPr>
          <p:nvPr>
            <p:ph type="ftr" sz="quarter" idx="3"/>
          </p:nvPr>
        </p:nvSpPr>
        <p:spPr/>
        <p:txBody>
          <a:bodyPr/>
          <a:lstStyle/>
          <a:p>
            <a:r>
              <a:rPr lang="en-US" dirty="0" smtClean="0"/>
              <a:t>© Copyright </a:t>
            </a:r>
            <a:r>
              <a:rPr lang="en-US" dirty="0" smtClean="0"/>
              <a:t>2015 </a:t>
            </a:r>
            <a:r>
              <a:rPr lang="en-US" dirty="0" smtClean="0"/>
              <a:t>Xilinx</a:t>
            </a:r>
            <a:endParaRPr lang="en-US" dirty="0"/>
          </a:p>
        </p:txBody>
      </p:sp>
      <p:sp>
        <p:nvSpPr>
          <p:cNvPr id="6" name="Slide Number Placeholder 5"/>
          <p:cNvSpPr>
            <a:spLocks noGrp="1"/>
          </p:cNvSpPr>
          <p:nvPr>
            <p:ph type="sldNum" sz="quarter" idx="10"/>
          </p:nvPr>
        </p:nvSpPr>
        <p:spPr/>
        <p:txBody>
          <a:bodyPr/>
          <a:lstStyle/>
          <a:p>
            <a:pPr>
              <a:defRPr/>
            </a:pPr>
            <a:r>
              <a:rPr lang="en-US" dirty="0" smtClean="0"/>
              <a:t>Lab3 Intro 16a- </a:t>
            </a:r>
            <a:fld id="{060BD193-E118-4B16-863C-C8C12C675E3E}" type="slidenum">
              <a:rPr lang="en-US" smtClean="0"/>
              <a:pPr>
                <a:defRPr/>
              </a:pPr>
              <a:t>13</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noFill/>
        </p:spPr>
        <p:txBody>
          <a:bodyPr/>
          <a:lstStyle/>
          <a:p>
            <a:r>
              <a:rPr lang="en-US" i="1" dirty="0">
                <a:solidFill>
                  <a:schemeClr val="tx1"/>
                </a:solidFill>
              </a:rPr>
              <a:t>Objectives</a:t>
            </a:r>
          </a:p>
          <a:p>
            <a:r>
              <a:rPr lang="en-US" dirty="0">
                <a:solidFill>
                  <a:schemeClr val="bg2"/>
                </a:solidFill>
              </a:rPr>
              <a:t>The Design</a:t>
            </a:r>
          </a:p>
          <a:p>
            <a:r>
              <a:rPr lang="en-US" dirty="0">
                <a:solidFill>
                  <a:schemeClr val="bg2"/>
                </a:solidFill>
              </a:rPr>
              <a:t>Methodology</a:t>
            </a:r>
          </a:p>
          <a:p>
            <a:r>
              <a:rPr lang="en-US" dirty="0">
                <a:solidFill>
                  <a:schemeClr val="bg2"/>
                </a:solidFill>
              </a:rPr>
              <a:t>Summary</a:t>
            </a:r>
          </a:p>
        </p:txBody>
      </p:sp>
      <p:sp>
        <p:nvSpPr>
          <p:cNvPr id="11266" name="Rectangle 2"/>
          <p:cNvSpPr>
            <a:spLocks noGrp="1" noChangeArrowheads="1"/>
          </p:cNvSpPr>
          <p:nvPr>
            <p:ph type="title"/>
          </p:nvPr>
        </p:nvSpPr>
        <p:spPr/>
        <p:txBody>
          <a:bodyPr/>
          <a:lstStyle/>
          <a:p>
            <a:pPr>
              <a:buFont typeface="Symbol" pitchFamily="18" charset="2"/>
              <a:buNone/>
            </a:pPr>
            <a:r>
              <a:rPr lang="en-US" dirty="0" smtClean="0"/>
              <a:t>Outline</a:t>
            </a:r>
            <a:endParaRPr lang="en-US" dirty="0"/>
          </a:p>
        </p:txBody>
      </p:sp>
      <p:sp>
        <p:nvSpPr>
          <p:cNvPr id="2" name="Footer Placeholder 1"/>
          <p:cNvSpPr>
            <a:spLocks noGrp="1"/>
          </p:cNvSpPr>
          <p:nvPr>
            <p:ph type="ftr" sz="quarter" idx="3"/>
          </p:nvPr>
        </p:nvSpPr>
        <p:spPr/>
        <p:txBody>
          <a:bodyPr/>
          <a:lstStyle/>
          <a:p>
            <a:r>
              <a:rPr lang="en-US" dirty="0" smtClean="0"/>
              <a:t>© Copyright </a:t>
            </a:r>
            <a:r>
              <a:rPr lang="en-US" dirty="0" smtClean="0"/>
              <a:t>2015 </a:t>
            </a:r>
            <a:r>
              <a:rPr lang="en-US" dirty="0" smtClean="0"/>
              <a:t>Xilinx</a:t>
            </a:r>
            <a:endParaRPr lang="en-US" dirty="0"/>
          </a:p>
        </p:txBody>
      </p:sp>
      <p:sp>
        <p:nvSpPr>
          <p:cNvPr id="3" name="Slide Number Placeholder 2"/>
          <p:cNvSpPr>
            <a:spLocks noGrp="1"/>
          </p:cNvSpPr>
          <p:nvPr>
            <p:ph type="sldNum" sz="quarter" idx="10"/>
          </p:nvPr>
        </p:nvSpPr>
        <p:spPr/>
        <p:txBody>
          <a:bodyPr/>
          <a:lstStyle/>
          <a:p>
            <a:pPr>
              <a:defRPr/>
            </a:pPr>
            <a:r>
              <a:rPr lang="en-US" dirty="0" smtClean="0"/>
              <a:t>Lab3 Intro 16a- </a:t>
            </a:r>
            <a:fld id="{060BD193-E118-4B16-863C-C8C12C675E3E}"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dirty="0"/>
              <a:t>Objectives</a:t>
            </a:r>
          </a:p>
        </p:txBody>
      </p:sp>
      <p:sp>
        <p:nvSpPr>
          <p:cNvPr id="116739" name="Rectangle 3"/>
          <p:cNvSpPr>
            <a:spLocks noGrp="1" noChangeArrowheads="1"/>
          </p:cNvSpPr>
          <p:nvPr>
            <p:ph type="body" idx="1"/>
          </p:nvPr>
        </p:nvSpPr>
        <p:spPr/>
        <p:txBody>
          <a:bodyPr/>
          <a:lstStyle/>
          <a:p>
            <a:r>
              <a:rPr lang="en-US" dirty="0"/>
              <a:t>After going through this lab, you </a:t>
            </a:r>
            <a:r>
              <a:rPr lang="en-US" dirty="0" smtClean="0"/>
              <a:t>should be able to:</a:t>
            </a:r>
            <a:endParaRPr lang="en-US" dirty="0"/>
          </a:p>
          <a:p>
            <a:pPr lvl="1"/>
            <a:r>
              <a:rPr lang="en-US" dirty="0" smtClean="0"/>
              <a:t>Understand how to use Processor Configuration Access Port (PCAP) to partially reconfigure </a:t>
            </a:r>
            <a:endParaRPr lang="en-US" dirty="0"/>
          </a:p>
        </p:txBody>
      </p:sp>
      <p:sp>
        <p:nvSpPr>
          <p:cNvPr id="2" name="Footer Placeholder 1"/>
          <p:cNvSpPr>
            <a:spLocks noGrp="1"/>
          </p:cNvSpPr>
          <p:nvPr>
            <p:ph type="ftr" sz="quarter" idx="3"/>
          </p:nvPr>
        </p:nvSpPr>
        <p:spPr/>
        <p:txBody>
          <a:bodyPr/>
          <a:lstStyle/>
          <a:p>
            <a:r>
              <a:rPr lang="en-US" dirty="0" smtClean="0"/>
              <a:t>© Copyright </a:t>
            </a:r>
            <a:r>
              <a:rPr lang="en-US" dirty="0" smtClean="0"/>
              <a:t>2015 </a:t>
            </a:r>
            <a:r>
              <a:rPr lang="en-US" dirty="0" smtClean="0"/>
              <a:t>Xilinx</a:t>
            </a:r>
            <a:endParaRPr lang="en-US" dirty="0"/>
          </a:p>
        </p:txBody>
      </p:sp>
      <p:sp>
        <p:nvSpPr>
          <p:cNvPr id="3" name="Slide Number Placeholder 2"/>
          <p:cNvSpPr>
            <a:spLocks noGrp="1"/>
          </p:cNvSpPr>
          <p:nvPr>
            <p:ph type="sldNum" sz="quarter" idx="10"/>
          </p:nvPr>
        </p:nvSpPr>
        <p:spPr/>
        <p:txBody>
          <a:bodyPr/>
          <a:lstStyle/>
          <a:p>
            <a:pPr>
              <a:defRPr/>
            </a:pPr>
            <a:r>
              <a:rPr lang="en-US" dirty="0" smtClean="0"/>
              <a:t>Lab3 Intro 16a- </a:t>
            </a:r>
            <a:fld id="{060BD193-E118-4B16-863C-C8C12C675E3E}"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noFill/>
        </p:spPr>
        <p:txBody>
          <a:bodyPr/>
          <a:lstStyle/>
          <a:p>
            <a:r>
              <a:rPr lang="en-US" dirty="0">
                <a:solidFill>
                  <a:schemeClr val="bg2"/>
                </a:solidFill>
              </a:rPr>
              <a:t>Objectives</a:t>
            </a:r>
          </a:p>
          <a:p>
            <a:r>
              <a:rPr lang="en-US" i="1" dirty="0">
                <a:solidFill>
                  <a:schemeClr val="tx1"/>
                </a:solidFill>
              </a:rPr>
              <a:t>The Design</a:t>
            </a:r>
          </a:p>
          <a:p>
            <a:r>
              <a:rPr lang="en-US" dirty="0">
                <a:solidFill>
                  <a:schemeClr val="bg2"/>
                </a:solidFill>
              </a:rPr>
              <a:t>Methodology</a:t>
            </a:r>
          </a:p>
          <a:p>
            <a:r>
              <a:rPr lang="en-US" dirty="0">
                <a:solidFill>
                  <a:schemeClr val="bg2"/>
                </a:solidFill>
              </a:rPr>
              <a:t>Summary</a:t>
            </a:r>
          </a:p>
        </p:txBody>
      </p:sp>
      <p:sp>
        <p:nvSpPr>
          <p:cNvPr id="11266" name="Rectangle 2"/>
          <p:cNvSpPr>
            <a:spLocks noGrp="1" noChangeArrowheads="1"/>
          </p:cNvSpPr>
          <p:nvPr>
            <p:ph type="title"/>
          </p:nvPr>
        </p:nvSpPr>
        <p:spPr/>
        <p:txBody>
          <a:bodyPr/>
          <a:lstStyle/>
          <a:p>
            <a:pPr>
              <a:buFont typeface="Symbol" pitchFamily="18" charset="2"/>
              <a:buNone/>
            </a:pPr>
            <a:r>
              <a:rPr lang="en-US" dirty="0" smtClean="0"/>
              <a:t>Outline</a:t>
            </a:r>
            <a:endParaRPr lang="en-US" dirty="0"/>
          </a:p>
        </p:txBody>
      </p:sp>
      <p:sp>
        <p:nvSpPr>
          <p:cNvPr id="2" name="Footer Placeholder 1"/>
          <p:cNvSpPr>
            <a:spLocks noGrp="1"/>
          </p:cNvSpPr>
          <p:nvPr>
            <p:ph type="ftr" sz="quarter" idx="3"/>
          </p:nvPr>
        </p:nvSpPr>
        <p:spPr/>
        <p:txBody>
          <a:bodyPr/>
          <a:lstStyle/>
          <a:p>
            <a:r>
              <a:rPr lang="en-US" dirty="0" smtClean="0"/>
              <a:t>© Copyright </a:t>
            </a:r>
            <a:r>
              <a:rPr lang="en-US" dirty="0" smtClean="0"/>
              <a:t>2015 </a:t>
            </a:r>
            <a:r>
              <a:rPr lang="en-US" dirty="0" smtClean="0"/>
              <a:t>Xilinx</a:t>
            </a:r>
            <a:endParaRPr lang="en-US" dirty="0"/>
          </a:p>
        </p:txBody>
      </p:sp>
      <p:sp>
        <p:nvSpPr>
          <p:cNvPr id="3" name="Slide Number Placeholder 2"/>
          <p:cNvSpPr>
            <a:spLocks noGrp="1"/>
          </p:cNvSpPr>
          <p:nvPr>
            <p:ph type="sldNum" sz="quarter" idx="10"/>
          </p:nvPr>
        </p:nvSpPr>
        <p:spPr/>
        <p:txBody>
          <a:bodyPr/>
          <a:lstStyle/>
          <a:p>
            <a:pPr>
              <a:defRPr/>
            </a:pPr>
            <a:r>
              <a:rPr lang="en-US" dirty="0" smtClean="0"/>
              <a:t>Lab3 Intro 16a- </a:t>
            </a:r>
            <a:fld id="{060BD193-E118-4B16-863C-C8C12C675E3E}" type="slidenum">
              <a:rPr lang="en-US" smtClean="0"/>
              <a:pPr>
                <a:defRPr/>
              </a:pPr>
              <a:t>4</a:t>
            </a:fld>
            <a:endParaRPr lang="en-US" dirty="0"/>
          </a:p>
        </p:txBody>
      </p:sp>
    </p:spTree>
    <p:extLst>
      <p:ext uri="{BB962C8B-B14F-4D97-AF65-F5344CB8AC3E}">
        <p14:creationId xmlns:p14="http://schemas.microsoft.com/office/powerpoint/2010/main" val="13868545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6" name="Rectangle 4"/>
          <p:cNvSpPr>
            <a:spLocks noGrp="1" noChangeArrowheads="1"/>
          </p:cNvSpPr>
          <p:nvPr>
            <p:ph type="title"/>
          </p:nvPr>
        </p:nvSpPr>
        <p:spPr/>
        <p:txBody>
          <a:bodyPr/>
          <a:lstStyle/>
          <a:p>
            <a:r>
              <a:rPr lang="en-US" dirty="0"/>
              <a:t>The </a:t>
            </a:r>
            <a:r>
              <a:rPr lang="en-US" dirty="0" smtClean="0"/>
              <a:t>Design</a:t>
            </a:r>
            <a:endParaRPr lang="en-US" dirty="0"/>
          </a:p>
        </p:txBody>
      </p:sp>
      <p:sp>
        <p:nvSpPr>
          <p:cNvPr id="172225" name="Rectangle 193"/>
          <p:cNvSpPr>
            <a:spLocks noGrp="1" noChangeArrowheads="1"/>
          </p:cNvSpPr>
          <p:nvPr>
            <p:ph sz="half" idx="1"/>
          </p:nvPr>
        </p:nvSpPr>
        <p:spPr/>
        <p:txBody>
          <a:bodyPr/>
          <a:lstStyle/>
          <a:p>
            <a:r>
              <a:rPr lang="en-US" dirty="0" smtClean="0"/>
              <a:t>The processor subsystem provides access to the DDR memory where the partial </a:t>
            </a:r>
            <a:r>
              <a:rPr lang="en-US" dirty="0" err="1" smtClean="0"/>
              <a:t>bitstreams</a:t>
            </a:r>
            <a:r>
              <a:rPr lang="en-US" dirty="0" smtClean="0"/>
              <a:t> are loaded</a:t>
            </a:r>
          </a:p>
          <a:p>
            <a:r>
              <a:rPr lang="en-US" dirty="0" smtClean="0"/>
              <a:t>The static logic consists of the processor subsystem, the AXI Interconnect, the AXI IPIC of the reconfigurable peripheral</a:t>
            </a:r>
          </a:p>
          <a:p>
            <a:r>
              <a:rPr lang="en-US" dirty="0" smtClean="0"/>
              <a:t>The RP is user logic of an AXI-Lite peripheral </a:t>
            </a:r>
          </a:p>
          <a:p>
            <a:pPr lvl="1"/>
            <a:r>
              <a:rPr lang="en-US" dirty="0" smtClean="0"/>
              <a:t>The RP has two RM performing</a:t>
            </a:r>
          </a:p>
          <a:p>
            <a:pPr lvl="2"/>
            <a:r>
              <a:rPr lang="en-US" dirty="0" smtClean="0"/>
              <a:t>Add</a:t>
            </a:r>
          </a:p>
          <a:p>
            <a:pPr lvl="2"/>
            <a:r>
              <a:rPr lang="en-US" dirty="0" smtClean="0"/>
              <a:t>Multiplication</a:t>
            </a:r>
          </a:p>
        </p:txBody>
      </p:sp>
      <p:sp>
        <p:nvSpPr>
          <p:cNvPr id="2" name="Footer Placeholder 1"/>
          <p:cNvSpPr>
            <a:spLocks noGrp="1"/>
          </p:cNvSpPr>
          <p:nvPr>
            <p:ph type="ftr" sz="quarter" idx="3"/>
          </p:nvPr>
        </p:nvSpPr>
        <p:spPr/>
        <p:txBody>
          <a:bodyPr/>
          <a:lstStyle/>
          <a:p>
            <a:r>
              <a:rPr lang="en-US" dirty="0" smtClean="0"/>
              <a:t>© Copyright </a:t>
            </a:r>
            <a:r>
              <a:rPr lang="en-US" dirty="0" smtClean="0"/>
              <a:t>2015 </a:t>
            </a:r>
            <a:r>
              <a:rPr lang="en-US" dirty="0" smtClean="0"/>
              <a:t>Xilinx</a:t>
            </a:r>
            <a:endParaRPr lang="en-US" dirty="0"/>
          </a:p>
        </p:txBody>
      </p:sp>
      <p:sp>
        <p:nvSpPr>
          <p:cNvPr id="3" name="Slide Number Placeholder 2"/>
          <p:cNvSpPr>
            <a:spLocks noGrp="1"/>
          </p:cNvSpPr>
          <p:nvPr>
            <p:ph type="sldNum" sz="quarter" idx="10"/>
          </p:nvPr>
        </p:nvSpPr>
        <p:spPr/>
        <p:txBody>
          <a:bodyPr/>
          <a:lstStyle/>
          <a:p>
            <a:pPr>
              <a:defRPr/>
            </a:pPr>
            <a:r>
              <a:rPr lang="en-US" dirty="0" smtClean="0"/>
              <a:t>Lab3 Intro 16a- </a:t>
            </a:r>
            <a:fld id="{99D29FBF-A473-46DA-BC14-675AC1C8F9A5}" type="slidenum">
              <a:rPr lang="en-US" smtClean="0"/>
              <a:pPr>
                <a:defRPr/>
              </a:pPr>
              <a:t>5</a:t>
            </a:fld>
            <a:endParaRPr lang="en-US" dirty="0"/>
          </a:p>
        </p:txBody>
      </p:sp>
      <p:pic>
        <p:nvPicPr>
          <p:cNvPr id="8" name="Picture 7"/>
          <p:cNvPicPr/>
          <p:nvPr/>
        </p:nvPicPr>
        <p:blipFill>
          <a:blip r:embed="rId2"/>
          <a:stretch>
            <a:fillRect/>
          </a:stretch>
        </p:blipFill>
        <p:spPr>
          <a:xfrm>
            <a:off x="5721522" y="3201214"/>
            <a:ext cx="5983605" cy="294132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noFill/>
        </p:spPr>
        <p:txBody>
          <a:bodyPr/>
          <a:lstStyle/>
          <a:p>
            <a:r>
              <a:rPr lang="en-US" dirty="0">
                <a:solidFill>
                  <a:schemeClr val="bg2"/>
                </a:solidFill>
              </a:rPr>
              <a:t>Objectives</a:t>
            </a:r>
          </a:p>
          <a:p>
            <a:r>
              <a:rPr lang="en-US" dirty="0">
                <a:solidFill>
                  <a:schemeClr val="bg2"/>
                </a:solidFill>
              </a:rPr>
              <a:t>The Design</a:t>
            </a:r>
          </a:p>
          <a:p>
            <a:r>
              <a:rPr lang="en-US" i="1" dirty="0">
                <a:solidFill>
                  <a:schemeClr val="tx1"/>
                </a:solidFill>
              </a:rPr>
              <a:t>Methodology</a:t>
            </a:r>
          </a:p>
          <a:p>
            <a:r>
              <a:rPr lang="en-US" dirty="0">
                <a:solidFill>
                  <a:schemeClr val="bg2"/>
                </a:solidFill>
              </a:rPr>
              <a:t>Summary</a:t>
            </a:r>
          </a:p>
        </p:txBody>
      </p:sp>
      <p:sp>
        <p:nvSpPr>
          <p:cNvPr id="11266" name="Rectangle 2"/>
          <p:cNvSpPr>
            <a:spLocks noGrp="1" noChangeArrowheads="1"/>
          </p:cNvSpPr>
          <p:nvPr>
            <p:ph type="title"/>
          </p:nvPr>
        </p:nvSpPr>
        <p:spPr/>
        <p:txBody>
          <a:bodyPr/>
          <a:lstStyle/>
          <a:p>
            <a:pPr>
              <a:buFont typeface="Symbol" pitchFamily="18" charset="2"/>
              <a:buNone/>
            </a:pPr>
            <a:r>
              <a:rPr lang="en-US" dirty="0" smtClean="0"/>
              <a:t>Outline</a:t>
            </a:r>
            <a:endParaRPr lang="en-US" dirty="0"/>
          </a:p>
        </p:txBody>
      </p:sp>
      <p:sp>
        <p:nvSpPr>
          <p:cNvPr id="2" name="Footer Placeholder 1"/>
          <p:cNvSpPr>
            <a:spLocks noGrp="1"/>
          </p:cNvSpPr>
          <p:nvPr>
            <p:ph type="ftr" sz="quarter" idx="3"/>
          </p:nvPr>
        </p:nvSpPr>
        <p:spPr/>
        <p:txBody>
          <a:bodyPr/>
          <a:lstStyle/>
          <a:p>
            <a:r>
              <a:rPr lang="en-US" dirty="0" smtClean="0"/>
              <a:t>© Copyright </a:t>
            </a:r>
            <a:r>
              <a:rPr lang="en-US" dirty="0" smtClean="0"/>
              <a:t>2015 </a:t>
            </a:r>
            <a:r>
              <a:rPr lang="en-US" dirty="0" smtClean="0"/>
              <a:t>Xilinx</a:t>
            </a:r>
            <a:endParaRPr lang="en-US" dirty="0"/>
          </a:p>
        </p:txBody>
      </p:sp>
      <p:sp>
        <p:nvSpPr>
          <p:cNvPr id="3" name="Slide Number Placeholder 2"/>
          <p:cNvSpPr>
            <a:spLocks noGrp="1"/>
          </p:cNvSpPr>
          <p:nvPr>
            <p:ph type="sldNum" sz="quarter" idx="10"/>
          </p:nvPr>
        </p:nvSpPr>
        <p:spPr/>
        <p:txBody>
          <a:bodyPr/>
          <a:lstStyle/>
          <a:p>
            <a:pPr>
              <a:defRPr/>
            </a:pPr>
            <a:r>
              <a:rPr lang="en-US" dirty="0" smtClean="0"/>
              <a:t>Lab3 Intro 16a- </a:t>
            </a:r>
            <a:fld id="{060BD193-E118-4B16-863C-C8C12C675E3E}" type="slidenum">
              <a:rPr lang="en-US" smtClean="0"/>
              <a:pPr>
                <a:defRPr/>
              </a:pPr>
              <a:t>6</a:t>
            </a:fld>
            <a:endParaRPr lang="en-US" dirty="0"/>
          </a:p>
        </p:txBody>
      </p:sp>
    </p:spTree>
    <p:extLst>
      <p:ext uri="{BB962C8B-B14F-4D97-AF65-F5344CB8AC3E}">
        <p14:creationId xmlns:p14="http://schemas.microsoft.com/office/powerpoint/2010/main" val="13868545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a:t>Methodology</a:t>
            </a:r>
          </a:p>
        </p:txBody>
      </p:sp>
      <p:sp>
        <p:nvSpPr>
          <p:cNvPr id="180227" name="Rectangle 3"/>
          <p:cNvSpPr>
            <a:spLocks noGrp="1" noChangeArrowheads="1"/>
          </p:cNvSpPr>
          <p:nvPr>
            <p:ph type="body" idx="1"/>
          </p:nvPr>
        </p:nvSpPr>
        <p:spPr/>
        <p:txBody>
          <a:bodyPr/>
          <a:lstStyle/>
          <a:p>
            <a:r>
              <a:rPr lang="en-US" dirty="0" smtClean="0"/>
              <a:t>Steps and requirements are similar to the previous labs</a:t>
            </a:r>
          </a:p>
          <a:p>
            <a:r>
              <a:rPr lang="en-US" dirty="0" smtClean="0"/>
              <a:t>The PS7 need to be configured to use M_GP0 interface so AXI-Lite peripheral can be connected </a:t>
            </a:r>
          </a:p>
          <a:p>
            <a:r>
              <a:rPr lang="en-US" dirty="0" smtClean="0"/>
              <a:t>The reconfiguration is done using PCAP </a:t>
            </a:r>
          </a:p>
          <a:p>
            <a:r>
              <a:rPr lang="en-US" dirty="0" smtClean="0"/>
              <a:t>The PCAP uses word input which is byte swap unlike ICAP which requires bit-swapped bytes</a:t>
            </a:r>
          </a:p>
          <a:p>
            <a:pPr lvl="1"/>
            <a:r>
              <a:rPr lang="en-US" dirty="0" smtClean="0"/>
              <a:t>Use </a:t>
            </a:r>
            <a:r>
              <a:rPr lang="en-US" dirty="0" err="1" smtClean="0"/>
              <a:t>write_cfgmem</a:t>
            </a:r>
            <a:r>
              <a:rPr lang="en-US" dirty="0" smtClean="0"/>
              <a:t> </a:t>
            </a:r>
            <a:r>
              <a:rPr lang="en-US" dirty="0" smtClean="0"/>
              <a:t>program available in </a:t>
            </a:r>
            <a:r>
              <a:rPr lang="en-US" dirty="0" err="1" smtClean="0"/>
              <a:t>Vivado</a:t>
            </a:r>
            <a:endParaRPr lang="en-US" dirty="0" smtClean="0"/>
          </a:p>
        </p:txBody>
      </p:sp>
      <p:sp>
        <p:nvSpPr>
          <p:cNvPr id="2" name="Footer Placeholder 1"/>
          <p:cNvSpPr>
            <a:spLocks noGrp="1"/>
          </p:cNvSpPr>
          <p:nvPr>
            <p:ph type="ftr" sz="quarter" idx="3"/>
          </p:nvPr>
        </p:nvSpPr>
        <p:spPr/>
        <p:txBody>
          <a:bodyPr/>
          <a:lstStyle/>
          <a:p>
            <a:r>
              <a:rPr lang="en-US" dirty="0" smtClean="0"/>
              <a:t>© Copyright </a:t>
            </a:r>
            <a:r>
              <a:rPr lang="en-US" dirty="0" smtClean="0"/>
              <a:t>2015 </a:t>
            </a:r>
            <a:r>
              <a:rPr lang="en-US" dirty="0" smtClean="0"/>
              <a:t>Xilinx</a:t>
            </a:r>
            <a:endParaRPr lang="en-US" dirty="0"/>
          </a:p>
        </p:txBody>
      </p:sp>
      <p:sp>
        <p:nvSpPr>
          <p:cNvPr id="3" name="Slide Number Placeholder 2"/>
          <p:cNvSpPr>
            <a:spLocks noGrp="1"/>
          </p:cNvSpPr>
          <p:nvPr>
            <p:ph type="sldNum" sz="quarter" idx="10"/>
          </p:nvPr>
        </p:nvSpPr>
        <p:spPr/>
        <p:txBody>
          <a:bodyPr/>
          <a:lstStyle/>
          <a:p>
            <a:pPr>
              <a:defRPr/>
            </a:pPr>
            <a:r>
              <a:rPr lang="en-US" dirty="0" smtClean="0"/>
              <a:t>Lab3 Intro 16a- </a:t>
            </a:r>
            <a:fld id="{060BD193-E118-4B16-863C-C8C12C675E3E}" type="slidenum">
              <a:rPr lang="en-US" smtClean="0"/>
              <a:pPr>
                <a:defRPr/>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0" dirty="0"/>
              <a:t>After the PL has been configured, it can be reconfigured using either the PCAP or ICAP. To use </a:t>
            </a:r>
            <a:r>
              <a:rPr lang="en-US" b="0" dirty="0" smtClean="0"/>
              <a:t>the ICAP</a:t>
            </a:r>
            <a:r>
              <a:rPr lang="en-US" b="0" dirty="0"/>
              <a:t>, the PCAP_PR, bit 27 of the Control register, must be set Low. The initial configuration of the </a:t>
            </a:r>
            <a:r>
              <a:rPr lang="en-US" b="0" dirty="0" smtClean="0"/>
              <a:t>PL must </a:t>
            </a:r>
            <a:r>
              <a:rPr lang="en-US" b="0" dirty="0"/>
              <a:t>also have connected the ICAP to an external interface or to some logic internal to the </a:t>
            </a:r>
            <a:r>
              <a:rPr lang="en-US" b="0" dirty="0" smtClean="0"/>
              <a:t>PL</a:t>
            </a:r>
            <a:endParaRPr lang="en-US" b="0" dirty="0"/>
          </a:p>
          <a:p>
            <a:r>
              <a:rPr lang="en-US" b="0" dirty="0"/>
              <a:t>To reconfigure the PL using PCAP, the PCAP_MODE and PCAP_PR bits must be set to 1 in the </a:t>
            </a:r>
            <a:r>
              <a:rPr lang="en-US" b="0" dirty="0" smtClean="0"/>
              <a:t>Control register</a:t>
            </a:r>
            <a:r>
              <a:rPr lang="en-US" b="0" dirty="0"/>
              <a:t>. The internal loopback function must also be disabled. The reconfiguration bitstream is </a:t>
            </a:r>
            <a:r>
              <a:rPr lang="en-US" b="0" dirty="0" smtClean="0"/>
              <a:t>sent to </a:t>
            </a:r>
            <a:r>
              <a:rPr lang="en-US" b="0" dirty="0"/>
              <a:t>the PL using the DevC DMA, the source and destination is the same as for the initial </a:t>
            </a:r>
            <a:r>
              <a:rPr lang="en-US" b="0" dirty="0" smtClean="0"/>
              <a:t>configuration</a:t>
            </a:r>
            <a:endParaRPr lang="en-US" b="0" dirty="0"/>
          </a:p>
        </p:txBody>
      </p:sp>
      <p:sp>
        <p:nvSpPr>
          <p:cNvPr id="3" name="Slide Number Placeholder 2"/>
          <p:cNvSpPr>
            <a:spLocks noGrp="1"/>
          </p:cNvSpPr>
          <p:nvPr>
            <p:ph type="sldNum" sz="quarter" idx="10"/>
          </p:nvPr>
        </p:nvSpPr>
        <p:spPr/>
        <p:txBody>
          <a:bodyPr/>
          <a:lstStyle/>
          <a:p>
            <a:pPr>
              <a:defRPr/>
            </a:pPr>
            <a:r>
              <a:rPr lang="en-US" smtClean="0"/>
              <a:t>Lab3 Intro 16a- </a:t>
            </a:r>
            <a:fld id="{060BD193-E118-4B16-863C-C8C12C675E3E}" type="slidenum">
              <a:rPr lang="en-US" smtClean="0"/>
              <a:pPr>
                <a:defRPr/>
              </a:pPr>
              <a:t>8</a:t>
            </a:fld>
            <a:endParaRPr lang="en-US" dirty="0"/>
          </a:p>
        </p:txBody>
      </p:sp>
      <p:sp>
        <p:nvSpPr>
          <p:cNvPr id="4" name="Title 3"/>
          <p:cNvSpPr>
            <a:spLocks noGrp="1"/>
          </p:cNvSpPr>
          <p:nvPr>
            <p:ph type="title"/>
          </p:nvPr>
        </p:nvSpPr>
        <p:spPr/>
        <p:txBody>
          <a:bodyPr/>
          <a:lstStyle/>
          <a:p>
            <a:r>
              <a:rPr lang="en-US" dirty="0" smtClean="0"/>
              <a:t>Reconfiguration using PCAP - Hardware (1)</a:t>
            </a:r>
            <a:endParaRPr lang="en-US" dirty="0"/>
          </a:p>
        </p:txBody>
      </p:sp>
      <p:sp>
        <p:nvSpPr>
          <p:cNvPr id="5" name="Footer Placeholder 4"/>
          <p:cNvSpPr>
            <a:spLocks noGrp="1"/>
          </p:cNvSpPr>
          <p:nvPr>
            <p:ph type="ftr" sz="quarter" idx="3"/>
          </p:nvPr>
        </p:nvSpPr>
        <p:spPr/>
        <p:txBody>
          <a:bodyPr/>
          <a:lstStyle/>
          <a:p>
            <a:r>
              <a:rPr lang="en-US" dirty="0" smtClean="0"/>
              <a:t>© Copyright </a:t>
            </a:r>
            <a:r>
              <a:rPr lang="en-US" dirty="0" smtClean="0"/>
              <a:t>2015 </a:t>
            </a:r>
            <a:r>
              <a:rPr lang="en-US" dirty="0" smtClean="0"/>
              <a:t>Xilinx</a:t>
            </a:r>
            <a:endParaRPr lang="en-US" dirty="0"/>
          </a:p>
        </p:txBody>
      </p:sp>
    </p:spTree>
    <p:extLst>
      <p:ext uri="{BB962C8B-B14F-4D97-AF65-F5344CB8AC3E}">
        <p14:creationId xmlns:p14="http://schemas.microsoft.com/office/powerpoint/2010/main" val="1777204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0" dirty="0"/>
              <a:t>PL reconfiguration flow using PCAP:</a:t>
            </a:r>
          </a:p>
          <a:p>
            <a:pPr lvl="1"/>
            <a:r>
              <a:rPr lang="en-US" b="0" dirty="0" smtClean="0"/>
              <a:t>Set </a:t>
            </a:r>
            <a:r>
              <a:rPr lang="en-US" b="0" dirty="0"/>
              <a:t>PCAP_MODE and PCAP_PR </a:t>
            </a:r>
            <a:r>
              <a:rPr lang="en-US" b="0" dirty="0" smtClean="0"/>
              <a:t>High</a:t>
            </a:r>
            <a:endParaRPr lang="en-US" b="0" dirty="0"/>
          </a:p>
          <a:p>
            <a:pPr lvl="1"/>
            <a:r>
              <a:rPr lang="en-US" b="0" dirty="0" smtClean="0"/>
              <a:t>Clear </a:t>
            </a:r>
            <a:r>
              <a:rPr lang="en-US" b="0" dirty="0"/>
              <a:t>the previous configuration from the PL (optional):</a:t>
            </a:r>
          </a:p>
          <a:p>
            <a:pPr lvl="2"/>
            <a:r>
              <a:rPr lang="en-US" b="0" dirty="0"/>
              <a:t>a. Set PCFG_PROG_B </a:t>
            </a:r>
            <a:r>
              <a:rPr lang="en-US" b="0" dirty="0" smtClean="0"/>
              <a:t>High</a:t>
            </a:r>
            <a:endParaRPr lang="en-US" b="0" dirty="0"/>
          </a:p>
          <a:p>
            <a:pPr lvl="2"/>
            <a:r>
              <a:rPr lang="en-US" b="0" dirty="0"/>
              <a:t>b. Set PCFG_PROG_B </a:t>
            </a:r>
            <a:r>
              <a:rPr lang="en-US" b="0" dirty="0" smtClean="0"/>
              <a:t>Low</a:t>
            </a:r>
            <a:endParaRPr lang="en-US" b="0" dirty="0"/>
          </a:p>
          <a:p>
            <a:pPr lvl="2"/>
            <a:r>
              <a:rPr lang="en-US" b="0" dirty="0"/>
              <a:t>c. Check for PCFG_INIT = 0 (STATUS-bit[4</a:t>
            </a:r>
            <a:r>
              <a:rPr lang="en-US" b="0" dirty="0" smtClean="0"/>
              <a:t>])</a:t>
            </a:r>
            <a:endParaRPr lang="en-US" b="0" dirty="0"/>
          </a:p>
          <a:p>
            <a:pPr lvl="2"/>
            <a:r>
              <a:rPr lang="en-US" b="0" dirty="0"/>
              <a:t>d. Clear PCFG_DONE_INT by writing a 1 to INT_STS[2</a:t>
            </a:r>
            <a:r>
              <a:rPr lang="en-US" b="0" dirty="0" smtClean="0"/>
              <a:t>]</a:t>
            </a:r>
            <a:endParaRPr lang="en-US" b="0" dirty="0"/>
          </a:p>
          <a:p>
            <a:pPr lvl="1"/>
            <a:r>
              <a:rPr lang="en-US" b="0" dirty="0" smtClean="0"/>
              <a:t>Check </a:t>
            </a:r>
            <a:r>
              <a:rPr lang="en-US" b="0" dirty="0"/>
              <a:t>for PCFG_INIT = 1 (STATUS-bit[4</a:t>
            </a:r>
            <a:r>
              <a:rPr lang="en-US" b="0" dirty="0" smtClean="0"/>
              <a:t>])</a:t>
            </a:r>
            <a:endParaRPr lang="en-US" b="0" dirty="0"/>
          </a:p>
          <a:p>
            <a:pPr lvl="1"/>
            <a:r>
              <a:rPr lang="en-US" b="0" dirty="0" smtClean="0"/>
              <a:t>Set </a:t>
            </a:r>
            <a:r>
              <a:rPr lang="en-US" b="0" dirty="0"/>
              <a:t>INT_PCAP_LPBK Low (MCTRL-bit[4</a:t>
            </a:r>
            <a:r>
              <a:rPr lang="en-US" b="0" dirty="0" smtClean="0"/>
              <a:t>])</a:t>
            </a:r>
            <a:endParaRPr lang="en-US" b="0" dirty="0"/>
          </a:p>
          <a:p>
            <a:pPr lvl="1"/>
            <a:r>
              <a:rPr lang="en-US" b="0" dirty="0" smtClean="0"/>
              <a:t>Clear </a:t>
            </a:r>
            <a:r>
              <a:rPr lang="en-US" b="0" dirty="0"/>
              <a:t>D_P_DONE_INT by writing a 1 to INT_STS[12</a:t>
            </a:r>
            <a:r>
              <a:rPr lang="en-US" b="0" dirty="0" smtClean="0"/>
              <a:t>]</a:t>
            </a:r>
            <a:endParaRPr lang="en-US" dirty="0"/>
          </a:p>
          <a:p>
            <a:endParaRPr lang="en-US" dirty="0"/>
          </a:p>
        </p:txBody>
      </p:sp>
      <p:sp>
        <p:nvSpPr>
          <p:cNvPr id="3" name="Slide Number Placeholder 2"/>
          <p:cNvSpPr>
            <a:spLocks noGrp="1"/>
          </p:cNvSpPr>
          <p:nvPr>
            <p:ph type="sldNum" sz="quarter" idx="10"/>
          </p:nvPr>
        </p:nvSpPr>
        <p:spPr/>
        <p:txBody>
          <a:bodyPr/>
          <a:lstStyle/>
          <a:p>
            <a:pPr>
              <a:defRPr/>
            </a:pPr>
            <a:r>
              <a:rPr lang="en-US" smtClean="0"/>
              <a:t>Lab3 Intro 16a- </a:t>
            </a:r>
            <a:fld id="{060BD193-E118-4B16-863C-C8C12C675E3E}" type="slidenum">
              <a:rPr lang="en-US" smtClean="0"/>
              <a:pPr>
                <a:defRPr/>
              </a:pPr>
              <a:t>9</a:t>
            </a:fld>
            <a:endParaRPr lang="en-US" dirty="0"/>
          </a:p>
        </p:txBody>
      </p:sp>
      <p:sp>
        <p:nvSpPr>
          <p:cNvPr id="4" name="Title 3"/>
          <p:cNvSpPr>
            <a:spLocks noGrp="1"/>
          </p:cNvSpPr>
          <p:nvPr>
            <p:ph type="title"/>
          </p:nvPr>
        </p:nvSpPr>
        <p:spPr/>
        <p:txBody>
          <a:bodyPr/>
          <a:lstStyle/>
          <a:p>
            <a:r>
              <a:rPr lang="en-US" dirty="0"/>
              <a:t>Reconfiguration using </a:t>
            </a:r>
            <a:r>
              <a:rPr lang="en-US" dirty="0" smtClean="0"/>
              <a:t>PCAP</a:t>
            </a:r>
            <a:r>
              <a:rPr lang="en-US" dirty="0"/>
              <a:t> - Hardware</a:t>
            </a:r>
            <a:r>
              <a:rPr lang="en-US" dirty="0" smtClean="0"/>
              <a:t> (2)</a:t>
            </a:r>
            <a:endParaRPr lang="en-US" dirty="0"/>
          </a:p>
        </p:txBody>
      </p:sp>
      <p:sp>
        <p:nvSpPr>
          <p:cNvPr id="5" name="Footer Placeholder 4"/>
          <p:cNvSpPr>
            <a:spLocks noGrp="1"/>
          </p:cNvSpPr>
          <p:nvPr>
            <p:ph type="ftr" sz="quarter" idx="3"/>
          </p:nvPr>
        </p:nvSpPr>
        <p:spPr/>
        <p:txBody>
          <a:bodyPr/>
          <a:lstStyle/>
          <a:p>
            <a:r>
              <a:rPr lang="en-US" dirty="0" smtClean="0"/>
              <a:t>© Copyright </a:t>
            </a:r>
            <a:r>
              <a:rPr lang="en-US" dirty="0" smtClean="0"/>
              <a:t>2015 </a:t>
            </a:r>
            <a:r>
              <a:rPr lang="en-US" dirty="0" smtClean="0"/>
              <a:t>Xilinx</a:t>
            </a:r>
            <a:endParaRPr lang="en-US" dirty="0"/>
          </a:p>
        </p:txBody>
      </p:sp>
    </p:spTree>
    <p:extLst>
      <p:ext uri="{BB962C8B-B14F-4D97-AF65-F5344CB8AC3E}">
        <p14:creationId xmlns:p14="http://schemas.microsoft.com/office/powerpoint/2010/main" val="2351145500"/>
      </p:ext>
    </p:extLst>
  </p:cSld>
  <p:clrMapOvr>
    <a:masterClrMapping/>
  </p:clrMapOvr>
</p:sld>
</file>

<file path=ppt/theme/theme1.xml><?xml version="1.0" encoding="utf-8"?>
<a:theme xmlns:a="http://schemas.openxmlformats.org/drawingml/2006/main" name="Xilinx_All_Programmable_Template">
  <a:themeElements>
    <a:clrScheme name="Custom 34">
      <a:dk1>
        <a:srgbClr val="000000"/>
      </a:dk1>
      <a:lt1>
        <a:srgbClr val="FFFFFF"/>
      </a:lt1>
      <a:dk2>
        <a:srgbClr val="EC891D"/>
      </a:dk2>
      <a:lt2>
        <a:srgbClr val="EE3424"/>
      </a:lt2>
      <a:accent1>
        <a:srgbClr val="008CA8"/>
      </a:accent1>
      <a:accent2>
        <a:srgbClr val="B20838"/>
      </a:accent2>
      <a:accent3>
        <a:srgbClr val="008CA8"/>
      </a:accent3>
      <a:accent4>
        <a:srgbClr val="000000"/>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Description0 xmlns="D46A7F71-384C-4B0A-B6CB-1869FF28952A">The wide-frame format of the new All Programmable template.</Description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17F6AD44C380A4BB6CB1869FF28952A" ma:contentTypeVersion="0" ma:contentTypeDescription="Create a new document." ma:contentTypeScope="" ma:versionID="cbec7fb8faa159a01dcec9b5572a4f9b">
  <xsd:schema xmlns:xsd="http://www.w3.org/2001/XMLSchema" xmlns:p="http://schemas.microsoft.com/office/2006/metadata/properties" xmlns:ns2="D46A7F71-384C-4B0A-B6CB-1869FF28952A" targetNamespace="http://schemas.microsoft.com/office/2006/metadata/properties" ma:root="true" ma:fieldsID="e6a1f69f03052b316a7875f7c9741570" ns2:_="">
    <xsd:import namespace="D46A7F71-384C-4B0A-B6CB-1869FF28952A"/>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D46A7F71-384C-4B0A-B6CB-1869FF28952A"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7747654C-B272-4B15-B46C-BB332E6C5466}">
  <ds:schemaRefs>
    <ds:schemaRef ds:uri="D46A7F71-384C-4B0A-B6CB-1869FF28952A"/>
    <ds:schemaRef ds:uri="http://www.w3.org/XML/1998/namespace"/>
    <ds:schemaRef ds:uri="http://purl.org/dc/terms/"/>
    <ds:schemaRef ds:uri="http://purl.org/dc/dcmitype/"/>
    <ds:schemaRef ds:uri="http://schemas.microsoft.com/office/2006/documentManagement/types"/>
    <ds:schemaRef ds:uri="http://schemas.openxmlformats.org/package/2006/metadata/core-properti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3645E401-49A1-479D-B023-F249450A84E9}">
  <ds:schemaRefs>
    <ds:schemaRef ds:uri="http://schemas.microsoft.com/sharepoint/v3/contenttype/forms"/>
  </ds:schemaRefs>
</ds:datastoreItem>
</file>

<file path=customXml/itemProps3.xml><?xml version="1.0" encoding="utf-8"?>
<ds:datastoreItem xmlns:ds="http://schemas.openxmlformats.org/officeDocument/2006/customXml" ds:itemID="{A2570465-C410-4C49-BB43-C779FFF280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6A7F71-384C-4B0A-B6CB-1869FF28952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Xilinx_All_Programmable_Template</Template>
  <TotalTime>4485</TotalTime>
  <Words>682</Words>
  <Application>Microsoft Office PowerPoint</Application>
  <PresentationFormat>Custom</PresentationFormat>
  <Paragraphs>101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Symbol</vt:lpstr>
      <vt:lpstr>Wingdings</vt:lpstr>
      <vt:lpstr>Xilinx_All_Programmable_Template</vt:lpstr>
      <vt:lpstr>Lab3 Intro Reconfigure Processor Peripheral</vt:lpstr>
      <vt:lpstr>Outline</vt:lpstr>
      <vt:lpstr>Objectives</vt:lpstr>
      <vt:lpstr>Outline</vt:lpstr>
      <vt:lpstr>The Design</vt:lpstr>
      <vt:lpstr>Outline</vt:lpstr>
      <vt:lpstr>Methodology</vt:lpstr>
      <vt:lpstr>Reconfiguration using PCAP - Hardware (1)</vt:lpstr>
      <vt:lpstr>Reconfiguration using PCAP - Hardware (2)</vt:lpstr>
      <vt:lpstr>Reconfiguration using PCAP - Hardware(3)</vt:lpstr>
      <vt:lpstr>Reconfiguration using PCAP – API Used</vt:lpstr>
      <vt:lpstr>Outline</vt:lpstr>
      <vt:lpstr>Summary</vt:lpstr>
    </vt:vector>
  </TitlesOfParts>
  <Company>Xilinx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Lab1 Intro</dc:title>
  <dc:creator>Xilinx</dc:creator>
  <cp:keywords>Public</cp:keywords>
  <cp:lastModifiedBy>Parimal Patel</cp:lastModifiedBy>
  <cp:revision>118</cp:revision>
  <cp:lastPrinted>2014-12-03T10:51:18Z</cp:lastPrinted>
  <dcterms:created xsi:type="dcterms:W3CDTF">2012-07-09T23:27:55Z</dcterms:created>
  <dcterms:modified xsi:type="dcterms:W3CDTF">2015-08-25T03:58:28Z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scription0">
    <vt:lpwstr/>
  </property>
  <property fmtid="{D5CDD505-2E9C-101B-9397-08002B2CF9AE}" pid="3" name="ContentTypeId">
    <vt:lpwstr>0x010100717F6AD44C380A4BB6CB1869FF28952A</vt:lpwstr>
  </property>
  <property fmtid="{D5CDD505-2E9C-101B-9397-08002B2CF9AE}" pid="4" name="TitusGUID">
    <vt:lpwstr>30ff5bae-fade-432f-ba85-182e1db4276a</vt:lpwstr>
  </property>
  <property fmtid="{D5CDD505-2E9C-101B-9397-08002B2CF9AE}" pid="5" name="TITUSCustom1">
    <vt:lpwstr>1</vt:lpwstr>
  </property>
  <property fmtid="{D5CDD505-2E9C-101B-9397-08002B2CF9AE}" pid="6" name="XilinxClassification">
    <vt:lpwstr>Public</vt:lpwstr>
  </property>
  <property fmtid="{D5CDD505-2E9C-101B-9397-08002B2CF9AE}" pid="7" name="XilinxVisual Markings">
    <vt:lpwstr>No</vt:lpwstr>
  </property>
  <property fmtid="{D5CDD505-2E9C-101B-9397-08002B2CF9AE}" pid="8" name="XilinxPublication Year">
    <vt:lpwstr>2012</vt:lpwstr>
  </property>
  <property fmtid="{D5CDD505-2E9C-101B-9397-08002B2CF9AE}" pid="9" name="XilinxRemoveLegacyFooters">
    <vt:lpwstr>Yes</vt:lpwstr>
  </property>
</Properties>
</file>