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50" r:id="rId4"/>
  </p:sldMasterIdLst>
  <p:notesMasterIdLst>
    <p:notesMasterId r:id="rId11"/>
  </p:notesMasterIdLst>
  <p:handoutMasterIdLst>
    <p:handoutMasterId r:id="rId12"/>
  </p:handoutMasterIdLst>
  <p:sldIdLst>
    <p:sldId id="932" r:id="rId5"/>
    <p:sldId id="938" r:id="rId6"/>
    <p:sldId id="934" r:id="rId7"/>
    <p:sldId id="935" r:id="rId8"/>
    <p:sldId id="937" r:id="rId9"/>
    <p:sldId id="936" r:id="rId10"/>
  </p:sldIdLst>
  <p:sldSz cx="12188825" cy="6858000"/>
  <p:notesSz cx="7315200" cy="9601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836">
          <p15:clr>
            <a:srgbClr val="A4A3A4"/>
          </p15:clr>
        </p15:guide>
        <p15:guide id="3" pos="7306">
          <p15:clr>
            <a:srgbClr val="A4A3A4"/>
          </p15:clr>
        </p15:guide>
        <p15:guide id="4" pos="384">
          <p15:clr>
            <a:srgbClr val="A4A3A4"/>
          </p15:clr>
        </p15:guide>
        <p15:guide id="5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Xilinx" initials="X" lastIdx="43" clrIdx="0"/>
  <p:cmAuthor id="1" name="Jennifer Lockhart" initials="JL" lastIdx="3" clrIdx="1"/>
  <p:cmAuthor id="2" name="Bielby" initials="T" lastIdx="106" clrIdx="2"/>
  <p:cmAuthor id="3" name="glaser" initials="g" lastIdx="7" clrIdx="3"/>
  <p:cmAuthor id="4" name="Intersil Corporate Template" initials="SV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446A"/>
    <a:srgbClr val="965B8E"/>
    <a:srgbClr val="7B4B88"/>
    <a:srgbClr val="E9EEF1"/>
    <a:srgbClr val="91B800"/>
    <a:srgbClr val="CA1D10"/>
    <a:srgbClr val="E06262"/>
    <a:srgbClr val="CF7373"/>
    <a:srgbClr val="C147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31" autoAdjust="0"/>
    <p:restoredTop sz="95738" autoAdjust="0"/>
  </p:normalViewPr>
  <p:slideViewPr>
    <p:cSldViewPr snapToGrid="0" showGuides="1">
      <p:cViewPr varScale="1">
        <p:scale>
          <a:sx n="82" d="100"/>
          <a:sy n="82" d="100"/>
        </p:scale>
        <p:origin x="874" y="48"/>
      </p:cViewPr>
      <p:guideLst>
        <p:guide orient="horz" pos="2160"/>
        <p:guide orient="horz" pos="836"/>
        <p:guide pos="7306"/>
        <p:guide pos="384"/>
        <p:guide pos="3840"/>
      </p:guideLst>
    </p:cSldViewPr>
  </p:slideViewPr>
  <p:outlineViewPr>
    <p:cViewPr>
      <p:scale>
        <a:sx n="33" d="100"/>
        <a:sy n="33" d="100"/>
      </p:scale>
      <p:origin x="0" y="175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1" d="100"/>
          <a:sy n="61" d="100"/>
        </p:scale>
        <p:origin x="-3130" y="-86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12101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97" tIns="48349" rIns="96697" bIns="48349" numCol="1" anchor="t" anchorCtr="0" compatLnSpc="1">
            <a:prstTxWarp prst="textNoShape">
              <a:avLst/>
            </a:prstTxWarp>
          </a:bodyPr>
          <a:lstStyle>
            <a:lvl1pPr algn="l" defTabSz="96714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7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97" tIns="48349" rIns="96697" bIns="48349" numCol="1" anchor="t" anchorCtr="0" compatLnSpc="1">
            <a:prstTxWarp prst="textNoShape">
              <a:avLst/>
            </a:prstTxWarp>
          </a:bodyPr>
          <a:lstStyle>
            <a:lvl1pPr algn="r" defTabSz="96714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19138"/>
            <a:ext cx="6400800" cy="36020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40" y="4560891"/>
            <a:ext cx="5851525" cy="4319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97" tIns="48349" rIns="96697" bIns="483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12019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97" tIns="48349" rIns="96697" bIns="48349" numCol="1" anchor="b" anchorCtr="0" compatLnSpc="1">
            <a:prstTxWarp prst="textNoShape">
              <a:avLst/>
            </a:prstTxWarp>
          </a:bodyPr>
          <a:lstStyle>
            <a:lvl1pPr algn="l" defTabSz="96714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2745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8125" y="504825"/>
            <a:ext cx="6840538" cy="3849688"/>
          </a:xfrm>
          <a:ln/>
        </p:spPr>
      </p:sp>
      <p:sp>
        <p:nvSpPr>
          <p:cNvPr id="9219" name="Rectangle 27"/>
          <p:cNvSpPr>
            <a:spLocks noGrp="1" noChangeArrowheads="1"/>
          </p:cNvSpPr>
          <p:nvPr>
            <p:ph type="body" idx="1"/>
          </p:nvPr>
        </p:nvSpPr>
        <p:spPr>
          <a:xfrm>
            <a:off x="1030289" y="4983165"/>
            <a:ext cx="5241925" cy="3883025"/>
          </a:xfrm>
          <a:noFill/>
          <a:ln/>
        </p:spPr>
        <p:txBody>
          <a:bodyPr lIns="98472" tIns="49237" rIns="98472" bIns="49237"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790265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5502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8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8125" y="504825"/>
            <a:ext cx="6840538" cy="3849688"/>
          </a:xfrm>
          <a:ln/>
        </p:spPr>
      </p:sp>
      <p:sp>
        <p:nvSpPr>
          <p:cNvPr id="11267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1030289" y="4983165"/>
            <a:ext cx="5241925" cy="3883025"/>
          </a:xfrm>
          <a:noFill/>
          <a:ln/>
        </p:spPr>
        <p:txBody>
          <a:bodyPr lIns="98472" tIns="49237" rIns="98472" bIns="49237"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017629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8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8125" y="504825"/>
            <a:ext cx="6840538" cy="3849688"/>
          </a:xfrm>
          <a:ln/>
        </p:spPr>
      </p:sp>
      <p:sp>
        <p:nvSpPr>
          <p:cNvPr id="12291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1030289" y="4983165"/>
            <a:ext cx="5241925" cy="3883025"/>
          </a:xfrm>
          <a:noFill/>
          <a:ln/>
        </p:spPr>
        <p:txBody>
          <a:bodyPr lIns="98472" tIns="49237" rIns="98472" bIns="49237"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374631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8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8125" y="504825"/>
            <a:ext cx="6840538" cy="3849688"/>
          </a:xfrm>
          <a:ln/>
        </p:spPr>
      </p:sp>
      <p:sp>
        <p:nvSpPr>
          <p:cNvPr id="13315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1030289" y="4983165"/>
            <a:ext cx="5241925" cy="3883025"/>
          </a:xfrm>
          <a:noFill/>
          <a:ln/>
        </p:spPr>
        <p:txBody>
          <a:bodyPr lIns="98472" tIns="49237" rIns="98472" bIns="49237"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109921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998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979" t="1" b="-144"/>
          <a:stretch/>
        </p:blipFill>
        <p:spPr>
          <a:xfrm>
            <a:off x="-16038" y="-39908"/>
            <a:ext cx="12204863" cy="456182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157" y="5031552"/>
            <a:ext cx="2947032" cy="707473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 bwMode="auto">
          <a:xfrm>
            <a:off x="3949862" y="5031552"/>
            <a:ext cx="0" cy="669638"/>
          </a:xfrm>
          <a:prstGeom prst="line">
            <a:avLst/>
          </a:prstGeom>
          <a:solidFill>
            <a:schemeClr val="tx2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Rectangle 13"/>
          <p:cNvSpPr/>
          <p:nvPr/>
        </p:nvSpPr>
        <p:spPr bwMode="auto">
          <a:xfrm flipV="1">
            <a:off x="0" y="4476194"/>
            <a:ext cx="12188825" cy="27432"/>
          </a:xfrm>
          <a:prstGeom prst="rect">
            <a:avLst/>
          </a:prstGeom>
          <a:solidFill>
            <a:srgbClr val="C00000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02535" y="5055935"/>
            <a:ext cx="7886290" cy="530352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9" name="Rectangle 11"/>
          <p:cNvSpPr txBox="1">
            <a:spLocks noGrp="1" noChangeArrowheads="1"/>
          </p:cNvSpPr>
          <p:nvPr userDrawn="1"/>
        </p:nvSpPr>
        <p:spPr bwMode="auto">
          <a:xfrm>
            <a:off x="325438" y="6621463"/>
            <a:ext cx="4440237" cy="2301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sz="1000" dirty="0">
                <a:solidFill>
                  <a:schemeClr val="bg2"/>
                </a:solidFill>
                <a:latin typeface="+mj-lt"/>
              </a:rPr>
              <a:t>This material exempt per Department of Commerce license exception TSU </a:t>
            </a:r>
          </a:p>
        </p:txBody>
      </p:sp>
    </p:spTree>
    <p:extLst>
      <p:ext uri="{BB962C8B-B14F-4D97-AF65-F5344CB8AC3E}">
        <p14:creationId xmlns:p14="http://schemas.microsoft.com/office/powerpoint/2010/main" val="57712291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sis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684" y="2297152"/>
            <a:ext cx="12203511" cy="2051824"/>
          </a:xfrm>
          <a:prstGeom prst="rect">
            <a:avLst/>
          </a:prstGeom>
        </p:spPr>
      </p:pic>
      <p:sp>
        <p:nvSpPr>
          <p:cNvPr id="7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09441" y="6577014"/>
            <a:ext cx="1117309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Course Intro 01- </a:t>
            </a:r>
            <a:fld id="{060BD193-E118-4B16-863C-C8C12C675E3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8" descr="All_Programmable_Text_FINAL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0785" y="6623977"/>
            <a:ext cx="4112065" cy="157267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 bwMode="auto">
          <a:xfrm flipV="1">
            <a:off x="-14684" y="2297152"/>
            <a:ext cx="148465" cy="2051824"/>
          </a:xfrm>
          <a:prstGeom prst="rect">
            <a:avLst/>
          </a:prstGeom>
          <a:solidFill>
            <a:srgbClr val="FF0000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>
            <a:spLocks noChangeAspect="1"/>
          </p:cNvSpPr>
          <p:nvPr/>
        </p:nvSpPr>
        <p:spPr bwMode="auto">
          <a:xfrm>
            <a:off x="179" y="1"/>
            <a:ext cx="12188648" cy="323385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8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609441" y="2984736"/>
            <a:ext cx="10969943" cy="530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3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altLang="zh-CN" smtClean="0"/>
              <a:t>Click to edit Master title style</a:t>
            </a:r>
            <a:endParaRPr lang="en-US" dirty="0" smtClean="0"/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4164515" y="6579165"/>
            <a:ext cx="3859795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© Copyright 2016 Xilinx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0301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327151"/>
            <a:ext cx="10975336" cy="4268337"/>
          </a:xfrm>
          <a:prstGeom prst="rect">
            <a:avLst/>
          </a:prstGeom>
        </p:spPr>
        <p:txBody>
          <a:bodyPr/>
          <a:lstStyle>
            <a:lvl1pPr marL="290513" indent="-290513" algn="l" rtl="0" eaLnBrk="0" fontAlgn="base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>
                <a:schemeClr val="tx2"/>
              </a:buClr>
              <a:buSzPct val="88000"/>
              <a:buFont typeface="Wingdings" pitchFamily="2" charset="2"/>
              <a:buBlip>
                <a:blip r:embed="rId2"/>
              </a:buBlip>
              <a:defRPr lang="en-US" sz="2200" b="0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463550" indent="-174625">
              <a:lnSpc>
                <a:spcPct val="110000"/>
              </a:lnSpc>
              <a:defRPr sz="1600"/>
            </a:lvl2pPr>
            <a:lvl3pPr marL="682625" indent="-173038">
              <a:lnSpc>
                <a:spcPct val="110000"/>
              </a:lnSpc>
              <a:defRPr sz="1400"/>
            </a:lvl3pPr>
            <a:lvl4pPr marL="914400" indent="-173038">
              <a:lnSpc>
                <a:spcPct val="110000"/>
              </a:lnSpc>
              <a:buFont typeface="Arial" pitchFamily="34" charset="0"/>
              <a:buChar char="–"/>
              <a:defRPr sz="1400"/>
            </a:lvl4pPr>
            <a:lvl5pPr marL="1319213" indent="-347663"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09441" y="6577014"/>
            <a:ext cx="1117309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Course Intro 01- </a:t>
            </a:r>
            <a:fld id="{060BD193-E118-4B16-863C-C8C12C675E3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609441" y="209551"/>
            <a:ext cx="10969943" cy="530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  <a:endParaRPr lang="en-US" dirty="0" smtClean="0"/>
          </a:p>
        </p:txBody>
      </p:sp>
      <p:sp>
        <p:nvSpPr>
          <p:cNvPr id="7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4164515" y="6579165"/>
            <a:ext cx="3859795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© Copyright 2016 Xilinx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93762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09441" y="6577014"/>
            <a:ext cx="1117309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Course Intro 01- </a:t>
            </a:r>
            <a:fld id="{060BD193-E118-4B16-863C-C8C12C675E3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 bwMode="auto">
          <a:xfrm>
            <a:off x="626283" y="160622"/>
            <a:ext cx="5204480" cy="369332"/>
          </a:xfrm>
          <a:prstGeom prst="rect">
            <a:avLst/>
          </a:prstGeom>
          <a:solidFill>
            <a:schemeClr val="bg1">
              <a:lumMod val="85000"/>
              <a:alpha val="84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 dirty="0" smtClean="0">
              <a:solidFill>
                <a:prstClr val="black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42535" y="5412030"/>
            <a:ext cx="5204480" cy="230486"/>
          </a:xfrm>
          <a:prstGeom prst="rect">
            <a:avLst/>
          </a:prstGeom>
          <a:solidFill>
            <a:srgbClr val="CF232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0086" y="808433"/>
            <a:ext cx="2485461" cy="595630"/>
          </a:xfrm>
          <a:prstGeom prst="rect">
            <a:avLst/>
          </a:prstGeom>
        </p:spPr>
      </p:pic>
      <p:sp>
        <p:nvSpPr>
          <p:cNvPr id="7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4164515" y="6579165"/>
            <a:ext cx="3859795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© Copyright 2016 Xilinx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7894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No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09441" y="6577014"/>
            <a:ext cx="1117309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Course Intro 01- </a:t>
            </a:r>
            <a:fld id="{060BD193-E118-4B16-863C-C8C12C675E3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4164515" y="6579165"/>
            <a:ext cx="3859795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© Copyright 2016 Xilinx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777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No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09441" y="6577014"/>
            <a:ext cx="1117309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Course Intro 01- </a:t>
            </a:r>
            <a:fld id="{060BD193-E118-4B16-863C-C8C12C675E3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609441" y="209551"/>
            <a:ext cx="10969943" cy="532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baseline="0"/>
            </a:lvl1pPr>
          </a:lstStyle>
          <a:p>
            <a:pPr lvl="0"/>
            <a:r>
              <a:rPr lang="en-US" altLang="zh-CN" smtClean="0"/>
              <a:t>Click to edit Master title style</a:t>
            </a:r>
            <a:endParaRPr lang="en-US" dirty="0" smtClean="0"/>
          </a:p>
        </p:txBody>
      </p:sp>
      <p:sp>
        <p:nvSpPr>
          <p:cNvPr id="4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4164515" y="6579165"/>
            <a:ext cx="3859795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© Copyright 2016 Xilinx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10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Documents and Settings\Jennifer Lockhart\Desktop\Picture2 copy.jpg"/>
          <p:cNvPicPr>
            <a:picLocks noChangeArrowheads="1"/>
          </p:cNvPicPr>
          <p:nvPr userDrawn="1"/>
        </p:nvPicPr>
        <p:blipFill>
          <a:blip r:embed="rId2"/>
          <a:srcRect t="24879"/>
          <a:stretch>
            <a:fillRect/>
          </a:stretch>
        </p:blipFill>
        <p:spPr bwMode="auto">
          <a:xfrm>
            <a:off x="-7943" y="0"/>
            <a:ext cx="12196768" cy="6876288"/>
          </a:xfrm>
          <a:prstGeom prst="rect">
            <a:avLst/>
          </a:prstGeom>
          <a:noFill/>
        </p:spPr>
      </p:pic>
      <p:sp>
        <p:nvSpPr>
          <p:cNvPr id="19462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1986" y="5535486"/>
            <a:ext cx="6627673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8000"/>
              <a:buFont typeface="Wingdings" pitchFamily="2" charset="2"/>
              <a:buNone/>
              <a:defRPr lang="en-US" sz="2000" b="1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9467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167171" y="3660649"/>
            <a:ext cx="7099834" cy="111442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en-US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8" name="Picture 7" descr="All_Programmable_Lock_up.jpg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977319" y="1068534"/>
            <a:ext cx="4340322" cy="1307592"/>
          </a:xfrm>
          <a:prstGeom prst="rect">
            <a:avLst/>
          </a:prstGeom>
        </p:spPr>
      </p:pic>
      <p:sp>
        <p:nvSpPr>
          <p:cNvPr id="9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4164515" y="6579165"/>
            <a:ext cx="3859795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© Copyright 2013 Xilinx</a:t>
            </a:r>
            <a:endParaRPr lang="en-US" dirty="0"/>
          </a:p>
        </p:txBody>
      </p:sp>
      <p:sp>
        <p:nvSpPr>
          <p:cNvPr id="7" name="Rectangle 11"/>
          <p:cNvSpPr txBox="1">
            <a:spLocks noGrp="1" noChangeArrowheads="1"/>
          </p:cNvSpPr>
          <p:nvPr userDrawn="1"/>
        </p:nvSpPr>
        <p:spPr bwMode="auto">
          <a:xfrm>
            <a:off x="325438" y="6621463"/>
            <a:ext cx="4440237" cy="2301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sz="1000" dirty="0">
                <a:solidFill>
                  <a:schemeClr val="bg2"/>
                </a:solidFill>
                <a:latin typeface="+mj-lt"/>
              </a:rPr>
              <a:t>This material exempt per Department of Commerce license exception TSU </a:t>
            </a:r>
          </a:p>
        </p:txBody>
      </p:sp>
    </p:spTree>
    <p:extLst>
      <p:ext uri="{BB962C8B-B14F-4D97-AF65-F5344CB8AC3E}">
        <p14:creationId xmlns:p14="http://schemas.microsoft.com/office/powerpoint/2010/main" val="1886199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600200"/>
            <a:ext cx="10975336" cy="426833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buFont typeface="Wingdings" pitchFamily="2" charset="2"/>
              <a:buBlip>
                <a:blip r:embed="rId2"/>
              </a:buBlip>
              <a:defRPr lang="en-US" sz="2000" b="1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09441" y="6577014"/>
            <a:ext cx="1117309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Course Intro 01- </a:t>
            </a:r>
            <a:fld id="{060BD193-E118-4B16-863C-C8C12C675E3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441" y="209550"/>
            <a:ext cx="10969943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8000"/>
              </a:lnSpc>
              <a:defRPr lang="en-US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4164515" y="6579165"/>
            <a:ext cx="3859795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© Copyright 2013 Xilinx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655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 bwMode="auto">
          <a:xfrm>
            <a:off x="641516" y="0"/>
            <a:ext cx="11547308" cy="152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2051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609441" y="209551"/>
            <a:ext cx="10969943" cy="530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  <a:endParaRPr lang="en-US" dirty="0" smtClean="0"/>
          </a:p>
        </p:txBody>
      </p:sp>
      <p:pic>
        <p:nvPicPr>
          <p:cNvPr id="16" name="Picture 15" descr="All_Programmable_Text_FINAL.jp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910785" y="6623977"/>
            <a:ext cx="4112065" cy="157267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auto">
          <a:xfrm>
            <a:off x="-1" y="0"/>
            <a:ext cx="641517" cy="152400"/>
          </a:xfrm>
          <a:prstGeom prst="rect">
            <a:avLst/>
          </a:prstGeom>
          <a:solidFill>
            <a:srgbClr val="FF0000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4" name="fc"/>
          <p:cNvSpPr txBox="1"/>
          <p:nvPr/>
        </p:nvSpPr>
        <p:spPr bwMode="auto">
          <a:xfrm>
            <a:off x="0" y="6744208"/>
            <a:ext cx="12188825" cy="143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ctr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endParaRPr kumimoji="0" lang="en-US" sz="300" b="0" i="0" u="none" strike="noStrike" kern="0" cap="none" spc="0" normalizeH="0" baseline="0" noProof="0" dirty="0" err="1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09441" y="6577014"/>
            <a:ext cx="1117309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Course Intro 01- </a:t>
            </a:r>
            <a:fld id="{060BD193-E118-4B16-863C-C8C12C675E3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546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3" r:id="rId3"/>
    <p:sldLayoutId id="2147483954" r:id="rId4"/>
    <p:sldLayoutId id="2147483955" r:id="rId5"/>
    <p:sldLayoutId id="2147483956" r:id="rId6"/>
    <p:sldLayoutId id="2147483957" r:id="rId7"/>
    <p:sldLayoutId id="2147483958" r:id="rId8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lnSpc>
          <a:spcPct val="98000"/>
        </a:lnSpc>
        <a:spcBef>
          <a:spcPct val="0"/>
        </a:spcBef>
        <a:spcAft>
          <a:spcPct val="0"/>
        </a:spcAft>
        <a:defRPr lang="en-US" sz="3200" b="0" baseline="0" dirty="0" smtClean="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  <a:lvl2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2pPr>
      <a:lvl3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3pPr>
      <a:lvl4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4pPr>
      <a:lvl5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9pPr>
    </p:titleStyle>
    <p:bodyStyle>
      <a:lvl1pPr marL="228600" indent="-228600" algn="l" rtl="0" eaLnBrk="1" fontAlgn="base" hangingPunct="1">
        <a:lnSpc>
          <a:spcPct val="110000"/>
        </a:lnSpc>
        <a:spcBef>
          <a:spcPts val="800"/>
        </a:spcBef>
        <a:spcAft>
          <a:spcPct val="0"/>
        </a:spcAft>
        <a:buClr>
          <a:schemeClr val="tx2"/>
        </a:buClr>
        <a:buSzPct val="88000"/>
        <a:buFont typeface="Wingdings" pitchFamily="2" charset="2"/>
        <a:buBlip>
          <a:blip r:embed="rId11"/>
        </a:buBlip>
        <a:defRPr lang="en-US" sz="2000" b="1" dirty="0" smtClean="0">
          <a:solidFill>
            <a:schemeClr val="accent4"/>
          </a:solidFill>
          <a:latin typeface="+mn-lt"/>
          <a:ea typeface="+mn-ea"/>
          <a:cs typeface="+mn-cs"/>
        </a:defRPr>
      </a:lvl1pPr>
      <a:lvl2pPr marL="571500" indent="-2286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–"/>
        <a:defRPr lang="en-US" sz="1800" b="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5663" indent="-169863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5462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0034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»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4606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178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3750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322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19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FPGA Design Flow using </a:t>
            </a:r>
            <a:r>
              <a:rPr lang="en-US" dirty="0" err="1" smtClean="0"/>
              <a:t>Vivado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ts val="2200"/>
              </a:lnSpc>
              <a:tabLst>
                <a:tab pos="228600" algn="l"/>
              </a:tabLst>
            </a:pPr>
            <a:r>
              <a:rPr lang="en-US" altLang="zh-CN" dirty="0">
                <a:solidFill>
                  <a:srgbClr val="3F3F3F"/>
                </a:solidFill>
                <a:cs typeface="Arial" pitchFamily="34" charset="0"/>
              </a:rPr>
              <a:t>After</a:t>
            </a:r>
            <a:r>
              <a:rPr lang="en-US" altLang="zh-CN" dirty="0">
                <a:cs typeface="Arial" pitchFamily="34" charset="0"/>
              </a:rPr>
              <a:t> </a:t>
            </a:r>
            <a:r>
              <a:rPr lang="en-US" altLang="zh-CN" dirty="0">
                <a:solidFill>
                  <a:srgbClr val="3F3F3F"/>
                </a:solidFill>
                <a:cs typeface="Arial" pitchFamily="34" charset="0"/>
              </a:rPr>
              <a:t>completing</a:t>
            </a:r>
            <a:r>
              <a:rPr lang="en-US" altLang="zh-CN" dirty="0">
                <a:cs typeface="Arial" pitchFamily="34" charset="0"/>
              </a:rPr>
              <a:t> </a:t>
            </a:r>
            <a:r>
              <a:rPr lang="en-US" altLang="zh-CN" dirty="0">
                <a:solidFill>
                  <a:srgbClr val="3F3F3F"/>
                </a:solidFill>
                <a:cs typeface="Arial" pitchFamily="34" charset="0"/>
              </a:rPr>
              <a:t>this</a:t>
            </a:r>
            <a:r>
              <a:rPr lang="en-US" altLang="zh-CN" dirty="0">
                <a:cs typeface="Arial" pitchFamily="34" charset="0"/>
              </a:rPr>
              <a:t> </a:t>
            </a:r>
            <a:r>
              <a:rPr lang="en-US" altLang="zh-CN" dirty="0" smtClean="0">
                <a:solidFill>
                  <a:srgbClr val="3F3F3F"/>
                </a:solidFill>
                <a:cs typeface="Arial" pitchFamily="34" charset="0"/>
              </a:rPr>
              <a:t>course,</a:t>
            </a:r>
            <a:r>
              <a:rPr lang="en-US" altLang="zh-CN" dirty="0" smtClean="0">
                <a:cs typeface="Arial" pitchFamily="34" charset="0"/>
              </a:rPr>
              <a:t> </a:t>
            </a:r>
            <a:r>
              <a:rPr lang="en-US" altLang="zh-CN" dirty="0">
                <a:solidFill>
                  <a:srgbClr val="3F3F3F"/>
                </a:solidFill>
                <a:cs typeface="Arial" pitchFamily="34" charset="0"/>
              </a:rPr>
              <a:t>you</a:t>
            </a:r>
            <a:r>
              <a:rPr lang="en-US" altLang="zh-CN" dirty="0">
                <a:cs typeface="Arial" pitchFamily="34" charset="0"/>
              </a:rPr>
              <a:t> </a:t>
            </a:r>
            <a:r>
              <a:rPr lang="en-US" altLang="zh-CN" dirty="0">
                <a:solidFill>
                  <a:srgbClr val="3F3F3F"/>
                </a:solidFill>
                <a:cs typeface="Arial" pitchFamily="34" charset="0"/>
              </a:rPr>
              <a:t>will</a:t>
            </a:r>
            <a:r>
              <a:rPr lang="en-US" altLang="zh-CN" dirty="0">
                <a:cs typeface="Arial" pitchFamily="34" charset="0"/>
              </a:rPr>
              <a:t> </a:t>
            </a:r>
            <a:r>
              <a:rPr lang="en-US" altLang="zh-CN" dirty="0">
                <a:solidFill>
                  <a:srgbClr val="3F3F3F"/>
                </a:solidFill>
                <a:cs typeface="Arial" pitchFamily="34" charset="0"/>
              </a:rPr>
              <a:t>be</a:t>
            </a:r>
            <a:r>
              <a:rPr lang="en-US" altLang="zh-CN" dirty="0">
                <a:cs typeface="Arial" pitchFamily="34" charset="0"/>
              </a:rPr>
              <a:t> </a:t>
            </a:r>
            <a:r>
              <a:rPr lang="en-US" altLang="zh-CN" dirty="0">
                <a:solidFill>
                  <a:srgbClr val="3F3F3F"/>
                </a:solidFill>
                <a:cs typeface="Arial" pitchFamily="34" charset="0"/>
              </a:rPr>
              <a:t>able</a:t>
            </a:r>
            <a:r>
              <a:rPr lang="en-US" altLang="zh-CN" dirty="0">
                <a:cs typeface="Arial" pitchFamily="34" charset="0"/>
              </a:rPr>
              <a:t> </a:t>
            </a:r>
            <a:r>
              <a:rPr lang="en-US" altLang="zh-CN" dirty="0">
                <a:solidFill>
                  <a:srgbClr val="3F3F3F"/>
                </a:solidFill>
                <a:cs typeface="Arial" pitchFamily="34" charset="0"/>
              </a:rPr>
              <a:t>to:</a:t>
            </a:r>
          </a:p>
          <a:p>
            <a:pPr>
              <a:lnSpc>
                <a:spcPts val="1000"/>
              </a:lnSpc>
              <a:buNone/>
            </a:pPr>
            <a:endParaRPr lang="en-US" altLang="zh-CN" dirty="0"/>
          </a:p>
          <a:p>
            <a:pPr lvl="1">
              <a:spcBef>
                <a:spcPts val="600"/>
              </a:spcBef>
            </a:pPr>
            <a:r>
              <a:rPr lang="en-US" dirty="0" smtClean="0"/>
              <a:t>Describe </a:t>
            </a:r>
            <a:r>
              <a:rPr lang="en-US" dirty="0"/>
              <a:t>general FPGA architectures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Understand the </a:t>
            </a:r>
            <a:r>
              <a:rPr lang="en-US" dirty="0" err="1" smtClean="0"/>
              <a:t>Vivado</a:t>
            </a:r>
            <a:r>
              <a:rPr lang="en-US" dirty="0" smtClean="0"/>
              <a:t> design flow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Create </a:t>
            </a:r>
            <a:r>
              <a:rPr lang="en-US" dirty="0"/>
              <a:t>and debug HDL designs</a:t>
            </a:r>
          </a:p>
          <a:p>
            <a:pPr lvl="1">
              <a:spcBef>
                <a:spcPts val="600"/>
              </a:spcBef>
            </a:pPr>
            <a:r>
              <a:rPr lang="en-US" dirty="0">
                <a:cs typeface="Arial"/>
              </a:rPr>
              <a:t>S</a:t>
            </a:r>
            <a:r>
              <a:rPr lang="en-US" spc="-20" dirty="0">
                <a:cs typeface="Arial"/>
              </a:rPr>
              <a:t>y</a:t>
            </a:r>
            <a:r>
              <a:rPr lang="en-US" dirty="0">
                <a:cs typeface="Arial"/>
              </a:rPr>
              <a:t>nt</a:t>
            </a:r>
            <a:r>
              <a:rPr lang="en-US" spc="5" dirty="0">
                <a:cs typeface="Arial"/>
              </a:rPr>
              <a:t>he</a:t>
            </a:r>
            <a:r>
              <a:rPr lang="en-US" dirty="0">
                <a:cs typeface="Arial"/>
              </a:rPr>
              <a:t>size</a:t>
            </a:r>
            <a:r>
              <a:rPr lang="en-US" spc="-10" dirty="0">
                <a:cs typeface="Arial"/>
              </a:rPr>
              <a:t> </a:t>
            </a:r>
            <a:r>
              <a:rPr lang="en-US" dirty="0">
                <a:cs typeface="Arial"/>
              </a:rPr>
              <a:t>and</a:t>
            </a:r>
            <a:r>
              <a:rPr lang="en-US" spc="5" dirty="0">
                <a:cs typeface="Arial"/>
              </a:rPr>
              <a:t> i</a:t>
            </a:r>
            <a:r>
              <a:rPr lang="en-US" dirty="0">
                <a:cs typeface="Arial"/>
              </a:rPr>
              <a:t>mple</a:t>
            </a:r>
            <a:r>
              <a:rPr lang="en-US" spc="-10" dirty="0">
                <a:cs typeface="Arial"/>
              </a:rPr>
              <a:t>m</a:t>
            </a:r>
            <a:r>
              <a:rPr lang="en-US" dirty="0">
                <a:cs typeface="Arial"/>
              </a:rPr>
              <a:t>ent </a:t>
            </a:r>
            <a:r>
              <a:rPr lang="en-US" dirty="0" smtClean="0">
                <a:cs typeface="Arial"/>
              </a:rPr>
              <a:t>H</a:t>
            </a:r>
            <a:r>
              <a:rPr lang="en-US" spc="-10" dirty="0" smtClean="0">
                <a:cs typeface="Arial"/>
              </a:rPr>
              <a:t>D</a:t>
            </a:r>
            <a:r>
              <a:rPr lang="en-US" dirty="0" smtClean="0">
                <a:cs typeface="Arial"/>
              </a:rPr>
              <a:t>L</a:t>
            </a:r>
            <a:r>
              <a:rPr lang="en-US" spc="5" dirty="0" smtClean="0">
                <a:cs typeface="Arial"/>
              </a:rPr>
              <a:t> </a:t>
            </a:r>
            <a:r>
              <a:rPr lang="en-US" dirty="0" smtClean="0">
                <a:cs typeface="Arial"/>
              </a:rPr>
              <a:t>de</a:t>
            </a:r>
            <a:r>
              <a:rPr lang="en-US" spc="-10" dirty="0" smtClean="0">
                <a:cs typeface="Arial"/>
              </a:rPr>
              <a:t>s</a:t>
            </a:r>
            <a:r>
              <a:rPr lang="en-US" dirty="0" smtClean="0">
                <a:cs typeface="Arial"/>
              </a:rPr>
              <a:t>i</a:t>
            </a:r>
            <a:r>
              <a:rPr lang="en-US" spc="5" dirty="0" smtClean="0">
                <a:cs typeface="Arial"/>
              </a:rPr>
              <a:t>g</a:t>
            </a:r>
            <a:r>
              <a:rPr lang="en-US" dirty="0" smtClean="0">
                <a:cs typeface="Arial"/>
              </a:rPr>
              <a:t>ns</a:t>
            </a:r>
            <a:endParaRPr lang="en-US" dirty="0">
              <a:cs typeface="Arial"/>
            </a:endParaRPr>
          </a:p>
          <a:p>
            <a:pPr lvl="1">
              <a:spcBef>
                <a:spcPts val="600"/>
              </a:spcBef>
            </a:pPr>
            <a:r>
              <a:rPr lang="en-US" dirty="0">
                <a:cs typeface="Arial"/>
              </a:rPr>
              <a:t>Util</a:t>
            </a:r>
            <a:r>
              <a:rPr lang="en-US" spc="5" dirty="0">
                <a:cs typeface="Arial"/>
              </a:rPr>
              <a:t>i</a:t>
            </a:r>
            <a:r>
              <a:rPr lang="en-US" dirty="0">
                <a:cs typeface="Arial"/>
              </a:rPr>
              <a:t>ze the </a:t>
            </a:r>
            <a:r>
              <a:rPr lang="en-US" spc="5" dirty="0">
                <a:cs typeface="Arial"/>
              </a:rPr>
              <a:t>a</a:t>
            </a:r>
            <a:r>
              <a:rPr lang="en-US" spc="-30" dirty="0">
                <a:cs typeface="Arial"/>
              </a:rPr>
              <a:t>v</a:t>
            </a:r>
            <a:r>
              <a:rPr lang="en-US" spc="5" dirty="0">
                <a:cs typeface="Arial"/>
              </a:rPr>
              <a:t>a</a:t>
            </a:r>
            <a:r>
              <a:rPr lang="en-US" dirty="0">
                <a:cs typeface="Arial"/>
              </a:rPr>
              <a:t>i</a:t>
            </a:r>
            <a:r>
              <a:rPr lang="en-US" spc="5" dirty="0">
                <a:cs typeface="Arial"/>
              </a:rPr>
              <a:t>l</a:t>
            </a:r>
            <a:r>
              <a:rPr lang="en-US" dirty="0">
                <a:cs typeface="Arial"/>
              </a:rPr>
              <a:t>able s</a:t>
            </a:r>
            <a:r>
              <a:rPr lang="en-US" spc="-20" dirty="0">
                <a:cs typeface="Arial"/>
              </a:rPr>
              <a:t>y</a:t>
            </a:r>
            <a:r>
              <a:rPr lang="en-US" dirty="0">
                <a:cs typeface="Arial"/>
              </a:rPr>
              <a:t>nt</a:t>
            </a:r>
            <a:r>
              <a:rPr lang="en-US" spc="5" dirty="0">
                <a:cs typeface="Arial"/>
              </a:rPr>
              <a:t>h</a:t>
            </a:r>
            <a:r>
              <a:rPr lang="en-US" dirty="0">
                <a:cs typeface="Arial"/>
              </a:rPr>
              <a:t>esis </a:t>
            </a:r>
            <a:r>
              <a:rPr lang="en-US" spc="-10" dirty="0">
                <a:cs typeface="Arial"/>
              </a:rPr>
              <a:t>a</a:t>
            </a:r>
            <a:r>
              <a:rPr lang="en-US" dirty="0">
                <a:cs typeface="Arial"/>
              </a:rPr>
              <a:t>nd</a:t>
            </a:r>
            <a:r>
              <a:rPr lang="en-US" spc="5" dirty="0">
                <a:cs typeface="Arial"/>
              </a:rPr>
              <a:t> i</a:t>
            </a:r>
            <a:r>
              <a:rPr lang="en-US" dirty="0">
                <a:cs typeface="Arial"/>
              </a:rPr>
              <a:t>mple</a:t>
            </a:r>
            <a:r>
              <a:rPr lang="en-US" spc="-20" dirty="0">
                <a:cs typeface="Arial"/>
              </a:rPr>
              <a:t>m</a:t>
            </a:r>
            <a:r>
              <a:rPr lang="en-US" dirty="0">
                <a:cs typeface="Arial"/>
              </a:rPr>
              <a:t>entation</a:t>
            </a:r>
            <a:r>
              <a:rPr lang="en-US" spc="5" dirty="0">
                <a:cs typeface="Arial"/>
              </a:rPr>
              <a:t> </a:t>
            </a:r>
            <a:r>
              <a:rPr lang="en-US" dirty="0">
                <a:cs typeface="Arial"/>
              </a:rPr>
              <a:t>r</a:t>
            </a:r>
            <a:r>
              <a:rPr lang="en-US" spc="-10" dirty="0">
                <a:cs typeface="Arial"/>
              </a:rPr>
              <a:t>e</a:t>
            </a:r>
            <a:r>
              <a:rPr lang="en-US" dirty="0">
                <a:cs typeface="Arial"/>
              </a:rPr>
              <a:t>p</a:t>
            </a:r>
            <a:r>
              <a:rPr lang="en-US" spc="5" dirty="0">
                <a:cs typeface="Arial"/>
              </a:rPr>
              <a:t>o</a:t>
            </a:r>
            <a:r>
              <a:rPr lang="en-US" spc="-20" dirty="0">
                <a:cs typeface="Arial"/>
              </a:rPr>
              <a:t>r</a:t>
            </a:r>
            <a:r>
              <a:rPr lang="en-US" dirty="0">
                <a:cs typeface="Arial"/>
              </a:rPr>
              <a:t>ts to</a:t>
            </a:r>
            <a:r>
              <a:rPr lang="en-US" spc="5" dirty="0">
                <a:cs typeface="Arial"/>
              </a:rPr>
              <a:t> </a:t>
            </a:r>
            <a:r>
              <a:rPr lang="en-US" dirty="0">
                <a:cs typeface="Arial"/>
              </a:rPr>
              <a:t>an</a:t>
            </a:r>
            <a:r>
              <a:rPr lang="en-US" spc="-10" dirty="0">
                <a:cs typeface="Arial"/>
              </a:rPr>
              <a:t>a</a:t>
            </a:r>
            <a:r>
              <a:rPr lang="en-US" dirty="0">
                <a:cs typeface="Arial"/>
              </a:rPr>
              <a:t>l</a:t>
            </a:r>
            <a:r>
              <a:rPr lang="en-US" spc="-15" dirty="0">
                <a:cs typeface="Arial"/>
              </a:rPr>
              <a:t>y</a:t>
            </a:r>
            <a:r>
              <a:rPr lang="en-US" dirty="0">
                <a:cs typeface="Arial"/>
              </a:rPr>
              <a:t>ze</a:t>
            </a:r>
            <a:r>
              <a:rPr lang="en-US" spc="5" dirty="0">
                <a:cs typeface="Arial"/>
              </a:rPr>
              <a:t> </a:t>
            </a:r>
            <a:r>
              <a:rPr lang="en-US" dirty="0">
                <a:cs typeface="Arial"/>
              </a:rPr>
              <a:t>a de</a:t>
            </a:r>
            <a:r>
              <a:rPr lang="en-US" spc="-10" dirty="0">
                <a:cs typeface="Arial"/>
              </a:rPr>
              <a:t>s</a:t>
            </a:r>
            <a:r>
              <a:rPr lang="en-US" dirty="0">
                <a:cs typeface="Arial"/>
              </a:rPr>
              <a:t>i</a:t>
            </a:r>
            <a:r>
              <a:rPr lang="en-US" spc="5" dirty="0">
                <a:cs typeface="Arial"/>
              </a:rPr>
              <a:t>g</a:t>
            </a:r>
            <a:r>
              <a:rPr lang="en-US" dirty="0">
                <a:cs typeface="Arial"/>
              </a:rPr>
              <a:t>n</a:t>
            </a:r>
            <a:r>
              <a:rPr lang="en-US" spc="5" dirty="0">
                <a:cs typeface="Arial"/>
              </a:rPr>
              <a:t> </a:t>
            </a:r>
            <a:r>
              <a:rPr lang="en-US" dirty="0">
                <a:cs typeface="Arial"/>
              </a:rPr>
              <a:t>(u</a:t>
            </a:r>
            <a:r>
              <a:rPr lang="en-US" spc="-10" dirty="0">
                <a:cs typeface="Arial"/>
              </a:rPr>
              <a:t>t</a:t>
            </a:r>
            <a:r>
              <a:rPr lang="en-US" dirty="0">
                <a:cs typeface="Arial"/>
              </a:rPr>
              <a:t>i</a:t>
            </a:r>
            <a:r>
              <a:rPr lang="en-US" spc="5" dirty="0">
                <a:cs typeface="Arial"/>
              </a:rPr>
              <a:t>l</a:t>
            </a:r>
            <a:r>
              <a:rPr lang="en-US" dirty="0">
                <a:cs typeface="Arial"/>
              </a:rPr>
              <a:t>i</a:t>
            </a:r>
            <a:r>
              <a:rPr lang="en-US" spc="10" dirty="0">
                <a:cs typeface="Arial"/>
              </a:rPr>
              <a:t>z</a:t>
            </a:r>
            <a:r>
              <a:rPr lang="en-US" spc="-20" dirty="0">
                <a:cs typeface="Arial"/>
              </a:rPr>
              <a:t>a</a:t>
            </a:r>
            <a:r>
              <a:rPr lang="en-US" dirty="0">
                <a:cs typeface="Arial"/>
              </a:rPr>
              <a:t>ti</a:t>
            </a:r>
            <a:r>
              <a:rPr lang="en-US" spc="5" dirty="0">
                <a:cs typeface="Arial"/>
              </a:rPr>
              <a:t>o</a:t>
            </a:r>
            <a:r>
              <a:rPr lang="en-US" dirty="0">
                <a:cs typeface="Arial"/>
              </a:rPr>
              <a:t>n, timing, </a:t>
            </a:r>
            <a:r>
              <a:rPr lang="en-US" spc="-15" dirty="0">
                <a:cs typeface="Arial"/>
              </a:rPr>
              <a:t>p</a:t>
            </a:r>
            <a:r>
              <a:rPr lang="en-US" spc="-20" dirty="0">
                <a:cs typeface="Arial"/>
              </a:rPr>
              <a:t>o</a:t>
            </a:r>
            <a:r>
              <a:rPr lang="en-US" spc="35" dirty="0">
                <a:cs typeface="Arial"/>
              </a:rPr>
              <a:t>w</a:t>
            </a:r>
            <a:r>
              <a:rPr lang="en-US" dirty="0">
                <a:cs typeface="Arial"/>
              </a:rPr>
              <a:t>e</a:t>
            </a:r>
            <a:r>
              <a:rPr lang="en-US" spc="-10" dirty="0">
                <a:cs typeface="Arial"/>
              </a:rPr>
              <a:t>r</a:t>
            </a:r>
            <a:r>
              <a:rPr lang="en-US" dirty="0">
                <a:cs typeface="Arial"/>
              </a:rPr>
              <a:t>,</a:t>
            </a:r>
            <a:r>
              <a:rPr lang="en-US" spc="-10" dirty="0">
                <a:cs typeface="Arial"/>
              </a:rPr>
              <a:t> </a:t>
            </a:r>
            <a:r>
              <a:rPr lang="en-US" dirty="0">
                <a:cs typeface="Arial"/>
              </a:rPr>
              <a:t>et</a:t>
            </a:r>
            <a:r>
              <a:rPr lang="en-US" spc="-10" dirty="0">
                <a:cs typeface="Arial"/>
              </a:rPr>
              <a:t>c</a:t>
            </a:r>
            <a:r>
              <a:rPr lang="en-US" dirty="0">
                <a:cs typeface="Arial"/>
              </a:rPr>
              <a:t>.)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Configure </a:t>
            </a:r>
            <a:r>
              <a:rPr lang="en-US" dirty="0"/>
              <a:t>FPGAs and verify hardware </a:t>
            </a:r>
            <a:r>
              <a:rPr lang="en-US" dirty="0" smtClean="0"/>
              <a:t>operation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Create and apply I/O and timing constraints</a:t>
            </a:r>
            <a:endParaRPr lang="en-US" dirty="0"/>
          </a:p>
          <a:p>
            <a:pPr marL="584200" marR="225425" lvl="1">
              <a:lnSpc>
                <a:spcPct val="105000"/>
              </a:lnSpc>
              <a:spcBef>
                <a:spcPts val="600"/>
              </a:spcBef>
            </a:pPr>
            <a:r>
              <a:rPr lang="en-US" dirty="0">
                <a:cs typeface="Arial"/>
              </a:rPr>
              <a:t>U</a:t>
            </a:r>
            <a:r>
              <a:rPr lang="en-US" spc="-10" dirty="0">
                <a:cs typeface="Arial"/>
              </a:rPr>
              <a:t>s</a:t>
            </a:r>
            <a:r>
              <a:rPr lang="en-US" dirty="0">
                <a:cs typeface="Arial"/>
              </a:rPr>
              <a:t>e the Proj</a:t>
            </a:r>
            <a:r>
              <a:rPr lang="en-US" spc="5" dirty="0">
                <a:cs typeface="Arial"/>
              </a:rPr>
              <a:t>e</a:t>
            </a:r>
            <a:r>
              <a:rPr lang="en-US" dirty="0">
                <a:cs typeface="Arial"/>
              </a:rPr>
              <a:t>ct Man</a:t>
            </a:r>
            <a:r>
              <a:rPr lang="en-US" spc="-10" dirty="0">
                <a:cs typeface="Arial"/>
              </a:rPr>
              <a:t>a</a:t>
            </a:r>
            <a:r>
              <a:rPr lang="en-US" dirty="0">
                <a:cs typeface="Arial"/>
              </a:rPr>
              <a:t>ger to</a:t>
            </a:r>
            <a:r>
              <a:rPr lang="en-US" spc="5" dirty="0">
                <a:cs typeface="Arial"/>
              </a:rPr>
              <a:t> </a:t>
            </a:r>
            <a:r>
              <a:rPr lang="en-US" dirty="0" smtClean="0">
                <a:cs typeface="Arial"/>
              </a:rPr>
              <a:t>navigate through the design flow</a:t>
            </a:r>
            <a:endParaRPr lang="en-US" dirty="0">
              <a:cs typeface="Arial"/>
            </a:endParaRPr>
          </a:p>
          <a:p>
            <a:pPr marL="584200" lvl="1">
              <a:lnSpc>
                <a:spcPct val="100000"/>
              </a:lnSpc>
              <a:spcBef>
                <a:spcPts val="600"/>
              </a:spcBef>
            </a:pPr>
            <a:r>
              <a:rPr lang="en-US" dirty="0" smtClean="0">
                <a:cs typeface="Arial"/>
              </a:rPr>
              <a:t>I</a:t>
            </a:r>
            <a:r>
              <a:rPr lang="en-US" spc="5" dirty="0" smtClean="0">
                <a:cs typeface="Arial"/>
              </a:rPr>
              <a:t>d</a:t>
            </a:r>
            <a:r>
              <a:rPr lang="en-US" dirty="0" smtClean="0">
                <a:cs typeface="Arial"/>
              </a:rPr>
              <a:t>entify</a:t>
            </a:r>
            <a:r>
              <a:rPr lang="en-US" spc="-15" dirty="0" smtClean="0">
                <a:cs typeface="Arial"/>
              </a:rPr>
              <a:t> </a:t>
            </a:r>
            <a:r>
              <a:rPr lang="en-US" dirty="0">
                <a:cs typeface="Arial"/>
              </a:rPr>
              <a:t>f</a:t>
            </a:r>
            <a:r>
              <a:rPr lang="en-US" spc="5" dirty="0">
                <a:cs typeface="Arial"/>
              </a:rPr>
              <a:t>i</a:t>
            </a:r>
            <a:r>
              <a:rPr lang="en-US" spc="10" dirty="0">
                <a:cs typeface="Arial"/>
              </a:rPr>
              <a:t>l</a:t>
            </a:r>
            <a:r>
              <a:rPr lang="en-US" dirty="0">
                <a:cs typeface="Arial"/>
              </a:rPr>
              <a:t>e </a:t>
            </a:r>
            <a:r>
              <a:rPr lang="en-US" spc="-10" dirty="0">
                <a:cs typeface="Arial"/>
              </a:rPr>
              <a:t>s</a:t>
            </a:r>
            <a:r>
              <a:rPr lang="en-US" dirty="0">
                <a:cs typeface="Arial"/>
              </a:rPr>
              <a:t>ets</a:t>
            </a:r>
            <a:r>
              <a:rPr lang="en-US" spc="-10" dirty="0">
                <a:cs typeface="Arial"/>
              </a:rPr>
              <a:t> </a:t>
            </a:r>
            <a:r>
              <a:rPr lang="en-US" dirty="0">
                <a:cs typeface="Arial"/>
              </a:rPr>
              <a:t>(HDL,</a:t>
            </a:r>
            <a:r>
              <a:rPr lang="en-US" spc="5" dirty="0">
                <a:cs typeface="Arial"/>
              </a:rPr>
              <a:t> </a:t>
            </a:r>
            <a:r>
              <a:rPr lang="en-US" dirty="0">
                <a:cs typeface="Arial"/>
              </a:rPr>
              <a:t>XD</a:t>
            </a:r>
            <a:r>
              <a:rPr lang="en-US" spc="-10" dirty="0">
                <a:cs typeface="Arial"/>
              </a:rPr>
              <a:t>C</a:t>
            </a:r>
            <a:r>
              <a:rPr lang="en-US" dirty="0">
                <a:cs typeface="Arial"/>
              </a:rPr>
              <a:t>,</a:t>
            </a:r>
            <a:r>
              <a:rPr lang="en-US" spc="5" dirty="0">
                <a:cs typeface="Arial"/>
              </a:rPr>
              <a:t> </a:t>
            </a:r>
            <a:r>
              <a:rPr lang="en-US" dirty="0">
                <a:cs typeface="Arial"/>
              </a:rPr>
              <a:t>si</a:t>
            </a:r>
            <a:r>
              <a:rPr lang="en-US" spc="-10" dirty="0">
                <a:cs typeface="Arial"/>
              </a:rPr>
              <a:t>m</a:t>
            </a:r>
            <a:r>
              <a:rPr lang="en-US" dirty="0">
                <a:cs typeface="Arial"/>
              </a:rPr>
              <a:t>u</a:t>
            </a:r>
            <a:r>
              <a:rPr lang="en-US" spc="5" dirty="0">
                <a:cs typeface="Arial"/>
              </a:rPr>
              <a:t>l</a:t>
            </a:r>
            <a:r>
              <a:rPr lang="en-US" dirty="0">
                <a:cs typeface="Arial"/>
              </a:rPr>
              <a:t>atio</a:t>
            </a:r>
            <a:r>
              <a:rPr lang="en-US" spc="5" dirty="0">
                <a:cs typeface="Arial"/>
              </a:rPr>
              <a:t>n</a:t>
            </a:r>
            <a:r>
              <a:rPr lang="en-US" dirty="0">
                <a:cs typeface="Arial"/>
              </a:rPr>
              <a:t>)</a:t>
            </a:r>
          </a:p>
          <a:p>
            <a:pPr marL="584200" marR="148590" lvl="1">
              <a:lnSpc>
                <a:spcPts val="2080"/>
              </a:lnSpc>
              <a:spcBef>
                <a:spcPts val="600"/>
              </a:spcBef>
            </a:pPr>
            <a:r>
              <a:rPr lang="en-US" spc="-30" dirty="0">
                <a:cs typeface="Arial"/>
              </a:rPr>
              <a:t>A</a:t>
            </a:r>
            <a:r>
              <a:rPr lang="en-US" spc="10" dirty="0">
                <a:cs typeface="Arial"/>
              </a:rPr>
              <a:t>n</a:t>
            </a:r>
            <a:r>
              <a:rPr lang="en-US" dirty="0">
                <a:cs typeface="Arial"/>
              </a:rPr>
              <a:t>a</a:t>
            </a:r>
            <a:r>
              <a:rPr lang="en-US" spc="5" dirty="0">
                <a:cs typeface="Arial"/>
              </a:rPr>
              <a:t>l</a:t>
            </a:r>
            <a:r>
              <a:rPr lang="en-US" dirty="0">
                <a:cs typeface="Arial"/>
              </a:rPr>
              <a:t>yze</a:t>
            </a:r>
            <a:r>
              <a:rPr lang="en-US" spc="-10" dirty="0">
                <a:cs typeface="Arial"/>
              </a:rPr>
              <a:t> </a:t>
            </a:r>
            <a:r>
              <a:rPr lang="en-US" spc="5" dirty="0">
                <a:cs typeface="Arial"/>
              </a:rPr>
              <a:t>d</a:t>
            </a:r>
            <a:r>
              <a:rPr lang="en-US" dirty="0">
                <a:cs typeface="Arial"/>
              </a:rPr>
              <a:t>e</a:t>
            </a:r>
            <a:r>
              <a:rPr lang="en-US" spc="-10" dirty="0">
                <a:cs typeface="Arial"/>
              </a:rPr>
              <a:t>s</a:t>
            </a:r>
            <a:r>
              <a:rPr lang="en-US" dirty="0">
                <a:cs typeface="Arial"/>
              </a:rPr>
              <a:t>i</a:t>
            </a:r>
            <a:r>
              <a:rPr lang="en-US" spc="5" dirty="0">
                <a:cs typeface="Arial"/>
              </a:rPr>
              <a:t>g</a:t>
            </a:r>
            <a:r>
              <a:rPr lang="en-US" dirty="0">
                <a:cs typeface="Arial"/>
              </a:rPr>
              <a:t>ns </a:t>
            </a:r>
            <a:r>
              <a:rPr lang="en-US" spc="5" dirty="0">
                <a:cs typeface="Arial"/>
              </a:rPr>
              <a:t>b</a:t>
            </a:r>
            <a:r>
              <a:rPr lang="en-US" dirty="0">
                <a:cs typeface="Arial"/>
              </a:rPr>
              <a:t>y</a:t>
            </a:r>
            <a:r>
              <a:rPr lang="en-US" spc="-20" dirty="0">
                <a:cs typeface="Arial"/>
              </a:rPr>
              <a:t> </a:t>
            </a:r>
            <a:r>
              <a:rPr lang="en-US" spc="5" dirty="0">
                <a:cs typeface="Arial"/>
              </a:rPr>
              <a:t>u</a:t>
            </a:r>
            <a:r>
              <a:rPr lang="en-US" dirty="0">
                <a:cs typeface="Arial"/>
              </a:rPr>
              <a:t>sing</a:t>
            </a:r>
            <a:r>
              <a:rPr lang="en-US" spc="5" dirty="0">
                <a:cs typeface="Arial"/>
              </a:rPr>
              <a:t> </a:t>
            </a:r>
            <a:r>
              <a:rPr lang="en-US" dirty="0">
                <a:cs typeface="Arial"/>
              </a:rPr>
              <a:t>the</a:t>
            </a:r>
            <a:r>
              <a:rPr lang="en-US" spc="-10" dirty="0">
                <a:cs typeface="Arial"/>
              </a:rPr>
              <a:t> </a:t>
            </a:r>
            <a:r>
              <a:rPr lang="en-US" dirty="0">
                <a:cs typeface="Arial"/>
              </a:rPr>
              <a:t>c</a:t>
            </a:r>
            <a:r>
              <a:rPr lang="en-US" spc="-10" dirty="0">
                <a:cs typeface="Arial"/>
              </a:rPr>
              <a:t>r</a:t>
            </a:r>
            <a:r>
              <a:rPr lang="en-US" dirty="0">
                <a:cs typeface="Arial"/>
              </a:rPr>
              <a:t>os</a:t>
            </a:r>
            <a:r>
              <a:rPr lang="en-US" spc="10" dirty="0">
                <a:cs typeface="Arial"/>
              </a:rPr>
              <a:t>s-</a:t>
            </a:r>
            <a:r>
              <a:rPr lang="en-US" dirty="0">
                <a:cs typeface="Arial"/>
              </a:rPr>
              <a:t>s</a:t>
            </a:r>
            <a:r>
              <a:rPr lang="en-US" spc="-10" dirty="0">
                <a:cs typeface="Arial"/>
              </a:rPr>
              <a:t>e</a:t>
            </a:r>
            <a:r>
              <a:rPr lang="en-US" dirty="0">
                <a:cs typeface="Arial"/>
              </a:rPr>
              <a:t>l</a:t>
            </a:r>
            <a:r>
              <a:rPr lang="en-US" spc="5" dirty="0">
                <a:cs typeface="Arial"/>
              </a:rPr>
              <a:t>e</a:t>
            </a:r>
            <a:r>
              <a:rPr lang="en-US" dirty="0">
                <a:cs typeface="Arial"/>
              </a:rPr>
              <a:t>c</a:t>
            </a:r>
            <a:r>
              <a:rPr lang="en-US" spc="5" dirty="0">
                <a:cs typeface="Arial"/>
              </a:rPr>
              <a:t>t</a:t>
            </a:r>
            <a:r>
              <a:rPr lang="en-US" dirty="0">
                <a:cs typeface="Arial"/>
              </a:rPr>
              <a:t>i</a:t>
            </a:r>
            <a:r>
              <a:rPr lang="en-US" spc="5" dirty="0">
                <a:cs typeface="Arial"/>
              </a:rPr>
              <a:t>o</a:t>
            </a:r>
            <a:r>
              <a:rPr lang="en-US" dirty="0">
                <a:cs typeface="Arial"/>
              </a:rPr>
              <a:t>n</a:t>
            </a:r>
            <a:r>
              <a:rPr lang="en-US" spc="5" dirty="0">
                <a:cs typeface="Arial"/>
              </a:rPr>
              <a:t> </a:t>
            </a:r>
            <a:r>
              <a:rPr lang="en-US" dirty="0">
                <a:cs typeface="Arial"/>
              </a:rPr>
              <a:t>c</a:t>
            </a:r>
            <a:r>
              <a:rPr lang="en-US" spc="-10" dirty="0">
                <a:cs typeface="Arial"/>
              </a:rPr>
              <a:t>a</a:t>
            </a:r>
            <a:r>
              <a:rPr lang="en-US" dirty="0">
                <a:cs typeface="Arial"/>
              </a:rPr>
              <a:t>pab</a:t>
            </a:r>
            <a:r>
              <a:rPr lang="en-US" spc="5" dirty="0">
                <a:cs typeface="Arial"/>
              </a:rPr>
              <a:t>i</a:t>
            </a:r>
            <a:r>
              <a:rPr lang="en-US" spc="-10" dirty="0">
                <a:cs typeface="Arial"/>
              </a:rPr>
              <a:t>l</a:t>
            </a:r>
            <a:r>
              <a:rPr lang="en-US" dirty="0">
                <a:cs typeface="Arial"/>
              </a:rPr>
              <a:t>it</a:t>
            </a:r>
            <a:r>
              <a:rPr lang="en-US" spc="5" dirty="0">
                <a:cs typeface="Arial"/>
              </a:rPr>
              <a:t>i</a:t>
            </a:r>
            <a:r>
              <a:rPr lang="en-US" spc="-20" dirty="0">
                <a:cs typeface="Arial"/>
              </a:rPr>
              <a:t>e</a:t>
            </a:r>
            <a:r>
              <a:rPr lang="en-US" dirty="0">
                <a:cs typeface="Arial"/>
              </a:rPr>
              <a:t>s, Sche</a:t>
            </a:r>
            <a:r>
              <a:rPr lang="en-US" spc="-10" dirty="0">
                <a:cs typeface="Arial"/>
              </a:rPr>
              <a:t>m</a:t>
            </a:r>
            <a:r>
              <a:rPr lang="en-US" dirty="0">
                <a:cs typeface="Arial"/>
              </a:rPr>
              <a:t>atic </a:t>
            </a:r>
            <a:r>
              <a:rPr lang="en-US" spc="-30" dirty="0">
                <a:cs typeface="Arial"/>
              </a:rPr>
              <a:t>v</a:t>
            </a:r>
            <a:r>
              <a:rPr lang="en-US" spc="10" dirty="0">
                <a:cs typeface="Arial"/>
              </a:rPr>
              <a:t>i</a:t>
            </a:r>
            <a:r>
              <a:rPr lang="en-US" spc="-20" dirty="0">
                <a:cs typeface="Arial"/>
              </a:rPr>
              <a:t>e</a:t>
            </a:r>
            <a:r>
              <a:rPr lang="en-US" spc="50" dirty="0">
                <a:cs typeface="Arial"/>
              </a:rPr>
              <a:t>w</a:t>
            </a:r>
            <a:r>
              <a:rPr lang="en-US" dirty="0">
                <a:cs typeface="Arial"/>
              </a:rPr>
              <a:t>e</a:t>
            </a:r>
            <a:r>
              <a:rPr lang="en-US" spc="-10" dirty="0">
                <a:cs typeface="Arial"/>
              </a:rPr>
              <a:t>r</a:t>
            </a:r>
            <a:r>
              <a:rPr lang="en-US" dirty="0">
                <a:cs typeface="Arial"/>
              </a:rPr>
              <a:t>,</a:t>
            </a:r>
            <a:r>
              <a:rPr lang="en-US" spc="-10" dirty="0">
                <a:cs typeface="Arial"/>
              </a:rPr>
              <a:t> </a:t>
            </a:r>
            <a:r>
              <a:rPr lang="en-US" dirty="0">
                <a:cs typeface="Arial"/>
              </a:rPr>
              <a:t>and</a:t>
            </a:r>
            <a:r>
              <a:rPr lang="en-US" spc="5" dirty="0">
                <a:cs typeface="Arial"/>
              </a:rPr>
              <a:t> </a:t>
            </a:r>
            <a:r>
              <a:rPr lang="en-US" dirty="0">
                <a:cs typeface="Arial"/>
              </a:rPr>
              <a:t>H</a:t>
            </a:r>
            <a:r>
              <a:rPr lang="en-US" spc="-10" dirty="0">
                <a:cs typeface="Arial"/>
              </a:rPr>
              <a:t>i</a:t>
            </a:r>
            <a:r>
              <a:rPr lang="en-US" dirty="0">
                <a:cs typeface="Arial"/>
              </a:rPr>
              <a:t>e</a:t>
            </a:r>
            <a:r>
              <a:rPr lang="en-US" spc="-10" dirty="0">
                <a:cs typeface="Arial"/>
              </a:rPr>
              <a:t>r</a:t>
            </a:r>
            <a:r>
              <a:rPr lang="en-US" spc="5" dirty="0">
                <a:cs typeface="Arial"/>
              </a:rPr>
              <a:t>a</a:t>
            </a:r>
            <a:r>
              <a:rPr lang="en-US" dirty="0">
                <a:cs typeface="Arial"/>
              </a:rPr>
              <a:t>r</a:t>
            </a:r>
            <a:r>
              <a:rPr lang="en-US" spc="-10" dirty="0">
                <a:cs typeface="Arial"/>
              </a:rPr>
              <a:t>c</a:t>
            </a:r>
            <a:r>
              <a:rPr lang="en-US" dirty="0">
                <a:cs typeface="Arial"/>
              </a:rPr>
              <a:t>h</a:t>
            </a:r>
            <a:r>
              <a:rPr lang="en-US" spc="5" dirty="0">
                <a:cs typeface="Arial"/>
              </a:rPr>
              <a:t>i</a:t>
            </a:r>
            <a:r>
              <a:rPr lang="en-US" dirty="0">
                <a:cs typeface="Arial"/>
              </a:rPr>
              <a:t>c</a:t>
            </a:r>
            <a:r>
              <a:rPr lang="en-US" spc="-10" dirty="0">
                <a:cs typeface="Arial"/>
              </a:rPr>
              <a:t>a</a:t>
            </a:r>
            <a:r>
              <a:rPr lang="en-US" dirty="0">
                <a:cs typeface="Arial"/>
              </a:rPr>
              <a:t>l</a:t>
            </a:r>
            <a:r>
              <a:rPr lang="en-US" spc="25" dirty="0">
                <a:cs typeface="Arial"/>
              </a:rPr>
              <a:t> </a:t>
            </a:r>
            <a:r>
              <a:rPr lang="en-US" spc="-30" dirty="0">
                <a:cs typeface="Arial"/>
              </a:rPr>
              <a:t>v</a:t>
            </a:r>
            <a:r>
              <a:rPr lang="en-US" dirty="0">
                <a:cs typeface="Arial"/>
              </a:rPr>
              <a:t>i</a:t>
            </a:r>
            <a:r>
              <a:rPr lang="en-US" spc="5" dirty="0">
                <a:cs typeface="Arial"/>
              </a:rPr>
              <a:t>e</a:t>
            </a:r>
            <a:r>
              <a:rPr lang="en-US" spc="25" dirty="0">
                <a:cs typeface="Arial"/>
              </a:rPr>
              <a:t>w</a:t>
            </a:r>
            <a:r>
              <a:rPr lang="en-US" spc="-20" dirty="0">
                <a:cs typeface="Arial"/>
              </a:rPr>
              <a:t>e</a:t>
            </a:r>
            <a:r>
              <a:rPr lang="en-US" dirty="0">
                <a:cs typeface="Arial"/>
              </a:rPr>
              <a:t>r</a:t>
            </a:r>
          </a:p>
          <a:p>
            <a:pPr lvl="1">
              <a:lnSpc>
                <a:spcPts val="1800"/>
              </a:lnSpc>
              <a:tabLst>
                <a:tab pos="228600" algn="l"/>
              </a:tabLst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Course Intro 01- </a:t>
            </a:r>
            <a:fld id="{060BD193-E118-4B16-863C-C8C12C675E3E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Objectives</a:t>
            </a:r>
            <a:endParaRPr lang="en-US" dirty="0"/>
          </a:p>
        </p:txBody>
      </p:sp>
      <p:sp>
        <p:nvSpPr>
          <p:cNvPr id="6" name="Footer Placeholder 6"/>
          <p:cNvSpPr>
            <a:spLocks noGrp="1"/>
          </p:cNvSpPr>
          <p:nvPr>
            <p:ph type="ftr" sz="quarte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© Copyright 2016 Xilinx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 b="1" smtClean="0"/>
              <a:t>The course consists of the following modules:</a:t>
            </a:r>
          </a:p>
          <a:p>
            <a:r>
              <a:rPr lang="en-US" smtClean="0"/>
              <a:t>7-Series Architecture Overview</a:t>
            </a:r>
          </a:p>
          <a:p>
            <a:r>
              <a:rPr lang="en-US" smtClean="0"/>
              <a:t>Vivado Design Flow</a:t>
            </a:r>
          </a:p>
          <a:p>
            <a:r>
              <a:rPr lang="en-US" b="1" smtClean="0"/>
              <a:t>Lab 1</a:t>
            </a:r>
            <a:r>
              <a:rPr lang="en-US" smtClean="0"/>
              <a:t>: Vivado Design Flow</a:t>
            </a:r>
          </a:p>
          <a:p>
            <a:r>
              <a:rPr lang="en-US" smtClean="0"/>
              <a:t>Synthesis Technique</a:t>
            </a:r>
          </a:p>
          <a:p>
            <a:r>
              <a:rPr lang="en-US" b="1" smtClean="0"/>
              <a:t>Lab 2</a:t>
            </a:r>
            <a:r>
              <a:rPr lang="en-US" smtClean="0"/>
              <a:t>: Synthesizing a RTL Design</a:t>
            </a:r>
          </a:p>
          <a:p>
            <a:r>
              <a:rPr lang="en-US" smtClean="0"/>
              <a:t>Implementation and Static Timing Analysis</a:t>
            </a:r>
          </a:p>
          <a:p>
            <a:r>
              <a:rPr lang="en-US" b="1" smtClean="0"/>
              <a:t>Lab 3</a:t>
            </a:r>
            <a:r>
              <a:rPr lang="en-US" smtClean="0"/>
              <a:t>: Implementing the Design</a:t>
            </a:r>
            <a:endParaRPr lang="en-US" sz="240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Course Intro 01- </a:t>
            </a:r>
            <a:fld id="{060BD193-E118-4B16-863C-C8C12C675E3E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Course Outline</a:t>
            </a:r>
            <a:br>
              <a:rPr 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Day 1</a:t>
            </a: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© Copyright 2016 Xilinx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IP Integrator </a:t>
            </a:r>
          </a:p>
          <a:p>
            <a:r>
              <a:rPr lang="en-US" dirty="0" smtClean="0"/>
              <a:t>Lab 4: Using the IP Catalog and IP Integrator</a:t>
            </a:r>
          </a:p>
          <a:p>
            <a:r>
              <a:rPr lang="en-US" dirty="0" smtClean="0"/>
              <a:t>Xilinx Design Constraints</a:t>
            </a:r>
          </a:p>
          <a:p>
            <a:r>
              <a:rPr lang="en-US" dirty="0" smtClean="0"/>
              <a:t>Lab 5: Xilinx Design Constraints</a:t>
            </a:r>
          </a:p>
          <a:p>
            <a:r>
              <a:rPr lang="en-US" dirty="0" smtClean="0"/>
              <a:t>Hardware Debugging</a:t>
            </a:r>
            <a:endParaRPr lang="en-US" dirty="0"/>
          </a:p>
          <a:p>
            <a:r>
              <a:rPr lang="en-US" dirty="0" smtClean="0"/>
              <a:t>Lab 6: Hardware Debugging</a:t>
            </a:r>
          </a:p>
          <a:p>
            <a:endParaRPr lang="en-US" sz="2800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Course Intro 01- </a:t>
            </a:r>
            <a:fld id="{060BD193-E118-4B16-863C-C8C12C675E3E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Outline </a:t>
            </a:r>
            <a:br>
              <a:rPr lang="en-US" dirty="0" smtClean="0"/>
            </a:br>
            <a:r>
              <a:rPr lang="en-US" dirty="0" smtClean="0"/>
              <a:t>Day 2</a:t>
            </a:r>
          </a:p>
        </p:txBody>
      </p:sp>
      <p:sp>
        <p:nvSpPr>
          <p:cNvPr id="6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© Copyright 2016 Xilinx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/>
              <a:t>Basic HDL knowledge (VHDL or Verilog)</a:t>
            </a:r>
          </a:p>
          <a:p>
            <a:r>
              <a:rPr lang="en-US" b="0" dirty="0" smtClean="0"/>
              <a:t>Digital design knowledge and experience</a:t>
            </a:r>
          </a:p>
          <a:p>
            <a:endParaRPr lang="en-US" b="0" dirty="0" smtClean="0"/>
          </a:p>
          <a:p>
            <a:endParaRPr lang="en-US" b="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Course Intro 01- </a:t>
            </a:r>
            <a:fld id="{060BD193-E118-4B16-863C-C8C12C675E3E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717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Prerequisites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© Copyright 2016 Xilinx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>
                <a:ea typeface="宋体" charset="-122"/>
              </a:rPr>
              <a:t>Vivado</a:t>
            </a:r>
            <a:r>
              <a:rPr lang="en-US" altLang="zh-CN" dirty="0" smtClean="0">
                <a:ea typeface="宋体" charset="-122"/>
              </a:rPr>
              <a:t> System Design Suite 2016.2</a:t>
            </a:r>
          </a:p>
          <a:p>
            <a:r>
              <a:rPr lang="en-US" altLang="zh-CN" dirty="0" smtClean="0">
                <a:ea typeface="宋体" charset="-122"/>
              </a:rPr>
              <a:t>Xilinx University board</a:t>
            </a:r>
          </a:p>
          <a:p>
            <a:pPr lvl="1"/>
            <a:r>
              <a:rPr lang="en-US" altLang="zh-CN" dirty="0" err="1" smtClean="0">
                <a:ea typeface="宋体" charset="-122"/>
              </a:rPr>
              <a:t>Digilent</a:t>
            </a:r>
            <a:r>
              <a:rPr lang="en-US" altLang="zh-CN" dirty="0" smtClean="0">
                <a:ea typeface="宋体" charset="-122"/>
              </a:rPr>
              <a:t> </a:t>
            </a:r>
            <a:r>
              <a:rPr lang="en-US" altLang="zh-CN" dirty="0">
                <a:ea typeface="宋体" charset="-122"/>
              </a:rPr>
              <a:t>Basys3 </a:t>
            </a:r>
            <a:r>
              <a:rPr lang="en-US" altLang="zh-CN" dirty="0" smtClean="0">
                <a:ea typeface="宋体" charset="-122"/>
              </a:rPr>
              <a:t>, Nexys4 DDR, and </a:t>
            </a:r>
            <a:r>
              <a:rPr lang="en-US" altLang="zh-CN" dirty="0" err="1" smtClean="0">
                <a:ea typeface="宋体" charset="-122"/>
              </a:rPr>
              <a:t>Nexys</a:t>
            </a:r>
            <a:r>
              <a:rPr lang="en-US" altLang="zh-CN" dirty="0" smtClean="0">
                <a:ea typeface="宋体" charset="-122"/>
              </a:rPr>
              <a:t> Video</a:t>
            </a:r>
          </a:p>
          <a:p>
            <a:r>
              <a:rPr lang="en-US" altLang="zh-CN" dirty="0" smtClean="0">
                <a:ea typeface="宋体" charset="-122"/>
              </a:rPr>
              <a:t>Supported Operating Systems</a:t>
            </a:r>
          </a:p>
          <a:p>
            <a:pPr lvl="1"/>
            <a:r>
              <a:rPr lang="en-US" altLang="zh-CN" dirty="0" smtClean="0">
                <a:ea typeface="宋体" charset="-122"/>
              </a:rPr>
              <a:t>Windows 7 and 7 SP1 Professional (64 Bit)</a:t>
            </a:r>
          </a:p>
          <a:p>
            <a:pPr lvl="1"/>
            <a:r>
              <a:rPr lang="en-US" altLang="zh-CN" dirty="0" smtClean="0">
                <a:ea typeface="宋体" charset="-122"/>
              </a:rPr>
              <a:t>Windows 8.1 Professional (64 Bit)</a:t>
            </a:r>
          </a:p>
          <a:p>
            <a:pPr lvl="1"/>
            <a:r>
              <a:rPr lang="en-US" altLang="zh-CN" dirty="0" smtClean="0">
                <a:ea typeface="宋体" charset="-122"/>
              </a:rPr>
              <a:t>Windows 10 Professional(64 Bit)</a:t>
            </a:r>
          </a:p>
          <a:p>
            <a:pPr lvl="1"/>
            <a:r>
              <a:rPr lang="en-US" altLang="zh-CN" dirty="0" smtClean="0">
                <a:ea typeface="宋体" charset="-122"/>
              </a:rPr>
              <a:t>Red Hat Enterprise Linux 6.6 – 6.7 (64 Bit)</a:t>
            </a:r>
          </a:p>
          <a:p>
            <a:pPr lvl="1"/>
            <a:r>
              <a:rPr lang="en-US" altLang="zh-CN" dirty="0" smtClean="0">
                <a:ea typeface="宋体" charset="-122"/>
              </a:rPr>
              <a:t>Red Hat Enterprise </a:t>
            </a:r>
            <a:r>
              <a:rPr lang="en-US" altLang="zh-CN" dirty="0">
                <a:ea typeface="宋体" charset="-122"/>
              </a:rPr>
              <a:t>Linux </a:t>
            </a:r>
            <a:r>
              <a:rPr lang="en-US" altLang="zh-CN" dirty="0" smtClean="0">
                <a:ea typeface="宋体" charset="-122"/>
              </a:rPr>
              <a:t>7.0 and 7.1 (64 Bit)</a:t>
            </a:r>
          </a:p>
          <a:p>
            <a:pPr lvl="1"/>
            <a:r>
              <a:rPr lang="en-US" altLang="zh-CN" dirty="0">
                <a:ea typeface="宋体" charset="-122"/>
              </a:rPr>
              <a:t>Red Hat Enterprise Linux </a:t>
            </a:r>
            <a:r>
              <a:rPr lang="en-US" altLang="zh-CN" dirty="0" smtClean="0">
                <a:ea typeface="宋体" charset="-122"/>
              </a:rPr>
              <a:t>5.11(64 </a:t>
            </a:r>
            <a:r>
              <a:rPr lang="en-US" altLang="zh-CN" dirty="0">
                <a:ea typeface="宋体" charset="-122"/>
              </a:rPr>
              <a:t>Bit</a:t>
            </a:r>
            <a:r>
              <a:rPr lang="en-US" altLang="zh-CN" dirty="0" smtClean="0">
                <a:ea typeface="宋体" charset="-122"/>
              </a:rPr>
              <a:t>)</a:t>
            </a:r>
          </a:p>
          <a:p>
            <a:pPr lvl="1"/>
            <a:r>
              <a:rPr lang="en-US" altLang="zh-CN" dirty="0" smtClean="0">
                <a:ea typeface="宋体" charset="-122"/>
              </a:rPr>
              <a:t>SUSE Linux Enterprise 11.3 and 12.0 (64 Bit)</a:t>
            </a:r>
          </a:p>
          <a:p>
            <a:pPr lvl="1"/>
            <a:r>
              <a:rPr lang="en-US" altLang="zh-CN" dirty="0" smtClean="0">
                <a:ea typeface="宋体" charset="-122"/>
              </a:rPr>
              <a:t>Centos Linux 6.7 and 7.1 </a:t>
            </a:r>
            <a:r>
              <a:rPr lang="en-US" altLang="zh-CN" dirty="0">
                <a:ea typeface="宋体" charset="-122"/>
              </a:rPr>
              <a:t>(</a:t>
            </a:r>
            <a:r>
              <a:rPr lang="en-US" altLang="zh-CN" dirty="0" smtClean="0">
                <a:ea typeface="宋体" charset="-122"/>
              </a:rPr>
              <a:t>64 Bit)</a:t>
            </a:r>
          </a:p>
          <a:p>
            <a:pPr lvl="1"/>
            <a:r>
              <a:rPr lang="en-US" altLang="zh-CN" dirty="0" smtClean="0">
                <a:ea typeface="宋体" charset="-122"/>
              </a:rPr>
              <a:t>Ubuntu Linux 14.04.3 LTS (64 Bit)</a:t>
            </a:r>
          </a:p>
          <a:p>
            <a:endParaRPr lang="en-US" altLang="zh-CN" sz="2800" dirty="0" smtClean="0">
              <a:ea typeface="宋体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Course Intro 01- </a:t>
            </a:r>
            <a:fld id="{060BD193-E118-4B16-863C-C8C12C675E3E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charset="-122"/>
              </a:rPr>
              <a:t>Platform Support</a:t>
            </a:r>
            <a:endParaRPr lang="zh-CN" altLang="en-US" dirty="0" smtClean="0">
              <a:ea typeface="宋体" charset="-122"/>
            </a:endParaRPr>
          </a:p>
        </p:txBody>
      </p:sp>
      <p:sp>
        <p:nvSpPr>
          <p:cNvPr id="6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© Copyright 2016 Xilinx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Xilinx_All_Programmable_Template_08-01-12">
  <a:themeElements>
    <a:clrScheme name="Xilinx All Programmable">
      <a:dk1>
        <a:srgbClr val="000000"/>
      </a:dk1>
      <a:lt1>
        <a:srgbClr val="FFFFFF"/>
      </a:lt1>
      <a:dk2>
        <a:srgbClr val="EC891D"/>
      </a:dk2>
      <a:lt2>
        <a:srgbClr val="EE3424"/>
      </a:lt2>
      <a:accent1>
        <a:srgbClr val="008CA8"/>
      </a:accent1>
      <a:accent2>
        <a:srgbClr val="B20838"/>
      </a:accent2>
      <a:accent3>
        <a:srgbClr val="6D7076"/>
      </a:accent3>
      <a:accent4>
        <a:srgbClr val="3F3F3F"/>
      </a:accent4>
      <a:accent5>
        <a:srgbClr val="D9DA56"/>
      </a:accent5>
      <a:accent6>
        <a:srgbClr val="8B8D09"/>
      </a:accent6>
      <a:hlink>
        <a:srgbClr val="008CA8"/>
      </a:hlink>
      <a:folHlink>
        <a:srgbClr val="004654"/>
      </a:folHlink>
    </a:clrScheme>
    <a:fontScheme name="Xilinx Template_ligh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762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algn="ctr">
          <a:defRPr dirty="0" smtClean="0">
            <a:solidFill>
              <a:srgbClr val="000000"/>
            </a:solidFill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vert="horz" wrap="square" lIns="0" tIns="45720" rIns="91440" bIns="45720" numCol="1" anchor="t" anchorCtr="0" compatLnSpc="1">
        <a:prstTxWarp prst="textNoShape">
          <a:avLst/>
        </a:prstTxWarp>
      </a:bodyPr>
      <a:lstStyle>
        <a:defPPr>
          <a:lnSpc>
            <a:spcPct val="100000"/>
          </a:lnSpc>
          <a:defRPr kern="0" dirty="0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raClrSchemeLst>
    <a:extraClrScheme>
      <a:clrScheme name="Xilinx Template_light 1">
        <a:dk1>
          <a:srgbClr val="000000"/>
        </a:dk1>
        <a:lt1>
          <a:srgbClr val="FFFFFF"/>
        </a:lt1>
        <a:dk2>
          <a:srgbClr val="008CA8"/>
        </a:dk2>
        <a:lt2>
          <a:srgbClr val="EE3424"/>
        </a:lt2>
        <a:accent1>
          <a:srgbClr val="EC891D"/>
        </a:accent1>
        <a:accent2>
          <a:srgbClr val="B20838"/>
        </a:accent2>
        <a:accent3>
          <a:srgbClr val="FFFFFF"/>
        </a:accent3>
        <a:accent4>
          <a:srgbClr val="000000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Xilinx Template_light 2">
        <a:dk1>
          <a:srgbClr val="EE3423"/>
        </a:dk1>
        <a:lt1>
          <a:srgbClr val="FFFFFF"/>
        </a:lt1>
        <a:dk2>
          <a:srgbClr val="333333"/>
        </a:dk2>
        <a:lt2>
          <a:srgbClr val="008CA8"/>
        </a:lt2>
        <a:accent1>
          <a:srgbClr val="EC891D"/>
        </a:accent1>
        <a:accent2>
          <a:srgbClr val="B20838"/>
        </a:accent2>
        <a:accent3>
          <a:srgbClr val="ADADAD"/>
        </a:accent3>
        <a:accent4>
          <a:srgbClr val="DADADA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Xilinx Template_light 3">
        <a:dk1>
          <a:srgbClr val="EE3424"/>
        </a:dk1>
        <a:lt1>
          <a:srgbClr val="FFFFFF"/>
        </a:lt1>
        <a:dk2>
          <a:srgbClr val="333333"/>
        </a:dk2>
        <a:lt2>
          <a:srgbClr val="008CA8"/>
        </a:lt2>
        <a:accent1>
          <a:srgbClr val="EC891D"/>
        </a:accent1>
        <a:accent2>
          <a:srgbClr val="B20838"/>
        </a:accent2>
        <a:accent3>
          <a:srgbClr val="ADADAD"/>
        </a:accent3>
        <a:accent4>
          <a:srgbClr val="DADADA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4_3.pptx" id="{FB044881-3FB6-4783-B698-BD6A32671889}" vid="{BA976BFF-C6DA-4068-8A06-B89547FD2B01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Description0 xmlns="D46A7F71-384C-4B0A-B6CB-1869FF28952A">The wide-frame format of the new All Programmable template.</Description0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17F6AD44C380A4BB6CB1869FF28952A" ma:contentTypeVersion="0" ma:contentTypeDescription="Create a new document." ma:contentTypeScope="" ma:versionID="cbec7fb8faa159a01dcec9b5572a4f9b">
  <xsd:schema xmlns:xsd="http://www.w3.org/2001/XMLSchema" xmlns:p="http://schemas.microsoft.com/office/2006/metadata/properties" xmlns:ns2="D46A7F71-384C-4B0A-B6CB-1869FF28952A" targetNamespace="http://schemas.microsoft.com/office/2006/metadata/properties" ma:root="true" ma:fieldsID="e6a1f69f03052b316a7875f7c9741570" ns2:_="">
    <xsd:import namespace="D46A7F71-384C-4B0A-B6CB-1869FF28952A"/>
    <xsd:element name="properties">
      <xsd:complexType>
        <xsd:sequence>
          <xsd:element name="documentManagement">
            <xsd:complexType>
              <xsd:all>
                <xsd:element ref="ns2:Description0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D46A7F71-384C-4B0A-B6CB-1869FF28952A" elementFormDefault="qualified">
    <xsd:import namespace="http://schemas.microsoft.com/office/2006/documentManagement/types"/>
    <xsd:element name="Description0" ma:index="8" nillable="true" ma:displayName="Description" ma:internalName="Description0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747654C-B272-4B15-B46C-BB332E6C5466}">
  <ds:schemaRefs>
    <ds:schemaRef ds:uri="D46A7F71-384C-4B0A-B6CB-1869FF28952A"/>
    <ds:schemaRef ds:uri="http://www.w3.org/XML/1998/namespace"/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2570465-C410-4C49-BB43-C779FFF280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46A7F71-384C-4B0A-B6CB-1869FF28952A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3645E401-49A1-479D-B023-F249450A84E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Xilinx_All_Programmable_Template</Template>
  <TotalTime>1518</TotalTime>
  <Words>330</Words>
  <Application>Microsoft Office PowerPoint</Application>
  <PresentationFormat>Custom</PresentationFormat>
  <Paragraphs>57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宋体</vt:lpstr>
      <vt:lpstr>Arial</vt:lpstr>
      <vt:lpstr>Arial</vt:lpstr>
      <vt:lpstr>Calibri</vt:lpstr>
      <vt:lpstr>Wingdings</vt:lpstr>
      <vt:lpstr>1_Xilinx_All_Programmable_Template_08-01-12</vt:lpstr>
      <vt:lpstr>FPGA Design Flow using Vivado </vt:lpstr>
      <vt:lpstr>Course Objectives</vt:lpstr>
      <vt:lpstr>Course Outline Day 1</vt:lpstr>
      <vt:lpstr>Course Outline  Day 2</vt:lpstr>
      <vt:lpstr>Prerequisites</vt:lpstr>
      <vt:lpstr>Platform Support</vt:lpstr>
    </vt:vector>
  </TitlesOfParts>
  <Company>Xilinx Inc,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Embedded Systems Development with MicroBlaze and AXI4</dc:title>
  <dc:creator>Xilinx</dc:creator>
  <cp:keywords>Public</cp:keywords>
  <cp:lastModifiedBy>Parimal Patel</cp:lastModifiedBy>
  <cp:revision>52</cp:revision>
  <cp:lastPrinted>2013-08-16T21:42:47Z</cp:lastPrinted>
  <dcterms:created xsi:type="dcterms:W3CDTF">2012-07-11T02:09:45Z</dcterms:created>
  <dcterms:modified xsi:type="dcterms:W3CDTF">2016-07-18T13:44:47Z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escription0">
    <vt:lpwstr/>
  </property>
  <property fmtid="{D5CDD505-2E9C-101B-9397-08002B2CF9AE}" pid="3" name="ContentTypeId">
    <vt:lpwstr>0x010100717F6AD44C380A4BB6CB1869FF28952A</vt:lpwstr>
  </property>
  <property fmtid="{D5CDD505-2E9C-101B-9397-08002B2CF9AE}" pid="4" name="TitusGUID">
    <vt:lpwstr>f0d08812-0b9f-4a57-9cc8-aba15e51397b</vt:lpwstr>
  </property>
  <property fmtid="{D5CDD505-2E9C-101B-9397-08002B2CF9AE}" pid="5" name="TITUSCustom1">
    <vt:lpwstr>1</vt:lpwstr>
  </property>
  <property fmtid="{D5CDD505-2E9C-101B-9397-08002B2CF9AE}" pid="6" name="XilinxClassification">
    <vt:lpwstr>Public</vt:lpwstr>
  </property>
  <property fmtid="{D5CDD505-2E9C-101B-9397-08002B2CF9AE}" pid="7" name="XilinxVisual Markings">
    <vt:lpwstr>No</vt:lpwstr>
  </property>
  <property fmtid="{D5CDD505-2E9C-101B-9397-08002B2CF9AE}" pid="8" name="XilinxPublication Year">
    <vt:lpwstr>2012</vt:lpwstr>
  </property>
  <property fmtid="{D5CDD505-2E9C-101B-9397-08002B2CF9AE}" pid="9" name="XilinxRemoveLegacyFooters">
    <vt:lpwstr>Yes</vt:lpwstr>
  </property>
</Properties>
</file>