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0" r:id="rId4"/>
  </p:sldMasterIdLst>
  <p:notesMasterIdLst>
    <p:notesMasterId r:id="rId11"/>
  </p:notesMasterIdLst>
  <p:handoutMasterIdLst>
    <p:handoutMasterId r:id="rId12"/>
  </p:handoutMasterIdLst>
  <p:sldIdLst>
    <p:sldId id="899" r:id="rId5"/>
    <p:sldId id="908" r:id="rId6"/>
    <p:sldId id="911" r:id="rId7"/>
    <p:sldId id="906" r:id="rId8"/>
    <p:sldId id="912" r:id="rId9"/>
    <p:sldId id="909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0326" autoAdjust="0"/>
  </p:normalViewPr>
  <p:slideViewPr>
    <p:cSldViewPr snapToGrid="0" showGuides="1">
      <p:cViewPr varScale="1">
        <p:scale>
          <a:sx n="77" d="100"/>
          <a:sy n="77" d="100"/>
        </p:scale>
        <p:origin x="1085" y="62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be your first exposure to </a:t>
            </a:r>
            <a:r>
              <a:rPr lang="en-US" dirty="0" err="1" smtClean="0"/>
              <a:t>Vivado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this lab you</a:t>
            </a:r>
            <a:r>
              <a:rPr lang="en-US" baseline="0" dirty="0" smtClean="0"/>
              <a:t> will be using the </a:t>
            </a:r>
            <a:r>
              <a:rPr lang="en-US" baseline="0" dirty="0" err="1" smtClean="0"/>
              <a:t>ZedBoard</a:t>
            </a:r>
            <a:r>
              <a:rPr lang="en-US" baseline="0" dirty="0" smtClean="0"/>
              <a:t> and run the </a:t>
            </a:r>
            <a:r>
              <a:rPr lang="en-US" baseline="0" dirty="0" err="1" smtClean="0"/>
              <a:t>Vivado</a:t>
            </a:r>
            <a:r>
              <a:rPr lang="en-US" baseline="0" dirty="0" smtClean="0"/>
              <a:t> design flow from start to finish.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4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basic combinatorial design</a:t>
            </a:r>
            <a:r>
              <a:rPr lang="en-US" baseline="0" dirty="0" smtClean="0"/>
              <a:t> you will be implementing in the lab. Notice that different switch options will light up different LEDs.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5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79" t="1" b="-144"/>
          <a:stretch/>
        </p:blipFill>
        <p:spPr>
          <a:xfrm>
            <a:off x="-16038" y="-39908"/>
            <a:ext cx="12204863" cy="4561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7" y="5031552"/>
            <a:ext cx="2947032" cy="70747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3949862" y="5031552"/>
            <a:ext cx="0" cy="6696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 flipV="1">
            <a:off x="0" y="4476194"/>
            <a:ext cx="12188825" cy="27432"/>
          </a:xfrm>
          <a:prstGeom prst="rect">
            <a:avLst/>
          </a:prstGeom>
          <a:solidFill>
            <a:srgbClr val="C0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2535" y="5055935"/>
            <a:ext cx="7886290" cy="53035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35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4" y="2297152"/>
            <a:ext cx="12203511" cy="2051824"/>
          </a:xfrm>
          <a:prstGeom prst="rect">
            <a:avLst/>
          </a:prstGeom>
        </p:spPr>
      </p:pic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All_Programmable_Text_FI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85" y="6623977"/>
            <a:ext cx="4112065" cy="15726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 flipV="1">
            <a:off x="-14684" y="2297152"/>
            <a:ext cx="148465" cy="2051824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 bwMode="auto">
          <a:xfrm>
            <a:off x="179" y="1"/>
            <a:ext cx="12188648" cy="32338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984736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840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27151"/>
            <a:ext cx="1097533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439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26283" y="160622"/>
            <a:ext cx="5204480" cy="369332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535" y="5412030"/>
            <a:ext cx="5204480" cy="230486"/>
          </a:xfrm>
          <a:prstGeom prst="rect">
            <a:avLst/>
          </a:prstGeom>
          <a:solidFill>
            <a:srgbClr val="CF23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86" y="808433"/>
            <a:ext cx="2485461" cy="595630"/>
          </a:xfrm>
          <a:prstGeom prst="rect">
            <a:avLst/>
          </a:prstGeom>
        </p:spPr>
      </p:pic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692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3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182359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7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52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41516" y="0"/>
            <a:ext cx="11547308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0785" y="6623977"/>
            <a:ext cx="4112065" cy="1572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-1" y="0"/>
            <a:ext cx="641517" cy="152400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c"/>
          <p:cNvSpPr txBox="1"/>
          <p:nvPr/>
        </p:nvSpPr>
        <p:spPr bwMode="auto">
          <a:xfrm>
            <a:off x="0" y="6744208"/>
            <a:ext cx="12188825" cy="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endParaRPr kumimoji="0" lang="en-US" sz="3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9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3200" b="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2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 Intro</a:t>
            </a:r>
            <a:br>
              <a:rPr lang="en-US" dirty="0" smtClean="0"/>
            </a:br>
            <a:r>
              <a:rPr lang="en-US" dirty="0" err="1" smtClean="0"/>
              <a:t>Vivado</a:t>
            </a:r>
            <a:r>
              <a:rPr lang="en-US" dirty="0" smtClean="0"/>
              <a:t> Design Flow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guides you through the process of using </a:t>
            </a:r>
            <a:r>
              <a:rPr lang="en-US" dirty="0" err="1" smtClean="0"/>
              <a:t>Vivado</a:t>
            </a:r>
            <a:r>
              <a:rPr lang="en-US" dirty="0" smtClean="0"/>
              <a:t> IDE </a:t>
            </a:r>
            <a:r>
              <a:rPr lang="en-US" dirty="0"/>
              <a:t>to create a </a:t>
            </a:r>
            <a:r>
              <a:rPr lang="en-US" dirty="0" smtClean="0"/>
              <a:t>simple HDL design targeting </a:t>
            </a:r>
            <a:r>
              <a:rPr lang="en-US" dirty="0"/>
              <a:t>the </a:t>
            </a:r>
            <a:r>
              <a:rPr lang="en-US" dirty="0" smtClean="0"/>
              <a:t>Nexys4 DDR, </a:t>
            </a:r>
            <a:r>
              <a:rPr lang="en-US" dirty="0" err="1" smtClean="0"/>
              <a:t>Nexys</a:t>
            </a:r>
            <a:r>
              <a:rPr lang="en-US" dirty="0"/>
              <a:t> </a:t>
            </a:r>
            <a:r>
              <a:rPr lang="en-US" dirty="0" smtClean="0"/>
              <a:t>Video, or the Basys3.  You will simulate, synthesize, implement the design with default settings.  Finally, you will generate the </a:t>
            </a:r>
            <a:r>
              <a:rPr lang="en-US" dirty="0" err="1" smtClean="0"/>
              <a:t>bitstream</a:t>
            </a:r>
            <a:r>
              <a:rPr lang="en-US" dirty="0" smtClean="0"/>
              <a:t> and download it in to the hardware to </a:t>
            </a:r>
            <a:r>
              <a:rPr lang="en-US" dirty="0"/>
              <a:t>verify the design functionality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523" y="1273844"/>
            <a:ext cx="7499778" cy="50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 using </a:t>
            </a:r>
            <a:r>
              <a:rPr lang="en-US" dirty="0" err="1" smtClean="0"/>
              <a:t>Vivado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Simulate the design using XSIM simulator</a:t>
            </a:r>
          </a:p>
          <a:p>
            <a:r>
              <a:rPr lang="en-US" dirty="0" smtClean="0"/>
              <a:t>Synthesize the design</a:t>
            </a:r>
          </a:p>
          <a:p>
            <a:r>
              <a:rPr lang="en-US" dirty="0" smtClean="0"/>
              <a:t>Implement the design</a:t>
            </a:r>
          </a:p>
          <a:p>
            <a:r>
              <a:rPr lang="en-US" dirty="0" smtClean="0"/>
              <a:t>Perform the timing simulation</a:t>
            </a:r>
          </a:p>
          <a:p>
            <a:r>
              <a:rPr lang="en-US" dirty="0" smtClean="0"/>
              <a:t>Generate the </a:t>
            </a:r>
            <a:r>
              <a:rPr lang="en-US" dirty="0" err="1" smtClean="0"/>
              <a:t>bitstream</a:t>
            </a:r>
            <a:endParaRPr lang="en-US" dirty="0" smtClean="0"/>
          </a:p>
          <a:p>
            <a:r>
              <a:rPr lang="en-US" dirty="0" smtClean="0"/>
              <a:t>Verify the design functionality in hardware using the Nexys4 DDR, </a:t>
            </a:r>
            <a:r>
              <a:rPr lang="en-US" dirty="0" err="1" smtClean="0"/>
              <a:t>Nexys</a:t>
            </a:r>
            <a:r>
              <a:rPr lang="en-US" dirty="0"/>
              <a:t> </a:t>
            </a:r>
            <a:r>
              <a:rPr lang="en-US" dirty="0" smtClean="0"/>
              <a:t>Video, or the Basys3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lab is written for the Nexys4 DDR, </a:t>
            </a:r>
            <a:r>
              <a:rPr lang="en-US" dirty="0" err="1" smtClean="0"/>
              <a:t>Nexys</a:t>
            </a:r>
            <a:r>
              <a:rPr lang="en-US" dirty="0"/>
              <a:t> </a:t>
            </a:r>
            <a:r>
              <a:rPr lang="en-US" dirty="0" smtClean="0"/>
              <a:t>Video, and the Basys3 boards.</a:t>
            </a:r>
          </a:p>
          <a:p>
            <a:r>
              <a:rPr lang="en-US" dirty="0" smtClean="0"/>
              <a:t>Nexys4 DDR targets the XC7A100TCSG324C-1</a:t>
            </a:r>
          </a:p>
          <a:p>
            <a:r>
              <a:rPr lang="en-US" dirty="0" err="1" smtClean="0"/>
              <a:t>Nexys</a:t>
            </a:r>
            <a:r>
              <a:rPr lang="en-US" dirty="0"/>
              <a:t> </a:t>
            </a:r>
            <a:r>
              <a:rPr lang="en-US" dirty="0" smtClean="0"/>
              <a:t>Video </a:t>
            </a:r>
            <a:r>
              <a:rPr lang="en-US" dirty="0"/>
              <a:t>targets the </a:t>
            </a:r>
            <a:r>
              <a:rPr lang="en-US" dirty="0" smtClean="0"/>
              <a:t>XC7A200TSBG484C-1</a:t>
            </a:r>
            <a:endParaRPr lang="en-US" dirty="0"/>
          </a:p>
          <a:p>
            <a:r>
              <a:rPr lang="en-US" dirty="0" smtClean="0"/>
              <a:t>Basys3 targets the XC7A35TCPG236C-1</a:t>
            </a:r>
          </a:p>
          <a:p>
            <a:r>
              <a:rPr lang="en-US" dirty="0" smtClean="0"/>
              <a:t>The procedure in the lab differentiates between the three boards</a:t>
            </a:r>
          </a:p>
          <a:p>
            <a:pPr lvl="1"/>
            <a:r>
              <a:rPr lang="en-US" dirty="0" smtClean="0"/>
              <a:t>Please pay attention to the instructions to ensure the right steps are followed</a:t>
            </a:r>
          </a:p>
          <a:p>
            <a:pPr lvl="1"/>
            <a:r>
              <a:rPr lang="en-US" dirty="0" smtClean="0"/>
              <a:t>Also make sure the XDC file used is specific to the target device/board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target board/device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IDE tool </a:t>
            </a:r>
            <a:r>
              <a:rPr lang="en-US" dirty="0"/>
              <a:t>can be used to perform a complete </a:t>
            </a:r>
            <a:r>
              <a:rPr lang="en-US" dirty="0" smtClean="0"/>
              <a:t>HDL design </a:t>
            </a:r>
            <a:r>
              <a:rPr lang="en-US" dirty="0"/>
              <a:t>flow.  The project was created using the supplied source files (HDL model and user constraint file). A behavioral simulation was done using the provided </a:t>
            </a:r>
            <a:r>
              <a:rPr lang="en-US" dirty="0" err="1" smtClean="0"/>
              <a:t>testbench</a:t>
            </a:r>
            <a:r>
              <a:rPr lang="en-US" smtClean="0"/>
              <a:t> to </a:t>
            </a:r>
            <a:r>
              <a:rPr lang="en-US" dirty="0"/>
              <a:t>verify the model functionality. The model was then synthesized, implemented, and a bitstream was generated.  The timing simulation was run on the implemented design using the same testbench. The functionality was verified in hardware using the generated </a:t>
            </a:r>
            <a:r>
              <a:rPr lang="en-US" dirty="0" err="1"/>
              <a:t>bitstream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Xilinx_All_Programmable_Template_08-01-12">
  <a:themeElements>
    <a:clrScheme name="Xilinx All Programmable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>
          <a:lnSpc>
            <a:spcPct val="100000"/>
          </a:lnSpc>
          <a:defRPr kern="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_3.pptx" id="{FB044881-3FB6-4783-B698-BD6A32671889}" vid="{BA976BFF-C6DA-4068-8A06-B89547FD2B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47654C-B272-4B15-B46C-BB332E6C5466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46A7F71-384C-4B0A-B6CB-1869FF28952A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2787</TotalTime>
  <Words>402</Words>
  <Application>Microsoft Office PowerPoint</Application>
  <PresentationFormat>Custom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Wingdings</vt:lpstr>
      <vt:lpstr>1_Xilinx_All_Programmable_Template_08-01-12</vt:lpstr>
      <vt:lpstr>Lab1 Intro Vivado Design Flow</vt:lpstr>
      <vt:lpstr>Introduction</vt:lpstr>
      <vt:lpstr>The Design</vt:lpstr>
      <vt:lpstr>Procedure</vt:lpstr>
      <vt:lpstr>Note on target board/device</vt:lpstr>
      <vt:lpstr>Summary</vt:lpstr>
    </vt:vector>
  </TitlesOfParts>
  <Company>Xilinx Inc,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Parimal Patel</cp:lastModifiedBy>
  <cp:revision>97</cp:revision>
  <cp:lastPrinted>2015-07-28T14:50:23Z</cp:lastPrinted>
  <dcterms:created xsi:type="dcterms:W3CDTF">2012-07-09T23:27:55Z</dcterms:created>
  <dcterms:modified xsi:type="dcterms:W3CDTF">2016-08-01T12:23:40Z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30ff5bae-fade-432f-ba85-182e1db4276a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