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0" r:id="rId4"/>
  </p:sldMasterIdLst>
  <p:notesMasterIdLst>
    <p:notesMasterId r:id="rId48"/>
  </p:notesMasterIdLst>
  <p:handoutMasterIdLst>
    <p:handoutMasterId r:id="rId49"/>
  </p:handoutMasterIdLst>
  <p:sldIdLst>
    <p:sldId id="899" r:id="rId5"/>
    <p:sldId id="932" r:id="rId6"/>
    <p:sldId id="933" r:id="rId7"/>
    <p:sldId id="969" r:id="rId8"/>
    <p:sldId id="965" r:id="rId9"/>
    <p:sldId id="973" r:id="rId10"/>
    <p:sldId id="966" r:id="rId11"/>
    <p:sldId id="967" r:id="rId12"/>
    <p:sldId id="945" r:id="rId13"/>
    <p:sldId id="934" r:id="rId14"/>
    <p:sldId id="935" r:id="rId15"/>
    <p:sldId id="936" r:id="rId16"/>
    <p:sldId id="942" r:id="rId17"/>
    <p:sldId id="943" r:id="rId18"/>
    <p:sldId id="944" r:id="rId19"/>
    <p:sldId id="937" r:id="rId20"/>
    <p:sldId id="974" r:id="rId21"/>
    <p:sldId id="938" r:id="rId22"/>
    <p:sldId id="939" r:id="rId23"/>
    <p:sldId id="941" r:id="rId24"/>
    <p:sldId id="946" r:id="rId25"/>
    <p:sldId id="947" r:id="rId26"/>
    <p:sldId id="951" r:id="rId27"/>
    <p:sldId id="950" r:id="rId28"/>
    <p:sldId id="949" r:id="rId29"/>
    <p:sldId id="972" r:id="rId30"/>
    <p:sldId id="975" r:id="rId31"/>
    <p:sldId id="952" r:id="rId32"/>
    <p:sldId id="970" r:id="rId33"/>
    <p:sldId id="971" r:id="rId34"/>
    <p:sldId id="953" r:id="rId35"/>
    <p:sldId id="955" r:id="rId36"/>
    <p:sldId id="954" r:id="rId37"/>
    <p:sldId id="956" r:id="rId38"/>
    <p:sldId id="960" r:id="rId39"/>
    <p:sldId id="957" r:id="rId40"/>
    <p:sldId id="958" r:id="rId41"/>
    <p:sldId id="959" r:id="rId42"/>
    <p:sldId id="961" r:id="rId43"/>
    <p:sldId id="962" r:id="rId44"/>
    <p:sldId id="963" r:id="rId45"/>
    <p:sldId id="968" r:id="rId46"/>
    <p:sldId id="964" r:id="rId4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6691" autoAdjust="0"/>
  </p:normalViewPr>
  <p:slideViewPr>
    <p:cSldViewPr snapToGrid="0" showGuides="1">
      <p:cViewPr varScale="1">
        <p:scale>
          <a:sx n="82" d="100"/>
          <a:sy n="82" d="100"/>
        </p:scale>
        <p:origin x="960" y="48"/>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032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Getting behavioral logic to map to specific primitives may require specific HDL coding techniques or synthesis-specific primitives. Hopefully generic inference is sufficient, but it will depend on the architecture resource and the synthesis tool</a:t>
            </a:r>
            <a:endParaRPr lang="en-US" dirty="0"/>
          </a:p>
        </p:txBody>
      </p:sp>
    </p:spTree>
    <p:extLst>
      <p:ext uri="{BB962C8B-B14F-4D97-AF65-F5344CB8AC3E}">
        <p14:creationId xmlns:p14="http://schemas.microsoft.com/office/powerpoint/2010/main" val="413968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p:txBody>
      </p:sp>
    </p:spTree>
    <p:extLst>
      <p:ext uri="{BB962C8B-B14F-4D97-AF65-F5344CB8AC3E}">
        <p14:creationId xmlns:p14="http://schemas.microsoft.com/office/powerpoint/2010/main" val="4375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a:p>
            <a:r>
              <a:rPr lang="en-US" sz="1200" kern="1200" dirty="0" err="1" smtClean="0">
                <a:solidFill>
                  <a:schemeClr val="tx1"/>
                </a:solidFill>
                <a:effectLst/>
                <a:latin typeface="Arial" charset="0"/>
                <a:ea typeface="+mn-ea"/>
                <a:cs typeface="+mn-cs"/>
              </a:rPr>
              <a:t>design_opt</a:t>
            </a:r>
            <a:r>
              <a:rPr lang="en-US" sz="1200" kern="1200" dirty="0" smtClean="0">
                <a:solidFill>
                  <a:schemeClr val="tx1"/>
                </a:solidFill>
                <a:effectLst/>
                <a:latin typeface="Arial" charset="0"/>
                <a:ea typeface="+mn-ea"/>
                <a:cs typeface="+mn-cs"/>
              </a:rPr>
              <a:t> = logic trimming (used to be in Map).</a:t>
            </a:r>
          </a:p>
          <a:p>
            <a:r>
              <a:rPr lang="en-US" sz="1200" kern="1200" dirty="0" err="1" smtClean="0">
                <a:solidFill>
                  <a:schemeClr val="tx1"/>
                </a:solidFill>
                <a:effectLst/>
                <a:latin typeface="Arial" charset="0"/>
                <a:ea typeface="+mn-ea"/>
                <a:cs typeface="+mn-cs"/>
              </a:rPr>
              <a:t>synth_opt</a:t>
            </a:r>
            <a:r>
              <a:rPr lang="en-US" sz="1200" kern="1200" dirty="0" smtClean="0">
                <a:solidFill>
                  <a:schemeClr val="tx1"/>
                </a:solidFill>
                <a:effectLst/>
                <a:latin typeface="Arial" charset="0"/>
                <a:ea typeface="+mn-ea"/>
                <a:cs typeface="+mn-cs"/>
              </a:rPr>
              <a:t> = logic optimization (</a:t>
            </a:r>
            <a:r>
              <a:rPr lang="en-US" sz="1200" kern="1200" dirty="0" err="1" smtClean="0">
                <a:solidFill>
                  <a:schemeClr val="tx1"/>
                </a:solidFill>
                <a:effectLst/>
                <a:latin typeface="Arial" charset="0"/>
                <a:ea typeface="+mn-ea"/>
                <a:cs typeface="+mn-cs"/>
              </a:rPr>
              <a:t>fanout</a:t>
            </a:r>
            <a:r>
              <a:rPr lang="en-US" sz="1200" kern="1200" dirty="0" smtClean="0">
                <a:solidFill>
                  <a:schemeClr val="tx1"/>
                </a:solidFill>
                <a:effectLst/>
                <a:latin typeface="Arial" charset="0"/>
                <a:ea typeface="+mn-ea"/>
                <a:cs typeface="+mn-cs"/>
              </a:rPr>
              <a:t> control, hierarchy opt, logic optimization, retiming, register balancing).</a:t>
            </a:r>
          </a:p>
          <a:p>
            <a:r>
              <a:rPr lang="en-US" sz="1200" kern="1200" dirty="0" err="1" smtClean="0">
                <a:solidFill>
                  <a:schemeClr val="tx1"/>
                </a:solidFill>
                <a:effectLst/>
                <a:latin typeface="Arial" charset="0"/>
                <a:ea typeface="+mn-ea"/>
                <a:cs typeface="+mn-cs"/>
              </a:rPr>
              <a:t>ower_opt</a:t>
            </a:r>
            <a:r>
              <a:rPr lang="en-US" sz="1200" kern="1200" dirty="0" smtClean="0">
                <a:solidFill>
                  <a:schemeClr val="tx1"/>
                </a:solidFill>
                <a:effectLst/>
                <a:latin typeface="Arial" charset="0"/>
                <a:ea typeface="+mn-ea"/>
                <a:cs typeface="+mn-cs"/>
              </a:rPr>
              <a:t> = power optimization switches.</a:t>
            </a:r>
          </a:p>
          <a:p>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Arial" charset="0"/>
                <a:ea typeface="+mn-ea"/>
                <a:cs typeface="+mn-cs"/>
              </a:rPr>
              <a:t>fsm_extraction</a:t>
            </a:r>
            <a:r>
              <a:rPr lang="en-US" sz="1200" b="0" i="0" u="none" strike="noStrike" kern="1200" baseline="0" dirty="0" smtClean="0">
                <a:solidFill>
                  <a:schemeClr val="tx1"/>
                </a:solidFill>
                <a:latin typeface="Arial" charset="0"/>
                <a:ea typeface="+mn-ea"/>
                <a:cs typeface="+mn-cs"/>
              </a:rPr>
              <a:t>: Controls how synthesis extracts and maps finite state machines. By default this option is set to off, and the state machine is synthesized as logic. Or you can choose from the following options to encode the state machine in a specific encoding type: </a:t>
            </a:r>
            <a:r>
              <a:rPr lang="en-US" sz="1200" b="0" i="0" u="none" strike="noStrike" kern="1200" baseline="0" dirty="0" err="1" smtClean="0">
                <a:solidFill>
                  <a:schemeClr val="tx1"/>
                </a:solidFill>
                <a:latin typeface="Arial" charset="0"/>
                <a:ea typeface="+mn-ea"/>
                <a:cs typeface="+mn-cs"/>
              </a:rPr>
              <a:t>one_hot</a:t>
            </a:r>
            <a:r>
              <a:rPr lang="en-US" sz="1200" b="0" i="0" u="none" strike="noStrike" kern="1200" baseline="0" dirty="0" smtClean="0">
                <a:solidFill>
                  <a:schemeClr val="tx1"/>
                </a:solidFill>
                <a:latin typeface="Arial" charset="0"/>
                <a:ea typeface="+mn-ea"/>
                <a:cs typeface="+mn-cs"/>
              </a:rPr>
              <a:t>, sequential, </a:t>
            </a:r>
            <a:r>
              <a:rPr lang="en-US" sz="1200" b="0" i="0" u="none" strike="noStrike" kern="1200" baseline="0" dirty="0" err="1" smtClean="0">
                <a:solidFill>
                  <a:schemeClr val="tx1"/>
                </a:solidFill>
                <a:latin typeface="Arial" charset="0"/>
                <a:ea typeface="+mn-ea"/>
                <a:cs typeface="+mn-cs"/>
              </a:rPr>
              <a:t>johnson</a:t>
            </a:r>
            <a:r>
              <a:rPr lang="en-US" sz="1200" b="0" i="0" u="none" strike="noStrike" kern="1200" baseline="0" dirty="0" smtClean="0">
                <a:solidFill>
                  <a:schemeClr val="tx1"/>
                </a:solidFill>
                <a:latin typeface="Arial" charset="0"/>
                <a:ea typeface="+mn-ea"/>
                <a:cs typeface="+mn-cs"/>
              </a:rPr>
              <a:t>, gray, or auto </a:t>
            </a:r>
          </a:p>
          <a:p>
            <a:endParaRPr lang="en-US" sz="1200" b="0" i="0" u="none" strike="noStrike" kern="1200" baseline="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a:p>
            <a:r>
              <a:rPr lang="en-US" sz="1200" kern="1200" dirty="0" err="1" smtClean="0">
                <a:solidFill>
                  <a:schemeClr val="tx1"/>
                </a:solidFill>
                <a:effectLst/>
                <a:latin typeface="Arial" charset="0"/>
                <a:ea typeface="+mn-ea"/>
                <a:cs typeface="+mn-cs"/>
              </a:rPr>
              <a:t>design_opt</a:t>
            </a:r>
            <a:r>
              <a:rPr lang="en-US" sz="1200" kern="1200" dirty="0" smtClean="0">
                <a:solidFill>
                  <a:schemeClr val="tx1"/>
                </a:solidFill>
                <a:effectLst/>
                <a:latin typeface="Arial" charset="0"/>
                <a:ea typeface="+mn-ea"/>
                <a:cs typeface="+mn-cs"/>
              </a:rPr>
              <a:t> = logic trimming (used to be in Map).</a:t>
            </a:r>
          </a:p>
          <a:p>
            <a:r>
              <a:rPr lang="en-US" sz="1200" kern="1200" dirty="0" err="1" smtClean="0">
                <a:solidFill>
                  <a:schemeClr val="tx1"/>
                </a:solidFill>
                <a:effectLst/>
                <a:latin typeface="Arial" charset="0"/>
                <a:ea typeface="+mn-ea"/>
                <a:cs typeface="+mn-cs"/>
              </a:rPr>
              <a:t>synth_opt</a:t>
            </a:r>
            <a:r>
              <a:rPr lang="en-US" sz="1200" kern="1200" dirty="0" smtClean="0">
                <a:solidFill>
                  <a:schemeClr val="tx1"/>
                </a:solidFill>
                <a:effectLst/>
                <a:latin typeface="Arial" charset="0"/>
                <a:ea typeface="+mn-ea"/>
                <a:cs typeface="+mn-cs"/>
              </a:rPr>
              <a:t> = logic optimization (</a:t>
            </a:r>
            <a:r>
              <a:rPr lang="en-US" sz="1200" kern="1200" dirty="0" err="1" smtClean="0">
                <a:solidFill>
                  <a:schemeClr val="tx1"/>
                </a:solidFill>
                <a:effectLst/>
                <a:latin typeface="Arial" charset="0"/>
                <a:ea typeface="+mn-ea"/>
                <a:cs typeface="+mn-cs"/>
              </a:rPr>
              <a:t>fanout</a:t>
            </a:r>
            <a:r>
              <a:rPr lang="en-US" sz="1200" kern="1200" dirty="0" smtClean="0">
                <a:solidFill>
                  <a:schemeClr val="tx1"/>
                </a:solidFill>
                <a:effectLst/>
                <a:latin typeface="Arial" charset="0"/>
                <a:ea typeface="+mn-ea"/>
                <a:cs typeface="+mn-cs"/>
              </a:rPr>
              <a:t> control, hierarchy opt, logic optimization, retiming, register balancing).</a:t>
            </a:r>
          </a:p>
          <a:p>
            <a:r>
              <a:rPr lang="en-US" sz="1200" kern="1200" dirty="0" err="1" smtClean="0">
                <a:solidFill>
                  <a:schemeClr val="tx1"/>
                </a:solidFill>
                <a:effectLst/>
                <a:latin typeface="Arial" charset="0"/>
                <a:ea typeface="+mn-ea"/>
                <a:cs typeface="+mn-cs"/>
              </a:rPr>
              <a:t>ower_opt</a:t>
            </a:r>
            <a:r>
              <a:rPr lang="en-US" sz="1200" kern="1200" dirty="0" smtClean="0">
                <a:solidFill>
                  <a:schemeClr val="tx1"/>
                </a:solidFill>
                <a:effectLst/>
                <a:latin typeface="Arial" charset="0"/>
                <a:ea typeface="+mn-ea"/>
                <a:cs typeface="+mn-cs"/>
              </a:rPr>
              <a:t> = power optimization switches.</a:t>
            </a:r>
          </a:p>
          <a:p>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r>
              <a:rPr lang="en-US" sz="1200" b="1" i="0" u="none" strike="noStrike" kern="1200" baseline="0" dirty="0" err="1" smtClean="0">
                <a:solidFill>
                  <a:schemeClr val="tx1"/>
                </a:solidFill>
                <a:latin typeface="Arial" charset="0"/>
                <a:ea typeface="+mn-ea"/>
                <a:cs typeface="+mn-cs"/>
              </a:rPr>
              <a:t>control_set_opt_threshold</a:t>
            </a:r>
            <a:r>
              <a:rPr lang="en-US" sz="1200" b="0" i="0" u="none" strike="noStrike" kern="1200" baseline="0" dirty="0" smtClean="0">
                <a:solidFill>
                  <a:schemeClr val="tx1"/>
                </a:solidFill>
                <a:latin typeface="Arial" charset="0"/>
                <a:ea typeface="+mn-ea"/>
                <a:cs typeface="+mn-cs"/>
              </a:rPr>
              <a:t>: Sets the threshold for clock enable optimization to the lower number of control sets. The default is 1. </a:t>
            </a:r>
          </a:p>
          <a:p>
            <a:r>
              <a:rPr lang="en-US" sz="1200" b="0" i="0" u="none" strike="noStrike" kern="1200" baseline="0" dirty="0" smtClean="0">
                <a:solidFill>
                  <a:schemeClr val="tx1"/>
                </a:solidFill>
                <a:latin typeface="Arial" charset="0"/>
                <a:ea typeface="+mn-ea"/>
                <a:cs typeface="+mn-cs"/>
              </a:rPr>
              <a:t>The given value is the number of </a:t>
            </a:r>
            <a:r>
              <a:rPr lang="en-US" sz="1200" b="0" i="0" u="none" strike="noStrike" kern="1200" baseline="0" dirty="0" err="1" smtClean="0">
                <a:solidFill>
                  <a:schemeClr val="tx1"/>
                </a:solidFill>
                <a:latin typeface="Arial" charset="0"/>
                <a:ea typeface="+mn-ea"/>
                <a:cs typeface="+mn-cs"/>
              </a:rPr>
              <a:t>fanouts</a:t>
            </a:r>
            <a:r>
              <a:rPr lang="en-US" sz="1200" b="0" i="0" u="none" strike="noStrike" kern="1200" baseline="0" dirty="0" smtClean="0">
                <a:solidFill>
                  <a:schemeClr val="tx1"/>
                </a:solidFill>
                <a:latin typeface="Arial" charset="0"/>
                <a:ea typeface="+mn-ea"/>
                <a:cs typeface="+mn-cs"/>
              </a:rPr>
              <a:t> necessary for the tool to move the control sets into the D logic of a register. If the </a:t>
            </a:r>
            <a:r>
              <a:rPr lang="en-US" sz="1200" b="0" i="0" u="none" strike="noStrike" kern="1200" baseline="0" dirty="0" err="1" smtClean="0">
                <a:solidFill>
                  <a:schemeClr val="tx1"/>
                </a:solidFill>
                <a:latin typeface="Arial" charset="0"/>
                <a:ea typeface="+mn-ea"/>
                <a:cs typeface="+mn-cs"/>
              </a:rPr>
              <a:t>fanout</a:t>
            </a:r>
            <a:r>
              <a:rPr lang="en-US" sz="1200" b="0" i="0" u="none" strike="noStrike" kern="1200" baseline="0" dirty="0" smtClean="0">
                <a:solidFill>
                  <a:schemeClr val="tx1"/>
                </a:solidFill>
                <a:latin typeface="Arial" charset="0"/>
                <a:ea typeface="+mn-ea"/>
                <a:cs typeface="+mn-cs"/>
              </a:rPr>
              <a:t> is higher than the value, the tool attempts to have that signal drive the </a:t>
            </a:r>
            <a:r>
              <a:rPr lang="en-US" sz="1200" b="0" i="0" u="none" strike="noStrike" kern="1200" baseline="0" dirty="0" err="1" smtClean="0">
                <a:solidFill>
                  <a:schemeClr val="tx1"/>
                </a:solidFill>
                <a:latin typeface="Arial" charset="0"/>
                <a:ea typeface="+mn-ea"/>
                <a:cs typeface="+mn-cs"/>
              </a:rPr>
              <a:t>control_set_pin</a:t>
            </a:r>
            <a:r>
              <a:rPr lang="en-US" sz="1200" b="0" i="0" u="none" strike="noStrike" kern="1200" baseline="0" dirty="0" smtClean="0">
                <a:solidFill>
                  <a:schemeClr val="tx1"/>
                </a:solidFill>
                <a:latin typeface="Arial" charset="0"/>
                <a:ea typeface="+mn-ea"/>
                <a:cs typeface="+mn-cs"/>
              </a:rPr>
              <a:t> on that register. </a:t>
            </a:r>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45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45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MARK_DEBUG is an attribute designated for tagging signals for debug and it is now supported in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design flows. MARK_DEBUG can be applied in multiple ways depending on needs and design flows. </a:t>
            </a:r>
          </a:p>
          <a:p>
            <a:r>
              <a:rPr lang="en-US" sz="1200" kern="1200" dirty="0" smtClean="0">
                <a:solidFill>
                  <a:schemeClr val="tx1"/>
                </a:solidFill>
                <a:effectLst/>
                <a:latin typeface="Arial" charset="0"/>
                <a:ea typeface="+mn-ea"/>
                <a:cs typeface="+mn-cs"/>
              </a:rPr>
              <a:t>MARK_DEBUG attributes can be applied in HDL files and synthesized design </a:t>
            </a:r>
            <a:r>
              <a:rPr lang="en-US" sz="1200" kern="1200" dirty="0" err="1" smtClean="0">
                <a:solidFill>
                  <a:schemeClr val="tx1"/>
                </a:solidFill>
                <a:effectLst/>
                <a:latin typeface="Arial" charset="0"/>
                <a:ea typeface="+mn-ea"/>
                <a:cs typeface="+mn-cs"/>
              </a:rPr>
              <a:t>netlists</a:t>
            </a:r>
            <a:r>
              <a:rPr lang="en-US" sz="1200" kern="1200" dirty="0" smtClean="0">
                <a:solidFill>
                  <a:schemeClr val="tx1"/>
                </a:solidFill>
                <a:effectLst/>
                <a:latin typeface="Arial" charset="0"/>
                <a:ea typeface="+mn-ea"/>
                <a:cs typeface="+mn-cs"/>
              </a:rPr>
              <a:t>. Support for placement of MARK_DEBUG attributes in both XDC and elaborated design </a:t>
            </a:r>
            <a:r>
              <a:rPr lang="en-US" sz="1200" kern="1200" dirty="0" err="1" smtClean="0">
                <a:solidFill>
                  <a:schemeClr val="tx1"/>
                </a:solidFill>
                <a:effectLst/>
                <a:latin typeface="Arial" charset="0"/>
                <a:ea typeface="+mn-ea"/>
                <a:cs typeface="+mn-cs"/>
              </a:rPr>
              <a:t>netlists</a:t>
            </a:r>
            <a:r>
              <a:rPr lang="en-US" sz="1200" kern="1200" dirty="0" smtClean="0">
                <a:solidFill>
                  <a:schemeClr val="tx1"/>
                </a:solidFill>
                <a:effectLst/>
                <a:latin typeface="Arial" charset="0"/>
                <a:ea typeface="+mn-ea"/>
                <a:cs typeface="+mn-cs"/>
              </a:rPr>
              <a:t> is available.</a:t>
            </a:r>
          </a:p>
          <a:p>
            <a:r>
              <a:rPr lang="en-AU" sz="1200" kern="120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56498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only works after synthesis. Launch the timing constraints menu</a:t>
            </a:r>
            <a:r>
              <a:rPr lang="en-US" baseline="0" dirty="0" smtClean="0"/>
              <a:t> by (1) clicking on Edit Timing Constraints, (2) double click on Create Clock. Optionally (but importantly) set the Input Delay by double clicking on the input delay option.</a:t>
            </a:r>
            <a:endParaRPr lang="en-US" dirty="0"/>
          </a:p>
        </p:txBody>
      </p:sp>
    </p:spTree>
    <p:extLst>
      <p:ext uri="{BB962C8B-B14F-4D97-AF65-F5344CB8AC3E}">
        <p14:creationId xmlns:p14="http://schemas.microsoft.com/office/powerpoint/2010/main" val="372986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5984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 need to first create the Period constraint</a:t>
            </a:r>
            <a:r>
              <a:rPr lang="en-US" baseline="0" dirty="0" smtClean="0"/>
              <a:t> to define a clock and a period (waveform is optional, see second line of constraints in example above).</a:t>
            </a:r>
          </a:p>
          <a:p>
            <a:pPr marL="228600" indent="-228600">
              <a:buAutoNum type="arabicParenBoth"/>
            </a:pPr>
            <a:r>
              <a:rPr lang="en-US" baseline="0" dirty="0" smtClean="0"/>
              <a:t>After that, you can define input/output delays based on the defined period constraints.</a:t>
            </a:r>
            <a:endParaRPr lang="en-US" dirty="0"/>
          </a:p>
        </p:txBody>
      </p:sp>
    </p:spTree>
    <p:extLst>
      <p:ext uri="{BB962C8B-B14F-4D97-AF65-F5344CB8AC3E}">
        <p14:creationId xmlns:p14="http://schemas.microsoft.com/office/powerpoint/2010/main" val="448166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628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 need to first create the Period constraint</a:t>
            </a:r>
            <a:r>
              <a:rPr lang="en-US" baseline="0" dirty="0" smtClean="0"/>
              <a:t> to define a clock and a period (waveform is optional, see second line of constraints in example above).</a:t>
            </a:r>
          </a:p>
          <a:p>
            <a:pPr marL="228600" indent="-228600">
              <a:buAutoNum type="arabicParenBoth"/>
            </a:pPr>
            <a:r>
              <a:rPr lang="en-US" baseline="0" dirty="0" smtClean="0"/>
              <a:t>After that, you can define input/output delays based on the defined period constraints.</a:t>
            </a:r>
            <a:endParaRPr lang="en-US" dirty="0"/>
          </a:p>
        </p:txBody>
      </p:sp>
    </p:spTree>
    <p:extLst>
      <p:ext uri="{BB962C8B-B14F-4D97-AF65-F5344CB8AC3E}">
        <p14:creationId xmlns:p14="http://schemas.microsoft.com/office/powerpoint/2010/main" val="448166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9997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339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179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277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635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979" t="1" b="-144"/>
          <a:stretch/>
        </p:blipFill>
        <p:spPr>
          <a:xfrm>
            <a:off x="-16038" y="-39908"/>
            <a:ext cx="12204863" cy="45618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7" y="5031552"/>
            <a:ext cx="2947032" cy="707473"/>
          </a:xfrm>
          <a:prstGeom prst="rect">
            <a:avLst/>
          </a:prstGeom>
        </p:spPr>
      </p:pic>
      <p:cxnSp>
        <p:nvCxnSpPr>
          <p:cNvPr id="12" name="Straight Connector 11"/>
          <p:cNvCxnSpPr/>
          <p:nvPr/>
        </p:nvCxnSpPr>
        <p:spPr bwMode="auto">
          <a:xfrm>
            <a:off x="3949862" y="5031552"/>
            <a:ext cx="0" cy="669638"/>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p:nvSpPr>
        <p:spPr bwMode="auto">
          <a:xfrm flipV="1">
            <a:off x="0" y="4476194"/>
            <a:ext cx="12188825"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2535" y="5055935"/>
            <a:ext cx="7886290"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sp>
        <p:nvSpPr>
          <p:cNvPr id="8"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4826494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454869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 y="2297152"/>
            <a:ext cx="12203511" cy="2051824"/>
          </a:xfrm>
          <a:prstGeom prst="rect">
            <a:avLst/>
          </a:prstGeom>
        </p:spPr>
      </p:pic>
      <p:pic>
        <p:nvPicPr>
          <p:cNvPr id="9" name="Picture 8" descr="All_Programmable_Text_FINAL.jpg"/>
          <p:cNvPicPr>
            <a:picLocks noChangeAspect="1"/>
          </p:cNvPicPr>
          <p:nvPr/>
        </p:nvPicPr>
        <p:blipFill>
          <a:blip r:embed="rId3"/>
          <a:stretch>
            <a:fillRect/>
          </a:stretch>
        </p:blipFill>
        <p:spPr>
          <a:xfrm>
            <a:off x="7910785" y="6623977"/>
            <a:ext cx="4112065" cy="157267"/>
          </a:xfrm>
          <a:prstGeom prst="rect">
            <a:avLst/>
          </a:prstGeom>
        </p:spPr>
      </p:pic>
      <p:sp>
        <p:nvSpPr>
          <p:cNvPr id="15" name="Rectangle 14"/>
          <p:cNvSpPr/>
          <p:nvPr/>
        </p:nvSpPr>
        <p:spPr bwMode="auto">
          <a:xfrm flipV="1">
            <a:off x="-14684" y="2297152"/>
            <a:ext cx="148465"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p:nvSpPr>
        <p:spPr bwMode="auto">
          <a:xfrm>
            <a:off x="179" y="1"/>
            <a:ext cx="12188648"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609441" y="2984736"/>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altLang="zh-CN" smtClean="0"/>
              <a:t>Click to edit Master title style</a:t>
            </a:r>
            <a:endParaRPr lang="en-US" dirty="0" smtClean="0"/>
          </a:p>
        </p:txBody>
      </p:sp>
      <p:sp>
        <p:nvSpPr>
          <p:cNvPr id="11"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2026419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10975336"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200" b="0" dirty="0" smtClean="0">
                <a:solidFill>
                  <a:schemeClr val="accent4"/>
                </a:solidFill>
                <a:latin typeface="+mn-lt"/>
                <a:ea typeface="+mn-ea"/>
                <a:cs typeface="+mn-cs"/>
              </a:defRPr>
            </a:lvl1pPr>
            <a:lvl2pPr marL="463550" indent="-174625">
              <a:lnSpc>
                <a:spcPct val="110000"/>
              </a:lnSpc>
              <a:defRPr sz="1600"/>
            </a:lvl2pPr>
            <a:lvl3pPr marL="682625" indent="-173038">
              <a:lnSpc>
                <a:spcPct val="110000"/>
              </a:lnSpc>
              <a:defRPr sz="1400"/>
            </a:lvl3pPr>
            <a:lvl4pPr marL="914400" indent="-173038">
              <a:lnSpc>
                <a:spcPct val="110000"/>
              </a:lnSpc>
              <a:buFont typeface="Arial" pitchFamily="34" charset="0"/>
              <a:buChar char="–"/>
              <a:defRPr sz="1400"/>
            </a:lvl4pPr>
            <a:lvl5pPr marL="1319213" indent="-347663">
              <a:defRPr/>
            </a:lvl5p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6"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sp>
        <p:nvSpPr>
          <p:cNvPr id="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8"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11989275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6" name="Rectangle 5"/>
          <p:cNvSpPr/>
          <p:nvPr/>
        </p:nvSpPr>
        <p:spPr bwMode="auto">
          <a:xfrm>
            <a:off x="626283" y="160622"/>
            <a:ext cx="5204480" cy="369332"/>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p:nvSpPr>
        <p:spPr>
          <a:xfrm>
            <a:off x="642535" y="5412030"/>
            <a:ext cx="5204480" cy="230486"/>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086" y="808433"/>
            <a:ext cx="2485461" cy="595630"/>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11"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33518592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No Body Copy">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2532776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No Body Copy">
    <p:spTree>
      <p:nvGrpSpPr>
        <p:cNvPr id="1" name=""/>
        <p:cNvGrpSpPr/>
        <p:nvPr/>
      </p:nvGrpSpPr>
      <p:grpSpPr>
        <a:xfrm>
          <a:off x="0" y="0"/>
          <a:ext cx="0" cy="0"/>
          <a:chOff x="0" y="0"/>
          <a:chExt cx="0" cy="0"/>
        </a:xfrm>
      </p:grpSpPr>
      <p:sp>
        <p:nvSpPr>
          <p:cNvPr id="10" name="Rectangle 11"/>
          <p:cNvSpPr>
            <a:spLocks noGrp="1" noChangeArrowheads="1"/>
          </p:cNvSpPr>
          <p:nvPr>
            <p:ph type="title"/>
          </p:nvPr>
        </p:nvSpPr>
        <p:spPr bwMode="auto">
          <a:xfrm>
            <a:off x="609441" y="209551"/>
            <a:ext cx="10969943" cy="53272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baseline="0"/>
            </a:lvl1pPr>
          </a:lstStyle>
          <a:p>
            <a:pPr lvl="0"/>
            <a:r>
              <a:rPr lang="en-US" altLang="zh-CN" smtClean="0"/>
              <a:t>Click to edit Master title style</a:t>
            </a:r>
            <a:endParaRPr lang="en-US" dirty="0" smtClean="0"/>
          </a:p>
        </p:txBody>
      </p:sp>
      <p:sp>
        <p:nvSpPr>
          <p:cNvPr id="5"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6"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2645149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9786584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a:prstGeom prst="rect">
            <a:avLst/>
          </a:prstGeo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20395266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1655146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641516" y="0"/>
            <a:ext cx="11547308"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pic>
        <p:nvPicPr>
          <p:cNvPr id="16" name="Picture 15" descr="All_Programmable_Text_FINAL.jpg"/>
          <p:cNvPicPr>
            <a:picLocks noChangeAspect="1"/>
          </p:cNvPicPr>
          <p:nvPr/>
        </p:nvPicPr>
        <p:blipFill>
          <a:blip r:embed="rId12"/>
          <a:stretch>
            <a:fillRect/>
          </a:stretch>
        </p:blipFill>
        <p:spPr>
          <a:xfrm>
            <a:off x="7910785" y="6623977"/>
            <a:ext cx="4112065" cy="157267"/>
          </a:xfrm>
          <a:prstGeom prst="rect">
            <a:avLst/>
          </a:prstGeom>
        </p:spPr>
      </p:pic>
      <p:sp>
        <p:nvSpPr>
          <p:cNvPr id="11" name="Rectangle 10"/>
          <p:cNvSpPr/>
          <p:nvPr/>
        </p:nvSpPr>
        <p:spPr bwMode="auto">
          <a:xfrm>
            <a:off x="-1" y="0"/>
            <a:ext cx="641517"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p:cNvSpPr txBox="1"/>
          <p:nvPr/>
        </p:nvSpPr>
        <p:spPr bwMode="auto">
          <a:xfrm>
            <a:off x="0" y="6744208"/>
            <a:ext cx="12188825" cy="143116"/>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9"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408653240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3"/>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2.emf"/><Relationship Id="rId4" Type="http://schemas.openxmlformats.org/officeDocument/2006/relationships/package" Target="../embeddings/Microsoft_Word_Document1.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package" Target="../embeddings/Microsoft_Word_Document2.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Synthesis</a:t>
            </a:r>
            <a:endParaRPr lang="en-US" dirty="0"/>
          </a:p>
        </p:txBody>
      </p:sp>
      <p:sp>
        <p:nvSpPr>
          <p:cNvPr id="5" name="Footer Placeholder 4"/>
          <p:cNvSpPr>
            <a:spLocks noGrp="1"/>
          </p:cNvSpPr>
          <p:nvPr>
            <p:ph type="ftr" sz="quarter" idx="3"/>
          </p:nvPr>
        </p:nvSpPr>
        <p:spPr/>
        <p:txBody>
          <a:bodyPr/>
          <a:lstStyle/>
          <a:p>
            <a:r>
              <a:rPr lang="en-US" smtClean="0"/>
              <a:t>© Copyright 2016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074183" cy="4268337"/>
          </a:xfrm>
        </p:spPr>
        <p:txBody>
          <a:bodyPr/>
          <a:lstStyle/>
          <a:p>
            <a:pPr lvl="0"/>
            <a:r>
              <a:rPr lang="en-US" dirty="0"/>
              <a:t>Synthesis of an RTL </a:t>
            </a:r>
            <a:r>
              <a:rPr lang="en-US" dirty="0" smtClean="0"/>
              <a:t>design</a:t>
            </a:r>
          </a:p>
          <a:p>
            <a:pPr lvl="1"/>
            <a:r>
              <a:rPr lang="en-US" dirty="0" smtClean="0"/>
              <a:t> Optimizes the </a:t>
            </a:r>
            <a:r>
              <a:rPr lang="en-US" dirty="0"/>
              <a:t>gate-level </a:t>
            </a:r>
            <a:r>
              <a:rPr lang="en-US" dirty="0" smtClean="0"/>
              <a:t>design</a:t>
            </a:r>
          </a:p>
          <a:p>
            <a:pPr lvl="1"/>
            <a:r>
              <a:rPr lang="en-US" dirty="0" smtClean="0"/>
              <a:t> Maps </a:t>
            </a:r>
            <a:r>
              <a:rPr lang="en-US" dirty="0"/>
              <a:t>the netlist to Xilinx </a:t>
            </a:r>
            <a:r>
              <a:rPr lang="en-US" dirty="0" smtClean="0"/>
              <a:t>primitives </a:t>
            </a:r>
          </a:p>
          <a:p>
            <a:pPr lvl="2"/>
            <a:r>
              <a:rPr lang="en-US" dirty="0"/>
              <a:t>S</a:t>
            </a:r>
            <a:r>
              <a:rPr lang="en-US" dirty="0" smtClean="0"/>
              <a:t>ometimes </a:t>
            </a:r>
            <a:r>
              <a:rPr lang="en-US" dirty="0"/>
              <a:t>called technology </a:t>
            </a:r>
            <a:r>
              <a:rPr lang="en-US" dirty="0" smtClean="0"/>
              <a:t>mapping</a:t>
            </a:r>
            <a:endParaRPr lang="en-US" dirty="0"/>
          </a:p>
          <a:p>
            <a:pPr lvl="0"/>
            <a:r>
              <a:rPr lang="en-US" dirty="0"/>
              <a:t>The figure </a:t>
            </a:r>
            <a:r>
              <a:rPr lang="en-US" dirty="0" smtClean="0"/>
              <a:t>shows </a:t>
            </a:r>
            <a:r>
              <a:rPr lang="en-US" dirty="0"/>
              <a:t>a generic FIFO behavioral component mapped to the dedicated FIFO hardware in a </a:t>
            </a:r>
            <a:r>
              <a:rPr lang="en-US" dirty="0" smtClean="0"/>
              <a:t>7-Series </a:t>
            </a:r>
            <a:r>
              <a:rPr lang="en-US" dirty="0"/>
              <a:t>FPGA</a:t>
            </a:r>
          </a:p>
          <a:p>
            <a:endParaRPr lang="en-US" dirty="0"/>
          </a:p>
        </p:txBody>
      </p:sp>
      <p:sp>
        <p:nvSpPr>
          <p:cNvPr id="3" name="Title 2"/>
          <p:cNvSpPr>
            <a:spLocks noGrp="1"/>
          </p:cNvSpPr>
          <p:nvPr>
            <p:ph type="title"/>
          </p:nvPr>
        </p:nvSpPr>
        <p:spPr/>
        <p:txBody>
          <a:bodyPr/>
          <a:lstStyle/>
          <a:p>
            <a:r>
              <a:rPr lang="en-AU" dirty="0"/>
              <a:t>Synthesis: Logic Optimization and Mapping to Device </a:t>
            </a:r>
            <a:r>
              <a:rPr lang="en-AU" dirty="0" smtClean="0"/>
              <a:t>Primitives</a:t>
            </a:r>
            <a:endParaRPr lang="en-US" dirty="0"/>
          </a:p>
        </p:txBody>
      </p:sp>
      <p:pic>
        <p:nvPicPr>
          <p:cNvPr id="921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733550"/>
            <a:ext cx="5886918" cy="365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144761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248" y="1632441"/>
            <a:ext cx="3635081" cy="4732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09441" y="1327151"/>
            <a:ext cx="7521547" cy="4268337"/>
          </a:xfrm>
        </p:spPr>
        <p:txBody>
          <a:bodyPr/>
          <a:lstStyle/>
          <a:p>
            <a:pPr lvl="0"/>
            <a:r>
              <a:rPr lang="en-US" sz="1800" dirty="0"/>
              <a:t>Applicable only for RTL (HDL) design flows</a:t>
            </a:r>
          </a:p>
          <a:p>
            <a:pPr lvl="1"/>
            <a:r>
              <a:rPr lang="en-US" sz="1600" dirty="0"/>
              <a:t>EDIF is black boxed and linked after synthesis</a:t>
            </a:r>
          </a:p>
          <a:p>
            <a:pPr lvl="0"/>
            <a:r>
              <a:rPr lang="en-US" sz="1800" dirty="0"/>
              <a:t>Synthesis tool uses XDC constraints to drive synthesis optimization</a:t>
            </a:r>
          </a:p>
          <a:p>
            <a:pPr lvl="1"/>
            <a:r>
              <a:rPr lang="en-US" sz="1600" dirty="0" smtClean="0"/>
              <a:t>XDC </a:t>
            </a:r>
            <a:r>
              <a:rPr lang="en-US" sz="1600" dirty="0"/>
              <a:t>file must exist</a:t>
            </a:r>
          </a:p>
          <a:p>
            <a:r>
              <a:rPr lang="en-US" sz="1800" dirty="0" smtClean="0"/>
              <a:t>Timing constraints considerations</a:t>
            </a:r>
          </a:p>
          <a:p>
            <a:pPr lvl="1"/>
            <a:r>
              <a:rPr lang="en-US" sz="1600" dirty="0" smtClean="0"/>
              <a:t>Design </a:t>
            </a:r>
            <a:r>
              <a:rPr lang="en-US" sz="1600" dirty="0"/>
              <a:t>must first be synthesized without timing constraints for constraints editor </a:t>
            </a:r>
            <a:r>
              <a:rPr lang="en-US" sz="1600" dirty="0" smtClean="0"/>
              <a:t>usage</a:t>
            </a:r>
          </a:p>
          <a:p>
            <a:pPr lvl="1"/>
            <a:r>
              <a:rPr lang="en-US" sz="1600" dirty="0" smtClean="0"/>
              <a:t>Constraints Wizard is available after synthesis to define rudimentary timing constraints</a:t>
            </a:r>
          </a:p>
          <a:p>
            <a:pPr lvl="0"/>
            <a:r>
              <a:rPr lang="en-US" sz="1800" dirty="0" smtClean="0"/>
              <a:t>Synthesis </a:t>
            </a:r>
            <a:r>
              <a:rPr lang="en-US" sz="1800" dirty="0"/>
              <a:t>settings provide access to additional options</a:t>
            </a:r>
          </a:p>
          <a:p>
            <a:r>
              <a:rPr lang="en-US" sz="1800" dirty="0"/>
              <a:t>Note the changes in the Flow Navigator when the synthesized design has been </a:t>
            </a:r>
            <a:r>
              <a:rPr lang="en-US" sz="1800" dirty="0" smtClean="0"/>
              <a:t>opened</a:t>
            </a:r>
          </a:p>
          <a:p>
            <a:pPr lvl="1"/>
            <a:r>
              <a:rPr lang="en-US" sz="1600" dirty="0" smtClean="0"/>
              <a:t>Set Up Debug allows for integration of debug feature</a:t>
            </a:r>
            <a:endParaRPr lang="en-US" sz="1600" dirty="0"/>
          </a:p>
        </p:txBody>
      </p:sp>
      <p:sp>
        <p:nvSpPr>
          <p:cNvPr id="3" name="Title 2"/>
          <p:cNvSpPr>
            <a:spLocks noGrp="1"/>
          </p:cNvSpPr>
          <p:nvPr>
            <p:ph type="title"/>
          </p:nvPr>
        </p:nvSpPr>
        <p:spPr/>
        <p:txBody>
          <a:bodyPr/>
          <a:lstStyle/>
          <a:p>
            <a:r>
              <a:rPr lang="en-US" dirty="0" err="1" smtClean="0"/>
              <a:t>Vivado</a:t>
            </a:r>
            <a:r>
              <a:rPr lang="en-US" dirty="0" smtClean="0"/>
              <a:t> IDE Synthesis</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11</a:t>
            </a:fld>
            <a:endParaRPr lang="en-US" dirty="0"/>
          </a:p>
        </p:txBody>
      </p:sp>
    </p:spTree>
    <p:extLst>
      <p:ext uri="{BB962C8B-B14F-4D97-AF65-F5344CB8AC3E}">
        <p14:creationId xmlns:p14="http://schemas.microsoft.com/office/powerpoint/2010/main" val="29429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347171" cy="4268337"/>
          </a:xfrm>
        </p:spPr>
        <p:txBody>
          <a:bodyPr/>
          <a:lstStyle/>
          <a:p>
            <a:pPr lvl="0"/>
            <a:r>
              <a:rPr lang="en-US" dirty="0" smtClean="0"/>
              <a:t>Synthesis Settings </a:t>
            </a:r>
            <a:r>
              <a:rPr lang="en-US" dirty="0"/>
              <a:t>brings up Project Settings dialog box</a:t>
            </a:r>
          </a:p>
          <a:p>
            <a:pPr lvl="1"/>
            <a:r>
              <a:rPr lang="en-US" dirty="0"/>
              <a:t>Central location for all project settings</a:t>
            </a:r>
          </a:p>
          <a:p>
            <a:r>
              <a:rPr lang="en-US" dirty="0" smtClean="0"/>
              <a:t>Select </a:t>
            </a:r>
            <a:r>
              <a:rPr lang="en-US" dirty="0"/>
              <a:t>the Default Constraint Set as the active </a:t>
            </a:r>
            <a:r>
              <a:rPr lang="en-US" i="1" dirty="0"/>
              <a:t>constraint set</a:t>
            </a:r>
            <a:r>
              <a:rPr lang="en-US" dirty="0"/>
              <a:t>. </a:t>
            </a:r>
            <a:r>
              <a:rPr lang="en-US" dirty="0" smtClean="0"/>
              <a:t> Two types of the design constraints</a:t>
            </a:r>
            <a:endParaRPr lang="en-US" dirty="0"/>
          </a:p>
          <a:p>
            <a:pPr lvl="2"/>
            <a:r>
              <a:rPr lang="en-US" b="1" dirty="0" smtClean="0"/>
              <a:t>Physical </a:t>
            </a:r>
            <a:r>
              <a:rPr lang="en-US" b="1" dirty="0"/>
              <a:t>constraints </a:t>
            </a:r>
            <a:r>
              <a:rPr lang="en-US" b="0" dirty="0"/>
              <a:t>define pin placement, and absolute, or relative, placement of cells such as block RAMs, LUTs, Flip-Flops, and device configuration settings.</a:t>
            </a:r>
          </a:p>
          <a:p>
            <a:pPr lvl="2"/>
            <a:r>
              <a:rPr lang="en-US" b="1" dirty="0" smtClean="0"/>
              <a:t>Timing </a:t>
            </a:r>
            <a:r>
              <a:rPr lang="en-US" b="1" dirty="0"/>
              <a:t>constraints</a:t>
            </a:r>
            <a:r>
              <a:rPr lang="en-US" b="0" dirty="0"/>
              <a:t>, written in industry standard SDC, define the frequency requirements for the design. Without timing constraints, the Vivado Design Suite optimizes the design solely for wire length and placement congestion.</a:t>
            </a:r>
            <a:endParaRPr lang="en-US" dirty="0"/>
          </a:p>
        </p:txBody>
      </p:sp>
      <p:sp>
        <p:nvSpPr>
          <p:cNvPr id="3" name="Title 2"/>
          <p:cNvSpPr>
            <a:spLocks noGrp="1"/>
          </p:cNvSpPr>
          <p:nvPr>
            <p:ph type="title"/>
          </p:nvPr>
        </p:nvSpPr>
        <p:spPr/>
        <p:txBody>
          <a:bodyPr/>
          <a:lstStyle/>
          <a:p>
            <a:r>
              <a:rPr lang="en-US" dirty="0" err="1" smtClean="0"/>
              <a:t>Vivado</a:t>
            </a:r>
            <a:r>
              <a:rPr lang="en-US" dirty="0" smtClean="0"/>
              <a:t> IDE Synthesis Settings</a:t>
            </a:r>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890" y="1121452"/>
            <a:ext cx="27146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7109890" y="2252859"/>
            <a:ext cx="4469494" cy="4101842"/>
          </a:xfrm>
          <a:prstGeom prst="rect">
            <a:avLst/>
          </a:prstGeom>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823167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383030" cy="4268337"/>
          </a:xfrm>
        </p:spPr>
        <p:txBody>
          <a:bodyPr/>
          <a:lstStyle/>
          <a:p>
            <a:r>
              <a:rPr lang="en-US" b="0" dirty="0" smtClean="0"/>
              <a:t>The </a:t>
            </a:r>
            <a:r>
              <a:rPr lang="en-US" dirty="0"/>
              <a:t>tcl.pre </a:t>
            </a:r>
            <a:r>
              <a:rPr lang="en-US" b="0" dirty="0"/>
              <a:t>and </a:t>
            </a:r>
            <a:r>
              <a:rPr lang="en-US" dirty="0"/>
              <a:t>tcl.post </a:t>
            </a:r>
            <a:r>
              <a:rPr lang="en-US" b="0" dirty="0"/>
              <a:t>options are hooks for Tcl files that run immediately before and after </a:t>
            </a:r>
            <a:r>
              <a:rPr lang="en-US" b="0" dirty="0" smtClean="0"/>
              <a:t>synthesis</a:t>
            </a:r>
          </a:p>
          <a:p>
            <a:r>
              <a:rPr lang="en-US" dirty="0" err="1" smtClean="0"/>
              <a:t>flatten_hierarchy</a:t>
            </a:r>
            <a:r>
              <a:rPr lang="en-US" b="0" dirty="0"/>
              <a:t>: Determines how </a:t>
            </a:r>
            <a:r>
              <a:rPr lang="en-US" b="0" dirty="0" smtClean="0"/>
              <a:t>synthesis </a:t>
            </a:r>
            <a:r>
              <a:rPr lang="en-US" b="0" dirty="0"/>
              <a:t>controls </a:t>
            </a:r>
            <a:r>
              <a:rPr lang="en-US" b="0" dirty="0" smtClean="0"/>
              <a:t>hierarchy</a:t>
            </a:r>
            <a:endParaRPr lang="en-US" b="0" dirty="0"/>
          </a:p>
          <a:p>
            <a:pPr lvl="1"/>
            <a:r>
              <a:rPr lang="en-US" b="0" dirty="0"/>
              <a:t>none: </a:t>
            </a:r>
            <a:r>
              <a:rPr lang="en-US" b="0" dirty="0" smtClean="0"/>
              <a:t>Do not flatten </a:t>
            </a:r>
            <a:r>
              <a:rPr lang="en-US" b="0" dirty="0"/>
              <a:t>the hierarchy. </a:t>
            </a:r>
            <a:endParaRPr lang="en-US" b="0" dirty="0" smtClean="0"/>
          </a:p>
          <a:p>
            <a:pPr lvl="2"/>
            <a:r>
              <a:rPr lang="en-US" dirty="0" smtClean="0"/>
              <a:t>Maintains </a:t>
            </a:r>
            <a:r>
              <a:rPr lang="en-US" b="0" dirty="0" smtClean="0"/>
              <a:t>the </a:t>
            </a:r>
            <a:r>
              <a:rPr lang="en-US" b="0" dirty="0"/>
              <a:t>exact same hierarchy as the original </a:t>
            </a:r>
            <a:r>
              <a:rPr lang="en-US" b="0" dirty="0" smtClean="0"/>
              <a:t>RTL </a:t>
            </a:r>
            <a:endParaRPr lang="en-US" b="0" dirty="0"/>
          </a:p>
          <a:p>
            <a:pPr lvl="1"/>
            <a:r>
              <a:rPr lang="en-US" b="0" dirty="0"/>
              <a:t>full: </a:t>
            </a:r>
            <a:r>
              <a:rPr lang="en-US" b="0" dirty="0" smtClean="0"/>
              <a:t>Fully </a:t>
            </a:r>
            <a:r>
              <a:rPr lang="en-US" b="0" dirty="0"/>
              <a:t>flatten the hierarchy leaving only the top </a:t>
            </a:r>
            <a:r>
              <a:rPr lang="en-US" b="0" dirty="0" smtClean="0"/>
              <a:t>level</a:t>
            </a:r>
            <a:endParaRPr lang="en-US" b="0" dirty="0"/>
          </a:p>
          <a:p>
            <a:pPr lvl="1"/>
            <a:r>
              <a:rPr lang="en-US" b="0" dirty="0"/>
              <a:t>rebuilt</a:t>
            </a:r>
            <a:r>
              <a:rPr lang="en-US" b="0" dirty="0" smtClean="0"/>
              <a:t>: Flatten </a:t>
            </a:r>
            <a:r>
              <a:rPr lang="en-US" b="0" dirty="0"/>
              <a:t>the hierarchy, perform synthesis, and then rebuild the hierarchy based on the original </a:t>
            </a:r>
            <a:r>
              <a:rPr lang="en-US" b="0" dirty="0" smtClean="0"/>
              <a:t>RTL</a:t>
            </a:r>
          </a:p>
          <a:p>
            <a:pPr lvl="2"/>
            <a:r>
              <a:rPr lang="en-US" b="0" dirty="0" smtClean="0"/>
              <a:t>Allows the </a:t>
            </a:r>
            <a:r>
              <a:rPr lang="en-US" b="0" dirty="0" err="1" smtClean="0"/>
              <a:t>QoR</a:t>
            </a:r>
            <a:r>
              <a:rPr lang="en-US" b="0" dirty="0" smtClean="0"/>
              <a:t> benefit of cross-boundary optimizations, with a final hierarchy that is similar to the RTL for ease of analysis </a:t>
            </a:r>
          </a:p>
          <a:p>
            <a:r>
              <a:rPr lang="en-US" dirty="0" err="1" smtClean="0"/>
              <a:t>gated_clock_conversion</a:t>
            </a:r>
            <a:r>
              <a:rPr lang="en-US" dirty="0"/>
              <a:t>: </a:t>
            </a:r>
            <a:r>
              <a:rPr lang="en-US" b="0" dirty="0"/>
              <a:t>Turns on and off the </a:t>
            </a:r>
            <a:r>
              <a:rPr lang="en-US" b="0" dirty="0" smtClean="0"/>
              <a:t>synthesis </a:t>
            </a:r>
            <a:r>
              <a:rPr lang="en-US" b="0" dirty="0"/>
              <a:t>tools ability to convert clock_logic with </a:t>
            </a:r>
            <a:r>
              <a:rPr lang="en-US" b="0" dirty="0" smtClean="0"/>
              <a:t>enables</a:t>
            </a:r>
            <a:endParaRPr lang="en-US" dirty="0"/>
          </a:p>
        </p:txBody>
      </p:sp>
      <p:sp>
        <p:nvSpPr>
          <p:cNvPr id="3" name="Title 2"/>
          <p:cNvSpPr>
            <a:spLocks noGrp="1"/>
          </p:cNvSpPr>
          <p:nvPr>
            <p:ph type="title"/>
          </p:nvPr>
        </p:nvSpPr>
        <p:spPr/>
        <p:txBody>
          <a:bodyPr/>
          <a:lstStyle/>
          <a:p>
            <a:r>
              <a:rPr lang="en-US" dirty="0" err="1" smtClean="0"/>
              <a:t>Vivado</a:t>
            </a:r>
            <a:r>
              <a:rPr lang="en-US" dirty="0" smtClean="0"/>
              <a:t> IDE Synthesis Settings</a:t>
            </a:r>
            <a:endParaRPr lang="en-US" dirty="0"/>
          </a:p>
        </p:txBody>
      </p:sp>
      <p:pic>
        <p:nvPicPr>
          <p:cNvPr id="8" name="Picture 7"/>
          <p:cNvPicPr>
            <a:picLocks noChangeAspect="1"/>
          </p:cNvPicPr>
          <p:nvPr/>
        </p:nvPicPr>
        <p:blipFill>
          <a:blip r:embed="rId3"/>
          <a:stretch>
            <a:fillRect/>
          </a:stretch>
        </p:blipFill>
        <p:spPr>
          <a:xfrm>
            <a:off x="7088093" y="1674718"/>
            <a:ext cx="4919734" cy="2977963"/>
          </a:xfrm>
          <a:prstGeom prst="rect">
            <a:avLst/>
          </a:prstGeom>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404444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047226" cy="4268337"/>
          </a:xfrm>
        </p:spPr>
        <p:txBody>
          <a:bodyPr/>
          <a:lstStyle/>
          <a:p>
            <a:r>
              <a:rPr lang="en-US" dirty="0" err="1" smtClean="0"/>
              <a:t>bufg</a:t>
            </a:r>
            <a:r>
              <a:rPr lang="en-US" b="0" dirty="0" smtClean="0"/>
              <a:t>: Controls how many BUFGs the tool infers in the design</a:t>
            </a:r>
          </a:p>
          <a:p>
            <a:pPr lvl="1"/>
            <a:r>
              <a:rPr lang="en-US" b="0" dirty="0" smtClean="0"/>
              <a:t>This option is used when other BUFGs in </a:t>
            </a:r>
            <a:r>
              <a:rPr lang="en-US" b="0" dirty="0" err="1" smtClean="0"/>
              <a:t>netlists</a:t>
            </a:r>
            <a:r>
              <a:rPr lang="en-US" b="0" dirty="0" smtClean="0"/>
              <a:t> are not visible to the synthesis process </a:t>
            </a:r>
          </a:p>
          <a:p>
            <a:r>
              <a:rPr lang="en-US" dirty="0" err="1" smtClean="0"/>
              <a:t>fsm_extraction</a:t>
            </a:r>
            <a:r>
              <a:rPr lang="en-US" b="0" dirty="0" smtClean="0"/>
              <a:t>: Encode the state machine in a specific encoding type: </a:t>
            </a:r>
            <a:r>
              <a:rPr lang="en-US" b="0" dirty="0" err="1" smtClean="0"/>
              <a:t>one_hot</a:t>
            </a:r>
            <a:r>
              <a:rPr lang="en-US" b="0" dirty="0" smtClean="0"/>
              <a:t>, sequential, </a:t>
            </a:r>
            <a:r>
              <a:rPr lang="en-US" b="0" dirty="0" err="1" smtClean="0"/>
              <a:t>johnson</a:t>
            </a:r>
            <a:r>
              <a:rPr lang="en-US" b="0" dirty="0" smtClean="0"/>
              <a:t>, gray, or auto </a:t>
            </a:r>
          </a:p>
          <a:p>
            <a:r>
              <a:rPr lang="en-US" dirty="0" err="1" smtClean="0"/>
              <a:t>keep_equivalent_registers</a:t>
            </a:r>
            <a:r>
              <a:rPr lang="en-US" b="0" dirty="0" smtClean="0"/>
              <a:t>: Prevents registers with the same input logic from being merged</a:t>
            </a:r>
          </a:p>
          <a:p>
            <a:r>
              <a:rPr lang="en-US" dirty="0" err="1" smtClean="0"/>
              <a:t>resource_sharing</a:t>
            </a:r>
            <a:r>
              <a:rPr lang="en-US" b="0" dirty="0" smtClean="0"/>
              <a:t>: Sets the sharing of arithmetic operators between different signals</a:t>
            </a:r>
          </a:p>
          <a:p>
            <a:pPr lvl="1"/>
            <a:r>
              <a:rPr lang="en-US" b="0" dirty="0" smtClean="0"/>
              <a:t>The values are auto, on and off </a:t>
            </a:r>
          </a:p>
        </p:txBody>
      </p:sp>
      <p:sp>
        <p:nvSpPr>
          <p:cNvPr id="3" name="Title 2"/>
          <p:cNvSpPr>
            <a:spLocks noGrp="1"/>
          </p:cNvSpPr>
          <p:nvPr>
            <p:ph type="title"/>
          </p:nvPr>
        </p:nvSpPr>
        <p:spPr/>
        <p:txBody>
          <a:bodyPr/>
          <a:lstStyle/>
          <a:p>
            <a:r>
              <a:rPr lang="en-US" smtClean="0"/>
              <a:t>Vivado IDE Synthesis Settings</a:t>
            </a:r>
            <a:endParaRPr lang="en-US" dirty="0"/>
          </a:p>
        </p:txBody>
      </p:sp>
      <p:pic>
        <p:nvPicPr>
          <p:cNvPr id="6" name="Picture 5"/>
          <p:cNvPicPr>
            <a:picLocks noChangeAspect="1"/>
          </p:cNvPicPr>
          <p:nvPr/>
        </p:nvPicPr>
        <p:blipFill>
          <a:blip r:embed="rId3"/>
          <a:stretch>
            <a:fillRect/>
          </a:stretch>
        </p:blipFill>
        <p:spPr>
          <a:xfrm>
            <a:off x="6656667" y="1723580"/>
            <a:ext cx="5419725" cy="3219450"/>
          </a:xfrm>
          <a:prstGeom prst="rect">
            <a:avLst/>
          </a:prstGeom>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22694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347171" cy="4268337"/>
          </a:xfrm>
        </p:spPr>
        <p:txBody>
          <a:bodyPr/>
          <a:lstStyle/>
          <a:p>
            <a:r>
              <a:rPr lang="en-US" sz="1800" dirty="0" err="1" smtClean="0"/>
              <a:t>control_set_opt_threshold</a:t>
            </a:r>
            <a:r>
              <a:rPr lang="en-US" sz="1800" dirty="0" smtClean="0"/>
              <a:t>: Sets the threshold for clock enable optimization to the lower number of control sets</a:t>
            </a:r>
          </a:p>
          <a:p>
            <a:r>
              <a:rPr lang="en-US" sz="1800" dirty="0" err="1" smtClean="0"/>
              <a:t>no_lc</a:t>
            </a:r>
            <a:r>
              <a:rPr lang="en-US" sz="1800" dirty="0" smtClean="0"/>
              <a:t>: When checked, this option turns off LUT combining</a:t>
            </a:r>
          </a:p>
          <a:p>
            <a:r>
              <a:rPr lang="en-US" sz="1800" dirty="0" err="1" smtClean="0"/>
              <a:t>shreg_min_size</a:t>
            </a:r>
            <a:r>
              <a:rPr lang="en-US" sz="1800" dirty="0" smtClean="0"/>
              <a:t>: Is the threshold for inference of SRLs</a:t>
            </a:r>
          </a:p>
          <a:p>
            <a:pPr lvl="1"/>
            <a:r>
              <a:rPr lang="en-US" sz="1600" dirty="0" smtClean="0"/>
              <a:t>This sets the number of sequential elements that would result in the inference of an SRL for fixed delay chains (static SRL)</a:t>
            </a:r>
          </a:p>
          <a:p>
            <a:r>
              <a:rPr lang="en-US" sz="1800" dirty="0" err="1" smtClean="0"/>
              <a:t>max_bram</a:t>
            </a:r>
            <a:r>
              <a:rPr lang="en-US" sz="1800" dirty="0" smtClean="0"/>
              <a:t>: Limits the number of BRAM allowed in the design. </a:t>
            </a:r>
          </a:p>
          <a:p>
            <a:pPr lvl="1"/>
            <a:r>
              <a:rPr lang="en-US" sz="1600" dirty="0" smtClean="0"/>
              <a:t>-1 default lets the tool pick as many BRAM as it can, limited by number of BRAMs in device</a:t>
            </a:r>
          </a:p>
          <a:p>
            <a:r>
              <a:rPr lang="en-US" sz="1800" dirty="0" smtClean="0"/>
              <a:t> </a:t>
            </a:r>
            <a:r>
              <a:rPr lang="en-US" sz="1800" dirty="0" err="1" smtClean="0"/>
              <a:t>max_dsp</a:t>
            </a:r>
            <a:r>
              <a:rPr lang="en-US" sz="1800" dirty="0" smtClean="0"/>
              <a:t>: Similar in concept to </a:t>
            </a:r>
            <a:r>
              <a:rPr lang="en-US" sz="1800" dirty="0" err="1" smtClean="0"/>
              <a:t>max_bram</a:t>
            </a:r>
            <a:r>
              <a:rPr lang="en-US" sz="1800" dirty="0" smtClean="0"/>
              <a:t>, except this applies to DSPs.</a:t>
            </a:r>
          </a:p>
          <a:p>
            <a:r>
              <a:rPr lang="en-US" sz="1800" dirty="0" smtClean="0"/>
              <a:t>To see explanation of each option, click on the name of each option to highlight it.</a:t>
            </a:r>
          </a:p>
        </p:txBody>
      </p:sp>
      <p:sp>
        <p:nvSpPr>
          <p:cNvPr id="3" name="Title 2"/>
          <p:cNvSpPr>
            <a:spLocks noGrp="1"/>
          </p:cNvSpPr>
          <p:nvPr>
            <p:ph type="title"/>
          </p:nvPr>
        </p:nvSpPr>
        <p:spPr/>
        <p:txBody>
          <a:bodyPr/>
          <a:lstStyle/>
          <a:p>
            <a:r>
              <a:rPr lang="en-US" smtClean="0"/>
              <a:t>Vivado IDE Synthesis Settings</a:t>
            </a:r>
            <a:endParaRPr lang="en-US" dirty="0"/>
          </a:p>
        </p:txBody>
      </p:sp>
      <p:pic>
        <p:nvPicPr>
          <p:cNvPr id="7" name="Picture 6"/>
          <p:cNvPicPr>
            <a:picLocks noChangeAspect="1"/>
          </p:cNvPicPr>
          <p:nvPr/>
        </p:nvPicPr>
        <p:blipFill>
          <a:blip r:embed="rId3"/>
          <a:stretch>
            <a:fillRect/>
          </a:stretch>
        </p:blipFill>
        <p:spPr>
          <a:xfrm>
            <a:off x="7025622" y="1674177"/>
            <a:ext cx="4947962" cy="3686717"/>
          </a:xfrm>
          <a:prstGeom prst="rect">
            <a:avLst/>
          </a:prstGeom>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15</a:t>
            </a:fld>
            <a:endParaRPr lang="en-US" dirty="0"/>
          </a:p>
        </p:txBody>
      </p:sp>
    </p:spTree>
    <p:extLst>
      <p:ext uri="{BB962C8B-B14F-4D97-AF65-F5344CB8AC3E}">
        <p14:creationId xmlns:p14="http://schemas.microsoft.com/office/powerpoint/2010/main" val="2951049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Synthesis RTL Attributes Supported</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16</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23222760"/>
              </p:ext>
            </p:extLst>
          </p:nvPr>
        </p:nvGraphicFramePr>
        <p:xfrm>
          <a:off x="664399" y="1428255"/>
          <a:ext cx="11092172" cy="4810125"/>
        </p:xfrm>
        <a:graphic>
          <a:graphicData uri="http://schemas.openxmlformats.org/presentationml/2006/ole">
            <mc:AlternateContent xmlns:mc="http://schemas.openxmlformats.org/markup-compatibility/2006">
              <mc:Choice xmlns:v="urn:schemas-microsoft-com:vml" Requires="v">
                <p:oleObj spid="_x0000_s12364" name="Document" r:id="rId4" imgW="10736676" imgH="4877160" progId="Word.Document.12">
                  <p:embed/>
                </p:oleObj>
              </mc:Choice>
              <mc:Fallback>
                <p:oleObj name="Document" r:id="rId4" imgW="10736676" imgH="4877160" progId="Word.Document.12">
                  <p:embed/>
                  <p:pic>
                    <p:nvPicPr>
                      <p:cNvPr id="0" name=""/>
                      <p:cNvPicPr/>
                      <p:nvPr/>
                    </p:nvPicPr>
                    <p:blipFill>
                      <a:blip r:embed="rId5"/>
                      <a:stretch>
                        <a:fillRect/>
                      </a:stretch>
                    </p:blipFill>
                    <p:spPr>
                      <a:xfrm>
                        <a:off x="664399" y="1428255"/>
                        <a:ext cx="11092172" cy="4810125"/>
                      </a:xfrm>
                      <a:prstGeom prst="rect">
                        <a:avLst/>
                      </a:prstGeom>
                    </p:spPr>
                  </p:pic>
                </p:oleObj>
              </mc:Fallback>
            </mc:AlternateContent>
          </a:graphicData>
        </a:graphic>
      </p:graphicFrame>
    </p:spTree>
    <p:extLst>
      <p:ext uri="{BB962C8B-B14F-4D97-AF65-F5344CB8AC3E}">
        <p14:creationId xmlns:p14="http://schemas.microsoft.com/office/powerpoint/2010/main" val="1195933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Synthesis RTL Attributes </a:t>
            </a:r>
            <a:r>
              <a:rPr lang="en-US" dirty="0" smtClean="0"/>
              <a:t>Supported, cont’d…</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78166572"/>
              </p:ext>
            </p:extLst>
          </p:nvPr>
        </p:nvGraphicFramePr>
        <p:xfrm>
          <a:off x="641433" y="1852592"/>
          <a:ext cx="11447463" cy="4786313"/>
        </p:xfrm>
        <a:graphic>
          <a:graphicData uri="http://schemas.openxmlformats.org/presentationml/2006/ole">
            <mc:AlternateContent xmlns:mc="http://schemas.openxmlformats.org/markup-compatibility/2006">
              <mc:Choice xmlns:v="urn:schemas-microsoft-com:vml" Requires="v">
                <p:oleObj spid="_x0000_s19504" name="Document" r:id="rId4" imgW="10906637" imgH="4748672" progId="Word.Document.12">
                  <p:embed/>
                </p:oleObj>
              </mc:Choice>
              <mc:Fallback>
                <p:oleObj name="Document" r:id="rId4" imgW="10906637" imgH="4748672" progId="Word.Document.12">
                  <p:embed/>
                  <p:pic>
                    <p:nvPicPr>
                      <p:cNvPr id="0" name=""/>
                      <p:cNvPicPr/>
                      <p:nvPr/>
                    </p:nvPicPr>
                    <p:blipFill>
                      <a:blip r:embed="rId5"/>
                      <a:stretch>
                        <a:fillRect/>
                      </a:stretch>
                    </p:blipFill>
                    <p:spPr>
                      <a:xfrm>
                        <a:off x="641433" y="1852592"/>
                        <a:ext cx="11447463" cy="4786313"/>
                      </a:xfrm>
                      <a:prstGeom prst="rect">
                        <a:avLst/>
                      </a:prstGeom>
                    </p:spPr>
                  </p:pic>
                </p:oleObj>
              </mc:Fallback>
            </mc:AlternateContent>
          </a:graphicData>
        </a:graphic>
      </p:graphicFrame>
    </p:spTree>
    <p:extLst>
      <p:ext uri="{BB962C8B-B14F-4D97-AF65-F5344CB8AC3E}">
        <p14:creationId xmlns:p14="http://schemas.microsoft.com/office/powerpoint/2010/main" val="1140919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No support for timing constraints embedded in RTL</a:t>
            </a:r>
          </a:p>
          <a:p>
            <a:pPr lvl="0"/>
            <a:r>
              <a:rPr lang="en-US" dirty="0" smtClean="0"/>
              <a:t>Example </a:t>
            </a:r>
            <a:r>
              <a:rPr lang="en-US" dirty="0"/>
              <a:t>of KEEP attribute</a:t>
            </a:r>
          </a:p>
          <a:p>
            <a:pPr marL="457200" indent="0">
              <a:buNone/>
            </a:pPr>
            <a:r>
              <a:rPr lang="en-US" dirty="0">
                <a:solidFill>
                  <a:srgbClr val="FF0000"/>
                </a:solidFill>
              </a:rPr>
              <a:t>VHDL</a:t>
            </a:r>
          </a:p>
          <a:p>
            <a:pPr marL="800100" lvl="1" indent="0">
              <a:buNone/>
            </a:pPr>
            <a:r>
              <a:rPr lang="en-US" dirty="0"/>
              <a:t>s</a:t>
            </a:r>
            <a:r>
              <a:rPr lang="en-US" dirty="0" smtClean="0"/>
              <a:t>ignal sig1 : </a:t>
            </a:r>
            <a:r>
              <a:rPr lang="en-US" dirty="0" err="1" smtClean="0"/>
              <a:t>std_logic</a:t>
            </a:r>
            <a:r>
              <a:rPr lang="en-US" dirty="0" smtClean="0"/>
              <a:t>;</a:t>
            </a:r>
          </a:p>
          <a:p>
            <a:pPr marL="800100" lvl="1" indent="0">
              <a:buNone/>
            </a:pPr>
            <a:r>
              <a:rPr lang="en-US" dirty="0" smtClean="0"/>
              <a:t>attribute </a:t>
            </a:r>
            <a:r>
              <a:rPr lang="en-US" dirty="0"/>
              <a:t>KEEP : string;</a:t>
            </a:r>
            <a:br>
              <a:rPr lang="en-US" dirty="0"/>
            </a:br>
            <a:r>
              <a:rPr lang="en-US" dirty="0"/>
              <a:t>attribute KEEP of </a:t>
            </a:r>
            <a:r>
              <a:rPr lang="en-US" dirty="0" smtClean="0"/>
              <a:t>sig1 </a:t>
            </a:r>
            <a:r>
              <a:rPr lang="en-US" dirty="0"/>
              <a:t>: signal is "true</a:t>
            </a:r>
            <a:r>
              <a:rPr lang="en-US" dirty="0" smtClean="0"/>
              <a:t>";</a:t>
            </a:r>
          </a:p>
          <a:p>
            <a:pPr marL="800100" lvl="1" indent="0">
              <a:buNone/>
            </a:pPr>
            <a:r>
              <a:rPr lang="en-US" dirty="0"/>
              <a:t>s</a:t>
            </a:r>
            <a:r>
              <a:rPr lang="en-US" dirty="0" smtClean="0"/>
              <a:t>ig1 &lt;= in1 and in2;</a:t>
            </a:r>
          </a:p>
          <a:p>
            <a:pPr marL="800100" lvl="1" indent="0">
              <a:buNone/>
            </a:pPr>
            <a:r>
              <a:rPr lang="en-US" dirty="0"/>
              <a:t>o</a:t>
            </a:r>
            <a:r>
              <a:rPr lang="en-US" dirty="0" smtClean="0"/>
              <a:t>ut1 &lt;= sig1 and in3;</a:t>
            </a:r>
            <a:endParaRPr lang="en-US" dirty="0"/>
          </a:p>
          <a:p>
            <a:pPr marL="457200" indent="0">
              <a:buNone/>
            </a:pPr>
            <a:r>
              <a:rPr lang="en-US" dirty="0">
                <a:solidFill>
                  <a:srgbClr val="FF0000"/>
                </a:solidFill>
              </a:rPr>
              <a:t>Verilog</a:t>
            </a:r>
          </a:p>
          <a:p>
            <a:pPr marL="800100" lvl="1" indent="0">
              <a:buNone/>
            </a:pPr>
            <a:r>
              <a:rPr lang="en-US" dirty="0"/>
              <a:t>(* KEEP = "true" *) </a:t>
            </a:r>
            <a:r>
              <a:rPr lang="en-US" dirty="0" smtClean="0"/>
              <a:t>wire sig1;</a:t>
            </a:r>
          </a:p>
          <a:p>
            <a:pPr marL="800100" lvl="1" indent="0">
              <a:buNone/>
            </a:pPr>
            <a:r>
              <a:rPr lang="en-US" dirty="0"/>
              <a:t>a</a:t>
            </a:r>
            <a:r>
              <a:rPr lang="en-US" dirty="0" smtClean="0"/>
              <a:t>ssign sig1 = in1 &amp; in2;</a:t>
            </a:r>
          </a:p>
          <a:p>
            <a:pPr marL="800100" lvl="1" indent="0">
              <a:buNone/>
            </a:pPr>
            <a:r>
              <a:rPr lang="en-US" dirty="0"/>
              <a:t>a</a:t>
            </a:r>
            <a:r>
              <a:rPr lang="en-US" dirty="0" smtClean="0"/>
              <a:t>ssign out1 = sig1 &amp; in3;   // without the attribute sig1 will be optimized away if it not 				// being used anywhere else in the model</a:t>
            </a:r>
            <a:endParaRPr lang="en-US" dirty="0"/>
          </a:p>
          <a:p>
            <a:endParaRPr lang="en-US" dirty="0"/>
          </a:p>
        </p:txBody>
      </p:sp>
      <p:sp>
        <p:nvSpPr>
          <p:cNvPr id="3" name="Title 2"/>
          <p:cNvSpPr>
            <a:spLocks noGrp="1"/>
          </p:cNvSpPr>
          <p:nvPr>
            <p:ph type="title"/>
          </p:nvPr>
        </p:nvSpPr>
        <p:spPr/>
        <p:txBody>
          <a:bodyPr/>
          <a:lstStyle/>
          <a:p>
            <a:r>
              <a:rPr lang="en-US" dirty="0" smtClean="0"/>
              <a:t>Attributes Example in RTL</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601643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Attributes do not work with Verilog 2001 module syntax</a:t>
            </a:r>
          </a:p>
        </p:txBody>
      </p:sp>
      <p:sp>
        <p:nvSpPr>
          <p:cNvPr id="3" name="Title 2"/>
          <p:cNvSpPr>
            <a:spLocks noGrp="1"/>
          </p:cNvSpPr>
          <p:nvPr>
            <p:ph type="title"/>
          </p:nvPr>
        </p:nvSpPr>
        <p:spPr/>
        <p:txBody>
          <a:bodyPr/>
          <a:lstStyle/>
          <a:p>
            <a:r>
              <a:rPr lang="en-US" dirty="0"/>
              <a:t>Attributes Example in RTL</a:t>
            </a:r>
          </a:p>
        </p:txBody>
      </p:sp>
      <p:sp>
        <p:nvSpPr>
          <p:cNvPr id="6" name="Rectangle 5"/>
          <p:cNvSpPr/>
          <p:nvPr/>
        </p:nvSpPr>
        <p:spPr>
          <a:xfrm>
            <a:off x="2943225" y="2230041"/>
            <a:ext cx="6092825" cy="3693319"/>
          </a:xfrm>
          <a:prstGeom prst="rect">
            <a:avLst/>
          </a:prstGeom>
        </p:spPr>
        <p:txBody>
          <a:bodyPr>
            <a:spAutoFit/>
          </a:bodyPr>
          <a:lstStyle/>
          <a:p>
            <a:pPr algn="l"/>
            <a:r>
              <a:rPr lang="en-US" dirty="0">
                <a:solidFill>
                  <a:srgbClr val="FF0000"/>
                </a:solidFill>
              </a:rPr>
              <a:t>Does Not Work</a:t>
            </a:r>
          </a:p>
          <a:p>
            <a:pPr algn="l"/>
            <a:r>
              <a:rPr lang="en-US" dirty="0"/>
              <a:t>module top ((* </a:t>
            </a:r>
            <a:r>
              <a:rPr lang="en-US" dirty="0" err="1"/>
              <a:t>buffer_type</a:t>
            </a:r>
            <a:r>
              <a:rPr lang="en-US" dirty="0"/>
              <a:t> = "none" *) input </a:t>
            </a:r>
            <a:r>
              <a:rPr lang="en-US" dirty="0" err="1"/>
              <a:t>sys_clock</a:t>
            </a:r>
            <a:r>
              <a:rPr lang="en-US" dirty="0"/>
              <a:t>,</a:t>
            </a:r>
          </a:p>
          <a:p>
            <a:pPr algn="l"/>
            <a:r>
              <a:rPr lang="en-US" dirty="0"/>
              <a:t>                                       input </a:t>
            </a:r>
            <a:r>
              <a:rPr lang="en-US" dirty="0" err="1"/>
              <a:t>sys_reset</a:t>
            </a:r>
            <a:r>
              <a:rPr lang="en-US" dirty="0"/>
              <a:t>,</a:t>
            </a:r>
          </a:p>
          <a:p>
            <a:pPr algn="l"/>
            <a:r>
              <a:rPr lang="en-US" dirty="0"/>
              <a:t>            (* </a:t>
            </a:r>
            <a:r>
              <a:rPr lang="en-US" dirty="0" err="1"/>
              <a:t>buffer_type</a:t>
            </a:r>
            <a:r>
              <a:rPr lang="en-US" dirty="0"/>
              <a:t> = "none" *) input </a:t>
            </a:r>
            <a:r>
              <a:rPr lang="en-US" dirty="0" err="1"/>
              <a:t>serDataIn</a:t>
            </a:r>
            <a:r>
              <a:rPr lang="en-US" dirty="0"/>
              <a:t>,</a:t>
            </a:r>
          </a:p>
          <a:p>
            <a:pPr algn="l"/>
            <a:r>
              <a:rPr lang="en-US" dirty="0">
                <a:solidFill>
                  <a:srgbClr val="FF0000"/>
                </a:solidFill>
              </a:rPr>
              <a:t>Works</a:t>
            </a:r>
          </a:p>
          <a:p>
            <a:pPr algn="l"/>
            <a:r>
              <a:rPr lang="en-US" dirty="0"/>
              <a:t>module top (    </a:t>
            </a:r>
            <a:r>
              <a:rPr lang="en-US" dirty="0" err="1"/>
              <a:t>sys_clock</a:t>
            </a:r>
            <a:r>
              <a:rPr lang="en-US" dirty="0"/>
              <a:t>,</a:t>
            </a:r>
          </a:p>
          <a:p>
            <a:pPr algn="l"/>
            <a:r>
              <a:rPr lang="en-US" dirty="0"/>
              <a:t>                </a:t>
            </a:r>
            <a:r>
              <a:rPr lang="en-US" dirty="0" err="1"/>
              <a:t>sys_reset</a:t>
            </a:r>
            <a:r>
              <a:rPr lang="en-US" dirty="0"/>
              <a:t>,    </a:t>
            </a:r>
          </a:p>
          <a:p>
            <a:pPr algn="l"/>
            <a:r>
              <a:rPr lang="en-US" dirty="0"/>
              <a:t>                </a:t>
            </a:r>
            <a:r>
              <a:rPr lang="en-US" dirty="0" err="1"/>
              <a:t>serDataIn</a:t>
            </a:r>
            <a:r>
              <a:rPr lang="en-US" dirty="0"/>
              <a:t>,</a:t>
            </a:r>
          </a:p>
          <a:p>
            <a:pPr algn="l"/>
            <a:r>
              <a:rPr lang="en-US" dirty="0"/>
              <a:t>                …</a:t>
            </a:r>
          </a:p>
          <a:p>
            <a:pPr algn="l"/>
            <a:r>
              <a:rPr lang="en-US" dirty="0"/>
              <a:t>            );</a:t>
            </a:r>
          </a:p>
          <a:p>
            <a:pPr algn="l"/>
            <a:r>
              <a:rPr lang="en-US" dirty="0"/>
              <a:t>(* </a:t>
            </a:r>
            <a:r>
              <a:rPr lang="en-US" dirty="0" err="1"/>
              <a:t>buffer_type</a:t>
            </a:r>
            <a:r>
              <a:rPr lang="en-US" dirty="0"/>
              <a:t> = "none" *) input  </a:t>
            </a:r>
            <a:r>
              <a:rPr lang="en-US" dirty="0" err="1"/>
              <a:t>sys_clock</a:t>
            </a:r>
            <a:r>
              <a:rPr lang="en-US" dirty="0"/>
              <a:t>;</a:t>
            </a:r>
          </a:p>
          <a:p>
            <a:pPr algn="l"/>
            <a:r>
              <a:rPr lang="en-US" dirty="0"/>
              <a:t>                           input  </a:t>
            </a:r>
            <a:r>
              <a:rPr lang="en-US" dirty="0" err="1"/>
              <a:t>sys_reset</a:t>
            </a:r>
            <a:r>
              <a:rPr lang="en-US" dirty="0"/>
              <a:t>;</a:t>
            </a:r>
          </a:p>
          <a:p>
            <a:pPr algn="l"/>
            <a:r>
              <a:rPr lang="en-US" dirty="0"/>
              <a:t>(* </a:t>
            </a:r>
            <a:r>
              <a:rPr lang="en-US" dirty="0" err="1"/>
              <a:t>buffer_type</a:t>
            </a:r>
            <a:r>
              <a:rPr lang="en-US" dirty="0"/>
              <a:t> = "none" *) input  </a:t>
            </a:r>
            <a:r>
              <a:rPr lang="en-US" dirty="0" err="1"/>
              <a:t>serDataIn</a:t>
            </a:r>
            <a:r>
              <a:rPr lang="en-US" dirty="0"/>
              <a:t>;</a:t>
            </a:r>
          </a:p>
        </p:txBody>
      </p:sp>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19</a:t>
            </a:fld>
            <a:endParaRPr lang="en-US" dirty="0"/>
          </a:p>
        </p:txBody>
      </p:sp>
    </p:spTree>
    <p:extLst>
      <p:ext uri="{BB962C8B-B14F-4D97-AF65-F5344CB8AC3E}">
        <p14:creationId xmlns:p14="http://schemas.microsoft.com/office/powerpoint/2010/main" val="336176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smtClean="0"/>
              <a:t>After completing this module, you will be able to:</a:t>
            </a:r>
          </a:p>
          <a:p>
            <a:endParaRPr lang="en-US" altLang="zh-CN" dirty="0" smtClean="0"/>
          </a:p>
          <a:p>
            <a:pPr lvl="1"/>
            <a:r>
              <a:rPr lang="en-US" dirty="0" smtClean="0"/>
              <a:t>Elaborate a design and perform analysis</a:t>
            </a:r>
          </a:p>
          <a:p>
            <a:pPr lvl="1"/>
            <a:r>
              <a:rPr lang="en-US" dirty="0" smtClean="0"/>
              <a:t>Make basic timing constraints with the Constraints viewer</a:t>
            </a:r>
          </a:p>
          <a:p>
            <a:pPr lvl="1"/>
            <a:r>
              <a:rPr lang="en-US" dirty="0" smtClean="0"/>
              <a:t>Use the </a:t>
            </a:r>
            <a:r>
              <a:rPr lang="en-US" dirty="0" err="1" smtClean="0">
                <a:latin typeface="Courier New" panose="02070309020205020404" pitchFamily="49" charset="0"/>
                <a:cs typeface="Courier New" panose="02070309020205020404" pitchFamily="49" charset="0"/>
              </a:rPr>
              <a:t>check_timing</a:t>
            </a:r>
            <a:r>
              <a:rPr lang="en-US" dirty="0" smtClean="0"/>
              <a:t> report to verify constraint coverage of your design</a:t>
            </a:r>
          </a:p>
          <a:p>
            <a:pPr lvl="1"/>
            <a:r>
              <a:rPr lang="en-US" dirty="0" smtClean="0"/>
              <a:t>Build useful design reports that will help you avoid the most common design mistakes and assure design success</a:t>
            </a:r>
          </a:p>
          <a:p>
            <a:pPr lvl="1"/>
            <a:r>
              <a:rPr lang="en-US" dirty="0" smtClean="0"/>
              <a:t>Use the </a:t>
            </a:r>
            <a:r>
              <a:rPr lang="en-US" dirty="0" err="1" smtClean="0">
                <a:latin typeface="Courier New" panose="02070309020205020404" pitchFamily="49" charset="0"/>
                <a:cs typeface="Courier New" panose="02070309020205020404" pitchFamily="49" charset="0"/>
              </a:rPr>
              <a:t>clock_interaction</a:t>
            </a:r>
            <a:r>
              <a:rPr lang="en-US" dirty="0" smtClean="0"/>
              <a:t> report to verify constraint coverage on </a:t>
            </a:r>
            <a:r>
              <a:rPr lang="en-US" dirty="0" err="1" smtClean="0"/>
              <a:t>dat</a:t>
            </a:r>
            <a:r>
              <a:rPr lang="en-US" dirty="0" err="1"/>
              <a:t>a</a:t>
            </a:r>
            <a:r>
              <a:rPr lang="en-US" dirty="0" err="1" smtClean="0"/>
              <a:t>paths</a:t>
            </a:r>
            <a:r>
              <a:rPr lang="en-US" dirty="0" smtClean="0"/>
              <a:t> between clock domains</a:t>
            </a:r>
          </a:p>
          <a:p>
            <a:pPr lvl="1"/>
            <a:endParaRPr lang="en-US" dirty="0"/>
          </a:p>
        </p:txBody>
      </p:sp>
      <p:sp>
        <p:nvSpPr>
          <p:cNvPr id="4" name="Title 3"/>
          <p:cNvSpPr>
            <a:spLocks noGrp="1"/>
          </p:cNvSpPr>
          <p:nvPr>
            <p:ph type="title"/>
          </p:nvPr>
        </p:nvSpPr>
        <p:spPr/>
        <p:txBody>
          <a:bodyPr/>
          <a:lstStyle/>
          <a:p>
            <a:r>
              <a:rPr lang="en-US" altLang="zh-CN" smtClean="0"/>
              <a:t>Objectives</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6" name="Slide Number Placeholder 5"/>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MARK_DEBUG support with Vivado synthesis</a:t>
            </a:r>
          </a:p>
          <a:p>
            <a:pPr lvl="1"/>
            <a:r>
              <a:rPr lang="en-US" dirty="0"/>
              <a:t>Tag signals in HDL</a:t>
            </a:r>
          </a:p>
          <a:p>
            <a:pPr lvl="1"/>
            <a:r>
              <a:rPr lang="en-US" dirty="0"/>
              <a:t>Corresponding nets preserved in netlist (DONT_TOUCH behavior)</a:t>
            </a:r>
          </a:p>
          <a:p>
            <a:pPr lvl="1"/>
            <a:r>
              <a:rPr lang="en-US" dirty="0"/>
              <a:t>Tagged nets appear in the logic analyzer Unassigned nets view</a:t>
            </a:r>
          </a:p>
          <a:p>
            <a:pPr lvl="1"/>
            <a:r>
              <a:rPr lang="en-US" dirty="0"/>
              <a:t>XDC and elaborated design netlist support </a:t>
            </a:r>
            <a:r>
              <a:rPr lang="en-US" dirty="0" smtClean="0"/>
              <a:t>available</a:t>
            </a:r>
          </a:p>
          <a:p>
            <a:pPr lvl="1"/>
            <a:endParaRPr lang="en-US" dirty="0"/>
          </a:p>
          <a:p>
            <a:r>
              <a:rPr lang="en-US" dirty="0" smtClean="0"/>
              <a:t>You can also mark nets after synthesis</a:t>
            </a:r>
          </a:p>
        </p:txBody>
      </p:sp>
      <p:sp>
        <p:nvSpPr>
          <p:cNvPr id="3" name="Title 2"/>
          <p:cNvSpPr>
            <a:spLocks noGrp="1"/>
          </p:cNvSpPr>
          <p:nvPr>
            <p:ph type="title"/>
          </p:nvPr>
        </p:nvSpPr>
        <p:spPr/>
        <p:txBody>
          <a:bodyPr/>
          <a:lstStyle/>
          <a:p>
            <a:r>
              <a:rPr lang="en-US" dirty="0" err="1" smtClean="0"/>
              <a:t>Mark_Debug</a:t>
            </a:r>
            <a:r>
              <a:rPr lang="en-US" dirty="0" smtClean="0"/>
              <a:t> RTL Attribute</a:t>
            </a:r>
            <a:endParaRPr lang="en-US" dirty="0"/>
          </a:p>
        </p:txBody>
      </p:sp>
      <p:pic>
        <p:nvPicPr>
          <p:cNvPr id="143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0730"/>
          <a:stretch/>
        </p:blipFill>
        <p:spPr bwMode="auto">
          <a:xfrm>
            <a:off x="8220869" y="1960801"/>
            <a:ext cx="3063875" cy="163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021144" y="3943350"/>
            <a:ext cx="1736374" cy="369332"/>
          </a:xfrm>
          <a:prstGeom prst="rect">
            <a:avLst/>
          </a:prstGeom>
          <a:noFill/>
        </p:spPr>
        <p:txBody>
          <a:bodyPr wrap="none" rtlCol="0">
            <a:spAutoFit/>
          </a:bodyPr>
          <a:lstStyle/>
          <a:p>
            <a:r>
              <a:rPr lang="en-US" dirty="0" smtClean="0"/>
              <a:t>After Synthesis</a:t>
            </a:r>
            <a:endParaRPr lang="en-US" dirty="0"/>
          </a:p>
        </p:txBody>
      </p:sp>
      <p:sp>
        <p:nvSpPr>
          <p:cNvPr id="11" name="TextBox 10"/>
          <p:cNvSpPr txBox="1"/>
          <p:nvPr/>
        </p:nvSpPr>
        <p:spPr>
          <a:xfrm>
            <a:off x="8674899" y="1591469"/>
            <a:ext cx="2428870" cy="369332"/>
          </a:xfrm>
          <a:prstGeom prst="rect">
            <a:avLst/>
          </a:prstGeom>
          <a:noFill/>
        </p:spPr>
        <p:txBody>
          <a:bodyPr wrap="none" rtlCol="0">
            <a:spAutoFit/>
          </a:bodyPr>
          <a:lstStyle/>
          <a:p>
            <a:r>
              <a:rPr lang="en-US" dirty="0" smtClean="0"/>
              <a:t>Apply attribute in HDL</a:t>
            </a:r>
            <a:endParaRPr lang="en-US" dirty="0"/>
          </a:p>
        </p:txBody>
      </p:sp>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8" y="4313238"/>
            <a:ext cx="3452812"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20</a:t>
            </a:fld>
            <a:endParaRPr lang="en-US" dirty="0"/>
          </a:p>
        </p:txBody>
      </p:sp>
    </p:spTree>
    <p:extLst>
      <p:ext uri="{BB962C8B-B14F-4D97-AF65-F5344CB8AC3E}">
        <p14:creationId xmlns:p14="http://schemas.microsoft.com/office/powerpoint/2010/main" val="459127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i="1" dirty="0" smtClean="0">
                <a:solidFill>
                  <a:schemeClr val="tx1"/>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6" name="Slide Number Placeholder 5"/>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4277844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three basic timing constraints applicable to a sequential machine</a:t>
            </a:r>
          </a:p>
          <a:p>
            <a:pPr lvl="1"/>
            <a:r>
              <a:rPr lang="en-US" dirty="0" smtClean="0"/>
              <a:t>Period</a:t>
            </a:r>
          </a:p>
          <a:p>
            <a:pPr lvl="2"/>
            <a:r>
              <a:rPr lang="en-US" dirty="0" smtClean="0"/>
              <a:t>Paths between synchronous elements clocked by the reference clock net</a:t>
            </a:r>
          </a:p>
          <a:p>
            <a:pPr lvl="3"/>
            <a:r>
              <a:rPr lang="en-US" dirty="0" smtClean="0"/>
              <a:t>Synchronous elements include flip-flops, latches, synchronous RAM, and DSP slices</a:t>
            </a:r>
          </a:p>
          <a:p>
            <a:pPr lvl="2"/>
            <a:r>
              <a:rPr lang="en-US" dirty="0" smtClean="0"/>
              <a:t>Use </a:t>
            </a:r>
            <a:r>
              <a:rPr lang="en-US" dirty="0" err="1" smtClean="0">
                <a:latin typeface="Courier New" pitchFamily="49" charset="0"/>
                <a:cs typeface="Courier New" pitchFamily="49" charset="0"/>
              </a:rPr>
              <a:t>create_clock</a:t>
            </a:r>
            <a:r>
              <a:rPr lang="en-US" dirty="0" smtClean="0"/>
              <a:t> to create the constraint</a:t>
            </a:r>
          </a:p>
          <a:p>
            <a:pPr lvl="1"/>
            <a:r>
              <a:rPr lang="en-US" dirty="0" smtClean="0"/>
              <a:t>Input Delay</a:t>
            </a:r>
          </a:p>
          <a:p>
            <a:pPr lvl="2"/>
            <a:r>
              <a:rPr lang="en-US" dirty="0" smtClean="0"/>
              <a:t>Paths between input pin and synchronous elements</a:t>
            </a:r>
          </a:p>
          <a:p>
            <a:pPr lvl="2"/>
            <a:r>
              <a:rPr lang="en-US" dirty="0" smtClean="0"/>
              <a:t>Use </a:t>
            </a:r>
            <a:r>
              <a:rPr lang="en-US" dirty="0" err="1" smtClean="0">
                <a:latin typeface="Courier New" pitchFamily="49" charset="0"/>
                <a:cs typeface="Courier New" pitchFamily="49" charset="0"/>
              </a:rPr>
              <a:t>set_input_delay</a:t>
            </a:r>
            <a:r>
              <a:rPr lang="en-US" dirty="0" smtClean="0"/>
              <a:t> to create the constraint</a:t>
            </a:r>
          </a:p>
          <a:p>
            <a:pPr lvl="1"/>
            <a:r>
              <a:rPr lang="en-US" dirty="0" smtClean="0"/>
              <a:t>Output delay</a:t>
            </a:r>
          </a:p>
          <a:p>
            <a:pPr lvl="2"/>
            <a:r>
              <a:rPr lang="en-US" dirty="0"/>
              <a:t>Paths between </a:t>
            </a:r>
            <a:r>
              <a:rPr lang="en-US" dirty="0" smtClean="0"/>
              <a:t>synchronous elements and output pin</a:t>
            </a:r>
            <a:endParaRPr lang="en-US" dirty="0"/>
          </a:p>
          <a:p>
            <a:pPr lvl="2"/>
            <a:r>
              <a:rPr lang="en-US" dirty="0"/>
              <a:t>Use </a:t>
            </a:r>
            <a:r>
              <a:rPr lang="en-US" dirty="0" err="1" smtClean="0">
                <a:latin typeface="Courier New" pitchFamily="49" charset="0"/>
                <a:cs typeface="Courier New" pitchFamily="49" charset="0"/>
              </a:rPr>
              <a:t>set_output_delay</a:t>
            </a:r>
            <a:r>
              <a:rPr lang="en-US" dirty="0" smtClean="0"/>
              <a:t> </a:t>
            </a:r>
            <a:r>
              <a:rPr lang="en-US" dirty="0"/>
              <a:t>to create the constraint</a:t>
            </a:r>
          </a:p>
          <a:p>
            <a:endParaRPr lang="en-US" dirty="0" smtClean="0"/>
          </a:p>
          <a:p>
            <a:r>
              <a:rPr lang="en-US" dirty="0" smtClean="0"/>
              <a:t>More about this in the module on Xilinx Design Constraints</a:t>
            </a:r>
          </a:p>
          <a:p>
            <a:endParaRPr lang="en-US" dirty="0"/>
          </a:p>
        </p:txBody>
      </p:sp>
      <p:sp>
        <p:nvSpPr>
          <p:cNvPr id="3" name="Title 2"/>
          <p:cNvSpPr>
            <a:spLocks noGrp="1"/>
          </p:cNvSpPr>
          <p:nvPr>
            <p:ph type="title"/>
          </p:nvPr>
        </p:nvSpPr>
        <p:spPr/>
        <p:txBody>
          <a:bodyPr/>
          <a:lstStyle/>
          <a:p>
            <a:r>
              <a:rPr lang="en-US" dirty="0" smtClean="0"/>
              <a:t>Basic Timing Constraints</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1966916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898935" cy="4268337"/>
          </a:xfrm>
        </p:spPr>
        <p:txBody>
          <a:bodyPr/>
          <a:lstStyle/>
          <a:p>
            <a:pPr lvl="0"/>
            <a:r>
              <a:rPr lang="en-US" dirty="0"/>
              <a:t>Constraints Viewer allows you to see/edit the timing constraints contents of the XDC file</a:t>
            </a:r>
          </a:p>
          <a:p>
            <a:pPr lvl="1"/>
            <a:r>
              <a:rPr lang="en-US" dirty="0"/>
              <a:t>All timing </a:t>
            </a:r>
            <a:r>
              <a:rPr lang="en-US" dirty="0" smtClean="0"/>
              <a:t>constraints are </a:t>
            </a:r>
            <a:r>
              <a:rPr lang="en-US" dirty="0"/>
              <a:t>supported with the GUI </a:t>
            </a:r>
          </a:p>
          <a:p>
            <a:pPr lvl="1"/>
            <a:r>
              <a:rPr lang="en-US" dirty="0"/>
              <a:t>Right-clicking the constraint in the Create window allows you to modify/delete an existing constraint</a:t>
            </a:r>
          </a:p>
          <a:p>
            <a:pPr lvl="1"/>
            <a:r>
              <a:rPr lang="en-US" dirty="0"/>
              <a:t>Select a different constraint by clicking it in the All Constraints window</a:t>
            </a:r>
          </a:p>
          <a:p>
            <a:pPr lvl="1"/>
            <a:r>
              <a:rPr lang="en-US" dirty="0"/>
              <a:t>To create a different constraint, select the type from the </a:t>
            </a:r>
            <a:r>
              <a:rPr lang="en-US" dirty="0" smtClean="0"/>
              <a:t>GUI</a:t>
            </a:r>
          </a:p>
          <a:p>
            <a:pPr lvl="0"/>
            <a:r>
              <a:rPr lang="en-US" dirty="0"/>
              <a:t>After constraint entry is completed, constraints must be "saved" to have them stored in the </a:t>
            </a:r>
            <a:r>
              <a:rPr lang="en-US" dirty="0" smtClean="0"/>
              <a:t>XDC</a:t>
            </a:r>
          </a:p>
          <a:p>
            <a:pPr lvl="1"/>
            <a:r>
              <a:rPr lang="en-US" dirty="0" smtClean="0"/>
              <a:t>Changes will be written into the specified Target XDC only </a:t>
            </a:r>
            <a:endParaRPr lang="en-US" dirty="0"/>
          </a:p>
          <a:p>
            <a:endParaRPr lang="en-US" dirty="0"/>
          </a:p>
        </p:txBody>
      </p:sp>
      <p:sp>
        <p:nvSpPr>
          <p:cNvPr id="3" name="Title 2"/>
          <p:cNvSpPr>
            <a:spLocks noGrp="1"/>
          </p:cNvSpPr>
          <p:nvPr>
            <p:ph type="title"/>
          </p:nvPr>
        </p:nvSpPr>
        <p:spPr/>
        <p:txBody>
          <a:bodyPr/>
          <a:lstStyle/>
          <a:p>
            <a:r>
              <a:rPr lang="en-US" dirty="0" smtClean="0"/>
              <a:t>Constraints Viewer</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306" y="1543360"/>
            <a:ext cx="5366685" cy="4334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23</a:t>
            </a:fld>
            <a:endParaRPr lang="en-US" dirty="0"/>
          </a:p>
        </p:txBody>
      </p:sp>
    </p:spTree>
    <p:extLst>
      <p:ext uri="{BB962C8B-B14F-4D97-AF65-F5344CB8AC3E}">
        <p14:creationId xmlns:p14="http://schemas.microsoft.com/office/powerpoint/2010/main" val="288865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Run Synthesis</a:t>
            </a:r>
          </a:p>
          <a:p>
            <a:pPr lvl="0"/>
            <a:r>
              <a:rPr lang="en-US" dirty="0" smtClean="0"/>
              <a:t>Open the synthesized design</a:t>
            </a:r>
          </a:p>
          <a:p>
            <a:pPr lvl="0"/>
            <a:r>
              <a:rPr lang="en-US" dirty="0" smtClean="0"/>
              <a:t>Invoke constraints editor</a:t>
            </a:r>
            <a:endParaRPr lang="en-US" b="1" dirty="0"/>
          </a:p>
        </p:txBody>
      </p:sp>
      <p:sp>
        <p:nvSpPr>
          <p:cNvPr id="3" name="Title 2"/>
          <p:cNvSpPr>
            <a:spLocks noGrp="1"/>
          </p:cNvSpPr>
          <p:nvPr>
            <p:ph type="title"/>
          </p:nvPr>
        </p:nvSpPr>
        <p:spPr/>
        <p:txBody>
          <a:bodyPr/>
          <a:lstStyle/>
          <a:p>
            <a:r>
              <a:rPr lang="en-US" dirty="0" smtClean="0"/>
              <a:t>Creating Basic Timing Constraints in </a:t>
            </a:r>
            <a:r>
              <a:rPr lang="en-US" dirty="0" err="1" smtClean="0"/>
              <a:t>Vivado</a:t>
            </a:r>
            <a:r>
              <a:rPr lang="en-US" dirty="0" smtClean="0"/>
              <a:t> IDE</a:t>
            </a:r>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219" y="2263872"/>
            <a:ext cx="2156523" cy="109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827" y="1864228"/>
            <a:ext cx="16859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5"/>
          <a:stretch>
            <a:fillRect/>
          </a:stretch>
        </p:blipFill>
        <p:spPr>
          <a:xfrm>
            <a:off x="455368" y="2765250"/>
            <a:ext cx="4878631" cy="3751652"/>
          </a:xfrm>
          <a:prstGeom prst="rect">
            <a:avLst/>
          </a:prstGeom>
        </p:spPr>
      </p:pic>
      <p:pic>
        <p:nvPicPr>
          <p:cNvPr id="7" name="Picture 6"/>
          <p:cNvPicPr>
            <a:picLocks noChangeAspect="1"/>
          </p:cNvPicPr>
          <p:nvPr/>
        </p:nvPicPr>
        <p:blipFill>
          <a:blip r:embed="rId6"/>
          <a:stretch>
            <a:fillRect/>
          </a:stretch>
        </p:blipFill>
        <p:spPr>
          <a:xfrm>
            <a:off x="5488120" y="3460016"/>
            <a:ext cx="5302668" cy="3038155"/>
          </a:xfrm>
          <a:prstGeom prst="rect">
            <a:avLst/>
          </a:prstGeom>
        </p:spPr>
      </p:pic>
      <p:sp>
        <p:nvSpPr>
          <p:cNvPr id="8" name="Footer Placeholder 7"/>
          <p:cNvSpPr>
            <a:spLocks noGrp="1"/>
          </p:cNvSpPr>
          <p:nvPr>
            <p:ph type="ftr" sz="quarter" idx="3"/>
          </p:nvPr>
        </p:nvSpPr>
        <p:spPr/>
        <p:txBody>
          <a:bodyPr/>
          <a:lstStyle/>
          <a:p>
            <a:r>
              <a:rPr lang="en-US" smtClean="0"/>
              <a:t>© Copyright 2016 Xilinx</a:t>
            </a:r>
            <a:endParaRPr lang="en-US" dirty="0"/>
          </a:p>
        </p:txBody>
      </p:sp>
      <p:sp>
        <p:nvSpPr>
          <p:cNvPr id="9" name="Slide Number Placeholder 8"/>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24</a:t>
            </a:fld>
            <a:endParaRPr lang="en-US" dirty="0"/>
          </a:p>
        </p:txBody>
      </p:sp>
    </p:spTree>
    <p:extLst>
      <p:ext uri="{BB962C8B-B14F-4D97-AF65-F5344CB8AC3E}">
        <p14:creationId xmlns:p14="http://schemas.microsoft.com/office/powerpoint/2010/main" val="4146430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Period constraint using </a:t>
            </a:r>
            <a:r>
              <a:rPr lang="en-US" dirty="0" err="1" smtClean="0"/>
              <a:t>create_clock</a:t>
            </a:r>
            <a:endParaRPr lang="en-US" dirty="0" smtClean="0"/>
          </a:p>
          <a:p>
            <a:pPr lvl="1"/>
            <a:r>
              <a:rPr lang="en-US" dirty="0" err="1" smtClean="0"/>
              <a:t>create_clock</a:t>
            </a:r>
            <a:r>
              <a:rPr lang="en-US" dirty="0" smtClean="0"/>
              <a:t> –period 10 [</a:t>
            </a:r>
            <a:r>
              <a:rPr lang="en-US" dirty="0" err="1" smtClean="0"/>
              <a:t>get_ports</a:t>
            </a:r>
            <a:r>
              <a:rPr lang="en-US" dirty="0" smtClean="0"/>
              <a:t> </a:t>
            </a:r>
            <a:r>
              <a:rPr lang="en-US" dirty="0" err="1" smtClean="0"/>
              <a:t>clk_pin</a:t>
            </a:r>
            <a:r>
              <a:rPr lang="en-US" dirty="0" smtClean="0"/>
              <a:t>]</a:t>
            </a:r>
          </a:p>
          <a:p>
            <a:pPr lvl="1"/>
            <a:r>
              <a:rPr lang="en-US" dirty="0" err="1"/>
              <a:t>c</a:t>
            </a:r>
            <a:r>
              <a:rPr lang="en-US" dirty="0" err="1" smtClean="0"/>
              <a:t>reate_clock</a:t>
            </a:r>
            <a:r>
              <a:rPr lang="en-US" dirty="0" smtClean="0"/>
              <a:t> –period 10 –waveform {0.000 5.000} –name </a:t>
            </a:r>
            <a:r>
              <a:rPr lang="en-US" dirty="0" err="1" smtClean="0"/>
              <a:t>clk</a:t>
            </a:r>
            <a:r>
              <a:rPr lang="en-US" dirty="0" smtClean="0"/>
              <a:t> [</a:t>
            </a:r>
            <a:r>
              <a:rPr lang="en-US" dirty="0" err="1" smtClean="0"/>
              <a:t>get_ports</a:t>
            </a:r>
            <a:r>
              <a:rPr lang="en-US" dirty="0" smtClean="0"/>
              <a:t> </a:t>
            </a:r>
            <a:r>
              <a:rPr lang="en-US" dirty="0" err="1" smtClean="0"/>
              <a:t>clk_pin</a:t>
            </a:r>
            <a:r>
              <a:rPr lang="en-US" dirty="0" smtClean="0"/>
              <a:t>]</a:t>
            </a:r>
          </a:p>
          <a:p>
            <a:r>
              <a:rPr lang="en-US" dirty="0" err="1" smtClean="0"/>
              <a:t>set_input_delay</a:t>
            </a:r>
            <a:endParaRPr lang="en-US" dirty="0" smtClean="0"/>
          </a:p>
          <a:p>
            <a:pPr lvl="1"/>
            <a:r>
              <a:rPr lang="en-US" dirty="0" smtClean="0"/>
              <a:t>The input delay external to FPGA</a:t>
            </a:r>
            <a:endParaRPr lang="en-US" dirty="0"/>
          </a:p>
          <a:p>
            <a:pPr lvl="1"/>
            <a:r>
              <a:rPr lang="en-US" dirty="0" err="1" smtClean="0"/>
              <a:t>set_input_delay</a:t>
            </a:r>
            <a:r>
              <a:rPr lang="en-US" dirty="0" smtClean="0"/>
              <a:t> –clock </a:t>
            </a:r>
            <a:r>
              <a:rPr lang="en-US" dirty="0" err="1" smtClean="0"/>
              <a:t>clk_pin</a:t>
            </a:r>
            <a:r>
              <a:rPr lang="en-US" dirty="0" smtClean="0"/>
              <a:t> 2.000 [</a:t>
            </a:r>
            <a:r>
              <a:rPr lang="en-US" dirty="0" err="1" smtClean="0"/>
              <a:t>all_inputs</a:t>
            </a:r>
            <a:r>
              <a:rPr lang="en-US" dirty="0" smtClean="0"/>
              <a:t>]</a:t>
            </a:r>
          </a:p>
          <a:p>
            <a:pPr lvl="1"/>
            <a:r>
              <a:rPr lang="en-US" dirty="0" err="1" smtClean="0"/>
              <a:t>set_input_delay</a:t>
            </a:r>
            <a:r>
              <a:rPr lang="en-US" dirty="0" smtClean="0"/>
              <a:t> –</a:t>
            </a:r>
            <a:r>
              <a:rPr lang="en-US" dirty="0"/>
              <a:t>clock </a:t>
            </a:r>
            <a:r>
              <a:rPr lang="en-US" dirty="0" err="1"/>
              <a:t>clk_pin</a:t>
            </a:r>
            <a:r>
              <a:rPr lang="en-US" dirty="0"/>
              <a:t> </a:t>
            </a:r>
            <a:r>
              <a:rPr lang="en-US" dirty="0" smtClean="0"/>
              <a:t>3.000 </a:t>
            </a:r>
            <a:r>
              <a:rPr lang="en-US" dirty="0"/>
              <a:t>[</a:t>
            </a:r>
            <a:r>
              <a:rPr lang="en-US" dirty="0" err="1" smtClean="0"/>
              <a:t>get_ports</a:t>
            </a:r>
            <a:r>
              <a:rPr lang="en-US" dirty="0" smtClean="0"/>
              <a:t> in1]</a:t>
            </a:r>
          </a:p>
          <a:p>
            <a:pPr lvl="1"/>
            <a:r>
              <a:rPr lang="en-US" dirty="0" err="1" smtClean="0"/>
              <a:t>set_input_delay</a:t>
            </a:r>
            <a:r>
              <a:rPr lang="en-US" dirty="0" smtClean="0"/>
              <a:t> –</a:t>
            </a:r>
            <a:r>
              <a:rPr lang="en-US" dirty="0"/>
              <a:t>clock </a:t>
            </a:r>
            <a:r>
              <a:rPr lang="en-US" dirty="0" err="1"/>
              <a:t>clk_pin</a:t>
            </a:r>
            <a:r>
              <a:rPr lang="en-US" dirty="0"/>
              <a:t> 2 [</a:t>
            </a:r>
            <a:r>
              <a:rPr lang="en-US" dirty="0" err="1" smtClean="0"/>
              <a:t>get_ports</a:t>
            </a:r>
            <a:r>
              <a:rPr lang="en-US" dirty="0" smtClean="0"/>
              <a:t> </a:t>
            </a:r>
            <a:r>
              <a:rPr lang="en-US" dirty="0" err="1" smtClean="0"/>
              <a:t>l_msn</a:t>
            </a:r>
            <a:r>
              <a:rPr lang="en-US" dirty="0" smtClean="0"/>
              <a:t>* ]</a:t>
            </a:r>
            <a:endParaRPr lang="en-US" dirty="0"/>
          </a:p>
          <a:p>
            <a:r>
              <a:rPr lang="en-US" dirty="0" err="1" smtClean="0"/>
              <a:t>set_output_delay</a:t>
            </a:r>
            <a:endParaRPr lang="en-US" dirty="0"/>
          </a:p>
          <a:p>
            <a:pPr lvl="1"/>
            <a:r>
              <a:rPr lang="en-US" dirty="0"/>
              <a:t>The </a:t>
            </a:r>
            <a:r>
              <a:rPr lang="en-US" dirty="0" smtClean="0"/>
              <a:t>output delay </a:t>
            </a:r>
            <a:r>
              <a:rPr lang="en-US" dirty="0"/>
              <a:t>external to FPGA</a:t>
            </a:r>
          </a:p>
          <a:p>
            <a:pPr lvl="1"/>
            <a:r>
              <a:rPr lang="en-US" dirty="0" err="1" smtClean="0"/>
              <a:t>set_output_delay</a:t>
            </a:r>
            <a:r>
              <a:rPr lang="en-US" dirty="0" smtClean="0"/>
              <a:t> –</a:t>
            </a:r>
            <a:r>
              <a:rPr lang="en-US" dirty="0"/>
              <a:t>clock </a:t>
            </a:r>
            <a:r>
              <a:rPr lang="en-US" dirty="0" err="1" smtClean="0"/>
              <a:t>clk_pin</a:t>
            </a:r>
            <a:r>
              <a:rPr lang="en-US" dirty="0" smtClean="0"/>
              <a:t> -2 </a:t>
            </a:r>
            <a:r>
              <a:rPr lang="en-US" dirty="0"/>
              <a:t>[</a:t>
            </a:r>
            <a:r>
              <a:rPr lang="en-US" dirty="0" err="1" smtClean="0"/>
              <a:t>all_output</a:t>
            </a:r>
            <a:r>
              <a:rPr lang="en-US" dirty="0" smtClean="0"/>
              <a:t>]</a:t>
            </a:r>
          </a:p>
          <a:p>
            <a:pPr lvl="1"/>
            <a:r>
              <a:rPr lang="en-US" dirty="0" err="1" smtClean="0"/>
              <a:t>set_output_delay</a:t>
            </a:r>
            <a:r>
              <a:rPr lang="en-US" dirty="0" smtClean="0"/>
              <a:t> –</a:t>
            </a:r>
            <a:r>
              <a:rPr lang="en-US" dirty="0"/>
              <a:t>clock </a:t>
            </a:r>
            <a:r>
              <a:rPr lang="en-US" dirty="0" smtClean="0"/>
              <a:t>[</a:t>
            </a:r>
            <a:r>
              <a:rPr lang="en-US" dirty="0" err="1" smtClean="0"/>
              <a:t>get_clocks</a:t>
            </a:r>
            <a:r>
              <a:rPr lang="en-US" dirty="0" smtClean="0"/>
              <a:t> </a:t>
            </a:r>
            <a:r>
              <a:rPr lang="en-US" dirty="0" err="1" smtClean="0"/>
              <a:t>clk_pin</a:t>
            </a:r>
            <a:r>
              <a:rPr lang="en-US" dirty="0"/>
              <a:t>] </a:t>
            </a:r>
            <a:r>
              <a:rPr lang="en-US" dirty="0" smtClean="0"/>
              <a:t>-2 [</a:t>
            </a:r>
            <a:r>
              <a:rPr lang="en-US" dirty="0" err="1" smtClean="0"/>
              <a:t>get_ports</a:t>
            </a:r>
            <a:r>
              <a:rPr lang="en-US" dirty="0" smtClean="0"/>
              <a:t> out1]</a:t>
            </a:r>
            <a:endParaRPr lang="en-US" dirty="0"/>
          </a:p>
          <a:p>
            <a:endParaRPr lang="en-US" dirty="0"/>
          </a:p>
          <a:p>
            <a:pPr lvl="1"/>
            <a:endParaRPr lang="en-US" dirty="0"/>
          </a:p>
          <a:p>
            <a:endParaRPr lang="en-US" dirty="0"/>
          </a:p>
        </p:txBody>
      </p:sp>
      <p:sp>
        <p:nvSpPr>
          <p:cNvPr id="3" name="Title 2"/>
          <p:cNvSpPr>
            <a:spLocks noGrp="1"/>
          </p:cNvSpPr>
          <p:nvPr>
            <p:ph type="title"/>
          </p:nvPr>
        </p:nvSpPr>
        <p:spPr/>
        <p:txBody>
          <a:bodyPr/>
          <a:lstStyle/>
          <a:p>
            <a:r>
              <a:rPr lang="en-US" dirty="0"/>
              <a:t>Creating Basic Timing Constraints </a:t>
            </a:r>
            <a:r>
              <a:rPr lang="en-US" dirty="0" smtClean="0"/>
              <a:t>using Tcl</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847713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Timing Paths Example</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26</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228850"/>
            <a:ext cx="104584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1724025" y="3609975"/>
            <a:ext cx="800100"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Oval 8"/>
          <p:cNvSpPr/>
          <p:nvPr/>
        </p:nvSpPr>
        <p:spPr bwMode="auto">
          <a:xfrm>
            <a:off x="9372600" y="3629025"/>
            <a:ext cx="800100"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 name="Oval 9"/>
          <p:cNvSpPr/>
          <p:nvPr/>
        </p:nvSpPr>
        <p:spPr bwMode="auto">
          <a:xfrm>
            <a:off x="5314949" y="2714625"/>
            <a:ext cx="1438275"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Oval 10"/>
          <p:cNvSpPr/>
          <p:nvPr/>
        </p:nvSpPr>
        <p:spPr bwMode="auto">
          <a:xfrm>
            <a:off x="3990973" y="4810125"/>
            <a:ext cx="1600202"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143879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4975571" cy="4268337"/>
          </a:xfrm>
        </p:spPr>
        <p:txBody>
          <a:bodyPr/>
          <a:lstStyle/>
          <a:p>
            <a:r>
              <a:rPr lang="en-US" dirty="0" smtClean="0"/>
              <a:t>Allows </a:t>
            </a:r>
            <a:r>
              <a:rPr lang="en-US" dirty="0" err="1" smtClean="0"/>
              <a:t>Vivado</a:t>
            </a:r>
            <a:r>
              <a:rPr lang="en-US" dirty="0" smtClean="0"/>
              <a:t> to </a:t>
            </a:r>
            <a:r>
              <a:rPr lang="en-US" i="1" dirty="0" smtClean="0"/>
              <a:t>suggest</a:t>
            </a:r>
            <a:r>
              <a:rPr lang="en-US" dirty="0" smtClean="0"/>
              <a:t> timing constraints missing from the design</a:t>
            </a:r>
          </a:p>
          <a:p>
            <a:pPr lvl="1"/>
            <a:r>
              <a:rPr lang="en-US" dirty="0" smtClean="0"/>
              <a:t>Recommended flow for an initially unconstrained design</a:t>
            </a:r>
          </a:p>
          <a:p>
            <a:pPr lvl="1"/>
            <a:r>
              <a:rPr lang="en-US" dirty="0" smtClean="0"/>
              <a:t>User can ignore the recommended constraints</a:t>
            </a:r>
          </a:p>
          <a:p>
            <a:pPr lvl="2"/>
            <a:r>
              <a:rPr lang="en-US" dirty="0" smtClean="0"/>
              <a:t>Option to deselect constraints at every stage of the wizard</a:t>
            </a:r>
          </a:p>
          <a:p>
            <a:pPr lvl="1"/>
            <a:r>
              <a:rPr lang="en-US" dirty="0" smtClean="0"/>
              <a:t>Opens the Timing Constraints Editor with recommended constraints</a:t>
            </a:r>
          </a:p>
          <a:p>
            <a:pPr lvl="2"/>
            <a:r>
              <a:rPr lang="en-US" dirty="0" smtClean="0"/>
              <a:t>User needs to consciously add the constraints to the target XDC file</a:t>
            </a:r>
          </a:p>
          <a:p>
            <a:pPr lvl="1"/>
            <a:r>
              <a:rPr lang="en-US" dirty="0" smtClean="0"/>
              <a:t>A great alternative to using the Timing Constraints Editor in </a:t>
            </a:r>
            <a:r>
              <a:rPr lang="en-US" dirty="0" err="1" smtClean="0"/>
              <a:t>Vivado</a:t>
            </a:r>
            <a:endParaRPr lang="en-US" dirty="0" smtClean="0"/>
          </a:p>
          <a:p>
            <a:pPr lvl="2"/>
            <a:r>
              <a:rPr lang="en-US" dirty="0" smtClean="0"/>
              <a:t>User can still use the editor to add constraints</a:t>
            </a:r>
          </a:p>
          <a:p>
            <a:pPr lvl="1"/>
            <a:endParaRPr lang="en-US" dirty="0"/>
          </a:p>
          <a:p>
            <a:endParaRPr lang="en-US" dirty="0"/>
          </a:p>
        </p:txBody>
      </p:sp>
      <p:sp>
        <p:nvSpPr>
          <p:cNvPr id="3" name="Title 2"/>
          <p:cNvSpPr>
            <a:spLocks noGrp="1"/>
          </p:cNvSpPr>
          <p:nvPr>
            <p:ph type="title"/>
          </p:nvPr>
        </p:nvSpPr>
        <p:spPr/>
        <p:txBody>
          <a:bodyPr/>
          <a:lstStyle/>
          <a:p>
            <a:r>
              <a:rPr lang="en-US" dirty="0" smtClean="0"/>
              <a:t>Constraints Wizard</a:t>
            </a:r>
            <a:endParaRPr lang="en-US" dirty="0"/>
          </a:p>
        </p:txBody>
      </p:sp>
      <p:pic>
        <p:nvPicPr>
          <p:cNvPr id="6" name="Picture 5"/>
          <p:cNvPicPr>
            <a:picLocks noChangeAspect="1"/>
          </p:cNvPicPr>
          <p:nvPr/>
        </p:nvPicPr>
        <p:blipFill>
          <a:blip r:embed="rId3"/>
          <a:stretch>
            <a:fillRect/>
          </a:stretch>
        </p:blipFill>
        <p:spPr>
          <a:xfrm>
            <a:off x="5719814" y="1260812"/>
            <a:ext cx="6074084" cy="4607726"/>
          </a:xfrm>
          <a:prstGeom prst="rect">
            <a:avLst/>
          </a:prstGeom>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27</a:t>
            </a:fld>
            <a:endParaRPr lang="en-US" dirty="0"/>
          </a:p>
        </p:txBody>
      </p:sp>
    </p:spTree>
    <p:extLst>
      <p:ext uri="{BB962C8B-B14F-4D97-AF65-F5344CB8AC3E}">
        <p14:creationId xmlns:p14="http://schemas.microsoft.com/office/powerpoint/2010/main" val="4236962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i="1" dirty="0" smtClean="0">
                <a:solidFill>
                  <a:schemeClr val="tx1"/>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6" name="Slide Number Placeholder 5"/>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2331145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395067" cy="4268337"/>
          </a:xfrm>
        </p:spPr>
        <p:txBody>
          <a:bodyPr/>
          <a:lstStyle/>
          <a:p>
            <a:pPr marL="0" lvl="0" indent="0">
              <a:buNone/>
            </a:pPr>
            <a:r>
              <a:rPr lang="en-US" sz="1800" dirty="0"/>
              <a:t>I</a:t>
            </a:r>
            <a:r>
              <a:rPr lang="en-US" sz="1800" dirty="0" smtClean="0"/>
              <a:t>n the Synthesized Design view:</a:t>
            </a:r>
          </a:p>
          <a:p>
            <a:pPr lvl="0"/>
            <a:r>
              <a:rPr lang="en-US" sz="1800" dirty="0" smtClean="0"/>
              <a:t>Sources </a:t>
            </a:r>
            <a:r>
              <a:rPr lang="en-US" sz="1800" dirty="0"/>
              <a:t>tab does not </a:t>
            </a:r>
            <a:r>
              <a:rPr lang="en-US" sz="1800" dirty="0" smtClean="0"/>
              <a:t>change</a:t>
            </a:r>
          </a:p>
          <a:p>
            <a:pPr lvl="1"/>
            <a:r>
              <a:rPr lang="en-US" sz="1600" dirty="0" smtClean="0"/>
              <a:t>RTL </a:t>
            </a:r>
            <a:r>
              <a:rPr lang="en-US" sz="1600" dirty="0"/>
              <a:t>Netlist tab </a:t>
            </a:r>
            <a:r>
              <a:rPr lang="en-US" sz="1600" dirty="0" smtClean="0"/>
              <a:t>(Elaborated Design) changes </a:t>
            </a:r>
            <a:r>
              <a:rPr lang="en-US" sz="1600" dirty="0"/>
              <a:t>to </a:t>
            </a:r>
            <a:r>
              <a:rPr lang="en-US" sz="1600" dirty="0" err="1"/>
              <a:t>Netlist</a:t>
            </a:r>
            <a:r>
              <a:rPr lang="en-US" sz="1600" dirty="0"/>
              <a:t> </a:t>
            </a:r>
            <a:r>
              <a:rPr lang="en-US" sz="1600" dirty="0" smtClean="0"/>
              <a:t>(Synthesized Design)</a:t>
            </a:r>
            <a:endParaRPr lang="en-US" sz="1600" dirty="0"/>
          </a:p>
          <a:p>
            <a:r>
              <a:rPr lang="en-US" sz="1800" dirty="0"/>
              <a:t>However, the Flow Navigator now </a:t>
            </a:r>
            <a:r>
              <a:rPr lang="en-US" sz="1800" dirty="0" smtClean="0"/>
              <a:t>includes: </a:t>
            </a:r>
          </a:p>
          <a:p>
            <a:pPr lvl="1"/>
            <a:r>
              <a:rPr lang="en-US" sz="1600" dirty="0" smtClean="0"/>
              <a:t>Constraints Wizard, Edit </a:t>
            </a:r>
            <a:r>
              <a:rPr lang="en-US" sz="1600" dirty="0"/>
              <a:t>Timing Constraints</a:t>
            </a:r>
            <a:r>
              <a:rPr lang="en-US" sz="1600" dirty="0" smtClean="0"/>
              <a:t>, Set Up Debug, Report </a:t>
            </a:r>
            <a:r>
              <a:rPr lang="en-US" sz="1600" dirty="0"/>
              <a:t>Timing Summary, </a:t>
            </a:r>
            <a:r>
              <a:rPr lang="en-US" sz="1600" dirty="0" smtClean="0"/>
              <a:t>Report </a:t>
            </a:r>
            <a:r>
              <a:rPr lang="en-US" sz="1600" dirty="0"/>
              <a:t>Clock Networks, </a:t>
            </a:r>
            <a:r>
              <a:rPr lang="en-US" sz="1600" dirty="0" smtClean="0"/>
              <a:t>Report </a:t>
            </a:r>
            <a:r>
              <a:rPr lang="en-US" sz="1600" dirty="0"/>
              <a:t>Clock Interaction, </a:t>
            </a:r>
            <a:r>
              <a:rPr lang="en-US" sz="1600" dirty="0" smtClean="0"/>
              <a:t>Report </a:t>
            </a:r>
            <a:r>
              <a:rPr lang="en-US" sz="1600" dirty="0"/>
              <a:t>DRC, </a:t>
            </a:r>
            <a:r>
              <a:rPr lang="en-US" sz="1600" dirty="0" smtClean="0"/>
              <a:t>Report </a:t>
            </a:r>
            <a:r>
              <a:rPr lang="en-US" sz="1600" dirty="0"/>
              <a:t>Noise, </a:t>
            </a:r>
            <a:r>
              <a:rPr lang="en-US" sz="1600" dirty="0" smtClean="0"/>
              <a:t>Report </a:t>
            </a:r>
            <a:r>
              <a:rPr lang="en-US" sz="1600" dirty="0"/>
              <a:t>Utilization, </a:t>
            </a:r>
            <a:r>
              <a:rPr lang="en-US" sz="1600" dirty="0" smtClean="0"/>
              <a:t>Report </a:t>
            </a:r>
            <a:r>
              <a:rPr lang="en-US" sz="1600" dirty="0"/>
              <a:t>Power, </a:t>
            </a:r>
            <a:r>
              <a:rPr lang="en-US" sz="1600" dirty="0" smtClean="0"/>
              <a:t>Schematic </a:t>
            </a:r>
          </a:p>
          <a:p>
            <a:r>
              <a:rPr lang="en-US" sz="1800" dirty="0" smtClean="0"/>
              <a:t>Views </a:t>
            </a:r>
            <a:r>
              <a:rPr lang="en-US" sz="1800" dirty="0"/>
              <a:t>can selected by purpose</a:t>
            </a:r>
          </a:p>
          <a:p>
            <a:pPr lvl="1"/>
            <a:r>
              <a:rPr lang="en-US" sz="1600" dirty="0"/>
              <a:t>All timing information is only an estimate (until implementation has completed)</a:t>
            </a:r>
          </a:p>
          <a:p>
            <a:pPr lvl="1"/>
            <a:r>
              <a:rPr lang="en-US" sz="1600" dirty="0"/>
              <a:t>Setup debug tool</a:t>
            </a:r>
          </a:p>
          <a:p>
            <a:endParaRPr lang="en-US" sz="1800" dirty="0"/>
          </a:p>
        </p:txBody>
      </p:sp>
      <p:sp>
        <p:nvSpPr>
          <p:cNvPr id="3" name="Title 2"/>
          <p:cNvSpPr>
            <a:spLocks noGrp="1"/>
          </p:cNvSpPr>
          <p:nvPr>
            <p:ph type="title"/>
          </p:nvPr>
        </p:nvSpPr>
        <p:spPr/>
        <p:txBody>
          <a:bodyPr/>
          <a:lstStyle/>
          <a:p>
            <a:r>
              <a:rPr lang="en-US" dirty="0" smtClean="0"/>
              <a:t>After Synthesis</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75" y="1863004"/>
            <a:ext cx="2560638"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731" y="4960939"/>
            <a:ext cx="131127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6162674" y="2453986"/>
            <a:ext cx="2657475"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6160756" y="4210669"/>
            <a:ext cx="2142331"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6315075" y="5542137"/>
            <a:ext cx="678656"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335" y="3398839"/>
            <a:ext cx="23241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29</a:t>
            </a:fld>
            <a:endParaRPr lang="en-US" dirty="0"/>
          </a:p>
        </p:txBody>
      </p:sp>
    </p:spTree>
    <p:extLst>
      <p:ext uri="{BB962C8B-B14F-4D97-AF65-F5344CB8AC3E}">
        <p14:creationId xmlns:p14="http://schemas.microsoft.com/office/powerpoint/2010/main" val="2363122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prstGeom prst="rect">
            <a:avLst/>
          </a:prstGeom>
        </p:spPr>
        <p:txBody>
          <a:bodyPr/>
          <a:lstStyle/>
          <a:p>
            <a:pPr>
              <a:lnSpc>
                <a:spcPts val="2200"/>
              </a:lnSpc>
              <a:tabLst>
                <a:tab pos="228600" algn="l"/>
              </a:tabLst>
            </a:pPr>
            <a:r>
              <a:rPr lang="en-US" altLang="zh-CN" i="1" dirty="0" smtClean="0">
                <a:solidFill>
                  <a:schemeClr val="tx1"/>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6" name="Slide Number Placeholder 5"/>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Accessed through the Flow Navigator by selecting Open Synthesized Design</a:t>
            </a:r>
          </a:p>
          <a:p>
            <a:pPr lvl="0"/>
            <a:r>
              <a:rPr lang="en-US" dirty="0"/>
              <a:t>Representation of the design after synthesis</a:t>
            </a:r>
          </a:p>
          <a:p>
            <a:pPr lvl="1"/>
            <a:r>
              <a:rPr lang="en-US" dirty="0"/>
              <a:t>Interconnected netlist of hierarchical and </a:t>
            </a:r>
            <a:r>
              <a:rPr lang="en-US" dirty="0" smtClean="0"/>
              <a:t>BELs</a:t>
            </a:r>
            <a:endParaRPr lang="en-US" dirty="0"/>
          </a:p>
          <a:p>
            <a:pPr lvl="2"/>
            <a:r>
              <a:rPr lang="en-US" dirty="0"/>
              <a:t>Instances of modules/entities</a:t>
            </a:r>
          </a:p>
          <a:p>
            <a:pPr lvl="2"/>
            <a:r>
              <a:rPr lang="en-US" dirty="0" smtClean="0"/>
              <a:t>BELs</a:t>
            </a:r>
            <a:endParaRPr lang="en-US" dirty="0"/>
          </a:p>
          <a:p>
            <a:pPr lvl="3"/>
            <a:r>
              <a:rPr lang="en-US" dirty="0"/>
              <a:t>LUTs, flip-flops, carry chain elements, wide MUXes</a:t>
            </a:r>
          </a:p>
          <a:p>
            <a:pPr lvl="3"/>
            <a:r>
              <a:rPr lang="en-US" dirty="0"/>
              <a:t>Block RAMs, DSP cells</a:t>
            </a:r>
          </a:p>
          <a:p>
            <a:pPr lvl="3"/>
            <a:r>
              <a:rPr lang="en-US" dirty="0"/>
              <a:t>Clocking elements (BUFG, BUFR, MMCM, …)</a:t>
            </a:r>
          </a:p>
          <a:p>
            <a:pPr lvl="3"/>
            <a:r>
              <a:rPr lang="en-US" dirty="0"/>
              <a:t>I/O elements (IBUF, OBUF, I/O flip-flops)</a:t>
            </a:r>
          </a:p>
          <a:p>
            <a:r>
              <a:rPr lang="en-US" dirty="0"/>
              <a:t>Object names are the same as names in the elaborated netlist when possible</a:t>
            </a:r>
          </a:p>
        </p:txBody>
      </p:sp>
      <p:sp>
        <p:nvSpPr>
          <p:cNvPr id="3" name="Title 2"/>
          <p:cNvSpPr>
            <a:spLocks noGrp="1"/>
          </p:cNvSpPr>
          <p:nvPr>
            <p:ph type="title"/>
          </p:nvPr>
        </p:nvSpPr>
        <p:spPr/>
        <p:txBody>
          <a:bodyPr/>
          <a:lstStyle/>
          <a:p>
            <a:r>
              <a:rPr lang="en-US" dirty="0" smtClean="0"/>
              <a:t>Synthesized Design</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30</a:t>
            </a:fld>
            <a:endParaRPr lang="en-US" dirty="0"/>
          </a:p>
        </p:txBody>
      </p:sp>
    </p:spTree>
    <p:extLst>
      <p:ext uri="{BB962C8B-B14F-4D97-AF65-F5344CB8AC3E}">
        <p14:creationId xmlns:p14="http://schemas.microsoft.com/office/powerpoint/2010/main" val="1738620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While the Flow Navigator points to the most important reports, the Reports tab contains several other useful reports</a:t>
            </a:r>
          </a:p>
          <a:p>
            <a:pPr lvl="1"/>
            <a:r>
              <a:rPr lang="en-US" dirty="0"/>
              <a:t>Vivado Synthesis Report shows</a:t>
            </a:r>
          </a:p>
          <a:p>
            <a:pPr lvl="2"/>
            <a:r>
              <a:rPr lang="en-US" dirty="0"/>
              <a:t>HDL files synthesized, synthesis progress, timing constraints read, and RTL primitives from the RTL design</a:t>
            </a:r>
          </a:p>
          <a:p>
            <a:pPr lvl="2"/>
            <a:r>
              <a:rPr lang="en-US" dirty="0"/>
              <a:t>Timing optimization goals, technology mapping, removed pins/ports, and final cell usage (technology-mapped cell usage)</a:t>
            </a:r>
          </a:p>
          <a:p>
            <a:pPr lvl="1"/>
            <a:r>
              <a:rPr lang="en-US" dirty="0"/>
              <a:t>Utilization Report shows</a:t>
            </a:r>
          </a:p>
          <a:p>
            <a:pPr lvl="2"/>
            <a:r>
              <a:rPr lang="en-US" dirty="0"/>
              <a:t>Technology-mapped cell usage in an easy-to-read tabular format</a:t>
            </a:r>
          </a:p>
        </p:txBody>
      </p:sp>
      <p:sp>
        <p:nvSpPr>
          <p:cNvPr id="3" name="Title 2"/>
          <p:cNvSpPr>
            <a:spLocks noGrp="1"/>
          </p:cNvSpPr>
          <p:nvPr>
            <p:ph type="title"/>
          </p:nvPr>
        </p:nvSpPr>
        <p:spPr/>
        <p:txBody>
          <a:bodyPr/>
          <a:lstStyle/>
          <a:p>
            <a:r>
              <a:rPr lang="en-US" dirty="0" smtClean="0"/>
              <a:t>Synthesis Reports</a:t>
            </a:r>
            <a:endParaRPr lang="en-US" dirty="0"/>
          </a:p>
        </p:txBody>
      </p:sp>
      <p:pic>
        <p:nvPicPr>
          <p:cNvPr id="6" name="Picture 5"/>
          <p:cNvPicPr>
            <a:picLocks noChangeAspect="1"/>
          </p:cNvPicPr>
          <p:nvPr/>
        </p:nvPicPr>
        <p:blipFill>
          <a:blip r:embed="rId2"/>
          <a:stretch>
            <a:fillRect/>
          </a:stretch>
        </p:blipFill>
        <p:spPr>
          <a:xfrm>
            <a:off x="1237892" y="4321048"/>
            <a:ext cx="7369766" cy="1964342"/>
          </a:xfrm>
          <a:prstGeom prst="rect">
            <a:avLst/>
          </a:prstGeom>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31</a:t>
            </a:fld>
            <a:endParaRPr lang="en-US" dirty="0"/>
          </a:p>
        </p:txBody>
      </p:sp>
    </p:spTree>
    <p:extLst>
      <p:ext uri="{BB962C8B-B14F-4D97-AF65-F5344CB8AC3E}">
        <p14:creationId xmlns:p14="http://schemas.microsoft.com/office/powerpoint/2010/main" val="37968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4926416" cy="4268337"/>
          </a:xfrm>
        </p:spPr>
        <p:txBody>
          <a:bodyPr/>
          <a:lstStyle/>
          <a:p>
            <a:pPr lvl="0"/>
            <a:r>
              <a:rPr lang="en-US" dirty="0"/>
              <a:t>Reports slice logic, memory, DSP slice, IO, clocking, and other resources used by the design</a:t>
            </a:r>
          </a:p>
          <a:p>
            <a:endParaRPr lang="en-US" dirty="0"/>
          </a:p>
        </p:txBody>
      </p:sp>
      <p:sp>
        <p:nvSpPr>
          <p:cNvPr id="3" name="Title 2"/>
          <p:cNvSpPr>
            <a:spLocks noGrp="1"/>
          </p:cNvSpPr>
          <p:nvPr>
            <p:ph type="title"/>
          </p:nvPr>
        </p:nvSpPr>
        <p:spPr/>
        <p:txBody>
          <a:bodyPr/>
          <a:lstStyle/>
          <a:p>
            <a:r>
              <a:rPr lang="en-US" dirty="0" smtClean="0"/>
              <a:t>Synthesis Utilization Report</a:t>
            </a:r>
            <a:endParaRPr lang="en-US" dirty="0"/>
          </a:p>
        </p:txBody>
      </p:sp>
      <p:pic>
        <p:nvPicPr>
          <p:cNvPr id="7" name="Picture 6"/>
          <p:cNvPicPr>
            <a:picLocks noChangeAspect="1"/>
          </p:cNvPicPr>
          <p:nvPr/>
        </p:nvPicPr>
        <p:blipFill>
          <a:blip r:embed="rId2"/>
          <a:stretch>
            <a:fillRect/>
          </a:stretch>
        </p:blipFill>
        <p:spPr>
          <a:xfrm>
            <a:off x="5535857" y="1234782"/>
            <a:ext cx="5770849" cy="4989069"/>
          </a:xfrm>
          <a:prstGeom prst="rect">
            <a:avLst/>
          </a:prstGeom>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32</a:t>
            </a:fld>
            <a:endParaRPr lang="en-US" dirty="0"/>
          </a:p>
        </p:txBody>
      </p:sp>
    </p:spTree>
    <p:extLst>
      <p:ext uri="{BB962C8B-B14F-4D97-AF65-F5344CB8AC3E}">
        <p14:creationId xmlns:p14="http://schemas.microsoft.com/office/powerpoint/2010/main" val="1598379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777477" cy="4268337"/>
          </a:xfrm>
        </p:spPr>
        <p:txBody>
          <a:bodyPr/>
          <a:lstStyle/>
          <a:p>
            <a:pPr lvl="0"/>
            <a:r>
              <a:rPr lang="en-US" sz="1800" dirty="0" smtClean="0"/>
              <a:t>Flow Navigator is optimized to provide quick access to the options most frequently used after synthesis</a:t>
            </a:r>
          </a:p>
          <a:p>
            <a:pPr lvl="1"/>
            <a:r>
              <a:rPr lang="en-US" sz="1600" dirty="0" smtClean="0"/>
              <a:t>Constraints Wizard: Already mentioned</a:t>
            </a:r>
          </a:p>
          <a:p>
            <a:pPr lvl="1"/>
            <a:r>
              <a:rPr lang="en-US" sz="1600" dirty="0" smtClean="0"/>
              <a:t>Edit Timing Constraints: Launch the timing constraints tab</a:t>
            </a:r>
          </a:p>
          <a:p>
            <a:pPr lvl="1"/>
            <a:r>
              <a:rPr lang="en-US" sz="1600" dirty="0" smtClean="0"/>
              <a:t>Set Up Debug: Launch the view for marking nets for debug</a:t>
            </a:r>
          </a:p>
          <a:p>
            <a:pPr lvl="1"/>
            <a:r>
              <a:rPr lang="en-US" sz="1600" dirty="0" smtClean="0"/>
              <a:t>Report Timing Summary: Generate a default timing report</a:t>
            </a:r>
          </a:p>
          <a:p>
            <a:pPr lvl="1"/>
            <a:r>
              <a:rPr lang="en-US" sz="1600" dirty="0" smtClean="0"/>
              <a:t>Report Clock Networks: Generates a clock tree for the design</a:t>
            </a:r>
          </a:p>
          <a:p>
            <a:pPr lvl="1"/>
            <a:r>
              <a:rPr lang="en-US" sz="1600" dirty="0" smtClean="0"/>
              <a:t>Report Clock Interaction: Verifies constraint coverage on paths between clock domains</a:t>
            </a:r>
          </a:p>
          <a:p>
            <a:pPr lvl="1"/>
            <a:r>
              <a:rPr lang="en-US" sz="1600" dirty="0" smtClean="0"/>
              <a:t>Report DRC: Performs design rule check on the entire design</a:t>
            </a:r>
          </a:p>
          <a:p>
            <a:pPr lvl="1"/>
            <a:r>
              <a:rPr lang="en-US" sz="1600" dirty="0" smtClean="0"/>
              <a:t>Report Noise: Performs an SSO analysis of output and bidirectional pins in the design</a:t>
            </a:r>
          </a:p>
          <a:p>
            <a:pPr lvl="1"/>
            <a:r>
              <a:rPr lang="en-US" sz="1600" dirty="0" smtClean="0"/>
              <a:t>Report Utilization: Generates a graphical version of the Utilization Report</a:t>
            </a:r>
          </a:p>
          <a:p>
            <a:pPr lvl="1"/>
            <a:r>
              <a:rPr lang="en-US" sz="1600" dirty="0" smtClean="0"/>
              <a:t>Report Power: Detailed power analysis reports </a:t>
            </a:r>
          </a:p>
          <a:p>
            <a:pPr lvl="1"/>
            <a:r>
              <a:rPr lang="en-US" sz="1600" dirty="0" smtClean="0"/>
              <a:t>Schematic: Opens the Schematic viewer</a:t>
            </a:r>
          </a:p>
          <a:p>
            <a:pPr lvl="1"/>
            <a:endParaRPr lang="en-US" dirty="0"/>
          </a:p>
        </p:txBody>
      </p:sp>
      <p:sp>
        <p:nvSpPr>
          <p:cNvPr id="3" name="Title 2"/>
          <p:cNvSpPr>
            <a:spLocks noGrp="1"/>
          </p:cNvSpPr>
          <p:nvPr>
            <p:ph type="title"/>
          </p:nvPr>
        </p:nvSpPr>
        <p:spPr/>
        <p:txBody>
          <a:bodyPr/>
          <a:lstStyle/>
          <a:p>
            <a:r>
              <a:rPr lang="en-US" smtClean="0"/>
              <a:t>Commands Available After Synthesis </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438" y="1577006"/>
            <a:ext cx="4140879" cy="4942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33</a:t>
            </a:fld>
            <a:endParaRPr lang="en-US" dirty="0"/>
          </a:p>
        </p:txBody>
      </p:sp>
    </p:spTree>
    <p:extLst>
      <p:ext uri="{BB962C8B-B14F-4D97-AF65-F5344CB8AC3E}">
        <p14:creationId xmlns:p14="http://schemas.microsoft.com/office/powerpoint/2010/main" val="2915488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c:\temp\SNAGHTML2710b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551" y="2724194"/>
            <a:ext cx="2099961" cy="2407099"/>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c:\temp\SNAGHTML27023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617" y="1589834"/>
            <a:ext cx="4402834" cy="392206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err="1" smtClean="0"/>
              <a:t>Vivado</a:t>
            </a:r>
            <a:r>
              <a:rPr lang="en-US" dirty="0" smtClean="0"/>
              <a:t> IDE</a:t>
            </a:r>
          </a:p>
          <a:p>
            <a:r>
              <a:rPr lang="en-US" dirty="0" smtClean="0"/>
              <a:t>Options tab</a:t>
            </a:r>
          </a:p>
          <a:p>
            <a:pPr lvl="1"/>
            <a:r>
              <a:rPr lang="en-US" dirty="0" smtClean="0"/>
              <a:t>Maximum number of paths</a:t>
            </a:r>
          </a:p>
          <a:p>
            <a:r>
              <a:rPr lang="en-US" dirty="0" smtClean="0"/>
              <a:t>Advanced tab</a:t>
            </a:r>
          </a:p>
          <a:p>
            <a:pPr lvl="1"/>
            <a:r>
              <a:rPr lang="en-US" dirty="0" smtClean="0"/>
              <a:t>Write to a file</a:t>
            </a:r>
          </a:p>
          <a:p>
            <a:r>
              <a:rPr lang="en-US" dirty="0" smtClean="0"/>
              <a:t>Timer Settings</a:t>
            </a:r>
          </a:p>
          <a:p>
            <a:pPr lvl="1"/>
            <a:r>
              <a:rPr lang="en-US" dirty="0" smtClean="0"/>
              <a:t>Interconnect delay can be ignored</a:t>
            </a:r>
          </a:p>
          <a:p>
            <a:pPr lvl="1"/>
            <a:r>
              <a:rPr lang="en-US" dirty="0" smtClean="0"/>
              <a:t>Flight delays can be disabled</a:t>
            </a:r>
            <a:endParaRPr lang="en-US" dirty="0"/>
          </a:p>
        </p:txBody>
      </p:sp>
      <p:sp>
        <p:nvSpPr>
          <p:cNvPr id="3" name="Title 2"/>
          <p:cNvSpPr>
            <a:spLocks noGrp="1"/>
          </p:cNvSpPr>
          <p:nvPr>
            <p:ph type="title"/>
          </p:nvPr>
        </p:nvSpPr>
        <p:spPr/>
        <p:txBody>
          <a:bodyPr/>
          <a:lstStyle/>
          <a:p>
            <a:r>
              <a:rPr lang="en-US" dirty="0" smtClean="0"/>
              <a:t>Report Timing Summary</a:t>
            </a:r>
            <a:endParaRPr lang="en-US" dirty="0"/>
          </a:p>
        </p:txBody>
      </p:sp>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451" y="1534862"/>
            <a:ext cx="2325686" cy="1243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42705" y="5216870"/>
            <a:ext cx="8438542" cy="923330"/>
          </a:xfrm>
          <a:prstGeom prst="rect">
            <a:avLst/>
          </a:prstGeom>
        </p:spPr>
        <p:txBody>
          <a:bodyPr wrap="square">
            <a:spAutoFit/>
          </a:bodyPr>
          <a:lstStyle/>
          <a:p>
            <a:pPr lvl="0" algn="l"/>
            <a:r>
              <a:rPr lang="en-US" dirty="0"/>
              <a:t>Tcl command: </a:t>
            </a:r>
            <a:r>
              <a:rPr lang="en-US" i="1" dirty="0" err="1"/>
              <a:t>report_timing_summary</a:t>
            </a:r>
            <a:endParaRPr lang="en-US" i="1" dirty="0"/>
          </a:p>
          <a:p>
            <a:pPr marL="0" lvl="0" indent="0" algn="l">
              <a:buNone/>
            </a:pPr>
            <a:r>
              <a:rPr lang="en-US" i="1" dirty="0" err="1"/>
              <a:t>report_timing_summary</a:t>
            </a:r>
            <a:r>
              <a:rPr lang="en-US" i="1" dirty="0"/>
              <a:t> -</a:t>
            </a:r>
            <a:r>
              <a:rPr lang="en-US" i="1" dirty="0" err="1"/>
              <a:t>delay_type</a:t>
            </a:r>
            <a:r>
              <a:rPr lang="en-US" i="1" dirty="0"/>
              <a:t> max -</a:t>
            </a:r>
            <a:r>
              <a:rPr lang="en-US" i="1" dirty="0" err="1"/>
              <a:t>report_unconstrained</a:t>
            </a:r>
            <a:r>
              <a:rPr lang="en-US" i="1" dirty="0"/>
              <a:t> -</a:t>
            </a:r>
            <a:r>
              <a:rPr lang="en-US" i="1" dirty="0" err="1"/>
              <a:t>check_timing_verbose</a:t>
            </a:r>
            <a:r>
              <a:rPr lang="en-US" i="1" dirty="0"/>
              <a:t> -</a:t>
            </a:r>
            <a:r>
              <a:rPr lang="en-US" i="1" dirty="0" err="1"/>
              <a:t>max_paths</a:t>
            </a:r>
            <a:r>
              <a:rPr lang="en-US" i="1" dirty="0"/>
              <a:t> 10 -</a:t>
            </a:r>
            <a:r>
              <a:rPr lang="en-US" i="1" dirty="0" err="1"/>
              <a:t>input_pins</a:t>
            </a:r>
            <a:r>
              <a:rPr lang="en-US" i="1" dirty="0"/>
              <a:t> -name timing_1</a:t>
            </a:r>
          </a:p>
        </p:txBody>
      </p:sp>
      <p:pic>
        <p:nvPicPr>
          <p:cNvPr id="20486" name="Picture 6" descr="c:\temp\SNAGHTML271aab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7290" y="4403324"/>
            <a:ext cx="2015060" cy="204696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34</a:t>
            </a:fld>
            <a:endParaRPr lang="en-US" dirty="0"/>
          </a:p>
        </p:txBody>
      </p:sp>
    </p:spTree>
    <p:extLst>
      <p:ext uri="{BB962C8B-B14F-4D97-AF65-F5344CB8AC3E}">
        <p14:creationId xmlns:p14="http://schemas.microsoft.com/office/powerpoint/2010/main" val="3129977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41" y="1327151"/>
            <a:ext cx="5042618" cy="4268337"/>
          </a:xfrm>
        </p:spPr>
        <p:txBody>
          <a:bodyPr/>
          <a:lstStyle/>
          <a:p>
            <a:r>
              <a:rPr lang="en-US" dirty="0" smtClean="0"/>
              <a:t>Design Timing Summary</a:t>
            </a:r>
          </a:p>
          <a:p>
            <a:pPr lvl="1"/>
            <a:r>
              <a:rPr lang="en-US" dirty="0" smtClean="0"/>
              <a:t>WNS, TNS, total number of endpoints are of interest</a:t>
            </a:r>
          </a:p>
          <a:p>
            <a:r>
              <a:rPr lang="en-US" dirty="0" smtClean="0"/>
              <a:t>Clock Summary</a:t>
            </a:r>
          </a:p>
          <a:p>
            <a:pPr lvl="1"/>
            <a:r>
              <a:rPr lang="en-US" dirty="0" smtClean="0"/>
              <a:t>Primary and derived clocks</a:t>
            </a:r>
          </a:p>
          <a:p>
            <a:r>
              <a:rPr lang="en-US" dirty="0" smtClean="0"/>
              <a:t>Check Timing</a:t>
            </a:r>
          </a:p>
          <a:p>
            <a:pPr lvl="1"/>
            <a:r>
              <a:rPr lang="en-US" dirty="0" smtClean="0"/>
              <a:t>Number of unconstrained internal endpoints</a:t>
            </a:r>
          </a:p>
          <a:p>
            <a:endParaRPr lang="en-US" dirty="0"/>
          </a:p>
        </p:txBody>
      </p:sp>
      <p:sp>
        <p:nvSpPr>
          <p:cNvPr id="6" name="Title 5"/>
          <p:cNvSpPr>
            <a:spLocks noGrp="1"/>
          </p:cNvSpPr>
          <p:nvPr>
            <p:ph type="title"/>
          </p:nvPr>
        </p:nvSpPr>
        <p:spPr/>
        <p:txBody>
          <a:bodyPr/>
          <a:lstStyle/>
          <a:p>
            <a:r>
              <a:rPr lang="en-US" smtClean="0"/>
              <a:t>Report Timing Summary</a:t>
            </a:r>
            <a:endParaRPr lang="en-US" dirty="0"/>
          </a:p>
        </p:txBody>
      </p:sp>
      <p:pic>
        <p:nvPicPr>
          <p:cNvPr id="3" name="Picture 2"/>
          <p:cNvPicPr>
            <a:picLocks noChangeAspect="1"/>
          </p:cNvPicPr>
          <p:nvPr/>
        </p:nvPicPr>
        <p:blipFill>
          <a:blip r:embed="rId2"/>
          <a:stretch>
            <a:fillRect/>
          </a:stretch>
        </p:blipFill>
        <p:spPr>
          <a:xfrm>
            <a:off x="5652060" y="1591895"/>
            <a:ext cx="6197298" cy="1492818"/>
          </a:xfrm>
          <a:prstGeom prst="rect">
            <a:avLst/>
          </a:prstGeom>
        </p:spPr>
      </p:pic>
      <p:pic>
        <p:nvPicPr>
          <p:cNvPr id="8" name="Picture 7"/>
          <p:cNvPicPr>
            <a:picLocks noChangeAspect="1"/>
          </p:cNvPicPr>
          <p:nvPr/>
        </p:nvPicPr>
        <p:blipFill>
          <a:blip r:embed="rId3"/>
          <a:stretch>
            <a:fillRect/>
          </a:stretch>
        </p:blipFill>
        <p:spPr>
          <a:xfrm>
            <a:off x="5652061" y="3062505"/>
            <a:ext cx="6197298" cy="1492818"/>
          </a:xfrm>
          <a:prstGeom prst="rect">
            <a:avLst/>
          </a:prstGeom>
        </p:spPr>
      </p:pic>
      <p:pic>
        <p:nvPicPr>
          <p:cNvPr id="9" name="Picture 8"/>
          <p:cNvPicPr>
            <a:picLocks noChangeAspect="1"/>
          </p:cNvPicPr>
          <p:nvPr/>
        </p:nvPicPr>
        <p:blipFill>
          <a:blip r:embed="rId4"/>
          <a:stretch>
            <a:fillRect/>
          </a:stretch>
        </p:blipFill>
        <p:spPr>
          <a:xfrm>
            <a:off x="5652061" y="4555323"/>
            <a:ext cx="6197298" cy="1492818"/>
          </a:xfrm>
          <a:prstGeom prst="rect">
            <a:avLst/>
          </a:prstGeom>
        </p:spPr>
      </p:pic>
      <p:sp>
        <p:nvSpPr>
          <p:cNvPr id="2" name="Footer Placeholder 1"/>
          <p:cNvSpPr>
            <a:spLocks noGrp="1"/>
          </p:cNvSpPr>
          <p:nvPr>
            <p:ph type="ftr" sz="quarter" idx="3"/>
          </p:nvPr>
        </p:nvSpPr>
        <p:spPr/>
        <p:txBody>
          <a:bodyPr/>
          <a:lstStyle/>
          <a:p>
            <a:r>
              <a:rPr lang="en-US" smtClean="0"/>
              <a:t>© Copyright 2016 Xilinx</a:t>
            </a:r>
            <a:endParaRPr lang="en-US" dirty="0"/>
          </a:p>
        </p:txBody>
      </p:sp>
      <p:sp>
        <p:nvSpPr>
          <p:cNvPr id="10" name="Slide Number Placeholder 9"/>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35</a:t>
            </a:fld>
            <a:endParaRPr lang="en-US" dirty="0"/>
          </a:p>
        </p:txBody>
      </p:sp>
    </p:spTree>
    <p:extLst>
      <p:ext uri="{BB962C8B-B14F-4D97-AF65-F5344CB8AC3E}">
        <p14:creationId xmlns:p14="http://schemas.microsoft.com/office/powerpoint/2010/main" val="774126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To generate a report on the clock networks in a design, </a:t>
            </a:r>
            <a:r>
              <a:rPr lang="en-US" dirty="0" smtClean="0"/>
              <a:t>use the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report_clock_networks</a:t>
            </a:r>
            <a:endParaRPr lang="en-US" dirty="0">
              <a:latin typeface="Courier New" panose="02070309020205020404" pitchFamily="49" charset="0"/>
              <a:cs typeface="Courier New" panose="02070309020205020404" pitchFamily="49" charset="0"/>
            </a:endParaRPr>
          </a:p>
          <a:p>
            <a:pPr lvl="1"/>
            <a:r>
              <a:rPr lang="en-US" dirty="0"/>
              <a:t>Creates a tree view of all the logical clock trees found in the design, annotated with existing and missing clock definitions on the roots of these trees</a:t>
            </a:r>
          </a:p>
          <a:p>
            <a:r>
              <a:rPr lang="en-US" dirty="0" err="1" smtClean="0"/>
              <a:t>Vivado</a:t>
            </a:r>
            <a:r>
              <a:rPr lang="en-US" dirty="0" smtClean="0"/>
              <a:t> IDE</a:t>
            </a:r>
          </a:p>
          <a:p>
            <a:pPr lvl="1"/>
            <a:endParaRPr lang="en-US" dirty="0"/>
          </a:p>
        </p:txBody>
      </p:sp>
      <p:sp>
        <p:nvSpPr>
          <p:cNvPr id="3" name="Title 2"/>
          <p:cNvSpPr>
            <a:spLocks noGrp="1"/>
          </p:cNvSpPr>
          <p:nvPr>
            <p:ph type="title"/>
          </p:nvPr>
        </p:nvSpPr>
        <p:spPr/>
        <p:txBody>
          <a:bodyPr/>
          <a:lstStyle/>
          <a:p>
            <a:r>
              <a:rPr lang="en-US" dirty="0"/>
              <a:t>Report Clock Networks</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048" y="3726502"/>
            <a:ext cx="2585660" cy="1902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34" y="3726502"/>
            <a:ext cx="60674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36</a:t>
            </a:fld>
            <a:endParaRPr lang="en-US" dirty="0"/>
          </a:p>
        </p:txBody>
      </p:sp>
    </p:spTree>
    <p:extLst>
      <p:ext uri="{BB962C8B-B14F-4D97-AF65-F5344CB8AC3E}">
        <p14:creationId xmlns:p14="http://schemas.microsoft.com/office/powerpoint/2010/main" val="2274583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4814206" cy="4268337"/>
          </a:xfrm>
        </p:spPr>
        <p:txBody>
          <a:bodyPr/>
          <a:lstStyle/>
          <a:p>
            <a:pPr lvl="0"/>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report_clock_interaction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significant_digits</a:t>
            </a:r>
            <a:r>
              <a:rPr lang="en-US" dirty="0" smtClean="0">
                <a:latin typeface="Courier New" panose="02070309020205020404" pitchFamily="49" charset="0"/>
                <a:cs typeface="Courier New" panose="02070309020205020404" pitchFamily="49" charset="0"/>
              </a:rPr>
              <a:t> 3 -name timing_1</a:t>
            </a:r>
          </a:p>
          <a:p>
            <a:pPr lvl="0"/>
            <a:r>
              <a:rPr lang="en-US" dirty="0" smtClean="0"/>
              <a:t>Reports paths on inter-clock domain paths and </a:t>
            </a:r>
            <a:r>
              <a:rPr lang="en-US" dirty="0" err="1" smtClean="0"/>
              <a:t>unclocked</a:t>
            </a:r>
            <a:r>
              <a:rPr lang="en-US" dirty="0" smtClean="0"/>
              <a:t> registers</a:t>
            </a:r>
          </a:p>
          <a:p>
            <a:pPr lvl="1"/>
            <a:r>
              <a:rPr lang="en-US" dirty="0" smtClean="0"/>
              <a:t>Uses an inter-clock path matrix to show clock relationships and group paths</a:t>
            </a:r>
          </a:p>
          <a:p>
            <a:pPr lvl="1"/>
            <a:r>
              <a:rPr lang="en-US" dirty="0" smtClean="0"/>
              <a:t>Tells if timing is asynchronous and if paths are constrained (green)</a:t>
            </a:r>
          </a:p>
          <a:p>
            <a:pPr lvl="1"/>
            <a:r>
              <a:rPr lang="en-US" dirty="0" smtClean="0"/>
              <a:t>Uses the worst-slack value for each clock grouping</a:t>
            </a:r>
          </a:p>
        </p:txBody>
      </p:sp>
      <p:sp>
        <p:nvSpPr>
          <p:cNvPr id="3" name="Title 2"/>
          <p:cNvSpPr>
            <a:spLocks noGrp="1"/>
          </p:cNvSpPr>
          <p:nvPr>
            <p:ph type="title"/>
          </p:nvPr>
        </p:nvSpPr>
        <p:spPr/>
        <p:txBody>
          <a:bodyPr/>
          <a:lstStyle/>
          <a:p>
            <a:r>
              <a:rPr lang="en-US" smtClean="0"/>
              <a:t>Report Clock Interaction</a:t>
            </a:r>
            <a:endParaRPr lang="en-US" dirty="0"/>
          </a:p>
        </p:txBody>
      </p:sp>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796" y="1503243"/>
            <a:ext cx="6200776" cy="477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572" y="5253945"/>
            <a:ext cx="1761075" cy="141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2132079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7414869" cy="4268337"/>
          </a:xfrm>
          <a:prstGeom prst="rect">
            <a:avLst/>
          </a:prstGeom>
        </p:spPr>
        <p:txBody>
          <a:bodyPr/>
          <a:lstStyle/>
          <a:p>
            <a:pPr lvl="0"/>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report_drc</a:t>
            </a:r>
            <a:r>
              <a:rPr lang="en-US" dirty="0" smtClean="0">
                <a:latin typeface="Courier New" panose="02070309020205020404" pitchFamily="49" charset="0"/>
                <a:cs typeface="Courier New" panose="02070309020205020404" pitchFamily="49" charset="0"/>
              </a:rPr>
              <a:t> -name drc_1</a:t>
            </a:r>
          </a:p>
          <a:p>
            <a:pPr lvl="0"/>
            <a:r>
              <a:rPr lang="en-US" dirty="0" smtClean="0"/>
              <a:t>DRCs performed early in the design flow allow for correction before a full implementation</a:t>
            </a:r>
          </a:p>
          <a:p>
            <a:pPr lvl="1"/>
            <a:r>
              <a:rPr lang="en-US" dirty="0" smtClean="0"/>
              <a:t>Objects listed in violations are cross-selectable with HDL sources</a:t>
            </a:r>
          </a:p>
          <a:p>
            <a:pPr lvl="1"/>
            <a:r>
              <a:rPr lang="en-US" dirty="0" smtClean="0"/>
              <a:t>Can select which DRCs to run, or run all</a:t>
            </a:r>
          </a:p>
          <a:p>
            <a:pPr lvl="2"/>
            <a:r>
              <a:rPr lang="en-US" dirty="0" smtClean="0"/>
              <a:t>This check is more thorough than the I/O DRC checks that occur during pin planning</a:t>
            </a:r>
          </a:p>
          <a:p>
            <a:pPr lvl="1"/>
            <a:r>
              <a:rPr lang="en-US" dirty="0" smtClean="0"/>
              <a:t>Any problems will open a DRC window at the bottom of the GUI</a:t>
            </a:r>
          </a:p>
          <a:p>
            <a:pPr lvl="1"/>
            <a:r>
              <a:rPr lang="en-US" dirty="0" smtClean="0"/>
              <a:t>Run implementation for the final sign-off DRC</a:t>
            </a:r>
          </a:p>
          <a:p>
            <a:r>
              <a:rPr lang="en-US" dirty="0" err="1" smtClean="0"/>
              <a:t>Vivado</a:t>
            </a:r>
            <a:r>
              <a:rPr lang="en-US" dirty="0" smtClean="0"/>
              <a:t> IDE</a:t>
            </a:r>
          </a:p>
          <a:p>
            <a:endParaRPr lang="en-US" dirty="0"/>
          </a:p>
        </p:txBody>
      </p:sp>
      <p:sp>
        <p:nvSpPr>
          <p:cNvPr id="3" name="Title 2"/>
          <p:cNvSpPr>
            <a:spLocks noGrp="1"/>
          </p:cNvSpPr>
          <p:nvPr>
            <p:ph type="title"/>
          </p:nvPr>
        </p:nvSpPr>
        <p:spPr/>
        <p:txBody>
          <a:bodyPr/>
          <a:lstStyle/>
          <a:p>
            <a:r>
              <a:rPr lang="en-US" smtClean="0"/>
              <a:t>Report DRC</a:t>
            </a:r>
            <a:endParaRPr lang="en-US" dirty="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858" y="4974341"/>
            <a:ext cx="1723907" cy="151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358" y="5070762"/>
            <a:ext cx="3390784" cy="142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8131886" y="1501106"/>
            <a:ext cx="3127784" cy="4929503"/>
          </a:xfrm>
          <a:prstGeom prst="rect">
            <a:avLst/>
          </a:prstGeom>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2537639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report_ssn</a:t>
            </a:r>
            <a:r>
              <a:rPr lang="en-US" dirty="0" smtClean="0">
                <a:latin typeface="Courier New" panose="02070309020205020404" pitchFamily="49" charset="0"/>
                <a:cs typeface="Courier New" panose="02070309020205020404" pitchFamily="49" charset="0"/>
              </a:rPr>
              <a:t> -name ssn_1</a:t>
            </a:r>
          </a:p>
          <a:p>
            <a:pPr lvl="0"/>
            <a:r>
              <a:rPr lang="en-US" dirty="0" smtClean="0"/>
              <a:t>Performs a SSN analysis of the planned I/O layout</a:t>
            </a:r>
          </a:p>
          <a:p>
            <a:pPr lvl="1"/>
            <a:r>
              <a:rPr lang="en-US" dirty="0" smtClean="0"/>
              <a:t>This report is looking to gauge the number of pins, I/O standard, and drive strength on a bank-by-bank basis</a:t>
            </a:r>
          </a:p>
          <a:p>
            <a:pPr lvl="2"/>
            <a:r>
              <a:rPr lang="en-US" dirty="0" smtClean="0"/>
              <a:t>Banks that exceed what is recommended will be flagged in the Summary tab</a:t>
            </a:r>
          </a:p>
          <a:p>
            <a:pPr lvl="2"/>
            <a:r>
              <a:rPr lang="en-US" dirty="0" smtClean="0"/>
              <a:t>SSN analysis can only be done on output and bidirectional ports</a:t>
            </a:r>
          </a:p>
          <a:p>
            <a:r>
              <a:rPr lang="en-US" dirty="0" err="1" smtClean="0"/>
              <a:t>Vivado</a:t>
            </a:r>
            <a:r>
              <a:rPr lang="en-US" dirty="0" smtClean="0"/>
              <a:t> IDE</a:t>
            </a:r>
          </a:p>
          <a:p>
            <a:endParaRPr lang="en-US" dirty="0"/>
          </a:p>
        </p:txBody>
      </p:sp>
      <p:sp>
        <p:nvSpPr>
          <p:cNvPr id="3" name="Title 2"/>
          <p:cNvSpPr>
            <a:spLocks noGrp="1"/>
          </p:cNvSpPr>
          <p:nvPr>
            <p:ph type="title"/>
          </p:nvPr>
        </p:nvSpPr>
        <p:spPr/>
        <p:txBody>
          <a:bodyPr/>
          <a:lstStyle/>
          <a:p>
            <a:r>
              <a:rPr lang="en-US" smtClean="0"/>
              <a:t>Report Noise</a:t>
            </a:r>
            <a:endParaRPr lang="en-US"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7473"/>
          <a:stretch/>
        </p:blipFill>
        <p:spPr bwMode="auto">
          <a:xfrm>
            <a:off x="4488688" y="4187195"/>
            <a:ext cx="6294108"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86" y="4429125"/>
            <a:ext cx="1563069" cy="153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39</a:t>
            </a:fld>
            <a:endParaRPr lang="en-US" dirty="0"/>
          </a:p>
        </p:txBody>
      </p:sp>
    </p:spTree>
    <p:extLst>
      <p:ext uri="{BB962C8B-B14F-4D97-AF65-F5344CB8AC3E}">
        <p14:creationId xmlns:p14="http://schemas.microsoft.com/office/powerpoint/2010/main" val="152819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Elaboration is the RTL optimization to an FPGA technology</a:t>
            </a:r>
          </a:p>
          <a:p>
            <a:pPr lvl="0"/>
            <a:r>
              <a:rPr lang="en-US" dirty="0"/>
              <a:t>Vivado IDE allows designers to import and manage RTL sources</a:t>
            </a:r>
          </a:p>
          <a:p>
            <a:pPr lvl="1"/>
            <a:r>
              <a:rPr lang="en-US" dirty="0" smtClean="0"/>
              <a:t>Verilog</a:t>
            </a:r>
            <a:r>
              <a:rPr lang="en-US" dirty="0"/>
              <a:t>, System Verilog, VHDL, NGC, or testbenches</a:t>
            </a:r>
          </a:p>
          <a:p>
            <a:pPr lvl="0"/>
            <a:r>
              <a:rPr lang="en-US" dirty="0"/>
              <a:t>Create and modify sources with the RTL Editor</a:t>
            </a:r>
          </a:p>
          <a:p>
            <a:pPr lvl="1"/>
            <a:r>
              <a:rPr lang="en-US" dirty="0"/>
              <a:t>Cross-selection between all the views</a:t>
            </a:r>
          </a:p>
          <a:p>
            <a:pPr lvl="0"/>
            <a:r>
              <a:rPr lang="en-US" dirty="0"/>
              <a:t>Sources view</a:t>
            </a:r>
          </a:p>
          <a:p>
            <a:pPr lvl="1"/>
            <a:r>
              <a:rPr lang="en-US" dirty="0"/>
              <a:t>Hierarchy view: Display the modules in the design by hierarchy</a:t>
            </a:r>
          </a:p>
          <a:p>
            <a:pPr lvl="1"/>
            <a:r>
              <a:rPr lang="en-US" dirty="0"/>
              <a:t>Libraries view: Display sources by category</a:t>
            </a:r>
          </a:p>
        </p:txBody>
      </p:sp>
      <p:sp>
        <p:nvSpPr>
          <p:cNvPr id="3" name="Title 2"/>
          <p:cNvSpPr>
            <a:spLocks noGrp="1"/>
          </p:cNvSpPr>
          <p:nvPr>
            <p:ph type="title"/>
          </p:nvPr>
        </p:nvSpPr>
        <p:spPr/>
        <p:txBody>
          <a:bodyPr/>
          <a:lstStyle/>
          <a:p>
            <a:r>
              <a:rPr lang="en-US" dirty="0" smtClean="0"/>
              <a:t>Elaboration</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3120917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report_power</a:t>
            </a:r>
            <a:r>
              <a:rPr lang="en-US" dirty="0" smtClean="0">
                <a:latin typeface="Courier New" panose="02070309020205020404" pitchFamily="49" charset="0"/>
                <a:cs typeface="Courier New" panose="02070309020205020404" pitchFamily="49" charset="0"/>
              </a:rPr>
              <a:t> -results {power_1}</a:t>
            </a:r>
          </a:p>
          <a:p>
            <a:pPr lvl="0"/>
            <a:r>
              <a:rPr lang="en-US" dirty="0" smtClean="0"/>
              <a:t>Accurate power and thermal analysis</a:t>
            </a:r>
          </a:p>
          <a:p>
            <a:pPr lvl="0"/>
            <a:r>
              <a:rPr lang="en-US" dirty="0" smtClean="0"/>
              <a:t>Power estimates at every stage after synthesis</a:t>
            </a:r>
          </a:p>
          <a:p>
            <a:endParaRPr lang="en-US" dirty="0"/>
          </a:p>
        </p:txBody>
      </p:sp>
      <p:sp>
        <p:nvSpPr>
          <p:cNvPr id="3" name="Title 2"/>
          <p:cNvSpPr>
            <a:spLocks noGrp="1"/>
          </p:cNvSpPr>
          <p:nvPr>
            <p:ph type="title"/>
          </p:nvPr>
        </p:nvSpPr>
        <p:spPr/>
        <p:txBody>
          <a:bodyPr/>
          <a:lstStyle/>
          <a:p>
            <a:r>
              <a:rPr lang="en-US" smtClean="0"/>
              <a:t>Report Power</a:t>
            </a:r>
            <a:endParaRPr lang="en-US" dirty="0"/>
          </a:p>
        </p:txBody>
      </p:sp>
      <p:sp>
        <p:nvSpPr>
          <p:cNvPr id="6" name="Content Placeholder 5"/>
          <p:cNvSpPr>
            <a:spLocks noGrp="1"/>
          </p:cNvSpPr>
          <p:nvPr>
            <p:ph sz="half" idx="4294967295"/>
          </p:nvPr>
        </p:nvSpPr>
        <p:spPr>
          <a:xfrm>
            <a:off x="7053263" y="1600200"/>
            <a:ext cx="5135562" cy="4525963"/>
          </a:xfrm>
          <a:prstGeom prst="rect">
            <a:avLst/>
          </a:prstGeom>
        </p:spPr>
        <p:txBody>
          <a:bodyPr/>
          <a:lstStyle/>
          <a:p>
            <a:r>
              <a:rPr lang="en-US" dirty="0" smtClean="0"/>
              <a:t>Perform what-if analysis by varying switching activity</a:t>
            </a:r>
          </a:p>
          <a:p>
            <a:pPr lvl="0"/>
            <a:r>
              <a:rPr lang="en-US" dirty="0" smtClean="0"/>
              <a:t>Extensive debug capabilities through cross-probing</a:t>
            </a:r>
          </a:p>
          <a:p>
            <a:pPr lvl="0"/>
            <a:r>
              <a:rPr lang="en-US" dirty="0" smtClean="0"/>
              <a:t>Exports data to XPE</a:t>
            </a:r>
          </a:p>
          <a:p>
            <a:pPr marL="0" lvl="0" indent="0">
              <a:buNone/>
            </a:pPr>
            <a:endParaRPr lang="en-US"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772" y="4026954"/>
            <a:ext cx="5254823" cy="16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37" y="3969142"/>
            <a:ext cx="1914507" cy="2282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4"/>
          <a:stretch>
            <a:fillRect/>
          </a:stretch>
        </p:blipFill>
        <p:spPr>
          <a:xfrm>
            <a:off x="8465016" y="3605826"/>
            <a:ext cx="2178403" cy="2746841"/>
          </a:xfrm>
          <a:prstGeom prst="rect">
            <a:avLst/>
          </a:prstGeom>
        </p:spPr>
      </p:pic>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9" name="Slide Number Placeholder 8"/>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40</a:t>
            </a:fld>
            <a:endParaRPr lang="en-US" dirty="0"/>
          </a:p>
        </p:txBody>
      </p:sp>
    </p:spTree>
    <p:extLst>
      <p:ext uri="{BB962C8B-B14F-4D97-AF65-F5344CB8AC3E}">
        <p14:creationId xmlns:p14="http://schemas.microsoft.com/office/powerpoint/2010/main" val="1147997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Select </a:t>
            </a:r>
            <a:r>
              <a:rPr lang="en-US" dirty="0"/>
              <a:t>different resource types to see more details</a:t>
            </a:r>
          </a:p>
        </p:txBody>
      </p:sp>
      <p:sp>
        <p:nvSpPr>
          <p:cNvPr id="2" name="Title 1"/>
          <p:cNvSpPr>
            <a:spLocks noGrp="1"/>
          </p:cNvSpPr>
          <p:nvPr>
            <p:ph type="title"/>
          </p:nvPr>
        </p:nvSpPr>
        <p:spPr/>
        <p:txBody>
          <a:bodyPr/>
          <a:lstStyle/>
          <a:p>
            <a:r>
              <a:rPr lang="en-US" dirty="0" smtClean="0"/>
              <a:t>Power Utilization Details</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4178300"/>
            <a:ext cx="9091612"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147887"/>
            <a:ext cx="11530012"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4" name="Slide Number Placeholder 3"/>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41</a:t>
            </a:fld>
            <a:endParaRPr lang="en-US" dirty="0"/>
          </a:p>
        </p:txBody>
      </p:sp>
    </p:spTree>
    <p:extLst>
      <p:ext uri="{BB962C8B-B14F-4D97-AF65-F5344CB8AC3E}">
        <p14:creationId xmlns:p14="http://schemas.microsoft.com/office/powerpoint/2010/main" val="2291245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6" name="Slide Number Placeholder 5"/>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42</a:t>
            </a:fld>
            <a:endParaRPr lang="en-US" dirty="0"/>
          </a:p>
        </p:txBody>
      </p:sp>
    </p:spTree>
    <p:extLst>
      <p:ext uri="{BB962C8B-B14F-4D97-AF65-F5344CB8AC3E}">
        <p14:creationId xmlns:p14="http://schemas.microsoft.com/office/powerpoint/2010/main" val="1215617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Elaborated design allows early </a:t>
            </a:r>
            <a:r>
              <a:rPr lang="en-US" dirty="0" err="1" smtClean="0"/>
              <a:t>drc</a:t>
            </a:r>
            <a:r>
              <a:rPr lang="en-US" dirty="0" smtClean="0"/>
              <a:t> checks, noise analysis, and cross-probing between the source file and the generated hierarchical design</a:t>
            </a:r>
          </a:p>
          <a:p>
            <a:pPr lvl="0"/>
            <a:r>
              <a:rPr lang="en-US" dirty="0" smtClean="0"/>
              <a:t>Synthesis performs </a:t>
            </a:r>
            <a:r>
              <a:rPr lang="en-US" dirty="0"/>
              <a:t>logic </a:t>
            </a:r>
            <a:r>
              <a:rPr lang="en-US" dirty="0" smtClean="0"/>
              <a:t>optimization and </a:t>
            </a:r>
            <a:r>
              <a:rPr lang="en-US" dirty="0"/>
              <a:t>technology mapping to Xilinx </a:t>
            </a:r>
            <a:r>
              <a:rPr lang="en-US" dirty="0" smtClean="0"/>
              <a:t>primitives</a:t>
            </a:r>
            <a:endParaRPr lang="en-US" dirty="0"/>
          </a:p>
          <a:p>
            <a:pPr lvl="0"/>
            <a:r>
              <a:rPr lang="en-US" dirty="0"/>
              <a:t>Vivado IDE supports VHDL, Verilog, and SystemVerilog</a:t>
            </a:r>
          </a:p>
          <a:p>
            <a:pPr lvl="0"/>
            <a:r>
              <a:rPr lang="en-US" dirty="0"/>
              <a:t>Vivado IDE supports the use of Xilinx Design Constraint (XDC) syntax, which is used to drive synthesis design optimization</a:t>
            </a:r>
          </a:p>
          <a:p>
            <a:pPr lvl="0"/>
            <a:r>
              <a:rPr lang="en-US" dirty="0"/>
              <a:t>check_timing report is used to verify that a design has been sufficiently constrained by the designer</a:t>
            </a:r>
          </a:p>
          <a:p>
            <a:pPr lvl="0"/>
            <a:r>
              <a:rPr lang="en-US" dirty="0"/>
              <a:t>Vivado IDE includes numerous reporting mechanisms for the designer to improve performance, avoid common design mistakes, and get the most out of the FPGA</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140494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 RTL based design, elaboration is the first step</a:t>
            </a:r>
          </a:p>
          <a:p>
            <a:r>
              <a:rPr lang="en-US" dirty="0" smtClean="0"/>
              <a:t>Click on Open Elaborated Design under RTL Analysis to </a:t>
            </a:r>
          </a:p>
          <a:p>
            <a:pPr lvl="1"/>
            <a:r>
              <a:rPr lang="en-US" dirty="0"/>
              <a:t>C</a:t>
            </a:r>
            <a:r>
              <a:rPr lang="en-US" b="0" dirty="0" smtClean="0"/>
              <a:t>ompile </a:t>
            </a:r>
            <a:r>
              <a:rPr lang="en-US" b="0" dirty="0"/>
              <a:t>the RTL source </a:t>
            </a:r>
            <a:r>
              <a:rPr lang="en-US" b="0" dirty="0" smtClean="0"/>
              <a:t>files</a:t>
            </a:r>
          </a:p>
          <a:p>
            <a:pPr lvl="1"/>
            <a:r>
              <a:rPr lang="en-US" dirty="0"/>
              <a:t>L</a:t>
            </a:r>
            <a:r>
              <a:rPr lang="en-US" b="0" dirty="0" smtClean="0"/>
              <a:t>oad </a:t>
            </a:r>
            <a:r>
              <a:rPr lang="en-US" b="0" dirty="0"/>
              <a:t>the RTL netlist for interactive </a:t>
            </a:r>
            <a:r>
              <a:rPr lang="en-US" b="0" dirty="0" smtClean="0"/>
              <a:t>analysis</a:t>
            </a:r>
          </a:p>
          <a:p>
            <a:r>
              <a:rPr lang="en-US" dirty="0" smtClean="0"/>
              <a:t>You can check </a:t>
            </a:r>
            <a:r>
              <a:rPr lang="en-US" dirty="0"/>
              <a:t>RTL structure, syntax, and </a:t>
            </a:r>
            <a:r>
              <a:rPr lang="en-US" dirty="0" smtClean="0"/>
              <a:t>logic definitions</a:t>
            </a:r>
          </a:p>
          <a:p>
            <a:r>
              <a:rPr lang="en-US" dirty="0" smtClean="0"/>
              <a:t>Analysis </a:t>
            </a:r>
            <a:r>
              <a:rPr lang="en-US" dirty="0"/>
              <a:t>and reporting capabilities include</a:t>
            </a:r>
            <a:r>
              <a:rPr lang="en-US" dirty="0" smtClean="0"/>
              <a:t>:</a:t>
            </a:r>
          </a:p>
          <a:p>
            <a:pPr lvl="1"/>
            <a:r>
              <a:rPr lang="en-US" b="0" dirty="0"/>
              <a:t>RTL compilation validation and syntax </a:t>
            </a:r>
            <a:r>
              <a:rPr lang="en-US" b="0" dirty="0" smtClean="0"/>
              <a:t>checking</a:t>
            </a:r>
          </a:p>
          <a:p>
            <a:pPr lvl="1"/>
            <a:r>
              <a:rPr lang="en-US" b="0" dirty="0"/>
              <a:t>Netlist and schematic </a:t>
            </a:r>
            <a:r>
              <a:rPr lang="en-US" b="0" dirty="0" smtClean="0"/>
              <a:t>exploration</a:t>
            </a:r>
          </a:p>
          <a:p>
            <a:pPr lvl="1"/>
            <a:r>
              <a:rPr lang="en-US" b="0" dirty="0"/>
              <a:t>Design rule </a:t>
            </a:r>
            <a:r>
              <a:rPr lang="en-US" b="0" dirty="0" smtClean="0"/>
              <a:t>checks</a:t>
            </a:r>
          </a:p>
          <a:p>
            <a:pPr lvl="1"/>
            <a:r>
              <a:rPr lang="en-US" b="0" dirty="0"/>
              <a:t>Early I/O pin planning using an RTL port </a:t>
            </a:r>
            <a:r>
              <a:rPr lang="en-US" b="0" dirty="0" smtClean="0"/>
              <a:t>list</a:t>
            </a:r>
          </a:p>
          <a:p>
            <a:pPr lvl="1"/>
            <a:r>
              <a:rPr lang="en-US" b="0" dirty="0"/>
              <a:t>Ability to select an object in one view and cross probe to the object in other </a:t>
            </a:r>
            <a:r>
              <a:rPr lang="en-US" b="0" dirty="0" smtClean="0"/>
              <a:t>views, including </a:t>
            </a:r>
            <a:r>
              <a:rPr lang="en-US" b="0" dirty="0"/>
              <a:t>instantiations and logic definitions within the RTL source files</a:t>
            </a:r>
            <a:endParaRPr lang="en-US" dirty="0" smtClean="0"/>
          </a:p>
          <a:p>
            <a:endParaRPr lang="en-US" dirty="0"/>
          </a:p>
        </p:txBody>
      </p:sp>
      <p:sp>
        <p:nvSpPr>
          <p:cNvPr id="3" name="Title 2"/>
          <p:cNvSpPr>
            <a:spLocks noGrp="1"/>
          </p:cNvSpPr>
          <p:nvPr>
            <p:ph type="title"/>
          </p:nvPr>
        </p:nvSpPr>
        <p:spPr/>
        <p:txBody>
          <a:bodyPr/>
          <a:lstStyle/>
          <a:p>
            <a:r>
              <a:rPr lang="en-US" dirty="0" smtClean="0"/>
              <a:t>Elaboration and Analysis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0013" y="1714500"/>
            <a:ext cx="2603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5</a:t>
            </a:fld>
            <a:endParaRPr lang="en-US" dirty="0"/>
          </a:p>
        </p:txBody>
      </p:sp>
    </p:spTree>
    <p:extLst>
      <p:ext uri="{BB962C8B-B14F-4D97-AF65-F5344CB8AC3E}">
        <p14:creationId xmlns:p14="http://schemas.microsoft.com/office/powerpoint/2010/main" val="54165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Three options available after opening an Elaborated Design</a:t>
            </a:r>
          </a:p>
          <a:p>
            <a:pPr lvl="1"/>
            <a:r>
              <a:rPr lang="en-US" dirty="0" smtClean="0"/>
              <a:t>Report DRC</a:t>
            </a:r>
          </a:p>
          <a:p>
            <a:pPr lvl="2"/>
            <a:r>
              <a:rPr lang="en-US" dirty="0" smtClean="0"/>
              <a:t>Runs DRC on the design</a:t>
            </a:r>
          </a:p>
          <a:p>
            <a:pPr lvl="1"/>
            <a:r>
              <a:rPr lang="en-US" dirty="0" smtClean="0"/>
              <a:t>Report Noise</a:t>
            </a:r>
          </a:p>
          <a:p>
            <a:pPr lvl="2"/>
            <a:r>
              <a:rPr lang="en-US" dirty="0" smtClean="0"/>
              <a:t>Checks the SSO on the design based on a XDC file</a:t>
            </a:r>
          </a:p>
          <a:p>
            <a:pPr lvl="1"/>
            <a:r>
              <a:rPr lang="en-US" dirty="0" smtClean="0"/>
              <a:t>Schematic</a:t>
            </a:r>
          </a:p>
          <a:p>
            <a:pPr lvl="2"/>
            <a:r>
              <a:rPr lang="en-US" dirty="0" smtClean="0"/>
              <a:t>Opens the schematic</a:t>
            </a:r>
            <a:endParaRPr lang="en-US" dirty="0"/>
          </a:p>
        </p:txBody>
      </p:sp>
      <p:sp>
        <p:nvSpPr>
          <p:cNvPr id="3" name="Title 2"/>
          <p:cNvSpPr>
            <a:spLocks noGrp="1"/>
          </p:cNvSpPr>
          <p:nvPr>
            <p:ph type="title"/>
          </p:nvPr>
        </p:nvSpPr>
        <p:spPr/>
        <p:txBody>
          <a:bodyPr/>
          <a:lstStyle/>
          <a:p>
            <a:r>
              <a:rPr lang="en-US" dirty="0" smtClean="0"/>
              <a:t>Analysis of an Elaborated Design</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046" y="1970728"/>
            <a:ext cx="4791116" cy="2524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134917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3916521" cy="4268337"/>
          </a:xfrm>
        </p:spPr>
        <p:txBody>
          <a:bodyPr/>
          <a:lstStyle/>
          <a:p>
            <a:r>
              <a:rPr lang="en-US" dirty="0" smtClean="0"/>
              <a:t>When Schematic is clicked under the Elaborated Design, the schematic is opened showing the hierarchical blocks</a:t>
            </a:r>
          </a:p>
          <a:p>
            <a:pPr lvl="1"/>
            <a:r>
              <a:rPr lang="en-US" dirty="0" smtClean="0"/>
              <a:t>Note that no I/O buffers are inferred at this stage</a:t>
            </a:r>
          </a:p>
          <a:p>
            <a:pPr lvl="1"/>
            <a:r>
              <a:rPr lang="en-US" dirty="0" smtClean="0"/>
              <a:t>Each block opens up to reveal underlying logic and sub-modules in the hierarchy</a:t>
            </a:r>
          </a:p>
          <a:p>
            <a:pPr lvl="1"/>
            <a:r>
              <a:rPr lang="en-US" dirty="0" smtClean="0"/>
              <a:t>Closest representation to the actual coded design</a:t>
            </a:r>
            <a:endParaRPr lang="en-US" dirty="0"/>
          </a:p>
        </p:txBody>
      </p:sp>
      <p:sp>
        <p:nvSpPr>
          <p:cNvPr id="3" name="Title 2"/>
          <p:cNvSpPr>
            <a:spLocks noGrp="1"/>
          </p:cNvSpPr>
          <p:nvPr>
            <p:ph type="title"/>
          </p:nvPr>
        </p:nvSpPr>
        <p:spPr/>
        <p:txBody>
          <a:bodyPr/>
          <a:lstStyle/>
          <a:p>
            <a:r>
              <a:rPr lang="en-US" dirty="0" smtClean="0"/>
              <a:t>Schematic View of an Elaborated Design</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2" y="1444234"/>
            <a:ext cx="7361238" cy="464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3"/>
          </p:nvPr>
        </p:nvSpPr>
        <p:spPr/>
        <p:txBody>
          <a:bodyPr/>
          <a:lstStyle/>
          <a:p>
            <a:r>
              <a:rPr lang="en-US" smtClean="0"/>
              <a:t>© Copyright 2016 Xilinx</a:t>
            </a:r>
            <a:endParaRPr lang="en-US" dirty="0"/>
          </a:p>
        </p:txBody>
      </p:sp>
      <p:sp>
        <p:nvSpPr>
          <p:cNvPr id="7" name="Slide Number Placeholder 6"/>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7</a:t>
            </a:fld>
            <a:endParaRPr lang="en-US" dirty="0"/>
          </a:p>
        </p:txBody>
      </p:sp>
    </p:spTree>
    <p:extLst>
      <p:ext uri="{BB962C8B-B14F-4D97-AF65-F5344CB8AC3E}">
        <p14:creationId xmlns:p14="http://schemas.microsoft.com/office/powerpoint/2010/main" val="408281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454747" cy="4268337"/>
          </a:xfrm>
        </p:spPr>
        <p:txBody>
          <a:bodyPr/>
          <a:lstStyle/>
          <a:p>
            <a:r>
              <a:rPr lang="en-US" dirty="0" smtClean="0"/>
              <a:t>Select an object in the schematic, right-click, and select Go To Source to view where the object is defined in the source file</a:t>
            </a:r>
            <a:endParaRPr lang="en-US" dirty="0"/>
          </a:p>
        </p:txBody>
      </p:sp>
      <p:sp>
        <p:nvSpPr>
          <p:cNvPr id="3" name="Title 2"/>
          <p:cNvSpPr>
            <a:spLocks noGrp="1"/>
          </p:cNvSpPr>
          <p:nvPr>
            <p:ph type="title"/>
          </p:nvPr>
        </p:nvSpPr>
        <p:spPr/>
        <p:txBody>
          <a:bodyPr/>
          <a:lstStyle/>
          <a:p>
            <a:r>
              <a:rPr lang="en-US" dirty="0" smtClean="0"/>
              <a:t>Cross Probing</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2635250"/>
            <a:ext cx="5097462"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8" y="1624013"/>
            <a:ext cx="2798762" cy="458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bwMode="auto">
          <a:xfrm>
            <a:off x="6067425" y="4019550"/>
            <a:ext cx="1133475" cy="342106"/>
          </a:xfrm>
          <a:prstGeom prst="rightArrow">
            <a:avLst/>
          </a:prstGeom>
          <a:solidFill>
            <a:schemeClr val="bg1"/>
          </a:solidFill>
          <a:ln w="28575" cap="flat" cmpd="sng" algn="ctr">
            <a:solidFill>
              <a:srgbClr val="00446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7" name="Footer Placeholder 6"/>
          <p:cNvSpPr>
            <a:spLocks noGrp="1"/>
          </p:cNvSpPr>
          <p:nvPr>
            <p:ph type="ftr" sz="quarter" idx="3"/>
          </p:nvPr>
        </p:nvSpPr>
        <p:spPr/>
        <p:txBody>
          <a:bodyPr/>
          <a:lstStyle/>
          <a:p>
            <a:r>
              <a:rPr lang="en-US" smtClean="0"/>
              <a:t>© Copyright 2016 Xilinx</a:t>
            </a:r>
            <a:endParaRPr lang="en-US" dirty="0"/>
          </a:p>
        </p:txBody>
      </p:sp>
      <p:sp>
        <p:nvSpPr>
          <p:cNvPr id="8" name="Slide Number Placeholder 7"/>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1965119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i="1" dirty="0" smtClean="0">
                <a:solidFill>
                  <a:schemeClr val="tx1"/>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3"/>
          </p:nvPr>
        </p:nvSpPr>
        <p:spPr/>
        <p:txBody>
          <a:bodyPr/>
          <a:lstStyle/>
          <a:p>
            <a:r>
              <a:rPr lang="en-US" smtClean="0"/>
              <a:t>© Copyright 2016 Xilinx</a:t>
            </a:r>
            <a:endParaRPr lang="en-US" dirty="0"/>
          </a:p>
        </p:txBody>
      </p:sp>
      <p:sp>
        <p:nvSpPr>
          <p:cNvPr id="6" name="Slide Number Placeholder 5"/>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427784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_3.pptx" id="{FB044881-3FB6-4783-B698-BD6A32671889}" vid="{BA976BFF-C6DA-4068-8A06-B89547FD2B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D46A7F71-384C-4B0A-B6CB-1869FF28952A"/>
    <ds:schemaRef ds:uri="http://www.w3.org/XML/1998/namespace"/>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5851</TotalTime>
  <Words>3169</Words>
  <Application>Microsoft Office PowerPoint</Application>
  <PresentationFormat>Custom</PresentationFormat>
  <Paragraphs>429</Paragraphs>
  <Slides>43</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Arial</vt:lpstr>
      <vt:lpstr>Calibri</vt:lpstr>
      <vt:lpstr>Courier New</vt:lpstr>
      <vt:lpstr>Wingdings</vt:lpstr>
      <vt:lpstr>1_Xilinx_All_Programmable_Template_08-01-12</vt:lpstr>
      <vt:lpstr>Document</vt:lpstr>
      <vt:lpstr>Synthesis</vt:lpstr>
      <vt:lpstr>Objectives</vt:lpstr>
      <vt:lpstr>Outline</vt:lpstr>
      <vt:lpstr>Elaboration</vt:lpstr>
      <vt:lpstr>Elaboration and Analysis</vt:lpstr>
      <vt:lpstr>Analysis of an Elaborated Design</vt:lpstr>
      <vt:lpstr>Schematic View of an Elaborated Design</vt:lpstr>
      <vt:lpstr>Cross Probing</vt:lpstr>
      <vt:lpstr>Outline</vt:lpstr>
      <vt:lpstr>Synthesis: Logic Optimization and Mapping to Device Primitives</vt:lpstr>
      <vt:lpstr>Vivado IDE Synthesis</vt:lpstr>
      <vt:lpstr>Vivado IDE Synthesis Settings</vt:lpstr>
      <vt:lpstr>Vivado IDE Synthesis Settings</vt:lpstr>
      <vt:lpstr>Vivado IDE Synthesis Settings</vt:lpstr>
      <vt:lpstr>Vivado IDE Synthesis Settings</vt:lpstr>
      <vt:lpstr>Synthesis RTL Attributes Supported</vt:lpstr>
      <vt:lpstr>Synthesis RTL Attributes Supported, cont’d…</vt:lpstr>
      <vt:lpstr>Attributes Example in RTL</vt:lpstr>
      <vt:lpstr>Attributes Example in RTL</vt:lpstr>
      <vt:lpstr>Mark_Debug RTL Attribute</vt:lpstr>
      <vt:lpstr>Outline</vt:lpstr>
      <vt:lpstr>Basic Timing Constraints</vt:lpstr>
      <vt:lpstr>Constraints Viewer</vt:lpstr>
      <vt:lpstr>Creating Basic Timing Constraints in Vivado IDE</vt:lpstr>
      <vt:lpstr>Creating Basic Timing Constraints using Tcl</vt:lpstr>
      <vt:lpstr>Timing Paths Example</vt:lpstr>
      <vt:lpstr>Constraints Wizard</vt:lpstr>
      <vt:lpstr>Outline</vt:lpstr>
      <vt:lpstr>After Synthesis</vt:lpstr>
      <vt:lpstr>Synthesized Design</vt:lpstr>
      <vt:lpstr>Synthesis Reports</vt:lpstr>
      <vt:lpstr>Synthesis Utilization Report</vt:lpstr>
      <vt:lpstr>Commands Available After Synthesis </vt:lpstr>
      <vt:lpstr>Report Timing Summary</vt:lpstr>
      <vt:lpstr>Report Timing Summary</vt:lpstr>
      <vt:lpstr>Report Clock Networks</vt:lpstr>
      <vt:lpstr>Report Clock Interaction</vt:lpstr>
      <vt:lpstr>Report DRC</vt:lpstr>
      <vt:lpstr>Report Noise</vt:lpstr>
      <vt:lpstr>Report Power</vt:lpstr>
      <vt:lpstr>Power Utilization Details</vt:lpstr>
      <vt:lpstr>Outline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Parimal Patel</cp:lastModifiedBy>
  <cp:revision>240</cp:revision>
  <cp:lastPrinted>2015-07-28T14:52:31Z</cp:lastPrinted>
  <dcterms:created xsi:type="dcterms:W3CDTF">2012-06-30T11:52:27Z</dcterms:created>
  <dcterms:modified xsi:type="dcterms:W3CDTF">2016-08-01T12:27:33Z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1d93b2ab-6cee-44e1-8b94-a3524ee636af</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