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50" r:id="rId4"/>
  </p:sldMasterIdLst>
  <p:notesMasterIdLst>
    <p:notesMasterId r:id="rId11"/>
  </p:notesMasterIdLst>
  <p:handoutMasterIdLst>
    <p:handoutMasterId r:id="rId12"/>
  </p:handoutMasterIdLst>
  <p:sldIdLst>
    <p:sldId id="899" r:id="rId5"/>
    <p:sldId id="908" r:id="rId6"/>
    <p:sldId id="911" r:id="rId7"/>
    <p:sldId id="906" r:id="rId8"/>
    <p:sldId id="912" r:id="rId9"/>
    <p:sldId id="909" r:id="rId10"/>
  </p:sldIdLst>
  <p:sldSz cx="12188825" cy="6858000"/>
  <p:notesSz cx="7315200" cy="96012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836">
          <p15:clr>
            <a:srgbClr val="A4A3A4"/>
          </p15:clr>
        </p15:guide>
        <p15:guide id="3" pos="7306">
          <p15:clr>
            <a:srgbClr val="A4A3A4"/>
          </p15:clr>
        </p15:guide>
        <p15:guide id="4" pos="384">
          <p15:clr>
            <a:srgbClr val="A4A3A4"/>
          </p15:clr>
        </p15:guide>
        <p15:guide id="5" pos="384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Xilinx" initials="X" lastIdx="43" clrIdx="0"/>
  <p:cmAuthor id="1" name="Jennifer Lockhart" initials="JL" lastIdx="3" clrIdx="1"/>
  <p:cmAuthor id="2" name="Bielby" initials="T" lastIdx="106" clrIdx="2"/>
  <p:cmAuthor id="3" name="glaser" initials="g" lastIdx="7" clrIdx="3"/>
  <p:cmAuthor id="4" name="Intersil Corporate Template" initials="SV" lastIdx="1" clrIdx="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446A"/>
    <a:srgbClr val="965B8E"/>
    <a:srgbClr val="7B4B88"/>
    <a:srgbClr val="E9EEF1"/>
    <a:srgbClr val="91B800"/>
    <a:srgbClr val="CA1D10"/>
    <a:srgbClr val="E06262"/>
    <a:srgbClr val="CF7373"/>
    <a:srgbClr val="C1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91" autoAdjust="0"/>
    <p:restoredTop sz="83800" autoAdjust="0"/>
  </p:normalViewPr>
  <p:slideViewPr>
    <p:cSldViewPr snapToGrid="0" showGuides="1">
      <p:cViewPr varScale="1">
        <p:scale>
          <a:sx n="71" d="100"/>
          <a:sy n="71" d="100"/>
        </p:scale>
        <p:origin x="1334" y="58"/>
      </p:cViewPr>
      <p:guideLst>
        <p:guide orient="horz" pos="2160"/>
        <p:guide orient="horz" pos="836"/>
        <p:guide pos="7306"/>
        <p:guide pos="384"/>
        <p:guide pos="3840"/>
      </p:guideLst>
    </p:cSldViewPr>
  </p:slideViewPr>
  <p:outlineViewPr>
    <p:cViewPr>
      <p:scale>
        <a:sx n="33" d="100"/>
        <a:sy n="33" d="100"/>
      </p:scale>
      <p:origin x="0" y="1758"/>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73" d="100"/>
          <a:sy n="73" d="100"/>
        </p:scale>
        <p:origin x="-2909" y="-6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4143377" y="9120191"/>
            <a:ext cx="3170237" cy="479425"/>
          </a:xfrm>
          <a:prstGeom prst="rect">
            <a:avLst/>
          </a:prstGeom>
        </p:spPr>
        <p:txBody>
          <a:bodyPr vert="horz" lIns="91474" tIns="45737" rIns="91474" bIns="45737" rtlCol="0" anchor="b"/>
          <a:lstStyle>
            <a:lvl1pPr algn="r">
              <a:defRPr sz="1200"/>
            </a:lvl1pPr>
          </a:lstStyle>
          <a:p>
            <a:fld id="{31C9CEC6-6AD2-4F32-A6B2-F8D8783008D8}" type="slidenum">
              <a:rPr lang="en-US" smtClean="0"/>
              <a:pPr/>
              <a:t>‹#›</a:t>
            </a:fld>
            <a:endParaRPr lang="en-US"/>
          </a:p>
        </p:txBody>
      </p:sp>
    </p:spTree>
    <p:extLst>
      <p:ext uri="{BB962C8B-B14F-4D97-AF65-F5344CB8AC3E}">
        <p14:creationId xmlns:p14="http://schemas.microsoft.com/office/powerpoint/2010/main" val="38248872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1" y="1"/>
            <a:ext cx="3170237" cy="479425"/>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lvl1pPr algn="l" defTabSz="967143">
              <a:defRPr sz="1200">
                <a:latin typeface="Arial" charset="0"/>
              </a:defRPr>
            </a:lvl1pPr>
          </a:lstStyle>
          <a:p>
            <a:pPr>
              <a:defRPr/>
            </a:pPr>
            <a:endParaRPr lang="en-US"/>
          </a:p>
        </p:txBody>
      </p:sp>
      <p:sp>
        <p:nvSpPr>
          <p:cNvPr id="17411" name="Rectangle 3"/>
          <p:cNvSpPr>
            <a:spLocks noGrp="1" noChangeArrowheads="1"/>
          </p:cNvSpPr>
          <p:nvPr>
            <p:ph type="dt" idx="1"/>
          </p:nvPr>
        </p:nvSpPr>
        <p:spPr bwMode="auto">
          <a:xfrm>
            <a:off x="4143377" y="1"/>
            <a:ext cx="3170237" cy="479425"/>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lvl1pPr algn="r" defTabSz="967143">
              <a:defRPr sz="1200">
                <a:latin typeface="Arial"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457200" y="719138"/>
            <a:ext cx="6400800" cy="3602037"/>
          </a:xfrm>
          <a:prstGeom prst="rect">
            <a:avLst/>
          </a:prstGeom>
          <a:noFill/>
          <a:ln w="9525">
            <a:solidFill>
              <a:srgbClr val="000000"/>
            </a:solidFill>
            <a:miter lim="800000"/>
            <a:headEnd/>
            <a:tailEnd/>
          </a:ln>
        </p:spPr>
      </p:sp>
      <p:sp>
        <p:nvSpPr>
          <p:cNvPr id="17413" name="Rectangle 5"/>
          <p:cNvSpPr>
            <a:spLocks noGrp="1" noChangeArrowheads="1"/>
          </p:cNvSpPr>
          <p:nvPr>
            <p:ph type="body" sz="quarter" idx="3"/>
          </p:nvPr>
        </p:nvSpPr>
        <p:spPr bwMode="auto">
          <a:xfrm>
            <a:off x="731840" y="4560891"/>
            <a:ext cx="5851525" cy="4319586"/>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1" y="9120191"/>
            <a:ext cx="3170237" cy="479425"/>
          </a:xfrm>
          <a:prstGeom prst="rect">
            <a:avLst/>
          </a:prstGeom>
          <a:noFill/>
          <a:ln w="9525">
            <a:noFill/>
            <a:miter lim="800000"/>
            <a:headEnd/>
            <a:tailEnd/>
          </a:ln>
          <a:effectLst/>
        </p:spPr>
        <p:txBody>
          <a:bodyPr vert="horz" wrap="square" lIns="96697" tIns="48349" rIns="96697" bIns="48349" numCol="1" anchor="b" anchorCtr="0" compatLnSpc="1">
            <a:prstTxWarp prst="textNoShape">
              <a:avLst/>
            </a:prstTxWarp>
          </a:bodyPr>
          <a:lstStyle>
            <a:lvl1pPr algn="l" defTabSz="967143">
              <a:defRPr sz="1200">
                <a:latin typeface="Arial" charset="0"/>
              </a:defRPr>
            </a:lvl1pPr>
          </a:lstStyle>
          <a:p>
            <a:pPr>
              <a:defRPr/>
            </a:pPr>
            <a:endParaRPr lang="en-US"/>
          </a:p>
        </p:txBody>
      </p:sp>
    </p:spTree>
    <p:extLst>
      <p:ext uri="{BB962C8B-B14F-4D97-AF65-F5344CB8AC3E}">
        <p14:creationId xmlns:p14="http://schemas.microsoft.com/office/powerpoint/2010/main" val="34203952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20475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lab uses a</a:t>
            </a:r>
            <a:r>
              <a:rPr lang="en-US" baseline="0" dirty="0" smtClean="0"/>
              <a:t> USB UART </a:t>
            </a:r>
            <a:r>
              <a:rPr lang="en-US" baseline="0" dirty="0" err="1" smtClean="0"/>
              <a:t>Pmod</a:t>
            </a:r>
            <a:r>
              <a:rPr lang="en-US" baseline="0" dirty="0" smtClean="0"/>
              <a:t>. </a:t>
            </a:r>
          </a:p>
          <a:p>
            <a:r>
              <a:rPr lang="en-US" baseline="0" dirty="0" smtClean="0"/>
              <a:t>I only have 8 </a:t>
            </a:r>
            <a:r>
              <a:rPr lang="en-US" baseline="0" dirty="0" err="1" smtClean="0"/>
              <a:t>Pmods</a:t>
            </a:r>
            <a:r>
              <a:rPr lang="en-US" baseline="0" dirty="0" smtClean="0"/>
              <a:t> but since everyone does the exercise at different rates, perhaps we can share them among people who completed the exercise and people who are still working on it.</a:t>
            </a:r>
            <a:endParaRPr lang="en-US" dirty="0"/>
          </a:p>
        </p:txBody>
      </p:sp>
    </p:spTree>
    <p:extLst>
      <p:ext uri="{BB962C8B-B14F-4D97-AF65-F5344CB8AC3E}">
        <p14:creationId xmlns:p14="http://schemas.microsoft.com/office/powerpoint/2010/main" val="4071175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block</a:t>
            </a:r>
            <a:r>
              <a:rPr lang="en-US" baseline="0" dirty="0" smtClean="0"/>
              <a:t> diagram of the design. </a:t>
            </a:r>
            <a:endParaRPr lang="en-US" dirty="0"/>
          </a:p>
        </p:txBody>
      </p:sp>
    </p:spTree>
    <p:extLst>
      <p:ext uri="{BB962C8B-B14F-4D97-AF65-F5344CB8AC3E}">
        <p14:creationId xmlns:p14="http://schemas.microsoft.com/office/powerpoint/2010/main" val="31518437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process will</a:t>
            </a:r>
            <a:r>
              <a:rPr lang="en-US" baseline="0" dirty="0" smtClean="0"/>
              <a:t> be a bit simpler but a bit more involved than the last lab. We do not need to do as many different activities as the last one but there are more back and forth on this one to get </a:t>
            </a:r>
            <a:r>
              <a:rPr lang="en-US" baseline="0" smtClean="0"/>
              <a:t>ideas across.</a:t>
            </a:r>
            <a:endParaRPr lang="en-US"/>
          </a:p>
        </p:txBody>
      </p:sp>
    </p:spTree>
    <p:extLst>
      <p:ext uri="{BB962C8B-B14F-4D97-AF65-F5344CB8AC3E}">
        <p14:creationId xmlns:p14="http://schemas.microsoft.com/office/powerpoint/2010/main" val="3455163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 quick glance of the overview of the entire lab. It doesn’t look too difficult.</a:t>
            </a:r>
            <a:r>
              <a:rPr lang="en-US" baseline="0" dirty="0" smtClean="0"/>
              <a:t> ;)</a:t>
            </a:r>
            <a:endParaRPr lang="en-US" dirty="0"/>
          </a:p>
        </p:txBody>
      </p:sp>
    </p:spTree>
    <p:extLst>
      <p:ext uri="{BB962C8B-B14F-4D97-AF65-F5344CB8AC3E}">
        <p14:creationId xmlns:p14="http://schemas.microsoft.com/office/powerpoint/2010/main" val="42694261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screen">
            <a:extLst>
              <a:ext uri="{28A0092B-C50C-407E-A947-70E740481C1C}">
                <a14:useLocalDpi xmlns:a14="http://schemas.microsoft.com/office/drawing/2010/main"/>
              </a:ext>
            </a:extLst>
          </a:blip>
          <a:srcRect l="9979" t="1" b="-144"/>
          <a:stretch/>
        </p:blipFill>
        <p:spPr>
          <a:xfrm>
            <a:off x="-16038" y="-39908"/>
            <a:ext cx="12204863" cy="4561821"/>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157" y="5031552"/>
            <a:ext cx="2947032" cy="707473"/>
          </a:xfrm>
          <a:prstGeom prst="rect">
            <a:avLst/>
          </a:prstGeom>
        </p:spPr>
      </p:pic>
      <p:cxnSp>
        <p:nvCxnSpPr>
          <p:cNvPr id="12" name="Straight Connector 11"/>
          <p:cNvCxnSpPr/>
          <p:nvPr/>
        </p:nvCxnSpPr>
        <p:spPr bwMode="auto">
          <a:xfrm>
            <a:off x="3949862" y="5031552"/>
            <a:ext cx="0" cy="669638"/>
          </a:xfrm>
          <a:prstGeom prst="line">
            <a:avLst/>
          </a:prstGeom>
          <a:solidFill>
            <a:schemeClr val="tx2"/>
          </a:solidFill>
          <a:ln w="9525" cap="flat" cmpd="sng" algn="ctr">
            <a:solidFill>
              <a:schemeClr val="bg1">
                <a:lumMod val="75000"/>
              </a:schemeClr>
            </a:solidFill>
            <a:prstDash val="solid"/>
            <a:round/>
            <a:headEnd type="none" w="med" len="med"/>
            <a:tailEnd type="none" w="med" len="med"/>
          </a:ln>
          <a:effectLst/>
        </p:spPr>
      </p:cxnSp>
      <p:sp>
        <p:nvSpPr>
          <p:cNvPr id="14" name="Rectangle 13"/>
          <p:cNvSpPr/>
          <p:nvPr/>
        </p:nvSpPr>
        <p:spPr bwMode="auto">
          <a:xfrm flipV="1">
            <a:off x="0" y="4476194"/>
            <a:ext cx="12188825" cy="27432"/>
          </a:xfrm>
          <a:prstGeom prst="rect">
            <a:avLst/>
          </a:prstGeom>
          <a:solidFill>
            <a:srgbClr val="C00000"/>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sp>
        <p:nvSpPr>
          <p:cNvPr id="2" name="Title 1"/>
          <p:cNvSpPr>
            <a:spLocks noGrp="1"/>
          </p:cNvSpPr>
          <p:nvPr>
            <p:ph type="title" hasCustomPrompt="1"/>
          </p:nvPr>
        </p:nvSpPr>
        <p:spPr>
          <a:xfrm>
            <a:off x="4302535" y="5055935"/>
            <a:ext cx="7886290" cy="530352"/>
          </a:xfrm>
        </p:spPr>
        <p:txBody>
          <a:bodyPr/>
          <a:lstStyle>
            <a:lvl1pPr>
              <a:defRPr>
                <a:solidFill>
                  <a:schemeClr val="tx1">
                    <a:lumMod val="75000"/>
                    <a:lumOff val="25000"/>
                  </a:schemeClr>
                </a:solidFill>
              </a:defRPr>
            </a:lvl1pPr>
          </a:lstStyle>
          <a:p>
            <a:r>
              <a:rPr lang="en-US" dirty="0" smtClean="0"/>
              <a:t>Click to edit Master title style</a:t>
            </a:r>
            <a:br>
              <a:rPr lang="en-US" dirty="0" smtClean="0"/>
            </a:br>
            <a:endParaRPr lang="en-US" dirty="0"/>
          </a:p>
        </p:txBody>
      </p:sp>
      <p:sp>
        <p:nvSpPr>
          <p:cNvPr id="8" name="Rectangle 11"/>
          <p:cNvSpPr txBox="1">
            <a:spLocks noGrp="1" noChangeArrowheads="1"/>
          </p:cNvSpPr>
          <p:nvPr userDrawn="1"/>
        </p:nvSpPr>
        <p:spPr bwMode="auto">
          <a:xfrm>
            <a:off x="325438" y="6621463"/>
            <a:ext cx="4440237" cy="230187"/>
          </a:xfrm>
          <a:prstGeom prst="rect">
            <a:avLst/>
          </a:prstGeom>
          <a:noFill/>
          <a:ln>
            <a:miter lim="800000"/>
            <a:headEnd/>
            <a:tailEnd/>
          </a:ln>
        </p:spPr>
        <p:txBody>
          <a:bodyPr/>
          <a:lstStyle/>
          <a:p>
            <a:pPr>
              <a:defRPr/>
            </a:pPr>
            <a:r>
              <a:rPr lang="en-US" sz="1000" dirty="0">
                <a:solidFill>
                  <a:schemeClr val="bg2"/>
                </a:solidFill>
                <a:latin typeface="+mj-lt"/>
              </a:rPr>
              <a:t>This material exempt per Department of Commerce license exception TSU </a:t>
            </a:r>
          </a:p>
        </p:txBody>
      </p:sp>
      <p:sp>
        <p:nvSpPr>
          <p:cNvPr id="9"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2016 Xilinx</a:t>
            </a:r>
            <a:endParaRPr lang="en-US" dirty="0"/>
          </a:p>
        </p:txBody>
      </p:sp>
    </p:spTree>
    <p:extLst>
      <p:ext uri="{BB962C8B-B14F-4D97-AF65-F5344CB8AC3E}">
        <p14:creationId xmlns:p14="http://schemas.microsoft.com/office/powerpoint/2010/main" val="3600733942"/>
      </p:ext>
    </p:extLst>
  </p:cSld>
  <p:clrMapOvr>
    <a:masterClrMapping/>
  </p:clrMapOvr>
  <p:timing>
    <p:tnLst>
      <p:par>
        <p:cTn id="1" dur="indefinite" restart="never" nodeType="tmRoot"/>
      </p:par>
    </p:tnLst>
  </p:timing>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ransistion slide">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84" y="2297152"/>
            <a:ext cx="12203511" cy="2051824"/>
          </a:xfrm>
          <a:prstGeom prst="rect">
            <a:avLst/>
          </a:prstGeom>
        </p:spPr>
      </p:pic>
      <p:sp>
        <p:nvSpPr>
          <p:cNvPr id="7" name="Rectangle 23"/>
          <p:cNvSpPr>
            <a:spLocks noGrp="1" noChangeArrowheads="1"/>
          </p:cNvSpPr>
          <p:nvPr>
            <p:ph type="sldNum" sz="quarter" idx="10"/>
          </p:nvPr>
        </p:nvSpPr>
        <p:spPr>
          <a:xfrm>
            <a:off x="609441" y="6577014"/>
            <a:ext cx="1117309"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smtClean="0"/>
              <a:t>Lab2 Intro 13a- </a:t>
            </a:r>
            <a:fld id="{060BD193-E118-4B16-863C-C8C12C675E3E}" type="slidenum">
              <a:rPr lang="en-US" smtClean="0"/>
              <a:pPr>
                <a:defRPr/>
              </a:pPr>
              <a:t>‹#›</a:t>
            </a:fld>
            <a:endParaRPr lang="en-US" dirty="0"/>
          </a:p>
        </p:txBody>
      </p:sp>
      <p:pic>
        <p:nvPicPr>
          <p:cNvPr id="9" name="Picture 8" descr="All_Programmable_Text_FINAL.jpg"/>
          <p:cNvPicPr>
            <a:picLocks noChangeAspect="1"/>
          </p:cNvPicPr>
          <p:nvPr/>
        </p:nvPicPr>
        <p:blipFill>
          <a:blip r:embed="rId3"/>
          <a:stretch>
            <a:fillRect/>
          </a:stretch>
        </p:blipFill>
        <p:spPr>
          <a:xfrm>
            <a:off x="7910785" y="6623977"/>
            <a:ext cx="4112065" cy="157267"/>
          </a:xfrm>
          <a:prstGeom prst="rect">
            <a:avLst/>
          </a:prstGeom>
        </p:spPr>
      </p:pic>
      <p:sp>
        <p:nvSpPr>
          <p:cNvPr id="15" name="Rectangle 14"/>
          <p:cNvSpPr/>
          <p:nvPr/>
        </p:nvSpPr>
        <p:spPr bwMode="auto">
          <a:xfrm flipV="1">
            <a:off x="-14684" y="2297152"/>
            <a:ext cx="148465" cy="2051824"/>
          </a:xfrm>
          <a:prstGeom prst="rect">
            <a:avLst/>
          </a:prstGeom>
          <a:solidFill>
            <a:srgbClr val="FF0000"/>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sp>
        <p:nvSpPr>
          <p:cNvPr id="4" name="Rectangle 3"/>
          <p:cNvSpPr>
            <a:spLocks noChangeAspect="1"/>
          </p:cNvSpPr>
          <p:nvPr/>
        </p:nvSpPr>
        <p:spPr bwMode="auto">
          <a:xfrm>
            <a:off x="179" y="1"/>
            <a:ext cx="12188648" cy="323385"/>
          </a:xfrm>
          <a:prstGeom prst="rect">
            <a:avLst/>
          </a:prstGeom>
          <a:solidFill>
            <a:schemeClr val="bg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8" name="Rectangle 11"/>
          <p:cNvSpPr>
            <a:spLocks noGrp="1" noChangeArrowheads="1"/>
          </p:cNvSpPr>
          <p:nvPr>
            <p:ph type="title"/>
          </p:nvPr>
        </p:nvSpPr>
        <p:spPr bwMode="auto">
          <a:xfrm>
            <a:off x="609441" y="2984736"/>
            <a:ext cx="10969943" cy="530352"/>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lvl1pPr>
              <a:defRPr sz="3600">
                <a:solidFill>
                  <a:schemeClr val="bg1"/>
                </a:solidFill>
                <a:effectLst>
                  <a:outerShdw blurRad="38100" dist="38100" dir="2700000" algn="tl">
                    <a:srgbClr val="000000">
                      <a:alpha val="43137"/>
                    </a:srgbClr>
                  </a:outerShdw>
                </a:effectLst>
              </a:defRPr>
            </a:lvl1pPr>
          </a:lstStyle>
          <a:p>
            <a:pPr lvl="0"/>
            <a:r>
              <a:rPr lang="en-US" altLang="zh-CN" smtClean="0"/>
              <a:t>Click to edit Master title style</a:t>
            </a:r>
            <a:endParaRPr lang="en-US" dirty="0" smtClean="0"/>
          </a:p>
        </p:txBody>
      </p:sp>
      <p:sp>
        <p:nvSpPr>
          <p:cNvPr id="10"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2016 Xilinx</a:t>
            </a:r>
            <a:endParaRPr lang="en-US" dirty="0"/>
          </a:p>
        </p:txBody>
      </p:sp>
    </p:spTree>
    <p:extLst>
      <p:ext uri="{BB962C8B-B14F-4D97-AF65-F5344CB8AC3E}">
        <p14:creationId xmlns:p14="http://schemas.microsoft.com/office/powerpoint/2010/main" val="1527492760"/>
      </p:ext>
    </p:extLst>
  </p:cSld>
  <p:clrMapOvr>
    <a:masterClrMapping/>
  </p:clrMapOvr>
  <p:timing>
    <p:tnLst>
      <p:par>
        <p:cTn id="1" dur="indefinite" restart="never" nodeType="tmRoot"/>
      </p:par>
    </p:tnLst>
  </p:timing>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Standar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1" y="1327151"/>
            <a:ext cx="10975336" cy="4268337"/>
          </a:xfrm>
          <a:prstGeom prst="rect">
            <a:avLst/>
          </a:prstGeom>
        </p:spPr>
        <p:txBody>
          <a:bodyPr/>
          <a:lstStyle>
            <a:lvl1pPr marL="290513" indent="-290513" algn="l" rtl="0" eaLnBrk="0" fontAlgn="base" hangingPunct="0">
              <a:lnSpc>
                <a:spcPct val="110000"/>
              </a:lnSpc>
              <a:spcBef>
                <a:spcPts val="800"/>
              </a:spcBef>
              <a:spcAft>
                <a:spcPct val="0"/>
              </a:spcAft>
              <a:buClr>
                <a:schemeClr val="tx2"/>
              </a:buClr>
              <a:buSzPct val="88000"/>
              <a:buFont typeface="Wingdings" pitchFamily="2" charset="2"/>
              <a:buBlip>
                <a:blip r:embed="rId2"/>
              </a:buBlip>
              <a:defRPr lang="en-US" sz="2200" b="0" dirty="0" smtClean="0">
                <a:solidFill>
                  <a:schemeClr val="accent4"/>
                </a:solidFill>
                <a:latin typeface="+mn-lt"/>
                <a:ea typeface="+mn-ea"/>
                <a:cs typeface="+mn-cs"/>
              </a:defRPr>
            </a:lvl1pPr>
            <a:lvl2pPr marL="463550" indent="-174625">
              <a:lnSpc>
                <a:spcPct val="110000"/>
              </a:lnSpc>
              <a:defRPr sz="1600"/>
            </a:lvl2pPr>
            <a:lvl3pPr marL="682625" indent="-173038">
              <a:lnSpc>
                <a:spcPct val="110000"/>
              </a:lnSpc>
              <a:defRPr sz="1400"/>
            </a:lvl3pPr>
            <a:lvl4pPr marL="914400" indent="-173038">
              <a:lnSpc>
                <a:spcPct val="110000"/>
              </a:lnSpc>
              <a:buFont typeface="Arial" pitchFamily="34" charset="0"/>
              <a:buChar char="–"/>
              <a:defRPr sz="1400"/>
            </a:lvl4pPr>
            <a:lvl5pPr marL="1319213" indent="-347663">
              <a:defRPr/>
            </a:lvl5pPr>
          </a:lstStyle>
          <a:p>
            <a:pPr lvl="0"/>
            <a:r>
              <a:rPr lang="en-US" altLang="zh-CN" smtClean="0"/>
              <a:t>Click to edit Master text styles</a:t>
            </a:r>
          </a:p>
          <a:p>
            <a:pPr lvl="1"/>
            <a:r>
              <a:rPr lang="en-US" altLang="zh-CN" smtClean="0"/>
              <a:t>Second level</a:t>
            </a:r>
          </a:p>
          <a:p>
            <a:pPr lvl="2"/>
            <a:r>
              <a:rPr lang="en-US" altLang="zh-CN" smtClean="0"/>
              <a:t>Third level</a:t>
            </a:r>
          </a:p>
        </p:txBody>
      </p:sp>
      <p:sp>
        <p:nvSpPr>
          <p:cNvPr id="4" name="Rectangle 23"/>
          <p:cNvSpPr>
            <a:spLocks noGrp="1" noChangeArrowheads="1"/>
          </p:cNvSpPr>
          <p:nvPr>
            <p:ph type="sldNum" sz="quarter" idx="10"/>
          </p:nvPr>
        </p:nvSpPr>
        <p:spPr>
          <a:xfrm>
            <a:off x="609441" y="6577014"/>
            <a:ext cx="1117309"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smtClean="0"/>
              <a:t>Lab2 Intro 13a- </a:t>
            </a:r>
            <a:fld id="{060BD193-E118-4B16-863C-C8C12C675E3E}" type="slidenum">
              <a:rPr lang="en-US" smtClean="0"/>
              <a:pPr>
                <a:defRPr/>
              </a:pPr>
              <a:t>‹#›</a:t>
            </a:fld>
            <a:endParaRPr lang="en-US" dirty="0"/>
          </a:p>
        </p:txBody>
      </p:sp>
      <p:sp>
        <p:nvSpPr>
          <p:cNvPr id="6" name="Rectangle 11"/>
          <p:cNvSpPr>
            <a:spLocks noGrp="1" noChangeArrowheads="1"/>
          </p:cNvSpPr>
          <p:nvPr>
            <p:ph type="title"/>
          </p:nvPr>
        </p:nvSpPr>
        <p:spPr bwMode="auto">
          <a:xfrm>
            <a:off x="609441" y="209551"/>
            <a:ext cx="10969943" cy="530352"/>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altLang="zh-CN" smtClean="0"/>
              <a:t>Click to edit Master title style</a:t>
            </a:r>
            <a:endParaRPr lang="en-US" dirty="0" smtClean="0"/>
          </a:p>
        </p:txBody>
      </p:sp>
      <p:sp>
        <p:nvSpPr>
          <p:cNvPr id="5"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2016 Xilinx</a:t>
            </a:r>
            <a:endParaRPr lang="en-US" dirty="0"/>
          </a:p>
        </p:txBody>
      </p:sp>
    </p:spTree>
    <p:extLst>
      <p:ext uri="{BB962C8B-B14F-4D97-AF65-F5344CB8AC3E}">
        <p14:creationId xmlns:p14="http://schemas.microsoft.com/office/powerpoint/2010/main" val="1691711598"/>
      </p:ext>
    </p:extLst>
  </p:cSld>
  <p:clrMapOvr>
    <a:masterClrMapping/>
  </p:clrMapOvr>
  <p:timing>
    <p:tnLst>
      <p:par>
        <p:cTn id="1" dur="indefinite" restart="never" nodeType="tmRoot"/>
      </p:par>
    </p:tnLst>
  </p:timing>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with Subhead">
    <p:spTree>
      <p:nvGrpSpPr>
        <p:cNvPr id="1" name=""/>
        <p:cNvGrpSpPr/>
        <p:nvPr/>
      </p:nvGrpSpPr>
      <p:grpSpPr>
        <a:xfrm>
          <a:off x="0" y="0"/>
          <a:ext cx="0" cy="0"/>
          <a:chOff x="0" y="0"/>
          <a:chExt cx="0" cy="0"/>
        </a:xfrm>
      </p:grpSpPr>
      <p:sp>
        <p:nvSpPr>
          <p:cNvPr id="4" name="Rectangle 23"/>
          <p:cNvSpPr>
            <a:spLocks noGrp="1" noChangeArrowheads="1"/>
          </p:cNvSpPr>
          <p:nvPr>
            <p:ph type="sldNum" sz="quarter" idx="10"/>
          </p:nvPr>
        </p:nvSpPr>
        <p:spPr>
          <a:xfrm>
            <a:off x="609441" y="6577014"/>
            <a:ext cx="1117309"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smtClean="0"/>
              <a:t>Lab2 Intro 13a- </a:t>
            </a:r>
            <a:fld id="{060BD193-E118-4B16-863C-C8C12C675E3E}" type="slidenum">
              <a:rPr lang="en-US" smtClean="0"/>
              <a:pPr>
                <a:defRPr/>
              </a:pPr>
              <a:t>‹#›</a:t>
            </a:fld>
            <a:endParaRPr lang="en-US" dirty="0"/>
          </a:p>
        </p:txBody>
      </p:sp>
      <p:sp>
        <p:nvSpPr>
          <p:cNvPr id="6" name="Rectangle 5"/>
          <p:cNvSpPr/>
          <p:nvPr/>
        </p:nvSpPr>
        <p:spPr bwMode="auto">
          <a:xfrm>
            <a:off x="626283" y="160622"/>
            <a:ext cx="5204480" cy="369332"/>
          </a:xfrm>
          <a:prstGeom prst="rect">
            <a:avLst/>
          </a:prstGeom>
          <a:solidFill>
            <a:schemeClr val="bg1">
              <a:lumMod val="85000"/>
              <a:alpha val="84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endParaRPr lang="en-US" dirty="0" smtClean="0">
              <a:solidFill>
                <a:prstClr val="black"/>
              </a:solidFill>
            </a:endParaRPr>
          </a:p>
        </p:txBody>
      </p:sp>
      <p:sp>
        <p:nvSpPr>
          <p:cNvPr id="8" name="Rectangle 7"/>
          <p:cNvSpPr/>
          <p:nvPr/>
        </p:nvSpPr>
        <p:spPr>
          <a:xfrm>
            <a:off x="642535" y="5412030"/>
            <a:ext cx="5204480" cy="230486"/>
          </a:xfrm>
          <a:prstGeom prst="rect">
            <a:avLst/>
          </a:prstGeom>
          <a:solidFill>
            <a:srgbClr val="CF23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sz="1800" dirty="0">
              <a:solidFill>
                <a:prstClr val="white"/>
              </a:solidFill>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40086" y="808433"/>
            <a:ext cx="2485461" cy="595630"/>
          </a:xfrm>
          <a:prstGeom prst="rect">
            <a:avLst/>
          </a:prstGeom>
        </p:spPr>
      </p:pic>
      <p:sp>
        <p:nvSpPr>
          <p:cNvPr id="7"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2016 Xilinx</a:t>
            </a:r>
            <a:endParaRPr lang="en-US" dirty="0"/>
          </a:p>
        </p:txBody>
      </p:sp>
    </p:spTree>
    <p:extLst>
      <p:ext uri="{BB962C8B-B14F-4D97-AF65-F5344CB8AC3E}">
        <p14:creationId xmlns:p14="http://schemas.microsoft.com/office/powerpoint/2010/main" val="292606665"/>
      </p:ext>
    </p:extLst>
  </p:cSld>
  <p:clrMapOvr>
    <a:masterClrMapping/>
  </p:clrMapOvr>
  <p:timing>
    <p:tnLst>
      <p:par>
        <p:cTn id="1" dur="indefinite" restart="never" nodeType="tmRoot"/>
      </p:par>
    </p:tnLst>
  </p:timing>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itle No Body Copy">
    <p:spTree>
      <p:nvGrpSpPr>
        <p:cNvPr id="1" name=""/>
        <p:cNvGrpSpPr/>
        <p:nvPr/>
      </p:nvGrpSpPr>
      <p:grpSpPr>
        <a:xfrm>
          <a:off x="0" y="0"/>
          <a:ext cx="0" cy="0"/>
          <a:chOff x="0" y="0"/>
          <a:chExt cx="0" cy="0"/>
        </a:xfrm>
      </p:grpSpPr>
      <p:sp>
        <p:nvSpPr>
          <p:cNvPr id="9" name="Rectangle 23"/>
          <p:cNvSpPr>
            <a:spLocks noGrp="1" noChangeArrowheads="1"/>
          </p:cNvSpPr>
          <p:nvPr>
            <p:ph type="sldNum" sz="quarter" idx="10"/>
          </p:nvPr>
        </p:nvSpPr>
        <p:spPr>
          <a:xfrm>
            <a:off x="609441" y="6577014"/>
            <a:ext cx="1117309"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smtClean="0"/>
              <a:t>Lab2 Intro 13a- </a:t>
            </a:r>
            <a:fld id="{060BD193-E118-4B16-863C-C8C12C675E3E}" type="slidenum">
              <a:rPr lang="en-US" smtClean="0"/>
              <a:pPr>
                <a:defRPr/>
              </a:pPr>
              <a:t>‹#›</a:t>
            </a:fld>
            <a:endParaRPr lang="en-US" dirty="0"/>
          </a:p>
        </p:txBody>
      </p:sp>
      <p:sp>
        <p:nvSpPr>
          <p:cNvPr id="3"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2016 Xilinx</a:t>
            </a:r>
            <a:endParaRPr lang="en-US" dirty="0"/>
          </a:p>
        </p:txBody>
      </p:sp>
    </p:spTree>
    <p:extLst>
      <p:ext uri="{BB962C8B-B14F-4D97-AF65-F5344CB8AC3E}">
        <p14:creationId xmlns:p14="http://schemas.microsoft.com/office/powerpoint/2010/main" val="35811564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No Body Copy">
    <p:spTree>
      <p:nvGrpSpPr>
        <p:cNvPr id="1" name=""/>
        <p:cNvGrpSpPr/>
        <p:nvPr/>
      </p:nvGrpSpPr>
      <p:grpSpPr>
        <a:xfrm>
          <a:off x="0" y="0"/>
          <a:ext cx="0" cy="0"/>
          <a:chOff x="0" y="0"/>
          <a:chExt cx="0" cy="0"/>
        </a:xfrm>
      </p:grpSpPr>
      <p:sp>
        <p:nvSpPr>
          <p:cNvPr id="9" name="Rectangle 23"/>
          <p:cNvSpPr>
            <a:spLocks noGrp="1" noChangeArrowheads="1"/>
          </p:cNvSpPr>
          <p:nvPr>
            <p:ph type="sldNum" sz="quarter" idx="10"/>
          </p:nvPr>
        </p:nvSpPr>
        <p:spPr>
          <a:xfrm>
            <a:off x="609441" y="6577014"/>
            <a:ext cx="1117309"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smtClean="0"/>
              <a:t>Lab2 Intro 13a- </a:t>
            </a:r>
            <a:fld id="{060BD193-E118-4B16-863C-C8C12C675E3E}" type="slidenum">
              <a:rPr lang="en-US" smtClean="0"/>
              <a:pPr>
                <a:defRPr/>
              </a:pPr>
              <a:t>‹#›</a:t>
            </a:fld>
            <a:endParaRPr lang="en-US" dirty="0"/>
          </a:p>
        </p:txBody>
      </p:sp>
      <p:sp>
        <p:nvSpPr>
          <p:cNvPr id="10" name="Rectangle 11"/>
          <p:cNvSpPr>
            <a:spLocks noGrp="1" noChangeArrowheads="1"/>
          </p:cNvSpPr>
          <p:nvPr>
            <p:ph type="title"/>
          </p:nvPr>
        </p:nvSpPr>
        <p:spPr bwMode="auto">
          <a:xfrm>
            <a:off x="609441" y="209551"/>
            <a:ext cx="10969943" cy="53272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lvl1pPr>
              <a:defRPr baseline="0"/>
            </a:lvl1pPr>
          </a:lstStyle>
          <a:p>
            <a:pPr lvl="0"/>
            <a:r>
              <a:rPr lang="en-US" altLang="zh-CN" smtClean="0"/>
              <a:t>Click to edit Master title style</a:t>
            </a:r>
            <a:endParaRPr lang="en-US" dirty="0" smtClean="0"/>
          </a:p>
        </p:txBody>
      </p:sp>
      <p:sp>
        <p:nvSpPr>
          <p:cNvPr id="4"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2016 Xilinx</a:t>
            </a:r>
            <a:endParaRPr lang="en-US" dirty="0"/>
          </a:p>
        </p:txBody>
      </p:sp>
    </p:spTree>
    <p:extLst>
      <p:ext uri="{BB962C8B-B14F-4D97-AF65-F5344CB8AC3E}">
        <p14:creationId xmlns:p14="http://schemas.microsoft.com/office/powerpoint/2010/main" val="19677819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1028" name="Picture 4" descr="C:\Documents and Settings\Jennifer Lockhart\Desktop\Picture2 copy.jpg"/>
          <p:cNvPicPr>
            <a:picLocks noChangeArrowheads="1"/>
          </p:cNvPicPr>
          <p:nvPr userDrawn="1"/>
        </p:nvPicPr>
        <p:blipFill>
          <a:blip r:embed="rId2"/>
          <a:srcRect t="24879"/>
          <a:stretch>
            <a:fillRect/>
          </a:stretch>
        </p:blipFill>
        <p:spPr bwMode="auto">
          <a:xfrm>
            <a:off x="-7943" y="0"/>
            <a:ext cx="12196768" cy="6876288"/>
          </a:xfrm>
          <a:prstGeom prst="rect">
            <a:avLst/>
          </a:prstGeom>
          <a:noFill/>
        </p:spPr>
      </p:pic>
      <p:sp>
        <p:nvSpPr>
          <p:cNvPr id="19462" name="Rectangle 6"/>
          <p:cNvSpPr>
            <a:spLocks noGrp="1" noChangeArrowheads="1"/>
          </p:cNvSpPr>
          <p:nvPr>
            <p:ph type="subTitle" sz="quarter" idx="1"/>
          </p:nvPr>
        </p:nvSpPr>
        <p:spPr>
          <a:xfrm>
            <a:off x="181986" y="5535486"/>
            <a:ext cx="6627673" cy="6762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0" indent="0" algn="l" rtl="0" eaLnBrk="1" fontAlgn="base" hangingPunct="1">
              <a:lnSpc>
                <a:spcPct val="90000"/>
              </a:lnSpc>
              <a:spcBef>
                <a:spcPct val="0"/>
              </a:spcBef>
              <a:spcAft>
                <a:spcPct val="0"/>
              </a:spcAft>
              <a:buClr>
                <a:schemeClr val="tx2"/>
              </a:buClr>
              <a:buSzPct val="88000"/>
              <a:buFont typeface="Wingdings" pitchFamily="2" charset="2"/>
              <a:buNone/>
              <a:defRPr lang="en-US" sz="2000" b="1" dirty="0">
                <a:solidFill>
                  <a:schemeClr val="tx1"/>
                </a:solidFill>
                <a:latin typeface="+mn-lt"/>
                <a:ea typeface="+mn-ea"/>
                <a:cs typeface="+mn-cs"/>
              </a:defRPr>
            </a:lvl1pPr>
          </a:lstStyle>
          <a:p>
            <a:r>
              <a:rPr lang="en-US" smtClean="0"/>
              <a:t>Click to edit Master subtitle style</a:t>
            </a:r>
            <a:endParaRPr lang="en-US" dirty="0"/>
          </a:p>
        </p:txBody>
      </p:sp>
      <p:sp>
        <p:nvSpPr>
          <p:cNvPr id="19467" name="Rectangle 11"/>
          <p:cNvSpPr>
            <a:spLocks noGrp="1" noChangeArrowheads="1"/>
          </p:cNvSpPr>
          <p:nvPr>
            <p:ph type="ctrTitle" sz="quarter"/>
          </p:nvPr>
        </p:nvSpPr>
        <p:spPr>
          <a:xfrm>
            <a:off x="167171" y="3660649"/>
            <a:ext cx="7099834" cy="1114425"/>
          </a:xfr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100000"/>
              </a:lnSpc>
              <a:spcBef>
                <a:spcPct val="0"/>
              </a:spcBef>
              <a:spcAft>
                <a:spcPct val="0"/>
              </a:spcAft>
              <a:defRPr lang="en-US" sz="2800" b="1" dirty="0">
                <a:solidFill>
                  <a:schemeClr val="bg2"/>
                </a:solidFill>
                <a:latin typeface="+mj-lt"/>
                <a:ea typeface="+mj-ea"/>
                <a:cs typeface="+mj-cs"/>
              </a:defRPr>
            </a:lvl1pPr>
          </a:lstStyle>
          <a:p>
            <a:r>
              <a:rPr lang="en-US" smtClean="0"/>
              <a:t>Click to edit Master title style</a:t>
            </a:r>
            <a:endParaRPr lang="en-US" dirty="0"/>
          </a:p>
        </p:txBody>
      </p:sp>
      <p:pic>
        <p:nvPicPr>
          <p:cNvPr id="8" name="Picture 7" descr="All_Programmable_Lock_up.jpg"/>
          <p:cNvPicPr>
            <a:picLocks noChangeAspect="1"/>
          </p:cNvPicPr>
          <p:nvPr userDrawn="1"/>
        </p:nvPicPr>
        <p:blipFill>
          <a:blip r:embed="rId3">
            <a:clrChange>
              <a:clrFrom>
                <a:srgbClr val="FFFFFF"/>
              </a:clrFrom>
              <a:clrTo>
                <a:srgbClr val="FFFFFF">
                  <a:alpha val="0"/>
                </a:srgbClr>
              </a:clrTo>
            </a:clrChange>
          </a:blip>
          <a:stretch>
            <a:fillRect/>
          </a:stretch>
        </p:blipFill>
        <p:spPr>
          <a:xfrm>
            <a:off x="6977319" y="1068534"/>
            <a:ext cx="4340322" cy="1307592"/>
          </a:xfrm>
          <a:prstGeom prst="rect">
            <a:avLst/>
          </a:prstGeom>
        </p:spPr>
      </p:pic>
      <p:sp>
        <p:nvSpPr>
          <p:cNvPr id="9"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2016 Xilinx</a:t>
            </a:r>
            <a:endParaRPr lang="en-US" dirty="0"/>
          </a:p>
        </p:txBody>
      </p:sp>
      <p:sp>
        <p:nvSpPr>
          <p:cNvPr id="7" name="Rectangle 11"/>
          <p:cNvSpPr txBox="1">
            <a:spLocks noGrp="1" noChangeArrowheads="1"/>
          </p:cNvSpPr>
          <p:nvPr userDrawn="1"/>
        </p:nvSpPr>
        <p:spPr bwMode="auto">
          <a:xfrm>
            <a:off x="325438" y="6621463"/>
            <a:ext cx="4440237" cy="230187"/>
          </a:xfrm>
          <a:prstGeom prst="rect">
            <a:avLst/>
          </a:prstGeom>
          <a:noFill/>
          <a:ln>
            <a:miter lim="800000"/>
            <a:headEnd/>
            <a:tailEnd/>
          </a:ln>
        </p:spPr>
        <p:txBody>
          <a:bodyPr/>
          <a:lstStyle/>
          <a:p>
            <a:pPr>
              <a:defRPr/>
            </a:pPr>
            <a:r>
              <a:rPr lang="en-US" sz="1000" dirty="0">
                <a:solidFill>
                  <a:schemeClr val="bg2"/>
                </a:solidFill>
                <a:latin typeface="+mj-lt"/>
              </a:rPr>
              <a:t>This material exempt per Department of Commerce license exception TSU </a:t>
            </a:r>
          </a:p>
        </p:txBody>
      </p:sp>
    </p:spTree>
    <p:extLst>
      <p:ext uri="{BB962C8B-B14F-4D97-AF65-F5344CB8AC3E}">
        <p14:creationId xmlns:p14="http://schemas.microsoft.com/office/powerpoint/2010/main" val="21394766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1" y="1600200"/>
            <a:ext cx="10975336" cy="4268337"/>
          </a:xfrm>
          <a:prstGeom prst="rect">
            <a:avLst/>
          </a:prstGeom>
        </p:spPr>
        <p:txBody>
          <a:bodyPr/>
          <a:lst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2"/>
              </a:buBlip>
              <a:defRPr lang="en-US" sz="2000" b="1" dirty="0" smtClean="0">
                <a:solidFill>
                  <a:schemeClr val="accent4"/>
                </a:solidFill>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23"/>
          <p:cNvSpPr>
            <a:spLocks noGrp="1" noChangeArrowheads="1"/>
          </p:cNvSpPr>
          <p:nvPr>
            <p:ph type="sldNum" sz="quarter" idx="10"/>
          </p:nvPr>
        </p:nvSpPr>
        <p:spPr>
          <a:xfrm>
            <a:off x="609441" y="6577014"/>
            <a:ext cx="1117309"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Lab2 Intro 13a- </a:t>
            </a:r>
            <a:fld id="{060BD193-E118-4B16-863C-C8C12C675E3E}" type="slidenum">
              <a:rPr lang="en-US" smtClean="0"/>
              <a:pPr>
                <a:defRPr/>
              </a:pPr>
              <a:t>‹#›</a:t>
            </a:fld>
            <a:endParaRPr lang="en-US" dirty="0"/>
          </a:p>
        </p:txBody>
      </p:sp>
      <p:sp>
        <p:nvSpPr>
          <p:cNvPr id="5" name="Title 4"/>
          <p:cNvSpPr>
            <a:spLocks noGrp="1"/>
          </p:cNvSpPr>
          <p:nvPr>
            <p:ph type="title"/>
          </p:nvPr>
        </p:nvSpPr>
        <p:spPr>
          <a:xfrm>
            <a:off x="609441" y="209550"/>
            <a:ext cx="10969943" cy="1143000"/>
          </a:xfrm>
          <a:noFill/>
          <a:ln w="9525">
            <a:noFill/>
            <a:miter lim="800000"/>
            <a:headEnd/>
            <a:tailEnd/>
          </a:ln>
        </p:spPr>
        <p:txBody>
          <a:bodyPr vert="horz" wrap="square" lIns="0" tIns="45720" rIns="91440" bIns="45720" numCol="1" anchor="t" anchorCtr="0" compatLnSpc="1">
            <a:prstTxWarp prst="textNoShape">
              <a:avLst/>
            </a:prstTxWarp>
          </a:bodyPr>
          <a:lstStyle>
            <a:lvl1pPr>
              <a:lnSpc>
                <a:spcPct val="98000"/>
              </a:lnSpc>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en-US" smtClean="0"/>
              <a:t>Click to edit Master title style</a:t>
            </a:r>
            <a:endParaRPr lang="en-US" dirty="0"/>
          </a:p>
        </p:txBody>
      </p:sp>
      <p:sp>
        <p:nvSpPr>
          <p:cNvPr id="6"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2016 Xilinx</a:t>
            </a:r>
            <a:endParaRPr lang="en-US" dirty="0"/>
          </a:p>
        </p:txBody>
      </p:sp>
    </p:spTree>
    <p:extLst>
      <p:ext uri="{BB962C8B-B14F-4D97-AF65-F5344CB8AC3E}">
        <p14:creationId xmlns:p14="http://schemas.microsoft.com/office/powerpoint/2010/main" val="260193851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6" name="Rectangle 5"/>
          <p:cNvSpPr/>
          <p:nvPr userDrawn="1"/>
        </p:nvSpPr>
        <p:spPr bwMode="auto">
          <a:xfrm>
            <a:off x="0" y="0"/>
            <a:ext cx="12188825" cy="1238250"/>
          </a:xfrm>
          <a:prstGeom prst="rect">
            <a:avLst/>
          </a:prstGeom>
          <a:solidFill>
            <a:schemeClr val="bg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grpSp>
        <p:nvGrpSpPr>
          <p:cNvPr id="9" name="Group 8"/>
          <p:cNvGrpSpPr/>
          <p:nvPr userDrawn="1"/>
        </p:nvGrpSpPr>
        <p:grpSpPr>
          <a:xfrm>
            <a:off x="0" y="0"/>
            <a:ext cx="12188825" cy="200025"/>
            <a:chOff x="0" y="-1"/>
            <a:chExt cx="9144000" cy="200025"/>
          </a:xfrm>
        </p:grpSpPr>
        <p:sp>
          <p:nvSpPr>
            <p:cNvPr id="10" name="Rectangle 9"/>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pic>
          <p:nvPicPr>
            <p:cNvPr id="11"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5" name="Title 4"/>
          <p:cNvSpPr>
            <a:spLocks noGrp="1"/>
          </p:cNvSpPr>
          <p:nvPr>
            <p:ph type="title"/>
          </p:nvPr>
        </p:nvSpPr>
        <p:spPr>
          <a:xfrm>
            <a:off x="609441" y="209550"/>
            <a:ext cx="10969943" cy="1143000"/>
          </a:xfrm>
          <a:noFill/>
          <a:ln w="9525">
            <a:noFill/>
            <a:miter lim="800000"/>
            <a:headEnd/>
            <a:tailEnd/>
          </a:ln>
        </p:spPr>
        <p:txBody>
          <a:bodyPr vert="horz" wrap="square" lIns="0" tIns="45720" rIns="91440" bIns="45720" numCol="1" anchor="t" anchorCtr="0" compatLnSpc="1">
            <a:prstTxWarp prst="textNoShape">
              <a:avLst/>
            </a:prstTxWarp>
          </a:bodyPr>
          <a:lstStyle>
            <a:lvl1pPr>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en-US" smtClean="0"/>
              <a:t>Click to edit Master title style</a:t>
            </a:r>
            <a:endParaRPr lang="en-US" dirty="0"/>
          </a:p>
        </p:txBody>
      </p:sp>
      <p:sp>
        <p:nvSpPr>
          <p:cNvPr id="4" name="Rectangle 23"/>
          <p:cNvSpPr>
            <a:spLocks noGrp="1" noChangeArrowheads="1"/>
          </p:cNvSpPr>
          <p:nvPr>
            <p:ph type="sldNum" sz="quarter" idx="10"/>
          </p:nvPr>
        </p:nvSpPr>
        <p:spPr>
          <a:xfrm>
            <a:off x="609441" y="6577014"/>
            <a:ext cx="1117309"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Lab2 Intro 13a- </a:t>
            </a:r>
            <a:fld id="{060BD193-E118-4B16-863C-C8C12C675E3E}" type="slidenum">
              <a:rPr lang="en-US" smtClean="0"/>
              <a:pPr>
                <a:defRPr/>
              </a:pPr>
              <a:t>‹#›</a:t>
            </a:fld>
            <a:endParaRPr lang="en-US" dirty="0"/>
          </a:p>
        </p:txBody>
      </p:sp>
      <p:sp>
        <p:nvSpPr>
          <p:cNvPr id="8"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2016 Xilinx</a:t>
            </a:r>
            <a:endParaRPr lang="en-US" dirty="0"/>
          </a:p>
        </p:txBody>
      </p:sp>
    </p:spTree>
    <p:extLst>
      <p:ext uri="{BB962C8B-B14F-4D97-AF65-F5344CB8AC3E}">
        <p14:creationId xmlns:p14="http://schemas.microsoft.com/office/powerpoint/2010/main" val="155770323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 name="Rectangle 13"/>
          <p:cNvSpPr/>
          <p:nvPr/>
        </p:nvSpPr>
        <p:spPr bwMode="auto">
          <a:xfrm>
            <a:off x="641516" y="0"/>
            <a:ext cx="11547308" cy="152400"/>
          </a:xfrm>
          <a:prstGeom prst="rect">
            <a:avLst/>
          </a:prstGeom>
          <a:solidFill>
            <a:schemeClr val="tx1">
              <a:lumMod val="65000"/>
              <a:lumOff val="35000"/>
            </a:schemeClr>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sp>
        <p:nvSpPr>
          <p:cNvPr id="2051" name="Rectangle 11"/>
          <p:cNvSpPr>
            <a:spLocks noGrp="1" noChangeArrowheads="1"/>
          </p:cNvSpPr>
          <p:nvPr>
            <p:ph type="title"/>
          </p:nvPr>
        </p:nvSpPr>
        <p:spPr bwMode="auto">
          <a:xfrm>
            <a:off x="609441" y="209551"/>
            <a:ext cx="10969943" cy="530352"/>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altLang="zh-CN" smtClean="0"/>
              <a:t>Click to edit Master title style</a:t>
            </a:r>
            <a:endParaRPr lang="en-US" dirty="0" smtClean="0"/>
          </a:p>
        </p:txBody>
      </p:sp>
      <p:pic>
        <p:nvPicPr>
          <p:cNvPr id="16" name="Picture 15" descr="All_Programmable_Text_FINAL.jpg"/>
          <p:cNvPicPr>
            <a:picLocks noChangeAspect="1"/>
          </p:cNvPicPr>
          <p:nvPr/>
        </p:nvPicPr>
        <p:blipFill>
          <a:blip r:embed="rId11"/>
          <a:stretch>
            <a:fillRect/>
          </a:stretch>
        </p:blipFill>
        <p:spPr>
          <a:xfrm>
            <a:off x="7910785" y="6623977"/>
            <a:ext cx="4112065" cy="157267"/>
          </a:xfrm>
          <a:prstGeom prst="rect">
            <a:avLst/>
          </a:prstGeom>
        </p:spPr>
      </p:pic>
      <p:sp>
        <p:nvSpPr>
          <p:cNvPr id="11" name="Rectangle 10"/>
          <p:cNvSpPr/>
          <p:nvPr/>
        </p:nvSpPr>
        <p:spPr bwMode="auto">
          <a:xfrm>
            <a:off x="-1" y="0"/>
            <a:ext cx="641517" cy="152400"/>
          </a:xfrm>
          <a:prstGeom prst="rect">
            <a:avLst/>
          </a:prstGeom>
          <a:solidFill>
            <a:srgbClr val="FF0000"/>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sp>
        <p:nvSpPr>
          <p:cNvPr id="4" name="fc"/>
          <p:cNvSpPr txBox="1"/>
          <p:nvPr/>
        </p:nvSpPr>
        <p:spPr bwMode="auto">
          <a:xfrm>
            <a:off x="0" y="6744208"/>
            <a:ext cx="12188825" cy="143116"/>
          </a:xfrm>
          <a:prstGeom prst="rect">
            <a:avLst/>
          </a:prstGeom>
          <a:noFill/>
          <a:ln w="9525">
            <a:noFill/>
            <a:miter lim="800000"/>
            <a:headEnd/>
            <a:tailEnd/>
          </a:ln>
        </p:spPr>
        <p:txBody>
          <a:bodyPr vert="horz" wrap="square" lIns="0" tIns="45720" rIns="91440" bIns="45720" numCol="1" rtlCol="0" anchor="t" anchorCtr="0" compatLnSpc="1">
            <a:prstTxWarp prst="textNoShape">
              <a:avLst/>
            </a:prstTxWarp>
            <a:spAutoFit/>
          </a:bodyPr>
          <a:lstStyle/>
          <a:p>
            <a:pPr marL="228600" marR="0" indent="-228600" algn="ctr" defTabSz="914400" rtl="0" eaLnBrk="0" fontAlgn="base" latinLnBrk="0" hangingPunct="0">
              <a:lnSpc>
                <a:spcPct val="110000"/>
              </a:lnSpc>
              <a:spcBef>
                <a:spcPct val="20000"/>
              </a:spcBef>
              <a:spcAft>
                <a:spcPct val="0"/>
              </a:spcAft>
              <a:buClr>
                <a:schemeClr val="tx2"/>
              </a:buClr>
              <a:buSzPct val="88000"/>
              <a:tabLst/>
            </a:pPr>
            <a:endParaRPr kumimoji="0" lang="en-US" sz="300" b="0" i="0" u="none" strike="noStrike" kern="0" cap="none" spc="0" normalizeH="0" baseline="0" noProof="0" dirty="0" err="1" smtClean="0">
              <a:ln>
                <a:noFill/>
              </a:ln>
              <a:solidFill>
                <a:srgbClr val="FFFFFF"/>
              </a:solidFill>
              <a:effectLst/>
              <a:uLnTx/>
              <a:uFillTx/>
              <a:latin typeface="arial" panose="020B0604020202020204" pitchFamily="34" charset="0"/>
              <a:ea typeface="+mn-ea"/>
              <a:cs typeface="+mn-cs"/>
            </a:endParaRPr>
          </a:p>
        </p:txBody>
      </p:sp>
      <p:sp>
        <p:nvSpPr>
          <p:cNvPr id="10" name="Rectangle 23"/>
          <p:cNvSpPr>
            <a:spLocks noGrp="1" noChangeArrowheads="1"/>
          </p:cNvSpPr>
          <p:nvPr>
            <p:ph type="sldNum" sz="quarter" idx="10"/>
          </p:nvPr>
        </p:nvSpPr>
        <p:spPr>
          <a:xfrm>
            <a:off x="609441" y="6577014"/>
            <a:ext cx="1117309"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smtClean="0"/>
              <a:t>Lab2 Intro 13a- </a:t>
            </a:r>
            <a:fld id="{060BD193-E118-4B16-863C-C8C12C675E3E}" type="slidenum">
              <a:rPr lang="en-US" smtClean="0"/>
              <a:pPr>
                <a:defRPr/>
              </a:pPr>
              <a:t>‹#›</a:t>
            </a:fld>
            <a:endParaRPr lang="en-US" dirty="0"/>
          </a:p>
        </p:txBody>
      </p:sp>
    </p:spTree>
    <p:extLst>
      <p:ext uri="{BB962C8B-B14F-4D97-AF65-F5344CB8AC3E}">
        <p14:creationId xmlns:p14="http://schemas.microsoft.com/office/powerpoint/2010/main" val="3013611206"/>
      </p:ext>
    </p:extLst>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Lst>
  <p:timing>
    <p:tnLst>
      <p:par>
        <p:cTn id="1" dur="indefinite" restart="never" nodeType="tmRoot"/>
      </p:par>
    </p:tnLst>
  </p:timing>
  <p:hf hdr="0" dt="0"/>
  <p:txStyles>
    <p:titleStyle>
      <a:lvl1pPr algn="l" rtl="0" eaLnBrk="1" fontAlgn="base" hangingPunct="1">
        <a:lnSpc>
          <a:spcPct val="98000"/>
        </a:lnSpc>
        <a:spcBef>
          <a:spcPct val="0"/>
        </a:spcBef>
        <a:spcAft>
          <a:spcPct val="0"/>
        </a:spcAft>
        <a:defRPr lang="en-US" sz="3200" b="0" baseline="0" dirty="0" smtClean="0">
          <a:solidFill>
            <a:schemeClr val="tx1">
              <a:lumMod val="75000"/>
              <a:lumOff val="25000"/>
            </a:schemeClr>
          </a:solidFill>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p:titleStyle>
    <p:bodyStyle>
      <a:lvl1pPr marL="228600" indent="-228600" algn="l" rtl="0" eaLnBrk="1" fontAlgn="base" hangingPunct="1">
        <a:lnSpc>
          <a:spcPct val="110000"/>
        </a:lnSpc>
        <a:spcBef>
          <a:spcPts val="800"/>
        </a:spcBef>
        <a:spcAft>
          <a:spcPct val="0"/>
        </a:spcAft>
        <a:buClr>
          <a:schemeClr val="tx2"/>
        </a:buClr>
        <a:buSzPct val="88000"/>
        <a:buFont typeface="Wingdings" pitchFamily="2" charset="2"/>
        <a:buBlip>
          <a:blip r:embed="rId12"/>
        </a:buBlip>
        <a:defRPr lang="en-US" sz="2000" b="1" dirty="0" smtClean="0">
          <a:solidFill>
            <a:schemeClr val="accent4"/>
          </a:solidFill>
          <a:latin typeface="+mn-lt"/>
          <a:ea typeface="+mn-ea"/>
          <a:cs typeface="+mn-cs"/>
        </a:defRPr>
      </a:lvl1pPr>
      <a:lvl2pPr marL="571500" indent="-228600" algn="l" rtl="0" eaLnBrk="1" fontAlgn="base" hangingPunct="1">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1" fontAlgn="base" hangingPunct="1">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eaLnBrk="1" fontAlgn="base" hangingPunct="1">
        <a:lnSpc>
          <a:spcPct val="110000"/>
        </a:lnSpc>
        <a:spcBef>
          <a:spcPct val="20000"/>
        </a:spcBef>
        <a:spcAft>
          <a:spcPct val="0"/>
        </a:spcAft>
        <a:buChar char="»"/>
        <a:defRPr sz="1200">
          <a:solidFill>
            <a:schemeClr val="tx1"/>
          </a:solidFill>
          <a:latin typeface="+mn-lt"/>
        </a:defRPr>
      </a:lvl6pPr>
      <a:lvl7pPr marL="2917825" indent="-174625" algn="l" rtl="0" eaLnBrk="1" fontAlgn="base" hangingPunct="1">
        <a:lnSpc>
          <a:spcPct val="110000"/>
        </a:lnSpc>
        <a:spcBef>
          <a:spcPct val="20000"/>
        </a:spcBef>
        <a:spcAft>
          <a:spcPct val="0"/>
        </a:spcAft>
        <a:buChar char="»"/>
        <a:defRPr sz="1200">
          <a:solidFill>
            <a:schemeClr val="tx1"/>
          </a:solidFill>
          <a:latin typeface="+mn-lt"/>
        </a:defRPr>
      </a:lvl7pPr>
      <a:lvl8pPr marL="3375025" indent="-174625" algn="l" rtl="0" eaLnBrk="1" fontAlgn="base" hangingPunct="1">
        <a:lnSpc>
          <a:spcPct val="110000"/>
        </a:lnSpc>
        <a:spcBef>
          <a:spcPct val="20000"/>
        </a:spcBef>
        <a:spcAft>
          <a:spcPct val="0"/>
        </a:spcAft>
        <a:buChar char="»"/>
        <a:defRPr sz="1200">
          <a:solidFill>
            <a:schemeClr val="tx1"/>
          </a:solidFill>
          <a:latin typeface="+mn-lt"/>
        </a:defRPr>
      </a:lvl8pPr>
      <a:lvl9pPr marL="3832225" indent="-174625" algn="l" rtl="0" eaLnBrk="1" fontAlgn="base" hangingPunct="1">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Lab2 Intro</a:t>
            </a:r>
            <a:br>
              <a:rPr lang="en-US" dirty="0" smtClean="0"/>
            </a:br>
            <a:r>
              <a:rPr lang="en-US" dirty="0" smtClean="0"/>
              <a:t>Synthesizing a RTL Design</a:t>
            </a:r>
            <a:endParaRPr lang="en-US"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a:t>This lab </a:t>
            </a:r>
            <a:r>
              <a:rPr lang="en-US" dirty="0" smtClean="0"/>
              <a:t>uses a simple </a:t>
            </a:r>
            <a:r>
              <a:rPr lang="en-US" dirty="0" err="1" smtClean="0"/>
              <a:t>uart</a:t>
            </a:r>
            <a:r>
              <a:rPr lang="en-US" dirty="0" smtClean="0"/>
              <a:t>-led design.  The design takes an input via a terminal operating at 115200 baud and displays the binary equivalent of the ASCII character the user has typed on the 8-LEDs.  If the BTNU is pressed then the upper and lower nibbles of the binary number gets swapped. </a:t>
            </a:r>
          </a:p>
          <a:p>
            <a:r>
              <a:rPr lang="en-US" dirty="0" smtClean="0"/>
              <a:t>You will synthesize the design with the default settings as well as with some settings changed and observe the effect</a:t>
            </a:r>
          </a:p>
        </p:txBody>
      </p:sp>
      <p:sp>
        <p:nvSpPr>
          <p:cNvPr id="3" name="Slide Number Placeholder 2"/>
          <p:cNvSpPr>
            <a:spLocks noGrp="1"/>
          </p:cNvSpPr>
          <p:nvPr>
            <p:ph type="sldNum" sz="quarter" idx="10"/>
          </p:nvPr>
        </p:nvSpPr>
        <p:spPr/>
        <p:txBody>
          <a:bodyPr/>
          <a:lstStyle/>
          <a:p>
            <a:pPr>
              <a:defRPr/>
            </a:pPr>
            <a:r>
              <a:rPr lang="en-US" dirty="0" smtClean="0"/>
              <a:t>Lab2 Intro 13a- </a:t>
            </a:r>
            <a:fld id="{060BD193-E118-4B16-863C-C8C12C675E3E}" type="slidenum">
              <a:rPr lang="en-US" smtClean="0"/>
              <a:pPr>
                <a:defRPr/>
              </a:pPr>
              <a:t>2</a:t>
            </a:fld>
            <a:endParaRPr lang="en-US" dirty="0"/>
          </a:p>
        </p:txBody>
      </p:sp>
      <p:sp>
        <p:nvSpPr>
          <p:cNvPr id="5" name="Title 4"/>
          <p:cNvSpPr>
            <a:spLocks noGrp="1"/>
          </p:cNvSpPr>
          <p:nvPr>
            <p:ph type="title"/>
          </p:nvPr>
        </p:nvSpPr>
        <p:spPr/>
        <p:txBody>
          <a:bodyPr/>
          <a:lstStyle/>
          <a:p>
            <a:r>
              <a:rPr lang="en-US" dirty="0" smtClean="0"/>
              <a:t>Introduction</a:t>
            </a:r>
            <a:endParaRPr lang="en-US" dirty="0"/>
          </a:p>
        </p:txBody>
      </p:sp>
      <p:sp>
        <p:nvSpPr>
          <p:cNvPr id="4" name="Footer Placeholder 3"/>
          <p:cNvSpPr>
            <a:spLocks noGrp="1"/>
          </p:cNvSpPr>
          <p:nvPr>
            <p:ph type="ftr" sz="quarter" idx="3"/>
          </p:nvPr>
        </p:nvSpPr>
        <p:spPr/>
        <p:txBody>
          <a:bodyPr/>
          <a:lstStyle/>
          <a:p>
            <a:r>
              <a:rPr lang="en-US" dirty="0" smtClean="0"/>
              <a:t>© Copyright 2016 Xilinx</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r>
              <a:rPr lang="en-US" dirty="0" smtClean="0"/>
              <a:t>Lab2 Intro 13a- </a:t>
            </a:r>
            <a:fld id="{060BD193-E118-4B16-863C-C8C12C675E3E}" type="slidenum">
              <a:rPr lang="en-US" smtClean="0"/>
              <a:pPr>
                <a:defRPr/>
              </a:pPr>
              <a:t>3</a:t>
            </a:fld>
            <a:endParaRPr lang="en-US" dirty="0"/>
          </a:p>
        </p:txBody>
      </p:sp>
      <p:sp>
        <p:nvSpPr>
          <p:cNvPr id="4" name="Title 3"/>
          <p:cNvSpPr>
            <a:spLocks noGrp="1"/>
          </p:cNvSpPr>
          <p:nvPr>
            <p:ph type="title"/>
          </p:nvPr>
        </p:nvSpPr>
        <p:spPr/>
        <p:txBody>
          <a:bodyPr/>
          <a:lstStyle/>
          <a:p>
            <a:r>
              <a:rPr lang="en-US" dirty="0" smtClean="0"/>
              <a:t>The Design</a:t>
            </a:r>
            <a:endParaRPr lang="en-US" dirty="0"/>
          </a:p>
        </p:txBody>
      </p:sp>
      <p:sp>
        <p:nvSpPr>
          <p:cNvPr id="5" name="Footer Placeholder 4"/>
          <p:cNvSpPr>
            <a:spLocks noGrp="1"/>
          </p:cNvSpPr>
          <p:nvPr>
            <p:ph type="ftr" sz="quarter" idx="3"/>
          </p:nvPr>
        </p:nvSpPr>
        <p:spPr/>
        <p:txBody>
          <a:bodyPr/>
          <a:lstStyle/>
          <a:p>
            <a:r>
              <a:rPr lang="en-US" dirty="0" smtClean="0"/>
              <a:t>© Copyright 2016 Xilinx</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8346" y="1186664"/>
            <a:ext cx="7643812" cy="515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70152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smtClean="0"/>
              <a:t>Create a project using </a:t>
            </a:r>
            <a:r>
              <a:rPr lang="en-US" dirty="0" err="1" smtClean="0"/>
              <a:t>Vivado</a:t>
            </a:r>
            <a:r>
              <a:rPr lang="en-US" dirty="0" smtClean="0"/>
              <a:t> IDE using the provided HDL files and timing constraints</a:t>
            </a:r>
          </a:p>
          <a:p>
            <a:r>
              <a:rPr lang="en-US" dirty="0" smtClean="0"/>
              <a:t>Elaborate the design and view noise report and the schematic</a:t>
            </a:r>
          </a:p>
          <a:p>
            <a:r>
              <a:rPr lang="en-US" dirty="0" smtClean="0"/>
              <a:t>Synthesize the design with the default settings</a:t>
            </a:r>
          </a:p>
          <a:p>
            <a:r>
              <a:rPr lang="en-US" dirty="0" smtClean="0"/>
              <a:t>Open the synthesized design and view schematic</a:t>
            </a:r>
          </a:p>
          <a:p>
            <a:r>
              <a:rPr lang="en-US" dirty="0" smtClean="0"/>
              <a:t>View various reports including the timing summary, resource utilization, and power</a:t>
            </a:r>
          </a:p>
          <a:p>
            <a:r>
              <a:rPr lang="en-US" dirty="0" smtClean="0"/>
              <a:t>Write a checkpoint</a:t>
            </a:r>
          </a:p>
          <a:p>
            <a:r>
              <a:rPr lang="en-US" dirty="0"/>
              <a:t>Synthesize the design with </a:t>
            </a:r>
            <a:r>
              <a:rPr lang="en-US" dirty="0" smtClean="0"/>
              <a:t>one of the settings changed</a:t>
            </a:r>
            <a:endParaRPr lang="en-US" dirty="0"/>
          </a:p>
          <a:p>
            <a:r>
              <a:rPr lang="en-US" dirty="0" smtClean="0"/>
              <a:t>Compare the generated schematic, timing summary, power and resource utilization</a:t>
            </a:r>
          </a:p>
          <a:p>
            <a:r>
              <a:rPr lang="en-US" dirty="0" smtClean="0"/>
              <a:t>Write another checkpoint</a:t>
            </a:r>
          </a:p>
          <a:p>
            <a:r>
              <a:rPr lang="en-US" dirty="0" smtClean="0"/>
              <a:t>Read previously written checkpoints and perform the same analysis</a:t>
            </a:r>
          </a:p>
          <a:p>
            <a:pPr marL="0" indent="0">
              <a:buNone/>
            </a:pPr>
            <a:endParaRPr lang="en-US" dirty="0" smtClean="0"/>
          </a:p>
          <a:p>
            <a:pPr marL="0" indent="0">
              <a:buNone/>
            </a:pPr>
            <a:endParaRPr lang="en-US" dirty="0" smtClean="0"/>
          </a:p>
          <a:p>
            <a:endParaRPr lang="en-US" dirty="0"/>
          </a:p>
        </p:txBody>
      </p:sp>
      <p:sp>
        <p:nvSpPr>
          <p:cNvPr id="6" name="Slide Number Placeholder 5"/>
          <p:cNvSpPr>
            <a:spLocks noGrp="1"/>
          </p:cNvSpPr>
          <p:nvPr>
            <p:ph type="sldNum" sz="quarter" idx="10"/>
          </p:nvPr>
        </p:nvSpPr>
        <p:spPr/>
        <p:txBody>
          <a:bodyPr/>
          <a:lstStyle/>
          <a:p>
            <a:pPr>
              <a:defRPr/>
            </a:pPr>
            <a:r>
              <a:rPr lang="en-US" dirty="0" smtClean="0"/>
              <a:t>Lab2 Intro 13a- </a:t>
            </a:r>
            <a:fld id="{060BD193-E118-4B16-863C-C8C12C675E3E}" type="slidenum">
              <a:rPr lang="en-US" smtClean="0"/>
              <a:pPr>
                <a:defRPr/>
              </a:pPr>
              <a:t>4</a:t>
            </a:fld>
            <a:endParaRPr lang="en-US" dirty="0"/>
          </a:p>
        </p:txBody>
      </p:sp>
      <p:sp>
        <p:nvSpPr>
          <p:cNvPr id="4" name="Title 3"/>
          <p:cNvSpPr>
            <a:spLocks noGrp="1"/>
          </p:cNvSpPr>
          <p:nvPr>
            <p:ph type="title"/>
          </p:nvPr>
        </p:nvSpPr>
        <p:spPr/>
        <p:txBody>
          <a:bodyPr/>
          <a:lstStyle/>
          <a:p>
            <a:r>
              <a:rPr lang="en-US" dirty="0" smtClean="0"/>
              <a:t>Procedure</a:t>
            </a:r>
            <a:endParaRPr lang="en-US" dirty="0"/>
          </a:p>
        </p:txBody>
      </p:sp>
      <p:sp>
        <p:nvSpPr>
          <p:cNvPr id="7" name="Footer Placeholder 6"/>
          <p:cNvSpPr>
            <a:spLocks noGrp="1"/>
          </p:cNvSpPr>
          <p:nvPr>
            <p:ph type="ftr" sz="quarter" idx="3"/>
          </p:nvPr>
        </p:nvSpPr>
        <p:spPr/>
        <p:txBody>
          <a:bodyPr/>
          <a:lstStyle/>
          <a:p>
            <a:r>
              <a:rPr lang="en-US" dirty="0" smtClean="0"/>
              <a:t>© Copyright 2016 Xilinx</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a:buNone/>
            </a:pPr>
            <a:r>
              <a:rPr lang="en-US" dirty="0" smtClean="0"/>
              <a:t>The lab is written for the Nexys4 DDR, </a:t>
            </a:r>
            <a:r>
              <a:rPr lang="en-US" dirty="0" err="1" smtClean="0"/>
              <a:t>Nexys</a:t>
            </a:r>
            <a:r>
              <a:rPr lang="en-US" dirty="0" smtClean="0"/>
              <a:t> Video, and the Basys3 boards.</a:t>
            </a:r>
          </a:p>
          <a:p>
            <a:r>
              <a:rPr lang="en-US" dirty="0" smtClean="0"/>
              <a:t>Nexys4 DDR targets the XC7A100TCSG324-1</a:t>
            </a:r>
          </a:p>
          <a:p>
            <a:r>
              <a:rPr lang="en-US" dirty="0" err="1"/>
              <a:t>Nexys</a:t>
            </a:r>
            <a:r>
              <a:rPr lang="en-US" dirty="0"/>
              <a:t> Video targets the XC7A200TSBG484C-1</a:t>
            </a:r>
          </a:p>
          <a:p>
            <a:r>
              <a:rPr lang="en-US" dirty="0" smtClean="0"/>
              <a:t>Basys3 targets the XC7A35TCPG236-1</a:t>
            </a:r>
          </a:p>
          <a:p>
            <a:r>
              <a:rPr lang="en-US" dirty="0" smtClean="0"/>
              <a:t>The procedure in the lab differentiates between the three boards</a:t>
            </a:r>
          </a:p>
          <a:p>
            <a:pPr lvl="1"/>
            <a:r>
              <a:rPr lang="en-US" dirty="0" smtClean="0"/>
              <a:t>Please pay attention to the instructions to ensure the right steps are followed</a:t>
            </a:r>
          </a:p>
          <a:p>
            <a:pPr lvl="1"/>
            <a:r>
              <a:rPr lang="en-US" dirty="0" smtClean="0"/>
              <a:t>Also make sure the XDC file used is specific to the target device/board</a:t>
            </a:r>
          </a:p>
          <a:p>
            <a:pPr marL="0" indent="0">
              <a:buNone/>
            </a:pPr>
            <a:endParaRPr lang="en-US" dirty="0" smtClean="0"/>
          </a:p>
          <a:p>
            <a:endParaRPr lang="en-US" dirty="0"/>
          </a:p>
        </p:txBody>
      </p:sp>
      <p:sp>
        <p:nvSpPr>
          <p:cNvPr id="6" name="Slide Number Placeholder 5"/>
          <p:cNvSpPr>
            <a:spLocks noGrp="1"/>
          </p:cNvSpPr>
          <p:nvPr>
            <p:ph type="sldNum" sz="quarter" idx="10"/>
          </p:nvPr>
        </p:nvSpPr>
        <p:spPr/>
        <p:txBody>
          <a:bodyPr/>
          <a:lstStyle/>
          <a:p>
            <a:pPr>
              <a:defRPr/>
            </a:pPr>
            <a:r>
              <a:rPr lang="en-US" dirty="0" smtClean="0"/>
              <a:t>Lab1 Intro 12a- </a:t>
            </a:r>
            <a:fld id="{060BD193-E118-4B16-863C-C8C12C675E3E}" type="slidenum">
              <a:rPr lang="en-US" smtClean="0"/>
              <a:pPr>
                <a:defRPr/>
              </a:pPr>
              <a:t>5</a:t>
            </a:fld>
            <a:endParaRPr lang="en-US" dirty="0"/>
          </a:p>
        </p:txBody>
      </p:sp>
      <p:sp>
        <p:nvSpPr>
          <p:cNvPr id="4" name="Title 3"/>
          <p:cNvSpPr>
            <a:spLocks noGrp="1"/>
          </p:cNvSpPr>
          <p:nvPr>
            <p:ph type="title"/>
          </p:nvPr>
        </p:nvSpPr>
        <p:spPr/>
        <p:txBody>
          <a:bodyPr/>
          <a:lstStyle/>
          <a:p>
            <a:r>
              <a:rPr lang="en-US" dirty="0" smtClean="0"/>
              <a:t>Note on target board/device</a:t>
            </a:r>
            <a:endParaRPr lang="en-US" dirty="0"/>
          </a:p>
        </p:txBody>
      </p:sp>
      <p:sp>
        <p:nvSpPr>
          <p:cNvPr id="7" name="Footer Placeholder 6"/>
          <p:cNvSpPr>
            <a:spLocks noGrp="1"/>
          </p:cNvSpPr>
          <p:nvPr>
            <p:ph type="ftr" sz="quarter" idx="3"/>
          </p:nvPr>
        </p:nvSpPr>
        <p:spPr/>
        <p:txBody>
          <a:bodyPr/>
          <a:lstStyle/>
          <a:p>
            <a:r>
              <a:rPr lang="en-US" dirty="0" smtClean="0"/>
              <a:t>© Copyright 2016 Xilinx</a:t>
            </a:r>
            <a:endParaRPr lang="en-US" dirty="0"/>
          </a:p>
        </p:txBody>
      </p:sp>
    </p:spTree>
    <p:extLst>
      <p:ext uri="{BB962C8B-B14F-4D97-AF65-F5344CB8AC3E}">
        <p14:creationId xmlns:p14="http://schemas.microsoft.com/office/powerpoint/2010/main" val="26917669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this lab you applied the timing constraints and synthesized the design.  You viewed various post-synthesis reports.  You wrote checkpoints and read it back to perform the analysis you were doing during the design flow. You saw the effect of changing synthesis settings.  </a:t>
            </a:r>
          </a:p>
          <a:p>
            <a:endParaRPr lang="en-US" dirty="0"/>
          </a:p>
          <a:p>
            <a:pPr marL="0" indent="0">
              <a:buNone/>
            </a:pPr>
            <a:endParaRPr lang="en-US" dirty="0"/>
          </a:p>
        </p:txBody>
      </p:sp>
      <p:sp>
        <p:nvSpPr>
          <p:cNvPr id="3" name="Slide Number Placeholder 2"/>
          <p:cNvSpPr>
            <a:spLocks noGrp="1"/>
          </p:cNvSpPr>
          <p:nvPr>
            <p:ph type="sldNum" sz="quarter" idx="10"/>
          </p:nvPr>
        </p:nvSpPr>
        <p:spPr/>
        <p:txBody>
          <a:bodyPr/>
          <a:lstStyle/>
          <a:p>
            <a:pPr>
              <a:defRPr/>
            </a:pPr>
            <a:r>
              <a:rPr lang="en-US" dirty="0" smtClean="0"/>
              <a:t>Lab2 Intro 13a- </a:t>
            </a:r>
            <a:fld id="{060BD193-E118-4B16-863C-C8C12C675E3E}" type="slidenum">
              <a:rPr lang="en-US" smtClean="0"/>
              <a:pPr>
                <a:defRPr/>
              </a:pPr>
              <a:t>6</a:t>
            </a:fld>
            <a:endParaRPr lang="en-US" dirty="0"/>
          </a:p>
        </p:txBody>
      </p:sp>
      <p:sp>
        <p:nvSpPr>
          <p:cNvPr id="4" name="Title 3"/>
          <p:cNvSpPr>
            <a:spLocks noGrp="1"/>
          </p:cNvSpPr>
          <p:nvPr>
            <p:ph type="title"/>
          </p:nvPr>
        </p:nvSpPr>
        <p:spPr/>
        <p:txBody>
          <a:bodyPr/>
          <a:lstStyle/>
          <a:p>
            <a:r>
              <a:rPr lang="en-US" dirty="0" smtClean="0"/>
              <a:t>Summary</a:t>
            </a:r>
            <a:endParaRPr lang="en-US" dirty="0"/>
          </a:p>
        </p:txBody>
      </p:sp>
      <p:sp>
        <p:nvSpPr>
          <p:cNvPr id="5" name="Footer Placeholder 4"/>
          <p:cNvSpPr>
            <a:spLocks noGrp="1"/>
          </p:cNvSpPr>
          <p:nvPr>
            <p:ph type="ftr" sz="quarter" idx="3"/>
          </p:nvPr>
        </p:nvSpPr>
        <p:spPr/>
        <p:txBody>
          <a:bodyPr/>
          <a:lstStyle/>
          <a:p>
            <a:r>
              <a:rPr lang="en-US" dirty="0" smtClean="0"/>
              <a:t>© Copyright 2016 Xilinx</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Xilinx_All_Programmable_Template_08-01-12">
  <a:themeElements>
    <a:clrScheme name="Xilinx All Programmable">
      <a:dk1>
        <a:srgbClr val="000000"/>
      </a:dk1>
      <a:lt1>
        <a:srgbClr val="FFFFFF"/>
      </a:lt1>
      <a:dk2>
        <a:srgbClr val="EC891D"/>
      </a:dk2>
      <a:lt2>
        <a:srgbClr val="EE3424"/>
      </a:lt2>
      <a:accent1>
        <a:srgbClr val="008CA8"/>
      </a:accent1>
      <a:accent2>
        <a:srgbClr val="B20838"/>
      </a:accent2>
      <a:accent3>
        <a:srgbClr val="6D7076"/>
      </a:accent3>
      <a:accent4>
        <a:srgbClr val="3F3F3F"/>
      </a:accent4>
      <a:accent5>
        <a:srgbClr val="D9DA56"/>
      </a:accent5>
      <a:accent6>
        <a:srgbClr val="8B8D09"/>
      </a:accent6>
      <a:hlink>
        <a:srgbClr val="008CA8"/>
      </a:hlink>
      <a:folHlink>
        <a:srgbClr val="004654"/>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45720" rIns="91440" bIns="45720" numCol="1" anchor="t" anchorCtr="0" compatLnSpc="1">
        <a:prstTxWarp prst="textNoShape">
          <a:avLst/>
        </a:prstTxWarp>
      </a:bodyPr>
      <a:lstStyle>
        <a:defPPr>
          <a:lnSpc>
            <a:spcPct val="100000"/>
          </a:lnSpc>
          <a:defRPr kern="0" dirty="0" smtClean="0">
            <a:solidFill>
              <a:schemeClr val="tx1">
                <a:lumMod val="75000"/>
                <a:lumOff val="25000"/>
              </a:schemeClr>
            </a:solidFill>
          </a:defRPr>
        </a:defPPr>
      </a:lstStyle>
    </a:tx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4_3.pptx" id="{FB044881-3FB6-4783-B698-BD6A32671889}" vid="{BA976BFF-C6DA-4068-8A06-B89547FD2B0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Description0 xmlns="D46A7F71-384C-4B0A-B6CB-1869FF28952A">The wide-frame format of the new All Programmable template.</Description0>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17F6AD44C380A4BB6CB1869FF28952A" ma:contentTypeVersion="0" ma:contentTypeDescription="Create a new document." ma:contentTypeScope="" ma:versionID="cbec7fb8faa159a01dcec9b5572a4f9b">
  <xsd:schema xmlns:xsd="http://www.w3.org/2001/XMLSchema" xmlns:p="http://schemas.microsoft.com/office/2006/metadata/properties" xmlns:ns2="D46A7F71-384C-4B0A-B6CB-1869FF28952A" targetNamespace="http://schemas.microsoft.com/office/2006/metadata/properties" ma:root="true" ma:fieldsID="e6a1f69f03052b316a7875f7c9741570" ns2:_="">
    <xsd:import namespace="D46A7F71-384C-4B0A-B6CB-1869FF28952A"/>
    <xsd:element name="properties">
      <xsd:complexType>
        <xsd:sequence>
          <xsd:element name="documentManagement">
            <xsd:complexType>
              <xsd:all>
                <xsd:element ref="ns2:Description0" minOccurs="0"/>
              </xsd:all>
            </xsd:complexType>
          </xsd:element>
        </xsd:sequence>
      </xsd:complexType>
    </xsd:element>
  </xsd:schema>
  <xsd:schema xmlns:xsd="http://www.w3.org/2001/XMLSchema" xmlns:dms="http://schemas.microsoft.com/office/2006/documentManagement/types" targetNamespace="D46A7F71-384C-4B0A-B6CB-1869FF28952A" elementFormDefault="qualified">
    <xsd:import namespace="http://schemas.microsoft.com/office/2006/documentManagement/types"/>
    <xsd:element name="Description0" ma:index="8" nillable="true" ma:displayName="Description" ma:internalName="Description0">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3645E401-49A1-479D-B023-F249450A84E9}">
  <ds:schemaRefs>
    <ds:schemaRef ds:uri="http://schemas.microsoft.com/sharepoint/v3/contenttype/forms"/>
  </ds:schemaRefs>
</ds:datastoreItem>
</file>

<file path=customXml/itemProps2.xml><?xml version="1.0" encoding="utf-8"?>
<ds:datastoreItem xmlns:ds="http://schemas.openxmlformats.org/officeDocument/2006/customXml" ds:itemID="{7747654C-B272-4B15-B46C-BB332E6C5466}">
  <ds:schemaRefs>
    <ds:schemaRef ds:uri="http://purl.org/dc/terms/"/>
    <ds:schemaRef ds:uri="http://www.w3.org/XML/1998/namespace"/>
    <ds:schemaRef ds:uri="http://schemas.microsoft.com/office/2006/documentManagement/types"/>
    <ds:schemaRef ds:uri="D46A7F71-384C-4B0A-B6CB-1869FF28952A"/>
    <ds:schemaRef ds:uri="http://purl.org/dc/dcmitype/"/>
    <ds:schemaRef ds:uri="http://schemas.microsoft.com/office/2006/metadata/properties"/>
    <ds:schemaRef ds:uri="http://schemas.openxmlformats.org/package/2006/metadata/core-properties"/>
    <ds:schemaRef ds:uri="http://purl.org/dc/elements/1.1/"/>
  </ds:schemaRefs>
</ds:datastoreItem>
</file>

<file path=customXml/itemProps3.xml><?xml version="1.0" encoding="utf-8"?>
<ds:datastoreItem xmlns:ds="http://schemas.openxmlformats.org/officeDocument/2006/customXml" ds:itemID="{A2570465-C410-4C49-BB43-C779FFF280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46A7F71-384C-4B0A-B6CB-1869FF28952A"/>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Xilinx_All_Programmable_Template</Template>
  <TotalTime>2595</TotalTime>
  <Words>445</Words>
  <Application>Microsoft Office PowerPoint</Application>
  <PresentationFormat>Custom</PresentationFormat>
  <Paragraphs>42</Paragraphs>
  <Slides>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Arial</vt:lpstr>
      <vt:lpstr>Calibri</vt:lpstr>
      <vt:lpstr>Wingdings</vt:lpstr>
      <vt:lpstr>1_Xilinx_All_Programmable_Template_08-01-12</vt:lpstr>
      <vt:lpstr>Lab2 Intro Synthesizing a RTL Design</vt:lpstr>
      <vt:lpstr>Introduction</vt:lpstr>
      <vt:lpstr>The Design</vt:lpstr>
      <vt:lpstr>Procedure</vt:lpstr>
      <vt:lpstr>Note on target board/device</vt:lpstr>
      <vt:lpstr>Summary</vt:lpstr>
    </vt:vector>
  </TitlesOfParts>
  <Company>Xilinx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Lab1 Intro</dc:title>
  <dc:creator>Xilinx</dc:creator>
  <cp:keywords>Public</cp:keywords>
  <cp:lastModifiedBy>Parimal Patel</cp:lastModifiedBy>
  <cp:revision>103</cp:revision>
  <cp:lastPrinted>2015-07-28T14:53:01Z</cp:lastPrinted>
  <dcterms:created xsi:type="dcterms:W3CDTF">2012-07-09T23:27:55Z</dcterms:created>
  <dcterms:modified xsi:type="dcterms:W3CDTF">2016-08-01T12:28:18Z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escription0">
    <vt:lpwstr/>
  </property>
  <property fmtid="{D5CDD505-2E9C-101B-9397-08002B2CF9AE}" pid="3" name="ContentTypeId">
    <vt:lpwstr>0x010100717F6AD44C380A4BB6CB1869FF28952A</vt:lpwstr>
  </property>
  <property fmtid="{D5CDD505-2E9C-101B-9397-08002B2CF9AE}" pid="4" name="TitusGUID">
    <vt:lpwstr>b327c3df-9841-4ccf-b1a0-a5b6dd6f2b54</vt:lpwstr>
  </property>
  <property fmtid="{D5CDD505-2E9C-101B-9397-08002B2CF9AE}" pid="5" name="TITUSCustom1">
    <vt:lpwstr>1</vt:lpwstr>
  </property>
  <property fmtid="{D5CDD505-2E9C-101B-9397-08002B2CF9AE}" pid="6" name="XilinxClassification">
    <vt:lpwstr>Public</vt:lpwstr>
  </property>
  <property fmtid="{D5CDD505-2E9C-101B-9397-08002B2CF9AE}" pid="7" name="XilinxVisual Markings">
    <vt:lpwstr>No</vt:lpwstr>
  </property>
  <property fmtid="{D5CDD505-2E9C-101B-9397-08002B2CF9AE}" pid="8" name="XilinxPublication Year">
    <vt:lpwstr>2012</vt:lpwstr>
  </property>
  <property fmtid="{D5CDD505-2E9C-101B-9397-08002B2CF9AE}" pid="9" name="XilinxRemoveLegacyFooters">
    <vt:lpwstr>Yes</vt:lpwstr>
  </property>
</Properties>
</file>