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0" r:id="rId4"/>
  </p:sldMasterIdLst>
  <p:notesMasterIdLst>
    <p:notesMasterId r:id="rId11"/>
  </p:notesMasterIdLst>
  <p:handoutMasterIdLst>
    <p:handoutMasterId r:id="rId12"/>
  </p:handoutMasterIdLst>
  <p:sldIdLst>
    <p:sldId id="899" r:id="rId5"/>
    <p:sldId id="908" r:id="rId6"/>
    <p:sldId id="911" r:id="rId7"/>
    <p:sldId id="906" r:id="rId8"/>
    <p:sldId id="912" r:id="rId9"/>
    <p:sldId id="909" r:id="rId10"/>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36">
          <p15:clr>
            <a:srgbClr val="A4A3A4"/>
          </p15:clr>
        </p15:guide>
        <p15:guide id="3" pos="7306">
          <p15:clr>
            <a:srgbClr val="A4A3A4"/>
          </p15:clr>
        </p15:guide>
        <p15:guide id="4" pos="384">
          <p15:clr>
            <a:srgbClr val="A4A3A4"/>
          </p15:clr>
        </p15:guide>
        <p15:guide id="5"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30" autoAdjust="0"/>
    <p:restoredTop sz="95738" autoAdjust="0"/>
  </p:normalViewPr>
  <p:slideViewPr>
    <p:cSldViewPr snapToGrid="0" showGuides="1">
      <p:cViewPr varScale="1">
        <p:scale>
          <a:sx n="82" d="100"/>
          <a:sy n="82" d="100"/>
        </p:scale>
        <p:origin x="931" y="48"/>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909"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382488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342039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561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74971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491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5481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quick glance of the overview of the entire lab. It doesn’t look too difficult.</a:t>
            </a:r>
            <a:r>
              <a:rPr lang="en-US" baseline="0" dirty="0" smtClean="0"/>
              <a:t> ;)</a:t>
            </a:r>
            <a:endParaRPr lang="en-US" dirty="0"/>
          </a:p>
        </p:txBody>
      </p:sp>
    </p:spTree>
    <p:extLst>
      <p:ext uri="{BB962C8B-B14F-4D97-AF65-F5344CB8AC3E}">
        <p14:creationId xmlns:p14="http://schemas.microsoft.com/office/powerpoint/2010/main" val="426942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l="9979" t="1" b="-144"/>
          <a:stretch/>
        </p:blipFill>
        <p:spPr>
          <a:xfrm>
            <a:off x="-16038" y="-39908"/>
            <a:ext cx="12204863" cy="456182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57" y="5031552"/>
            <a:ext cx="2947032" cy="707473"/>
          </a:xfrm>
          <a:prstGeom prst="rect">
            <a:avLst/>
          </a:prstGeom>
        </p:spPr>
      </p:pic>
      <p:cxnSp>
        <p:nvCxnSpPr>
          <p:cNvPr id="12" name="Straight Connector 11"/>
          <p:cNvCxnSpPr/>
          <p:nvPr/>
        </p:nvCxnSpPr>
        <p:spPr bwMode="auto">
          <a:xfrm>
            <a:off x="3949862" y="5031552"/>
            <a:ext cx="0" cy="669638"/>
          </a:xfrm>
          <a:prstGeom prst="line">
            <a:avLst/>
          </a:prstGeom>
          <a:solidFill>
            <a:schemeClr val="tx2"/>
          </a:solidFill>
          <a:ln w="9525" cap="flat" cmpd="sng" algn="ctr">
            <a:solidFill>
              <a:schemeClr val="bg1">
                <a:lumMod val="75000"/>
              </a:schemeClr>
            </a:solidFill>
            <a:prstDash val="solid"/>
            <a:round/>
            <a:headEnd type="none" w="med" len="med"/>
            <a:tailEnd type="none" w="med" len="med"/>
          </a:ln>
          <a:effectLst/>
        </p:spPr>
      </p:cxnSp>
      <p:sp>
        <p:nvSpPr>
          <p:cNvPr id="14" name="Rectangle 13"/>
          <p:cNvSpPr/>
          <p:nvPr/>
        </p:nvSpPr>
        <p:spPr bwMode="auto">
          <a:xfrm flipV="1">
            <a:off x="0" y="4476194"/>
            <a:ext cx="12188825" cy="27432"/>
          </a:xfrm>
          <a:prstGeom prst="rect">
            <a:avLst/>
          </a:prstGeom>
          <a:solidFill>
            <a:srgbClr val="C0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 name="Title 1"/>
          <p:cNvSpPr>
            <a:spLocks noGrp="1"/>
          </p:cNvSpPr>
          <p:nvPr>
            <p:ph type="title" hasCustomPrompt="1"/>
          </p:nvPr>
        </p:nvSpPr>
        <p:spPr>
          <a:xfrm>
            <a:off x="4302535" y="5055935"/>
            <a:ext cx="7886290" cy="530352"/>
          </a:xfrm>
        </p:spPr>
        <p:txBody>
          <a:bodyPr/>
          <a:lstStyle>
            <a:lvl1pPr>
              <a:defRPr>
                <a:solidFill>
                  <a:schemeClr val="tx1">
                    <a:lumMod val="75000"/>
                    <a:lumOff val="25000"/>
                  </a:schemeClr>
                </a:solidFill>
              </a:defRPr>
            </a:lvl1pPr>
          </a:lstStyle>
          <a:p>
            <a:r>
              <a:rPr lang="en-US" dirty="0" smtClean="0"/>
              <a:t>Click to edit Master title style</a:t>
            </a:r>
            <a:br>
              <a:rPr lang="en-US" dirty="0" smtClean="0"/>
            </a:br>
            <a:endParaRPr lang="en-US" dirty="0"/>
          </a:p>
        </p:txBody>
      </p:sp>
      <p:sp>
        <p:nvSpPr>
          <p:cNvPr id="8"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2353540411"/>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 y="2297152"/>
            <a:ext cx="12203511" cy="2051824"/>
          </a:xfrm>
          <a:prstGeom prst="rect">
            <a:avLst/>
          </a:prstGeom>
        </p:spPr>
      </p:pic>
      <p:sp>
        <p:nvSpPr>
          <p:cNvPr id="7"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Lab3 Intro 14a- </a:t>
            </a:r>
            <a:fld id="{060BD193-E118-4B16-863C-C8C12C675E3E}" type="slidenum">
              <a:rPr lang="en-US" smtClean="0"/>
              <a:pPr>
                <a:defRPr/>
              </a:pPr>
              <a:t>‹#›</a:t>
            </a:fld>
            <a:endParaRPr lang="en-US" dirty="0"/>
          </a:p>
        </p:txBody>
      </p:sp>
      <p:pic>
        <p:nvPicPr>
          <p:cNvPr id="9" name="Picture 8" descr="All_Programmable_Text_FINAL.jpg"/>
          <p:cNvPicPr>
            <a:picLocks noChangeAspect="1"/>
          </p:cNvPicPr>
          <p:nvPr/>
        </p:nvPicPr>
        <p:blipFill>
          <a:blip r:embed="rId3"/>
          <a:stretch>
            <a:fillRect/>
          </a:stretch>
        </p:blipFill>
        <p:spPr>
          <a:xfrm>
            <a:off x="7910785" y="6623977"/>
            <a:ext cx="4112065" cy="157267"/>
          </a:xfrm>
          <a:prstGeom prst="rect">
            <a:avLst/>
          </a:prstGeom>
        </p:spPr>
      </p:pic>
      <p:sp>
        <p:nvSpPr>
          <p:cNvPr id="15" name="Rectangle 14"/>
          <p:cNvSpPr/>
          <p:nvPr/>
        </p:nvSpPr>
        <p:spPr bwMode="auto">
          <a:xfrm flipV="1">
            <a:off x="-14684" y="2297152"/>
            <a:ext cx="148465" cy="2051824"/>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Rectangle 3"/>
          <p:cNvSpPr>
            <a:spLocks noChangeAspect="1"/>
          </p:cNvSpPr>
          <p:nvPr/>
        </p:nvSpPr>
        <p:spPr bwMode="auto">
          <a:xfrm>
            <a:off x="179" y="1"/>
            <a:ext cx="12188648" cy="323385"/>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Rectangle 11"/>
          <p:cNvSpPr>
            <a:spLocks noGrp="1" noChangeArrowheads="1"/>
          </p:cNvSpPr>
          <p:nvPr>
            <p:ph type="title"/>
          </p:nvPr>
        </p:nvSpPr>
        <p:spPr bwMode="auto">
          <a:xfrm>
            <a:off x="609441" y="2984736"/>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sz="3600">
                <a:solidFill>
                  <a:schemeClr val="bg1"/>
                </a:solidFill>
                <a:effectLst>
                  <a:outerShdw blurRad="38100" dist="38100" dir="2700000" algn="tl">
                    <a:srgbClr val="000000">
                      <a:alpha val="43137"/>
                    </a:srgbClr>
                  </a:outerShdw>
                </a:effectLst>
              </a:defRPr>
            </a:lvl1pPr>
          </a:lstStyle>
          <a:p>
            <a:pPr lvl="0"/>
            <a:r>
              <a:rPr lang="en-US" altLang="zh-CN" smtClean="0"/>
              <a:t>Click to edit Master title style</a:t>
            </a:r>
            <a:endParaRPr lang="en-US" dirty="0" smtClean="0"/>
          </a:p>
        </p:txBody>
      </p:sp>
      <p:sp>
        <p:nvSpPr>
          <p:cNvPr id="10"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524940871"/>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Standar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27151"/>
            <a:ext cx="10975336" cy="4268337"/>
          </a:xfrm>
          <a:prstGeom prst="rect">
            <a:avLst/>
          </a:prstGeom>
        </p:spPr>
        <p:txBody>
          <a:bodyPr/>
          <a:lstStyle>
            <a:lvl1pPr marL="290513" indent="-290513"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200" b="0" dirty="0" smtClean="0">
                <a:solidFill>
                  <a:schemeClr val="accent4"/>
                </a:solidFill>
                <a:latin typeface="+mn-lt"/>
                <a:ea typeface="+mn-ea"/>
                <a:cs typeface="+mn-cs"/>
              </a:defRPr>
            </a:lvl1pPr>
            <a:lvl2pPr marL="463550" indent="-174625">
              <a:lnSpc>
                <a:spcPct val="110000"/>
              </a:lnSpc>
              <a:defRPr sz="1600"/>
            </a:lvl2pPr>
            <a:lvl3pPr marL="682625" indent="-173038">
              <a:lnSpc>
                <a:spcPct val="110000"/>
              </a:lnSpc>
              <a:defRPr sz="1400"/>
            </a:lvl3pPr>
            <a:lvl4pPr marL="914400" indent="-173038">
              <a:lnSpc>
                <a:spcPct val="110000"/>
              </a:lnSpc>
              <a:buFont typeface="Arial" pitchFamily="34" charset="0"/>
              <a:buChar char="–"/>
              <a:defRPr sz="1400"/>
            </a:lvl4pPr>
            <a:lvl5pPr marL="1319213" indent="-347663">
              <a:defRPr/>
            </a:lvl5p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Lab3 Intro 14a- </a:t>
            </a:r>
            <a:fld id="{060BD193-E118-4B16-863C-C8C12C675E3E}" type="slidenum">
              <a:rPr lang="en-US" smtClean="0"/>
              <a:pPr>
                <a:defRPr/>
              </a:pPr>
              <a:t>‹#›</a:t>
            </a:fld>
            <a:endParaRPr lang="en-US" dirty="0"/>
          </a:p>
        </p:txBody>
      </p:sp>
      <p:sp>
        <p:nvSpPr>
          <p:cNvPr id="6" name="Rectangle 11"/>
          <p:cNvSpPr>
            <a:spLocks noGrp="1" noChangeArrowheads="1"/>
          </p:cNvSpPr>
          <p:nvPr>
            <p:ph type="title"/>
          </p:nvPr>
        </p:nvSpPr>
        <p:spPr bwMode="auto">
          <a:xfrm>
            <a:off x="609441" y="209551"/>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title style</a:t>
            </a:r>
            <a:endParaRPr lang="en-US" dirty="0" smtClean="0"/>
          </a:p>
        </p:txBody>
      </p:sp>
      <p:sp>
        <p:nvSpPr>
          <p:cNvPr id="5"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235925591"/>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Subhead">
    <p:spTree>
      <p:nvGrpSpPr>
        <p:cNvPr id="1" name=""/>
        <p:cNvGrpSpPr/>
        <p:nvPr/>
      </p:nvGrpSpPr>
      <p:grpSpPr>
        <a:xfrm>
          <a:off x="0" y="0"/>
          <a:ext cx="0" cy="0"/>
          <a:chOff x="0" y="0"/>
          <a:chExt cx="0" cy="0"/>
        </a:xfrm>
      </p:grpSpPr>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Lab3 Intro 14a- </a:t>
            </a:r>
            <a:fld id="{060BD193-E118-4B16-863C-C8C12C675E3E}" type="slidenum">
              <a:rPr lang="en-US" smtClean="0"/>
              <a:pPr>
                <a:defRPr/>
              </a:pPr>
              <a:t>‹#›</a:t>
            </a:fld>
            <a:endParaRPr lang="en-US" dirty="0"/>
          </a:p>
        </p:txBody>
      </p:sp>
      <p:sp>
        <p:nvSpPr>
          <p:cNvPr id="6" name="Rectangle 5"/>
          <p:cNvSpPr/>
          <p:nvPr/>
        </p:nvSpPr>
        <p:spPr bwMode="auto">
          <a:xfrm>
            <a:off x="626283" y="160622"/>
            <a:ext cx="5204480" cy="369332"/>
          </a:xfrm>
          <a:prstGeom prst="rect">
            <a:avLst/>
          </a:prstGeom>
          <a:solidFill>
            <a:schemeClr val="bg1">
              <a:lumMod val="85000"/>
              <a:alpha val="84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dirty="0" smtClean="0">
              <a:solidFill>
                <a:prstClr val="black"/>
              </a:solidFill>
            </a:endParaRPr>
          </a:p>
        </p:txBody>
      </p:sp>
      <p:sp>
        <p:nvSpPr>
          <p:cNvPr id="8" name="Rectangle 7"/>
          <p:cNvSpPr/>
          <p:nvPr/>
        </p:nvSpPr>
        <p:spPr>
          <a:xfrm>
            <a:off x="642535" y="5412030"/>
            <a:ext cx="5204480" cy="230486"/>
          </a:xfrm>
          <a:prstGeom prst="rect">
            <a:avLst/>
          </a:prstGeom>
          <a:solidFill>
            <a:srgbClr val="CF23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086" y="808433"/>
            <a:ext cx="2485461" cy="595630"/>
          </a:xfrm>
          <a:prstGeom prst="rect">
            <a:avLst/>
          </a:prstGeom>
        </p:spPr>
      </p:pic>
      <p:sp>
        <p:nvSpPr>
          <p:cNvPr id="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3233193308"/>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No Body Copy">
    <p:spTree>
      <p:nvGrpSpPr>
        <p:cNvPr id="1" name=""/>
        <p:cNvGrpSpPr/>
        <p:nvPr/>
      </p:nvGrpSpPr>
      <p:grpSpPr>
        <a:xfrm>
          <a:off x="0" y="0"/>
          <a:ext cx="0" cy="0"/>
          <a:chOff x="0" y="0"/>
          <a:chExt cx="0" cy="0"/>
        </a:xfrm>
      </p:grpSpPr>
      <p:sp>
        <p:nvSpPr>
          <p:cNvPr id="9"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Lab3 Intro 14a- </a:t>
            </a:r>
            <a:fld id="{060BD193-E118-4B16-863C-C8C12C675E3E}" type="slidenum">
              <a:rPr lang="en-US" smtClean="0"/>
              <a:pPr>
                <a:defRPr/>
              </a:pPr>
              <a:t>‹#›</a:t>
            </a:fld>
            <a:endParaRPr lang="en-US" dirty="0"/>
          </a:p>
        </p:txBody>
      </p:sp>
      <p:sp>
        <p:nvSpPr>
          <p:cNvPr id="3"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358460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No Body Copy">
    <p:spTree>
      <p:nvGrpSpPr>
        <p:cNvPr id="1" name=""/>
        <p:cNvGrpSpPr/>
        <p:nvPr/>
      </p:nvGrpSpPr>
      <p:grpSpPr>
        <a:xfrm>
          <a:off x="0" y="0"/>
          <a:ext cx="0" cy="0"/>
          <a:chOff x="0" y="0"/>
          <a:chExt cx="0" cy="0"/>
        </a:xfrm>
      </p:grpSpPr>
      <p:sp>
        <p:nvSpPr>
          <p:cNvPr id="9"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Lab3 Intro 14a- </a:t>
            </a:r>
            <a:fld id="{060BD193-E118-4B16-863C-C8C12C675E3E}" type="slidenum">
              <a:rPr lang="en-US" smtClean="0"/>
              <a:pPr>
                <a:defRPr/>
              </a:pPr>
              <a:t>‹#›</a:t>
            </a:fld>
            <a:endParaRPr lang="en-US" dirty="0"/>
          </a:p>
        </p:txBody>
      </p:sp>
      <p:sp>
        <p:nvSpPr>
          <p:cNvPr id="10" name="Rectangle 11"/>
          <p:cNvSpPr>
            <a:spLocks noGrp="1" noChangeArrowheads="1"/>
          </p:cNvSpPr>
          <p:nvPr>
            <p:ph type="title"/>
          </p:nvPr>
        </p:nvSpPr>
        <p:spPr bwMode="auto">
          <a:xfrm>
            <a:off x="609441" y="209551"/>
            <a:ext cx="10969943" cy="53272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baseline="0"/>
            </a:lvl1pPr>
          </a:lstStyle>
          <a:p>
            <a:pPr lvl="0"/>
            <a:r>
              <a:rPr lang="en-US" altLang="zh-CN" smtClean="0"/>
              <a:t>Click to edit Master title style</a:t>
            </a:r>
            <a:endParaRPr lang="en-US" dirty="0" smtClean="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30648289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extLst>
      <p:ext uri="{BB962C8B-B14F-4D97-AF65-F5344CB8AC3E}">
        <p14:creationId xmlns:p14="http://schemas.microsoft.com/office/powerpoint/2010/main" val="10572932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a:prstGeom prst="rect">
            <a:avLst/>
          </a:prstGeo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Lab3 Intro 14a-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32432137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Lab3 Intro 14a-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33116956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641516" y="0"/>
            <a:ext cx="11547308"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051" name="Rectangle 11"/>
          <p:cNvSpPr>
            <a:spLocks noGrp="1" noChangeArrowheads="1"/>
          </p:cNvSpPr>
          <p:nvPr>
            <p:ph type="title"/>
          </p:nvPr>
        </p:nvSpPr>
        <p:spPr bwMode="auto">
          <a:xfrm>
            <a:off x="609441" y="209551"/>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title style</a:t>
            </a:r>
            <a:endParaRPr lang="en-US" dirty="0" smtClean="0"/>
          </a:p>
        </p:txBody>
      </p:sp>
      <p:pic>
        <p:nvPicPr>
          <p:cNvPr id="16" name="Picture 15" descr="All_Programmable_Text_FINAL.jpg"/>
          <p:cNvPicPr>
            <a:picLocks noChangeAspect="1"/>
          </p:cNvPicPr>
          <p:nvPr/>
        </p:nvPicPr>
        <p:blipFill>
          <a:blip r:embed="rId11"/>
          <a:stretch>
            <a:fillRect/>
          </a:stretch>
        </p:blipFill>
        <p:spPr>
          <a:xfrm>
            <a:off x="7910785" y="6623977"/>
            <a:ext cx="4112065" cy="157267"/>
          </a:xfrm>
          <a:prstGeom prst="rect">
            <a:avLst/>
          </a:prstGeom>
        </p:spPr>
      </p:pic>
      <p:sp>
        <p:nvSpPr>
          <p:cNvPr id="11" name="Rectangle 10"/>
          <p:cNvSpPr/>
          <p:nvPr/>
        </p:nvSpPr>
        <p:spPr bwMode="auto">
          <a:xfrm>
            <a:off x="-1" y="0"/>
            <a:ext cx="641517"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fc"/>
          <p:cNvSpPr txBox="1"/>
          <p:nvPr/>
        </p:nvSpPr>
        <p:spPr bwMode="auto">
          <a:xfrm>
            <a:off x="0" y="6744208"/>
            <a:ext cx="12188825" cy="143116"/>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endParaRPr kumimoji="0" lang="en-US" sz="300" b="0" i="0" u="none" strike="noStrike" kern="0" cap="none" spc="0" normalizeH="0" baseline="0" noProof="0" dirty="0" err="1" smtClean="0">
              <a:ln>
                <a:noFill/>
              </a:ln>
              <a:solidFill>
                <a:srgbClr val="FFFFFF"/>
              </a:solidFill>
              <a:effectLst/>
              <a:uLnTx/>
              <a:uFillTx/>
              <a:latin typeface="arial" panose="020B0604020202020204" pitchFamily="34" charset="0"/>
              <a:ea typeface="+mn-ea"/>
              <a:cs typeface="+mn-cs"/>
            </a:endParaRPr>
          </a:p>
        </p:txBody>
      </p:sp>
      <p:sp>
        <p:nvSpPr>
          <p:cNvPr id="10"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Lab3 Intro 14a- </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3015659839"/>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1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Lab3 Intro</a:t>
            </a:r>
            <a:br>
              <a:rPr lang="en-US" dirty="0" smtClean="0"/>
            </a:br>
            <a:r>
              <a:rPr lang="en-US" dirty="0" smtClean="0"/>
              <a:t>Implementing the Design</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This lab </a:t>
            </a:r>
            <a:r>
              <a:rPr lang="en-US" dirty="0" smtClean="0"/>
              <a:t>continues with the previous lab. You will perform static timing analysis. Then you will open a hardware session and program the FPGA.  </a:t>
            </a:r>
          </a:p>
        </p:txBody>
      </p:sp>
      <p:sp>
        <p:nvSpPr>
          <p:cNvPr id="3" name="Slide Number Placeholder 2"/>
          <p:cNvSpPr>
            <a:spLocks noGrp="1"/>
          </p:cNvSpPr>
          <p:nvPr>
            <p:ph type="sldNum" sz="quarter" idx="10"/>
          </p:nvPr>
        </p:nvSpPr>
        <p:spPr/>
        <p:txBody>
          <a:bodyPr/>
          <a:lstStyle/>
          <a:p>
            <a:pPr>
              <a:defRPr/>
            </a:pPr>
            <a:r>
              <a:rPr lang="en-US" dirty="0" smtClean="0"/>
              <a:t>Lab3 Intro 14a- </a:t>
            </a:r>
            <a:fld id="{060BD193-E118-4B16-863C-C8C12C675E3E}" type="slidenum">
              <a:rPr lang="en-US" smtClean="0"/>
              <a:pPr>
                <a:defRPr/>
              </a:pPr>
              <a:t>2</a:t>
            </a:fld>
            <a:endParaRPr lang="en-US" dirty="0"/>
          </a:p>
        </p:txBody>
      </p:sp>
      <p:sp>
        <p:nvSpPr>
          <p:cNvPr id="5" name="Title 4"/>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dirty="0" smtClean="0"/>
              <a:t>Lab3 Intro 14a- </a:t>
            </a:r>
            <a:fld id="{060BD193-E118-4B16-863C-C8C12C675E3E}" type="slidenum">
              <a:rPr lang="en-US" smtClean="0"/>
              <a:pPr>
                <a:defRPr/>
              </a:pPr>
              <a:t>3</a:t>
            </a:fld>
            <a:endParaRPr lang="en-US" dirty="0"/>
          </a:p>
        </p:txBody>
      </p:sp>
      <p:sp>
        <p:nvSpPr>
          <p:cNvPr id="4" name="Title 3"/>
          <p:cNvSpPr>
            <a:spLocks noGrp="1"/>
          </p:cNvSpPr>
          <p:nvPr>
            <p:ph type="title"/>
          </p:nvPr>
        </p:nvSpPr>
        <p:spPr/>
        <p:txBody>
          <a:bodyPr/>
          <a:lstStyle/>
          <a:p>
            <a:r>
              <a:rPr lang="en-US" dirty="0" smtClean="0"/>
              <a:t>The Design</a:t>
            </a:r>
            <a:endParaRPr lang="en-US" dirty="0"/>
          </a:p>
        </p:txBody>
      </p:sp>
      <p:sp>
        <p:nvSpPr>
          <p:cNvPr id="5" name="Footer Placeholder 4"/>
          <p:cNvSpPr>
            <a:spLocks noGrp="1"/>
          </p:cNvSpPr>
          <p:nvPr>
            <p:ph type="ftr" sz="quarter" idx="3"/>
          </p:nvPr>
        </p:nvSpPr>
        <p:spPr/>
        <p:txBody>
          <a:bodyPr/>
          <a:lstStyle/>
          <a:p>
            <a:r>
              <a:rPr lang="en-US" dirty="0" smtClean="0"/>
              <a:t>© Copyright 2016 Xilinx</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1115643"/>
            <a:ext cx="7643812"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015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Open the project you created in previous lab</a:t>
            </a:r>
          </a:p>
          <a:p>
            <a:r>
              <a:rPr lang="en-US" dirty="0" smtClean="0"/>
              <a:t>Set the synthesis to its default values</a:t>
            </a:r>
          </a:p>
          <a:p>
            <a:r>
              <a:rPr lang="en-US" dirty="0" smtClean="0"/>
              <a:t>Implement the design</a:t>
            </a:r>
          </a:p>
          <a:p>
            <a:r>
              <a:rPr lang="en-US" dirty="0" smtClean="0"/>
              <a:t>Perform the static timing analysis</a:t>
            </a:r>
          </a:p>
          <a:p>
            <a:r>
              <a:rPr lang="en-US" dirty="0" smtClean="0"/>
              <a:t>Generate the </a:t>
            </a:r>
            <a:r>
              <a:rPr lang="en-US" dirty="0" err="1" smtClean="0"/>
              <a:t>bitstream</a:t>
            </a:r>
            <a:endParaRPr lang="en-US" dirty="0" smtClean="0"/>
          </a:p>
          <a:p>
            <a:r>
              <a:rPr lang="en-US" dirty="0" smtClean="0"/>
              <a:t>Configure the board and verify the functionality</a:t>
            </a:r>
          </a:p>
          <a:p>
            <a:pPr marL="0" indent="0">
              <a:buNone/>
            </a:pPr>
            <a:endParaRPr lang="en-US" dirty="0" smtClean="0"/>
          </a:p>
          <a:p>
            <a:pPr marL="0" indent="0">
              <a:buNone/>
            </a:pPr>
            <a:endParaRPr lang="en-US" dirty="0" smtClean="0"/>
          </a:p>
          <a:p>
            <a:endParaRPr lang="en-US" dirty="0"/>
          </a:p>
        </p:txBody>
      </p:sp>
      <p:sp>
        <p:nvSpPr>
          <p:cNvPr id="6" name="Slide Number Placeholder 5"/>
          <p:cNvSpPr>
            <a:spLocks noGrp="1"/>
          </p:cNvSpPr>
          <p:nvPr>
            <p:ph type="sldNum" sz="quarter" idx="10"/>
          </p:nvPr>
        </p:nvSpPr>
        <p:spPr/>
        <p:txBody>
          <a:bodyPr/>
          <a:lstStyle/>
          <a:p>
            <a:pPr>
              <a:defRPr/>
            </a:pPr>
            <a:r>
              <a:rPr lang="en-US" dirty="0" smtClean="0"/>
              <a:t>Lab3 Intro 14a- </a:t>
            </a:r>
            <a:fld id="{060BD193-E118-4B16-863C-C8C12C675E3E}" type="slidenum">
              <a:rPr lang="en-US" smtClean="0"/>
              <a:pPr>
                <a:defRPr/>
              </a:pPr>
              <a:t>4</a:t>
            </a:fld>
            <a:endParaRPr lang="en-US" dirty="0"/>
          </a:p>
        </p:txBody>
      </p:sp>
      <p:sp>
        <p:nvSpPr>
          <p:cNvPr id="4" name="Title 3"/>
          <p:cNvSpPr>
            <a:spLocks noGrp="1"/>
          </p:cNvSpPr>
          <p:nvPr>
            <p:ph type="title"/>
          </p:nvPr>
        </p:nvSpPr>
        <p:spPr/>
        <p:txBody>
          <a:bodyPr/>
          <a:lstStyle/>
          <a:p>
            <a:r>
              <a:rPr lang="en-US" dirty="0" smtClean="0"/>
              <a:t>Procedure</a:t>
            </a:r>
            <a:endParaRPr lang="en-US" dirty="0"/>
          </a:p>
        </p:txBody>
      </p:sp>
      <p:sp>
        <p:nvSpPr>
          <p:cNvPr id="7" name="Footer Placeholder 6"/>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The lab is written for </a:t>
            </a:r>
            <a:r>
              <a:rPr lang="en-US" dirty="0" smtClean="0"/>
              <a:t>the </a:t>
            </a:r>
            <a:r>
              <a:rPr lang="en-US" dirty="0"/>
              <a:t>Nexys4 DDR, </a:t>
            </a:r>
            <a:r>
              <a:rPr lang="en-US" dirty="0" err="1"/>
              <a:t>Nexys</a:t>
            </a:r>
            <a:r>
              <a:rPr lang="en-US" dirty="0"/>
              <a:t> Video, </a:t>
            </a:r>
            <a:r>
              <a:rPr lang="en-US" dirty="0" smtClean="0"/>
              <a:t>and the Basys3 boards.</a:t>
            </a:r>
            <a:endParaRPr lang="en-US" dirty="0"/>
          </a:p>
          <a:p>
            <a:r>
              <a:rPr lang="en-US" dirty="0"/>
              <a:t>Nexys4 DDR targets the XC7A100TCSG324C-1</a:t>
            </a:r>
          </a:p>
          <a:p>
            <a:r>
              <a:rPr lang="en-US" dirty="0" err="1"/>
              <a:t>Nexys</a:t>
            </a:r>
            <a:r>
              <a:rPr lang="en-US" dirty="0"/>
              <a:t> Video targets the XC7A200TSBG484C-1</a:t>
            </a:r>
          </a:p>
          <a:p>
            <a:r>
              <a:rPr lang="en-US" dirty="0"/>
              <a:t>Basys3 targets the XC7A35TCPG236C-1</a:t>
            </a:r>
          </a:p>
          <a:p>
            <a:r>
              <a:rPr lang="en-US" dirty="0"/>
              <a:t>The procedure in the lab differentiates between the three boards</a:t>
            </a:r>
          </a:p>
          <a:p>
            <a:pPr lvl="1"/>
            <a:r>
              <a:rPr lang="en-US" dirty="0"/>
              <a:t>Please pay attention to the instructions to ensure the right steps are followed</a:t>
            </a:r>
          </a:p>
          <a:p>
            <a:pPr lvl="1"/>
            <a:r>
              <a:rPr lang="en-US" dirty="0"/>
              <a:t>Also make sure the XDC file used is specific to the target device/board</a:t>
            </a:r>
          </a:p>
          <a:p>
            <a:pPr marL="0" indent="0">
              <a:buNone/>
            </a:pPr>
            <a:endParaRPr lang="en-US" dirty="0" smtClean="0"/>
          </a:p>
          <a:p>
            <a:endParaRPr lang="en-US" dirty="0"/>
          </a:p>
        </p:txBody>
      </p:sp>
      <p:sp>
        <p:nvSpPr>
          <p:cNvPr id="6" name="Slide Number Placeholder 5"/>
          <p:cNvSpPr>
            <a:spLocks noGrp="1"/>
          </p:cNvSpPr>
          <p:nvPr>
            <p:ph type="sldNum" sz="quarter" idx="10"/>
          </p:nvPr>
        </p:nvSpPr>
        <p:spPr/>
        <p:txBody>
          <a:bodyPr/>
          <a:lstStyle/>
          <a:p>
            <a:pPr>
              <a:defRPr/>
            </a:pPr>
            <a:r>
              <a:rPr lang="en-US" dirty="0" smtClean="0"/>
              <a:t>Lab1 Intro 12a- </a:t>
            </a:r>
            <a:fld id="{060BD193-E118-4B16-863C-C8C12C675E3E}" type="slidenum">
              <a:rPr lang="en-US" smtClean="0"/>
              <a:pPr>
                <a:defRPr/>
              </a:pPr>
              <a:t>5</a:t>
            </a:fld>
            <a:endParaRPr lang="en-US" dirty="0"/>
          </a:p>
        </p:txBody>
      </p:sp>
      <p:sp>
        <p:nvSpPr>
          <p:cNvPr id="4" name="Title 3"/>
          <p:cNvSpPr>
            <a:spLocks noGrp="1"/>
          </p:cNvSpPr>
          <p:nvPr>
            <p:ph type="title"/>
          </p:nvPr>
        </p:nvSpPr>
        <p:spPr/>
        <p:txBody>
          <a:bodyPr/>
          <a:lstStyle/>
          <a:p>
            <a:r>
              <a:rPr lang="en-US" dirty="0" smtClean="0"/>
              <a:t>Note on target board/device</a:t>
            </a:r>
            <a:endParaRPr lang="en-US" dirty="0"/>
          </a:p>
        </p:txBody>
      </p:sp>
      <p:sp>
        <p:nvSpPr>
          <p:cNvPr id="7" name="Footer Placeholder 6"/>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269176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lab, you learned about many of the reports available to designers in the Vivado IDE. You also had the opportunity to learn basic design analysis using tools that are connected to the display of timing-critical paths, including the Schematic viewer, delay path properties and reports, Device view, and selecting primitive parents. You also learned about the basic timing report options that are at your disposal.  You verified the functionality in </a:t>
            </a:r>
            <a:r>
              <a:rPr lang="en-US" dirty="0" smtClean="0"/>
              <a:t>hardware by typing characters on the host machine and seeing the LED pattern changes.</a:t>
            </a:r>
            <a:endParaRPr lang="en-US" dirty="0"/>
          </a:p>
          <a:p>
            <a:endParaRPr lang="en-US" dirty="0"/>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dirty="0" smtClean="0"/>
              <a:t>Lab3 Intro 14a- </a:t>
            </a:r>
            <a:fld id="{060BD193-E118-4B16-863C-C8C12C675E3E}" type="slidenum">
              <a:rPr lang="en-US" smtClean="0"/>
              <a:pPr>
                <a:defRPr/>
              </a:pPr>
              <a:t>6</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5" name="Footer Placeholder 4"/>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45720" rIns="91440" bIns="45720" numCol="1" anchor="t" anchorCtr="0" compatLnSpc="1">
        <a:prstTxWarp prst="textNoShape">
          <a:avLst/>
        </a:prstTxWarp>
      </a:bodyPr>
      <a:lstStyle>
        <a:defPPr>
          <a:lnSpc>
            <a:spcPct val="100000"/>
          </a:lnSpc>
          <a:defRPr kern="0" dirty="0" smtClean="0">
            <a:solidFill>
              <a:schemeClr val="tx1">
                <a:lumMod val="75000"/>
                <a:lumOff val="25000"/>
              </a:schemeClr>
            </a:solidFill>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4_3.pptx" id="{FB044881-3FB6-4783-B698-BD6A32671889}" vid="{BA976BFF-C6DA-4068-8A06-B89547FD2B0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7747654C-B272-4B15-B46C-BB332E6C5466}">
  <ds:schemaRefs>
    <ds:schemaRef ds:uri="http://purl.org/dc/terms/"/>
    <ds:schemaRef ds:uri="http://schemas.microsoft.com/office/2006/documentManagement/types"/>
    <ds:schemaRef ds:uri="http://purl.org/dc/elements/1.1/"/>
    <ds:schemaRef ds:uri="http://schemas.microsoft.com/office/2006/metadata/properties"/>
    <ds:schemaRef ds:uri="http://www.w3.org/XML/1998/namespace"/>
    <ds:schemaRef ds:uri="http://schemas.openxmlformats.org/package/2006/metadata/core-properties"/>
    <ds:schemaRef ds:uri="D46A7F71-384C-4B0A-B6CB-1869FF28952A"/>
    <ds:schemaRef ds:uri="http://purl.org/dc/dcmitype/"/>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2466</TotalTime>
  <Words>293</Words>
  <Application>Microsoft Office PowerPoint</Application>
  <PresentationFormat>Custom</PresentationFormat>
  <Paragraphs>33</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Calibri</vt:lpstr>
      <vt:lpstr>Wingdings</vt:lpstr>
      <vt:lpstr>1_Xilinx_All_Programmable_Template_08-01-12</vt:lpstr>
      <vt:lpstr>Lab3 Intro Implementing the Design</vt:lpstr>
      <vt:lpstr>Introduction</vt:lpstr>
      <vt:lpstr>The Design</vt:lpstr>
      <vt:lpstr>Procedure</vt:lpstr>
      <vt:lpstr>Note on target board/device</vt:lpstr>
      <vt:lpstr>Summary</vt:lpstr>
    </vt:vector>
  </TitlesOfParts>
  <Company>Xilinx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 Intro</dc:title>
  <dc:creator>Xilinx</dc:creator>
  <cp:keywords>Public</cp:keywords>
  <cp:lastModifiedBy>Parimal Patel</cp:lastModifiedBy>
  <cp:revision>102</cp:revision>
  <cp:lastPrinted>2015-07-28T14:55:33Z</cp:lastPrinted>
  <dcterms:created xsi:type="dcterms:W3CDTF">2012-07-09T23:27:55Z</dcterms:created>
  <dcterms:modified xsi:type="dcterms:W3CDTF">2016-08-29T16:06:05Z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45a7c7cd-3f63-4a9b-aa37-99c1d007c424</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