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0" r:id="rId4"/>
  </p:sldMasterIdLst>
  <p:notesMasterIdLst>
    <p:notesMasterId r:id="rId15"/>
  </p:notesMasterIdLst>
  <p:handoutMasterIdLst>
    <p:handoutMasterId r:id="rId16"/>
  </p:handoutMasterIdLst>
  <p:sldIdLst>
    <p:sldId id="899" r:id="rId5"/>
    <p:sldId id="908" r:id="rId6"/>
    <p:sldId id="911" r:id="rId7"/>
    <p:sldId id="912" r:id="rId8"/>
    <p:sldId id="913" r:id="rId9"/>
    <p:sldId id="914" r:id="rId10"/>
    <p:sldId id="915" r:id="rId11"/>
    <p:sldId id="906" r:id="rId12"/>
    <p:sldId id="916" r:id="rId13"/>
    <p:sldId id="909" r:id="rId14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36">
          <p15:clr>
            <a:srgbClr val="A4A3A4"/>
          </p15:clr>
        </p15:guide>
        <p15:guide id="3" pos="7306">
          <p15:clr>
            <a:srgbClr val="A4A3A4"/>
          </p15:clr>
        </p15:guide>
        <p15:guide id="4" pos="384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5738" autoAdjust="0"/>
  </p:normalViewPr>
  <p:slideViewPr>
    <p:cSldViewPr snapToGrid="0" showGuides="1">
      <p:cViewPr varScale="1">
        <p:scale>
          <a:sx n="87" d="100"/>
          <a:sy n="87" d="100"/>
        </p:scale>
        <p:origin x="202" y="62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909" y="-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7" y="9120191"/>
            <a:ext cx="3170237" cy="47942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95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8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3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7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6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quick glance of the overview of the entire lab. It doesn’t look too difficult.</a:t>
            </a:r>
            <a:r>
              <a:rPr lang="en-US" baseline="0" dirty="0" smtClean="0"/>
              <a:t>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2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979" t="1" b="-144"/>
          <a:stretch/>
        </p:blipFill>
        <p:spPr>
          <a:xfrm>
            <a:off x="-16038" y="-39908"/>
            <a:ext cx="12204863" cy="45618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7" y="5031552"/>
            <a:ext cx="2947032" cy="70747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>
            <a:off x="3949862" y="5031552"/>
            <a:ext cx="0" cy="6696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 flipV="1">
            <a:off x="0" y="4476194"/>
            <a:ext cx="12188825" cy="27432"/>
          </a:xfrm>
          <a:prstGeom prst="rect">
            <a:avLst/>
          </a:prstGeom>
          <a:solidFill>
            <a:srgbClr val="C0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02535" y="5055935"/>
            <a:ext cx="7886290" cy="53035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24679502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84" y="2297152"/>
            <a:ext cx="12203511" cy="2051824"/>
          </a:xfrm>
          <a:prstGeom prst="rect">
            <a:avLst/>
          </a:prstGeom>
        </p:spPr>
      </p:pic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All_Programmable_Text_FIN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785" y="6623977"/>
            <a:ext cx="4112065" cy="15726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 flipV="1">
            <a:off x="-14684" y="2297152"/>
            <a:ext cx="148465" cy="2051824"/>
          </a:xfrm>
          <a:prstGeom prst="rect">
            <a:avLst/>
          </a:prstGeom>
          <a:solidFill>
            <a:srgbClr val="FF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 bwMode="auto">
          <a:xfrm>
            <a:off x="179" y="1"/>
            <a:ext cx="12188648" cy="32338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984736"/>
            <a:ext cx="10969943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295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27151"/>
            <a:ext cx="10975336" cy="4268337"/>
          </a:xfrm>
          <a:prstGeom prst="rect">
            <a:avLst/>
          </a:prstGeom>
        </p:spPr>
        <p:txBody>
          <a:bodyPr/>
          <a:lstStyle>
            <a:lvl1pPr marL="290513" indent="-290513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200" b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 sz="1600"/>
            </a:lvl2pPr>
            <a:lvl3pPr marL="682625" indent="-173038">
              <a:lnSpc>
                <a:spcPct val="110000"/>
              </a:lnSpc>
              <a:defRPr sz="1400"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1"/>
            <a:ext cx="10969943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32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26283" y="160622"/>
            <a:ext cx="5204480" cy="369332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535" y="5412030"/>
            <a:ext cx="5204480" cy="230486"/>
          </a:xfrm>
          <a:prstGeom prst="rect">
            <a:avLst/>
          </a:prstGeom>
          <a:solidFill>
            <a:srgbClr val="CF23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86" y="808433"/>
            <a:ext cx="2485461" cy="595630"/>
          </a:xfrm>
          <a:prstGeom prst="rect">
            <a:avLst/>
          </a:prstGeom>
        </p:spPr>
      </p:pic>
      <p:sp>
        <p:nvSpPr>
          <p:cNvPr id="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43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6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1"/>
            <a:ext cx="10969943" cy="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9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915082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67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26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641516" y="0"/>
            <a:ext cx="11547308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1"/>
            <a:ext cx="10969943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0785" y="6623977"/>
            <a:ext cx="4112065" cy="1572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-1" y="0"/>
            <a:ext cx="641517" cy="152400"/>
          </a:xfrm>
          <a:prstGeom prst="rect">
            <a:avLst/>
          </a:prstGeom>
          <a:solidFill>
            <a:srgbClr val="FF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c"/>
          <p:cNvSpPr txBox="1"/>
          <p:nvPr/>
        </p:nvSpPr>
        <p:spPr bwMode="auto">
          <a:xfrm>
            <a:off x="0" y="6744208"/>
            <a:ext cx="12188825" cy="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endParaRPr kumimoji="0" lang="en-US" sz="3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0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3200" b="0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2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Lab4 Intro</a:t>
            </a:r>
            <a:br>
              <a:rPr lang="en-US" dirty="0" smtClean="0"/>
            </a:br>
            <a:r>
              <a:rPr lang="en-US" dirty="0" smtClean="0"/>
              <a:t>Using IP Catalog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lab, you learned how to add an existing IP during the project creation.  You also learned how to use IP Catalog and generate a core.  You then instantiated the core in the design, implemented the design, and verified the design in hardware</a:t>
            </a:r>
            <a:r>
              <a:rPr lang="en-US" dirty="0" smtClean="0"/>
              <a:t>. You </a:t>
            </a:r>
            <a:r>
              <a:rPr lang="en-US" dirty="0"/>
              <a:t>also used the IP Integrator capability of the tool to generate a FIFO and then use it in the HDL design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 you will use the IP Catalog to generate a clock resource. You will instantiate the generated core in the provided waveform generator design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441" y="1327151"/>
            <a:ext cx="6221665" cy="42683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waveform generator in this design is intended to be a “standalone” device that is controlled via a PC (or other terminal device) using RS-232 serial communication. The design described here implements the RS-232 communication channel, the waveform generator and connection to the external DAC, and a simple parser to implement a small number of “commands” to control the waveform generation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632459"/>
              </p:ext>
            </p:extLst>
          </p:nvPr>
        </p:nvGraphicFramePr>
        <p:xfrm>
          <a:off x="6898901" y="878889"/>
          <a:ext cx="5071157" cy="556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Slide" r:id="rId4" imgW="338373" imgH="452769" progId="PowerPoint.Slide.8">
                  <p:embed/>
                </p:oleObj>
              </mc:Choice>
              <mc:Fallback>
                <p:oleObj name="Slide" r:id="rId4" imgW="338373" imgH="452769" progId="PowerPoint.Slid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020" b="25536"/>
                      <a:stretch>
                        <a:fillRect/>
                      </a:stretch>
                    </p:blipFill>
                    <p:spPr bwMode="auto">
                      <a:xfrm>
                        <a:off x="6898901" y="878889"/>
                        <a:ext cx="5071157" cy="5564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0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design "records" specific information via RS-232 serial communication and stores this data in an on-chip memory</a:t>
            </a:r>
          </a:p>
          <a:p>
            <a:pPr lvl="0"/>
            <a:r>
              <a:rPr lang="en-US" dirty="0"/>
              <a:t>After data has been stored, it can be retrieved via the RS-232 communications channel, or "played" out via a bank of LEDs or a DAC</a:t>
            </a:r>
          </a:p>
          <a:p>
            <a:pPr lvl="0"/>
            <a:r>
              <a:rPr lang="en-US" dirty="0"/>
              <a:t>Receives RS-232 serial data at 115200 baud (no parity, 8 data bits, no handshaking)</a:t>
            </a:r>
          </a:p>
          <a:p>
            <a:pPr lvl="0"/>
            <a:r>
              <a:rPr lang="en-US" dirty="0"/>
              <a:t>Handled in </a:t>
            </a:r>
            <a:r>
              <a:rPr lang="en-US" i="1" dirty="0"/>
              <a:t>uart_rx, </a:t>
            </a:r>
            <a:r>
              <a:rPr lang="en-US" dirty="0"/>
              <a:t>which is simple state machine and an over sampler</a:t>
            </a:r>
          </a:p>
          <a:p>
            <a:pPr lvl="0"/>
            <a:r>
              <a:rPr lang="en-US" dirty="0"/>
              <a:t>Small command set controls how information is stored and played back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 Functionality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wave_gen </a:t>
            </a:r>
            <a:r>
              <a:rPr lang="en-US" dirty="0"/>
              <a:t>design consists of several top level blocks:</a:t>
            </a:r>
          </a:p>
          <a:p>
            <a:pPr lvl="1"/>
            <a:r>
              <a:rPr lang="en-US" dirty="0"/>
              <a:t>Clock and reset management</a:t>
            </a:r>
          </a:p>
          <a:p>
            <a:pPr lvl="1"/>
            <a:r>
              <a:rPr lang="en-US" dirty="0"/>
              <a:t>UART receiver and transmitter</a:t>
            </a:r>
          </a:p>
          <a:p>
            <a:pPr lvl="1"/>
            <a:r>
              <a:rPr lang="en-US" dirty="0"/>
              <a:t>Command parsing</a:t>
            </a:r>
          </a:p>
          <a:p>
            <a:pPr lvl="1"/>
            <a:r>
              <a:rPr lang="en-US" dirty="0"/>
              <a:t>Response generation</a:t>
            </a:r>
          </a:p>
          <a:p>
            <a:pPr lvl="1"/>
            <a:r>
              <a:rPr lang="en-US" dirty="0"/>
              <a:t>Character FIFO</a:t>
            </a:r>
          </a:p>
          <a:p>
            <a:pPr lvl="1"/>
            <a:r>
              <a:rPr lang="en-US" dirty="0"/>
              <a:t>Sample RAM and generator</a:t>
            </a:r>
          </a:p>
          <a:p>
            <a:pPr lvl="1"/>
            <a:r>
              <a:rPr lang="en-US" dirty="0"/>
              <a:t>SPI generator</a:t>
            </a:r>
          </a:p>
          <a:p>
            <a:pPr lvl="1"/>
            <a:r>
              <a:rPr lang="en-US" dirty="0"/>
              <a:t>Various clock crossing modules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i="1" dirty="0"/>
              <a:t>wave_gen</a:t>
            </a:r>
            <a:r>
              <a:rPr lang="en-US" dirty="0"/>
              <a:t> design uses three clock domains</a:t>
            </a:r>
          </a:p>
          <a:p>
            <a:pPr lvl="1"/>
            <a:r>
              <a:rPr lang="en-US" dirty="0"/>
              <a:t>Receive clock (</a:t>
            </a:r>
            <a:r>
              <a:rPr lang="en-US" i="1" dirty="0"/>
              <a:t>clk_rx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Transmit clock (</a:t>
            </a:r>
            <a:r>
              <a:rPr lang="en-US" i="1" dirty="0"/>
              <a:t>clk_tx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Sample clock (</a:t>
            </a:r>
            <a:r>
              <a:rPr lang="en-US" i="1" dirty="0"/>
              <a:t>clk_samp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All clocks are derived from a single clock input pin (</a:t>
            </a:r>
            <a:r>
              <a:rPr lang="en-US" i="1" dirty="0"/>
              <a:t>clk_pin</a:t>
            </a:r>
            <a:r>
              <a:rPr lang="en-US" dirty="0"/>
              <a:t>) using a single MMCM</a:t>
            </a:r>
          </a:p>
          <a:p>
            <a:pPr lvl="1"/>
            <a:r>
              <a:rPr lang="en-US" dirty="0"/>
              <a:t>The clock input depends on the board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receive clock runs at the input clock frequency </a:t>
            </a:r>
            <a:r>
              <a:rPr lang="en-US" dirty="0" smtClean="0"/>
              <a:t>(100 </a:t>
            </a:r>
            <a:r>
              <a:rPr lang="en-US" dirty="0"/>
              <a:t>MHz)</a:t>
            </a:r>
          </a:p>
          <a:p>
            <a:pPr lvl="1"/>
            <a:r>
              <a:rPr lang="en-US" dirty="0"/>
              <a:t>The receive clock is assumed to be asynchronous to the transmit and sample clocks</a:t>
            </a:r>
          </a:p>
          <a:p>
            <a:pPr lvl="0"/>
            <a:r>
              <a:rPr lang="en-US" dirty="0"/>
              <a:t>The transmit clock runs either at the same frequency or at 31/32 of that frequency</a:t>
            </a:r>
          </a:p>
          <a:p>
            <a:r>
              <a:rPr lang="en-US" dirty="0"/>
              <a:t>The sample clock is a decimated version of the transmit clock</a:t>
            </a:r>
          </a:p>
          <a:p>
            <a:pPr lvl="1"/>
            <a:r>
              <a:rPr lang="en-US" dirty="0"/>
              <a:t>Rate is determined by the </a:t>
            </a:r>
            <a:r>
              <a:rPr lang="en-US" i="1" dirty="0"/>
              <a:t>prescale</a:t>
            </a:r>
            <a:r>
              <a:rPr lang="en-US" dirty="0"/>
              <a:t> value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Clock Domains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wave_gen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95" y="1216058"/>
            <a:ext cx="9686873" cy="511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26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project </a:t>
            </a:r>
          </a:p>
          <a:p>
            <a:r>
              <a:rPr lang="en-US" dirty="0" smtClean="0"/>
              <a:t>Generate and instantiate a clock generator module</a:t>
            </a:r>
          </a:p>
          <a:p>
            <a:r>
              <a:rPr lang="en-US" dirty="0" smtClean="0"/>
              <a:t>Implement the design</a:t>
            </a:r>
          </a:p>
          <a:p>
            <a:r>
              <a:rPr lang="en-US" dirty="0" smtClean="0"/>
              <a:t>Configure the target board and verify the functionality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lab is written for </a:t>
            </a:r>
            <a:r>
              <a:rPr lang="en-US" dirty="0" smtClean="0"/>
              <a:t>the </a:t>
            </a:r>
            <a:r>
              <a:rPr lang="en-US" dirty="0"/>
              <a:t>Nexys4 DDR, </a:t>
            </a:r>
            <a:r>
              <a:rPr lang="en-US" dirty="0" err="1"/>
              <a:t>Nexys</a:t>
            </a:r>
            <a:r>
              <a:rPr lang="en-US" dirty="0"/>
              <a:t> Video, </a:t>
            </a:r>
            <a:r>
              <a:rPr lang="en-US" dirty="0" smtClean="0"/>
              <a:t>and the Basys3 boards.</a:t>
            </a:r>
            <a:endParaRPr lang="en-US" dirty="0"/>
          </a:p>
          <a:p>
            <a:r>
              <a:rPr lang="en-US" dirty="0"/>
              <a:t>Nexys4 DDR targets the XC7A100TCSG324C-1</a:t>
            </a:r>
          </a:p>
          <a:p>
            <a:r>
              <a:rPr lang="en-US" dirty="0" err="1"/>
              <a:t>Nexys</a:t>
            </a:r>
            <a:r>
              <a:rPr lang="en-US" dirty="0"/>
              <a:t> Video targets the XC7A200TSBG484C-1</a:t>
            </a:r>
          </a:p>
          <a:p>
            <a:r>
              <a:rPr lang="en-US" dirty="0"/>
              <a:t>Basys3 targets the XC7A35TCPG236C-1</a:t>
            </a:r>
          </a:p>
          <a:p>
            <a:r>
              <a:rPr lang="en-US" dirty="0"/>
              <a:t>The procedure in the lab differentiates between the three boards</a:t>
            </a:r>
          </a:p>
          <a:p>
            <a:pPr lvl="1"/>
            <a:r>
              <a:rPr lang="en-US" dirty="0"/>
              <a:t>Please pay attention to the instructions to ensure the right steps are followed</a:t>
            </a:r>
          </a:p>
          <a:p>
            <a:pPr lvl="1"/>
            <a:r>
              <a:rPr lang="en-US" dirty="0"/>
              <a:t>Also make sure the XDC file used is specific to the target device/board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target board/device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Xilinx_All_Programmable_Template_08-01-12">
  <a:themeElements>
    <a:clrScheme name="Xilinx All Programmable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6D7076"/>
      </a:accent3>
      <a:accent4>
        <a:srgbClr val="3F3F3F"/>
      </a:accent4>
      <a:accent5>
        <a:srgbClr val="D9DA56"/>
      </a:accent5>
      <a:accent6>
        <a:srgbClr val="8B8D09"/>
      </a:accent6>
      <a:hlink>
        <a:srgbClr val="008CA8"/>
      </a:hlink>
      <a:folHlink>
        <a:srgbClr val="004654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45720" rIns="91440" bIns="45720" numCol="1" anchor="t" anchorCtr="0" compatLnSpc="1">
        <a:prstTxWarp prst="textNoShape">
          <a:avLst/>
        </a:prstTxWarp>
      </a:bodyPr>
      <a:lstStyle>
        <a:defPPr>
          <a:lnSpc>
            <a:spcPct val="100000"/>
          </a:lnSpc>
          <a:defRPr kern="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_3.pptx" id="{FB044881-3FB6-4783-B698-BD6A32671889}" vid="{BA976BFF-C6DA-4068-8A06-B89547FD2B0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747654C-B272-4B15-B46C-BB332E6C5466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D46A7F71-384C-4B0A-B6CB-1869FF28952A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2496</TotalTime>
  <Words>601</Words>
  <Application>Microsoft Office PowerPoint</Application>
  <PresentationFormat>Custom</PresentationFormat>
  <Paragraphs>70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Wingdings</vt:lpstr>
      <vt:lpstr>1_Xilinx_All_Programmable_Template_08-01-12</vt:lpstr>
      <vt:lpstr>Slide</vt:lpstr>
      <vt:lpstr>Lab4 Intro Using IP Catalog</vt:lpstr>
      <vt:lpstr>Introduction</vt:lpstr>
      <vt:lpstr>The Design</vt:lpstr>
      <vt:lpstr>The Design Functionality</vt:lpstr>
      <vt:lpstr>The Design</vt:lpstr>
      <vt:lpstr>The Clock Domains</vt:lpstr>
      <vt:lpstr>The wave_gen Commands</vt:lpstr>
      <vt:lpstr>Procedure</vt:lpstr>
      <vt:lpstr>Note on target board/device</vt:lpstr>
      <vt:lpstr>Summary</vt:lpstr>
    </vt:vector>
  </TitlesOfParts>
  <Company>Xilinx Inc,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Intro</dc:title>
  <dc:creator>Xilinx</dc:creator>
  <cp:keywords>Public</cp:keywords>
  <cp:lastModifiedBy>Zheheng Tuan</cp:lastModifiedBy>
  <cp:revision>105</cp:revision>
  <cp:lastPrinted>2015-07-28T14:58:31Z</cp:lastPrinted>
  <dcterms:created xsi:type="dcterms:W3CDTF">2012-07-09T23:27:55Z</dcterms:created>
  <dcterms:modified xsi:type="dcterms:W3CDTF">2016-08-07T11:54:40Z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285e1e59-402d-42b5-8684-150cfe7d8484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