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0" r:id="rId4"/>
  </p:sldMasterIdLst>
  <p:notesMasterIdLst>
    <p:notesMasterId r:id="rId11"/>
  </p:notesMasterIdLst>
  <p:handoutMasterIdLst>
    <p:handoutMasterId r:id="rId12"/>
  </p:handoutMasterIdLst>
  <p:sldIdLst>
    <p:sldId id="899" r:id="rId5"/>
    <p:sldId id="908" r:id="rId6"/>
    <p:sldId id="911" r:id="rId7"/>
    <p:sldId id="906" r:id="rId8"/>
    <p:sldId id="912" r:id="rId9"/>
    <p:sldId id="909" r:id="rId10"/>
  </p:sldIdLst>
  <p:sldSz cx="12188825" cy="6858000"/>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836">
          <p15:clr>
            <a:srgbClr val="A4A3A4"/>
          </p15:clr>
        </p15:guide>
        <p15:guide id="3" pos="7306">
          <p15:clr>
            <a:srgbClr val="A4A3A4"/>
          </p15:clr>
        </p15:guide>
        <p15:guide id="4" pos="384">
          <p15:clr>
            <a:srgbClr val="A4A3A4"/>
          </p15:clr>
        </p15:guide>
        <p15:guide id="5" pos="384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446A"/>
    <a:srgbClr val="965B8E"/>
    <a:srgbClr val="7B4B88"/>
    <a:srgbClr val="E9EEF1"/>
    <a:srgbClr val="91B800"/>
    <a:srgbClr val="CA1D10"/>
    <a:srgbClr val="E06262"/>
    <a:srgbClr val="CF7373"/>
    <a:srgbClr val="C1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57" autoAdjust="0"/>
    <p:restoredTop sz="95738" autoAdjust="0"/>
  </p:normalViewPr>
  <p:slideViewPr>
    <p:cSldViewPr snapToGrid="0" showGuides="1">
      <p:cViewPr varScale="1">
        <p:scale>
          <a:sx n="87" d="100"/>
          <a:sy n="87" d="100"/>
        </p:scale>
        <p:origin x="264" y="62"/>
      </p:cViewPr>
      <p:guideLst>
        <p:guide orient="horz" pos="2160"/>
        <p:guide orient="horz" pos="836"/>
        <p:guide pos="7306"/>
        <p:guide pos="384"/>
        <p:guide pos="3840"/>
      </p:guideLst>
    </p:cSldViewPr>
  </p:slideViewPr>
  <p:outlineViewPr>
    <p:cViewPr>
      <p:scale>
        <a:sx n="33" d="100"/>
        <a:sy n="33" d="100"/>
      </p:scale>
      <p:origin x="0" y="1758"/>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3" d="100"/>
          <a:sy n="73" d="100"/>
        </p:scale>
        <p:origin x="-2909" y="-6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4143377" y="9120191"/>
            <a:ext cx="3170237" cy="479425"/>
          </a:xfrm>
          <a:prstGeom prst="rect">
            <a:avLst/>
          </a:prstGeom>
        </p:spPr>
        <p:txBody>
          <a:bodyPr vert="horz" lIns="91474" tIns="45737" rIns="91474" bIns="45737" rtlCol="0" anchor="b"/>
          <a:lstStyle>
            <a:lvl1pPr algn="r">
              <a:defRPr sz="1200"/>
            </a:lvl1pPr>
          </a:lstStyle>
          <a:p>
            <a:fld id="{31C9CEC6-6AD2-4F32-A6B2-F8D8783008D8}" type="slidenum">
              <a:rPr lang="en-US" smtClean="0"/>
              <a:pPr/>
              <a:t>‹#›</a:t>
            </a:fld>
            <a:endParaRPr lang="en-US"/>
          </a:p>
        </p:txBody>
      </p:sp>
    </p:spTree>
    <p:extLst>
      <p:ext uri="{BB962C8B-B14F-4D97-AF65-F5344CB8AC3E}">
        <p14:creationId xmlns:p14="http://schemas.microsoft.com/office/powerpoint/2010/main" val="3824887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1" y="1"/>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l" defTabSz="967143">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4143377" y="1"/>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r" defTabSz="967143">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457200" y="719138"/>
            <a:ext cx="6400800" cy="3602037"/>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731840" y="4560891"/>
            <a:ext cx="5851525" cy="4319586"/>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1" y="9120191"/>
            <a:ext cx="3170237" cy="479425"/>
          </a:xfrm>
          <a:prstGeom prst="rect">
            <a:avLst/>
          </a:prstGeom>
          <a:noFill/>
          <a:ln w="9525">
            <a:noFill/>
            <a:miter lim="800000"/>
            <a:headEnd/>
            <a:tailEnd/>
          </a:ln>
          <a:effectLst/>
        </p:spPr>
        <p:txBody>
          <a:bodyPr vert="horz" wrap="square" lIns="96697" tIns="48349" rIns="96697" bIns="48349" numCol="1" anchor="b" anchorCtr="0" compatLnSpc="1">
            <a:prstTxWarp prst="textNoShape">
              <a:avLst/>
            </a:prstTxWarp>
          </a:bodyPr>
          <a:lstStyle>
            <a:lvl1pPr algn="l" defTabSz="967143">
              <a:defRPr sz="1200">
                <a:latin typeface="Arial" charset="0"/>
              </a:defRPr>
            </a:lvl1pPr>
          </a:lstStyle>
          <a:p>
            <a:pPr>
              <a:defRPr/>
            </a:pPr>
            <a:endParaRPr lang="en-US"/>
          </a:p>
        </p:txBody>
      </p:sp>
    </p:spTree>
    <p:extLst>
      <p:ext uri="{BB962C8B-B14F-4D97-AF65-F5344CB8AC3E}">
        <p14:creationId xmlns:p14="http://schemas.microsoft.com/office/powerpoint/2010/main" val="34203952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3403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85350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55051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60503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quick glance of the overview of the entire lab. It doesn’t look too difficult.</a:t>
            </a:r>
            <a:r>
              <a:rPr lang="en-US" baseline="0" dirty="0" smtClean="0"/>
              <a:t> ;)</a:t>
            </a:r>
            <a:endParaRPr lang="en-US" dirty="0"/>
          </a:p>
        </p:txBody>
      </p:sp>
    </p:spTree>
    <p:extLst>
      <p:ext uri="{BB962C8B-B14F-4D97-AF65-F5344CB8AC3E}">
        <p14:creationId xmlns:p14="http://schemas.microsoft.com/office/powerpoint/2010/main" val="42694261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screen">
            <a:extLst>
              <a:ext uri="{28A0092B-C50C-407E-A947-70E740481C1C}">
                <a14:useLocalDpi xmlns:a14="http://schemas.microsoft.com/office/drawing/2010/main"/>
              </a:ext>
            </a:extLst>
          </a:blip>
          <a:srcRect l="9979" t="1" b="-144"/>
          <a:stretch/>
        </p:blipFill>
        <p:spPr>
          <a:xfrm>
            <a:off x="-16038" y="-39908"/>
            <a:ext cx="12204863" cy="456182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157" y="5031552"/>
            <a:ext cx="2947032" cy="707473"/>
          </a:xfrm>
          <a:prstGeom prst="rect">
            <a:avLst/>
          </a:prstGeom>
        </p:spPr>
      </p:pic>
      <p:cxnSp>
        <p:nvCxnSpPr>
          <p:cNvPr id="12" name="Straight Connector 11"/>
          <p:cNvCxnSpPr/>
          <p:nvPr/>
        </p:nvCxnSpPr>
        <p:spPr bwMode="auto">
          <a:xfrm>
            <a:off x="3949862" y="5031552"/>
            <a:ext cx="0" cy="669638"/>
          </a:xfrm>
          <a:prstGeom prst="line">
            <a:avLst/>
          </a:prstGeom>
          <a:solidFill>
            <a:schemeClr val="tx2"/>
          </a:solidFill>
          <a:ln w="9525" cap="flat" cmpd="sng" algn="ctr">
            <a:solidFill>
              <a:schemeClr val="bg1">
                <a:lumMod val="75000"/>
              </a:schemeClr>
            </a:solidFill>
            <a:prstDash val="solid"/>
            <a:round/>
            <a:headEnd type="none" w="med" len="med"/>
            <a:tailEnd type="none" w="med" len="med"/>
          </a:ln>
          <a:effectLst/>
        </p:spPr>
      </p:cxnSp>
      <p:sp>
        <p:nvSpPr>
          <p:cNvPr id="14" name="Rectangle 13"/>
          <p:cNvSpPr/>
          <p:nvPr/>
        </p:nvSpPr>
        <p:spPr bwMode="auto">
          <a:xfrm flipV="1">
            <a:off x="0" y="4476194"/>
            <a:ext cx="12188825" cy="27432"/>
          </a:xfrm>
          <a:prstGeom prst="rect">
            <a:avLst/>
          </a:prstGeom>
          <a:solidFill>
            <a:srgbClr val="C0000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sp>
        <p:nvSpPr>
          <p:cNvPr id="2" name="Title 1"/>
          <p:cNvSpPr>
            <a:spLocks noGrp="1"/>
          </p:cNvSpPr>
          <p:nvPr>
            <p:ph type="title" hasCustomPrompt="1"/>
          </p:nvPr>
        </p:nvSpPr>
        <p:spPr>
          <a:xfrm>
            <a:off x="4302535" y="5055935"/>
            <a:ext cx="7886290" cy="530352"/>
          </a:xfrm>
        </p:spPr>
        <p:txBody>
          <a:bodyPr/>
          <a:lstStyle>
            <a:lvl1pPr>
              <a:defRPr>
                <a:solidFill>
                  <a:schemeClr val="tx1">
                    <a:lumMod val="75000"/>
                    <a:lumOff val="25000"/>
                  </a:schemeClr>
                </a:solidFill>
              </a:defRPr>
            </a:lvl1pPr>
          </a:lstStyle>
          <a:p>
            <a:r>
              <a:rPr lang="en-US" dirty="0" smtClean="0"/>
              <a:t>Click to edit Master title style</a:t>
            </a:r>
            <a:br>
              <a:rPr lang="en-US" dirty="0" smtClean="0"/>
            </a:br>
            <a:endParaRPr lang="en-US" dirty="0"/>
          </a:p>
        </p:txBody>
      </p:sp>
      <p:sp>
        <p:nvSpPr>
          <p:cNvPr id="8" name="Rectangle 11"/>
          <p:cNvSpPr txBox="1">
            <a:spLocks noGrp="1" noChangeArrowheads="1"/>
          </p:cNvSpPr>
          <p:nvPr userDrawn="1"/>
        </p:nvSpPr>
        <p:spPr bwMode="auto">
          <a:xfrm>
            <a:off x="325438" y="6621463"/>
            <a:ext cx="4440237" cy="230187"/>
          </a:xfrm>
          <a:prstGeom prst="rect">
            <a:avLst/>
          </a:prstGeom>
          <a:noFill/>
          <a:ln>
            <a:miter lim="800000"/>
            <a:headEnd/>
            <a:tailEnd/>
          </a:ln>
        </p:spPr>
        <p:txBody>
          <a:bodyPr/>
          <a:lstStyle/>
          <a:p>
            <a:pPr>
              <a:defRPr/>
            </a:pPr>
            <a:r>
              <a:rPr lang="en-US" sz="1000" dirty="0">
                <a:solidFill>
                  <a:schemeClr val="bg2"/>
                </a:solidFill>
                <a:latin typeface="+mj-lt"/>
              </a:rPr>
              <a:t>This material exempt per Department of Commerce license exception TSU </a:t>
            </a:r>
          </a:p>
        </p:txBody>
      </p:sp>
    </p:spTree>
    <p:extLst>
      <p:ext uri="{BB962C8B-B14F-4D97-AF65-F5344CB8AC3E}">
        <p14:creationId xmlns:p14="http://schemas.microsoft.com/office/powerpoint/2010/main" val="1283241686"/>
      </p:ext>
    </p:extLst>
  </p:cSld>
  <p:clrMapOvr>
    <a:masterClrMapping/>
  </p:clrMapOvr>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4" y="2297152"/>
            <a:ext cx="12203511" cy="2051824"/>
          </a:xfrm>
          <a:prstGeom prst="rect">
            <a:avLst/>
          </a:prstGeom>
        </p:spPr>
      </p:pic>
      <p:sp>
        <p:nvSpPr>
          <p:cNvPr id="7" name="Rectangle 23"/>
          <p:cNvSpPr>
            <a:spLocks noGrp="1" noChangeArrowheads="1"/>
          </p:cNvSpPr>
          <p:nvPr>
            <p:ph type="sldNum" sz="quarter" idx="10"/>
          </p:nvPr>
        </p:nvSpPr>
        <p:spPr>
          <a:xfrm>
            <a:off x="609441" y="6577014"/>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smtClean="0"/>
              <a:t>Lab5 Intro 16a- </a:t>
            </a:r>
            <a:fld id="{060BD193-E118-4B16-863C-C8C12C675E3E}" type="slidenum">
              <a:rPr lang="en-US" smtClean="0"/>
              <a:pPr>
                <a:defRPr/>
              </a:pPr>
              <a:t>‹#›</a:t>
            </a:fld>
            <a:endParaRPr lang="en-US" dirty="0"/>
          </a:p>
        </p:txBody>
      </p:sp>
      <p:pic>
        <p:nvPicPr>
          <p:cNvPr id="9" name="Picture 8" descr="All_Programmable_Text_FINAL.jpg"/>
          <p:cNvPicPr>
            <a:picLocks noChangeAspect="1"/>
          </p:cNvPicPr>
          <p:nvPr/>
        </p:nvPicPr>
        <p:blipFill>
          <a:blip r:embed="rId3"/>
          <a:stretch>
            <a:fillRect/>
          </a:stretch>
        </p:blipFill>
        <p:spPr>
          <a:xfrm>
            <a:off x="7910785" y="6623977"/>
            <a:ext cx="4112065" cy="157267"/>
          </a:xfrm>
          <a:prstGeom prst="rect">
            <a:avLst/>
          </a:prstGeom>
        </p:spPr>
      </p:pic>
      <p:sp>
        <p:nvSpPr>
          <p:cNvPr id="15" name="Rectangle 14"/>
          <p:cNvSpPr/>
          <p:nvPr/>
        </p:nvSpPr>
        <p:spPr bwMode="auto">
          <a:xfrm flipV="1">
            <a:off x="-14684" y="2297152"/>
            <a:ext cx="148465" cy="2051824"/>
          </a:xfrm>
          <a:prstGeom prst="rect">
            <a:avLst/>
          </a:prstGeom>
          <a:solidFill>
            <a:srgbClr val="FF000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sp>
        <p:nvSpPr>
          <p:cNvPr id="4" name="Rectangle 3"/>
          <p:cNvSpPr>
            <a:spLocks noChangeAspect="1"/>
          </p:cNvSpPr>
          <p:nvPr/>
        </p:nvSpPr>
        <p:spPr bwMode="auto">
          <a:xfrm>
            <a:off x="179" y="1"/>
            <a:ext cx="12188648" cy="323385"/>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8" name="Rectangle 11"/>
          <p:cNvSpPr>
            <a:spLocks noGrp="1" noChangeArrowheads="1"/>
          </p:cNvSpPr>
          <p:nvPr>
            <p:ph type="title"/>
          </p:nvPr>
        </p:nvSpPr>
        <p:spPr bwMode="auto">
          <a:xfrm>
            <a:off x="609441" y="2984736"/>
            <a:ext cx="10969943" cy="530352"/>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lvl1pPr>
              <a:defRPr sz="3600">
                <a:solidFill>
                  <a:schemeClr val="bg1"/>
                </a:solidFill>
                <a:effectLst>
                  <a:outerShdw blurRad="38100" dist="38100" dir="2700000" algn="tl">
                    <a:srgbClr val="000000">
                      <a:alpha val="43137"/>
                    </a:srgbClr>
                  </a:outerShdw>
                </a:effectLst>
              </a:defRPr>
            </a:lvl1pPr>
          </a:lstStyle>
          <a:p>
            <a:pPr lvl="0"/>
            <a:r>
              <a:rPr lang="en-US" altLang="zh-CN" smtClean="0"/>
              <a:t>Click to edit Master title style</a:t>
            </a:r>
            <a:endParaRPr lang="en-US" dirty="0" smtClean="0"/>
          </a:p>
        </p:txBody>
      </p:sp>
      <p:sp>
        <p:nvSpPr>
          <p:cNvPr id="10"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Tree>
    <p:extLst>
      <p:ext uri="{BB962C8B-B14F-4D97-AF65-F5344CB8AC3E}">
        <p14:creationId xmlns:p14="http://schemas.microsoft.com/office/powerpoint/2010/main" val="3389547383"/>
      </p:ext>
    </p:extLst>
  </p:cSld>
  <p:clrMapOvr>
    <a:masterClrMapping/>
  </p:clrMapOvr>
  <p:timing>
    <p:tnLst>
      <p:par>
        <p:cTn id="1" dur="indefinite" restart="never" nodeType="tmRoot"/>
      </p:par>
    </p:tnLst>
  </p:timing>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Standar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327151"/>
            <a:ext cx="10975336" cy="4268337"/>
          </a:xfrm>
          <a:prstGeom prst="rect">
            <a:avLst/>
          </a:prstGeom>
        </p:spPr>
        <p:txBody>
          <a:bodyPr/>
          <a:lstStyle>
            <a:lvl1pPr marL="290513" indent="-290513" algn="l" rtl="0" eaLnBrk="0" fontAlgn="base" hangingPunct="0">
              <a:lnSpc>
                <a:spcPct val="110000"/>
              </a:lnSpc>
              <a:spcBef>
                <a:spcPts val="800"/>
              </a:spcBef>
              <a:spcAft>
                <a:spcPct val="0"/>
              </a:spcAft>
              <a:buClr>
                <a:schemeClr val="tx2"/>
              </a:buClr>
              <a:buSzPct val="88000"/>
              <a:buFont typeface="Wingdings" pitchFamily="2" charset="2"/>
              <a:buBlip>
                <a:blip r:embed="rId2"/>
              </a:buBlip>
              <a:defRPr lang="en-US" sz="2200" b="0" dirty="0" smtClean="0">
                <a:solidFill>
                  <a:schemeClr val="accent4"/>
                </a:solidFill>
                <a:latin typeface="+mn-lt"/>
                <a:ea typeface="+mn-ea"/>
                <a:cs typeface="+mn-cs"/>
              </a:defRPr>
            </a:lvl1pPr>
            <a:lvl2pPr marL="463550" indent="-174625">
              <a:lnSpc>
                <a:spcPct val="110000"/>
              </a:lnSpc>
              <a:defRPr sz="1600"/>
            </a:lvl2pPr>
            <a:lvl3pPr marL="682625" indent="-173038">
              <a:lnSpc>
                <a:spcPct val="110000"/>
              </a:lnSpc>
              <a:defRPr sz="1400"/>
            </a:lvl3pPr>
            <a:lvl4pPr marL="914400" indent="-173038">
              <a:lnSpc>
                <a:spcPct val="110000"/>
              </a:lnSpc>
              <a:buFont typeface="Arial" pitchFamily="34" charset="0"/>
              <a:buChar char="–"/>
              <a:defRPr sz="1400"/>
            </a:lvl4pPr>
            <a:lvl5pPr marL="1319213" indent="-347663">
              <a:defRPr/>
            </a:lvl5pPr>
          </a:lstStyle>
          <a:p>
            <a:pPr lvl="0"/>
            <a:r>
              <a:rPr lang="en-US" altLang="zh-CN" smtClean="0"/>
              <a:t>Click to edit Master text styles</a:t>
            </a:r>
          </a:p>
          <a:p>
            <a:pPr lvl="1"/>
            <a:r>
              <a:rPr lang="en-US" altLang="zh-CN" smtClean="0"/>
              <a:t>Second level</a:t>
            </a:r>
          </a:p>
          <a:p>
            <a:pPr lvl="2"/>
            <a:r>
              <a:rPr lang="en-US" altLang="zh-CN" smtClean="0"/>
              <a:t>Third level</a:t>
            </a:r>
          </a:p>
        </p:txBody>
      </p:sp>
      <p:sp>
        <p:nvSpPr>
          <p:cNvPr id="4" name="Rectangle 23"/>
          <p:cNvSpPr>
            <a:spLocks noGrp="1" noChangeArrowheads="1"/>
          </p:cNvSpPr>
          <p:nvPr>
            <p:ph type="sldNum" sz="quarter" idx="10"/>
          </p:nvPr>
        </p:nvSpPr>
        <p:spPr>
          <a:xfrm>
            <a:off x="609441" y="6577014"/>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smtClean="0"/>
              <a:t>Lab5 Intro 16a- </a:t>
            </a:r>
            <a:fld id="{060BD193-E118-4B16-863C-C8C12C675E3E}" type="slidenum">
              <a:rPr lang="en-US" smtClean="0"/>
              <a:pPr>
                <a:defRPr/>
              </a:pPr>
              <a:t>‹#›</a:t>
            </a:fld>
            <a:endParaRPr lang="en-US" dirty="0"/>
          </a:p>
        </p:txBody>
      </p:sp>
      <p:sp>
        <p:nvSpPr>
          <p:cNvPr id="6" name="Rectangle 11"/>
          <p:cNvSpPr>
            <a:spLocks noGrp="1" noChangeArrowheads="1"/>
          </p:cNvSpPr>
          <p:nvPr>
            <p:ph type="title"/>
          </p:nvPr>
        </p:nvSpPr>
        <p:spPr bwMode="auto">
          <a:xfrm>
            <a:off x="609441" y="209551"/>
            <a:ext cx="10969943" cy="530352"/>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altLang="zh-CN" smtClean="0"/>
              <a:t>Click to edit Master title style</a:t>
            </a:r>
            <a:endParaRPr lang="en-US" dirty="0" smtClean="0"/>
          </a:p>
        </p:txBody>
      </p:sp>
      <p:sp>
        <p:nvSpPr>
          <p:cNvPr id="5"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Tree>
    <p:extLst>
      <p:ext uri="{BB962C8B-B14F-4D97-AF65-F5344CB8AC3E}">
        <p14:creationId xmlns:p14="http://schemas.microsoft.com/office/powerpoint/2010/main" val="1090240219"/>
      </p:ext>
    </p:extLst>
  </p:cSld>
  <p:clrMapOvr>
    <a:masterClrMapping/>
  </p:clrMapOvr>
  <p:timing>
    <p:tnLst>
      <p:par>
        <p:cTn id="1" dur="indefinite" restart="never" nodeType="tmRoot"/>
      </p:par>
    </p:tnLst>
  </p:timing>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with Subhead">
    <p:spTree>
      <p:nvGrpSpPr>
        <p:cNvPr id="1" name=""/>
        <p:cNvGrpSpPr/>
        <p:nvPr/>
      </p:nvGrpSpPr>
      <p:grpSpPr>
        <a:xfrm>
          <a:off x="0" y="0"/>
          <a:ext cx="0" cy="0"/>
          <a:chOff x="0" y="0"/>
          <a:chExt cx="0" cy="0"/>
        </a:xfrm>
      </p:grpSpPr>
      <p:sp>
        <p:nvSpPr>
          <p:cNvPr id="4" name="Rectangle 23"/>
          <p:cNvSpPr>
            <a:spLocks noGrp="1" noChangeArrowheads="1"/>
          </p:cNvSpPr>
          <p:nvPr>
            <p:ph type="sldNum" sz="quarter" idx="10"/>
          </p:nvPr>
        </p:nvSpPr>
        <p:spPr>
          <a:xfrm>
            <a:off x="609441" y="6577014"/>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smtClean="0"/>
              <a:t>Lab5 Intro 16a- </a:t>
            </a:r>
            <a:fld id="{060BD193-E118-4B16-863C-C8C12C675E3E}" type="slidenum">
              <a:rPr lang="en-US" smtClean="0"/>
              <a:pPr>
                <a:defRPr/>
              </a:pPr>
              <a:t>‹#›</a:t>
            </a:fld>
            <a:endParaRPr lang="en-US" dirty="0"/>
          </a:p>
        </p:txBody>
      </p:sp>
      <p:sp>
        <p:nvSpPr>
          <p:cNvPr id="6" name="Rectangle 5"/>
          <p:cNvSpPr/>
          <p:nvPr/>
        </p:nvSpPr>
        <p:spPr bwMode="auto">
          <a:xfrm>
            <a:off x="626283" y="160622"/>
            <a:ext cx="5204480" cy="369332"/>
          </a:xfrm>
          <a:prstGeom prst="rect">
            <a:avLst/>
          </a:prstGeom>
          <a:solidFill>
            <a:schemeClr val="bg1">
              <a:lumMod val="85000"/>
              <a:alpha val="84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endParaRPr lang="en-US" dirty="0" smtClean="0">
              <a:solidFill>
                <a:prstClr val="black"/>
              </a:solidFill>
            </a:endParaRPr>
          </a:p>
        </p:txBody>
      </p:sp>
      <p:sp>
        <p:nvSpPr>
          <p:cNvPr id="8" name="Rectangle 7"/>
          <p:cNvSpPr/>
          <p:nvPr/>
        </p:nvSpPr>
        <p:spPr>
          <a:xfrm>
            <a:off x="642535" y="5412030"/>
            <a:ext cx="5204480" cy="230486"/>
          </a:xfrm>
          <a:prstGeom prst="rect">
            <a:avLst/>
          </a:prstGeom>
          <a:solidFill>
            <a:srgbClr val="CF23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dirty="0">
              <a:solidFill>
                <a:prstClr val="white"/>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0086" y="808433"/>
            <a:ext cx="2485461" cy="595630"/>
          </a:xfrm>
          <a:prstGeom prst="rect">
            <a:avLst/>
          </a:prstGeom>
        </p:spPr>
      </p:pic>
      <p:sp>
        <p:nvSpPr>
          <p:cNvPr id="7"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Tree>
    <p:extLst>
      <p:ext uri="{BB962C8B-B14F-4D97-AF65-F5344CB8AC3E}">
        <p14:creationId xmlns:p14="http://schemas.microsoft.com/office/powerpoint/2010/main" val="3247187643"/>
      </p:ext>
    </p:extLst>
  </p:cSld>
  <p:clrMapOvr>
    <a:masterClrMapping/>
  </p:clrMapOvr>
  <p:timing>
    <p:tnLst>
      <p:par>
        <p:cTn id="1" dur="indefinite" restart="never" nodeType="tmRoot"/>
      </p:par>
    </p:tnLst>
  </p:timing>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No Body Copy">
    <p:spTree>
      <p:nvGrpSpPr>
        <p:cNvPr id="1" name=""/>
        <p:cNvGrpSpPr/>
        <p:nvPr/>
      </p:nvGrpSpPr>
      <p:grpSpPr>
        <a:xfrm>
          <a:off x="0" y="0"/>
          <a:ext cx="0" cy="0"/>
          <a:chOff x="0" y="0"/>
          <a:chExt cx="0" cy="0"/>
        </a:xfrm>
      </p:grpSpPr>
      <p:sp>
        <p:nvSpPr>
          <p:cNvPr id="9" name="Rectangle 23"/>
          <p:cNvSpPr>
            <a:spLocks noGrp="1" noChangeArrowheads="1"/>
          </p:cNvSpPr>
          <p:nvPr>
            <p:ph type="sldNum" sz="quarter" idx="10"/>
          </p:nvPr>
        </p:nvSpPr>
        <p:spPr>
          <a:xfrm>
            <a:off x="609441" y="6577014"/>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smtClean="0"/>
              <a:t>Lab5 Intro 16a- </a:t>
            </a:r>
            <a:fld id="{060BD193-E118-4B16-863C-C8C12C675E3E}" type="slidenum">
              <a:rPr lang="en-US" smtClean="0"/>
              <a:pPr>
                <a:defRPr/>
              </a:pPr>
              <a:t>‹#›</a:t>
            </a:fld>
            <a:endParaRPr lang="en-US" dirty="0"/>
          </a:p>
        </p:txBody>
      </p:sp>
      <p:sp>
        <p:nvSpPr>
          <p:cNvPr id="3"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Tree>
    <p:extLst>
      <p:ext uri="{BB962C8B-B14F-4D97-AF65-F5344CB8AC3E}">
        <p14:creationId xmlns:p14="http://schemas.microsoft.com/office/powerpoint/2010/main" val="4544695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No Body Copy">
    <p:spTree>
      <p:nvGrpSpPr>
        <p:cNvPr id="1" name=""/>
        <p:cNvGrpSpPr/>
        <p:nvPr/>
      </p:nvGrpSpPr>
      <p:grpSpPr>
        <a:xfrm>
          <a:off x="0" y="0"/>
          <a:ext cx="0" cy="0"/>
          <a:chOff x="0" y="0"/>
          <a:chExt cx="0" cy="0"/>
        </a:xfrm>
      </p:grpSpPr>
      <p:sp>
        <p:nvSpPr>
          <p:cNvPr id="9" name="Rectangle 23"/>
          <p:cNvSpPr>
            <a:spLocks noGrp="1" noChangeArrowheads="1"/>
          </p:cNvSpPr>
          <p:nvPr>
            <p:ph type="sldNum" sz="quarter" idx="10"/>
          </p:nvPr>
        </p:nvSpPr>
        <p:spPr>
          <a:xfrm>
            <a:off x="609441" y="6577014"/>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smtClean="0"/>
              <a:t>Lab5 Intro 16a- </a:t>
            </a:r>
            <a:fld id="{060BD193-E118-4B16-863C-C8C12C675E3E}" type="slidenum">
              <a:rPr lang="en-US" smtClean="0"/>
              <a:pPr>
                <a:defRPr/>
              </a:pPr>
              <a:t>‹#›</a:t>
            </a:fld>
            <a:endParaRPr lang="en-US" dirty="0"/>
          </a:p>
        </p:txBody>
      </p:sp>
      <p:sp>
        <p:nvSpPr>
          <p:cNvPr id="10" name="Rectangle 11"/>
          <p:cNvSpPr>
            <a:spLocks noGrp="1" noChangeArrowheads="1"/>
          </p:cNvSpPr>
          <p:nvPr>
            <p:ph type="title"/>
          </p:nvPr>
        </p:nvSpPr>
        <p:spPr bwMode="auto">
          <a:xfrm>
            <a:off x="609441" y="209551"/>
            <a:ext cx="10969943" cy="53272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lvl1pPr>
              <a:defRPr baseline="0"/>
            </a:lvl1pPr>
          </a:lstStyle>
          <a:p>
            <a:pPr lvl="0"/>
            <a:r>
              <a:rPr lang="en-US" altLang="zh-CN" smtClean="0"/>
              <a:t>Click to edit Master title style</a:t>
            </a:r>
            <a:endParaRPr lang="en-US" dirty="0" smtClean="0"/>
          </a:p>
        </p:txBody>
      </p:sp>
      <p:sp>
        <p:nvSpPr>
          <p:cNvPr id="4"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Tree>
    <p:extLst>
      <p:ext uri="{BB962C8B-B14F-4D97-AF65-F5344CB8AC3E}">
        <p14:creationId xmlns:p14="http://schemas.microsoft.com/office/powerpoint/2010/main" val="32061986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rrowheads="1"/>
          </p:cNvPicPr>
          <p:nvPr userDrawn="1"/>
        </p:nvPicPr>
        <p:blipFill>
          <a:blip r:embed="rId2"/>
          <a:srcRect t="24879"/>
          <a:stretch>
            <a:fillRect/>
          </a:stretch>
        </p:blipFill>
        <p:spPr bwMode="auto">
          <a:xfrm>
            <a:off x="-7943" y="0"/>
            <a:ext cx="12196768" cy="6876288"/>
          </a:xfrm>
          <a:prstGeom prst="rect">
            <a:avLst/>
          </a:prstGeom>
          <a:noFill/>
        </p:spPr>
      </p:pic>
      <p:sp>
        <p:nvSpPr>
          <p:cNvPr id="19462" name="Rectangle 6"/>
          <p:cNvSpPr>
            <a:spLocks noGrp="1" noChangeArrowheads="1"/>
          </p:cNvSpPr>
          <p:nvPr>
            <p:ph type="subTitle" sz="quarter" idx="1"/>
          </p:nvPr>
        </p:nvSpPr>
        <p:spPr>
          <a:xfrm>
            <a:off x="181986" y="5535486"/>
            <a:ext cx="6627673" cy="6762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US" smtClean="0"/>
              <a:t>Click to edit Master subtitle style</a:t>
            </a:r>
            <a:endParaRPr lang="en-US" dirty="0"/>
          </a:p>
        </p:txBody>
      </p:sp>
      <p:sp>
        <p:nvSpPr>
          <p:cNvPr id="19467" name="Rectangle 11"/>
          <p:cNvSpPr>
            <a:spLocks noGrp="1" noChangeArrowheads="1"/>
          </p:cNvSpPr>
          <p:nvPr>
            <p:ph type="ctrTitle" sz="quarter"/>
          </p:nvPr>
        </p:nvSpPr>
        <p:spPr>
          <a:xfrm>
            <a:off x="167171" y="3660649"/>
            <a:ext cx="7099834" cy="1114425"/>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2800" b="1" dirty="0">
                <a:solidFill>
                  <a:schemeClr val="bg2"/>
                </a:solidFill>
                <a:latin typeface="+mj-lt"/>
                <a:ea typeface="+mj-ea"/>
                <a:cs typeface="+mj-cs"/>
              </a:defRPr>
            </a:lvl1pPr>
          </a:lstStyle>
          <a:p>
            <a:r>
              <a:rPr lang="en-US" smtClean="0"/>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tretch>
            <a:fillRect/>
          </a:stretch>
        </p:blipFill>
        <p:spPr>
          <a:xfrm>
            <a:off x="6977319" y="1068534"/>
            <a:ext cx="4340322" cy="1307592"/>
          </a:xfrm>
          <a:prstGeom prst="rect">
            <a:avLst/>
          </a:prstGeom>
        </p:spPr>
      </p:pic>
      <p:sp>
        <p:nvSpPr>
          <p:cNvPr id="9"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
        <p:nvSpPr>
          <p:cNvPr id="7" name="Rectangle 11"/>
          <p:cNvSpPr txBox="1">
            <a:spLocks noGrp="1" noChangeArrowheads="1"/>
          </p:cNvSpPr>
          <p:nvPr userDrawn="1"/>
        </p:nvSpPr>
        <p:spPr bwMode="auto">
          <a:xfrm>
            <a:off x="325438" y="6621463"/>
            <a:ext cx="4440237" cy="230187"/>
          </a:xfrm>
          <a:prstGeom prst="rect">
            <a:avLst/>
          </a:prstGeom>
          <a:noFill/>
          <a:ln>
            <a:miter lim="800000"/>
            <a:headEnd/>
            <a:tailEnd/>
          </a:ln>
        </p:spPr>
        <p:txBody>
          <a:bodyPr/>
          <a:lstStyle/>
          <a:p>
            <a:pPr>
              <a:defRPr/>
            </a:pPr>
            <a:r>
              <a:rPr lang="en-US" sz="1000" dirty="0">
                <a:solidFill>
                  <a:schemeClr val="bg2"/>
                </a:solidFill>
                <a:latin typeface="+mj-lt"/>
              </a:rPr>
              <a:t>This material exempt per Department of Commerce license exception TSU </a:t>
            </a:r>
          </a:p>
        </p:txBody>
      </p:sp>
    </p:spTree>
    <p:extLst>
      <p:ext uri="{BB962C8B-B14F-4D97-AF65-F5344CB8AC3E}">
        <p14:creationId xmlns:p14="http://schemas.microsoft.com/office/powerpoint/2010/main" val="35241096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600200"/>
            <a:ext cx="10975336" cy="4268337"/>
          </a:xfrm>
          <a:prstGeom prst="rect">
            <a:avLst/>
          </a:prstGeo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23"/>
          <p:cNvSpPr>
            <a:spLocks noGrp="1" noChangeArrowheads="1"/>
          </p:cNvSpPr>
          <p:nvPr>
            <p:ph type="sldNum" sz="quarter" idx="10"/>
          </p:nvPr>
        </p:nvSpPr>
        <p:spPr>
          <a:xfrm>
            <a:off x="609441" y="6577014"/>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Lab5 Intro 16a- </a:t>
            </a:r>
            <a:fld id="{060BD193-E118-4B16-863C-C8C12C675E3E}" type="slidenum">
              <a:rPr lang="en-US" smtClean="0"/>
              <a:pPr>
                <a:defRPr/>
              </a:pPr>
              <a:t>‹#›</a:t>
            </a:fld>
            <a:endParaRPr lang="en-US" dirty="0"/>
          </a:p>
        </p:txBody>
      </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Tree>
    <p:extLst>
      <p:ext uri="{BB962C8B-B14F-4D97-AF65-F5344CB8AC3E}">
        <p14:creationId xmlns:p14="http://schemas.microsoft.com/office/powerpoint/2010/main" val="337896768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12188825"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nvGrpSpPr>
          <p:cNvPr id="9" name="Group 8"/>
          <p:cNvGrpSpPr/>
          <p:nvPr userDrawn="1"/>
        </p:nvGrpSpPr>
        <p:grpSpPr>
          <a:xfrm>
            <a:off x="0" y="0"/>
            <a:ext cx="12188825"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4" name="Rectangle 23"/>
          <p:cNvSpPr>
            <a:spLocks noGrp="1" noChangeArrowheads="1"/>
          </p:cNvSpPr>
          <p:nvPr>
            <p:ph type="sldNum" sz="quarter" idx="10"/>
          </p:nvPr>
        </p:nvSpPr>
        <p:spPr>
          <a:xfrm>
            <a:off x="609441" y="6577014"/>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Lab5 Intro 16a- </a:t>
            </a:r>
            <a:fld id="{060BD193-E118-4B16-863C-C8C12C675E3E}" type="slidenum">
              <a:rPr lang="en-US" smtClean="0"/>
              <a:pPr>
                <a:defRPr/>
              </a:pPr>
              <a:t>‹#›</a:t>
            </a:fld>
            <a:endParaRPr lang="en-US" dirty="0"/>
          </a:p>
        </p:txBody>
      </p:sp>
      <p:sp>
        <p:nvSpPr>
          <p:cNvPr id="8"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2016 Xilinx</a:t>
            </a:r>
            <a:endParaRPr lang="en-US" dirty="0"/>
          </a:p>
        </p:txBody>
      </p:sp>
    </p:spTree>
    <p:extLst>
      <p:ext uri="{BB962C8B-B14F-4D97-AF65-F5344CB8AC3E}">
        <p14:creationId xmlns:p14="http://schemas.microsoft.com/office/powerpoint/2010/main" val="234421765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 name="Rectangle 13"/>
          <p:cNvSpPr/>
          <p:nvPr/>
        </p:nvSpPr>
        <p:spPr bwMode="auto">
          <a:xfrm>
            <a:off x="641516" y="0"/>
            <a:ext cx="11547308" cy="152400"/>
          </a:xfrm>
          <a:prstGeom prst="rect">
            <a:avLst/>
          </a:prstGeom>
          <a:solidFill>
            <a:schemeClr val="tx1">
              <a:lumMod val="65000"/>
              <a:lumOff val="35000"/>
            </a:scheme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sp>
        <p:nvSpPr>
          <p:cNvPr id="2051" name="Rectangle 11"/>
          <p:cNvSpPr>
            <a:spLocks noGrp="1" noChangeArrowheads="1"/>
          </p:cNvSpPr>
          <p:nvPr>
            <p:ph type="title"/>
          </p:nvPr>
        </p:nvSpPr>
        <p:spPr bwMode="auto">
          <a:xfrm>
            <a:off x="609441" y="209551"/>
            <a:ext cx="10969943" cy="530352"/>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altLang="zh-CN" smtClean="0"/>
              <a:t>Click to edit Master title style</a:t>
            </a:r>
            <a:endParaRPr lang="en-US" dirty="0" smtClean="0"/>
          </a:p>
        </p:txBody>
      </p:sp>
      <p:pic>
        <p:nvPicPr>
          <p:cNvPr id="16" name="Picture 15" descr="All_Programmable_Text_FINAL.jpg"/>
          <p:cNvPicPr>
            <a:picLocks noChangeAspect="1"/>
          </p:cNvPicPr>
          <p:nvPr/>
        </p:nvPicPr>
        <p:blipFill>
          <a:blip r:embed="rId11"/>
          <a:stretch>
            <a:fillRect/>
          </a:stretch>
        </p:blipFill>
        <p:spPr>
          <a:xfrm>
            <a:off x="7910785" y="6623977"/>
            <a:ext cx="4112065" cy="157267"/>
          </a:xfrm>
          <a:prstGeom prst="rect">
            <a:avLst/>
          </a:prstGeom>
        </p:spPr>
      </p:pic>
      <p:sp>
        <p:nvSpPr>
          <p:cNvPr id="11" name="Rectangle 10"/>
          <p:cNvSpPr/>
          <p:nvPr/>
        </p:nvSpPr>
        <p:spPr bwMode="auto">
          <a:xfrm>
            <a:off x="-1" y="0"/>
            <a:ext cx="641517" cy="152400"/>
          </a:xfrm>
          <a:prstGeom prst="rect">
            <a:avLst/>
          </a:prstGeom>
          <a:solidFill>
            <a:srgbClr val="FF000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sp>
        <p:nvSpPr>
          <p:cNvPr id="4" name="fc"/>
          <p:cNvSpPr txBox="1"/>
          <p:nvPr/>
        </p:nvSpPr>
        <p:spPr bwMode="auto">
          <a:xfrm>
            <a:off x="0" y="6744208"/>
            <a:ext cx="12188825" cy="143116"/>
          </a:xfrm>
          <a:prstGeom prst="rect">
            <a:avLst/>
          </a:prstGeom>
          <a:noFill/>
          <a:ln w="9525">
            <a:no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ctr" defTabSz="914400" rtl="0" eaLnBrk="0" fontAlgn="base" latinLnBrk="0" hangingPunct="0">
              <a:lnSpc>
                <a:spcPct val="110000"/>
              </a:lnSpc>
              <a:spcBef>
                <a:spcPct val="20000"/>
              </a:spcBef>
              <a:spcAft>
                <a:spcPct val="0"/>
              </a:spcAft>
              <a:buClr>
                <a:schemeClr val="tx2"/>
              </a:buClr>
              <a:buSzPct val="88000"/>
              <a:tabLst/>
            </a:pPr>
            <a:endParaRPr kumimoji="0" lang="en-US" sz="300" b="0" i="0" u="none" strike="noStrike" kern="0" cap="none" spc="0" normalizeH="0" baseline="0" noProof="0" dirty="0" err="1" smtClean="0">
              <a:ln>
                <a:noFill/>
              </a:ln>
              <a:solidFill>
                <a:srgbClr val="FFFFFF"/>
              </a:solidFill>
              <a:effectLst/>
              <a:uLnTx/>
              <a:uFillTx/>
              <a:latin typeface="arial" panose="020B0604020202020204" pitchFamily="34" charset="0"/>
              <a:ea typeface="+mn-ea"/>
              <a:cs typeface="+mn-cs"/>
            </a:endParaRPr>
          </a:p>
        </p:txBody>
      </p:sp>
      <p:sp>
        <p:nvSpPr>
          <p:cNvPr id="10" name="Rectangle 23"/>
          <p:cNvSpPr>
            <a:spLocks noGrp="1" noChangeArrowheads="1"/>
          </p:cNvSpPr>
          <p:nvPr>
            <p:ph type="sldNum" sz="quarter" idx="10"/>
          </p:nvPr>
        </p:nvSpPr>
        <p:spPr>
          <a:xfrm>
            <a:off x="609441" y="6577014"/>
            <a:ext cx="1117309"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smtClean="0"/>
              <a:t>Lab5 Intro 16a- </a:t>
            </a:r>
            <a:fld id="{060BD193-E118-4B16-863C-C8C12C675E3E}" type="slidenum">
              <a:rPr lang="en-US" smtClean="0"/>
              <a:pPr>
                <a:defRPr/>
              </a:pPr>
              <a:t>‹#›</a:t>
            </a:fld>
            <a:endParaRPr lang="en-US" dirty="0"/>
          </a:p>
        </p:txBody>
      </p:sp>
    </p:spTree>
    <p:extLst>
      <p:ext uri="{BB962C8B-B14F-4D97-AF65-F5344CB8AC3E}">
        <p14:creationId xmlns:p14="http://schemas.microsoft.com/office/powerpoint/2010/main" val="1822920545"/>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Lst>
  <p:timing>
    <p:tnLst>
      <p:par>
        <p:cTn id="1" dur="indefinite" restart="never" nodeType="tmRoot"/>
      </p:par>
    </p:tnLst>
  </p:timing>
  <p:hf hdr="0" dt="0"/>
  <p:txStyles>
    <p:title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ts val="800"/>
        </a:spcBef>
        <a:spcAft>
          <a:spcPct val="0"/>
        </a:spcAft>
        <a:buClr>
          <a:schemeClr val="tx2"/>
        </a:buClr>
        <a:buSzPct val="88000"/>
        <a:buFont typeface="Wingdings" pitchFamily="2" charset="2"/>
        <a:buBlip>
          <a:blip r:embed="rId12"/>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Lab5 Intro</a:t>
            </a:r>
            <a:br>
              <a:rPr lang="en-US" dirty="0" smtClean="0"/>
            </a:br>
            <a:r>
              <a:rPr lang="en-US" dirty="0" smtClean="0"/>
              <a:t>Xilinx Design Constraints</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prstGeom prst="rect">
            <a:avLst/>
          </a:prstGeom>
        </p:spPr>
        <p:txBody>
          <a:bodyPr/>
          <a:lstStyle/>
          <a:p>
            <a:r>
              <a:rPr lang="en-US" dirty="0"/>
              <a:t>In this lab you will use the uart_led design that was introduced in the previous labs. You will start the project with I/O Planning type, enter pin locations, and export it to the rtl. You will then create the timing constraints and perform the timing analysis</a:t>
            </a:r>
            <a:endParaRPr lang="en-US" dirty="0" smtClean="0"/>
          </a:p>
        </p:txBody>
      </p:sp>
      <p:sp>
        <p:nvSpPr>
          <p:cNvPr id="3" name="Slide Number Placeholder 2"/>
          <p:cNvSpPr>
            <a:spLocks noGrp="1"/>
          </p:cNvSpPr>
          <p:nvPr>
            <p:ph type="sldNum" sz="quarter" idx="10"/>
          </p:nvPr>
        </p:nvSpPr>
        <p:spPr/>
        <p:txBody>
          <a:bodyPr/>
          <a:lstStyle/>
          <a:p>
            <a:pPr>
              <a:defRPr/>
            </a:pPr>
            <a:r>
              <a:rPr lang="en-US" dirty="0" smtClean="0"/>
              <a:t>Lab5 Intro 16a- </a:t>
            </a:r>
            <a:fld id="{060BD193-E118-4B16-863C-C8C12C675E3E}" type="slidenum">
              <a:rPr lang="en-US" smtClean="0"/>
              <a:pPr>
                <a:defRPr/>
              </a:pPr>
              <a:t>2</a:t>
            </a:fld>
            <a:endParaRPr lang="en-US" dirty="0"/>
          </a:p>
        </p:txBody>
      </p:sp>
      <p:sp>
        <p:nvSpPr>
          <p:cNvPr id="5" name="Title 4"/>
          <p:cNvSpPr>
            <a:spLocks noGrp="1"/>
          </p:cNvSpPr>
          <p:nvPr>
            <p:ph type="title"/>
          </p:nvPr>
        </p:nvSpPr>
        <p:spPr/>
        <p:txBody>
          <a:bodyPr/>
          <a:lstStyle/>
          <a:p>
            <a:r>
              <a:rPr lang="en-US" dirty="0" smtClean="0"/>
              <a:t>Introduction</a:t>
            </a:r>
            <a:endParaRPr lang="en-US" dirty="0"/>
          </a:p>
        </p:txBody>
      </p:sp>
      <p:sp>
        <p:nvSpPr>
          <p:cNvPr id="4" name="Footer Placeholder 3"/>
          <p:cNvSpPr>
            <a:spLocks noGrp="1"/>
          </p:cNvSpPr>
          <p:nvPr>
            <p:ph type="ftr" sz="quarter" idx="3"/>
          </p:nvPr>
        </p:nvSpPr>
        <p:spPr/>
        <p:txBody>
          <a:bodyPr/>
          <a:lstStyle/>
          <a:p>
            <a:r>
              <a:rPr lang="en-US" dirty="0" smtClean="0"/>
              <a:t>© Copyright 2016 Xilinx</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r>
              <a:rPr lang="en-US" dirty="0" smtClean="0"/>
              <a:t>Lab5 Intro 16a- </a:t>
            </a:r>
            <a:fld id="{060BD193-E118-4B16-863C-C8C12C675E3E}" type="slidenum">
              <a:rPr lang="en-US" smtClean="0"/>
              <a:pPr>
                <a:defRPr/>
              </a:pPr>
              <a:t>3</a:t>
            </a:fld>
            <a:endParaRPr lang="en-US" dirty="0"/>
          </a:p>
        </p:txBody>
      </p:sp>
      <p:sp>
        <p:nvSpPr>
          <p:cNvPr id="4" name="Title 3"/>
          <p:cNvSpPr>
            <a:spLocks noGrp="1"/>
          </p:cNvSpPr>
          <p:nvPr>
            <p:ph type="title"/>
          </p:nvPr>
        </p:nvSpPr>
        <p:spPr/>
        <p:txBody>
          <a:bodyPr/>
          <a:lstStyle/>
          <a:p>
            <a:r>
              <a:rPr lang="en-US" dirty="0" smtClean="0"/>
              <a:t>The Design</a:t>
            </a:r>
            <a:endParaRPr lang="en-US" dirty="0"/>
          </a:p>
        </p:txBody>
      </p:sp>
      <p:sp>
        <p:nvSpPr>
          <p:cNvPr id="5" name="Footer Placeholder 4"/>
          <p:cNvSpPr>
            <a:spLocks noGrp="1"/>
          </p:cNvSpPr>
          <p:nvPr>
            <p:ph type="ftr" sz="quarter" idx="3"/>
          </p:nvPr>
        </p:nvSpPr>
        <p:spPr/>
        <p:txBody>
          <a:bodyPr/>
          <a:lstStyle/>
          <a:p>
            <a:r>
              <a:rPr lang="en-US" dirty="0" smtClean="0"/>
              <a:t>© Copyright 2016 Xilinx</a:t>
            </a:r>
            <a:endParaRPr lang="en-US" dirty="0"/>
          </a:p>
        </p:txBody>
      </p:sp>
      <p:sp>
        <p:nvSpPr>
          <p:cNvPr id="6" name="Rectangle 2"/>
          <p:cNvSpPr>
            <a:spLocks noChangeArrowheads="1"/>
          </p:cNvSpPr>
          <p:nvPr/>
        </p:nvSpPr>
        <p:spPr bwMode="auto">
          <a:xfrm>
            <a:off x="0" y="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713" y="1226385"/>
            <a:ext cx="7643812" cy="515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70152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Create a </a:t>
            </a:r>
            <a:r>
              <a:rPr lang="en-US" dirty="0" err="1" smtClean="0"/>
              <a:t>Vivado</a:t>
            </a:r>
            <a:r>
              <a:rPr lang="en-US" dirty="0" smtClean="0"/>
              <a:t> I/O Planning project </a:t>
            </a:r>
          </a:p>
          <a:p>
            <a:r>
              <a:rPr lang="en-US" dirty="0" smtClean="0"/>
              <a:t>Assign various pins and source files</a:t>
            </a:r>
          </a:p>
          <a:p>
            <a:r>
              <a:rPr lang="en-US" dirty="0" smtClean="0"/>
              <a:t>Synthesize and enter timing constraints</a:t>
            </a:r>
          </a:p>
          <a:p>
            <a:r>
              <a:rPr lang="en-US" dirty="0" smtClean="0"/>
              <a:t>Implement and perform timing analysis</a:t>
            </a:r>
          </a:p>
          <a:p>
            <a:r>
              <a:rPr lang="en-US" dirty="0" smtClean="0"/>
              <a:t>Generate the </a:t>
            </a:r>
            <a:r>
              <a:rPr lang="en-US" dirty="0" err="1" smtClean="0"/>
              <a:t>bitstream</a:t>
            </a:r>
            <a:r>
              <a:rPr lang="en-US" dirty="0" smtClean="0"/>
              <a:t> and verify (optional)</a:t>
            </a:r>
          </a:p>
          <a:p>
            <a:pPr marL="0" indent="0">
              <a:buNone/>
            </a:pPr>
            <a:endParaRPr lang="en-US" dirty="0" smtClean="0"/>
          </a:p>
          <a:p>
            <a:pPr marL="0" indent="0">
              <a:buNone/>
            </a:pPr>
            <a:endParaRPr lang="en-US" dirty="0" smtClean="0"/>
          </a:p>
          <a:p>
            <a:endParaRPr lang="en-US" dirty="0"/>
          </a:p>
        </p:txBody>
      </p:sp>
      <p:sp>
        <p:nvSpPr>
          <p:cNvPr id="6" name="Slide Number Placeholder 5"/>
          <p:cNvSpPr>
            <a:spLocks noGrp="1"/>
          </p:cNvSpPr>
          <p:nvPr>
            <p:ph type="sldNum" sz="quarter" idx="10"/>
          </p:nvPr>
        </p:nvSpPr>
        <p:spPr/>
        <p:txBody>
          <a:bodyPr/>
          <a:lstStyle/>
          <a:p>
            <a:pPr>
              <a:defRPr/>
            </a:pPr>
            <a:r>
              <a:rPr lang="en-US" dirty="0" smtClean="0"/>
              <a:t>Lab5 Intro 16a- </a:t>
            </a:r>
            <a:fld id="{060BD193-E118-4B16-863C-C8C12C675E3E}" type="slidenum">
              <a:rPr lang="en-US" smtClean="0"/>
              <a:pPr>
                <a:defRPr/>
              </a:pPr>
              <a:t>4</a:t>
            </a:fld>
            <a:endParaRPr lang="en-US" dirty="0"/>
          </a:p>
        </p:txBody>
      </p:sp>
      <p:sp>
        <p:nvSpPr>
          <p:cNvPr id="4" name="Title 3"/>
          <p:cNvSpPr>
            <a:spLocks noGrp="1"/>
          </p:cNvSpPr>
          <p:nvPr>
            <p:ph type="title"/>
          </p:nvPr>
        </p:nvSpPr>
        <p:spPr/>
        <p:txBody>
          <a:bodyPr/>
          <a:lstStyle/>
          <a:p>
            <a:r>
              <a:rPr lang="en-US" dirty="0" smtClean="0"/>
              <a:t>Procedure</a:t>
            </a:r>
            <a:endParaRPr lang="en-US" dirty="0"/>
          </a:p>
        </p:txBody>
      </p:sp>
      <p:sp>
        <p:nvSpPr>
          <p:cNvPr id="7" name="Footer Placeholder 6"/>
          <p:cNvSpPr>
            <a:spLocks noGrp="1"/>
          </p:cNvSpPr>
          <p:nvPr>
            <p:ph type="ftr" sz="quarter" idx="3"/>
          </p:nvPr>
        </p:nvSpPr>
        <p:spPr/>
        <p:txBody>
          <a:bodyPr/>
          <a:lstStyle/>
          <a:p>
            <a:r>
              <a:rPr lang="en-US" dirty="0" smtClean="0"/>
              <a:t>© Copyright 2016 Xilinx</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dirty="0"/>
              <a:t>The lab is written for the Nexys4 DDR, </a:t>
            </a:r>
            <a:r>
              <a:rPr lang="en-US" dirty="0" err="1"/>
              <a:t>Nexys</a:t>
            </a:r>
            <a:r>
              <a:rPr lang="en-US" dirty="0"/>
              <a:t> Video, and the Basys3 boards.</a:t>
            </a:r>
          </a:p>
          <a:p>
            <a:r>
              <a:rPr lang="en-US" dirty="0"/>
              <a:t>Nexys4 DDR targets the XC7A100TCSG324C-1</a:t>
            </a:r>
          </a:p>
          <a:p>
            <a:r>
              <a:rPr lang="en-US" dirty="0" err="1"/>
              <a:t>Nexys</a:t>
            </a:r>
            <a:r>
              <a:rPr lang="en-US" dirty="0"/>
              <a:t> Video targets the XC7A200TSBG484C-1</a:t>
            </a:r>
          </a:p>
          <a:p>
            <a:r>
              <a:rPr lang="en-US" dirty="0"/>
              <a:t>Basys3 targets the XC7A35TCPG236C-1</a:t>
            </a:r>
          </a:p>
          <a:p>
            <a:r>
              <a:rPr lang="en-US" dirty="0"/>
              <a:t>The procedure in the lab differentiates between the three boards</a:t>
            </a:r>
          </a:p>
          <a:p>
            <a:pPr lvl="1"/>
            <a:r>
              <a:rPr lang="en-US" dirty="0"/>
              <a:t>Please pay attention to the instructions to ensure the right steps are followed</a:t>
            </a:r>
          </a:p>
          <a:p>
            <a:pPr lvl="1"/>
            <a:r>
              <a:rPr lang="en-US" dirty="0"/>
              <a:t>Also make sure the XDC file used is specific to the target device/board</a:t>
            </a:r>
          </a:p>
          <a:p>
            <a:pPr marL="0" indent="0">
              <a:buNone/>
            </a:pPr>
            <a:endParaRPr lang="en-US" dirty="0" smtClean="0"/>
          </a:p>
          <a:p>
            <a:endParaRPr lang="en-US" dirty="0"/>
          </a:p>
        </p:txBody>
      </p:sp>
      <p:sp>
        <p:nvSpPr>
          <p:cNvPr id="6" name="Slide Number Placeholder 5"/>
          <p:cNvSpPr>
            <a:spLocks noGrp="1"/>
          </p:cNvSpPr>
          <p:nvPr>
            <p:ph type="sldNum" sz="quarter" idx="10"/>
          </p:nvPr>
        </p:nvSpPr>
        <p:spPr/>
        <p:txBody>
          <a:bodyPr/>
          <a:lstStyle/>
          <a:p>
            <a:pPr>
              <a:defRPr/>
            </a:pPr>
            <a:r>
              <a:rPr lang="en-US" dirty="0" smtClean="0"/>
              <a:t>Lab1 Intro 12a- </a:t>
            </a:r>
            <a:fld id="{060BD193-E118-4B16-863C-C8C12C675E3E}" type="slidenum">
              <a:rPr lang="en-US" smtClean="0"/>
              <a:pPr>
                <a:defRPr/>
              </a:pPr>
              <a:t>5</a:t>
            </a:fld>
            <a:endParaRPr lang="en-US" dirty="0"/>
          </a:p>
        </p:txBody>
      </p:sp>
      <p:sp>
        <p:nvSpPr>
          <p:cNvPr id="4" name="Title 3"/>
          <p:cNvSpPr>
            <a:spLocks noGrp="1"/>
          </p:cNvSpPr>
          <p:nvPr>
            <p:ph type="title"/>
          </p:nvPr>
        </p:nvSpPr>
        <p:spPr/>
        <p:txBody>
          <a:bodyPr/>
          <a:lstStyle/>
          <a:p>
            <a:r>
              <a:rPr lang="en-US" dirty="0" smtClean="0"/>
              <a:t>Note on target board/device</a:t>
            </a:r>
            <a:endParaRPr lang="en-US" dirty="0"/>
          </a:p>
        </p:txBody>
      </p:sp>
      <p:sp>
        <p:nvSpPr>
          <p:cNvPr id="7" name="Footer Placeholder 6"/>
          <p:cNvSpPr>
            <a:spLocks noGrp="1"/>
          </p:cNvSpPr>
          <p:nvPr>
            <p:ph type="ftr" sz="quarter" idx="3"/>
          </p:nvPr>
        </p:nvSpPr>
        <p:spPr/>
        <p:txBody>
          <a:bodyPr/>
          <a:lstStyle/>
          <a:p>
            <a:r>
              <a:rPr lang="en-US" dirty="0" smtClean="0"/>
              <a:t>© Copyright 2016 Xilinx</a:t>
            </a:r>
            <a:endParaRPr lang="en-US" dirty="0"/>
          </a:p>
        </p:txBody>
      </p:sp>
    </p:spTree>
    <p:extLst>
      <p:ext uri="{BB962C8B-B14F-4D97-AF65-F5344CB8AC3E}">
        <p14:creationId xmlns:p14="http://schemas.microsoft.com/office/powerpoint/2010/main" val="2691766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this lab, you learned how to create </a:t>
            </a:r>
            <a:r>
              <a:rPr lang="en-US" dirty="0" smtClean="0"/>
              <a:t>an </a:t>
            </a:r>
            <a:r>
              <a:rPr lang="en-US" dirty="0"/>
              <a:t>I/O Planning project and assign the pins via the Device view, Package Pins tab, and the Tcl commands. You then exported to the rtl project where you added the provided source files. Next you created timing constraints and performed post-synthesis and post-implementation timing </a:t>
            </a:r>
            <a:r>
              <a:rPr lang="en-US" dirty="0" smtClean="0"/>
              <a:t>analysis. </a:t>
            </a:r>
            <a:endParaRPr lang="en-US" dirty="0"/>
          </a:p>
          <a:p>
            <a:pPr marL="0" indent="0">
              <a:buNone/>
            </a:pPr>
            <a:endParaRPr lang="en-US" dirty="0"/>
          </a:p>
          <a:p>
            <a:endParaRPr lang="en-US" dirty="0"/>
          </a:p>
          <a:p>
            <a:pPr marL="0" indent="0">
              <a:buNone/>
            </a:pPr>
            <a:endParaRPr lang="en-US" dirty="0"/>
          </a:p>
        </p:txBody>
      </p:sp>
      <p:sp>
        <p:nvSpPr>
          <p:cNvPr id="3" name="Slide Number Placeholder 2"/>
          <p:cNvSpPr>
            <a:spLocks noGrp="1"/>
          </p:cNvSpPr>
          <p:nvPr>
            <p:ph type="sldNum" sz="quarter" idx="10"/>
          </p:nvPr>
        </p:nvSpPr>
        <p:spPr/>
        <p:txBody>
          <a:bodyPr/>
          <a:lstStyle/>
          <a:p>
            <a:pPr>
              <a:defRPr/>
            </a:pPr>
            <a:r>
              <a:rPr lang="en-US" dirty="0" smtClean="0"/>
              <a:t>Lab5 Intro 16a- </a:t>
            </a:r>
            <a:fld id="{060BD193-E118-4B16-863C-C8C12C675E3E}" type="slidenum">
              <a:rPr lang="en-US" smtClean="0"/>
              <a:pPr>
                <a:defRPr/>
              </a:pPr>
              <a:t>6</a:t>
            </a:fld>
            <a:endParaRPr lang="en-US" dirty="0"/>
          </a:p>
        </p:txBody>
      </p:sp>
      <p:sp>
        <p:nvSpPr>
          <p:cNvPr id="4" name="Title 3"/>
          <p:cNvSpPr>
            <a:spLocks noGrp="1"/>
          </p:cNvSpPr>
          <p:nvPr>
            <p:ph type="title"/>
          </p:nvPr>
        </p:nvSpPr>
        <p:spPr/>
        <p:txBody>
          <a:bodyPr/>
          <a:lstStyle/>
          <a:p>
            <a:r>
              <a:rPr lang="en-US" dirty="0" smtClean="0"/>
              <a:t>Summary</a:t>
            </a:r>
            <a:endParaRPr lang="en-US" dirty="0"/>
          </a:p>
        </p:txBody>
      </p:sp>
      <p:sp>
        <p:nvSpPr>
          <p:cNvPr id="5" name="Footer Placeholder 4"/>
          <p:cNvSpPr>
            <a:spLocks noGrp="1"/>
          </p:cNvSpPr>
          <p:nvPr>
            <p:ph type="ftr" sz="quarter" idx="3"/>
          </p:nvPr>
        </p:nvSpPr>
        <p:spPr/>
        <p:txBody>
          <a:bodyPr/>
          <a:lstStyle/>
          <a:p>
            <a:r>
              <a:rPr lang="en-US" dirty="0" smtClean="0"/>
              <a:t>© Copyright 2016 Xilinx</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Xilinx_All_Programmable_Template_08-01-12">
  <a:themeElements>
    <a:clrScheme name="Xilinx All Programmable">
      <a:dk1>
        <a:srgbClr val="000000"/>
      </a:dk1>
      <a:lt1>
        <a:srgbClr val="FFFFFF"/>
      </a:lt1>
      <a:dk2>
        <a:srgbClr val="EC891D"/>
      </a:dk2>
      <a:lt2>
        <a:srgbClr val="EE3424"/>
      </a:lt2>
      <a:accent1>
        <a:srgbClr val="008CA8"/>
      </a:accent1>
      <a:accent2>
        <a:srgbClr val="B20838"/>
      </a:accent2>
      <a:accent3>
        <a:srgbClr val="6D7076"/>
      </a:accent3>
      <a:accent4>
        <a:srgbClr val="3F3F3F"/>
      </a:accent4>
      <a:accent5>
        <a:srgbClr val="D9DA56"/>
      </a:accent5>
      <a:accent6>
        <a:srgbClr val="8B8D09"/>
      </a:accent6>
      <a:hlink>
        <a:srgbClr val="008CA8"/>
      </a:hlink>
      <a:folHlink>
        <a:srgbClr val="004654"/>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45720" rIns="91440" bIns="45720" numCol="1" anchor="t" anchorCtr="0" compatLnSpc="1">
        <a:prstTxWarp prst="textNoShape">
          <a:avLst/>
        </a:prstTxWarp>
      </a:bodyPr>
      <a:lstStyle>
        <a:defPPr>
          <a:lnSpc>
            <a:spcPct val="100000"/>
          </a:lnSpc>
          <a:defRPr kern="0" dirty="0" smtClean="0">
            <a:solidFill>
              <a:schemeClr val="tx1">
                <a:lumMod val="75000"/>
                <a:lumOff val="25000"/>
              </a:schemeClr>
            </a:solidFill>
          </a:defRPr>
        </a:defPPr>
      </a:lstStyle>
    </a:tx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4_3.pptx" id="{FB044881-3FB6-4783-B698-BD6A32671889}" vid="{BA976BFF-C6DA-4068-8A06-B89547FD2B0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Description0 xmlns="D46A7F71-384C-4B0A-B6CB-1869FF28952A">The wide-frame format of the new All Programmable template.</Description0>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17F6AD44C380A4BB6CB1869FF28952A" ma:contentTypeVersion="0" ma:contentTypeDescription="Create a new document." ma:contentTypeScope="" ma:versionID="cbec7fb8faa159a01dcec9b5572a4f9b">
  <xsd:schema xmlns:xsd="http://www.w3.org/2001/XMLSchema" xmlns:p="http://schemas.microsoft.com/office/2006/metadata/properties" xmlns:ns2="D46A7F71-384C-4B0A-B6CB-1869FF28952A" targetNamespace="http://schemas.microsoft.com/office/2006/metadata/properties" ma:root="true" ma:fieldsID="e6a1f69f03052b316a7875f7c9741570" ns2:_="">
    <xsd:import namespace="D46A7F71-384C-4B0A-B6CB-1869FF28952A"/>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D46A7F71-384C-4B0A-B6CB-1869FF28952A"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747654C-B272-4B15-B46C-BB332E6C5466}">
  <ds:schemaRefs>
    <ds:schemaRef ds:uri="http://schemas.microsoft.com/office/2006/documentManagement/types"/>
    <ds:schemaRef ds:uri="D46A7F71-384C-4B0A-B6CB-1869FF28952A"/>
    <ds:schemaRef ds:uri="http://www.w3.org/XML/1998/namespace"/>
    <ds:schemaRef ds:uri="http://purl.org/dc/dcmitype/"/>
    <ds:schemaRef ds:uri="http://purl.org/dc/terms/"/>
    <ds:schemaRef ds:uri="http://schemas.microsoft.com/office/2006/metadata/propertie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A2570465-C410-4C49-BB43-C779FFF280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6A7F71-384C-4B0A-B6CB-1869FF28952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3645E401-49A1-479D-B023-F249450A84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Xilinx_All_Programmable_Template</Template>
  <TotalTime>2540</TotalTime>
  <Words>277</Words>
  <Application>Microsoft Office PowerPoint</Application>
  <PresentationFormat>Custom</PresentationFormat>
  <Paragraphs>33</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vt:lpstr>
      <vt:lpstr>Calibri</vt:lpstr>
      <vt:lpstr>Wingdings</vt:lpstr>
      <vt:lpstr>1_Xilinx_All_Programmable_Template_08-01-12</vt:lpstr>
      <vt:lpstr>Lab5 Intro Xilinx Design Constraints</vt:lpstr>
      <vt:lpstr>Introduction</vt:lpstr>
      <vt:lpstr>The Design</vt:lpstr>
      <vt:lpstr>Procedure</vt:lpstr>
      <vt:lpstr>Note on target board/device</vt:lpstr>
      <vt:lpstr>Summary</vt:lpstr>
    </vt:vector>
  </TitlesOfParts>
  <Company>Xilinx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Lab1 Intro</dc:title>
  <dc:creator>Xilinx</dc:creator>
  <cp:keywords>Public</cp:keywords>
  <cp:lastModifiedBy>Zheheng Tuan</cp:lastModifiedBy>
  <cp:revision>105</cp:revision>
  <cp:lastPrinted>2015-07-28T15:00:06Z</cp:lastPrinted>
  <dcterms:created xsi:type="dcterms:W3CDTF">2012-07-09T23:27:55Z</dcterms:created>
  <dcterms:modified xsi:type="dcterms:W3CDTF">2016-08-07T11:56:34Z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scription0">
    <vt:lpwstr/>
  </property>
  <property fmtid="{D5CDD505-2E9C-101B-9397-08002B2CF9AE}" pid="3" name="ContentTypeId">
    <vt:lpwstr>0x010100717F6AD44C380A4BB6CB1869FF28952A</vt:lpwstr>
  </property>
  <property fmtid="{D5CDD505-2E9C-101B-9397-08002B2CF9AE}" pid="4" name="TitusGUID">
    <vt:lpwstr>75e84c18-e8db-4db7-86e8-cd9557b90dd0</vt:lpwstr>
  </property>
  <property fmtid="{D5CDD505-2E9C-101B-9397-08002B2CF9AE}" pid="5" name="TITUSCustom1">
    <vt:lpwstr>1</vt:lpwstr>
  </property>
  <property fmtid="{D5CDD505-2E9C-101B-9397-08002B2CF9AE}" pid="6" name="XilinxClassification">
    <vt:lpwstr>Public</vt:lpwstr>
  </property>
  <property fmtid="{D5CDD505-2E9C-101B-9397-08002B2CF9AE}" pid="7" name="XilinxVisual Markings">
    <vt:lpwstr>No</vt:lpwstr>
  </property>
  <property fmtid="{D5CDD505-2E9C-101B-9397-08002B2CF9AE}" pid="8" name="XilinxPublication Year">
    <vt:lpwstr>2012</vt:lpwstr>
  </property>
  <property fmtid="{D5CDD505-2E9C-101B-9397-08002B2CF9AE}" pid="9" name="XilinxRemoveLegacyFooters">
    <vt:lpwstr>Yes</vt:lpwstr>
  </property>
</Properties>
</file>