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Open Sans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3GReupkh1h7Ujvk6HldK7EEm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FA85AC-F751-41AA-9BC2-ED74F474E528}">
  <a:tblStyle styleId="{47FA85AC-F751-41AA-9BC2-ED74F474E5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OpenSans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hyperlink" Target="https://github.com/DanielNV002/TiendaTecnologica_NavarroVazquezDaniel" TargetMode="External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5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2763366">
            <a:off x="-4205419" y="-4228879"/>
            <a:ext cx="11872711" cy="11694621"/>
          </a:xfrm>
          <a:custGeom>
            <a:rect b="b" l="l" r="r" t="t"/>
            <a:pathLst>
              <a:path extrusionOk="0" h="11694621" w="11872711">
                <a:moveTo>
                  <a:pt x="0" y="0"/>
                </a:moveTo>
                <a:lnTo>
                  <a:pt x="11872712" y="0"/>
                </a:lnTo>
                <a:lnTo>
                  <a:pt x="11872712" y="11694621"/>
                </a:lnTo>
                <a:lnTo>
                  <a:pt x="0" y="116946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2763366">
            <a:off x="10883280" y="3360071"/>
            <a:ext cx="10539279" cy="10381190"/>
          </a:xfrm>
          <a:custGeom>
            <a:rect b="b" l="l" r="r" t="t"/>
            <a:pathLst>
              <a:path extrusionOk="0" h="10381190" w="10539279">
                <a:moveTo>
                  <a:pt x="0" y="0"/>
                </a:moveTo>
                <a:lnTo>
                  <a:pt x="10539279" y="0"/>
                </a:lnTo>
                <a:lnTo>
                  <a:pt x="10539279" y="10381190"/>
                </a:lnTo>
                <a:lnTo>
                  <a:pt x="0" y="1038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14114923" y="7539755"/>
            <a:ext cx="918704" cy="918704"/>
            <a:chOff x="0" y="0"/>
            <a:chExt cx="812800" cy="8128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17665080" y="2027854"/>
            <a:ext cx="918704" cy="918704"/>
            <a:chOff x="0" y="0"/>
            <a:chExt cx="812800" cy="8128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2624855" y="896879"/>
            <a:ext cx="515020" cy="515020"/>
            <a:chOff x="0" y="0"/>
            <a:chExt cx="812800" cy="812800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-552895" y="6540601"/>
            <a:ext cx="1917858" cy="1917858"/>
            <a:chOff x="0" y="0"/>
            <a:chExt cx="812800" cy="812800"/>
          </a:xfrm>
        </p:grpSpPr>
        <p:sp>
          <p:nvSpPr>
            <p:cNvPr id="96" name="Google Shape;96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6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15489170" y="-763346"/>
            <a:ext cx="1917858" cy="1917858"/>
            <a:chOff x="0" y="0"/>
            <a:chExt cx="812800" cy="812800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6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15033628" y="9142125"/>
            <a:ext cx="1917858" cy="1917858"/>
            <a:chOff x="0" y="0"/>
            <a:chExt cx="812800" cy="812800"/>
          </a:xfrm>
        </p:grpSpPr>
        <p:sp>
          <p:nvSpPr>
            <p:cNvPr id="102" name="Google Shape;102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6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16564470" y="8198938"/>
            <a:ext cx="519043" cy="519043"/>
            <a:chOff x="0" y="0"/>
            <a:chExt cx="812800" cy="812800"/>
          </a:xfrm>
        </p:grpSpPr>
        <p:sp>
          <p:nvSpPr>
            <p:cNvPr id="105" name="Google Shape;105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15473514" y="1508811"/>
            <a:ext cx="519043" cy="519043"/>
            <a:chOff x="0" y="0"/>
            <a:chExt cx="812800" cy="812800"/>
          </a:xfrm>
        </p:grpSpPr>
        <p:sp>
          <p:nvSpPr>
            <p:cNvPr id="108" name="Google Shape;108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-671979" y="-889158"/>
            <a:ext cx="2917012" cy="2917012"/>
            <a:chOff x="0" y="0"/>
            <a:chExt cx="812800" cy="812800"/>
          </a:xfrm>
        </p:grpSpPr>
        <p:sp>
          <p:nvSpPr>
            <p:cNvPr id="111" name="Google Shape;111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2245033" y="2339904"/>
            <a:ext cx="1054211" cy="1054211"/>
            <a:chOff x="0" y="0"/>
            <a:chExt cx="812800" cy="812800"/>
          </a:xfrm>
        </p:grpSpPr>
        <p:sp>
          <p:nvSpPr>
            <p:cNvPr id="114" name="Google Shape;114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6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"/>
          <p:cNvSpPr txBox="1"/>
          <p:nvPr/>
        </p:nvSpPr>
        <p:spPr>
          <a:xfrm>
            <a:off x="8243545" y="1864065"/>
            <a:ext cx="1800911" cy="618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TENCH</a:t>
            </a:r>
            <a:endParaRPr/>
          </a:p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endParaRPr/>
          </a:p>
        </p:txBody>
      </p:sp>
      <p:cxnSp>
        <p:nvCxnSpPr>
          <p:cNvPr id="117" name="Google Shape;117;p1"/>
          <p:cNvCxnSpPr/>
          <p:nvPr/>
        </p:nvCxnSpPr>
        <p:spPr>
          <a:xfrm>
            <a:off x="9124950" y="6690971"/>
            <a:ext cx="0" cy="1767488"/>
          </a:xfrm>
          <a:prstGeom prst="straightConnector1">
            <a:avLst/>
          </a:prstGeom>
          <a:noFill/>
          <a:ln cap="flat" cmpd="sng" w="38100">
            <a:solidFill>
              <a:srgbClr val="5E17EB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" name="Google Shape;118;p1"/>
          <p:cNvSpPr/>
          <p:nvPr/>
        </p:nvSpPr>
        <p:spPr>
          <a:xfrm>
            <a:off x="8564557" y="804018"/>
            <a:ext cx="1158886" cy="964314"/>
          </a:xfrm>
          <a:custGeom>
            <a:rect b="b" l="l" r="r" t="t"/>
            <a:pathLst>
              <a:path extrusionOk="0" h="964314" w="1158886">
                <a:moveTo>
                  <a:pt x="0" y="0"/>
                </a:moveTo>
                <a:lnTo>
                  <a:pt x="1158886" y="0"/>
                </a:lnTo>
                <a:lnTo>
                  <a:pt x="1158886" y="964314"/>
                </a:lnTo>
                <a:lnTo>
                  <a:pt x="0" y="964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"/>
          <p:cNvSpPr txBox="1"/>
          <p:nvPr/>
        </p:nvSpPr>
        <p:spPr>
          <a:xfrm>
            <a:off x="2450555" y="3716737"/>
            <a:ext cx="13542002" cy="2703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MI TIENDA TECNOLOGICA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5480374" y="8906256"/>
            <a:ext cx="7289151" cy="352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Por Daniel Navarro. Martes, 3 de Diciembre de 2024.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0"/>
          <p:cNvGrpSpPr/>
          <p:nvPr/>
        </p:nvGrpSpPr>
        <p:grpSpPr>
          <a:xfrm>
            <a:off x="1028700" y="2396936"/>
            <a:ext cx="3782853" cy="4593036"/>
            <a:chOff x="0" y="-104775"/>
            <a:chExt cx="996307" cy="1209688"/>
          </a:xfrm>
        </p:grpSpPr>
        <p:sp>
          <p:nvSpPr>
            <p:cNvPr id="375" name="Google Shape;375;p10"/>
            <p:cNvSpPr/>
            <p:nvPr/>
          </p:nvSpPr>
          <p:spPr>
            <a:xfrm>
              <a:off x="0" y="0"/>
              <a:ext cx="996307" cy="1104913"/>
            </a:xfrm>
            <a:custGeom>
              <a:rect b="b" l="l" r="r" t="t"/>
              <a:pathLst>
                <a:path extrusionOk="0" h="1104913" w="996307">
                  <a:moveTo>
                    <a:pt x="0" y="0"/>
                  </a:moveTo>
                  <a:lnTo>
                    <a:pt x="996307" y="0"/>
                  </a:lnTo>
                  <a:lnTo>
                    <a:pt x="996307" y="1104913"/>
                  </a:lnTo>
                  <a:lnTo>
                    <a:pt x="0" y="1104913"/>
                  </a:lnTo>
                  <a:close/>
                </a:path>
              </a:pathLst>
            </a:custGeom>
            <a:solidFill>
              <a:srgbClr val="130334"/>
            </a:solidFill>
            <a:ln cap="sq" cmpd="sng" w="38100">
              <a:solidFill>
                <a:srgbClr val="5E17EB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76" name="Google Shape;376;p10"/>
            <p:cNvSpPr txBox="1"/>
            <p:nvPr/>
          </p:nvSpPr>
          <p:spPr>
            <a:xfrm>
              <a:off x="0" y="-104775"/>
              <a:ext cx="996307" cy="1209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 rot="-5400000">
            <a:off x="13212631" y="-4538263"/>
            <a:ext cx="5668802" cy="12123751"/>
          </a:xfrm>
          <a:custGeom>
            <a:rect b="b" l="l" r="r" t="t"/>
            <a:pathLst>
              <a:path extrusionOk="0" h="12123751" w="5668802">
                <a:moveTo>
                  <a:pt x="0" y="0"/>
                </a:moveTo>
                <a:lnTo>
                  <a:pt x="5668802" y="0"/>
                </a:lnTo>
                <a:lnTo>
                  <a:pt x="5668802" y="12123750"/>
                </a:lnTo>
                <a:lnTo>
                  <a:pt x="0" y="12123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117122" t="0"/>
            </a:stretch>
          </a:blipFill>
          <a:ln>
            <a:noFill/>
          </a:ln>
        </p:spPr>
      </p:sp>
      <p:grpSp>
        <p:nvGrpSpPr>
          <p:cNvPr id="378" name="Google Shape;378;p10"/>
          <p:cNvGrpSpPr/>
          <p:nvPr/>
        </p:nvGrpSpPr>
        <p:grpSpPr>
          <a:xfrm>
            <a:off x="11670699" y="6550876"/>
            <a:ext cx="2925265" cy="2925265"/>
            <a:chOff x="0" y="0"/>
            <a:chExt cx="812800" cy="812800"/>
          </a:xfrm>
        </p:grpSpPr>
        <p:sp>
          <p:nvSpPr>
            <p:cNvPr id="379" name="Google Shape;379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>
            <a:off x="13356970" y="2396936"/>
            <a:ext cx="3782853" cy="4593036"/>
            <a:chOff x="0" y="-104775"/>
            <a:chExt cx="996307" cy="1209688"/>
          </a:xfrm>
        </p:grpSpPr>
        <p:sp>
          <p:nvSpPr>
            <p:cNvPr id="382" name="Google Shape;382;p10"/>
            <p:cNvSpPr/>
            <p:nvPr/>
          </p:nvSpPr>
          <p:spPr>
            <a:xfrm>
              <a:off x="0" y="0"/>
              <a:ext cx="996307" cy="1104913"/>
            </a:xfrm>
            <a:custGeom>
              <a:rect b="b" l="l" r="r" t="t"/>
              <a:pathLst>
                <a:path extrusionOk="0" h="1104913" w="996307">
                  <a:moveTo>
                    <a:pt x="0" y="0"/>
                  </a:moveTo>
                  <a:lnTo>
                    <a:pt x="996307" y="0"/>
                  </a:lnTo>
                  <a:lnTo>
                    <a:pt x="996307" y="1104913"/>
                  </a:lnTo>
                  <a:lnTo>
                    <a:pt x="0" y="1104913"/>
                  </a:lnTo>
                  <a:close/>
                </a:path>
              </a:pathLst>
            </a:custGeom>
            <a:solidFill>
              <a:srgbClr val="130334"/>
            </a:solidFill>
            <a:ln cap="sq" cmpd="sng" w="38100">
              <a:solidFill>
                <a:srgbClr val="5E17EB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3" name="Google Shape;383;p10"/>
            <p:cNvSpPr txBox="1"/>
            <p:nvPr/>
          </p:nvSpPr>
          <p:spPr>
            <a:xfrm>
              <a:off x="0" y="-104775"/>
              <a:ext cx="996307" cy="1209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10"/>
          <p:cNvGrpSpPr/>
          <p:nvPr/>
        </p:nvGrpSpPr>
        <p:grpSpPr>
          <a:xfrm>
            <a:off x="364401" y="7434552"/>
            <a:ext cx="1157913" cy="1157913"/>
            <a:chOff x="0" y="0"/>
            <a:chExt cx="812800" cy="812800"/>
          </a:xfrm>
        </p:grpSpPr>
        <p:sp>
          <p:nvSpPr>
            <p:cNvPr id="385" name="Google Shape;38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10"/>
          <p:cNvGrpSpPr/>
          <p:nvPr/>
        </p:nvGrpSpPr>
        <p:grpSpPr>
          <a:xfrm>
            <a:off x="1522313" y="8829739"/>
            <a:ext cx="519043" cy="519043"/>
            <a:chOff x="0" y="0"/>
            <a:chExt cx="812800" cy="812800"/>
          </a:xfrm>
        </p:grpSpPr>
        <p:sp>
          <p:nvSpPr>
            <p:cNvPr id="388" name="Google Shape;388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10646527" y="839992"/>
            <a:ext cx="1323468" cy="1323468"/>
            <a:chOff x="0" y="0"/>
            <a:chExt cx="812800" cy="812800"/>
          </a:xfrm>
        </p:grpSpPr>
        <p:sp>
          <p:nvSpPr>
            <p:cNvPr id="391" name="Google Shape;391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10"/>
          <p:cNvGrpSpPr/>
          <p:nvPr/>
        </p:nvGrpSpPr>
        <p:grpSpPr>
          <a:xfrm>
            <a:off x="13905940" y="-209770"/>
            <a:ext cx="547911" cy="547911"/>
            <a:chOff x="0" y="0"/>
            <a:chExt cx="812800" cy="812800"/>
          </a:xfrm>
        </p:grpSpPr>
        <p:sp>
          <p:nvSpPr>
            <p:cNvPr id="394" name="Google Shape;394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10"/>
          <p:cNvSpPr/>
          <p:nvPr/>
        </p:nvSpPr>
        <p:spPr>
          <a:xfrm>
            <a:off x="1792517" y="2163461"/>
            <a:ext cx="14702966" cy="5476855"/>
          </a:xfrm>
          <a:custGeom>
            <a:rect b="b" l="l" r="r" t="t"/>
            <a:pathLst>
              <a:path extrusionOk="0" h="5476855" w="14702966">
                <a:moveTo>
                  <a:pt x="0" y="0"/>
                </a:moveTo>
                <a:lnTo>
                  <a:pt x="14702966" y="0"/>
                </a:lnTo>
                <a:lnTo>
                  <a:pt x="14702966" y="5476855"/>
                </a:lnTo>
                <a:lnTo>
                  <a:pt x="0" y="5476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7" name="Google Shape;397;p10"/>
          <p:cNvSpPr txBox="1"/>
          <p:nvPr/>
        </p:nvSpPr>
        <p:spPr>
          <a:xfrm>
            <a:off x="17740663" y="157483"/>
            <a:ext cx="282773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10</a:t>
            </a:r>
            <a:endParaRPr/>
          </a:p>
        </p:txBody>
      </p:sp>
      <p:sp>
        <p:nvSpPr>
          <p:cNvPr id="398" name="Google Shape;398;p10"/>
          <p:cNvSpPr txBox="1"/>
          <p:nvPr/>
        </p:nvSpPr>
        <p:spPr>
          <a:xfrm>
            <a:off x="1028700" y="423548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CÓDIGO &amp; LÓGICA DEL PROGRAMA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1028700" y="1510278"/>
            <a:ext cx="16230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Finalmente al comprar, llamaremos al metodo nuevaCompra() de la BBDD para añadir el producto a la BBDD.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1869857" y="8528114"/>
            <a:ext cx="14625626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Con esto, todas las funciones de mayor importancia han sido explicadas.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"/>
          <p:cNvSpPr txBox="1"/>
          <p:nvPr/>
        </p:nvSpPr>
        <p:spPr>
          <a:xfrm>
            <a:off x="1028700" y="280991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OBJETIVOS DE FUTURO</a:t>
            </a:r>
            <a:endParaRPr/>
          </a:p>
        </p:txBody>
      </p:sp>
      <p:grpSp>
        <p:nvGrpSpPr>
          <p:cNvPr id="406" name="Google Shape;406;p11"/>
          <p:cNvGrpSpPr/>
          <p:nvPr/>
        </p:nvGrpSpPr>
        <p:grpSpPr>
          <a:xfrm>
            <a:off x="2580016" y="3775210"/>
            <a:ext cx="3828852" cy="3963460"/>
            <a:chOff x="0" y="-28575"/>
            <a:chExt cx="812800" cy="841375"/>
          </a:xfrm>
        </p:grpSpPr>
        <p:sp>
          <p:nvSpPr>
            <p:cNvPr id="407" name="Google Shape;407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0334">
                <a:alpha val="87450"/>
              </a:srgbClr>
            </a:solidFill>
            <a:ln cap="sq" cmpd="sng" w="38100">
              <a:solidFill>
                <a:srgbClr val="5E17EB">
                  <a:alpha val="874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11"/>
          <p:cNvGrpSpPr/>
          <p:nvPr/>
        </p:nvGrpSpPr>
        <p:grpSpPr>
          <a:xfrm>
            <a:off x="11879132" y="3775210"/>
            <a:ext cx="3828852" cy="3963460"/>
            <a:chOff x="0" y="-28575"/>
            <a:chExt cx="812800" cy="841375"/>
          </a:xfrm>
        </p:grpSpPr>
        <p:sp>
          <p:nvSpPr>
            <p:cNvPr id="410" name="Google Shape;410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0334">
                <a:alpha val="87450"/>
              </a:srgbClr>
            </a:solidFill>
            <a:ln cap="sq" cmpd="sng" w="38100">
              <a:solidFill>
                <a:srgbClr val="5E17EB">
                  <a:alpha val="874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6885118" y="4828756"/>
            <a:ext cx="4517765" cy="4676593"/>
            <a:chOff x="0" y="-28575"/>
            <a:chExt cx="812800" cy="841375"/>
          </a:xfrm>
        </p:grpSpPr>
        <p:sp>
          <p:nvSpPr>
            <p:cNvPr id="413" name="Google Shape;413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0334">
                <a:alpha val="87450"/>
              </a:srgbClr>
            </a:solidFill>
            <a:ln cap="sq" cmpd="sng" w="38100">
              <a:solidFill>
                <a:srgbClr val="5E17EB">
                  <a:alpha val="874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1"/>
          <p:cNvSpPr txBox="1"/>
          <p:nvPr/>
        </p:nvSpPr>
        <p:spPr>
          <a:xfrm>
            <a:off x="17740663" y="157483"/>
            <a:ext cx="282773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11</a:t>
            </a:r>
            <a:endParaRPr/>
          </a:p>
        </p:txBody>
      </p:sp>
      <p:sp>
        <p:nvSpPr>
          <p:cNvPr id="416" name="Google Shape;416;p11"/>
          <p:cNvSpPr txBox="1"/>
          <p:nvPr/>
        </p:nvSpPr>
        <p:spPr>
          <a:xfrm>
            <a:off x="3157222" y="1548881"/>
            <a:ext cx="11973556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El programa no es perfecto. Aún le quedan muchas cosas que mejorar y que harían que la tienda fuera mucho más “User friendly”.</a:t>
            </a:r>
            <a:endParaRPr/>
          </a:p>
        </p:txBody>
      </p:sp>
      <p:sp>
        <p:nvSpPr>
          <p:cNvPr id="417" name="Google Shape;417;p11"/>
          <p:cNvSpPr txBox="1"/>
          <p:nvPr/>
        </p:nvSpPr>
        <p:spPr>
          <a:xfrm>
            <a:off x="2995516" y="5216231"/>
            <a:ext cx="2997851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Muestreo de productos en la pantalla principal de la tienda.</a:t>
            </a:r>
            <a:endParaRPr/>
          </a:p>
        </p:txBody>
      </p:sp>
      <p:sp>
        <p:nvSpPr>
          <p:cNvPr id="418" name="Google Shape;418;p11"/>
          <p:cNvSpPr txBox="1"/>
          <p:nvPr/>
        </p:nvSpPr>
        <p:spPr>
          <a:xfrm>
            <a:off x="12298232" y="5216231"/>
            <a:ext cx="2997851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Administración de categorías, productos y usuarios.</a:t>
            </a:r>
            <a:endParaRPr/>
          </a:p>
        </p:txBody>
      </p:sp>
      <p:sp>
        <p:nvSpPr>
          <p:cNvPr id="419" name="Google Shape;419;p11"/>
          <p:cNvSpPr txBox="1"/>
          <p:nvPr/>
        </p:nvSpPr>
        <p:spPr>
          <a:xfrm>
            <a:off x="7090074" y="6068541"/>
            <a:ext cx="4107853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Creación de interfaz de usuario y administrador.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99" u="none" cap="none" strike="noStrike">
              <a:solidFill>
                <a:srgbClr val="81F7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Además de su correcta funcionalidad.</a:t>
            </a:r>
            <a:endParaRPr/>
          </a:p>
        </p:txBody>
      </p:sp>
      <p:sp>
        <p:nvSpPr>
          <p:cNvPr id="420" name="Google Shape;420;p11"/>
          <p:cNvSpPr txBox="1"/>
          <p:nvPr/>
        </p:nvSpPr>
        <p:spPr>
          <a:xfrm>
            <a:off x="3951448" y="2504734"/>
            <a:ext cx="1038510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En este ejercicio, algunas de las funcionalidades siguientes no eran necesarias ni pedidas, pero mejorarían su calidad.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"/>
          <p:cNvSpPr/>
          <p:nvPr/>
        </p:nvSpPr>
        <p:spPr>
          <a:xfrm>
            <a:off x="4888949" y="3578323"/>
            <a:ext cx="2055151" cy="1561915"/>
          </a:xfrm>
          <a:custGeom>
            <a:rect b="b" l="l" r="r" t="t"/>
            <a:pathLst>
              <a:path extrusionOk="0" h="1561915" w="2055151">
                <a:moveTo>
                  <a:pt x="0" y="0"/>
                </a:moveTo>
                <a:lnTo>
                  <a:pt x="2055151" y="0"/>
                </a:lnTo>
                <a:lnTo>
                  <a:pt x="2055151" y="1561915"/>
                </a:lnTo>
                <a:lnTo>
                  <a:pt x="0" y="15619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6" name="Google Shape;426;p12"/>
          <p:cNvSpPr/>
          <p:nvPr/>
        </p:nvSpPr>
        <p:spPr>
          <a:xfrm>
            <a:off x="14120555" y="-161589"/>
            <a:ext cx="4961089" cy="10610178"/>
          </a:xfrm>
          <a:custGeom>
            <a:rect b="b" l="l" r="r" t="t"/>
            <a:pathLst>
              <a:path extrusionOk="0" h="10610178" w="4961089">
                <a:moveTo>
                  <a:pt x="0" y="0"/>
                </a:moveTo>
                <a:lnTo>
                  <a:pt x="4961089" y="0"/>
                </a:lnTo>
                <a:lnTo>
                  <a:pt x="4961089" y="10610178"/>
                </a:lnTo>
                <a:lnTo>
                  <a:pt x="0" y="10610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-117122" t="0"/>
            </a:stretch>
          </a:blipFill>
          <a:ln>
            <a:noFill/>
          </a:ln>
        </p:spPr>
      </p:sp>
      <p:sp>
        <p:nvSpPr>
          <p:cNvPr id="427" name="Google Shape;427;p12"/>
          <p:cNvSpPr/>
          <p:nvPr/>
        </p:nvSpPr>
        <p:spPr>
          <a:xfrm flipH="1">
            <a:off x="-639928" y="-161589"/>
            <a:ext cx="4961089" cy="10610178"/>
          </a:xfrm>
          <a:custGeom>
            <a:rect b="b" l="l" r="r" t="t"/>
            <a:pathLst>
              <a:path extrusionOk="0" h="10610178" w="4961089">
                <a:moveTo>
                  <a:pt x="4961089" y="0"/>
                </a:moveTo>
                <a:lnTo>
                  <a:pt x="0" y="0"/>
                </a:lnTo>
                <a:lnTo>
                  <a:pt x="0" y="10610178"/>
                </a:lnTo>
                <a:lnTo>
                  <a:pt x="4961089" y="10610178"/>
                </a:lnTo>
                <a:lnTo>
                  <a:pt x="4961089" y="0"/>
                </a:lnTo>
                <a:close/>
              </a:path>
            </a:pathLst>
          </a:custGeom>
          <a:blipFill rotWithShape="1">
            <a:blip r:embed="rId4">
              <a:alphaModFix amt="37000"/>
            </a:blip>
            <a:stretch>
              <a:fillRect b="0" l="0" r="-117122" t="0"/>
            </a:stretch>
          </a:blipFill>
          <a:ln>
            <a:noFill/>
          </a:ln>
        </p:spPr>
      </p:sp>
      <p:sp>
        <p:nvSpPr>
          <p:cNvPr id="428" name="Google Shape;428;p12"/>
          <p:cNvSpPr/>
          <p:nvPr/>
        </p:nvSpPr>
        <p:spPr>
          <a:xfrm>
            <a:off x="3653657" y="1760980"/>
            <a:ext cx="2470584" cy="2470574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7654" l="0" r="0" t="-7654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2"/>
          <p:cNvGrpSpPr/>
          <p:nvPr/>
        </p:nvGrpSpPr>
        <p:grpSpPr>
          <a:xfrm>
            <a:off x="15829856" y="-161589"/>
            <a:ext cx="1797165" cy="1797165"/>
            <a:chOff x="0" y="0"/>
            <a:chExt cx="812800" cy="812800"/>
          </a:xfrm>
        </p:grpSpPr>
        <p:sp>
          <p:nvSpPr>
            <p:cNvPr id="430" name="Google Shape;430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12"/>
          <p:cNvGrpSpPr/>
          <p:nvPr/>
        </p:nvGrpSpPr>
        <p:grpSpPr>
          <a:xfrm>
            <a:off x="2256734" y="7616440"/>
            <a:ext cx="1797165" cy="1797165"/>
            <a:chOff x="0" y="0"/>
            <a:chExt cx="812800" cy="812800"/>
          </a:xfrm>
        </p:grpSpPr>
        <p:sp>
          <p:nvSpPr>
            <p:cNvPr id="433" name="Google Shape;433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12"/>
          <p:cNvGrpSpPr/>
          <p:nvPr/>
        </p:nvGrpSpPr>
        <p:grpSpPr>
          <a:xfrm>
            <a:off x="1750127" y="2280683"/>
            <a:ext cx="1013214" cy="1013214"/>
            <a:chOff x="0" y="0"/>
            <a:chExt cx="812800" cy="812800"/>
          </a:xfrm>
        </p:grpSpPr>
        <p:sp>
          <p:nvSpPr>
            <p:cNvPr id="436" name="Google Shape;436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12"/>
          <p:cNvGrpSpPr/>
          <p:nvPr/>
        </p:nvGrpSpPr>
        <p:grpSpPr>
          <a:xfrm>
            <a:off x="15944487" y="4940403"/>
            <a:ext cx="783952" cy="783952"/>
            <a:chOff x="0" y="0"/>
            <a:chExt cx="812800" cy="812800"/>
          </a:xfrm>
        </p:grpSpPr>
        <p:sp>
          <p:nvSpPr>
            <p:cNvPr id="439" name="Google Shape;439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12"/>
          <p:cNvGrpSpPr/>
          <p:nvPr/>
        </p:nvGrpSpPr>
        <p:grpSpPr>
          <a:xfrm>
            <a:off x="613255" y="5468618"/>
            <a:ext cx="830890" cy="830890"/>
            <a:chOff x="0" y="0"/>
            <a:chExt cx="812800" cy="812800"/>
          </a:xfrm>
        </p:grpSpPr>
        <p:sp>
          <p:nvSpPr>
            <p:cNvPr id="442" name="Google Shape;442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12"/>
          <p:cNvGrpSpPr/>
          <p:nvPr/>
        </p:nvGrpSpPr>
        <p:grpSpPr>
          <a:xfrm>
            <a:off x="15522012" y="3439567"/>
            <a:ext cx="615688" cy="615688"/>
            <a:chOff x="0" y="0"/>
            <a:chExt cx="812800" cy="812800"/>
          </a:xfrm>
        </p:grpSpPr>
        <p:sp>
          <p:nvSpPr>
            <p:cNvPr id="445" name="Google Shape;445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2"/>
          <p:cNvSpPr/>
          <p:nvPr/>
        </p:nvSpPr>
        <p:spPr>
          <a:xfrm>
            <a:off x="11515321" y="1760980"/>
            <a:ext cx="2470584" cy="2470574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6722" l="-20524" r="-23236" t="-1704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2"/>
          <p:cNvSpPr txBox="1"/>
          <p:nvPr/>
        </p:nvSpPr>
        <p:spPr>
          <a:xfrm>
            <a:off x="443247" y="4261769"/>
            <a:ext cx="8891403" cy="10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NetBeans</a:t>
            </a:r>
            <a:endParaRPr/>
          </a:p>
        </p:txBody>
      </p:sp>
      <p:sp>
        <p:nvSpPr>
          <p:cNvPr id="449" name="Google Shape;449;p12"/>
          <p:cNvSpPr txBox="1"/>
          <p:nvPr/>
        </p:nvSpPr>
        <p:spPr>
          <a:xfrm>
            <a:off x="17740663" y="157483"/>
            <a:ext cx="282773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12</a:t>
            </a:r>
            <a:endParaRPr/>
          </a:p>
        </p:txBody>
      </p:sp>
      <p:sp>
        <p:nvSpPr>
          <p:cNvPr id="450" name="Google Shape;450;p12"/>
          <p:cNvSpPr txBox="1"/>
          <p:nvPr/>
        </p:nvSpPr>
        <p:spPr>
          <a:xfrm>
            <a:off x="1028700" y="280991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PROGRAMAS USADOS Y GITHUB</a:t>
            </a:r>
            <a:endParaRPr/>
          </a:p>
        </p:txBody>
      </p:sp>
      <p:sp>
        <p:nvSpPr>
          <p:cNvPr id="451" name="Google Shape;451;p12"/>
          <p:cNvSpPr txBox="1"/>
          <p:nvPr/>
        </p:nvSpPr>
        <p:spPr>
          <a:xfrm>
            <a:off x="8304911" y="4069628"/>
            <a:ext cx="8891403" cy="10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endParaRPr/>
          </a:p>
        </p:txBody>
      </p:sp>
      <p:sp>
        <p:nvSpPr>
          <p:cNvPr id="452" name="Google Shape;452;p12">
            <a:hlinkClick r:id="rId7"/>
          </p:cNvPr>
          <p:cNvSpPr/>
          <p:nvPr/>
        </p:nvSpPr>
        <p:spPr>
          <a:xfrm>
            <a:off x="7908708" y="5650441"/>
            <a:ext cx="2470584" cy="2470574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2"/>
          <p:cNvSpPr txBox="1"/>
          <p:nvPr/>
        </p:nvSpPr>
        <p:spPr>
          <a:xfrm>
            <a:off x="4698298" y="8187690"/>
            <a:ext cx="8891403" cy="10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6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"/>
          <p:cNvSpPr/>
          <p:nvPr/>
        </p:nvSpPr>
        <p:spPr>
          <a:xfrm>
            <a:off x="-3535780" y="612216"/>
            <a:ext cx="9128961" cy="9062568"/>
          </a:xfrm>
          <a:custGeom>
            <a:rect b="b" l="l" r="r" t="t"/>
            <a:pathLst>
              <a:path extrusionOk="0" h="9062568" w="9128961">
                <a:moveTo>
                  <a:pt x="0" y="0"/>
                </a:moveTo>
                <a:lnTo>
                  <a:pt x="9128960" y="0"/>
                </a:lnTo>
                <a:lnTo>
                  <a:pt x="9128960" y="9062568"/>
                </a:lnTo>
                <a:lnTo>
                  <a:pt x="0" y="9062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59" name="Google Shape;459;p13"/>
          <p:cNvGrpSpPr/>
          <p:nvPr/>
        </p:nvGrpSpPr>
        <p:grpSpPr>
          <a:xfrm>
            <a:off x="4454173" y="-615491"/>
            <a:ext cx="1797165" cy="1797165"/>
            <a:chOff x="0" y="0"/>
            <a:chExt cx="812800" cy="812800"/>
          </a:xfrm>
        </p:grpSpPr>
        <p:sp>
          <p:nvSpPr>
            <p:cNvPr id="460" name="Google Shape;460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3"/>
          <p:cNvGrpSpPr/>
          <p:nvPr/>
        </p:nvGrpSpPr>
        <p:grpSpPr>
          <a:xfrm>
            <a:off x="928373" y="8851580"/>
            <a:ext cx="1061464" cy="1061464"/>
            <a:chOff x="0" y="0"/>
            <a:chExt cx="812800" cy="812800"/>
          </a:xfrm>
        </p:grpSpPr>
        <p:sp>
          <p:nvSpPr>
            <p:cNvPr id="463" name="Google Shape;463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13"/>
          <p:cNvSpPr/>
          <p:nvPr/>
        </p:nvSpPr>
        <p:spPr>
          <a:xfrm>
            <a:off x="10910288" y="2901342"/>
            <a:ext cx="6349012" cy="6356958"/>
          </a:xfrm>
          <a:custGeom>
            <a:rect b="b" l="l" r="r" t="t"/>
            <a:pathLst>
              <a:path extrusionOk="0" h="6356958" w="6349012">
                <a:moveTo>
                  <a:pt x="0" y="0"/>
                </a:moveTo>
                <a:lnTo>
                  <a:pt x="6349012" y="0"/>
                </a:lnTo>
                <a:lnTo>
                  <a:pt x="634901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6" name="Google Shape;466;p13"/>
          <p:cNvSpPr/>
          <p:nvPr/>
        </p:nvSpPr>
        <p:spPr>
          <a:xfrm rot="953523">
            <a:off x="12465590" y="-348223"/>
            <a:ext cx="5750608" cy="5750608"/>
          </a:xfrm>
          <a:custGeom>
            <a:rect b="b" l="l" r="r" t="t"/>
            <a:pathLst>
              <a:path extrusionOk="0"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7" name="Google Shape;467;p13"/>
          <p:cNvSpPr txBox="1"/>
          <p:nvPr/>
        </p:nvSpPr>
        <p:spPr>
          <a:xfrm>
            <a:off x="2238354" y="3381949"/>
            <a:ext cx="8025969" cy="1315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/>
          </a:p>
        </p:txBody>
      </p:sp>
      <p:sp>
        <p:nvSpPr>
          <p:cNvPr id="468" name="Google Shape;468;p13"/>
          <p:cNvSpPr txBox="1"/>
          <p:nvPr/>
        </p:nvSpPr>
        <p:spPr>
          <a:xfrm>
            <a:off x="2238354" y="4705201"/>
            <a:ext cx="8025969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¿Tienes alguna pregunta?</a:t>
            </a:r>
            <a:endParaRPr/>
          </a:p>
        </p:txBody>
      </p:sp>
      <p:sp>
        <p:nvSpPr>
          <p:cNvPr id="469" name="Google Shape;469;p13"/>
          <p:cNvSpPr txBox="1"/>
          <p:nvPr/>
        </p:nvSpPr>
        <p:spPr>
          <a:xfrm>
            <a:off x="17740663" y="157483"/>
            <a:ext cx="282773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14</a:t>
            </a:r>
            <a:endParaRPr/>
          </a:p>
        </p:txBody>
      </p:sp>
      <p:sp>
        <p:nvSpPr>
          <p:cNvPr id="470" name="Google Shape;470;p13"/>
          <p:cNvSpPr txBox="1"/>
          <p:nvPr/>
        </p:nvSpPr>
        <p:spPr>
          <a:xfrm rot="1025000">
            <a:off x="13692252" y="2945623"/>
            <a:ext cx="2089787" cy="66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9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ILERNA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1345718" y="2651317"/>
            <a:ext cx="7369354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INDICE</a:t>
            </a:r>
            <a:endParaRPr/>
          </a:p>
        </p:txBody>
      </p:sp>
      <p:graphicFrame>
        <p:nvGraphicFramePr>
          <p:cNvPr id="127" name="Google Shape;127;p2"/>
          <p:cNvGraphicFramePr/>
          <p:nvPr/>
        </p:nvGraphicFramePr>
        <p:xfrm>
          <a:off x="839308" y="4044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{47FA85AC-F751-41AA-9BC2-ED74F474E528}</a:tableStyleId>
              </a:tblPr>
              <a:tblGrid>
                <a:gridCol w="1573725"/>
                <a:gridCol w="4324100"/>
              </a:tblGrid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Portada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Indice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03 - 04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Interfaz y Funcionalidades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Comparativa Diagrama de Clases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2"/>
          <p:cNvGraphicFramePr/>
          <p:nvPr/>
        </p:nvGraphicFramePr>
        <p:xfrm>
          <a:off x="7426041" y="4044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{47FA85AC-F751-41AA-9BC2-ED74F474E528}</a:tableStyleId>
              </a:tblPr>
              <a:tblGrid>
                <a:gridCol w="1289025"/>
                <a:gridCol w="4147675"/>
              </a:tblGrid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81F7CC"/>
                          </a:solidFill>
                        </a:rPr>
                        <a:t>06 - 10</a:t>
                      </a:r>
                      <a:endParaRPr b="1" sz="2000" u="none" cap="none" strike="noStrike">
                        <a:solidFill>
                          <a:srgbClr val="81F7C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>
                          <a:solidFill>
                            <a:srgbClr val="81F7CC"/>
                          </a:solidFill>
                        </a:rPr>
                        <a:t>Código &amp; Lógica del Programa</a:t>
                      </a:r>
                      <a:endParaRPr sz="1599">
                        <a:solidFill>
                          <a:srgbClr val="81F7CC"/>
                        </a:solidFill>
                      </a:endParaRPr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Objetivos de Futuro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Programas Usados y GitHub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7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99" u="none" cap="none" strike="noStrike">
                          <a:solidFill>
                            <a:srgbClr val="81F7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E17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"/>
          <p:cNvSpPr/>
          <p:nvPr/>
        </p:nvSpPr>
        <p:spPr>
          <a:xfrm>
            <a:off x="13507060" y="-873503"/>
            <a:ext cx="5626840" cy="12034006"/>
          </a:xfrm>
          <a:custGeom>
            <a:rect b="b" l="l" r="r" t="t"/>
            <a:pathLst>
              <a:path extrusionOk="0" h="12034006" w="5626840">
                <a:moveTo>
                  <a:pt x="0" y="0"/>
                </a:moveTo>
                <a:lnTo>
                  <a:pt x="5626840" y="0"/>
                </a:lnTo>
                <a:lnTo>
                  <a:pt x="5626840" y="12034006"/>
                </a:lnTo>
                <a:lnTo>
                  <a:pt x="0" y="120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117122" t="0"/>
            </a:stretch>
          </a:blipFill>
          <a:ln>
            <a:noFill/>
          </a:ln>
        </p:spPr>
      </p:sp>
      <p:grpSp>
        <p:nvGrpSpPr>
          <p:cNvPr id="130" name="Google Shape;130;p2"/>
          <p:cNvGrpSpPr/>
          <p:nvPr/>
        </p:nvGrpSpPr>
        <p:grpSpPr>
          <a:xfrm>
            <a:off x="13763746" y="1566080"/>
            <a:ext cx="918704" cy="918704"/>
            <a:chOff x="0" y="0"/>
            <a:chExt cx="812800" cy="812800"/>
          </a:xfrm>
        </p:grpSpPr>
        <p:sp>
          <p:nvSpPr>
            <p:cNvPr id="131" name="Google Shape;13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16597501" y="4528237"/>
            <a:ext cx="918704" cy="918704"/>
            <a:chOff x="0" y="0"/>
            <a:chExt cx="812800" cy="812800"/>
          </a:xfrm>
        </p:grpSpPr>
        <p:sp>
          <p:nvSpPr>
            <p:cNvPr id="134" name="Google Shape;13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4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16893879" y="8887008"/>
            <a:ext cx="1917858" cy="1917858"/>
            <a:chOff x="0" y="0"/>
            <a:chExt cx="812800" cy="812800"/>
          </a:xfrm>
        </p:grpSpPr>
        <p:sp>
          <p:nvSpPr>
            <p:cNvPr id="137" name="Google Shape;13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6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14422929" y="6471145"/>
            <a:ext cx="519043" cy="519043"/>
            <a:chOff x="0" y="0"/>
            <a:chExt cx="812800" cy="812800"/>
          </a:xfrm>
        </p:grpSpPr>
        <p:sp>
          <p:nvSpPr>
            <p:cNvPr id="140" name="Google Shape;14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10950349" y="1874035"/>
            <a:ext cx="519043" cy="519043"/>
            <a:chOff x="0" y="0"/>
            <a:chExt cx="812800" cy="812800"/>
          </a:xfrm>
        </p:grpSpPr>
        <p:sp>
          <p:nvSpPr>
            <p:cNvPr id="143" name="Google Shape;143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/>
          <p:nvPr/>
        </p:nvSpPr>
        <p:spPr>
          <a:xfrm rot="10800000">
            <a:off x="-2437396" y="-440917"/>
            <a:ext cx="5534618" cy="11836774"/>
          </a:xfrm>
          <a:custGeom>
            <a:rect b="b" l="l" r="r" t="t"/>
            <a:pathLst>
              <a:path extrusionOk="0" h="11836774" w="5534618">
                <a:moveTo>
                  <a:pt x="0" y="0"/>
                </a:moveTo>
                <a:lnTo>
                  <a:pt x="5534618" y="0"/>
                </a:lnTo>
                <a:lnTo>
                  <a:pt x="5534618" y="11836775"/>
                </a:lnTo>
                <a:lnTo>
                  <a:pt x="0" y="118367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117122" t="0"/>
            </a:stretch>
          </a:blipFill>
          <a:ln>
            <a:noFill/>
          </a:ln>
        </p:spPr>
      </p:sp>
      <p:grpSp>
        <p:nvGrpSpPr>
          <p:cNvPr id="151" name="Google Shape;151;p3"/>
          <p:cNvGrpSpPr/>
          <p:nvPr/>
        </p:nvGrpSpPr>
        <p:grpSpPr>
          <a:xfrm>
            <a:off x="-323358" y="5618761"/>
            <a:ext cx="918704" cy="918704"/>
            <a:chOff x="0" y="0"/>
            <a:chExt cx="812800" cy="812800"/>
          </a:xfrm>
        </p:grpSpPr>
        <p:sp>
          <p:nvSpPr>
            <p:cNvPr id="152" name="Google Shape;15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3"/>
          <p:cNvGrpSpPr/>
          <p:nvPr/>
        </p:nvGrpSpPr>
        <p:grpSpPr>
          <a:xfrm>
            <a:off x="1391951" y="9258300"/>
            <a:ext cx="519043" cy="519043"/>
            <a:chOff x="0" y="0"/>
            <a:chExt cx="812800" cy="812800"/>
          </a:xfrm>
        </p:grpSpPr>
        <p:sp>
          <p:nvSpPr>
            <p:cNvPr id="155" name="Google Shape;15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769179" y="2913120"/>
            <a:ext cx="519043" cy="519043"/>
            <a:chOff x="0" y="0"/>
            <a:chExt cx="812800" cy="812800"/>
          </a:xfrm>
        </p:grpSpPr>
        <p:sp>
          <p:nvSpPr>
            <p:cNvPr id="158" name="Google Shape;15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/>
          <p:nvPr/>
        </p:nvSpPr>
        <p:spPr>
          <a:xfrm>
            <a:off x="3501513" y="1663443"/>
            <a:ext cx="11301259" cy="5664756"/>
          </a:xfrm>
          <a:custGeom>
            <a:rect b="b" l="l" r="r" t="t"/>
            <a:pathLst>
              <a:path extrusionOk="0" h="5664756" w="11301259">
                <a:moveTo>
                  <a:pt x="0" y="0"/>
                </a:moveTo>
                <a:lnTo>
                  <a:pt x="11301259" y="0"/>
                </a:lnTo>
                <a:lnTo>
                  <a:pt x="11301259" y="5664756"/>
                </a:lnTo>
                <a:lnTo>
                  <a:pt x="0" y="56647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1" name="Google Shape;161;p3"/>
          <p:cNvSpPr/>
          <p:nvPr/>
        </p:nvSpPr>
        <p:spPr>
          <a:xfrm>
            <a:off x="1576482" y="7854520"/>
            <a:ext cx="4899643" cy="2086451"/>
          </a:xfrm>
          <a:custGeom>
            <a:rect b="b" l="l" r="r" t="t"/>
            <a:pathLst>
              <a:path extrusionOk="0" h="2086451" w="4899643">
                <a:moveTo>
                  <a:pt x="0" y="0"/>
                </a:moveTo>
                <a:lnTo>
                  <a:pt x="4899644" y="0"/>
                </a:lnTo>
                <a:lnTo>
                  <a:pt x="4899644" y="2086451"/>
                </a:lnTo>
                <a:lnTo>
                  <a:pt x="0" y="2086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3"/>
          <p:cNvSpPr/>
          <p:nvPr/>
        </p:nvSpPr>
        <p:spPr>
          <a:xfrm>
            <a:off x="6586966" y="7854520"/>
            <a:ext cx="4881361" cy="2086451"/>
          </a:xfrm>
          <a:custGeom>
            <a:rect b="b" l="l" r="r" t="t"/>
            <a:pathLst>
              <a:path extrusionOk="0" h="2086451" w="4881361">
                <a:moveTo>
                  <a:pt x="0" y="0"/>
                </a:moveTo>
                <a:lnTo>
                  <a:pt x="4881361" y="0"/>
                </a:lnTo>
                <a:lnTo>
                  <a:pt x="4881361" y="2086451"/>
                </a:lnTo>
                <a:lnTo>
                  <a:pt x="0" y="2086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3"/>
          <p:cNvSpPr/>
          <p:nvPr/>
        </p:nvSpPr>
        <p:spPr>
          <a:xfrm>
            <a:off x="11582627" y="7854520"/>
            <a:ext cx="4899643" cy="2086451"/>
          </a:xfrm>
          <a:custGeom>
            <a:rect b="b" l="l" r="r" t="t"/>
            <a:pathLst>
              <a:path extrusionOk="0" h="2086451" w="4899643">
                <a:moveTo>
                  <a:pt x="0" y="0"/>
                </a:moveTo>
                <a:lnTo>
                  <a:pt x="4899643" y="0"/>
                </a:lnTo>
                <a:lnTo>
                  <a:pt x="4899643" y="2086451"/>
                </a:lnTo>
                <a:lnTo>
                  <a:pt x="0" y="2086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3"/>
          <p:cNvSpPr txBox="1"/>
          <p:nvPr/>
        </p:nvSpPr>
        <p:spPr>
          <a:xfrm>
            <a:off x="595346" y="1123029"/>
            <a:ext cx="428410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Primera Ventana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1028700" y="280991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INTERFAZ Y FUNCIONALIDAD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1459671" y="1675883"/>
            <a:ext cx="26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Cerra</a:t>
            </a:r>
            <a:r>
              <a:rPr b="1" lang="en-US" sz="2000">
                <a:solidFill>
                  <a:srgbClr val="81F7CC"/>
                </a:solidFill>
              </a:rPr>
              <a:t>r</a:t>
            </a: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 Ventana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3836302" y="4057075"/>
            <a:ext cx="258614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1.  Ver Categorias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8053209" y="3653991"/>
            <a:ext cx="219786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2.Ver Usuarios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11833088" y="4057075"/>
            <a:ext cx="2079736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3. Ver Historial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7327836" y="5393891"/>
            <a:ext cx="3648613" cy="642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130334"/>
                </a:solidFill>
                <a:latin typeface="Arial"/>
                <a:ea typeface="Arial"/>
                <a:cs typeface="Arial"/>
                <a:sym typeface="Arial"/>
              </a:rPr>
              <a:t>Ver Informacion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1576482" y="7538421"/>
            <a:ext cx="4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173" name="Google Shape;173;p3"/>
          <p:cNvSpPr txBox="1"/>
          <p:nvPr/>
        </p:nvSpPr>
        <p:spPr>
          <a:xfrm>
            <a:off x="6683754" y="7538421"/>
            <a:ext cx="4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11652011" y="7538421"/>
            <a:ext cx="4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1540165" y="5809198"/>
            <a:ext cx="26655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Ir a la ventana de compra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/>
          <p:nvPr/>
        </p:nvSpPr>
        <p:spPr>
          <a:xfrm>
            <a:off x="7506386" y="625363"/>
            <a:ext cx="11390528" cy="5638311"/>
          </a:xfrm>
          <a:custGeom>
            <a:rect b="b" l="l" r="r" t="t"/>
            <a:pathLst>
              <a:path extrusionOk="0" h="5638311" w="11390528">
                <a:moveTo>
                  <a:pt x="0" y="0"/>
                </a:moveTo>
                <a:lnTo>
                  <a:pt x="11390528" y="0"/>
                </a:lnTo>
                <a:lnTo>
                  <a:pt x="11390528" y="5638311"/>
                </a:lnTo>
                <a:lnTo>
                  <a:pt x="0" y="5638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4"/>
          <p:cNvGrpSpPr/>
          <p:nvPr/>
        </p:nvGrpSpPr>
        <p:grpSpPr>
          <a:xfrm>
            <a:off x="10051084" y="3911534"/>
            <a:ext cx="202118" cy="202118"/>
            <a:chOff x="0" y="0"/>
            <a:chExt cx="812800" cy="812800"/>
          </a:xfrm>
        </p:grpSpPr>
        <p:sp>
          <p:nvSpPr>
            <p:cNvPr id="182" name="Google Shape;18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4"/>
          <p:cNvGrpSpPr/>
          <p:nvPr/>
        </p:nvGrpSpPr>
        <p:grpSpPr>
          <a:xfrm>
            <a:off x="10770726" y="4310185"/>
            <a:ext cx="202118" cy="202118"/>
            <a:chOff x="0" y="0"/>
            <a:chExt cx="812800" cy="812800"/>
          </a:xfrm>
        </p:grpSpPr>
        <p:sp>
          <p:nvSpPr>
            <p:cNvPr id="185" name="Google Shape;18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4"/>
          <p:cNvGrpSpPr/>
          <p:nvPr/>
        </p:nvGrpSpPr>
        <p:grpSpPr>
          <a:xfrm>
            <a:off x="10206403" y="5257696"/>
            <a:ext cx="202118" cy="202118"/>
            <a:chOff x="0" y="0"/>
            <a:chExt cx="812800" cy="812800"/>
          </a:xfrm>
        </p:grpSpPr>
        <p:sp>
          <p:nvSpPr>
            <p:cNvPr id="188" name="Google Shape;188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4"/>
          <p:cNvGrpSpPr/>
          <p:nvPr/>
        </p:nvGrpSpPr>
        <p:grpSpPr>
          <a:xfrm>
            <a:off x="8826982" y="2979695"/>
            <a:ext cx="202118" cy="202118"/>
            <a:chOff x="0" y="0"/>
            <a:chExt cx="812800" cy="812800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9712296" y="2078849"/>
            <a:ext cx="202118" cy="202118"/>
            <a:chOff x="0" y="0"/>
            <a:chExt cx="812800" cy="812800"/>
          </a:xfrm>
        </p:grpSpPr>
        <p:sp>
          <p:nvSpPr>
            <p:cNvPr id="194" name="Google Shape;194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4"/>
          <p:cNvGrpSpPr/>
          <p:nvPr/>
        </p:nvGrpSpPr>
        <p:grpSpPr>
          <a:xfrm>
            <a:off x="8715072" y="1576653"/>
            <a:ext cx="202118" cy="202118"/>
            <a:chOff x="0" y="0"/>
            <a:chExt cx="812800" cy="812800"/>
          </a:xfrm>
        </p:grpSpPr>
        <p:sp>
          <p:nvSpPr>
            <p:cNvPr id="197" name="Google Shape;19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4"/>
          <p:cNvGrpSpPr/>
          <p:nvPr/>
        </p:nvGrpSpPr>
        <p:grpSpPr>
          <a:xfrm>
            <a:off x="9611237" y="1374535"/>
            <a:ext cx="202118" cy="202118"/>
            <a:chOff x="0" y="0"/>
            <a:chExt cx="812800" cy="812800"/>
          </a:xfrm>
        </p:grpSpPr>
        <p:sp>
          <p:nvSpPr>
            <p:cNvPr id="200" name="Google Shape;200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12458739" y="2777577"/>
            <a:ext cx="202118" cy="202118"/>
            <a:chOff x="0" y="0"/>
            <a:chExt cx="812800" cy="812800"/>
          </a:xfrm>
        </p:grpSpPr>
        <p:sp>
          <p:nvSpPr>
            <p:cNvPr id="203" name="Google Shape;203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4"/>
          <p:cNvGrpSpPr/>
          <p:nvPr/>
        </p:nvGrpSpPr>
        <p:grpSpPr>
          <a:xfrm>
            <a:off x="13680576" y="3642182"/>
            <a:ext cx="202118" cy="202118"/>
            <a:chOff x="0" y="0"/>
            <a:chExt cx="812800" cy="812800"/>
          </a:xfrm>
        </p:grpSpPr>
        <p:sp>
          <p:nvSpPr>
            <p:cNvPr id="206" name="Google Shape;206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13136962" y="4361823"/>
            <a:ext cx="202118" cy="202118"/>
            <a:chOff x="0" y="0"/>
            <a:chExt cx="812800" cy="812800"/>
          </a:xfrm>
        </p:grpSpPr>
        <p:sp>
          <p:nvSpPr>
            <p:cNvPr id="209" name="Google Shape;209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4"/>
          <p:cNvGrpSpPr/>
          <p:nvPr/>
        </p:nvGrpSpPr>
        <p:grpSpPr>
          <a:xfrm>
            <a:off x="12505335" y="2130417"/>
            <a:ext cx="202118" cy="202118"/>
            <a:chOff x="0" y="0"/>
            <a:chExt cx="812800" cy="812800"/>
          </a:xfrm>
        </p:grpSpPr>
        <p:sp>
          <p:nvSpPr>
            <p:cNvPr id="212" name="Google Shape;21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4"/>
          <p:cNvGrpSpPr/>
          <p:nvPr/>
        </p:nvGrpSpPr>
        <p:grpSpPr>
          <a:xfrm>
            <a:off x="12934844" y="1928299"/>
            <a:ext cx="202118" cy="202118"/>
            <a:chOff x="0" y="0"/>
            <a:chExt cx="812800" cy="812800"/>
          </a:xfrm>
        </p:grpSpPr>
        <p:sp>
          <p:nvSpPr>
            <p:cNvPr id="215" name="Google Shape;21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4"/>
          <p:cNvGrpSpPr/>
          <p:nvPr/>
        </p:nvGrpSpPr>
        <p:grpSpPr>
          <a:xfrm>
            <a:off x="12559798" y="1576653"/>
            <a:ext cx="202118" cy="202118"/>
            <a:chOff x="0" y="0"/>
            <a:chExt cx="812800" cy="812800"/>
          </a:xfrm>
        </p:grpSpPr>
        <p:sp>
          <p:nvSpPr>
            <p:cNvPr id="218" name="Google Shape;218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13579517" y="1726181"/>
            <a:ext cx="202118" cy="202118"/>
            <a:chOff x="0" y="0"/>
            <a:chExt cx="812800" cy="812800"/>
          </a:xfrm>
        </p:grpSpPr>
        <p:sp>
          <p:nvSpPr>
            <p:cNvPr id="221" name="Google Shape;22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6029341" y="1475594"/>
            <a:ext cx="202118" cy="202118"/>
            <a:chOff x="0" y="0"/>
            <a:chExt cx="812800" cy="812800"/>
          </a:xfrm>
        </p:grpSpPr>
        <p:sp>
          <p:nvSpPr>
            <p:cNvPr id="224" name="Google Shape;224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4"/>
          <p:cNvGrpSpPr/>
          <p:nvPr/>
        </p:nvGrpSpPr>
        <p:grpSpPr>
          <a:xfrm>
            <a:off x="15445372" y="2979695"/>
            <a:ext cx="202118" cy="202118"/>
            <a:chOff x="0" y="0"/>
            <a:chExt cx="812800" cy="812800"/>
          </a:xfrm>
        </p:grpSpPr>
        <p:sp>
          <p:nvSpPr>
            <p:cNvPr id="227" name="Google Shape;22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4"/>
          <p:cNvGrpSpPr/>
          <p:nvPr/>
        </p:nvGrpSpPr>
        <p:grpSpPr>
          <a:xfrm>
            <a:off x="17491521" y="4941382"/>
            <a:ext cx="202118" cy="202118"/>
            <a:chOff x="0" y="0"/>
            <a:chExt cx="812800" cy="812800"/>
          </a:xfrm>
        </p:grpSpPr>
        <p:sp>
          <p:nvSpPr>
            <p:cNvPr id="230" name="Google Shape;230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4"/>
          <p:cNvGrpSpPr/>
          <p:nvPr/>
        </p:nvGrpSpPr>
        <p:grpSpPr>
          <a:xfrm>
            <a:off x="17158241" y="3343459"/>
            <a:ext cx="202118" cy="202118"/>
            <a:chOff x="0" y="0"/>
            <a:chExt cx="812800" cy="812800"/>
          </a:xfrm>
        </p:grpSpPr>
        <p:sp>
          <p:nvSpPr>
            <p:cNvPr id="233" name="Google Shape;233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4"/>
          <p:cNvGrpSpPr/>
          <p:nvPr/>
        </p:nvGrpSpPr>
        <p:grpSpPr>
          <a:xfrm>
            <a:off x="16443082" y="4012593"/>
            <a:ext cx="202118" cy="202118"/>
            <a:chOff x="0" y="0"/>
            <a:chExt cx="812800" cy="812800"/>
          </a:xfrm>
        </p:grpSpPr>
        <p:sp>
          <p:nvSpPr>
            <p:cNvPr id="236" name="Google Shape;236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17693639" y="4012593"/>
            <a:ext cx="202118" cy="202118"/>
            <a:chOff x="0" y="0"/>
            <a:chExt cx="812800" cy="812800"/>
          </a:xfrm>
        </p:grpSpPr>
        <p:sp>
          <p:nvSpPr>
            <p:cNvPr id="239" name="Google Shape;239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4"/>
          <p:cNvSpPr/>
          <p:nvPr/>
        </p:nvSpPr>
        <p:spPr>
          <a:xfrm>
            <a:off x="4227132" y="2608760"/>
            <a:ext cx="11159791" cy="5674151"/>
          </a:xfrm>
          <a:custGeom>
            <a:rect b="b" l="l" r="r" t="t"/>
            <a:pathLst>
              <a:path extrusionOk="0" h="5674151" w="11159791">
                <a:moveTo>
                  <a:pt x="0" y="0"/>
                </a:moveTo>
                <a:lnTo>
                  <a:pt x="11159791" y="0"/>
                </a:lnTo>
                <a:lnTo>
                  <a:pt x="11159791" y="5674151"/>
                </a:lnTo>
                <a:lnTo>
                  <a:pt x="0" y="5674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73" l="-92" r="-888" t="-19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2" name="Google Shape;242;p4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496266" y="1170253"/>
            <a:ext cx="4284107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Segunda Ventana</a:t>
            </a:r>
            <a:endParaRPr/>
          </a:p>
        </p:txBody>
      </p:sp>
      <p:sp>
        <p:nvSpPr>
          <p:cNvPr id="244" name="Google Shape;244;p4"/>
          <p:cNvSpPr txBox="1"/>
          <p:nvPr/>
        </p:nvSpPr>
        <p:spPr>
          <a:xfrm>
            <a:off x="1028700" y="280991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INTERFAZ Y FUNCIONALIDAD</a:t>
            </a:r>
            <a:endParaRPr/>
          </a:p>
        </p:txBody>
      </p:sp>
      <p:sp>
        <p:nvSpPr>
          <p:cNvPr id="245" name="Google Shape;245;p4"/>
          <p:cNvSpPr txBox="1"/>
          <p:nvPr/>
        </p:nvSpPr>
        <p:spPr>
          <a:xfrm>
            <a:off x="2144580" y="2672222"/>
            <a:ext cx="26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Cerrar Ventana</a:t>
            </a:r>
            <a:endParaRPr/>
          </a:p>
        </p:txBody>
      </p:sp>
      <p:sp>
        <p:nvSpPr>
          <p:cNvPr id="246" name="Google Shape;246;p4"/>
          <p:cNvSpPr txBox="1"/>
          <p:nvPr/>
        </p:nvSpPr>
        <p:spPr>
          <a:xfrm>
            <a:off x="8532179" y="5211659"/>
            <a:ext cx="25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30334"/>
                </a:solidFill>
                <a:latin typeface="Arial"/>
                <a:ea typeface="Arial"/>
                <a:cs typeface="Arial"/>
                <a:sym typeface="Arial"/>
              </a:rPr>
              <a:t>ID Productos</a:t>
            </a:r>
            <a:endParaRPr/>
          </a:p>
        </p:txBody>
      </p:sp>
      <p:sp>
        <p:nvSpPr>
          <p:cNvPr id="247" name="Google Shape;247;p4"/>
          <p:cNvSpPr txBox="1"/>
          <p:nvPr/>
        </p:nvSpPr>
        <p:spPr>
          <a:xfrm>
            <a:off x="8491675" y="5950545"/>
            <a:ext cx="25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30334"/>
                </a:solidFill>
                <a:latin typeface="Arial"/>
                <a:ea typeface="Arial"/>
                <a:cs typeface="Arial"/>
                <a:sym typeface="Arial"/>
              </a:rPr>
              <a:t>ID Usuarios</a:t>
            </a:r>
            <a:endParaRPr/>
          </a:p>
        </p:txBody>
      </p:sp>
      <p:sp>
        <p:nvSpPr>
          <p:cNvPr id="248" name="Google Shape;248;p4"/>
          <p:cNvSpPr txBox="1"/>
          <p:nvPr/>
        </p:nvSpPr>
        <p:spPr>
          <a:xfrm>
            <a:off x="11754727" y="5950161"/>
            <a:ext cx="194072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30334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11799410" y="7519468"/>
            <a:ext cx="1851355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30334"/>
                </a:solidFill>
                <a:latin typeface="Arial"/>
                <a:ea typeface="Arial"/>
                <a:cs typeface="Arial"/>
                <a:sym typeface="Arial"/>
              </a:rPr>
              <a:t>Info producto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8532179" y="6644300"/>
            <a:ext cx="25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30334"/>
                </a:solidFill>
                <a:latin typeface="Arial"/>
                <a:ea typeface="Arial"/>
                <a:cs typeface="Arial"/>
                <a:sym typeface="Arial"/>
              </a:rPr>
              <a:t>Cantidad</a:t>
            </a:r>
            <a:endParaRPr/>
          </a:p>
        </p:txBody>
      </p:sp>
      <p:sp>
        <p:nvSpPr>
          <p:cNvPr id="251" name="Google Shape;251;p4"/>
          <p:cNvSpPr txBox="1"/>
          <p:nvPr/>
        </p:nvSpPr>
        <p:spPr>
          <a:xfrm>
            <a:off x="8911374" y="7269775"/>
            <a:ext cx="1851355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Comprar</a:t>
            </a:r>
            <a:endParaRPr/>
          </a:p>
        </p:txBody>
      </p:sp>
      <p:sp>
        <p:nvSpPr>
          <p:cNvPr id="252" name="Google Shape;252;p4"/>
          <p:cNvSpPr txBox="1"/>
          <p:nvPr/>
        </p:nvSpPr>
        <p:spPr>
          <a:xfrm>
            <a:off x="6964109" y="8622784"/>
            <a:ext cx="5745885" cy="76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Al hacer la compra, si volvemos a la ventana de Historial de Compras podremos ver que figura nuestra compra.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/>
          <p:nvPr/>
        </p:nvSpPr>
        <p:spPr>
          <a:xfrm>
            <a:off x="6667280" y="3368062"/>
            <a:ext cx="4953441" cy="4879139"/>
          </a:xfrm>
          <a:custGeom>
            <a:rect b="b" l="l" r="r" t="t"/>
            <a:pathLst>
              <a:path extrusionOk="0" h="4879139" w="4953441">
                <a:moveTo>
                  <a:pt x="0" y="0"/>
                </a:moveTo>
                <a:lnTo>
                  <a:pt x="4953440" y="0"/>
                </a:lnTo>
                <a:lnTo>
                  <a:pt x="4953440" y="4879139"/>
                </a:lnTo>
                <a:lnTo>
                  <a:pt x="0" y="4879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5"/>
          <p:cNvSpPr/>
          <p:nvPr/>
        </p:nvSpPr>
        <p:spPr>
          <a:xfrm rot="-8351869">
            <a:off x="-2313687" y="-2112213"/>
            <a:ext cx="5707304" cy="6965507"/>
          </a:xfrm>
          <a:custGeom>
            <a:rect b="b" l="l" r="r" t="t"/>
            <a:pathLst>
              <a:path extrusionOk="0" h="6965507" w="5707304">
                <a:moveTo>
                  <a:pt x="0" y="0"/>
                </a:moveTo>
                <a:lnTo>
                  <a:pt x="5707304" y="0"/>
                </a:lnTo>
                <a:lnTo>
                  <a:pt x="5707304" y="6965507"/>
                </a:lnTo>
                <a:lnTo>
                  <a:pt x="0" y="6965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23903" t="0"/>
            </a:stretch>
          </a:blipFill>
          <a:ln>
            <a:noFill/>
          </a:ln>
        </p:spPr>
      </p:sp>
      <p:sp>
        <p:nvSpPr>
          <p:cNvPr id="259" name="Google Shape;259;p5"/>
          <p:cNvSpPr/>
          <p:nvPr/>
        </p:nvSpPr>
        <p:spPr>
          <a:xfrm rot="2770761">
            <a:off x="15914310" y="7471966"/>
            <a:ext cx="3293721" cy="4019839"/>
          </a:xfrm>
          <a:custGeom>
            <a:rect b="b" l="l" r="r" t="t"/>
            <a:pathLst>
              <a:path extrusionOk="0" h="4019839" w="3293721">
                <a:moveTo>
                  <a:pt x="0" y="0"/>
                </a:moveTo>
                <a:lnTo>
                  <a:pt x="3293721" y="0"/>
                </a:lnTo>
                <a:lnTo>
                  <a:pt x="3293721" y="4019838"/>
                </a:lnTo>
                <a:lnTo>
                  <a:pt x="0" y="40198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23903" t="0"/>
            </a:stretch>
          </a:blipFill>
          <a:ln>
            <a:noFill/>
          </a:ln>
        </p:spPr>
      </p:sp>
      <p:grpSp>
        <p:nvGrpSpPr>
          <p:cNvPr id="260" name="Google Shape;260;p5"/>
          <p:cNvGrpSpPr/>
          <p:nvPr/>
        </p:nvGrpSpPr>
        <p:grpSpPr>
          <a:xfrm>
            <a:off x="3304082" y="785781"/>
            <a:ext cx="666207" cy="666207"/>
            <a:chOff x="0" y="0"/>
            <a:chExt cx="812800" cy="812800"/>
          </a:xfrm>
        </p:grpSpPr>
        <p:sp>
          <p:nvSpPr>
            <p:cNvPr id="261" name="Google Shape;261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5"/>
          <p:cNvGrpSpPr/>
          <p:nvPr/>
        </p:nvGrpSpPr>
        <p:grpSpPr>
          <a:xfrm>
            <a:off x="17561171" y="1811210"/>
            <a:ext cx="1157913" cy="1157913"/>
            <a:chOff x="0" y="0"/>
            <a:chExt cx="812800" cy="812800"/>
          </a:xfrm>
        </p:grpSpPr>
        <p:sp>
          <p:nvSpPr>
            <p:cNvPr id="264" name="Google Shape;264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1312836" y="554094"/>
            <a:ext cx="949212" cy="949212"/>
            <a:chOff x="0" y="0"/>
            <a:chExt cx="812800" cy="812800"/>
          </a:xfrm>
        </p:grpSpPr>
        <p:sp>
          <p:nvSpPr>
            <p:cNvPr id="267" name="Google Shape;26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5"/>
          <p:cNvGrpSpPr/>
          <p:nvPr/>
        </p:nvGrpSpPr>
        <p:grpSpPr>
          <a:xfrm>
            <a:off x="17561171" y="3231404"/>
            <a:ext cx="470796" cy="470796"/>
            <a:chOff x="0" y="0"/>
            <a:chExt cx="812800" cy="812800"/>
          </a:xfrm>
        </p:grpSpPr>
        <p:sp>
          <p:nvSpPr>
            <p:cNvPr id="270" name="Google Shape;27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5"/>
          <p:cNvGrpSpPr/>
          <p:nvPr/>
        </p:nvGrpSpPr>
        <p:grpSpPr>
          <a:xfrm>
            <a:off x="16327019" y="867302"/>
            <a:ext cx="812806" cy="812806"/>
            <a:chOff x="0" y="0"/>
            <a:chExt cx="812800" cy="812800"/>
          </a:xfrm>
        </p:grpSpPr>
        <p:sp>
          <p:nvSpPr>
            <p:cNvPr id="273" name="Google Shape;27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5"/>
          <p:cNvSpPr/>
          <p:nvPr/>
        </p:nvSpPr>
        <p:spPr>
          <a:xfrm>
            <a:off x="11237211" y="2390167"/>
            <a:ext cx="5613291" cy="7013449"/>
          </a:xfrm>
          <a:custGeom>
            <a:rect b="b" l="l" r="r" t="t"/>
            <a:pathLst>
              <a:path extrusionOk="0" h="7013449" w="5613291">
                <a:moveTo>
                  <a:pt x="0" y="0"/>
                </a:moveTo>
                <a:lnTo>
                  <a:pt x="5613290" y="0"/>
                </a:lnTo>
                <a:lnTo>
                  <a:pt x="5613290" y="7013449"/>
                </a:lnTo>
                <a:lnTo>
                  <a:pt x="0" y="70134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15158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6" name="Google Shape;276;p5"/>
          <p:cNvSpPr/>
          <p:nvPr/>
        </p:nvSpPr>
        <p:spPr>
          <a:xfrm>
            <a:off x="923013" y="2390167"/>
            <a:ext cx="6124812" cy="6928768"/>
          </a:xfrm>
          <a:custGeom>
            <a:rect b="b" l="l" r="r" t="t"/>
            <a:pathLst>
              <a:path extrusionOk="0" h="6928768" w="6124812">
                <a:moveTo>
                  <a:pt x="0" y="0"/>
                </a:moveTo>
                <a:lnTo>
                  <a:pt x="6124812" y="0"/>
                </a:lnTo>
                <a:lnTo>
                  <a:pt x="6124812" y="6928768"/>
                </a:lnTo>
                <a:lnTo>
                  <a:pt x="0" y="6928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6821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7" name="Google Shape;277;p5"/>
          <p:cNvSpPr txBox="1"/>
          <p:nvPr/>
        </p:nvSpPr>
        <p:spPr>
          <a:xfrm>
            <a:off x="7260339" y="4656271"/>
            <a:ext cx="3767321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DATOS FASE INICIAL</a:t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923013" y="1509268"/>
            <a:ext cx="6124812" cy="527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18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Diagrama Inicial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11253724" y="1509268"/>
            <a:ext cx="5596777" cy="527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18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Diagrama Final</a:t>
            </a:r>
            <a:endParaRPr/>
          </a:p>
        </p:txBody>
      </p:sp>
      <p:sp>
        <p:nvSpPr>
          <p:cNvPr id="280" name="Google Shape;280;p5"/>
          <p:cNvSpPr txBox="1"/>
          <p:nvPr/>
        </p:nvSpPr>
        <p:spPr>
          <a:xfrm>
            <a:off x="3099411" y="350806"/>
            <a:ext cx="12089177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COMPARATIVA</a:t>
            </a:r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/>
          <p:nvPr/>
        </p:nvSpPr>
        <p:spPr>
          <a:xfrm>
            <a:off x="9699844" y="1765866"/>
            <a:ext cx="6804758" cy="6755269"/>
          </a:xfrm>
          <a:custGeom>
            <a:rect b="b" l="l" r="r" t="t"/>
            <a:pathLst>
              <a:path extrusionOk="0" h="6755269" w="6804758">
                <a:moveTo>
                  <a:pt x="0" y="0"/>
                </a:moveTo>
                <a:lnTo>
                  <a:pt x="6804758" y="0"/>
                </a:lnTo>
                <a:lnTo>
                  <a:pt x="6804758" y="6755268"/>
                </a:lnTo>
                <a:lnTo>
                  <a:pt x="0" y="6755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7" name="Google Shape;287;p6"/>
          <p:cNvGrpSpPr/>
          <p:nvPr/>
        </p:nvGrpSpPr>
        <p:grpSpPr>
          <a:xfrm>
            <a:off x="11185313" y="7243260"/>
            <a:ext cx="1529033" cy="1529033"/>
            <a:chOff x="0" y="0"/>
            <a:chExt cx="812800" cy="812800"/>
          </a:xfrm>
        </p:grpSpPr>
        <p:sp>
          <p:nvSpPr>
            <p:cNvPr id="288" name="Google Shape;28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11390919" y="3636151"/>
            <a:ext cx="479175" cy="479175"/>
            <a:chOff x="0" y="0"/>
            <a:chExt cx="812800" cy="812800"/>
          </a:xfrm>
        </p:grpSpPr>
        <p:sp>
          <p:nvSpPr>
            <p:cNvPr id="291" name="Google Shape;29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6"/>
          <p:cNvGrpSpPr/>
          <p:nvPr/>
        </p:nvGrpSpPr>
        <p:grpSpPr>
          <a:xfrm>
            <a:off x="15038463" y="6287374"/>
            <a:ext cx="359571" cy="359571"/>
            <a:chOff x="0" y="0"/>
            <a:chExt cx="812800" cy="812800"/>
          </a:xfrm>
        </p:grpSpPr>
        <p:sp>
          <p:nvSpPr>
            <p:cNvPr id="294" name="Google Shape;294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6"/>
          <p:cNvGrpSpPr/>
          <p:nvPr/>
        </p:nvGrpSpPr>
        <p:grpSpPr>
          <a:xfrm>
            <a:off x="14992330" y="2785633"/>
            <a:ext cx="931012" cy="931012"/>
            <a:chOff x="0" y="0"/>
            <a:chExt cx="812800" cy="812800"/>
          </a:xfrm>
        </p:grpSpPr>
        <p:sp>
          <p:nvSpPr>
            <p:cNvPr id="297" name="Google Shape;297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6"/>
          <p:cNvSpPr/>
          <p:nvPr/>
        </p:nvSpPr>
        <p:spPr>
          <a:xfrm>
            <a:off x="1028700" y="2155012"/>
            <a:ext cx="6452756" cy="5976977"/>
          </a:xfrm>
          <a:custGeom>
            <a:rect b="b" l="l" r="r" t="t"/>
            <a:pathLst>
              <a:path extrusionOk="0" h="5976977" w="6452756">
                <a:moveTo>
                  <a:pt x="0" y="0"/>
                </a:moveTo>
                <a:lnTo>
                  <a:pt x="6452756" y="0"/>
                </a:lnTo>
                <a:lnTo>
                  <a:pt x="6452756" y="5976976"/>
                </a:lnTo>
                <a:lnTo>
                  <a:pt x="0" y="59769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0" name="Google Shape;300;p6"/>
          <p:cNvSpPr/>
          <p:nvPr/>
        </p:nvSpPr>
        <p:spPr>
          <a:xfrm>
            <a:off x="9256777" y="3251139"/>
            <a:ext cx="8435627" cy="6224987"/>
          </a:xfrm>
          <a:custGeom>
            <a:rect b="b" l="l" r="r" t="t"/>
            <a:pathLst>
              <a:path extrusionOk="0" h="6224987" w="8435627">
                <a:moveTo>
                  <a:pt x="0" y="0"/>
                </a:moveTo>
                <a:lnTo>
                  <a:pt x="8435627" y="0"/>
                </a:lnTo>
                <a:lnTo>
                  <a:pt x="8435627" y="6224987"/>
                </a:lnTo>
                <a:lnTo>
                  <a:pt x="0" y="6224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1" name="Google Shape;301;p6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6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1028700" y="423548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CÓDIGO &amp; LÓGICA DEL PROGRAMA</a:t>
            </a:r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1028700" y="1510278"/>
            <a:ext cx="16230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Los primeros pasos de mi proyecto fueron leer el archivo JSON y hacer las inserciones necesarias en la BBDD con esos datos.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7808042" y="2050237"/>
            <a:ext cx="7035961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Esto es una parte de mi código donde se ve cómo genero la BBDD con SQLite y creo alguna de las tablas que voy a usar.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1906546" y="8364876"/>
            <a:ext cx="7035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En esta otra parte,  leo el JSON y </a:t>
            </a: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creo</a:t>
            </a: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 los distintos JSONObjects para poder hacer las inserciones y trabajar con los datos recibidos del archivo.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/>
          <p:nvPr/>
        </p:nvSpPr>
        <p:spPr>
          <a:xfrm rot="1172991">
            <a:off x="-1479094" y="5702751"/>
            <a:ext cx="7630009" cy="5576843"/>
          </a:xfrm>
          <a:custGeom>
            <a:rect b="b" l="l" r="r" t="t"/>
            <a:pathLst>
              <a:path extrusionOk="0" h="5576843" w="7630009">
                <a:moveTo>
                  <a:pt x="0" y="0"/>
                </a:moveTo>
                <a:lnTo>
                  <a:pt x="7630009" y="0"/>
                </a:lnTo>
                <a:lnTo>
                  <a:pt x="7630009" y="5576843"/>
                </a:lnTo>
                <a:lnTo>
                  <a:pt x="0" y="55768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1" name="Google Shape;311;p7"/>
          <p:cNvGrpSpPr/>
          <p:nvPr/>
        </p:nvGrpSpPr>
        <p:grpSpPr>
          <a:xfrm>
            <a:off x="-276908" y="9827648"/>
            <a:ext cx="918704" cy="918704"/>
            <a:chOff x="0" y="0"/>
            <a:chExt cx="812800" cy="812800"/>
          </a:xfrm>
        </p:grpSpPr>
        <p:sp>
          <p:nvSpPr>
            <p:cNvPr id="312" name="Google Shape;31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7"/>
          <p:cNvGrpSpPr/>
          <p:nvPr/>
        </p:nvGrpSpPr>
        <p:grpSpPr>
          <a:xfrm>
            <a:off x="4169952" y="6900945"/>
            <a:ext cx="519043" cy="519043"/>
            <a:chOff x="0" y="0"/>
            <a:chExt cx="812800" cy="812800"/>
          </a:xfrm>
        </p:grpSpPr>
        <p:sp>
          <p:nvSpPr>
            <p:cNvPr id="315" name="Google Shape;315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7"/>
          <p:cNvGrpSpPr/>
          <p:nvPr/>
        </p:nvGrpSpPr>
        <p:grpSpPr>
          <a:xfrm>
            <a:off x="2627404" y="6745647"/>
            <a:ext cx="310595" cy="310595"/>
            <a:chOff x="0" y="0"/>
            <a:chExt cx="812800" cy="812800"/>
          </a:xfrm>
        </p:grpSpPr>
        <p:sp>
          <p:nvSpPr>
            <p:cNvPr id="318" name="Google Shape;31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7"/>
          <p:cNvSpPr/>
          <p:nvPr/>
        </p:nvSpPr>
        <p:spPr>
          <a:xfrm>
            <a:off x="1028700" y="2541447"/>
            <a:ext cx="6902479" cy="5004297"/>
          </a:xfrm>
          <a:custGeom>
            <a:rect b="b" l="l" r="r" t="t"/>
            <a:pathLst>
              <a:path extrusionOk="0" h="5004297" w="6902479">
                <a:moveTo>
                  <a:pt x="0" y="0"/>
                </a:moveTo>
                <a:lnTo>
                  <a:pt x="6902479" y="0"/>
                </a:lnTo>
                <a:lnTo>
                  <a:pt x="6902479" y="5004296"/>
                </a:lnTo>
                <a:lnTo>
                  <a:pt x="0" y="5004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1" name="Google Shape;321;p7"/>
          <p:cNvSpPr/>
          <p:nvPr/>
        </p:nvSpPr>
        <p:spPr>
          <a:xfrm>
            <a:off x="8288823" y="3540100"/>
            <a:ext cx="8815599" cy="5355476"/>
          </a:xfrm>
          <a:custGeom>
            <a:rect b="b" l="l" r="r" t="t"/>
            <a:pathLst>
              <a:path extrusionOk="0" h="5355476" w="8815599">
                <a:moveTo>
                  <a:pt x="0" y="0"/>
                </a:moveTo>
                <a:lnTo>
                  <a:pt x="8815599" y="0"/>
                </a:lnTo>
                <a:lnTo>
                  <a:pt x="8815599" y="5355476"/>
                </a:lnTo>
                <a:lnTo>
                  <a:pt x="0" y="53554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2" name="Google Shape;322;p7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7</a:t>
            </a:r>
            <a:endParaRPr/>
          </a:p>
        </p:txBody>
      </p:sp>
      <p:sp>
        <p:nvSpPr>
          <p:cNvPr id="323" name="Google Shape;323;p7"/>
          <p:cNvSpPr txBox="1"/>
          <p:nvPr/>
        </p:nvSpPr>
        <p:spPr>
          <a:xfrm>
            <a:off x="1028700" y="423548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CÓDIGO &amp; LÓGICA DEL PROGRAMA</a:t>
            </a:r>
            <a:endParaRPr/>
          </a:p>
        </p:txBody>
      </p:sp>
      <p:sp>
        <p:nvSpPr>
          <p:cNvPr id="324" name="Google Shape;324;p7"/>
          <p:cNvSpPr txBox="1"/>
          <p:nvPr/>
        </p:nvSpPr>
        <p:spPr>
          <a:xfrm>
            <a:off x="1028700" y="1510278"/>
            <a:ext cx="16230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Luego tocaba sacar los datos de la BBDD. Todos los métodos que trabajan con la BBDD se encuentran en la misma clase para facilitar su localización.</a:t>
            </a:r>
            <a:endParaRPr/>
          </a:p>
        </p:txBody>
      </p:sp>
      <p:sp>
        <p:nvSpPr>
          <p:cNvPr id="325" name="Google Shape;325;p7"/>
          <p:cNvSpPr txBox="1"/>
          <p:nvPr/>
        </p:nvSpPr>
        <p:spPr>
          <a:xfrm>
            <a:off x="8288823" y="2436672"/>
            <a:ext cx="7035961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Por ejemplo, el método para obtener las categorías registradas.</a:t>
            </a:r>
            <a:endParaRPr/>
          </a:p>
        </p:txBody>
      </p:sp>
      <p:sp>
        <p:nvSpPr>
          <p:cNvPr id="326" name="Google Shape;326;p7"/>
          <p:cNvSpPr txBox="1"/>
          <p:nvPr/>
        </p:nvSpPr>
        <p:spPr>
          <a:xfrm>
            <a:off x="895218" y="8489176"/>
            <a:ext cx="7035961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O este otro para conseguir el historial de las compras.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"/>
          <p:cNvSpPr/>
          <p:nvPr/>
        </p:nvSpPr>
        <p:spPr>
          <a:xfrm rot="-1051233">
            <a:off x="13716636" y="-2479995"/>
            <a:ext cx="6844691" cy="8353637"/>
          </a:xfrm>
          <a:custGeom>
            <a:rect b="b" l="l" r="r" t="t"/>
            <a:pathLst>
              <a:path extrusionOk="0" h="8353637" w="6844691">
                <a:moveTo>
                  <a:pt x="0" y="0"/>
                </a:moveTo>
                <a:lnTo>
                  <a:pt x="6844690" y="0"/>
                </a:lnTo>
                <a:lnTo>
                  <a:pt x="6844690" y="8353637"/>
                </a:lnTo>
                <a:lnTo>
                  <a:pt x="0" y="83536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23903" t="0"/>
            </a:stretch>
          </a:blipFill>
          <a:ln>
            <a:noFill/>
          </a:ln>
        </p:spPr>
      </p:sp>
      <p:sp>
        <p:nvSpPr>
          <p:cNvPr id="332" name="Google Shape;332;p8"/>
          <p:cNvSpPr/>
          <p:nvPr/>
        </p:nvSpPr>
        <p:spPr>
          <a:xfrm rot="7673579">
            <a:off x="-2476479" y="5965297"/>
            <a:ext cx="6844691" cy="8353637"/>
          </a:xfrm>
          <a:custGeom>
            <a:rect b="b" l="l" r="r" t="t"/>
            <a:pathLst>
              <a:path extrusionOk="0" h="8353637" w="6844691">
                <a:moveTo>
                  <a:pt x="0" y="0"/>
                </a:moveTo>
                <a:lnTo>
                  <a:pt x="6844691" y="0"/>
                </a:lnTo>
                <a:lnTo>
                  <a:pt x="6844691" y="8353637"/>
                </a:lnTo>
                <a:lnTo>
                  <a:pt x="0" y="83536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23903" t="0"/>
            </a:stretch>
          </a:blipFill>
          <a:ln>
            <a:noFill/>
          </a:ln>
        </p:spPr>
      </p:sp>
      <p:sp>
        <p:nvSpPr>
          <p:cNvPr id="333" name="Google Shape;333;p8"/>
          <p:cNvSpPr/>
          <p:nvPr/>
        </p:nvSpPr>
        <p:spPr>
          <a:xfrm>
            <a:off x="1028700" y="2090345"/>
            <a:ext cx="12459419" cy="6478898"/>
          </a:xfrm>
          <a:custGeom>
            <a:rect b="b" l="l" r="r" t="t"/>
            <a:pathLst>
              <a:path extrusionOk="0" h="6478898" w="12459419">
                <a:moveTo>
                  <a:pt x="0" y="0"/>
                </a:moveTo>
                <a:lnTo>
                  <a:pt x="12459419" y="0"/>
                </a:lnTo>
                <a:lnTo>
                  <a:pt x="12459419" y="6478898"/>
                </a:lnTo>
                <a:lnTo>
                  <a:pt x="0" y="6478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4" name="Google Shape;334;p8"/>
          <p:cNvSpPr/>
          <p:nvPr/>
        </p:nvSpPr>
        <p:spPr>
          <a:xfrm>
            <a:off x="13735605" y="6270756"/>
            <a:ext cx="2026980" cy="813037"/>
          </a:xfrm>
          <a:custGeom>
            <a:rect b="b" l="l" r="r" t="t"/>
            <a:pathLst>
              <a:path extrusionOk="0" h="813037" w="2026980">
                <a:moveTo>
                  <a:pt x="0" y="0"/>
                </a:moveTo>
                <a:lnTo>
                  <a:pt x="2026980" y="0"/>
                </a:lnTo>
                <a:lnTo>
                  <a:pt x="2026980" y="813037"/>
                </a:lnTo>
                <a:lnTo>
                  <a:pt x="0" y="8130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30906" t="0"/>
            </a:stretch>
          </a:blipFill>
          <a:ln cap="rnd" cmpd="sng" w="38100">
            <a:solidFill>
              <a:srgbClr val="81F7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8"/>
          <p:cNvSpPr/>
          <p:nvPr/>
        </p:nvSpPr>
        <p:spPr>
          <a:xfrm>
            <a:off x="15559085" y="6984311"/>
            <a:ext cx="1942509" cy="827532"/>
          </a:xfrm>
          <a:custGeom>
            <a:rect b="b" l="l" r="r" t="t"/>
            <a:pathLst>
              <a:path extrusionOk="0" h="827532" w="1942509">
                <a:moveTo>
                  <a:pt x="0" y="0"/>
                </a:moveTo>
                <a:lnTo>
                  <a:pt x="1942509" y="0"/>
                </a:lnTo>
                <a:lnTo>
                  <a:pt x="1942509" y="827531"/>
                </a:lnTo>
                <a:lnTo>
                  <a:pt x="0" y="827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27894" r="-123550" t="0"/>
            </a:stretch>
          </a:blipFill>
          <a:ln cap="rnd" cmpd="sng" w="38100">
            <a:solidFill>
              <a:srgbClr val="81F7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8"/>
          <p:cNvSpPr/>
          <p:nvPr/>
        </p:nvSpPr>
        <p:spPr>
          <a:xfrm>
            <a:off x="13745866" y="7721927"/>
            <a:ext cx="2016718" cy="828289"/>
          </a:xfrm>
          <a:custGeom>
            <a:rect b="b" l="l" r="r" t="t"/>
            <a:pathLst>
              <a:path extrusionOk="0" h="828289" w="2016718">
                <a:moveTo>
                  <a:pt x="0" y="0"/>
                </a:moveTo>
                <a:lnTo>
                  <a:pt x="2016719" y="0"/>
                </a:lnTo>
                <a:lnTo>
                  <a:pt x="2016719" y="828289"/>
                </a:lnTo>
                <a:lnTo>
                  <a:pt x="0" y="828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38833" r="0" t="0"/>
            </a:stretch>
          </a:blipFill>
          <a:ln cap="rnd" cmpd="sng" w="38100">
            <a:solidFill>
              <a:srgbClr val="81F7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8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8</a:t>
            </a:r>
            <a:endParaRPr/>
          </a:p>
        </p:txBody>
      </p:sp>
      <p:sp>
        <p:nvSpPr>
          <p:cNvPr id="338" name="Google Shape;338;p8"/>
          <p:cNvSpPr txBox="1"/>
          <p:nvPr/>
        </p:nvSpPr>
        <p:spPr>
          <a:xfrm>
            <a:off x="1028700" y="423548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CÓDIGO &amp; LÓGICA DEL PROGRAMA</a:t>
            </a:r>
            <a:endParaRPr/>
          </a:p>
        </p:txBody>
      </p:sp>
      <p:sp>
        <p:nvSpPr>
          <p:cNvPr id="339" name="Google Shape;339;p8"/>
          <p:cNvSpPr txBox="1"/>
          <p:nvPr/>
        </p:nvSpPr>
        <p:spPr>
          <a:xfrm>
            <a:off x="1028700" y="1510278"/>
            <a:ext cx="16230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Ahora que tenemos los datos en la BBDD y sabemos como sacarlos, debemos mostrarlos en la interfaz gráfica.</a:t>
            </a:r>
            <a:endParaRPr/>
          </a:p>
        </p:txBody>
      </p:sp>
      <p:sp>
        <p:nvSpPr>
          <p:cNvPr id="340" name="Google Shape;340;p8"/>
          <p:cNvSpPr txBox="1"/>
          <p:nvPr/>
        </p:nvSpPr>
        <p:spPr>
          <a:xfrm>
            <a:off x="13735605" y="1985570"/>
            <a:ext cx="3403376" cy="35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Por aquí, en el JFrame de la página principal de la tienda, llegan los datos devueltos de los métodos anteriores.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1F7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Al pulsar los respectivos botones, mostrarán las categorías, los usuarios o los historiales de compra.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0334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/>
          <p:nvPr/>
        </p:nvSpPr>
        <p:spPr>
          <a:xfrm rot="-8351869">
            <a:off x="-2313687" y="-2112213"/>
            <a:ext cx="5707304" cy="6965507"/>
          </a:xfrm>
          <a:custGeom>
            <a:rect b="b" l="l" r="r" t="t"/>
            <a:pathLst>
              <a:path extrusionOk="0" h="6965507" w="5707304">
                <a:moveTo>
                  <a:pt x="0" y="0"/>
                </a:moveTo>
                <a:lnTo>
                  <a:pt x="5707304" y="0"/>
                </a:lnTo>
                <a:lnTo>
                  <a:pt x="5707304" y="6965507"/>
                </a:lnTo>
                <a:lnTo>
                  <a:pt x="0" y="6965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23903" t="0"/>
            </a:stretch>
          </a:blipFill>
          <a:ln>
            <a:noFill/>
          </a:ln>
        </p:spPr>
      </p:sp>
      <p:sp>
        <p:nvSpPr>
          <p:cNvPr id="346" name="Google Shape;346;p9"/>
          <p:cNvSpPr/>
          <p:nvPr/>
        </p:nvSpPr>
        <p:spPr>
          <a:xfrm rot="2770761">
            <a:off x="15914310" y="7471966"/>
            <a:ext cx="3293721" cy="4019839"/>
          </a:xfrm>
          <a:custGeom>
            <a:rect b="b" l="l" r="r" t="t"/>
            <a:pathLst>
              <a:path extrusionOk="0" h="4019839" w="3293721">
                <a:moveTo>
                  <a:pt x="0" y="0"/>
                </a:moveTo>
                <a:lnTo>
                  <a:pt x="3293721" y="0"/>
                </a:lnTo>
                <a:lnTo>
                  <a:pt x="3293721" y="4019838"/>
                </a:lnTo>
                <a:lnTo>
                  <a:pt x="0" y="40198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7000"/>
            </a:blip>
            <a:stretch>
              <a:fillRect b="0" l="0" r="-23903" t="0"/>
            </a:stretch>
          </a:blipFill>
          <a:ln>
            <a:noFill/>
          </a:ln>
        </p:spPr>
      </p:sp>
      <p:grpSp>
        <p:nvGrpSpPr>
          <p:cNvPr id="347" name="Google Shape;347;p9"/>
          <p:cNvGrpSpPr/>
          <p:nvPr/>
        </p:nvGrpSpPr>
        <p:grpSpPr>
          <a:xfrm>
            <a:off x="6704222" y="2532175"/>
            <a:ext cx="4879556" cy="5051103"/>
            <a:chOff x="0" y="-28575"/>
            <a:chExt cx="812800" cy="841375"/>
          </a:xfrm>
        </p:grpSpPr>
        <p:sp>
          <p:nvSpPr>
            <p:cNvPr id="348" name="Google Shape;348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0334">
                <a:alpha val="87450"/>
              </a:srgbClr>
            </a:solidFill>
            <a:ln cap="sq" cmpd="sng" w="38100">
              <a:solidFill>
                <a:srgbClr val="5E17EB">
                  <a:alpha val="8745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-881888" y="7581344"/>
            <a:ext cx="1157913" cy="1157913"/>
            <a:chOff x="0" y="0"/>
            <a:chExt cx="812800" cy="812800"/>
          </a:xfrm>
        </p:grpSpPr>
        <p:sp>
          <p:nvSpPr>
            <p:cNvPr id="351" name="Google Shape;351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9"/>
          <p:cNvGrpSpPr/>
          <p:nvPr/>
        </p:nvGrpSpPr>
        <p:grpSpPr>
          <a:xfrm>
            <a:off x="850164" y="8739257"/>
            <a:ext cx="519043" cy="519043"/>
            <a:chOff x="0" y="0"/>
            <a:chExt cx="812800" cy="812800"/>
          </a:xfrm>
        </p:grpSpPr>
        <p:sp>
          <p:nvSpPr>
            <p:cNvPr id="354" name="Google Shape;354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9"/>
          <p:cNvGrpSpPr/>
          <p:nvPr/>
        </p:nvGrpSpPr>
        <p:grpSpPr>
          <a:xfrm>
            <a:off x="16408024" y="-352134"/>
            <a:ext cx="1529033" cy="1529033"/>
            <a:chOff x="0" y="0"/>
            <a:chExt cx="812800" cy="812800"/>
          </a:xfrm>
        </p:grpSpPr>
        <p:sp>
          <p:nvSpPr>
            <p:cNvPr id="357" name="Google Shape;357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9"/>
          <p:cNvGrpSpPr/>
          <p:nvPr/>
        </p:nvGrpSpPr>
        <p:grpSpPr>
          <a:xfrm>
            <a:off x="15442472" y="731894"/>
            <a:ext cx="638647" cy="638647"/>
            <a:chOff x="0" y="0"/>
            <a:chExt cx="812800" cy="812800"/>
          </a:xfrm>
        </p:grpSpPr>
        <p:sp>
          <p:nvSpPr>
            <p:cNvPr id="360" name="Google Shape;360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1F7CC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9"/>
          <p:cNvSpPr/>
          <p:nvPr/>
        </p:nvSpPr>
        <p:spPr>
          <a:xfrm>
            <a:off x="1028700" y="2327575"/>
            <a:ext cx="2199105" cy="657929"/>
          </a:xfrm>
          <a:custGeom>
            <a:rect b="b" l="l" r="r" t="t"/>
            <a:pathLst>
              <a:path extrusionOk="0" h="657929" w="2199105">
                <a:moveTo>
                  <a:pt x="0" y="0"/>
                </a:moveTo>
                <a:lnTo>
                  <a:pt x="2199105" y="0"/>
                </a:lnTo>
                <a:lnTo>
                  <a:pt x="2199105" y="657929"/>
                </a:lnTo>
                <a:lnTo>
                  <a:pt x="0" y="6579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rnd" cmpd="sng" w="38100">
            <a:solidFill>
              <a:srgbClr val="81F7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9"/>
          <p:cNvSpPr/>
          <p:nvPr/>
        </p:nvSpPr>
        <p:spPr>
          <a:xfrm>
            <a:off x="2444833" y="3088973"/>
            <a:ext cx="4325320" cy="2054527"/>
          </a:xfrm>
          <a:custGeom>
            <a:rect b="b" l="l" r="r" t="t"/>
            <a:pathLst>
              <a:path extrusionOk="0" h="2054527" w="4325320">
                <a:moveTo>
                  <a:pt x="0" y="0"/>
                </a:moveTo>
                <a:lnTo>
                  <a:pt x="4325320" y="0"/>
                </a:lnTo>
                <a:lnTo>
                  <a:pt x="4325320" y="2054527"/>
                </a:lnTo>
                <a:lnTo>
                  <a:pt x="0" y="2054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4" name="Google Shape;364;p9"/>
          <p:cNvSpPr/>
          <p:nvPr/>
        </p:nvSpPr>
        <p:spPr>
          <a:xfrm flipH="1" rot="-7900745">
            <a:off x="1348167" y="3328345"/>
            <a:ext cx="1117706" cy="445050"/>
          </a:xfrm>
          <a:custGeom>
            <a:rect b="b" l="l" r="r" t="t"/>
            <a:pathLst>
              <a:path extrusionOk="0" h="445050" w="1117706">
                <a:moveTo>
                  <a:pt x="1117706" y="0"/>
                </a:moveTo>
                <a:lnTo>
                  <a:pt x="0" y="0"/>
                </a:lnTo>
                <a:lnTo>
                  <a:pt x="0" y="445050"/>
                </a:lnTo>
                <a:lnTo>
                  <a:pt x="1117706" y="445050"/>
                </a:lnTo>
                <a:lnTo>
                  <a:pt x="111770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p9"/>
          <p:cNvSpPr/>
          <p:nvPr/>
        </p:nvSpPr>
        <p:spPr>
          <a:xfrm>
            <a:off x="8256071" y="2090345"/>
            <a:ext cx="7825048" cy="7814573"/>
          </a:xfrm>
          <a:custGeom>
            <a:rect b="b" l="l" r="r" t="t"/>
            <a:pathLst>
              <a:path extrusionOk="0" h="7814573" w="7825048">
                <a:moveTo>
                  <a:pt x="0" y="0"/>
                </a:moveTo>
                <a:lnTo>
                  <a:pt x="7825048" y="0"/>
                </a:lnTo>
                <a:lnTo>
                  <a:pt x="7825048" y="7814573"/>
                </a:lnTo>
                <a:lnTo>
                  <a:pt x="0" y="78145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81F7C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6" name="Google Shape;366;p9"/>
          <p:cNvSpPr txBox="1"/>
          <p:nvPr/>
        </p:nvSpPr>
        <p:spPr>
          <a:xfrm>
            <a:off x="17811357" y="157483"/>
            <a:ext cx="14138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99" u="none" cap="none" strike="noStrike">
                <a:solidFill>
                  <a:srgbClr val="81F7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9</a:t>
            </a:r>
            <a:endParaRPr/>
          </a:p>
        </p:txBody>
      </p:sp>
      <p:sp>
        <p:nvSpPr>
          <p:cNvPr id="367" name="Google Shape;367;p9"/>
          <p:cNvSpPr txBox="1"/>
          <p:nvPr/>
        </p:nvSpPr>
        <p:spPr>
          <a:xfrm>
            <a:off x="1028700" y="423548"/>
            <a:ext cx="162306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CÓDIGO &amp; LÓGICA DEL PROGRAMA</a:t>
            </a:r>
            <a:endParaRPr/>
          </a:p>
        </p:txBody>
      </p:sp>
      <p:sp>
        <p:nvSpPr>
          <p:cNvPr id="368" name="Google Shape;368;p9"/>
          <p:cNvSpPr txBox="1"/>
          <p:nvPr/>
        </p:nvSpPr>
        <p:spPr>
          <a:xfrm>
            <a:off x="1028700" y="1510278"/>
            <a:ext cx="16230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Para poder hacer la compra de un producto, será necesario pulsar el botón que nos llevará a la otra pantalla de compra.</a:t>
            </a:r>
            <a:endParaRPr/>
          </a:p>
        </p:txBody>
      </p:sp>
      <p:sp>
        <p:nvSpPr>
          <p:cNvPr id="369" name="Google Shape;369;p9"/>
          <p:cNvSpPr txBox="1"/>
          <p:nvPr/>
        </p:nvSpPr>
        <p:spPr>
          <a:xfrm>
            <a:off x="1109685" y="5871598"/>
            <a:ext cx="6856735" cy="35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Este es el código del botón compra.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1F7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Tiene toda la lógica que llamar a los distintos métodos de la BBDD para comprobar si existe la ID del usuario, del producto y si el Stock reclamado no supera el asequible.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81F7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En la parte derecha, al introducir el ID del producto, si existe, se mostrará la imagen de dicho producto.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81F7CC"/>
                </a:solidFill>
                <a:latin typeface="Arial"/>
                <a:ea typeface="Arial"/>
                <a:cs typeface="Arial"/>
                <a:sym typeface="Arial"/>
              </a:rPr>
              <a:t>Además de mostrar sus características debajo.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