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charts/chart15.xml" ContentType="application/vnd.openxmlformats-officedocument.drawingml.chart+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ppt/charts/chart17.xml" ContentType="application/vnd.openxmlformats-officedocument.drawingml.chart+xml"/>
  <Override PartName="/ppt/theme/themeOverride17.xml" ContentType="application/vnd.openxmlformats-officedocument.themeOverride+xml"/>
  <Override PartName="/ppt/charts/chart18.xml" ContentType="application/vnd.openxmlformats-officedocument.drawingml.chart+xml"/>
  <Override PartName="/ppt/theme/themeOverride18.xml" ContentType="application/vnd.openxmlformats-officedocument.themeOverride+xml"/>
  <Override PartName="/ppt/charts/chart19.xml" ContentType="application/vnd.openxmlformats-officedocument.drawingml.chart+xml"/>
  <Override PartName="/ppt/theme/themeOverride19.xml" ContentType="application/vnd.openxmlformats-officedocument.themeOverride+xml"/>
  <Override PartName="/ppt/charts/chart20.xml" ContentType="application/vnd.openxmlformats-officedocument.drawingml.chart+xml"/>
  <Override PartName="/ppt/theme/themeOverride20.xml" ContentType="application/vnd.openxmlformats-officedocument.themeOverride+xml"/>
  <Override PartName="/ppt/charts/chart21.xml" ContentType="application/vnd.openxmlformats-officedocument.drawingml.chart+xml"/>
  <Override PartName="/ppt/theme/themeOverride21.xml" ContentType="application/vnd.openxmlformats-officedocument.themeOverride+xml"/>
  <Override PartName="/ppt/charts/chart22.xml" ContentType="application/vnd.openxmlformats-officedocument.drawingml.chart+xml"/>
  <Override PartName="/ppt/theme/themeOverride22.xml" ContentType="application/vnd.openxmlformats-officedocument.themeOverride+xml"/>
  <Override PartName="/ppt/charts/chart23.xml" ContentType="application/vnd.openxmlformats-officedocument.drawingml.chart+xml"/>
  <Override PartName="/ppt/theme/themeOverride23.xml" ContentType="application/vnd.openxmlformats-officedocument.themeOverride+xml"/>
  <Override PartName="/ppt/charts/chart24.xml" ContentType="application/vnd.openxmlformats-officedocument.drawingml.chart+xml"/>
  <Override PartName="/ppt/theme/themeOverride24.xml" ContentType="application/vnd.openxmlformats-officedocument.themeOverride+xml"/>
  <Override PartName="/ppt/charts/chart25.xml" ContentType="application/vnd.openxmlformats-officedocument.drawingml.chart+xml"/>
  <Override PartName="/ppt/theme/themeOverride25.xml" ContentType="application/vnd.openxmlformats-officedocument.themeOverride+xml"/>
  <Override PartName="/ppt/charts/chart26.xml" ContentType="application/vnd.openxmlformats-officedocument.drawingml.chart+xml"/>
  <Override PartName="/ppt/theme/themeOverride26.xml" ContentType="application/vnd.openxmlformats-officedocument.themeOverride+xml"/>
  <Override PartName="/ppt/charts/chart27.xml" ContentType="application/vnd.openxmlformats-officedocument.drawingml.chart+xml"/>
  <Override PartName="/ppt/theme/themeOverride27.xml" ContentType="application/vnd.openxmlformats-officedocument.themeOverride+xml"/>
  <Override PartName="/ppt/charts/chart28.xml" ContentType="application/vnd.openxmlformats-officedocument.drawingml.chart+xml"/>
  <Override PartName="/ppt/theme/themeOverride28.xml" ContentType="application/vnd.openxmlformats-officedocument.themeOverride+xml"/>
  <Override PartName="/ppt/charts/chart29.xml" ContentType="application/vnd.openxmlformats-officedocument.drawingml.chart+xml"/>
  <Override PartName="/ppt/theme/themeOverride29.xml" ContentType="application/vnd.openxmlformats-officedocument.themeOverride+xml"/>
  <Override PartName="/ppt/charts/chart30.xml" ContentType="application/vnd.openxmlformats-officedocument.drawingml.chart+xml"/>
  <Override PartName="/ppt/theme/themeOverride30.xml" ContentType="application/vnd.openxmlformats-officedocument.themeOverride+xml"/>
  <Override PartName="/ppt/charts/chart31.xml" ContentType="application/vnd.openxmlformats-officedocument.drawingml.chart+xml"/>
  <Override PartName="/ppt/theme/themeOverride31.xml" ContentType="application/vnd.openxmlformats-officedocument.themeOverride+xml"/>
  <Override PartName="/ppt/charts/chart32.xml" ContentType="application/vnd.openxmlformats-officedocument.drawingml.chart+xml"/>
  <Override PartName="/ppt/theme/themeOverride32.xml" ContentType="application/vnd.openxmlformats-officedocument.themeOverride+xml"/>
  <Override PartName="/ppt/charts/chart33.xml" ContentType="application/vnd.openxmlformats-officedocument.drawingml.chart+xml"/>
  <Override PartName="/ppt/theme/themeOverride33.xml" ContentType="application/vnd.openxmlformats-officedocument.themeOverride+xml"/>
  <Override PartName="/ppt/charts/chart34.xml" ContentType="application/vnd.openxmlformats-officedocument.drawingml.chart+xml"/>
  <Override PartName="/ppt/theme/themeOverride34.xml" ContentType="application/vnd.openxmlformats-officedocument.themeOverride+xml"/>
  <Override PartName="/ppt/charts/chart35.xml" ContentType="application/vnd.openxmlformats-officedocument.drawingml.chart+xml"/>
  <Override PartName="/ppt/theme/themeOverride35.xml" ContentType="application/vnd.openxmlformats-officedocument.themeOverride+xml"/>
  <Override PartName="/ppt/charts/chart36.xml" ContentType="application/vnd.openxmlformats-officedocument.drawingml.chart+xml"/>
  <Override PartName="/ppt/theme/themeOverride36.xml" ContentType="application/vnd.openxmlformats-officedocument.themeOverride+xml"/>
  <Override PartName="/ppt/charts/chart37.xml" ContentType="application/vnd.openxmlformats-officedocument.drawingml.chart+xml"/>
  <Override PartName="/ppt/theme/themeOverride37.xml" ContentType="application/vnd.openxmlformats-officedocument.themeOverride+xml"/>
  <Override PartName="/ppt/charts/chart38.xml" ContentType="application/vnd.openxmlformats-officedocument.drawingml.chart+xml"/>
  <Override PartName="/ppt/theme/themeOverride38.xml" ContentType="application/vnd.openxmlformats-officedocument.themeOverride+xml"/>
  <Override PartName="/ppt/charts/chart39.xml" ContentType="application/vnd.openxmlformats-officedocument.drawingml.chart+xml"/>
  <Override PartName="/ppt/theme/themeOverride39.xml" ContentType="application/vnd.openxmlformats-officedocument.themeOverride+xml"/>
  <Override PartName="/ppt/charts/chart40.xml" ContentType="application/vnd.openxmlformats-officedocument.drawingml.chart+xml"/>
  <Override PartName="/ppt/theme/themeOverride40.xml" ContentType="application/vnd.openxmlformats-officedocument.themeOverride+xml"/>
  <Override PartName="/ppt/charts/chart41.xml" ContentType="application/vnd.openxmlformats-officedocument.drawingml.chart+xml"/>
  <Override PartName="/ppt/theme/themeOverride41.xml" ContentType="application/vnd.openxmlformats-officedocument.themeOverride+xml"/>
  <Override PartName="/ppt/charts/chart42.xml" ContentType="application/vnd.openxmlformats-officedocument.drawingml.chart+xml"/>
  <Override PartName="/ppt/theme/themeOverride42.xml" ContentType="application/vnd.openxmlformats-officedocument.themeOverride+xml"/>
  <Override PartName="/ppt/charts/chart43.xml" ContentType="application/vnd.openxmlformats-officedocument.drawingml.chart+xml"/>
  <Override PartName="/ppt/theme/themeOverride43.xml" ContentType="application/vnd.openxmlformats-officedocument.themeOverride+xml"/>
  <Override PartName="/ppt/charts/chart44.xml" ContentType="application/vnd.openxmlformats-officedocument.drawingml.chart+xml"/>
  <Override PartName="/ppt/theme/themeOverride44.xml" ContentType="application/vnd.openxmlformats-officedocument.themeOverride+xml"/>
  <Override PartName="/ppt/charts/chart45.xml" ContentType="application/vnd.openxmlformats-officedocument.drawingml.chart+xml"/>
  <Override PartName="/ppt/theme/themeOverride45.xml" ContentType="application/vnd.openxmlformats-officedocument.themeOverride+xml"/>
  <Override PartName="/ppt/charts/chart46.xml" ContentType="application/vnd.openxmlformats-officedocument.drawingml.chart+xml"/>
  <Override PartName="/ppt/theme/themeOverride46.xml" ContentType="application/vnd.openxmlformats-officedocument.themeOverride+xml"/>
  <Override PartName="/ppt/charts/chart47.xml" ContentType="application/vnd.openxmlformats-officedocument.drawingml.chart+xml"/>
  <Override PartName="/ppt/theme/themeOverride47.xml" ContentType="application/vnd.openxmlformats-officedocument.themeOverride+xml"/>
  <Override PartName="/ppt/charts/chart48.xml" ContentType="application/vnd.openxmlformats-officedocument.drawingml.chart+xml"/>
  <Override PartName="/ppt/theme/themeOverride48.xml" ContentType="application/vnd.openxmlformats-officedocument.themeOverride+xml"/>
  <Override PartName="/ppt/charts/chart49.xml" ContentType="application/vnd.openxmlformats-officedocument.drawingml.chart+xml"/>
  <Override PartName="/ppt/theme/themeOverride49.xml" ContentType="application/vnd.openxmlformats-officedocument.themeOverride+xml"/>
  <Override PartName="/ppt/charts/chart50.xml" ContentType="application/vnd.openxmlformats-officedocument.drawingml.chart+xml"/>
  <Override PartName="/ppt/theme/themeOverride50.xml" ContentType="application/vnd.openxmlformats-officedocument.themeOverride+xml"/>
  <Override PartName="/ppt/charts/chart51.xml" ContentType="application/vnd.openxmlformats-officedocument.drawingml.chart+xml"/>
  <Override PartName="/ppt/theme/themeOverride51.xml" ContentType="application/vnd.openxmlformats-officedocument.themeOverride+xml"/>
  <Override PartName="/ppt/charts/chart52.xml" ContentType="application/vnd.openxmlformats-officedocument.drawingml.chart+xml"/>
  <Override PartName="/ppt/theme/themeOverride52.xml" ContentType="application/vnd.openxmlformats-officedocument.themeOverride+xml"/>
  <Override PartName="/ppt/charts/chart53.xml" ContentType="application/vnd.openxmlformats-officedocument.drawingml.chart+xml"/>
  <Override PartName="/ppt/theme/themeOverride53.xml" ContentType="application/vnd.openxmlformats-officedocument.themeOverride+xml"/>
  <Override PartName="/ppt/charts/chart54.xml" ContentType="application/vnd.openxmlformats-officedocument.drawingml.chart+xml"/>
  <Override PartName="/ppt/theme/themeOverride54.xml" ContentType="application/vnd.openxmlformats-officedocument.themeOverride+xml"/>
  <Override PartName="/ppt/charts/chart55.xml" ContentType="application/vnd.openxmlformats-officedocument.drawingml.chart+xml"/>
  <Override PartName="/ppt/theme/themeOverride55.xml" ContentType="application/vnd.openxmlformats-officedocument.themeOverride+xml"/>
  <Override PartName="/ppt/charts/chart56.xml" ContentType="application/vnd.openxmlformats-officedocument.drawingml.chart+xml"/>
  <Override PartName="/ppt/theme/themeOverride56.xml" ContentType="application/vnd.openxmlformats-officedocument.themeOverride+xml"/>
  <Override PartName="/ppt/charts/chart57.xml" ContentType="application/vnd.openxmlformats-officedocument.drawingml.chart+xml"/>
  <Override PartName="/ppt/theme/themeOverride57.xml" ContentType="application/vnd.openxmlformats-officedocument.themeOverride+xml"/>
  <Override PartName="/ppt/charts/chart58.xml" ContentType="application/vnd.openxmlformats-officedocument.drawingml.chart+xml"/>
  <Override PartName="/ppt/theme/themeOverride58.xml" ContentType="application/vnd.openxmlformats-officedocument.themeOverride+xml"/>
  <Override PartName="/ppt/charts/chart59.xml" ContentType="application/vnd.openxmlformats-officedocument.drawingml.chart+xml"/>
  <Override PartName="/ppt/theme/themeOverride59.xml" ContentType="application/vnd.openxmlformats-officedocument.themeOverride+xml"/>
  <Override PartName="/ppt/charts/chart60.xml" ContentType="application/vnd.openxmlformats-officedocument.drawingml.chart+xml"/>
  <Override PartName="/ppt/theme/themeOverride60.xml" ContentType="application/vnd.openxmlformats-officedocument.themeOverride+xml"/>
  <Override PartName="/ppt/charts/chart61.xml" ContentType="application/vnd.openxmlformats-officedocument.drawingml.chart+xml"/>
  <Override PartName="/ppt/theme/themeOverride61.xml" ContentType="application/vnd.openxmlformats-officedocument.themeOverride+xml"/>
  <Override PartName="/ppt/charts/chart62.xml" ContentType="application/vnd.openxmlformats-officedocument.drawingml.chart+xml"/>
  <Override PartName="/ppt/theme/themeOverride62.xml" ContentType="application/vnd.openxmlformats-officedocument.themeOverride+xml"/>
  <Override PartName="/ppt/charts/chart63.xml" ContentType="application/vnd.openxmlformats-officedocument.drawingml.chart+xml"/>
  <Override PartName="/ppt/theme/themeOverride63.xml" ContentType="application/vnd.openxmlformats-officedocument.themeOverride+xml"/>
  <Override PartName="/ppt/charts/chart64.xml" ContentType="application/vnd.openxmlformats-officedocument.drawingml.chart+xml"/>
  <Override PartName="/ppt/theme/themeOverride64.xml" ContentType="application/vnd.openxmlformats-officedocument.themeOverride+xml"/>
  <Override PartName="/ppt/charts/chart65.xml" ContentType="application/vnd.openxmlformats-officedocument.drawingml.chart+xml"/>
  <Override PartName="/ppt/theme/themeOverride65.xml" ContentType="application/vnd.openxmlformats-officedocument.themeOverride+xml"/>
  <Override PartName="/ppt/charts/chart66.xml" ContentType="application/vnd.openxmlformats-officedocument.drawingml.chart+xml"/>
  <Override PartName="/ppt/theme/themeOverride66.xml" ContentType="application/vnd.openxmlformats-officedocument.themeOverride+xml"/>
  <Override PartName="/ppt/charts/chart67.xml" ContentType="application/vnd.openxmlformats-officedocument.drawingml.chart+xml"/>
  <Override PartName="/ppt/theme/themeOverride67.xml" ContentType="application/vnd.openxmlformats-officedocument.themeOverride+xml"/>
  <Override PartName="/ppt/charts/chart68.xml" ContentType="application/vnd.openxmlformats-officedocument.drawingml.chart+xml"/>
  <Override PartName="/ppt/theme/themeOverride68.xml" ContentType="application/vnd.openxmlformats-officedocument.themeOverride+xml"/>
  <Override PartName="/ppt/charts/chart69.xml" ContentType="application/vnd.openxmlformats-officedocument.drawingml.chart+xml"/>
  <Override PartName="/ppt/theme/themeOverride69.xml" ContentType="application/vnd.openxmlformats-officedocument.themeOverride+xml"/>
  <Override PartName="/ppt/charts/chart70.xml" ContentType="application/vnd.openxmlformats-officedocument.drawingml.chart+xml"/>
  <Override PartName="/ppt/theme/themeOverride70.xml" ContentType="application/vnd.openxmlformats-officedocument.themeOverride+xml"/>
  <Override PartName="/ppt/charts/chart71.xml" ContentType="application/vnd.openxmlformats-officedocument.drawingml.chart+xml"/>
  <Override PartName="/ppt/theme/themeOverride7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5"/>
  </p:notesMasterIdLst>
  <p:handoutMasterIdLst>
    <p:handoutMasterId r:id="rId76"/>
  </p:handoutMasterIdLst>
  <p:sldIdLst>
    <p:sldId id="675" r:id="rId2"/>
    <p:sldId id="750" r:id="rId3"/>
    <p:sldId id="1016" r:id="rId4"/>
    <p:sldId id="1855" r:id="rId5"/>
    <p:sldId id="1844" r:id="rId6"/>
    <p:sldId id="1845" r:id="rId7"/>
    <p:sldId id="1015" r:id="rId8"/>
    <p:sldId id="784" r:id="rId9"/>
    <p:sldId id="785" r:id="rId10"/>
    <p:sldId id="786" r:id="rId11"/>
    <p:sldId id="787" r:id="rId12"/>
    <p:sldId id="1857" r:id="rId13"/>
    <p:sldId id="1859" r:id="rId14"/>
    <p:sldId id="1860" r:id="rId15"/>
    <p:sldId id="1014" r:id="rId16"/>
    <p:sldId id="701" r:id="rId17"/>
    <p:sldId id="696" r:id="rId18"/>
    <p:sldId id="697" r:id="rId19"/>
    <p:sldId id="700" r:id="rId20"/>
    <p:sldId id="751" r:id="rId21"/>
    <p:sldId id="746" r:id="rId22"/>
    <p:sldId id="765" r:id="rId23"/>
    <p:sldId id="767" r:id="rId24"/>
    <p:sldId id="768" r:id="rId25"/>
    <p:sldId id="755" r:id="rId26"/>
    <p:sldId id="708" r:id="rId27"/>
    <p:sldId id="756" r:id="rId28"/>
    <p:sldId id="710" r:id="rId29"/>
    <p:sldId id="711" r:id="rId30"/>
    <p:sldId id="769" r:id="rId31"/>
    <p:sldId id="712" r:id="rId32"/>
    <p:sldId id="770" r:id="rId33"/>
    <p:sldId id="713" r:id="rId34"/>
    <p:sldId id="714" r:id="rId35"/>
    <p:sldId id="715" r:id="rId36"/>
    <p:sldId id="716" r:id="rId37"/>
    <p:sldId id="717" r:id="rId38"/>
    <p:sldId id="718" r:id="rId39"/>
    <p:sldId id="779" r:id="rId40"/>
    <p:sldId id="780" r:id="rId41"/>
    <p:sldId id="720" r:id="rId42"/>
    <p:sldId id="719" r:id="rId43"/>
    <p:sldId id="721" r:id="rId44"/>
    <p:sldId id="722" r:id="rId45"/>
    <p:sldId id="723" r:id="rId46"/>
    <p:sldId id="778" r:id="rId47"/>
    <p:sldId id="783" r:id="rId48"/>
    <p:sldId id="724" r:id="rId49"/>
    <p:sldId id="725" r:id="rId50"/>
    <p:sldId id="727" r:id="rId51"/>
    <p:sldId id="728" r:id="rId52"/>
    <p:sldId id="729" r:id="rId53"/>
    <p:sldId id="730" r:id="rId54"/>
    <p:sldId id="726" r:id="rId55"/>
    <p:sldId id="731" r:id="rId56"/>
    <p:sldId id="732" r:id="rId57"/>
    <p:sldId id="761" r:id="rId58"/>
    <p:sldId id="763" r:id="rId59"/>
    <p:sldId id="735" r:id="rId60"/>
    <p:sldId id="736" r:id="rId61"/>
    <p:sldId id="737" r:id="rId62"/>
    <p:sldId id="782" r:id="rId63"/>
    <p:sldId id="739" r:id="rId64"/>
    <p:sldId id="776" r:id="rId65"/>
    <p:sldId id="740" r:id="rId66"/>
    <p:sldId id="741" r:id="rId67"/>
    <p:sldId id="744" r:id="rId68"/>
    <p:sldId id="742" r:id="rId69"/>
    <p:sldId id="743" r:id="rId70"/>
    <p:sldId id="1851" r:id="rId71"/>
    <p:sldId id="364" r:id="rId72"/>
    <p:sldId id="1853" r:id="rId73"/>
    <p:sldId id="1854" r:id="rId7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dvorak" initials="t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7859D"/>
    <a:srgbClr val="376092"/>
    <a:srgbClr val="000000"/>
    <a:srgbClr val="C00000"/>
    <a:srgbClr val="D9D9D9"/>
    <a:srgbClr val="D60093"/>
    <a:srgbClr val="84BD00"/>
    <a:srgbClr val="C5D1C3"/>
    <a:srgbClr val="9535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8" autoAdjust="0"/>
    <p:restoredTop sz="86407" autoAdjust="0"/>
  </p:normalViewPr>
  <p:slideViewPr>
    <p:cSldViewPr snapToGrid="0" snapToObjects="1">
      <p:cViewPr varScale="1">
        <p:scale>
          <a:sx n="117" d="100"/>
          <a:sy n="117" d="100"/>
        </p:scale>
        <p:origin x="202" y="10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2" Type="http://schemas.openxmlformats.org/officeDocument/2006/relationships/package" Target="../embeddings/Microsoft_Excel_Worksheet20.xlsx"/><Relationship Id="rId1" Type="http://schemas.openxmlformats.org/officeDocument/2006/relationships/themeOverride" Target="../theme/themeOverride21.xml"/></Relationships>
</file>

<file path=ppt/charts/_rels/chart22.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3.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2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2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2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2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2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29.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30.xml.rels><?xml version="1.0" encoding="UTF-8" standalone="yes"?>
<Relationships xmlns="http://schemas.openxmlformats.org/package/2006/relationships"><Relationship Id="rId2" Type="http://schemas.openxmlformats.org/officeDocument/2006/relationships/package" Target="../embeddings/Microsoft_Excel_Worksheet29.xlsx"/><Relationship Id="rId1" Type="http://schemas.openxmlformats.org/officeDocument/2006/relationships/themeOverride" Target="../theme/themeOverride30.xml"/></Relationships>
</file>

<file path=ppt/charts/_rels/chart31.xml.rels><?xml version="1.0" encoding="UTF-8" standalone="yes"?>
<Relationships xmlns="http://schemas.openxmlformats.org/package/2006/relationships"><Relationship Id="rId2" Type="http://schemas.openxmlformats.org/officeDocument/2006/relationships/package" Target="../embeddings/Microsoft_Excel_Worksheet30.xlsx"/><Relationship Id="rId1" Type="http://schemas.openxmlformats.org/officeDocument/2006/relationships/themeOverride" Target="../theme/themeOverride31.xml"/></Relationships>
</file>

<file path=ppt/charts/_rels/chart32.xml.rels><?xml version="1.0" encoding="UTF-8" standalone="yes"?>
<Relationships xmlns="http://schemas.openxmlformats.org/package/2006/relationships"><Relationship Id="rId2" Type="http://schemas.openxmlformats.org/officeDocument/2006/relationships/package" Target="../embeddings/Microsoft_Excel_Worksheet31.xlsx"/><Relationship Id="rId1" Type="http://schemas.openxmlformats.org/officeDocument/2006/relationships/themeOverride" Target="../theme/themeOverride32.xml"/></Relationships>
</file>

<file path=ppt/charts/_rels/chart33.xml.rels><?xml version="1.0" encoding="UTF-8" standalone="yes"?>
<Relationships xmlns="http://schemas.openxmlformats.org/package/2006/relationships"><Relationship Id="rId2" Type="http://schemas.openxmlformats.org/officeDocument/2006/relationships/package" Target="../embeddings/Microsoft_Excel_Worksheet32.xlsx"/><Relationship Id="rId1" Type="http://schemas.openxmlformats.org/officeDocument/2006/relationships/themeOverride" Target="../theme/themeOverride33.xml"/></Relationships>
</file>

<file path=ppt/charts/_rels/chart34.xml.rels><?xml version="1.0" encoding="UTF-8" standalone="yes"?>
<Relationships xmlns="http://schemas.openxmlformats.org/package/2006/relationships"><Relationship Id="rId2" Type="http://schemas.openxmlformats.org/officeDocument/2006/relationships/package" Target="../embeddings/Microsoft_Excel_Worksheet33.xlsx"/><Relationship Id="rId1" Type="http://schemas.openxmlformats.org/officeDocument/2006/relationships/themeOverride" Target="../theme/themeOverride34.xml"/></Relationships>
</file>

<file path=ppt/charts/_rels/chart35.xml.rels><?xml version="1.0" encoding="UTF-8" standalone="yes"?>
<Relationships xmlns="http://schemas.openxmlformats.org/package/2006/relationships"><Relationship Id="rId2" Type="http://schemas.openxmlformats.org/officeDocument/2006/relationships/package" Target="../embeddings/Microsoft_Excel_Worksheet34.xlsx"/><Relationship Id="rId1" Type="http://schemas.openxmlformats.org/officeDocument/2006/relationships/themeOverride" Target="../theme/themeOverride35.xml"/></Relationships>
</file>

<file path=ppt/charts/_rels/chart36.xml.rels><?xml version="1.0" encoding="UTF-8" standalone="yes"?>
<Relationships xmlns="http://schemas.openxmlformats.org/package/2006/relationships"><Relationship Id="rId2" Type="http://schemas.openxmlformats.org/officeDocument/2006/relationships/package" Target="../embeddings/Microsoft_Excel_Worksheet35.xlsx"/><Relationship Id="rId1" Type="http://schemas.openxmlformats.org/officeDocument/2006/relationships/themeOverride" Target="../theme/themeOverride36.xml"/></Relationships>
</file>

<file path=ppt/charts/_rels/chart37.xml.rels><?xml version="1.0" encoding="UTF-8" standalone="yes"?>
<Relationships xmlns="http://schemas.openxmlformats.org/package/2006/relationships"><Relationship Id="rId2" Type="http://schemas.openxmlformats.org/officeDocument/2006/relationships/package" Target="../embeddings/Microsoft_Excel_Worksheet36.xlsx"/><Relationship Id="rId1" Type="http://schemas.openxmlformats.org/officeDocument/2006/relationships/themeOverride" Target="../theme/themeOverride37.xml"/></Relationships>
</file>

<file path=ppt/charts/_rels/chart38.xml.rels><?xml version="1.0" encoding="UTF-8" standalone="yes"?>
<Relationships xmlns="http://schemas.openxmlformats.org/package/2006/relationships"><Relationship Id="rId2" Type="http://schemas.openxmlformats.org/officeDocument/2006/relationships/package" Target="../embeddings/Microsoft_Excel_Worksheet37.xlsx"/><Relationship Id="rId1" Type="http://schemas.openxmlformats.org/officeDocument/2006/relationships/themeOverride" Target="../theme/themeOverride38.xml"/></Relationships>
</file>

<file path=ppt/charts/_rels/chart39.xml.rels><?xml version="1.0" encoding="UTF-8" standalone="yes"?>
<Relationships xmlns="http://schemas.openxmlformats.org/package/2006/relationships"><Relationship Id="rId2" Type="http://schemas.openxmlformats.org/officeDocument/2006/relationships/package" Target="../embeddings/Microsoft_Excel_Worksheet38.xlsx"/><Relationship Id="rId1" Type="http://schemas.openxmlformats.org/officeDocument/2006/relationships/themeOverride" Target="../theme/themeOverride39.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40.xml.rels><?xml version="1.0" encoding="UTF-8" standalone="yes"?>
<Relationships xmlns="http://schemas.openxmlformats.org/package/2006/relationships"><Relationship Id="rId2" Type="http://schemas.openxmlformats.org/officeDocument/2006/relationships/package" Target="../embeddings/Microsoft_Excel_Worksheet39.xlsx"/><Relationship Id="rId1" Type="http://schemas.openxmlformats.org/officeDocument/2006/relationships/themeOverride" Target="../theme/themeOverride40.xml"/></Relationships>
</file>

<file path=ppt/charts/_rels/chart41.xml.rels><?xml version="1.0" encoding="UTF-8" standalone="yes"?>
<Relationships xmlns="http://schemas.openxmlformats.org/package/2006/relationships"><Relationship Id="rId2" Type="http://schemas.openxmlformats.org/officeDocument/2006/relationships/package" Target="../embeddings/Microsoft_Excel_Worksheet40.xlsx"/><Relationship Id="rId1" Type="http://schemas.openxmlformats.org/officeDocument/2006/relationships/themeOverride" Target="../theme/themeOverride41.xml"/></Relationships>
</file>

<file path=ppt/charts/_rels/chart42.xml.rels><?xml version="1.0" encoding="UTF-8" standalone="yes"?>
<Relationships xmlns="http://schemas.openxmlformats.org/package/2006/relationships"><Relationship Id="rId2" Type="http://schemas.openxmlformats.org/officeDocument/2006/relationships/package" Target="../embeddings/Microsoft_Excel_Worksheet41.xlsx"/><Relationship Id="rId1" Type="http://schemas.openxmlformats.org/officeDocument/2006/relationships/themeOverride" Target="../theme/themeOverride42.xml"/></Relationships>
</file>

<file path=ppt/charts/_rels/chart43.xml.rels><?xml version="1.0" encoding="UTF-8" standalone="yes"?>
<Relationships xmlns="http://schemas.openxmlformats.org/package/2006/relationships"><Relationship Id="rId2" Type="http://schemas.openxmlformats.org/officeDocument/2006/relationships/package" Target="../embeddings/Microsoft_Excel_Worksheet42.xlsx"/><Relationship Id="rId1" Type="http://schemas.openxmlformats.org/officeDocument/2006/relationships/themeOverride" Target="../theme/themeOverride43.xml"/></Relationships>
</file>

<file path=ppt/charts/_rels/chart44.xml.rels><?xml version="1.0" encoding="UTF-8" standalone="yes"?>
<Relationships xmlns="http://schemas.openxmlformats.org/package/2006/relationships"><Relationship Id="rId2" Type="http://schemas.openxmlformats.org/officeDocument/2006/relationships/package" Target="../embeddings/Microsoft_Excel_Worksheet43.xlsx"/><Relationship Id="rId1" Type="http://schemas.openxmlformats.org/officeDocument/2006/relationships/themeOverride" Target="../theme/themeOverride44.xml"/></Relationships>
</file>

<file path=ppt/charts/_rels/chart45.xml.rels><?xml version="1.0" encoding="UTF-8" standalone="yes"?>
<Relationships xmlns="http://schemas.openxmlformats.org/package/2006/relationships"><Relationship Id="rId2" Type="http://schemas.openxmlformats.org/officeDocument/2006/relationships/package" Target="../embeddings/Microsoft_Excel_Worksheet44.xlsx"/><Relationship Id="rId1" Type="http://schemas.openxmlformats.org/officeDocument/2006/relationships/themeOverride" Target="../theme/themeOverride45.xml"/></Relationships>
</file>

<file path=ppt/charts/_rels/chart46.xml.rels><?xml version="1.0" encoding="UTF-8" standalone="yes"?>
<Relationships xmlns="http://schemas.openxmlformats.org/package/2006/relationships"><Relationship Id="rId2" Type="http://schemas.openxmlformats.org/officeDocument/2006/relationships/package" Target="../embeddings/Microsoft_Excel_Worksheet45.xlsx"/><Relationship Id="rId1" Type="http://schemas.openxmlformats.org/officeDocument/2006/relationships/themeOverride" Target="../theme/themeOverride46.xml"/></Relationships>
</file>

<file path=ppt/charts/_rels/chart47.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47.xml"/></Relationships>
</file>

<file path=ppt/charts/_rels/chart48.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48.xml"/></Relationships>
</file>

<file path=ppt/charts/_rels/chart49.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49.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50.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50.xml"/></Relationships>
</file>

<file path=ppt/charts/_rels/chart51.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51.xml"/></Relationships>
</file>

<file path=ppt/charts/_rels/chart52.xml.rels><?xml version="1.0" encoding="UTF-8" standalone="yes"?>
<Relationships xmlns="http://schemas.openxmlformats.org/package/2006/relationships"><Relationship Id="rId2" Type="http://schemas.openxmlformats.org/officeDocument/2006/relationships/package" Target="../embeddings/Microsoft_Excel_Worksheet46.xlsx"/><Relationship Id="rId1" Type="http://schemas.openxmlformats.org/officeDocument/2006/relationships/themeOverride" Target="../theme/themeOverride52.xml"/></Relationships>
</file>

<file path=ppt/charts/_rels/chart53.xml.rels><?xml version="1.0" encoding="UTF-8" standalone="yes"?>
<Relationships xmlns="http://schemas.openxmlformats.org/package/2006/relationships"><Relationship Id="rId2" Type="http://schemas.openxmlformats.org/officeDocument/2006/relationships/package" Target="../embeddings/Microsoft_Excel_Worksheet47.xlsx"/><Relationship Id="rId1" Type="http://schemas.openxmlformats.org/officeDocument/2006/relationships/themeOverride" Target="../theme/themeOverride53.xml"/></Relationships>
</file>

<file path=ppt/charts/_rels/chart54.xml.rels><?xml version="1.0" encoding="UTF-8" standalone="yes"?>
<Relationships xmlns="http://schemas.openxmlformats.org/package/2006/relationships"><Relationship Id="rId2" Type="http://schemas.openxmlformats.org/officeDocument/2006/relationships/package" Target="../embeddings/Microsoft_Excel_Worksheet48.xlsx"/><Relationship Id="rId1" Type="http://schemas.openxmlformats.org/officeDocument/2006/relationships/themeOverride" Target="../theme/themeOverride54.xml"/></Relationships>
</file>

<file path=ppt/charts/_rels/chart55.xml.rels><?xml version="1.0" encoding="UTF-8" standalone="yes"?>
<Relationships xmlns="http://schemas.openxmlformats.org/package/2006/relationships"><Relationship Id="rId2" Type="http://schemas.openxmlformats.org/officeDocument/2006/relationships/package" Target="../embeddings/Microsoft_Excel_Worksheet49.xlsx"/><Relationship Id="rId1" Type="http://schemas.openxmlformats.org/officeDocument/2006/relationships/themeOverride" Target="../theme/themeOverride55.xml"/></Relationships>
</file>

<file path=ppt/charts/_rels/chart56.xml.rels><?xml version="1.0" encoding="UTF-8" standalone="yes"?>
<Relationships xmlns="http://schemas.openxmlformats.org/package/2006/relationships"><Relationship Id="rId2" Type="http://schemas.openxmlformats.org/officeDocument/2006/relationships/package" Target="../embeddings/Microsoft_Excel_Worksheet50.xlsx"/><Relationship Id="rId1" Type="http://schemas.openxmlformats.org/officeDocument/2006/relationships/themeOverride" Target="../theme/themeOverride56.xml"/></Relationships>
</file>

<file path=ppt/charts/_rels/chart57.xml.rels><?xml version="1.0" encoding="UTF-8" standalone="yes"?>
<Relationships xmlns="http://schemas.openxmlformats.org/package/2006/relationships"><Relationship Id="rId2" Type="http://schemas.openxmlformats.org/officeDocument/2006/relationships/package" Target="../embeddings/Microsoft_Excel_Worksheet51.xlsx"/><Relationship Id="rId1" Type="http://schemas.openxmlformats.org/officeDocument/2006/relationships/themeOverride" Target="../theme/themeOverride57.xml"/></Relationships>
</file>

<file path=ppt/charts/_rels/chart58.xml.rels><?xml version="1.0" encoding="UTF-8" standalone="yes"?>
<Relationships xmlns="http://schemas.openxmlformats.org/package/2006/relationships"><Relationship Id="rId2" Type="http://schemas.openxmlformats.org/officeDocument/2006/relationships/oleObject" Target="file:///P:\PerfectCrowd\EU\Role%20a%20vnimani%20EU%20-%202020-12-17_CR.xlsx" TargetMode="External"/><Relationship Id="rId1" Type="http://schemas.openxmlformats.org/officeDocument/2006/relationships/themeOverride" Target="../theme/themeOverride58.xml"/></Relationships>
</file>

<file path=ppt/charts/_rels/chart59.xml.rels><?xml version="1.0" encoding="UTF-8" standalone="yes"?>
<Relationships xmlns="http://schemas.openxmlformats.org/package/2006/relationships"><Relationship Id="rId2" Type="http://schemas.openxmlformats.org/officeDocument/2006/relationships/package" Target="../embeddings/Microsoft_Excel_Worksheet52.xlsx"/><Relationship Id="rId1" Type="http://schemas.openxmlformats.org/officeDocument/2006/relationships/themeOverride" Target="../theme/themeOverride59.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60.xml.rels><?xml version="1.0" encoding="UTF-8" standalone="yes"?>
<Relationships xmlns="http://schemas.openxmlformats.org/package/2006/relationships"><Relationship Id="rId2" Type="http://schemas.openxmlformats.org/officeDocument/2006/relationships/package" Target="../embeddings/Microsoft_Excel_Worksheet53.xlsx"/><Relationship Id="rId1" Type="http://schemas.openxmlformats.org/officeDocument/2006/relationships/themeOverride" Target="../theme/themeOverride60.xml"/></Relationships>
</file>

<file path=ppt/charts/_rels/chart61.xml.rels><?xml version="1.0" encoding="UTF-8" standalone="yes"?>
<Relationships xmlns="http://schemas.openxmlformats.org/package/2006/relationships"><Relationship Id="rId2" Type="http://schemas.openxmlformats.org/officeDocument/2006/relationships/package" Target="../embeddings/Microsoft_Excel_Worksheet54.xlsx"/><Relationship Id="rId1" Type="http://schemas.openxmlformats.org/officeDocument/2006/relationships/themeOverride" Target="../theme/themeOverride61.xml"/></Relationships>
</file>

<file path=ppt/charts/_rels/chart62.xml.rels><?xml version="1.0" encoding="UTF-8" standalone="yes"?>
<Relationships xmlns="http://schemas.openxmlformats.org/package/2006/relationships"><Relationship Id="rId2" Type="http://schemas.openxmlformats.org/officeDocument/2006/relationships/package" Target="../embeddings/Microsoft_Excel_Worksheet55.xlsx"/><Relationship Id="rId1" Type="http://schemas.openxmlformats.org/officeDocument/2006/relationships/themeOverride" Target="../theme/themeOverride62.xml"/></Relationships>
</file>

<file path=ppt/charts/_rels/chart63.xml.rels><?xml version="1.0" encoding="UTF-8" standalone="yes"?>
<Relationships xmlns="http://schemas.openxmlformats.org/package/2006/relationships"><Relationship Id="rId2" Type="http://schemas.openxmlformats.org/officeDocument/2006/relationships/package" Target="../embeddings/Microsoft_Excel_Worksheet56.xlsx"/><Relationship Id="rId1" Type="http://schemas.openxmlformats.org/officeDocument/2006/relationships/themeOverride" Target="../theme/themeOverride63.xml"/></Relationships>
</file>

<file path=ppt/charts/_rels/chart64.xml.rels><?xml version="1.0" encoding="UTF-8" standalone="yes"?>
<Relationships xmlns="http://schemas.openxmlformats.org/package/2006/relationships"><Relationship Id="rId2" Type="http://schemas.openxmlformats.org/officeDocument/2006/relationships/package" Target="../embeddings/Microsoft_Excel_Worksheet57.xlsx"/><Relationship Id="rId1" Type="http://schemas.openxmlformats.org/officeDocument/2006/relationships/themeOverride" Target="../theme/themeOverride64.xml"/></Relationships>
</file>

<file path=ppt/charts/_rels/chart65.xml.rels><?xml version="1.0" encoding="UTF-8" standalone="yes"?>
<Relationships xmlns="http://schemas.openxmlformats.org/package/2006/relationships"><Relationship Id="rId2" Type="http://schemas.openxmlformats.org/officeDocument/2006/relationships/package" Target="../embeddings/Microsoft_Excel_Worksheet58.xlsx"/><Relationship Id="rId1" Type="http://schemas.openxmlformats.org/officeDocument/2006/relationships/themeOverride" Target="../theme/themeOverride65.xml"/></Relationships>
</file>

<file path=ppt/charts/_rels/chart66.xml.rels><?xml version="1.0" encoding="UTF-8" standalone="yes"?>
<Relationships xmlns="http://schemas.openxmlformats.org/package/2006/relationships"><Relationship Id="rId2" Type="http://schemas.openxmlformats.org/officeDocument/2006/relationships/package" Target="../embeddings/Microsoft_Excel_Worksheet59.xlsx"/><Relationship Id="rId1" Type="http://schemas.openxmlformats.org/officeDocument/2006/relationships/themeOverride" Target="../theme/themeOverride66.xml"/></Relationships>
</file>

<file path=ppt/charts/_rels/chart67.xml.rels><?xml version="1.0" encoding="UTF-8" standalone="yes"?>
<Relationships xmlns="http://schemas.openxmlformats.org/package/2006/relationships"><Relationship Id="rId2" Type="http://schemas.openxmlformats.org/officeDocument/2006/relationships/package" Target="../embeddings/Microsoft_Excel_Worksheet60.xlsx"/><Relationship Id="rId1" Type="http://schemas.openxmlformats.org/officeDocument/2006/relationships/themeOverride" Target="../theme/themeOverride67.xml"/></Relationships>
</file>

<file path=ppt/charts/_rels/chart68.xml.rels><?xml version="1.0" encoding="UTF-8" standalone="yes"?>
<Relationships xmlns="http://schemas.openxmlformats.org/package/2006/relationships"><Relationship Id="rId2" Type="http://schemas.openxmlformats.org/officeDocument/2006/relationships/package" Target="../embeddings/Microsoft_Excel_Worksheet61.xlsx"/><Relationship Id="rId1" Type="http://schemas.openxmlformats.org/officeDocument/2006/relationships/themeOverride" Target="../theme/themeOverride68.xml"/></Relationships>
</file>

<file path=ppt/charts/_rels/chart69.xml.rels><?xml version="1.0" encoding="UTF-8" standalone="yes"?>
<Relationships xmlns="http://schemas.openxmlformats.org/package/2006/relationships"><Relationship Id="rId2" Type="http://schemas.openxmlformats.org/officeDocument/2006/relationships/package" Target="../embeddings/Microsoft_Excel_Worksheet62.xlsx"/><Relationship Id="rId1" Type="http://schemas.openxmlformats.org/officeDocument/2006/relationships/themeOverride" Target="../theme/themeOverride69.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70.xml.rels><?xml version="1.0" encoding="UTF-8" standalone="yes"?>
<Relationships xmlns="http://schemas.openxmlformats.org/package/2006/relationships"><Relationship Id="rId2" Type="http://schemas.openxmlformats.org/officeDocument/2006/relationships/package" Target="../embeddings/Microsoft_Excel_Worksheet63.xlsx"/><Relationship Id="rId1" Type="http://schemas.openxmlformats.org/officeDocument/2006/relationships/themeOverride" Target="../theme/themeOverride70.xml"/></Relationships>
</file>

<file path=ppt/charts/_rels/chart71.xml.rels><?xml version="1.0" encoding="UTF-8" standalone="yes"?>
<Relationships xmlns="http://schemas.openxmlformats.org/package/2006/relationships"><Relationship Id="rId2" Type="http://schemas.openxmlformats.org/officeDocument/2006/relationships/package" Target="../embeddings/Microsoft_Excel_Worksheet64.xlsx"/><Relationship Id="rId1" Type="http://schemas.openxmlformats.org/officeDocument/2006/relationships/themeOverride" Target="../theme/themeOverride71.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4757612070229991"/>
          <c:h val="0.85979092697418347"/>
        </c:manualLayout>
      </c:layout>
      <c:barChart>
        <c:barDir val="bar"/>
        <c:grouping val="percentStacked"/>
        <c:varyColors val="0"/>
        <c:ser>
          <c:idx val="0"/>
          <c:order val="0"/>
          <c:tx>
            <c:strRef>
              <c:f>List1!$B$1</c:f>
              <c:strCache>
                <c:ptCount val="1"/>
                <c:pt idx="0">
                  <c:v>I absolutely agree</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46E0-44DD-8AEE-EB6ADB40720B}"/>
              </c:ext>
            </c:extLst>
          </c:dPt>
          <c:dPt>
            <c:idx val="1"/>
            <c:invertIfNegative val="0"/>
            <c:bubble3D val="0"/>
            <c:extLst>
              <c:ext xmlns:c16="http://schemas.microsoft.com/office/drawing/2014/chart" uri="{C3380CC4-5D6E-409C-BE32-E72D297353CC}">
                <c16:uniqueId val="{00000001-46E0-44DD-8AEE-EB6ADB40720B}"/>
              </c:ext>
            </c:extLst>
          </c:dPt>
          <c:dPt>
            <c:idx val="2"/>
            <c:invertIfNegative val="0"/>
            <c:bubble3D val="0"/>
            <c:extLst>
              <c:ext xmlns:c16="http://schemas.microsoft.com/office/drawing/2014/chart" uri="{C3380CC4-5D6E-409C-BE32-E72D297353CC}">
                <c16:uniqueId val="{00000002-46E0-44DD-8AEE-EB6ADB40720B}"/>
              </c:ext>
            </c:extLst>
          </c:dPt>
          <c:dPt>
            <c:idx val="3"/>
            <c:invertIfNegative val="0"/>
            <c:bubble3D val="0"/>
            <c:extLst>
              <c:ext xmlns:c16="http://schemas.microsoft.com/office/drawing/2014/chart" uri="{C3380CC4-5D6E-409C-BE32-E72D297353CC}">
                <c16:uniqueId val="{00000003-46E0-44DD-8AEE-EB6ADB40720B}"/>
              </c:ext>
            </c:extLst>
          </c:dPt>
          <c:dPt>
            <c:idx val="8"/>
            <c:invertIfNegative val="0"/>
            <c:bubble3D val="0"/>
            <c:extLst>
              <c:ext xmlns:c16="http://schemas.microsoft.com/office/drawing/2014/chart" uri="{C3380CC4-5D6E-409C-BE32-E72D297353CC}">
                <c16:uniqueId val="{00000004-46E0-44DD-8AEE-EB6ADB40720B}"/>
              </c:ext>
            </c:extLst>
          </c:dPt>
          <c:dLbls>
            <c:dLbl>
              <c:idx val="1"/>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46E0-44DD-8AEE-EB6ADB40720B}"/>
                </c:ext>
              </c:extLst>
            </c:dLbl>
            <c:dLbl>
              <c:idx val="2"/>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46E0-44DD-8AEE-EB6ADB40720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 </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List1!$B$2:$B$9</c:f>
              <c:numCache>
                <c:formatCode>###0%</c:formatCode>
                <c:ptCount val="8"/>
                <c:pt idx="0">
                  <c:v>0.34599999999999992</c:v>
                </c:pt>
                <c:pt idx="1">
                  <c:v>0.35199999999999998</c:v>
                </c:pt>
                <c:pt idx="2">
                  <c:v>0.23799999999999996</c:v>
                </c:pt>
                <c:pt idx="3">
                  <c:v>0.24199999999999999</c:v>
                </c:pt>
                <c:pt idx="4">
                  <c:v>8.4000000000000005E-2</c:v>
                </c:pt>
                <c:pt idx="5">
                  <c:v>0.11799999999999999</c:v>
                </c:pt>
                <c:pt idx="6">
                  <c:v>0.14799999999999999</c:v>
                </c:pt>
                <c:pt idx="7">
                  <c:v>0.18</c:v>
                </c:pt>
              </c:numCache>
            </c:numRef>
          </c:val>
          <c:extLst>
            <c:ext xmlns:c16="http://schemas.microsoft.com/office/drawing/2014/chart" uri="{C3380CC4-5D6E-409C-BE32-E72D297353CC}">
              <c16:uniqueId val="{00000005-46E0-44DD-8AEE-EB6ADB40720B}"/>
            </c:ext>
          </c:extLst>
        </c:ser>
        <c:ser>
          <c:idx val="1"/>
          <c:order val="1"/>
          <c:tx>
            <c:strRef>
              <c:f>List1!$C$1</c:f>
              <c:strCache>
                <c:ptCount val="1"/>
                <c:pt idx="0">
                  <c:v>I partially agree</c:v>
                </c:pt>
              </c:strCache>
            </c:strRef>
          </c:tx>
          <c:spPr>
            <a:solidFill>
              <a:srgbClr val="37859D">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 </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List1!$C$2:$C$9</c:f>
              <c:numCache>
                <c:formatCode>###0%</c:formatCode>
                <c:ptCount val="8"/>
                <c:pt idx="0">
                  <c:v>0.41</c:v>
                </c:pt>
                <c:pt idx="1">
                  <c:v>0.41799999999999998</c:v>
                </c:pt>
                <c:pt idx="2">
                  <c:v>0.51600000000000001</c:v>
                </c:pt>
                <c:pt idx="3">
                  <c:v>0.47799999999999998</c:v>
                </c:pt>
                <c:pt idx="4">
                  <c:v>0.43799999999999994</c:v>
                </c:pt>
                <c:pt idx="5">
                  <c:v>0.42799999999999999</c:v>
                </c:pt>
                <c:pt idx="6">
                  <c:v>0.20200000000000004</c:v>
                </c:pt>
                <c:pt idx="7">
                  <c:v>0.26800000000000002</c:v>
                </c:pt>
              </c:numCache>
            </c:numRef>
          </c:val>
          <c:extLst>
            <c:ext xmlns:c16="http://schemas.microsoft.com/office/drawing/2014/chart" uri="{C3380CC4-5D6E-409C-BE32-E72D297353CC}">
              <c16:uniqueId val="{00000006-46E0-44DD-8AEE-EB6ADB40720B}"/>
            </c:ext>
          </c:extLst>
        </c:ser>
        <c:ser>
          <c:idx val="2"/>
          <c:order val="2"/>
          <c:tx>
            <c:strRef>
              <c:f>List1!$D$1</c:f>
              <c:strCache>
                <c:ptCount val="1"/>
                <c:pt idx="0">
                  <c:v>I do not agree much</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 </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List1!$D$2:$D$9</c:f>
              <c:numCache>
                <c:formatCode>###0%</c:formatCode>
                <c:ptCount val="8"/>
                <c:pt idx="0">
                  <c:v>0.188</c:v>
                </c:pt>
                <c:pt idx="1">
                  <c:v>0.17</c:v>
                </c:pt>
                <c:pt idx="2">
                  <c:v>0.214</c:v>
                </c:pt>
                <c:pt idx="3">
                  <c:v>0.23400000000000001</c:v>
                </c:pt>
                <c:pt idx="4">
                  <c:v>0.34200000000000003</c:v>
                </c:pt>
                <c:pt idx="5">
                  <c:v>0.32200000000000001</c:v>
                </c:pt>
                <c:pt idx="6">
                  <c:v>0.24600000000000002</c:v>
                </c:pt>
                <c:pt idx="7">
                  <c:v>0.26200000000000001</c:v>
                </c:pt>
              </c:numCache>
            </c:numRef>
          </c:val>
          <c:extLst>
            <c:ext xmlns:c16="http://schemas.microsoft.com/office/drawing/2014/chart" uri="{C3380CC4-5D6E-409C-BE32-E72D297353CC}">
              <c16:uniqueId val="{00000007-46E0-44DD-8AEE-EB6ADB40720B}"/>
            </c:ext>
          </c:extLst>
        </c:ser>
        <c:ser>
          <c:idx val="3"/>
          <c:order val="3"/>
          <c:tx>
            <c:strRef>
              <c:f>List1!$E$1</c:f>
              <c:strCache>
                <c:ptCount val="1"/>
                <c:pt idx="0">
                  <c:v>I do not agree at all</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 </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List1!$E$2:$E$9</c:f>
              <c:numCache>
                <c:formatCode>###0%</c:formatCode>
                <c:ptCount val="8"/>
                <c:pt idx="0">
                  <c:v>5.6000000000000008E-2</c:v>
                </c:pt>
                <c:pt idx="1">
                  <c:v>0.06</c:v>
                </c:pt>
                <c:pt idx="2">
                  <c:v>3.2000000000000001E-2</c:v>
                </c:pt>
                <c:pt idx="3">
                  <c:v>4.5999999999999999E-2</c:v>
                </c:pt>
                <c:pt idx="4">
                  <c:v>0.13600000000000001</c:v>
                </c:pt>
                <c:pt idx="5">
                  <c:v>0.13200000000000001</c:v>
                </c:pt>
                <c:pt idx="6">
                  <c:v>0.40400000000000008</c:v>
                </c:pt>
                <c:pt idx="7">
                  <c:v>0.28999999999999998</c:v>
                </c:pt>
              </c:numCache>
            </c:numRef>
          </c:val>
          <c:extLst>
            <c:ext xmlns:c16="http://schemas.microsoft.com/office/drawing/2014/chart" uri="{C3380CC4-5D6E-409C-BE32-E72D297353CC}">
              <c16:uniqueId val="{00000008-46E0-44DD-8AEE-EB6ADB40720B}"/>
            </c:ext>
          </c:extLst>
        </c:ser>
        <c:dLbls>
          <c:showLegendKey val="0"/>
          <c:showVal val="0"/>
          <c:showCatName val="0"/>
          <c:showSerName val="0"/>
          <c:showPercent val="0"/>
          <c:showBubbleSize val="0"/>
        </c:dLbls>
        <c:gapWidth val="30"/>
        <c:overlap val="100"/>
        <c:axId val="242356992"/>
        <c:axId val="242963200"/>
      </c:barChart>
      <c:catAx>
        <c:axId val="24235699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a:solidFill>
                  <a:schemeClr val="bg1"/>
                </a:solidFill>
              </a:defRPr>
            </a:pPr>
            <a:endParaRPr lang="cs-CZ"/>
          </a:p>
        </c:txPr>
        <c:crossAx val="242963200"/>
        <c:crosses val="autoZero"/>
        <c:auto val="1"/>
        <c:lblAlgn val="ctr"/>
        <c:lblOffset val="300"/>
        <c:noMultiLvlLbl val="0"/>
      </c:catAx>
      <c:valAx>
        <c:axId val="242963200"/>
        <c:scaling>
          <c:orientation val="minMax"/>
          <c:max val="1.1000000000000001"/>
          <c:min val="0"/>
        </c:scaling>
        <c:delete val="0"/>
        <c:axPos val="t"/>
        <c:numFmt formatCode="0%" sourceLinked="1"/>
        <c:majorTickMark val="out"/>
        <c:minorTickMark val="none"/>
        <c:tickLblPos val="none"/>
        <c:spPr>
          <a:ln>
            <a:noFill/>
          </a:ln>
        </c:spPr>
        <c:crossAx val="242356992"/>
        <c:crosses val="autoZero"/>
        <c:crossBetween val="between"/>
      </c:valAx>
      <c:spPr>
        <a:noFill/>
        <a:ln>
          <a:noFill/>
        </a:ln>
      </c:spPr>
    </c:plotArea>
    <c:legend>
      <c:legendPos val="b"/>
      <c:legendEntry>
        <c:idx val="0"/>
        <c:delete val="1"/>
      </c:legendEntry>
      <c:legendEntry>
        <c:idx val="1"/>
        <c:delete val="1"/>
      </c:legendEntry>
      <c:layout>
        <c:manualLayout>
          <c:xMode val="edge"/>
          <c:yMode val="edge"/>
          <c:x val="0.41738404818206404"/>
          <c:y val="0.94318868754315266"/>
          <c:w val="0.55532443187004665"/>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Definitely yes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D53E-4D41-9ED8-F63D5D5E0E42}"/>
              </c:ext>
            </c:extLst>
          </c:dPt>
          <c:dPt>
            <c:idx val="1"/>
            <c:invertIfNegative val="0"/>
            <c:bubble3D val="0"/>
            <c:spPr>
              <a:solidFill>
                <a:srgbClr val="37859D"/>
              </a:solidFill>
              <a:ln>
                <a:noFill/>
              </a:ln>
            </c:spPr>
            <c:extLst>
              <c:ext xmlns:c16="http://schemas.microsoft.com/office/drawing/2014/chart" uri="{C3380CC4-5D6E-409C-BE32-E72D297353CC}">
                <c16:uniqueId val="{00000002-D53E-4D41-9ED8-F63D5D5E0E42}"/>
              </c:ext>
            </c:extLst>
          </c:dPt>
          <c:dPt>
            <c:idx val="2"/>
            <c:invertIfNegative val="0"/>
            <c:bubble3D val="0"/>
            <c:extLst>
              <c:ext xmlns:c16="http://schemas.microsoft.com/office/drawing/2014/chart" uri="{C3380CC4-5D6E-409C-BE32-E72D297353CC}">
                <c16:uniqueId val="{00000003-D53E-4D41-9ED8-F63D5D5E0E42}"/>
              </c:ext>
            </c:extLst>
          </c:dPt>
          <c:dPt>
            <c:idx val="3"/>
            <c:invertIfNegative val="0"/>
            <c:bubble3D val="0"/>
            <c:extLst>
              <c:ext xmlns:c16="http://schemas.microsoft.com/office/drawing/2014/chart" uri="{C3380CC4-5D6E-409C-BE32-E72D297353CC}">
                <c16:uniqueId val="{00000004-D53E-4D41-9ED8-F63D5D5E0E42}"/>
              </c:ext>
            </c:extLst>
          </c:dPt>
          <c:dPt>
            <c:idx val="8"/>
            <c:invertIfNegative val="0"/>
            <c:bubble3D val="0"/>
            <c:extLst>
              <c:ext xmlns:c16="http://schemas.microsoft.com/office/drawing/2014/chart" uri="{C3380CC4-5D6E-409C-BE32-E72D297353CC}">
                <c16:uniqueId val="{00000005-D53E-4D41-9ED8-F63D5D5E0E42}"/>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D53E-4D41-9ED8-F63D5D5E0E4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Total CR N1010</c:v>
                </c:pt>
                <c:pt idx="2">
                  <c:v>18—24 N93</c:v>
                </c:pt>
                <c:pt idx="3">
                  <c:v>25—34 N190</c:v>
                </c:pt>
                <c:pt idx="4">
                  <c:v>35—44 N235</c:v>
                </c:pt>
                <c:pt idx="5">
                  <c:v>45—54 N202</c:v>
                </c:pt>
                <c:pt idx="6">
                  <c:v>55—60 N103</c:v>
                </c:pt>
                <c:pt idx="7">
                  <c:v>61—70 N186</c:v>
                </c:pt>
              </c:strCache>
            </c:strRef>
          </c:cat>
          <c:val>
            <c:numRef>
              <c:f>List1!$B$2:$B$9</c:f>
              <c:numCache>
                <c:formatCode>General</c:formatCode>
                <c:ptCount val="8"/>
                <c:pt idx="0" formatCode="###0%">
                  <c:v>9.7354419978459478E-2</c:v>
                </c:pt>
                <c:pt idx="2" formatCode="###0%">
                  <c:v>0.12672037935655536</c:v>
                </c:pt>
                <c:pt idx="3" formatCode="###0%">
                  <c:v>0.11323216416894272</c:v>
                </c:pt>
                <c:pt idx="4" formatCode="###0%">
                  <c:v>0.10194125217667134</c:v>
                </c:pt>
                <c:pt idx="5" formatCode="###0%">
                  <c:v>6.9235954918088274E-2</c:v>
                </c:pt>
                <c:pt idx="6" formatCode="###0%">
                  <c:v>8.0918639348747601E-2</c:v>
                </c:pt>
                <c:pt idx="7" formatCode="###0%">
                  <c:v>0.1002024222643251</c:v>
                </c:pt>
              </c:numCache>
            </c:numRef>
          </c:val>
          <c:extLst>
            <c:ext xmlns:c16="http://schemas.microsoft.com/office/drawing/2014/chart" uri="{C3380CC4-5D6E-409C-BE32-E72D297353CC}">
              <c16:uniqueId val="{00000006-D53E-4D41-9ED8-F63D5D5E0E42}"/>
            </c:ext>
          </c:extLst>
        </c:ser>
        <c:ser>
          <c:idx val="1"/>
          <c:order val="1"/>
          <c:tx>
            <c:strRef>
              <c:f>List1!$C$1</c:f>
              <c:strCache>
                <c:ptCount val="1"/>
                <c:pt idx="0">
                  <c:v>Probably yes</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D53E-4D41-9ED8-F63D5D5E0E42}"/>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Total CR N1010</c:v>
                </c:pt>
                <c:pt idx="2">
                  <c:v>18—24 N93</c:v>
                </c:pt>
                <c:pt idx="3">
                  <c:v>25—34 N190</c:v>
                </c:pt>
                <c:pt idx="4">
                  <c:v>35—44 N235</c:v>
                </c:pt>
                <c:pt idx="5">
                  <c:v>45—54 N202</c:v>
                </c:pt>
                <c:pt idx="6">
                  <c:v>55—60 N103</c:v>
                </c:pt>
                <c:pt idx="7">
                  <c:v>61—70 N186</c:v>
                </c:pt>
              </c:strCache>
            </c:strRef>
          </c:cat>
          <c:val>
            <c:numRef>
              <c:f>List1!$C$2:$C$9</c:f>
              <c:numCache>
                <c:formatCode>General</c:formatCode>
                <c:ptCount val="8"/>
                <c:pt idx="0" formatCode="###0%">
                  <c:v>0.26246110503534553</c:v>
                </c:pt>
                <c:pt idx="2" formatCode="###0%">
                  <c:v>0.45504555471830677</c:v>
                </c:pt>
                <c:pt idx="3" formatCode="###0%">
                  <c:v>0.2708749949006341</c:v>
                </c:pt>
                <c:pt idx="4" formatCode="###0%">
                  <c:v>0.3408927934114977</c:v>
                </c:pt>
                <c:pt idx="5" formatCode="###0%">
                  <c:v>0.22894423471647418</c:v>
                </c:pt>
                <c:pt idx="6" formatCode="###0%">
                  <c:v>0.14257328568955807</c:v>
                </c:pt>
                <c:pt idx="7" formatCode="###0%">
                  <c:v>0.16086455683731885</c:v>
                </c:pt>
              </c:numCache>
            </c:numRef>
          </c:val>
          <c:extLst>
            <c:ext xmlns:c16="http://schemas.microsoft.com/office/drawing/2014/chart" uri="{C3380CC4-5D6E-409C-BE32-E72D297353CC}">
              <c16:uniqueId val="{00000009-D53E-4D41-9ED8-F63D5D5E0E42}"/>
            </c:ext>
          </c:extLst>
        </c:ser>
        <c:ser>
          <c:idx val="2"/>
          <c:order val="2"/>
          <c:tx>
            <c:strRef>
              <c:f>List1!$D$1</c:f>
              <c:strCache>
                <c:ptCount val="1"/>
                <c:pt idx="0">
                  <c:v>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Total CR N1010</c:v>
                </c:pt>
                <c:pt idx="2">
                  <c:v>18—24 N93</c:v>
                </c:pt>
                <c:pt idx="3">
                  <c:v>25—34 N190</c:v>
                </c:pt>
                <c:pt idx="4">
                  <c:v>35—44 N235</c:v>
                </c:pt>
                <c:pt idx="5">
                  <c:v>45—54 N202</c:v>
                </c:pt>
                <c:pt idx="6">
                  <c:v>55—60 N103</c:v>
                </c:pt>
                <c:pt idx="7">
                  <c:v>61—70 N186</c:v>
                </c:pt>
              </c:strCache>
            </c:strRef>
          </c:cat>
          <c:val>
            <c:numRef>
              <c:f>List1!$D$2:$D$9</c:f>
              <c:numCache>
                <c:formatCode>General</c:formatCode>
                <c:ptCount val="8"/>
                <c:pt idx="0" formatCode="###0%">
                  <c:v>0.35398318945910823</c:v>
                </c:pt>
                <c:pt idx="2" formatCode="###0%">
                  <c:v>0.30485179650726779</c:v>
                </c:pt>
                <c:pt idx="3" formatCode="###0%">
                  <c:v>0.360456044758176</c:v>
                </c:pt>
                <c:pt idx="4" formatCode="###0%">
                  <c:v>0.3410512680824988</c:v>
                </c:pt>
                <c:pt idx="5" formatCode="###0%">
                  <c:v>0.41269425922734881</c:v>
                </c:pt>
                <c:pt idx="6" formatCode="###0%">
                  <c:v>0.38086330789387934</c:v>
                </c:pt>
                <c:pt idx="7" formatCode="###0%">
                  <c:v>0.30976622981590407</c:v>
                </c:pt>
              </c:numCache>
            </c:numRef>
          </c:val>
          <c:extLst>
            <c:ext xmlns:c16="http://schemas.microsoft.com/office/drawing/2014/chart" uri="{C3380CC4-5D6E-409C-BE32-E72D297353CC}">
              <c16:uniqueId val="{0000000A-D53E-4D41-9ED8-F63D5D5E0E42}"/>
            </c:ext>
          </c:extLst>
        </c:ser>
        <c:ser>
          <c:idx val="3"/>
          <c:order val="3"/>
          <c:tx>
            <c:strRef>
              <c:f>List1!$E$1</c:f>
              <c:strCache>
                <c:ptCount val="1"/>
                <c:pt idx="0">
                  <c:v>Probably no</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Total CR N1010</c:v>
                </c:pt>
                <c:pt idx="2">
                  <c:v>18—24 N93</c:v>
                </c:pt>
                <c:pt idx="3">
                  <c:v>25—34 N190</c:v>
                </c:pt>
                <c:pt idx="4">
                  <c:v>35—44 N235</c:v>
                </c:pt>
                <c:pt idx="5">
                  <c:v>45—54 N202</c:v>
                </c:pt>
                <c:pt idx="6">
                  <c:v>55—60 N103</c:v>
                </c:pt>
                <c:pt idx="7">
                  <c:v>61—70 N186</c:v>
                </c:pt>
              </c:strCache>
            </c:strRef>
          </c:cat>
          <c:val>
            <c:numRef>
              <c:f>List1!$E$2:$E$9</c:f>
              <c:numCache>
                <c:formatCode>General</c:formatCode>
                <c:ptCount val="8"/>
                <c:pt idx="0" formatCode="###0%">
                  <c:v>0.20581683544668855</c:v>
                </c:pt>
                <c:pt idx="2" formatCode="###0%">
                  <c:v>9.6899517152132922E-2</c:v>
                </c:pt>
                <c:pt idx="3" formatCode="###0%">
                  <c:v>0.21717829511813655</c:v>
                </c:pt>
                <c:pt idx="4" formatCode="###0%">
                  <c:v>0.13954373824401983</c:v>
                </c:pt>
                <c:pt idx="5" formatCode="###0%">
                  <c:v>0.23150426939205823</c:v>
                </c:pt>
                <c:pt idx="6" formatCode="###0%">
                  <c:v>0.29446257349992916</c:v>
                </c:pt>
                <c:pt idx="7" formatCode="###0%">
                  <c:v>0.25566526010060592</c:v>
                </c:pt>
              </c:numCache>
            </c:numRef>
          </c:val>
          <c:extLst>
            <c:ext xmlns:c16="http://schemas.microsoft.com/office/drawing/2014/chart" uri="{C3380CC4-5D6E-409C-BE32-E72D297353CC}">
              <c16:uniqueId val="{0000000B-D53E-4D41-9ED8-F63D5D5E0E42}"/>
            </c:ext>
          </c:extLst>
        </c:ser>
        <c:ser>
          <c:idx val="4"/>
          <c:order val="4"/>
          <c:tx>
            <c:strRef>
              <c:f>List1!$F$1</c:f>
              <c:strCache>
                <c:ptCount val="1"/>
                <c:pt idx="0">
                  <c:v>Definitely no</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Total CR N1010</c:v>
                </c:pt>
                <c:pt idx="2">
                  <c:v>18—24 N93</c:v>
                </c:pt>
                <c:pt idx="3">
                  <c:v>25—34 N190</c:v>
                </c:pt>
                <c:pt idx="4">
                  <c:v>35—44 N235</c:v>
                </c:pt>
                <c:pt idx="5">
                  <c:v>45—54 N202</c:v>
                </c:pt>
                <c:pt idx="6">
                  <c:v>55—60 N103</c:v>
                </c:pt>
                <c:pt idx="7">
                  <c:v>61—70 N186</c:v>
                </c:pt>
              </c:strCache>
            </c:strRef>
          </c:cat>
          <c:val>
            <c:numRef>
              <c:f>List1!$F$2:$F$9</c:f>
              <c:numCache>
                <c:formatCode>General</c:formatCode>
                <c:ptCount val="8"/>
                <c:pt idx="0" formatCode="###0%">
                  <c:v>8.0384450080396685E-2</c:v>
                </c:pt>
                <c:pt idx="2" formatCode="###0%">
                  <c:v>1.648275226573714E-2</c:v>
                </c:pt>
                <c:pt idx="3" formatCode="###0%">
                  <c:v>3.8258501054111153E-2</c:v>
                </c:pt>
                <c:pt idx="4" formatCode="###0%">
                  <c:v>7.6570948085311022E-2</c:v>
                </c:pt>
                <c:pt idx="5" formatCode="###0%">
                  <c:v>5.7621281746030151E-2</c:v>
                </c:pt>
                <c:pt idx="6" formatCode="###0%">
                  <c:v>0.10118219356788562</c:v>
                </c:pt>
                <c:pt idx="7" formatCode="###0%">
                  <c:v>0.17350153098184651</c:v>
                </c:pt>
              </c:numCache>
            </c:numRef>
          </c:val>
          <c:extLst>
            <c:ext xmlns:c16="http://schemas.microsoft.com/office/drawing/2014/chart" uri="{C3380CC4-5D6E-409C-BE32-E72D297353CC}">
              <c16:uniqueId val="{0000000C-D53E-4D41-9ED8-F63D5D5E0E42}"/>
            </c:ext>
          </c:extLst>
        </c:ser>
        <c:dLbls>
          <c:showLegendKey val="0"/>
          <c:showVal val="0"/>
          <c:showCatName val="0"/>
          <c:showSerName val="0"/>
          <c:showPercent val="0"/>
          <c:showBubbleSize val="0"/>
        </c:dLbls>
        <c:gapWidth val="10"/>
        <c:overlap val="100"/>
        <c:serLines>
          <c:spPr>
            <a:ln w="15875">
              <a:solidFill>
                <a:sysClr val="window" lastClr="FFFFFF">
                  <a:lumMod val="85000"/>
                </a:sysClr>
              </a:solidFill>
            </a:ln>
          </c:spPr>
        </c:serLines>
        <c:axId val="135977600"/>
        <c:axId val="135983488"/>
      </c:barChart>
      <c:catAx>
        <c:axId val="135977600"/>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35983488"/>
        <c:crosses val="autoZero"/>
        <c:auto val="1"/>
        <c:lblAlgn val="ctr"/>
        <c:lblOffset val="300"/>
        <c:noMultiLvlLbl val="0"/>
      </c:catAx>
      <c:valAx>
        <c:axId val="135983488"/>
        <c:scaling>
          <c:orientation val="minMax"/>
          <c:max val="1"/>
          <c:min val="0"/>
        </c:scaling>
        <c:delete val="0"/>
        <c:axPos val="l"/>
        <c:numFmt formatCode="0%" sourceLinked="1"/>
        <c:majorTickMark val="out"/>
        <c:minorTickMark val="none"/>
        <c:tickLblPos val="none"/>
        <c:spPr>
          <a:ln>
            <a:noFill/>
          </a:ln>
        </c:spPr>
        <c:crossAx val="135977600"/>
        <c:crosses val="autoZero"/>
        <c:crossBetween val="between"/>
      </c:valAx>
      <c:spPr>
        <a:noFill/>
        <a:ln>
          <a:noFill/>
        </a:ln>
      </c:spPr>
    </c:plotArea>
    <c:legend>
      <c:legendPos val="l"/>
      <c:layout>
        <c:manualLayout>
          <c:xMode val="edge"/>
          <c:yMode val="edge"/>
          <c:x val="0.13068960438166477"/>
          <c:y val="4.7873605581136416E-2"/>
          <c:w val="0.13389864862280884"/>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Definitely yes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6DA9-4A11-AD1F-A8902311C1FC}"/>
              </c:ext>
            </c:extLst>
          </c:dPt>
          <c:dPt>
            <c:idx val="1"/>
            <c:invertIfNegative val="0"/>
            <c:bubble3D val="0"/>
            <c:spPr>
              <a:solidFill>
                <a:srgbClr val="37859D"/>
              </a:solidFill>
              <a:ln>
                <a:noFill/>
              </a:ln>
            </c:spPr>
            <c:extLst>
              <c:ext xmlns:c16="http://schemas.microsoft.com/office/drawing/2014/chart" uri="{C3380CC4-5D6E-409C-BE32-E72D297353CC}">
                <c16:uniqueId val="{00000002-6DA9-4A11-AD1F-A8902311C1FC}"/>
              </c:ext>
            </c:extLst>
          </c:dPt>
          <c:dPt>
            <c:idx val="2"/>
            <c:invertIfNegative val="0"/>
            <c:bubble3D val="0"/>
            <c:extLst>
              <c:ext xmlns:c16="http://schemas.microsoft.com/office/drawing/2014/chart" uri="{C3380CC4-5D6E-409C-BE32-E72D297353CC}">
                <c16:uniqueId val="{00000003-6DA9-4A11-AD1F-A8902311C1FC}"/>
              </c:ext>
            </c:extLst>
          </c:dPt>
          <c:dPt>
            <c:idx val="3"/>
            <c:invertIfNegative val="0"/>
            <c:bubble3D val="0"/>
            <c:extLst>
              <c:ext xmlns:c16="http://schemas.microsoft.com/office/drawing/2014/chart" uri="{C3380CC4-5D6E-409C-BE32-E72D297353CC}">
                <c16:uniqueId val="{00000004-6DA9-4A11-AD1F-A8902311C1FC}"/>
              </c:ext>
            </c:extLst>
          </c:dPt>
          <c:dPt>
            <c:idx val="8"/>
            <c:invertIfNegative val="0"/>
            <c:bubble3D val="0"/>
            <c:extLst>
              <c:ext xmlns:c16="http://schemas.microsoft.com/office/drawing/2014/chart" uri="{C3380CC4-5D6E-409C-BE32-E72D297353CC}">
                <c16:uniqueId val="{00000005-6DA9-4A11-AD1F-A8902311C1FC}"/>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6DA9-4A11-AD1F-A8902311C1F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List1!$B$2:$B$6</c:f>
              <c:numCache>
                <c:formatCode>General</c:formatCode>
                <c:ptCount val="5"/>
                <c:pt idx="0" formatCode="###0%">
                  <c:v>6.5029941249042864E-2</c:v>
                </c:pt>
                <c:pt idx="2" formatCode="###0%">
                  <c:v>0.12095980087211941</c:v>
                </c:pt>
                <c:pt idx="3" formatCode="###0%">
                  <c:v>1.7067184359542235E-2</c:v>
                </c:pt>
                <c:pt idx="4" formatCode="###0%">
                  <c:v>2.0914307024340949E-2</c:v>
                </c:pt>
              </c:numCache>
            </c:numRef>
          </c:val>
          <c:extLst>
            <c:ext xmlns:c16="http://schemas.microsoft.com/office/drawing/2014/chart" uri="{C3380CC4-5D6E-409C-BE32-E72D297353CC}">
              <c16:uniqueId val="{00000006-6DA9-4A11-AD1F-A8902311C1FC}"/>
            </c:ext>
          </c:extLst>
        </c:ser>
        <c:ser>
          <c:idx val="1"/>
          <c:order val="1"/>
          <c:tx>
            <c:strRef>
              <c:f>List1!$C$1</c:f>
              <c:strCache>
                <c:ptCount val="1"/>
                <c:pt idx="0">
                  <c:v>Probably yes</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6DA9-4A11-AD1F-A8902311C1FC}"/>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List1!$C$2:$C$6</c:f>
              <c:numCache>
                <c:formatCode>General</c:formatCode>
                <c:ptCount val="5"/>
                <c:pt idx="0" formatCode="###0%">
                  <c:v>0.22019113979439806</c:v>
                </c:pt>
                <c:pt idx="2" formatCode="###0%">
                  <c:v>0.28335279808876473</c:v>
                </c:pt>
                <c:pt idx="3" formatCode="###0%">
                  <c:v>0.18705910626363056</c:v>
                </c:pt>
                <c:pt idx="4" formatCode="###0%">
                  <c:v>0.12411835294124904</c:v>
                </c:pt>
              </c:numCache>
            </c:numRef>
          </c:val>
          <c:extLst>
            <c:ext xmlns:c16="http://schemas.microsoft.com/office/drawing/2014/chart" uri="{C3380CC4-5D6E-409C-BE32-E72D297353CC}">
              <c16:uniqueId val="{00000009-6DA9-4A11-AD1F-A8902311C1FC}"/>
            </c:ext>
          </c:extLst>
        </c:ser>
        <c:ser>
          <c:idx val="2"/>
          <c:order val="2"/>
          <c:tx>
            <c:strRef>
              <c:f>List1!$D$1</c:f>
              <c:strCache>
                <c:ptCount val="1"/>
                <c:pt idx="0">
                  <c:v>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List1!$D$2:$D$6</c:f>
              <c:numCache>
                <c:formatCode>General</c:formatCode>
                <c:ptCount val="5"/>
                <c:pt idx="0" formatCode="###0%">
                  <c:v>0.51005452233603865</c:v>
                </c:pt>
                <c:pt idx="2" formatCode="###0%">
                  <c:v>0.43230715579410223</c:v>
                </c:pt>
                <c:pt idx="3" formatCode="###0%">
                  <c:v>0.5123622323668382</c:v>
                </c:pt>
                <c:pt idx="4" formatCode="###0%">
                  <c:v>0.71292553623865895</c:v>
                </c:pt>
              </c:numCache>
            </c:numRef>
          </c:val>
          <c:extLst>
            <c:ext xmlns:c16="http://schemas.microsoft.com/office/drawing/2014/chart" uri="{C3380CC4-5D6E-409C-BE32-E72D297353CC}">
              <c16:uniqueId val="{0000000A-6DA9-4A11-AD1F-A8902311C1FC}"/>
            </c:ext>
          </c:extLst>
        </c:ser>
        <c:ser>
          <c:idx val="3"/>
          <c:order val="3"/>
          <c:tx>
            <c:strRef>
              <c:f>List1!$E$1</c:f>
              <c:strCache>
                <c:ptCount val="1"/>
                <c:pt idx="0">
                  <c:v>Probably no</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List1!$E$2:$E$6</c:f>
              <c:numCache>
                <c:formatCode>General</c:formatCode>
                <c:ptCount val="5"/>
                <c:pt idx="0" formatCode="###0%">
                  <c:v>0.18975744384863671</c:v>
                </c:pt>
                <c:pt idx="2" formatCode="###0%">
                  <c:v>0.13437208212784185</c:v>
                </c:pt>
                <c:pt idx="3" formatCode="###0%">
                  <c:v>0.27881593439228891</c:v>
                </c:pt>
                <c:pt idx="4" formatCode="###0%">
                  <c:v>0.14204180379575077</c:v>
                </c:pt>
              </c:numCache>
            </c:numRef>
          </c:val>
          <c:extLst>
            <c:ext xmlns:c16="http://schemas.microsoft.com/office/drawing/2014/chart" uri="{C3380CC4-5D6E-409C-BE32-E72D297353CC}">
              <c16:uniqueId val="{0000000B-6DA9-4A11-AD1F-A8902311C1FC}"/>
            </c:ext>
          </c:extLst>
        </c:ser>
        <c:ser>
          <c:idx val="4"/>
          <c:order val="4"/>
          <c:tx>
            <c:strRef>
              <c:f>List1!$F$1</c:f>
              <c:strCache>
                <c:ptCount val="1"/>
                <c:pt idx="0">
                  <c:v>Definitely no</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List1!$F$2:$F$6</c:f>
              <c:numCache>
                <c:formatCode>General</c:formatCode>
                <c:ptCount val="5"/>
                <c:pt idx="0" formatCode="###0%">
                  <c:v>1.4966952771883459E-2</c:v>
                </c:pt>
                <c:pt idx="2" formatCode="###0%">
                  <c:v>2.9008163117171602E-2</c:v>
                </c:pt>
                <c:pt idx="3" formatCode="###0%">
                  <c:v>4.6955426176995109E-3</c:v>
                </c:pt>
              </c:numCache>
            </c:numRef>
          </c:val>
          <c:extLst>
            <c:ext xmlns:c16="http://schemas.microsoft.com/office/drawing/2014/chart" uri="{C3380CC4-5D6E-409C-BE32-E72D297353CC}">
              <c16:uniqueId val="{0000000C-6DA9-4A11-AD1F-A8902311C1FC}"/>
            </c:ext>
          </c:extLst>
        </c:ser>
        <c:dLbls>
          <c:showLegendKey val="0"/>
          <c:showVal val="0"/>
          <c:showCatName val="0"/>
          <c:showSerName val="0"/>
          <c:showPercent val="0"/>
          <c:showBubbleSize val="0"/>
        </c:dLbls>
        <c:gapWidth val="20"/>
        <c:overlap val="100"/>
        <c:axId val="135542656"/>
        <c:axId val="135544192"/>
      </c:barChart>
      <c:catAx>
        <c:axId val="135542656"/>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135544192"/>
        <c:crosses val="autoZero"/>
        <c:auto val="1"/>
        <c:lblAlgn val="ctr"/>
        <c:lblOffset val="300"/>
        <c:noMultiLvlLbl val="0"/>
      </c:catAx>
      <c:valAx>
        <c:axId val="135544192"/>
        <c:scaling>
          <c:orientation val="minMax"/>
          <c:max val="1"/>
          <c:min val="0"/>
        </c:scaling>
        <c:delete val="0"/>
        <c:axPos val="l"/>
        <c:numFmt formatCode="0%" sourceLinked="1"/>
        <c:majorTickMark val="out"/>
        <c:minorTickMark val="none"/>
        <c:tickLblPos val="none"/>
        <c:spPr>
          <a:ln>
            <a:noFill/>
          </a:ln>
        </c:spPr>
        <c:crossAx val="135542656"/>
        <c:crosses val="autoZero"/>
        <c:crossBetween val="between"/>
      </c:valAx>
      <c:spPr>
        <a:noFill/>
        <a:ln>
          <a:noFill/>
        </a:ln>
      </c:spPr>
    </c:plotArea>
    <c:legend>
      <c:legendPos val="l"/>
      <c:layout>
        <c:manualLayout>
          <c:xMode val="edge"/>
          <c:yMode val="edge"/>
          <c:x val="0.22193952079771481"/>
          <c:y val="5.7225573139381869E-2"/>
          <c:w val="0.15597524130411125"/>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en-US" dirty="0"/>
              <a:t>Prague </a:t>
            </a:r>
            <a:r>
              <a:rPr lang="en-US" sz="600" i="1" dirty="0"/>
              <a:t>N=</a:t>
            </a:r>
            <a:r>
              <a:rPr lang="cs-CZ" sz="600" i="1" dirty="0"/>
              <a:t>324</a:t>
            </a:r>
            <a:endParaRPr lang="en-US" sz="600" i="1" dirty="0"/>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N=324</c:v>
                </c:pt>
              </c:strCache>
            </c:strRef>
          </c:tx>
          <c:spPr>
            <a:solidFill>
              <a:srgbClr val="37859D"/>
            </a:solidFill>
            <a:ln>
              <a:solidFill>
                <a:srgbClr val="F2F2F2"/>
              </a:solidFill>
            </a:ln>
          </c:spPr>
          <c:invertIfNegative val="0"/>
          <c:dPt>
            <c:idx val="0"/>
            <c:invertIfNegative val="0"/>
            <c:bubble3D val="0"/>
            <c:extLst>
              <c:ext xmlns:c16="http://schemas.microsoft.com/office/drawing/2014/chart" uri="{C3380CC4-5D6E-409C-BE32-E72D297353CC}">
                <c16:uniqueId val="{00000000-FFF2-4B66-A68B-B737B0A52468}"/>
              </c:ext>
            </c:extLst>
          </c:dPt>
          <c:dPt>
            <c:idx val="1"/>
            <c:invertIfNegative val="0"/>
            <c:bubble3D val="0"/>
            <c:extLst>
              <c:ext xmlns:c16="http://schemas.microsoft.com/office/drawing/2014/chart" uri="{C3380CC4-5D6E-409C-BE32-E72D297353CC}">
                <c16:uniqueId val="{00000001-FFF2-4B66-A68B-B737B0A52468}"/>
              </c:ext>
            </c:extLst>
          </c:dPt>
          <c:dPt>
            <c:idx val="2"/>
            <c:invertIfNegative val="0"/>
            <c:bubble3D val="0"/>
            <c:extLst>
              <c:ext xmlns:c16="http://schemas.microsoft.com/office/drawing/2014/chart" uri="{C3380CC4-5D6E-409C-BE32-E72D297353CC}">
                <c16:uniqueId val="{00000002-FFF2-4B66-A68B-B737B0A52468}"/>
              </c:ext>
            </c:extLst>
          </c:dPt>
          <c:dPt>
            <c:idx val="3"/>
            <c:invertIfNegative val="0"/>
            <c:bubble3D val="0"/>
            <c:extLst>
              <c:ext xmlns:c16="http://schemas.microsoft.com/office/drawing/2014/chart" uri="{C3380CC4-5D6E-409C-BE32-E72D297353CC}">
                <c16:uniqueId val="{00000003-FFF2-4B66-A68B-B737B0A52468}"/>
              </c:ext>
            </c:extLst>
          </c:dPt>
          <c:dPt>
            <c:idx val="8"/>
            <c:invertIfNegative val="0"/>
            <c:bubble3D val="0"/>
            <c:extLst>
              <c:ext xmlns:c16="http://schemas.microsoft.com/office/drawing/2014/chart" uri="{C3380CC4-5D6E-409C-BE32-E72D297353CC}">
                <c16:uniqueId val="{00000004-FFF2-4B66-A68B-B737B0A52468}"/>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FFF2-4B66-A68B-B737B0A52468}"/>
                </c:ext>
              </c:extLst>
            </c:dLbl>
            <c:dLbl>
              <c:idx val="3"/>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3-FFF2-4B66-A68B-B737B0A52468}"/>
                </c:ext>
              </c:extLst>
            </c:dLbl>
            <c:dLbl>
              <c:idx val="9"/>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FFF2-4B66-A68B-B737B0A52468}"/>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Significantly higher integration and strengthening of the European Union</c:v>
                </c:pt>
                <c:pt idx="1">
                  <c:v>Partially higher integration and strengthening of the European Union</c:v>
                </c:pt>
                <c:pt idx="2">
                  <c:v>I don't know / It will stay the same</c:v>
                </c:pt>
                <c:pt idx="3">
                  <c:v>Partial strengthening the powers of nation states</c:v>
                </c:pt>
                <c:pt idx="4">
                  <c:v>Significant strengthening the powers of nation states</c:v>
                </c:pt>
              </c:strCache>
            </c:strRef>
          </c:cat>
          <c:val>
            <c:numRef>
              <c:f>List1!$B$2:$B$6</c:f>
              <c:numCache>
                <c:formatCode>###0%</c:formatCode>
                <c:ptCount val="5"/>
                <c:pt idx="0">
                  <c:v>7.6543209876543214E-2</c:v>
                </c:pt>
                <c:pt idx="1">
                  <c:v>0.34320987654320989</c:v>
                </c:pt>
                <c:pt idx="2">
                  <c:v>0.32592592592592595</c:v>
                </c:pt>
                <c:pt idx="3">
                  <c:v>0.23209876543209876</c:v>
                </c:pt>
                <c:pt idx="4">
                  <c:v>2.2222222222222223E-2</c:v>
                </c:pt>
              </c:numCache>
            </c:numRef>
          </c:val>
          <c:extLst>
            <c:ext xmlns:c16="http://schemas.microsoft.com/office/drawing/2014/chart" uri="{C3380CC4-5D6E-409C-BE32-E72D297353CC}">
              <c16:uniqueId val="{00000006-FFF2-4B66-A68B-B737B0A52468}"/>
            </c:ext>
          </c:extLst>
        </c:ser>
        <c:dLbls>
          <c:showLegendKey val="0"/>
          <c:showVal val="0"/>
          <c:showCatName val="0"/>
          <c:showSerName val="0"/>
          <c:showPercent val="0"/>
          <c:showBubbleSize val="0"/>
        </c:dLbls>
        <c:gapWidth val="1"/>
        <c:axId val="130196608"/>
        <c:axId val="130198528"/>
      </c:barChart>
      <c:catAx>
        <c:axId val="130196608"/>
        <c:scaling>
          <c:orientation val="maxMin"/>
        </c:scaling>
        <c:delete val="0"/>
        <c:axPos val="l"/>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30198528"/>
        <c:crosses val="autoZero"/>
        <c:auto val="1"/>
        <c:lblAlgn val="ctr"/>
        <c:lblOffset val="300"/>
        <c:noMultiLvlLbl val="0"/>
      </c:catAx>
      <c:valAx>
        <c:axId val="130198528"/>
        <c:scaling>
          <c:orientation val="minMax"/>
          <c:max val="1"/>
          <c:min val="0"/>
        </c:scaling>
        <c:delete val="0"/>
        <c:axPos val="t"/>
        <c:numFmt formatCode="###0%" sourceLinked="1"/>
        <c:majorTickMark val="out"/>
        <c:minorTickMark val="none"/>
        <c:tickLblPos val="none"/>
        <c:spPr>
          <a:ln>
            <a:noFill/>
          </a:ln>
        </c:spPr>
        <c:crossAx val="130196608"/>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en-US" dirty="0"/>
              <a:t>Czech Republic </a:t>
            </a:r>
            <a:r>
              <a:rPr lang="en-US" sz="600" i="1" dirty="0"/>
              <a:t>N=</a:t>
            </a:r>
            <a:r>
              <a:rPr lang="cs-CZ" sz="600" i="1" dirty="0"/>
              <a:t>574</a:t>
            </a:r>
            <a:endParaRPr lang="en-US" sz="600" i="1" dirty="0"/>
          </a:p>
        </c:rich>
      </c:tx>
      <c:layout>
        <c:manualLayout>
          <c:xMode val="edge"/>
          <c:yMode val="edge"/>
          <c:x val="0.46725166158003717"/>
          <c:y val="0"/>
        </c:manualLayout>
      </c:layout>
      <c:overlay val="0"/>
    </c:title>
    <c:autoTitleDeleted val="0"/>
    <c:plotArea>
      <c:layout>
        <c:manualLayout>
          <c:layoutTarget val="inner"/>
          <c:xMode val="edge"/>
          <c:yMode val="edge"/>
          <c:x val="0.46724064443851254"/>
          <c:y val="6.7907824406554379E-2"/>
          <c:w val="0.53275927379891663"/>
          <c:h val="0.90526706079315977"/>
        </c:manualLayout>
      </c:layout>
      <c:barChart>
        <c:barDir val="bar"/>
        <c:grouping val="clustered"/>
        <c:varyColors val="0"/>
        <c:ser>
          <c:idx val="0"/>
          <c:order val="0"/>
          <c:tx>
            <c:strRef>
              <c:f>List1!$B$1</c:f>
              <c:strCache>
                <c:ptCount val="1"/>
                <c:pt idx="0">
                  <c:v>Czech Republic N=574</c:v>
                </c:pt>
              </c:strCache>
            </c:strRef>
          </c:tx>
          <c:spPr>
            <a:solidFill>
              <a:srgbClr val="376092"/>
            </a:solidFill>
            <a:ln>
              <a:solidFill>
                <a:srgbClr val="F2F2F2"/>
              </a:solidFill>
            </a:ln>
          </c:spPr>
          <c:invertIfNegative val="0"/>
          <c:dPt>
            <c:idx val="0"/>
            <c:invertIfNegative val="0"/>
            <c:bubble3D val="0"/>
            <c:extLst>
              <c:ext xmlns:c16="http://schemas.microsoft.com/office/drawing/2014/chart" uri="{C3380CC4-5D6E-409C-BE32-E72D297353CC}">
                <c16:uniqueId val="{00000000-7D2F-411F-B504-336774D0912C}"/>
              </c:ext>
            </c:extLst>
          </c:dPt>
          <c:dPt>
            <c:idx val="1"/>
            <c:invertIfNegative val="0"/>
            <c:bubble3D val="0"/>
            <c:extLst>
              <c:ext xmlns:c16="http://schemas.microsoft.com/office/drawing/2014/chart" uri="{C3380CC4-5D6E-409C-BE32-E72D297353CC}">
                <c16:uniqueId val="{00000001-7D2F-411F-B504-336774D0912C}"/>
              </c:ext>
            </c:extLst>
          </c:dPt>
          <c:dPt>
            <c:idx val="2"/>
            <c:invertIfNegative val="0"/>
            <c:bubble3D val="0"/>
            <c:extLst>
              <c:ext xmlns:c16="http://schemas.microsoft.com/office/drawing/2014/chart" uri="{C3380CC4-5D6E-409C-BE32-E72D297353CC}">
                <c16:uniqueId val="{00000002-7D2F-411F-B504-336774D0912C}"/>
              </c:ext>
            </c:extLst>
          </c:dPt>
          <c:dPt>
            <c:idx val="3"/>
            <c:invertIfNegative val="0"/>
            <c:bubble3D val="0"/>
            <c:extLst>
              <c:ext xmlns:c16="http://schemas.microsoft.com/office/drawing/2014/chart" uri="{C3380CC4-5D6E-409C-BE32-E72D297353CC}">
                <c16:uniqueId val="{00000003-7D2F-411F-B504-336774D0912C}"/>
              </c:ext>
            </c:extLst>
          </c:dPt>
          <c:dPt>
            <c:idx val="8"/>
            <c:invertIfNegative val="0"/>
            <c:bubble3D val="0"/>
            <c:extLst>
              <c:ext xmlns:c16="http://schemas.microsoft.com/office/drawing/2014/chart" uri="{C3380CC4-5D6E-409C-BE32-E72D297353CC}">
                <c16:uniqueId val="{00000004-7D2F-411F-B504-336774D0912C}"/>
              </c:ext>
            </c:extLst>
          </c:dPt>
          <c:dLbls>
            <c:dLbl>
              <c:idx val="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7D2F-411F-B504-336774D0912C}"/>
                </c:ext>
              </c:extLst>
            </c:dLbl>
            <c:dLbl>
              <c:idx val="2"/>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7D2F-411F-B504-336774D0912C}"/>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7D2F-411F-B504-336774D0912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Significantly higher integration and strengthening of the European Union</c:v>
                </c:pt>
                <c:pt idx="1">
                  <c:v>Partially higher integration and strengthening of the European Union</c:v>
                </c:pt>
                <c:pt idx="2">
                  <c:v>I don't know / It will stay the same</c:v>
                </c:pt>
                <c:pt idx="3">
                  <c:v>Partial strengthening the powers of nation states</c:v>
                </c:pt>
                <c:pt idx="4">
                  <c:v>Significant strengthening the powers of nation states</c:v>
                </c:pt>
              </c:strCache>
            </c:strRef>
          </c:cat>
          <c:val>
            <c:numRef>
              <c:f>List1!$B$2:$B$6</c:f>
              <c:numCache>
                <c:formatCode>###0%</c:formatCode>
                <c:ptCount val="5"/>
                <c:pt idx="0">
                  <c:v>7.9868748521922023E-2</c:v>
                </c:pt>
                <c:pt idx="1">
                  <c:v>0.2947400943633029</c:v>
                </c:pt>
                <c:pt idx="2">
                  <c:v>0.41572792428301064</c:v>
                </c:pt>
                <c:pt idx="3">
                  <c:v>0.17818764843043022</c:v>
                </c:pt>
                <c:pt idx="4">
                  <c:v>3.147558440133412E-2</c:v>
                </c:pt>
              </c:numCache>
            </c:numRef>
          </c:val>
          <c:extLst>
            <c:ext xmlns:c16="http://schemas.microsoft.com/office/drawing/2014/chart" uri="{C3380CC4-5D6E-409C-BE32-E72D297353CC}">
              <c16:uniqueId val="{00000006-7D2F-411F-B504-336774D0912C}"/>
            </c:ext>
          </c:extLst>
        </c:ser>
        <c:dLbls>
          <c:showLegendKey val="0"/>
          <c:showVal val="0"/>
          <c:showCatName val="0"/>
          <c:showSerName val="0"/>
          <c:showPercent val="0"/>
          <c:showBubbleSize val="0"/>
        </c:dLbls>
        <c:gapWidth val="1"/>
        <c:axId val="130626304"/>
        <c:axId val="130627840"/>
      </c:barChart>
      <c:catAx>
        <c:axId val="130626304"/>
        <c:scaling>
          <c:orientation val="maxMin"/>
        </c:scaling>
        <c:delete val="0"/>
        <c:axPos val="l"/>
        <c:numFmt formatCode="General" sourceLinked="1"/>
        <c:majorTickMark val="out"/>
        <c:minorTickMark val="none"/>
        <c:tickLblPos val="low"/>
        <c:spPr>
          <a:ln>
            <a:noFill/>
          </a:ln>
        </c:spPr>
        <c:txPr>
          <a:bodyPr rot="0" vert="horz"/>
          <a:lstStyle/>
          <a:p>
            <a:pPr algn="r">
              <a:defRPr sz="800"/>
            </a:pPr>
            <a:endParaRPr lang="cs-CZ"/>
          </a:p>
        </c:txPr>
        <c:crossAx val="130627840"/>
        <c:crosses val="autoZero"/>
        <c:auto val="1"/>
        <c:lblAlgn val="ctr"/>
        <c:lblOffset val="300"/>
        <c:noMultiLvlLbl val="0"/>
      </c:catAx>
      <c:valAx>
        <c:axId val="130627840"/>
        <c:scaling>
          <c:orientation val="minMax"/>
          <c:max val="1"/>
          <c:min val="0"/>
        </c:scaling>
        <c:delete val="0"/>
        <c:axPos val="t"/>
        <c:numFmt formatCode="###0%" sourceLinked="1"/>
        <c:majorTickMark val="out"/>
        <c:minorTickMark val="none"/>
        <c:tickLblPos val="none"/>
        <c:spPr>
          <a:ln>
            <a:noFill/>
          </a:ln>
        </c:spPr>
        <c:crossAx val="130626304"/>
        <c:crosses val="autoZero"/>
        <c:crossBetween val="between"/>
      </c:valAx>
      <c:spPr>
        <a:noFill/>
        <a:ln>
          <a:solidFill>
            <a:srgbClr val="F2F2F2"/>
          </a:solid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Significantly higher integration and strengthening of the European Union</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9CAE-4A11-BB08-7D4BB4FA9459}"/>
              </c:ext>
            </c:extLst>
          </c:dPt>
          <c:dPt>
            <c:idx val="1"/>
            <c:invertIfNegative val="0"/>
            <c:bubble3D val="0"/>
            <c:spPr>
              <a:solidFill>
                <a:srgbClr val="37859D"/>
              </a:solidFill>
              <a:ln>
                <a:noFill/>
              </a:ln>
            </c:spPr>
            <c:extLst>
              <c:ext xmlns:c16="http://schemas.microsoft.com/office/drawing/2014/chart" uri="{C3380CC4-5D6E-409C-BE32-E72D297353CC}">
                <c16:uniqueId val="{00000002-9CAE-4A11-BB08-7D4BB4FA9459}"/>
              </c:ext>
            </c:extLst>
          </c:dPt>
          <c:dPt>
            <c:idx val="2"/>
            <c:invertIfNegative val="0"/>
            <c:bubble3D val="0"/>
            <c:extLst>
              <c:ext xmlns:c16="http://schemas.microsoft.com/office/drawing/2014/chart" uri="{C3380CC4-5D6E-409C-BE32-E72D297353CC}">
                <c16:uniqueId val="{00000003-9CAE-4A11-BB08-7D4BB4FA9459}"/>
              </c:ext>
            </c:extLst>
          </c:dPt>
          <c:dPt>
            <c:idx val="3"/>
            <c:invertIfNegative val="0"/>
            <c:bubble3D val="0"/>
            <c:extLst>
              <c:ext xmlns:c16="http://schemas.microsoft.com/office/drawing/2014/chart" uri="{C3380CC4-5D6E-409C-BE32-E72D297353CC}">
                <c16:uniqueId val="{00000004-9CAE-4A11-BB08-7D4BB4FA9459}"/>
              </c:ext>
            </c:extLst>
          </c:dPt>
          <c:dPt>
            <c:idx val="8"/>
            <c:invertIfNegative val="0"/>
            <c:bubble3D val="0"/>
            <c:extLst>
              <c:ext xmlns:c16="http://schemas.microsoft.com/office/drawing/2014/chart" uri="{C3380CC4-5D6E-409C-BE32-E72D297353CC}">
                <c16:uniqueId val="{00000005-9CAE-4A11-BB08-7D4BB4FA9459}"/>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9CAE-4A11-BB08-7D4BB4FA945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List1!$B$2:$B$6</c:f>
              <c:numCache>
                <c:formatCode>General</c:formatCode>
                <c:ptCount val="5"/>
                <c:pt idx="0" formatCode="###0%">
                  <c:v>7.9868748521921995E-2</c:v>
                </c:pt>
                <c:pt idx="2" formatCode="###0%">
                  <c:v>0.1307472431461503</c:v>
                </c:pt>
                <c:pt idx="3" formatCode="###0%">
                  <c:v>4.6362246763843512E-2</c:v>
                </c:pt>
                <c:pt idx="4" formatCode="###0%">
                  <c:v>1.7472469077168973E-2</c:v>
                </c:pt>
              </c:numCache>
            </c:numRef>
          </c:val>
          <c:extLst>
            <c:ext xmlns:c16="http://schemas.microsoft.com/office/drawing/2014/chart" uri="{C3380CC4-5D6E-409C-BE32-E72D297353CC}">
              <c16:uniqueId val="{00000006-9CAE-4A11-BB08-7D4BB4FA9459}"/>
            </c:ext>
          </c:extLst>
        </c:ser>
        <c:ser>
          <c:idx val="1"/>
          <c:order val="1"/>
          <c:tx>
            <c:strRef>
              <c:f>List1!$C$1</c:f>
              <c:strCache>
                <c:ptCount val="1"/>
                <c:pt idx="0">
                  <c:v>Partially higher integration and strengthening of the European Union</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9CAE-4A11-BB08-7D4BB4FA9459}"/>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List1!$C$2:$C$6</c:f>
              <c:numCache>
                <c:formatCode>General</c:formatCode>
                <c:ptCount val="5"/>
                <c:pt idx="0" formatCode="###0%">
                  <c:v>0.29474009436330262</c:v>
                </c:pt>
                <c:pt idx="2" formatCode="###0%">
                  <c:v>0.38295872977743473</c:v>
                </c:pt>
                <c:pt idx="3" formatCode="###0%">
                  <c:v>0.26517084997127333</c:v>
                </c:pt>
                <c:pt idx="4" formatCode="###0%">
                  <c:v>0.12381394941792666</c:v>
                </c:pt>
              </c:numCache>
            </c:numRef>
          </c:val>
          <c:extLst>
            <c:ext xmlns:c16="http://schemas.microsoft.com/office/drawing/2014/chart" uri="{C3380CC4-5D6E-409C-BE32-E72D297353CC}">
              <c16:uniqueId val="{00000009-9CAE-4A11-BB08-7D4BB4FA9459}"/>
            </c:ext>
          </c:extLst>
        </c:ser>
        <c:ser>
          <c:idx val="2"/>
          <c:order val="2"/>
          <c:tx>
            <c:strRef>
              <c:f>List1!$D$1</c:f>
              <c:strCache>
                <c:ptCount val="1"/>
                <c:pt idx="0">
                  <c:v>I don't know / It will stay the same</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List1!$D$2:$D$6</c:f>
              <c:numCache>
                <c:formatCode>General</c:formatCode>
                <c:ptCount val="5"/>
                <c:pt idx="0" formatCode="###0%">
                  <c:v>0.41572792428301036</c:v>
                </c:pt>
                <c:pt idx="2" formatCode="###0%">
                  <c:v>0.31911986932902658</c:v>
                </c:pt>
                <c:pt idx="3" formatCode="###0%">
                  <c:v>0.39662287777685018</c:v>
                </c:pt>
                <c:pt idx="4" formatCode="###0%">
                  <c:v>0.71613390734965687</c:v>
                </c:pt>
              </c:numCache>
            </c:numRef>
          </c:val>
          <c:extLst>
            <c:ext xmlns:c16="http://schemas.microsoft.com/office/drawing/2014/chart" uri="{C3380CC4-5D6E-409C-BE32-E72D297353CC}">
              <c16:uniqueId val="{0000000A-9CAE-4A11-BB08-7D4BB4FA9459}"/>
            </c:ext>
          </c:extLst>
        </c:ser>
        <c:ser>
          <c:idx val="3"/>
          <c:order val="3"/>
          <c:tx>
            <c:strRef>
              <c:f>List1!$E$1</c:f>
              <c:strCache>
                <c:ptCount val="1"/>
                <c:pt idx="0">
                  <c:v>Partial strengthening the powers of nation states</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List1!$E$2:$E$6</c:f>
              <c:numCache>
                <c:formatCode>General</c:formatCode>
                <c:ptCount val="5"/>
                <c:pt idx="0" formatCode="###0%">
                  <c:v>0.17818764843043017</c:v>
                </c:pt>
                <c:pt idx="2" formatCode="###0%">
                  <c:v>0.15241737918197518</c:v>
                </c:pt>
                <c:pt idx="3" formatCode="###0%">
                  <c:v>0.22668232664270638</c:v>
                </c:pt>
                <c:pt idx="4" formatCode="###0%">
                  <c:v>0.14046756523634682</c:v>
                </c:pt>
              </c:numCache>
            </c:numRef>
          </c:val>
          <c:extLst>
            <c:ext xmlns:c16="http://schemas.microsoft.com/office/drawing/2014/chart" uri="{C3380CC4-5D6E-409C-BE32-E72D297353CC}">
              <c16:uniqueId val="{0000000B-9CAE-4A11-BB08-7D4BB4FA9459}"/>
            </c:ext>
          </c:extLst>
        </c:ser>
        <c:ser>
          <c:idx val="4"/>
          <c:order val="4"/>
          <c:tx>
            <c:strRef>
              <c:f>List1!$F$1</c:f>
              <c:strCache>
                <c:ptCount val="1"/>
                <c:pt idx="0">
                  <c:v>Significant strengthening the powers of nation states</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N722</c:v>
                </c:pt>
                <c:pt idx="2">
                  <c:v>Index of interest in public events HIGH N329</c:v>
                </c:pt>
                <c:pt idx="3">
                  <c:v>Index of interest in public events CENTER N270</c:v>
                </c:pt>
                <c:pt idx="4">
                  <c:v>Index of interest in public events LOW N123</c:v>
                </c:pt>
              </c:strCache>
            </c:strRef>
          </c:cat>
          <c:val>
            <c:numRef>
              <c:f>List1!$F$2:$F$6</c:f>
              <c:numCache>
                <c:formatCode>General</c:formatCode>
                <c:ptCount val="5"/>
                <c:pt idx="0" formatCode="###0%">
                  <c:v>3.1475584401334113E-2</c:v>
                </c:pt>
                <c:pt idx="2" formatCode="###0%">
                  <c:v>1.475677856541297E-2</c:v>
                </c:pt>
                <c:pt idx="3" formatCode="###0%">
                  <c:v>6.5161698845326216E-2</c:v>
                </c:pt>
                <c:pt idx="4" formatCode="###0%">
                  <c:v>2.112108918900236E-3</c:v>
                </c:pt>
              </c:numCache>
            </c:numRef>
          </c:val>
          <c:extLst>
            <c:ext xmlns:c16="http://schemas.microsoft.com/office/drawing/2014/chart" uri="{C3380CC4-5D6E-409C-BE32-E72D297353CC}">
              <c16:uniqueId val="{0000000C-9CAE-4A11-BB08-7D4BB4FA9459}"/>
            </c:ext>
          </c:extLst>
        </c:ser>
        <c:dLbls>
          <c:showLegendKey val="0"/>
          <c:showVal val="0"/>
          <c:showCatName val="0"/>
          <c:showSerName val="0"/>
          <c:showPercent val="0"/>
          <c:showBubbleSize val="0"/>
        </c:dLbls>
        <c:gapWidth val="20"/>
        <c:overlap val="100"/>
        <c:serLines>
          <c:spPr>
            <a:ln>
              <a:solidFill>
                <a:sysClr val="window" lastClr="FFFFFF">
                  <a:lumMod val="85000"/>
                </a:sysClr>
              </a:solidFill>
            </a:ln>
          </c:spPr>
        </c:serLines>
        <c:axId val="136642560"/>
        <c:axId val="136644096"/>
      </c:barChart>
      <c:catAx>
        <c:axId val="136642560"/>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136644096"/>
        <c:crosses val="autoZero"/>
        <c:auto val="1"/>
        <c:lblAlgn val="ctr"/>
        <c:lblOffset val="300"/>
        <c:noMultiLvlLbl val="0"/>
      </c:catAx>
      <c:valAx>
        <c:axId val="136644096"/>
        <c:scaling>
          <c:orientation val="minMax"/>
          <c:max val="1"/>
          <c:min val="0"/>
        </c:scaling>
        <c:delete val="0"/>
        <c:axPos val="l"/>
        <c:numFmt formatCode="0%" sourceLinked="1"/>
        <c:majorTickMark val="out"/>
        <c:minorTickMark val="none"/>
        <c:tickLblPos val="none"/>
        <c:spPr>
          <a:ln>
            <a:noFill/>
          </a:ln>
        </c:spPr>
        <c:crossAx val="136642560"/>
        <c:crosses val="autoZero"/>
        <c:crossBetween val="between"/>
      </c:valAx>
      <c:spPr>
        <a:noFill/>
        <a:ln>
          <a:noFill/>
        </a:ln>
      </c:spPr>
    </c:plotArea>
    <c:legend>
      <c:legendPos val="l"/>
      <c:layout>
        <c:manualLayout>
          <c:xMode val="edge"/>
          <c:yMode val="edge"/>
          <c:x val="0.19397583673473173"/>
          <c:y val="5.7225573139381869E-2"/>
          <c:w val="0.22809211072969918"/>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47308156563680115"/>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A817-42F1-860C-56C3BECC333C}"/>
              </c:ext>
            </c:extLst>
          </c:dPt>
          <c:dPt>
            <c:idx val="1"/>
            <c:invertIfNegative val="0"/>
            <c:bubble3D val="0"/>
            <c:extLst>
              <c:ext xmlns:c16="http://schemas.microsoft.com/office/drawing/2014/chart" uri="{C3380CC4-5D6E-409C-BE32-E72D297353CC}">
                <c16:uniqueId val="{00000001-A817-42F1-860C-56C3BECC333C}"/>
              </c:ext>
            </c:extLst>
          </c:dPt>
          <c:dPt>
            <c:idx val="2"/>
            <c:invertIfNegative val="0"/>
            <c:bubble3D val="0"/>
            <c:extLst>
              <c:ext xmlns:c16="http://schemas.microsoft.com/office/drawing/2014/chart" uri="{C3380CC4-5D6E-409C-BE32-E72D297353CC}">
                <c16:uniqueId val="{00000002-A817-42F1-860C-56C3BECC333C}"/>
              </c:ext>
            </c:extLst>
          </c:dPt>
          <c:dPt>
            <c:idx val="3"/>
            <c:invertIfNegative val="0"/>
            <c:bubble3D val="0"/>
            <c:extLst>
              <c:ext xmlns:c16="http://schemas.microsoft.com/office/drawing/2014/chart" uri="{C3380CC4-5D6E-409C-BE32-E72D297353CC}">
                <c16:uniqueId val="{00000003-A817-42F1-860C-56C3BECC333C}"/>
              </c:ext>
            </c:extLst>
          </c:dPt>
          <c:dPt>
            <c:idx val="8"/>
            <c:invertIfNegative val="0"/>
            <c:bubble3D val="0"/>
            <c:extLst>
              <c:ext xmlns:c16="http://schemas.microsoft.com/office/drawing/2014/chart" uri="{C3380CC4-5D6E-409C-BE32-E72D297353CC}">
                <c16:uniqueId val="{00000004-A817-42F1-860C-56C3BECC333C}"/>
              </c:ext>
            </c:extLst>
          </c:dPt>
          <c:dLbls>
            <c:dLbl>
              <c:idx val="0"/>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A817-42F1-860C-56C3BECC333C}"/>
                </c:ext>
              </c:extLst>
            </c:dLbl>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A817-42F1-860C-56C3BECC333C}"/>
                </c:ext>
              </c:extLst>
            </c:dLbl>
            <c:dLbl>
              <c:idx val="2"/>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A817-42F1-860C-56C3BECC333C}"/>
                </c:ext>
              </c:extLst>
            </c:dLbl>
            <c:dLbl>
              <c:idx val="3"/>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3-A817-42F1-860C-56C3BECC333C}"/>
                </c:ext>
              </c:extLst>
            </c:dLbl>
            <c:dLbl>
              <c:idx val="4"/>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A817-42F1-860C-56C3BECC333C}"/>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A817-42F1-860C-56C3BECC333C}"/>
                </c:ext>
              </c:extLst>
            </c:dLbl>
            <c:dLbl>
              <c:idx val="17"/>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A817-42F1-860C-56C3BECC333C}"/>
                </c:ext>
              </c:extLst>
            </c:dLbl>
            <c:dLbl>
              <c:idx val="20"/>
              <c:spPr>
                <a:solidFill>
                  <a:srgbClr val="F2F2F2"/>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A817-42F1-860C-56C3BECC333C}"/>
                </c:ext>
              </c:extLst>
            </c:dLbl>
            <c:dLbl>
              <c:idx val="21"/>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A817-42F1-860C-56C3BECC333C}"/>
                </c:ext>
              </c:extLst>
            </c:dLbl>
            <c:dLbl>
              <c:idx val="24"/>
              <c:spPr>
                <a:solidFill>
                  <a:srgbClr val="F2F2F2"/>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A817-42F1-860C-56C3BECC333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List1!$A$2:$A$28</c:f>
              <c:strCache>
                <c:ptCount val="27"/>
                <c:pt idx="0">
                  <c:v>Travel, its simplicity, Schengen</c:v>
                </c:pt>
                <c:pt idx="1">
                  <c:v>Subsidies, drawing funds</c:v>
                </c:pt>
                <c:pt idx="2">
                  <c:v>Single market, international trade</c:v>
                </c:pt>
                <c:pt idx="3">
                  <c:v>We are part of the union</c:v>
                </c:pt>
                <c:pt idx="4">
                  <c:v>Finance, economic benefit, financial market</c:v>
                </c:pt>
                <c:pt idx="5">
                  <c:v>Labor market, opportunities</c:v>
                </c:pt>
                <c:pt idx="6">
                  <c:v>Safety</c:v>
                </c:pt>
                <c:pt idx="7">
                  <c:v>Study programs</c:v>
                </c:pt>
                <c:pt idx="8">
                  <c:v>Investments, projects</c:v>
                </c:pt>
                <c:pt idx="9">
                  <c:v>The Czech Republic became known</c:v>
                </c:pt>
                <c:pt idx="10">
                  <c:v>Ecology</c:v>
                </c:pt>
                <c:pt idx="11">
                  <c:v>Development of towns and villages</c:v>
                </c:pt>
                <c:pt idx="12">
                  <c:v>Infrastructure</c:v>
                </c:pt>
                <c:pt idx="13">
                  <c:v>Legal environment, legislation</c:v>
                </c:pt>
                <c:pt idx="14">
                  <c:v>Control of politicians, government</c:v>
                </c:pt>
                <c:pt idx="15">
                  <c:v>Culture</c:v>
                </c:pt>
                <c:pt idx="16">
                  <c:v>Development - in general</c:v>
                </c:pt>
                <c:pt idx="17">
                  <c:v>EURO</c:v>
                </c:pt>
                <c:pt idx="18">
                  <c:v>Certainty</c:v>
                </c:pt>
                <c:pt idx="19">
                  <c:v>Disaster relief,</c:v>
                </c:pt>
                <c:pt idx="20">
                  <c:v>Duty free zone</c:v>
                </c:pt>
                <c:pt idx="21">
                  <c:v>Improving living standards</c:v>
                </c:pt>
                <c:pt idx="22">
                  <c:v>Cheaper roaming, easier calling</c:v>
                </c:pt>
                <c:pt idx="23">
                  <c:v>Democracy, political context</c:v>
                </c:pt>
                <c:pt idx="24">
                  <c:v>Product quality control</c:v>
                </c:pt>
                <c:pt idx="25">
                  <c:v>Other</c:v>
                </c:pt>
                <c:pt idx="26">
                  <c:v>I do not know about any</c:v>
                </c:pt>
              </c:strCache>
            </c:strRef>
          </c:cat>
          <c:val>
            <c:numRef>
              <c:f>List1!$B$2:$B$28</c:f>
              <c:numCache>
                <c:formatCode>###0%</c:formatCode>
                <c:ptCount val="27"/>
                <c:pt idx="0">
                  <c:v>0.37200000000000005</c:v>
                </c:pt>
                <c:pt idx="1">
                  <c:v>0.3</c:v>
                </c:pt>
                <c:pt idx="2">
                  <c:v>0.2</c:v>
                </c:pt>
                <c:pt idx="3">
                  <c:v>0.10800000000000001</c:v>
                </c:pt>
                <c:pt idx="4">
                  <c:v>9.6000000000000002E-2</c:v>
                </c:pt>
                <c:pt idx="5">
                  <c:v>8.2000000000000017E-2</c:v>
                </c:pt>
                <c:pt idx="6">
                  <c:v>4.5999999999999999E-2</c:v>
                </c:pt>
                <c:pt idx="7">
                  <c:v>0.05</c:v>
                </c:pt>
                <c:pt idx="8">
                  <c:v>1.6E-2</c:v>
                </c:pt>
                <c:pt idx="9">
                  <c:v>0.02</c:v>
                </c:pt>
                <c:pt idx="10">
                  <c:v>0.02</c:v>
                </c:pt>
                <c:pt idx="11">
                  <c:v>0.02</c:v>
                </c:pt>
                <c:pt idx="12">
                  <c:v>8.0000000000000002E-3</c:v>
                </c:pt>
                <c:pt idx="13">
                  <c:v>3.2000000000000001E-2</c:v>
                </c:pt>
                <c:pt idx="14">
                  <c:v>1.6E-2</c:v>
                </c:pt>
                <c:pt idx="15">
                  <c:v>6.0000000000000001E-3</c:v>
                </c:pt>
                <c:pt idx="16">
                  <c:v>2.1999999999999999E-2</c:v>
                </c:pt>
                <c:pt idx="17">
                  <c:v>2.4E-2</c:v>
                </c:pt>
                <c:pt idx="18">
                  <c:v>1.2E-2</c:v>
                </c:pt>
                <c:pt idx="19">
                  <c:v>1.2E-2</c:v>
                </c:pt>
                <c:pt idx="20">
                  <c:v>1.7999999999999999E-2</c:v>
                </c:pt>
                <c:pt idx="21">
                  <c:v>2.1999999999999999E-2</c:v>
                </c:pt>
                <c:pt idx="22">
                  <c:v>2E-3</c:v>
                </c:pt>
                <c:pt idx="23">
                  <c:v>8.0000000000000002E-3</c:v>
                </c:pt>
                <c:pt idx="24">
                  <c:v>1.4000000000000002E-2</c:v>
                </c:pt>
                <c:pt idx="25">
                  <c:v>2.6000000000000002E-2</c:v>
                </c:pt>
                <c:pt idx="26">
                  <c:v>0.3</c:v>
                </c:pt>
              </c:numCache>
            </c:numRef>
          </c:val>
          <c:extLst>
            <c:ext xmlns:c16="http://schemas.microsoft.com/office/drawing/2014/chart" uri="{C3380CC4-5D6E-409C-BE32-E72D297353CC}">
              <c16:uniqueId val="{0000000A-A817-42F1-860C-56C3BECC333C}"/>
            </c:ext>
          </c:extLst>
        </c:ser>
        <c:dLbls>
          <c:showLegendKey val="0"/>
          <c:showVal val="0"/>
          <c:showCatName val="0"/>
          <c:showSerName val="0"/>
          <c:showPercent val="0"/>
          <c:showBubbleSize val="0"/>
        </c:dLbls>
        <c:gapWidth val="30"/>
        <c:axId val="228333056"/>
        <c:axId val="228334976"/>
      </c:barChart>
      <c:catAx>
        <c:axId val="228333056"/>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solidFill>
                  <a:schemeClr val="bg1"/>
                </a:solidFill>
              </a:defRPr>
            </a:pPr>
            <a:endParaRPr lang="cs-CZ"/>
          </a:p>
        </c:txPr>
        <c:crossAx val="228334976"/>
        <c:crosses val="autoZero"/>
        <c:auto val="1"/>
        <c:lblAlgn val="ctr"/>
        <c:lblOffset val="300"/>
        <c:noMultiLvlLbl val="0"/>
      </c:catAx>
      <c:valAx>
        <c:axId val="228334976"/>
        <c:scaling>
          <c:orientation val="minMax"/>
          <c:max val="0.5"/>
          <c:min val="0"/>
        </c:scaling>
        <c:delete val="0"/>
        <c:axPos val="t"/>
        <c:numFmt formatCode="###0%" sourceLinked="1"/>
        <c:majorTickMark val="out"/>
        <c:minorTickMark val="none"/>
        <c:tickLblPos val="none"/>
        <c:spPr>
          <a:ln>
            <a:noFill/>
          </a:ln>
        </c:spPr>
        <c:crossAx val="228333056"/>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47016661360841916"/>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6C2-4B78-B123-483603A270F3}"/>
              </c:ext>
            </c:extLst>
          </c:dPt>
          <c:dPt>
            <c:idx val="1"/>
            <c:invertIfNegative val="0"/>
            <c:bubble3D val="0"/>
            <c:extLst>
              <c:ext xmlns:c16="http://schemas.microsoft.com/office/drawing/2014/chart" uri="{C3380CC4-5D6E-409C-BE32-E72D297353CC}">
                <c16:uniqueId val="{00000001-B6C2-4B78-B123-483603A270F3}"/>
              </c:ext>
            </c:extLst>
          </c:dPt>
          <c:dPt>
            <c:idx val="2"/>
            <c:invertIfNegative val="0"/>
            <c:bubble3D val="0"/>
            <c:extLst>
              <c:ext xmlns:c16="http://schemas.microsoft.com/office/drawing/2014/chart" uri="{C3380CC4-5D6E-409C-BE32-E72D297353CC}">
                <c16:uniqueId val="{00000002-B6C2-4B78-B123-483603A270F3}"/>
              </c:ext>
            </c:extLst>
          </c:dPt>
          <c:dPt>
            <c:idx val="3"/>
            <c:invertIfNegative val="0"/>
            <c:bubble3D val="0"/>
            <c:extLst>
              <c:ext xmlns:c16="http://schemas.microsoft.com/office/drawing/2014/chart" uri="{C3380CC4-5D6E-409C-BE32-E72D297353CC}">
                <c16:uniqueId val="{00000003-B6C2-4B78-B123-483603A270F3}"/>
              </c:ext>
            </c:extLst>
          </c:dPt>
          <c:dPt>
            <c:idx val="8"/>
            <c:invertIfNegative val="0"/>
            <c:bubble3D val="0"/>
            <c:extLst>
              <c:ext xmlns:c16="http://schemas.microsoft.com/office/drawing/2014/chart" uri="{C3380CC4-5D6E-409C-BE32-E72D297353CC}">
                <c16:uniqueId val="{00000004-B6C2-4B78-B123-483603A270F3}"/>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B6C2-4B78-B123-483603A270F3}"/>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B6C2-4B78-B123-483603A270F3}"/>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B6C2-4B78-B123-483603A270F3}"/>
                </c:ext>
              </c:extLst>
            </c:dLbl>
            <c:dLbl>
              <c:idx val="26"/>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B6C2-4B78-B123-483603A270F3}"/>
                </c:ext>
              </c:extLst>
            </c:dLbl>
            <c:dLbl>
              <c:idx val="28"/>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B6C2-4B78-B123-483603A270F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List1!$A$2:$A$28</c:f>
              <c:strCache>
                <c:ptCount val="27"/>
                <c:pt idx="0">
                  <c:v>Travel, its simplicity, Schengen</c:v>
                </c:pt>
                <c:pt idx="1">
                  <c:v>Subsidies, drawing funds</c:v>
                </c:pt>
                <c:pt idx="2">
                  <c:v>Single market, international trade</c:v>
                </c:pt>
                <c:pt idx="3">
                  <c:v>We are part of the union</c:v>
                </c:pt>
                <c:pt idx="4">
                  <c:v>Finance, economic benefit, financial market</c:v>
                </c:pt>
                <c:pt idx="5">
                  <c:v>Labor market, opportunities</c:v>
                </c:pt>
                <c:pt idx="6">
                  <c:v>Safety</c:v>
                </c:pt>
                <c:pt idx="7">
                  <c:v>Study programs</c:v>
                </c:pt>
                <c:pt idx="8">
                  <c:v>Investments, projects</c:v>
                </c:pt>
                <c:pt idx="9">
                  <c:v>The Czech Republic became known</c:v>
                </c:pt>
                <c:pt idx="10">
                  <c:v>Ecology</c:v>
                </c:pt>
                <c:pt idx="11">
                  <c:v>Development of towns and villages</c:v>
                </c:pt>
                <c:pt idx="12">
                  <c:v>Infrastructure</c:v>
                </c:pt>
                <c:pt idx="13">
                  <c:v>Legal environment, legislation</c:v>
                </c:pt>
                <c:pt idx="14">
                  <c:v>Control of politicians, government</c:v>
                </c:pt>
                <c:pt idx="15">
                  <c:v>Culture</c:v>
                </c:pt>
                <c:pt idx="16">
                  <c:v>Development - in general</c:v>
                </c:pt>
                <c:pt idx="17">
                  <c:v>EURO</c:v>
                </c:pt>
                <c:pt idx="18">
                  <c:v>Certainty</c:v>
                </c:pt>
                <c:pt idx="19">
                  <c:v>Disaster relief,</c:v>
                </c:pt>
                <c:pt idx="20">
                  <c:v>Duty free zone</c:v>
                </c:pt>
                <c:pt idx="21">
                  <c:v>Improving living standards</c:v>
                </c:pt>
                <c:pt idx="22">
                  <c:v>Cheaper roaming, easier calling</c:v>
                </c:pt>
                <c:pt idx="23">
                  <c:v>Democracy, political context</c:v>
                </c:pt>
                <c:pt idx="24">
                  <c:v>Product quality control</c:v>
                </c:pt>
                <c:pt idx="25">
                  <c:v>Other</c:v>
                </c:pt>
                <c:pt idx="26">
                  <c:v>I do not know about any</c:v>
                </c:pt>
              </c:strCache>
            </c:strRef>
          </c:cat>
          <c:val>
            <c:numRef>
              <c:f>List1!$B$2:$B$28</c:f>
              <c:numCache>
                <c:formatCode>###0%</c:formatCode>
                <c:ptCount val="27"/>
                <c:pt idx="0">
                  <c:v>0.27464129888703015</c:v>
                </c:pt>
                <c:pt idx="1">
                  <c:v>0.25952172238438292</c:v>
                </c:pt>
                <c:pt idx="2">
                  <c:v>0.13104155635519452</c:v>
                </c:pt>
                <c:pt idx="3">
                  <c:v>5.6124681725280595E-2</c:v>
                </c:pt>
                <c:pt idx="4">
                  <c:v>5.2071389844695656E-2</c:v>
                </c:pt>
                <c:pt idx="5">
                  <c:v>5.1206551643368826E-2</c:v>
                </c:pt>
                <c:pt idx="6">
                  <c:v>3.7953748561157796E-2</c:v>
                </c:pt>
                <c:pt idx="7">
                  <c:v>3.4524080034236466E-2</c:v>
                </c:pt>
                <c:pt idx="8">
                  <c:v>2.6617551129511551E-2</c:v>
                </c:pt>
                <c:pt idx="9">
                  <c:v>1.7371369582687462E-2</c:v>
                </c:pt>
                <c:pt idx="10">
                  <c:v>1.6353774559794993E-2</c:v>
                </c:pt>
                <c:pt idx="11">
                  <c:v>1.5783289700924189E-2</c:v>
                </c:pt>
                <c:pt idx="12">
                  <c:v>1.5629131849754483E-2</c:v>
                </c:pt>
                <c:pt idx="13">
                  <c:v>1.4852113213412187E-2</c:v>
                </c:pt>
                <c:pt idx="14">
                  <c:v>1.3573342969621734E-2</c:v>
                </c:pt>
                <c:pt idx="15">
                  <c:v>1.0629817257501031E-2</c:v>
                </c:pt>
                <c:pt idx="16">
                  <c:v>1.0258653109317395E-2</c:v>
                </c:pt>
                <c:pt idx="17">
                  <c:v>9.7020783590395648E-3</c:v>
                </c:pt>
                <c:pt idx="18">
                  <c:v>8.0149724228732698E-3</c:v>
                </c:pt>
                <c:pt idx="19">
                  <c:v>7.1599022640893547E-3</c:v>
                </c:pt>
                <c:pt idx="20">
                  <c:v>5.7576853891318294E-3</c:v>
                </c:pt>
                <c:pt idx="21">
                  <c:v>4.3922806628270408E-3</c:v>
                </c:pt>
                <c:pt idx="22">
                  <c:v>4.3700831027670617E-3</c:v>
                </c:pt>
                <c:pt idx="23">
                  <c:v>4.0694767806271903E-3</c:v>
                </c:pt>
                <c:pt idx="24">
                  <c:v>2.4262883155745569E-3</c:v>
                </c:pt>
                <c:pt idx="25">
                  <c:v>2.7966323833257901E-2</c:v>
                </c:pt>
                <c:pt idx="26">
                  <c:v>0.45513886931358555</c:v>
                </c:pt>
              </c:numCache>
            </c:numRef>
          </c:val>
          <c:extLst>
            <c:ext xmlns:c16="http://schemas.microsoft.com/office/drawing/2014/chart" uri="{C3380CC4-5D6E-409C-BE32-E72D297353CC}">
              <c16:uniqueId val="{00000009-B6C2-4B78-B123-483603A270F3}"/>
            </c:ext>
          </c:extLst>
        </c:ser>
        <c:dLbls>
          <c:showLegendKey val="0"/>
          <c:showVal val="0"/>
          <c:showCatName val="0"/>
          <c:showSerName val="0"/>
          <c:showPercent val="0"/>
          <c:showBubbleSize val="0"/>
        </c:dLbls>
        <c:gapWidth val="30"/>
        <c:axId val="231572992"/>
        <c:axId val="231675776"/>
      </c:barChart>
      <c:catAx>
        <c:axId val="23157299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pPr>
            <a:endParaRPr lang="cs-CZ"/>
          </a:p>
        </c:txPr>
        <c:crossAx val="231675776"/>
        <c:crosses val="autoZero"/>
        <c:auto val="1"/>
        <c:lblAlgn val="ctr"/>
        <c:lblOffset val="300"/>
        <c:noMultiLvlLbl val="0"/>
      </c:catAx>
      <c:valAx>
        <c:axId val="231675776"/>
        <c:scaling>
          <c:orientation val="minMax"/>
          <c:max val="0.5"/>
          <c:min val="0"/>
        </c:scaling>
        <c:delete val="0"/>
        <c:axPos val="t"/>
        <c:numFmt formatCode="###0%" sourceLinked="1"/>
        <c:majorTickMark val="out"/>
        <c:minorTickMark val="none"/>
        <c:tickLblPos val="none"/>
        <c:spPr>
          <a:ln>
            <a:noFill/>
          </a:ln>
        </c:spPr>
        <c:crossAx val="23157299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err="1"/>
              <a:t>Right-wings</a:t>
            </a:r>
            <a:endParaRPr lang="cs-CZ" sz="800" dirty="0"/>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25EA-44ED-A0AB-EB6422C7870B}"/>
              </c:ext>
            </c:extLst>
          </c:dPt>
          <c:dPt>
            <c:idx val="1"/>
            <c:invertIfNegative val="0"/>
            <c:bubble3D val="0"/>
            <c:extLst>
              <c:ext xmlns:c16="http://schemas.microsoft.com/office/drawing/2014/chart" uri="{C3380CC4-5D6E-409C-BE32-E72D297353CC}">
                <c16:uniqueId val="{00000001-25EA-44ED-A0AB-EB6422C7870B}"/>
              </c:ext>
            </c:extLst>
          </c:dPt>
          <c:dPt>
            <c:idx val="2"/>
            <c:invertIfNegative val="0"/>
            <c:bubble3D val="0"/>
            <c:extLst>
              <c:ext xmlns:c16="http://schemas.microsoft.com/office/drawing/2014/chart" uri="{C3380CC4-5D6E-409C-BE32-E72D297353CC}">
                <c16:uniqueId val="{00000002-25EA-44ED-A0AB-EB6422C7870B}"/>
              </c:ext>
            </c:extLst>
          </c:dPt>
          <c:dPt>
            <c:idx val="3"/>
            <c:invertIfNegative val="0"/>
            <c:bubble3D val="0"/>
            <c:extLst>
              <c:ext xmlns:c16="http://schemas.microsoft.com/office/drawing/2014/chart" uri="{C3380CC4-5D6E-409C-BE32-E72D297353CC}">
                <c16:uniqueId val="{00000003-25EA-44ED-A0AB-EB6422C7870B}"/>
              </c:ext>
            </c:extLst>
          </c:dPt>
          <c:dPt>
            <c:idx val="8"/>
            <c:invertIfNegative val="0"/>
            <c:bubble3D val="0"/>
            <c:extLst>
              <c:ext xmlns:c16="http://schemas.microsoft.com/office/drawing/2014/chart" uri="{C3380CC4-5D6E-409C-BE32-E72D297353CC}">
                <c16:uniqueId val="{00000004-25EA-44ED-A0AB-EB6422C7870B}"/>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25EA-44ED-A0AB-EB6422C7870B}"/>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25EA-44ED-A0AB-EB6422C7870B}"/>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25EA-44ED-A0AB-EB6422C7870B}"/>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25EA-44ED-A0AB-EB6422C7870B}"/>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25EA-44ED-A0AB-EB6422C7870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List1!$B$2:$B$4</c:f>
              <c:numCache>
                <c:formatCode>###0%</c:formatCode>
                <c:ptCount val="3"/>
                <c:pt idx="0">
                  <c:v>0.39108028735113842</c:v>
                </c:pt>
                <c:pt idx="1">
                  <c:v>0.29469522020303579</c:v>
                </c:pt>
                <c:pt idx="2">
                  <c:v>0.1803397247946078</c:v>
                </c:pt>
              </c:numCache>
            </c:numRef>
          </c:val>
          <c:extLst>
            <c:ext xmlns:c16="http://schemas.microsoft.com/office/drawing/2014/chart" uri="{C3380CC4-5D6E-409C-BE32-E72D297353CC}">
              <c16:uniqueId val="{00000009-25EA-44ED-A0AB-EB6422C7870B}"/>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List1!$C$2:$C$4</c:f>
              <c:numCache>
                <c:formatCode>###0%</c:formatCode>
                <c:ptCount val="3"/>
                <c:pt idx="0">
                  <c:v>0.36241714250315965</c:v>
                </c:pt>
                <c:pt idx="1">
                  <c:v>0.26412733669559152</c:v>
                </c:pt>
                <c:pt idx="2">
                  <c:v>0.1214086220602326</c:v>
                </c:pt>
              </c:numCache>
            </c:numRef>
          </c:val>
          <c:extLst>
            <c:ext xmlns:c16="http://schemas.microsoft.com/office/drawing/2014/chart" uri="{C3380CC4-5D6E-409C-BE32-E72D297353CC}">
              <c16:uniqueId val="{0000000A-25EA-44ED-A0AB-EB6422C7870B}"/>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List1!$D$2:$D$4</c:f>
              <c:numCache>
                <c:formatCode>###0%</c:formatCode>
                <c:ptCount val="3"/>
                <c:pt idx="0">
                  <c:v>0.39429592795044455</c:v>
                </c:pt>
                <c:pt idx="1">
                  <c:v>0.42887886771948608</c:v>
                </c:pt>
                <c:pt idx="2">
                  <c:v>0.22840122100978044</c:v>
                </c:pt>
              </c:numCache>
            </c:numRef>
          </c:val>
          <c:extLst>
            <c:ext xmlns:c16="http://schemas.microsoft.com/office/drawing/2014/chart" uri="{C3380CC4-5D6E-409C-BE32-E72D297353CC}">
              <c16:uniqueId val="{0000000B-25EA-44ED-A0AB-EB6422C7870B}"/>
            </c:ext>
          </c:extLst>
        </c:ser>
        <c:dLbls>
          <c:showLegendKey val="0"/>
          <c:showVal val="0"/>
          <c:showCatName val="0"/>
          <c:showSerName val="0"/>
          <c:showPercent val="0"/>
          <c:showBubbleSize val="0"/>
        </c:dLbls>
        <c:gapWidth val="30"/>
        <c:axId val="165113856"/>
        <c:axId val="165116160"/>
      </c:barChart>
      <c:catAx>
        <c:axId val="165113856"/>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65116160"/>
        <c:crosses val="autoZero"/>
        <c:auto val="1"/>
        <c:lblAlgn val="ctr"/>
        <c:lblOffset val="300"/>
        <c:noMultiLvlLbl val="0"/>
      </c:catAx>
      <c:valAx>
        <c:axId val="165116160"/>
        <c:scaling>
          <c:orientation val="minMax"/>
          <c:max val="0.8"/>
          <c:min val="0"/>
        </c:scaling>
        <c:delete val="0"/>
        <c:axPos val="t"/>
        <c:numFmt formatCode="###0%" sourceLinked="1"/>
        <c:majorTickMark val="out"/>
        <c:minorTickMark val="none"/>
        <c:tickLblPos val="none"/>
        <c:spPr>
          <a:ln>
            <a:noFill/>
          </a:ln>
        </c:spPr>
        <c:crossAx val="165113856"/>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Center</a:t>
            </a:r>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7296-4F7D-BB8C-49F14A665504}"/>
              </c:ext>
            </c:extLst>
          </c:dPt>
          <c:dPt>
            <c:idx val="1"/>
            <c:invertIfNegative val="0"/>
            <c:bubble3D val="0"/>
            <c:extLst>
              <c:ext xmlns:c16="http://schemas.microsoft.com/office/drawing/2014/chart" uri="{C3380CC4-5D6E-409C-BE32-E72D297353CC}">
                <c16:uniqueId val="{00000001-7296-4F7D-BB8C-49F14A665504}"/>
              </c:ext>
            </c:extLst>
          </c:dPt>
          <c:dPt>
            <c:idx val="2"/>
            <c:invertIfNegative val="0"/>
            <c:bubble3D val="0"/>
            <c:extLst>
              <c:ext xmlns:c16="http://schemas.microsoft.com/office/drawing/2014/chart" uri="{C3380CC4-5D6E-409C-BE32-E72D297353CC}">
                <c16:uniqueId val="{00000002-7296-4F7D-BB8C-49F14A665504}"/>
              </c:ext>
            </c:extLst>
          </c:dPt>
          <c:dPt>
            <c:idx val="3"/>
            <c:invertIfNegative val="0"/>
            <c:bubble3D val="0"/>
            <c:extLst>
              <c:ext xmlns:c16="http://schemas.microsoft.com/office/drawing/2014/chart" uri="{C3380CC4-5D6E-409C-BE32-E72D297353CC}">
                <c16:uniqueId val="{00000003-7296-4F7D-BB8C-49F14A665504}"/>
              </c:ext>
            </c:extLst>
          </c:dPt>
          <c:dPt>
            <c:idx val="8"/>
            <c:invertIfNegative val="0"/>
            <c:bubble3D val="0"/>
            <c:extLst>
              <c:ext xmlns:c16="http://schemas.microsoft.com/office/drawing/2014/chart" uri="{C3380CC4-5D6E-409C-BE32-E72D297353CC}">
                <c16:uniqueId val="{00000004-7296-4F7D-BB8C-49F14A665504}"/>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7296-4F7D-BB8C-49F14A665504}"/>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7296-4F7D-BB8C-49F14A665504}"/>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7296-4F7D-BB8C-49F14A665504}"/>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7296-4F7D-BB8C-49F14A665504}"/>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7296-4F7D-BB8C-49F14A66550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List1!$B$2:$B$4</c:f>
              <c:numCache>
                <c:formatCode>###0%</c:formatCode>
                <c:ptCount val="3"/>
                <c:pt idx="0">
                  <c:v>0.31384572653491694</c:v>
                </c:pt>
                <c:pt idx="1">
                  <c:v>0.21547873639935319</c:v>
                </c:pt>
                <c:pt idx="2">
                  <c:v>0.10972281840048748</c:v>
                </c:pt>
              </c:numCache>
            </c:numRef>
          </c:val>
          <c:extLst>
            <c:ext xmlns:c16="http://schemas.microsoft.com/office/drawing/2014/chart" uri="{C3380CC4-5D6E-409C-BE32-E72D297353CC}">
              <c16:uniqueId val="{00000009-7296-4F7D-BB8C-49F14A665504}"/>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List1!$C$2:$C$4</c:f>
              <c:numCache>
                <c:formatCode>###0%</c:formatCode>
                <c:ptCount val="3"/>
                <c:pt idx="0">
                  <c:v>0.15947533989072724</c:v>
                </c:pt>
                <c:pt idx="1">
                  <c:v>0.16712137510046152</c:v>
                </c:pt>
                <c:pt idx="2">
                  <c:v>8.2560964201434897E-2</c:v>
                </c:pt>
              </c:numCache>
            </c:numRef>
          </c:val>
          <c:extLst>
            <c:ext xmlns:c16="http://schemas.microsoft.com/office/drawing/2014/chart" uri="{C3380CC4-5D6E-409C-BE32-E72D297353CC}">
              <c16:uniqueId val="{0000000A-7296-4F7D-BB8C-49F14A665504}"/>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List1!$D$2:$D$4</c:f>
              <c:numCache>
                <c:formatCode>###0%</c:formatCode>
                <c:ptCount val="3"/>
                <c:pt idx="0">
                  <c:v>0.34479651988268634</c:v>
                </c:pt>
                <c:pt idx="1">
                  <c:v>0.36250820783064897</c:v>
                </c:pt>
                <c:pt idx="2">
                  <c:v>0.21592413526887949</c:v>
                </c:pt>
              </c:numCache>
            </c:numRef>
          </c:val>
          <c:extLst>
            <c:ext xmlns:c16="http://schemas.microsoft.com/office/drawing/2014/chart" uri="{C3380CC4-5D6E-409C-BE32-E72D297353CC}">
              <c16:uniqueId val="{0000000B-7296-4F7D-BB8C-49F14A665504}"/>
            </c:ext>
          </c:extLst>
        </c:ser>
        <c:dLbls>
          <c:showLegendKey val="0"/>
          <c:showVal val="0"/>
          <c:showCatName val="0"/>
          <c:showSerName val="0"/>
          <c:showPercent val="0"/>
          <c:showBubbleSize val="0"/>
        </c:dLbls>
        <c:gapWidth val="30"/>
        <c:axId val="183193984"/>
        <c:axId val="183195520"/>
      </c:barChart>
      <c:catAx>
        <c:axId val="18319398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83195520"/>
        <c:crosses val="autoZero"/>
        <c:auto val="1"/>
        <c:lblAlgn val="ctr"/>
        <c:lblOffset val="300"/>
        <c:noMultiLvlLbl val="0"/>
      </c:catAx>
      <c:valAx>
        <c:axId val="183195520"/>
        <c:scaling>
          <c:orientation val="minMax"/>
          <c:max val="0.8"/>
          <c:min val="0"/>
        </c:scaling>
        <c:delete val="0"/>
        <c:axPos val="t"/>
        <c:numFmt formatCode="###0%" sourceLinked="1"/>
        <c:majorTickMark val="out"/>
        <c:minorTickMark val="none"/>
        <c:tickLblPos val="none"/>
        <c:spPr>
          <a:ln>
            <a:noFill/>
          </a:ln>
        </c:spPr>
        <c:crossAx val="18319398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err="1"/>
              <a:t>Left-wings</a:t>
            </a:r>
            <a:endParaRPr lang="cs-CZ" sz="800" dirty="0"/>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CEE7-43FA-8AD2-6CEA9A15307A}"/>
              </c:ext>
            </c:extLst>
          </c:dPt>
          <c:dPt>
            <c:idx val="1"/>
            <c:invertIfNegative val="0"/>
            <c:bubble3D val="0"/>
            <c:extLst>
              <c:ext xmlns:c16="http://schemas.microsoft.com/office/drawing/2014/chart" uri="{C3380CC4-5D6E-409C-BE32-E72D297353CC}">
                <c16:uniqueId val="{00000001-CEE7-43FA-8AD2-6CEA9A15307A}"/>
              </c:ext>
            </c:extLst>
          </c:dPt>
          <c:dPt>
            <c:idx val="2"/>
            <c:invertIfNegative val="0"/>
            <c:bubble3D val="0"/>
            <c:extLst>
              <c:ext xmlns:c16="http://schemas.microsoft.com/office/drawing/2014/chart" uri="{C3380CC4-5D6E-409C-BE32-E72D297353CC}">
                <c16:uniqueId val="{00000002-CEE7-43FA-8AD2-6CEA9A15307A}"/>
              </c:ext>
            </c:extLst>
          </c:dPt>
          <c:dPt>
            <c:idx val="3"/>
            <c:invertIfNegative val="0"/>
            <c:bubble3D val="0"/>
            <c:extLst>
              <c:ext xmlns:c16="http://schemas.microsoft.com/office/drawing/2014/chart" uri="{C3380CC4-5D6E-409C-BE32-E72D297353CC}">
                <c16:uniqueId val="{00000003-CEE7-43FA-8AD2-6CEA9A15307A}"/>
              </c:ext>
            </c:extLst>
          </c:dPt>
          <c:dPt>
            <c:idx val="8"/>
            <c:invertIfNegative val="0"/>
            <c:bubble3D val="0"/>
            <c:extLst>
              <c:ext xmlns:c16="http://schemas.microsoft.com/office/drawing/2014/chart" uri="{C3380CC4-5D6E-409C-BE32-E72D297353CC}">
                <c16:uniqueId val="{00000004-CEE7-43FA-8AD2-6CEA9A15307A}"/>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CEE7-43FA-8AD2-6CEA9A15307A}"/>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CEE7-43FA-8AD2-6CEA9A15307A}"/>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CEE7-43FA-8AD2-6CEA9A15307A}"/>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CEE7-43FA-8AD2-6CEA9A15307A}"/>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CEE7-43FA-8AD2-6CEA9A15307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List1!$B$2:$B$4</c:f>
              <c:numCache>
                <c:formatCode>###0%</c:formatCode>
                <c:ptCount val="3"/>
                <c:pt idx="0">
                  <c:v>0.23521382992652021</c:v>
                </c:pt>
                <c:pt idx="1">
                  <c:v>0.16332142963135263</c:v>
                </c:pt>
                <c:pt idx="2">
                  <c:v>0.1068214604017938</c:v>
                </c:pt>
              </c:numCache>
            </c:numRef>
          </c:val>
          <c:extLst>
            <c:ext xmlns:c16="http://schemas.microsoft.com/office/drawing/2014/chart" uri="{C3380CC4-5D6E-409C-BE32-E72D297353CC}">
              <c16:uniqueId val="{00000009-CEE7-43FA-8AD2-6CEA9A15307A}"/>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List1!$C$2:$C$4</c:f>
              <c:numCache>
                <c:formatCode>###0%</c:formatCode>
                <c:ptCount val="3"/>
                <c:pt idx="0">
                  <c:v>0.1820787080590586</c:v>
                </c:pt>
                <c:pt idx="1">
                  <c:v>0.2970040424318286</c:v>
                </c:pt>
                <c:pt idx="2">
                  <c:v>5.0130733547447098E-2</c:v>
                </c:pt>
              </c:numCache>
            </c:numRef>
          </c:val>
          <c:extLst>
            <c:ext xmlns:c16="http://schemas.microsoft.com/office/drawing/2014/chart" uri="{C3380CC4-5D6E-409C-BE32-E72D297353CC}">
              <c16:uniqueId val="{0000000A-CEE7-43FA-8AD2-6CEA9A15307A}"/>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List1!$D$2:$D$4</c:f>
              <c:numCache>
                <c:formatCode>###0%</c:formatCode>
                <c:ptCount val="3"/>
                <c:pt idx="0">
                  <c:v>0.23014885661139106</c:v>
                </c:pt>
                <c:pt idx="1">
                  <c:v>0.28883967177782027</c:v>
                </c:pt>
                <c:pt idx="2">
                  <c:v>7.1883328631854398E-2</c:v>
                </c:pt>
              </c:numCache>
            </c:numRef>
          </c:val>
          <c:extLst>
            <c:ext xmlns:c16="http://schemas.microsoft.com/office/drawing/2014/chart" uri="{C3380CC4-5D6E-409C-BE32-E72D297353CC}">
              <c16:uniqueId val="{0000000B-CEE7-43FA-8AD2-6CEA9A15307A}"/>
            </c:ext>
          </c:extLst>
        </c:ser>
        <c:dLbls>
          <c:showLegendKey val="0"/>
          <c:showVal val="0"/>
          <c:showCatName val="0"/>
          <c:showSerName val="0"/>
          <c:showPercent val="0"/>
          <c:showBubbleSize val="0"/>
        </c:dLbls>
        <c:gapWidth val="30"/>
        <c:axId val="174841216"/>
        <c:axId val="174843008"/>
      </c:barChart>
      <c:catAx>
        <c:axId val="174841216"/>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74843008"/>
        <c:crosses val="autoZero"/>
        <c:auto val="1"/>
        <c:lblAlgn val="ctr"/>
        <c:lblOffset val="300"/>
        <c:noMultiLvlLbl val="0"/>
      </c:catAx>
      <c:valAx>
        <c:axId val="174843008"/>
        <c:scaling>
          <c:orientation val="minMax"/>
          <c:max val="0.8"/>
          <c:min val="0"/>
        </c:scaling>
        <c:delete val="0"/>
        <c:axPos val="t"/>
        <c:numFmt formatCode="###0%" sourceLinked="1"/>
        <c:majorTickMark val="out"/>
        <c:minorTickMark val="none"/>
        <c:tickLblPos val="none"/>
        <c:spPr>
          <a:ln>
            <a:noFill/>
          </a:ln>
        </c:spPr>
        <c:crossAx val="174841216"/>
        <c:crosses val="autoZero"/>
        <c:crossBetween val="between"/>
      </c:valAx>
      <c:spPr>
        <a:noFill/>
        <a:ln>
          <a:noFill/>
        </a:ln>
      </c:spPr>
    </c:plotArea>
    <c:legend>
      <c:legendPos val="l"/>
      <c:layout>
        <c:manualLayout>
          <c:xMode val="edge"/>
          <c:yMode val="edge"/>
          <c:x val="5.8130646568415193E-3"/>
          <c:y val="3.6162845459329694E-3"/>
          <c:w val="0.1829568267807431"/>
          <c:h val="0.14619021923350098"/>
        </c:manualLayout>
      </c:layout>
      <c:overlay val="1"/>
      <c:spPr>
        <a:solidFill>
          <a:sysClr val="window" lastClr="FFFFFF">
            <a:lumMod val="95000"/>
          </a:sysClr>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4757612070229991"/>
          <c:h val="0.85979092697418347"/>
        </c:manualLayout>
      </c:layout>
      <c:barChart>
        <c:barDir val="bar"/>
        <c:grouping val="percentStacked"/>
        <c:varyColors val="0"/>
        <c:ser>
          <c:idx val="0"/>
          <c:order val="0"/>
          <c:tx>
            <c:strRef>
              <c:f>List1!$B$1</c:f>
              <c:strCache>
                <c:ptCount val="1"/>
                <c:pt idx="0">
                  <c:v>I absolutely agree</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2A7E-427E-BA5C-DB6D9C2551A0}"/>
              </c:ext>
            </c:extLst>
          </c:dPt>
          <c:dPt>
            <c:idx val="1"/>
            <c:invertIfNegative val="0"/>
            <c:bubble3D val="0"/>
            <c:extLst>
              <c:ext xmlns:c16="http://schemas.microsoft.com/office/drawing/2014/chart" uri="{C3380CC4-5D6E-409C-BE32-E72D297353CC}">
                <c16:uniqueId val="{00000001-2A7E-427E-BA5C-DB6D9C2551A0}"/>
              </c:ext>
            </c:extLst>
          </c:dPt>
          <c:dPt>
            <c:idx val="2"/>
            <c:invertIfNegative val="0"/>
            <c:bubble3D val="0"/>
            <c:extLst>
              <c:ext xmlns:c16="http://schemas.microsoft.com/office/drawing/2014/chart" uri="{C3380CC4-5D6E-409C-BE32-E72D297353CC}">
                <c16:uniqueId val="{00000002-2A7E-427E-BA5C-DB6D9C2551A0}"/>
              </c:ext>
            </c:extLst>
          </c:dPt>
          <c:dPt>
            <c:idx val="3"/>
            <c:invertIfNegative val="0"/>
            <c:bubble3D val="0"/>
            <c:extLst>
              <c:ext xmlns:c16="http://schemas.microsoft.com/office/drawing/2014/chart" uri="{C3380CC4-5D6E-409C-BE32-E72D297353CC}">
                <c16:uniqueId val="{00000003-2A7E-427E-BA5C-DB6D9C2551A0}"/>
              </c:ext>
            </c:extLst>
          </c:dPt>
          <c:dPt>
            <c:idx val="8"/>
            <c:invertIfNegative val="0"/>
            <c:bubble3D val="0"/>
            <c:extLst>
              <c:ext xmlns:c16="http://schemas.microsoft.com/office/drawing/2014/chart" uri="{C3380CC4-5D6E-409C-BE32-E72D297353CC}">
                <c16:uniqueId val="{00000004-2A7E-427E-BA5C-DB6D9C2551A0}"/>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List1!$B$2:$B$9</c:f>
              <c:numCache>
                <c:formatCode>###0%</c:formatCode>
                <c:ptCount val="8"/>
                <c:pt idx="0">
                  <c:v>0.31049109975941752</c:v>
                </c:pt>
                <c:pt idx="1">
                  <c:v>0.28585859012419212</c:v>
                </c:pt>
                <c:pt idx="2">
                  <c:v>0.15768384357566662</c:v>
                </c:pt>
                <c:pt idx="3">
                  <c:v>0.19151319237230457</c:v>
                </c:pt>
                <c:pt idx="4">
                  <c:v>0.10799250284123801</c:v>
                </c:pt>
                <c:pt idx="5">
                  <c:v>0.11336664797406694</c:v>
                </c:pt>
                <c:pt idx="6">
                  <c:v>0.14979364055690603</c:v>
                </c:pt>
                <c:pt idx="7">
                  <c:v>0.11679192077221145</c:v>
                </c:pt>
              </c:numCache>
            </c:numRef>
          </c:val>
          <c:extLst>
            <c:ext xmlns:c16="http://schemas.microsoft.com/office/drawing/2014/chart" uri="{C3380CC4-5D6E-409C-BE32-E72D297353CC}">
              <c16:uniqueId val="{00000005-2A7E-427E-BA5C-DB6D9C2551A0}"/>
            </c:ext>
          </c:extLst>
        </c:ser>
        <c:ser>
          <c:idx val="1"/>
          <c:order val="1"/>
          <c:tx>
            <c:strRef>
              <c:f>List1!$C$1</c:f>
              <c:strCache>
                <c:ptCount val="1"/>
                <c:pt idx="0">
                  <c:v>I partially agree</c:v>
                </c:pt>
              </c:strCache>
            </c:strRef>
          </c:tx>
          <c:spPr>
            <a:solidFill>
              <a:srgbClr val="376092">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List1!$C$2:$C$9</c:f>
              <c:numCache>
                <c:formatCode>###0%</c:formatCode>
                <c:ptCount val="8"/>
                <c:pt idx="0">
                  <c:v>0.4544552075534149</c:v>
                </c:pt>
                <c:pt idx="1">
                  <c:v>0.45882503679954584</c:v>
                </c:pt>
                <c:pt idx="2">
                  <c:v>0.56405101483705522</c:v>
                </c:pt>
                <c:pt idx="3">
                  <c:v>0.49009970328678193</c:v>
                </c:pt>
                <c:pt idx="4">
                  <c:v>0.41979510655566232</c:v>
                </c:pt>
                <c:pt idx="5">
                  <c:v>0.4135647744397335</c:v>
                </c:pt>
                <c:pt idx="6">
                  <c:v>0.21919455243467487</c:v>
                </c:pt>
                <c:pt idx="7">
                  <c:v>0.23241949545804944</c:v>
                </c:pt>
              </c:numCache>
            </c:numRef>
          </c:val>
          <c:extLst>
            <c:ext xmlns:c16="http://schemas.microsoft.com/office/drawing/2014/chart" uri="{C3380CC4-5D6E-409C-BE32-E72D297353CC}">
              <c16:uniqueId val="{00000006-2A7E-427E-BA5C-DB6D9C2551A0}"/>
            </c:ext>
          </c:extLst>
        </c:ser>
        <c:ser>
          <c:idx val="2"/>
          <c:order val="2"/>
          <c:tx>
            <c:strRef>
              <c:f>List1!$D$1</c:f>
              <c:strCache>
                <c:ptCount val="1"/>
                <c:pt idx="0">
                  <c:v>I do not agree much</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List1!$D$2:$D$9</c:f>
              <c:numCache>
                <c:formatCode>###0%</c:formatCode>
                <c:ptCount val="8"/>
                <c:pt idx="0">
                  <c:v>0.16807194725442082</c:v>
                </c:pt>
                <c:pt idx="1">
                  <c:v>0.1662451769390314</c:v>
                </c:pt>
                <c:pt idx="2">
                  <c:v>0.22096199988759532</c:v>
                </c:pt>
                <c:pt idx="3">
                  <c:v>0.24118006401076075</c:v>
                </c:pt>
                <c:pt idx="4">
                  <c:v>0.32400631567880439</c:v>
                </c:pt>
                <c:pt idx="5">
                  <c:v>0.2730012940259664</c:v>
                </c:pt>
                <c:pt idx="6">
                  <c:v>0.21257339966949329</c:v>
                </c:pt>
                <c:pt idx="7">
                  <c:v>0.2656689421432793</c:v>
                </c:pt>
              </c:numCache>
            </c:numRef>
          </c:val>
          <c:extLst>
            <c:ext xmlns:c16="http://schemas.microsoft.com/office/drawing/2014/chart" uri="{C3380CC4-5D6E-409C-BE32-E72D297353CC}">
              <c16:uniqueId val="{00000007-2A7E-427E-BA5C-DB6D9C2551A0}"/>
            </c:ext>
          </c:extLst>
        </c:ser>
        <c:ser>
          <c:idx val="3"/>
          <c:order val="3"/>
          <c:tx>
            <c:strRef>
              <c:f>List1!$E$1</c:f>
              <c:strCache>
                <c:ptCount val="1"/>
                <c:pt idx="0">
                  <c:v>I do not agree at all</c:v>
                </c:pt>
              </c:strCache>
            </c:strRef>
          </c:tx>
          <c:spPr>
            <a:solidFill>
              <a:sysClr val="window" lastClr="FFFFFF">
                <a:lumMod val="50000"/>
              </a:sysClr>
            </a:solidFill>
          </c:spPr>
          <c:invertIfNegative val="0"/>
          <c:dLbls>
            <c:dLbl>
              <c:idx val="5"/>
              <c:spPr>
                <a:solidFill>
                  <a:srgbClr val="F2F2F2">
                    <a:alpha val="50196"/>
                  </a:srgb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2A7E-427E-BA5C-DB6D9C2551A0}"/>
                </c:ext>
              </c:extLst>
            </c:dLbl>
            <c:dLbl>
              <c:idx val="7"/>
              <c:spPr>
                <a:solidFill>
                  <a:srgbClr val="F2F2F2">
                    <a:alpha val="50196"/>
                  </a:srgb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2A7E-427E-BA5C-DB6D9C2551A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I follow news from Czech politics daily or almost daily. </c:v>
                </c:pt>
                <c:pt idx="1">
                  <c:v>I follow COVID-19 news daily or almost daily.</c:v>
                </c:pt>
                <c:pt idx="2">
                  <c:v>What is happening abroad is as important to me as what is happening in the Czech Republic. </c:v>
                </c:pt>
                <c:pt idx="3">
                  <c:v>The hottest issues and challenges of the present cannot be solved at the level of individual states.</c:v>
                </c:pt>
                <c:pt idx="4">
                  <c:v>I know the politicians elected for the municipality or region where I live and I am actively interested in what they do for the citizens.</c:v>
                </c:pt>
                <c:pt idx="5">
                  <c:v>I consider myself a person who is familiar with politics and public events. </c:v>
                </c:pt>
                <c:pt idx="6">
                  <c:v>At least once, I have contacted a politician with a question or suggestion.</c:v>
                </c:pt>
                <c:pt idx="7">
                  <c:v>I read news and information from around the world in a language other than Czech.</c:v>
                </c:pt>
              </c:strCache>
            </c:strRef>
          </c:cat>
          <c:val>
            <c:numRef>
              <c:f>List1!$E$2:$E$9</c:f>
              <c:numCache>
                <c:formatCode>###0%</c:formatCode>
                <c:ptCount val="8"/>
                <c:pt idx="0">
                  <c:v>6.6981745432746084E-2</c:v>
                </c:pt>
                <c:pt idx="1">
                  <c:v>8.9071196137230468E-2</c:v>
                </c:pt>
                <c:pt idx="2">
                  <c:v>5.7303141699682453E-2</c:v>
                </c:pt>
                <c:pt idx="3">
                  <c:v>7.7207040330152493E-2</c:v>
                </c:pt>
                <c:pt idx="4">
                  <c:v>0.14820607492429461</c:v>
                </c:pt>
                <c:pt idx="5">
                  <c:v>0.20006728356023262</c:v>
                </c:pt>
                <c:pt idx="6">
                  <c:v>0.41843840733892557</c:v>
                </c:pt>
                <c:pt idx="7">
                  <c:v>0.38511964162645962</c:v>
                </c:pt>
              </c:numCache>
            </c:numRef>
          </c:val>
          <c:extLst>
            <c:ext xmlns:c16="http://schemas.microsoft.com/office/drawing/2014/chart" uri="{C3380CC4-5D6E-409C-BE32-E72D297353CC}">
              <c16:uniqueId val="{0000000A-2A7E-427E-BA5C-DB6D9C2551A0}"/>
            </c:ext>
          </c:extLst>
        </c:ser>
        <c:dLbls>
          <c:showLegendKey val="0"/>
          <c:showVal val="0"/>
          <c:showCatName val="0"/>
          <c:showSerName val="0"/>
          <c:showPercent val="0"/>
          <c:showBubbleSize val="0"/>
        </c:dLbls>
        <c:gapWidth val="30"/>
        <c:overlap val="100"/>
        <c:axId val="245569024"/>
        <c:axId val="245570560"/>
      </c:barChart>
      <c:catAx>
        <c:axId val="24556902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a:pPr>
            <a:endParaRPr lang="cs-CZ"/>
          </a:p>
        </c:txPr>
        <c:crossAx val="245570560"/>
        <c:crosses val="autoZero"/>
        <c:auto val="1"/>
        <c:lblAlgn val="ctr"/>
        <c:lblOffset val="300"/>
        <c:noMultiLvlLbl val="0"/>
      </c:catAx>
      <c:valAx>
        <c:axId val="245570560"/>
        <c:scaling>
          <c:orientation val="minMax"/>
          <c:max val="1.1000000000000001"/>
          <c:min val="0"/>
        </c:scaling>
        <c:delete val="0"/>
        <c:axPos val="t"/>
        <c:numFmt formatCode="0%" sourceLinked="1"/>
        <c:majorTickMark val="out"/>
        <c:minorTickMark val="none"/>
        <c:tickLblPos val="none"/>
        <c:spPr>
          <a:ln>
            <a:noFill/>
          </a:ln>
        </c:spPr>
        <c:crossAx val="245569024"/>
        <c:crosses val="autoZero"/>
        <c:crossBetween val="between"/>
      </c:valAx>
      <c:spPr>
        <a:noFill/>
        <a:ln>
          <a:noFill/>
        </a:ln>
      </c:spPr>
    </c:plotArea>
    <c:legend>
      <c:legendPos val="b"/>
      <c:legendEntry>
        <c:idx val="2"/>
        <c:delete val="1"/>
      </c:legendEntry>
      <c:legendEntry>
        <c:idx val="3"/>
        <c:delete val="1"/>
      </c:legendEntry>
      <c:layout>
        <c:manualLayout>
          <c:xMode val="edge"/>
          <c:yMode val="edge"/>
          <c:x val="0.53180132156965332"/>
          <c:y val="0.94318868754315266"/>
          <c:w val="0.46819867843034663"/>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47308156563680115"/>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CB34-4DEF-A379-5A540AAFE40C}"/>
              </c:ext>
            </c:extLst>
          </c:dPt>
          <c:dPt>
            <c:idx val="1"/>
            <c:invertIfNegative val="0"/>
            <c:bubble3D val="0"/>
            <c:extLst>
              <c:ext xmlns:c16="http://schemas.microsoft.com/office/drawing/2014/chart" uri="{C3380CC4-5D6E-409C-BE32-E72D297353CC}">
                <c16:uniqueId val="{00000001-CB34-4DEF-A379-5A540AAFE40C}"/>
              </c:ext>
            </c:extLst>
          </c:dPt>
          <c:dPt>
            <c:idx val="2"/>
            <c:invertIfNegative val="0"/>
            <c:bubble3D val="0"/>
            <c:extLst>
              <c:ext xmlns:c16="http://schemas.microsoft.com/office/drawing/2014/chart" uri="{C3380CC4-5D6E-409C-BE32-E72D297353CC}">
                <c16:uniqueId val="{00000002-CB34-4DEF-A379-5A540AAFE40C}"/>
              </c:ext>
            </c:extLst>
          </c:dPt>
          <c:dPt>
            <c:idx val="3"/>
            <c:invertIfNegative val="0"/>
            <c:bubble3D val="0"/>
            <c:extLst>
              <c:ext xmlns:c16="http://schemas.microsoft.com/office/drawing/2014/chart" uri="{C3380CC4-5D6E-409C-BE32-E72D297353CC}">
                <c16:uniqueId val="{00000003-CB34-4DEF-A379-5A540AAFE40C}"/>
              </c:ext>
            </c:extLst>
          </c:dPt>
          <c:dPt>
            <c:idx val="8"/>
            <c:invertIfNegative val="0"/>
            <c:bubble3D val="0"/>
            <c:extLst>
              <c:ext xmlns:c16="http://schemas.microsoft.com/office/drawing/2014/chart" uri="{C3380CC4-5D6E-409C-BE32-E72D297353CC}">
                <c16:uniqueId val="{00000004-CB34-4DEF-A379-5A540AAFE40C}"/>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CB34-4DEF-A379-5A540AAFE40C}"/>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CB34-4DEF-A379-5A540AAFE40C}"/>
                </c:ext>
              </c:extLst>
            </c:dLbl>
            <c:dLbl>
              <c:idx val="17"/>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CB34-4DEF-A379-5A540AAFE40C}"/>
                </c:ext>
              </c:extLst>
            </c:dLbl>
            <c:dLbl>
              <c:idx val="2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CB34-4DEF-A379-5A540AAFE40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List1!$A$2:$A$26</c:f>
              <c:strCache>
                <c:ptCount val="25"/>
                <c:pt idx="0">
                  <c:v>Loss of sovereignty of the Czech Republic, loss of freedom</c:v>
                </c:pt>
                <c:pt idx="1">
                  <c:v>Nonsense regulations, laws, legislation</c:v>
                </c:pt>
                <c:pt idx="2">
                  <c:v>Immigrants, mandatory quotas</c:v>
                </c:pt>
                <c:pt idx="3">
                  <c:v>Prohibition of some products</c:v>
                </c:pt>
                <c:pt idx="4">
                  <c:v>Bureaucracy</c:v>
                </c:pt>
                <c:pt idx="5">
                  <c:v>Disunity</c:v>
                </c:pt>
                <c:pt idx="6">
                  <c:v>Subsidy</c:v>
                </c:pt>
                <c:pt idx="7">
                  <c:v>Interference in the internal affairs of the state</c:v>
                </c:pt>
                <c:pt idx="8">
                  <c:v>Quotas, regulations - in general</c:v>
                </c:pt>
                <c:pt idx="9">
                  <c:v>Euro</c:v>
                </c:pt>
                <c:pt idx="10">
                  <c:v>Trade</c:v>
                </c:pt>
                <c:pt idx="11">
                  <c:v>Agriculture, intervention in agriculture</c:v>
                </c:pt>
                <c:pt idx="12">
                  <c:v>Raising prices</c:v>
                </c:pt>
                <c:pt idx="13">
                  <c:v>Open borders</c:v>
                </c:pt>
                <c:pt idx="14">
                  <c:v>High contributions to the EU budget</c:v>
                </c:pt>
                <c:pt idx="15">
                  <c:v>Low-quality food</c:v>
                </c:pt>
                <c:pt idx="16">
                  <c:v>Some EU decisions</c:v>
                </c:pt>
                <c:pt idx="17">
                  <c:v>Dependence</c:v>
                </c:pt>
                <c:pt idx="18">
                  <c:v>EU debt</c:v>
                </c:pt>
                <c:pt idx="19">
                  <c:v>EU control</c:v>
                </c:pt>
                <c:pt idx="20">
                  <c:v>Ecology</c:v>
                </c:pt>
                <c:pt idx="21">
                  <c:v>Economic industry, traditional Czech products</c:v>
                </c:pt>
                <c:pt idx="22">
                  <c:v>Other</c:v>
                </c:pt>
                <c:pt idx="23">
                  <c:v>All</c:v>
                </c:pt>
                <c:pt idx="24">
                  <c:v>I do not know about any</c:v>
                </c:pt>
              </c:strCache>
            </c:strRef>
          </c:cat>
          <c:val>
            <c:numRef>
              <c:f>List1!$B$2:$B$26</c:f>
              <c:numCache>
                <c:formatCode>###0%</c:formatCode>
                <c:ptCount val="25"/>
                <c:pt idx="0">
                  <c:v>0.23200000000000004</c:v>
                </c:pt>
                <c:pt idx="1">
                  <c:v>0.184</c:v>
                </c:pt>
                <c:pt idx="2">
                  <c:v>9.8000000000000004E-2</c:v>
                </c:pt>
                <c:pt idx="3">
                  <c:v>0.05</c:v>
                </c:pt>
                <c:pt idx="4">
                  <c:v>7.5999999999999998E-2</c:v>
                </c:pt>
                <c:pt idx="5">
                  <c:v>4.5999999999999999E-2</c:v>
                </c:pt>
                <c:pt idx="6">
                  <c:v>5.4000000000000006E-2</c:v>
                </c:pt>
                <c:pt idx="7">
                  <c:v>3.7999999999999999E-2</c:v>
                </c:pt>
                <c:pt idx="8">
                  <c:v>0.03</c:v>
                </c:pt>
                <c:pt idx="9">
                  <c:v>0.04</c:v>
                </c:pt>
                <c:pt idx="10">
                  <c:v>1.6E-2</c:v>
                </c:pt>
                <c:pt idx="11">
                  <c:v>4.0000000000000001E-3</c:v>
                </c:pt>
                <c:pt idx="12">
                  <c:v>0.01</c:v>
                </c:pt>
                <c:pt idx="13">
                  <c:v>0.01</c:v>
                </c:pt>
                <c:pt idx="14">
                  <c:v>1.4000000000000002E-2</c:v>
                </c:pt>
                <c:pt idx="15">
                  <c:v>1.2E-2</c:v>
                </c:pt>
                <c:pt idx="16">
                  <c:v>1.2E-2</c:v>
                </c:pt>
                <c:pt idx="17">
                  <c:v>1.7999999999999999E-2</c:v>
                </c:pt>
                <c:pt idx="18">
                  <c:v>6.0000000000000001E-3</c:v>
                </c:pt>
                <c:pt idx="19">
                  <c:v>4.0000000000000001E-3</c:v>
                </c:pt>
                <c:pt idx="20">
                  <c:v>8.0000000000000002E-3</c:v>
                </c:pt>
                <c:pt idx="22">
                  <c:v>0.114</c:v>
                </c:pt>
                <c:pt idx="23">
                  <c:v>2.1999999999999999E-2</c:v>
                </c:pt>
                <c:pt idx="24">
                  <c:v>0.376</c:v>
                </c:pt>
              </c:numCache>
            </c:numRef>
          </c:val>
          <c:extLst>
            <c:ext xmlns:c16="http://schemas.microsoft.com/office/drawing/2014/chart" uri="{C3380CC4-5D6E-409C-BE32-E72D297353CC}">
              <c16:uniqueId val="{00000007-CB34-4DEF-A379-5A540AAFE40C}"/>
            </c:ext>
          </c:extLst>
        </c:ser>
        <c:dLbls>
          <c:showLegendKey val="0"/>
          <c:showVal val="0"/>
          <c:showCatName val="0"/>
          <c:showSerName val="0"/>
          <c:showPercent val="0"/>
          <c:showBubbleSize val="0"/>
        </c:dLbls>
        <c:gapWidth val="30"/>
        <c:axId val="224912896"/>
        <c:axId val="224914432"/>
      </c:barChart>
      <c:catAx>
        <c:axId val="224912896"/>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solidFill>
                  <a:schemeClr val="bg1"/>
                </a:solidFill>
              </a:defRPr>
            </a:pPr>
            <a:endParaRPr lang="cs-CZ"/>
          </a:p>
        </c:txPr>
        <c:crossAx val="224914432"/>
        <c:crosses val="autoZero"/>
        <c:auto val="1"/>
        <c:lblAlgn val="ctr"/>
        <c:lblOffset val="300"/>
        <c:noMultiLvlLbl val="0"/>
      </c:catAx>
      <c:valAx>
        <c:axId val="224914432"/>
        <c:scaling>
          <c:orientation val="minMax"/>
          <c:max val="0.5"/>
          <c:min val="0"/>
        </c:scaling>
        <c:delete val="0"/>
        <c:axPos val="t"/>
        <c:numFmt formatCode="###0%" sourceLinked="1"/>
        <c:majorTickMark val="out"/>
        <c:minorTickMark val="none"/>
        <c:tickLblPos val="none"/>
        <c:spPr>
          <a:ln>
            <a:noFill/>
          </a:ln>
        </c:spPr>
        <c:crossAx val="224912896"/>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47016661360841916"/>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7517-453B-AD31-7DD4F5987FF0}"/>
              </c:ext>
            </c:extLst>
          </c:dPt>
          <c:dPt>
            <c:idx val="1"/>
            <c:invertIfNegative val="0"/>
            <c:bubble3D val="0"/>
            <c:extLst>
              <c:ext xmlns:c16="http://schemas.microsoft.com/office/drawing/2014/chart" uri="{C3380CC4-5D6E-409C-BE32-E72D297353CC}">
                <c16:uniqueId val="{00000001-7517-453B-AD31-7DD4F5987FF0}"/>
              </c:ext>
            </c:extLst>
          </c:dPt>
          <c:dPt>
            <c:idx val="2"/>
            <c:invertIfNegative val="0"/>
            <c:bubble3D val="0"/>
            <c:extLst>
              <c:ext xmlns:c16="http://schemas.microsoft.com/office/drawing/2014/chart" uri="{C3380CC4-5D6E-409C-BE32-E72D297353CC}">
                <c16:uniqueId val="{00000002-7517-453B-AD31-7DD4F5987FF0}"/>
              </c:ext>
            </c:extLst>
          </c:dPt>
          <c:dPt>
            <c:idx val="3"/>
            <c:invertIfNegative val="0"/>
            <c:bubble3D val="0"/>
            <c:extLst>
              <c:ext xmlns:c16="http://schemas.microsoft.com/office/drawing/2014/chart" uri="{C3380CC4-5D6E-409C-BE32-E72D297353CC}">
                <c16:uniqueId val="{00000003-7517-453B-AD31-7DD4F5987FF0}"/>
              </c:ext>
            </c:extLst>
          </c:dPt>
          <c:dPt>
            <c:idx val="8"/>
            <c:invertIfNegative val="0"/>
            <c:bubble3D val="0"/>
            <c:extLst>
              <c:ext xmlns:c16="http://schemas.microsoft.com/office/drawing/2014/chart" uri="{C3380CC4-5D6E-409C-BE32-E72D297353CC}">
                <c16:uniqueId val="{00000004-7517-453B-AD31-7DD4F5987FF0}"/>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7517-453B-AD31-7DD4F5987FF0}"/>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7517-453B-AD31-7DD4F5987FF0}"/>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7517-453B-AD31-7DD4F5987FF0}"/>
                </c:ext>
              </c:extLst>
            </c:dLbl>
            <c:dLbl>
              <c:idx val="28"/>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7517-453B-AD31-7DD4F5987FF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List1!$A$2:$A$26</c:f>
              <c:strCache>
                <c:ptCount val="25"/>
                <c:pt idx="0">
                  <c:v>Loss of sovereignty of the Czech Republic, loss of freedom</c:v>
                </c:pt>
                <c:pt idx="1">
                  <c:v>Nonsense regulations, laws, legislation</c:v>
                </c:pt>
                <c:pt idx="2">
                  <c:v>Immigrants, mandatory quotas</c:v>
                </c:pt>
                <c:pt idx="3">
                  <c:v>Prohibition of some products</c:v>
                </c:pt>
                <c:pt idx="4">
                  <c:v>Bureaucracy</c:v>
                </c:pt>
                <c:pt idx="5">
                  <c:v>Disunity</c:v>
                </c:pt>
                <c:pt idx="6">
                  <c:v>Subsidy</c:v>
                </c:pt>
                <c:pt idx="7">
                  <c:v>Interference in the internal affairs of the state</c:v>
                </c:pt>
                <c:pt idx="8">
                  <c:v>Quotas, regulations - in general</c:v>
                </c:pt>
                <c:pt idx="9">
                  <c:v>Euro</c:v>
                </c:pt>
                <c:pt idx="10">
                  <c:v>Trade</c:v>
                </c:pt>
                <c:pt idx="11">
                  <c:v>Agriculture, intervention in agriculture</c:v>
                </c:pt>
                <c:pt idx="12">
                  <c:v>Raising prices</c:v>
                </c:pt>
                <c:pt idx="13">
                  <c:v>Open borders</c:v>
                </c:pt>
                <c:pt idx="14">
                  <c:v>High contributions to the EU budget</c:v>
                </c:pt>
                <c:pt idx="15">
                  <c:v>Low-quality food</c:v>
                </c:pt>
                <c:pt idx="16">
                  <c:v>Some EU decisions</c:v>
                </c:pt>
                <c:pt idx="17">
                  <c:v>Dependence</c:v>
                </c:pt>
                <c:pt idx="18">
                  <c:v>EU debt</c:v>
                </c:pt>
                <c:pt idx="19">
                  <c:v>EU control</c:v>
                </c:pt>
                <c:pt idx="20">
                  <c:v>Ecology</c:v>
                </c:pt>
                <c:pt idx="21">
                  <c:v>Economic industry, traditional Czech products</c:v>
                </c:pt>
                <c:pt idx="22">
                  <c:v>Other</c:v>
                </c:pt>
                <c:pt idx="23">
                  <c:v>All</c:v>
                </c:pt>
                <c:pt idx="24">
                  <c:v>I do not know about any</c:v>
                </c:pt>
              </c:strCache>
            </c:strRef>
          </c:cat>
          <c:val>
            <c:numRef>
              <c:f>List1!$B$2:$B$26</c:f>
              <c:numCache>
                <c:formatCode>###0%</c:formatCode>
                <c:ptCount val="25"/>
                <c:pt idx="0">
                  <c:v>0.24844230405289852</c:v>
                </c:pt>
                <c:pt idx="1">
                  <c:v>0.15738920937627759</c:v>
                </c:pt>
                <c:pt idx="2">
                  <c:v>0.12267414459671572</c:v>
                </c:pt>
                <c:pt idx="3">
                  <c:v>6.4962481480772855E-2</c:v>
                </c:pt>
                <c:pt idx="4">
                  <c:v>4.9342118295397148E-2</c:v>
                </c:pt>
                <c:pt idx="5">
                  <c:v>4.2329727533594722E-2</c:v>
                </c:pt>
                <c:pt idx="6">
                  <c:v>4.1776002059575816E-2</c:v>
                </c:pt>
                <c:pt idx="7">
                  <c:v>3.530333465720472E-2</c:v>
                </c:pt>
                <c:pt idx="8">
                  <c:v>3.2483911921216954E-2</c:v>
                </c:pt>
                <c:pt idx="9">
                  <c:v>2.7633950483165172E-2</c:v>
                </c:pt>
                <c:pt idx="10">
                  <c:v>2.1313111699097987E-2</c:v>
                </c:pt>
                <c:pt idx="11">
                  <c:v>2.0589734420720776E-2</c:v>
                </c:pt>
                <c:pt idx="12">
                  <c:v>1.8271570748666623E-2</c:v>
                </c:pt>
                <c:pt idx="13">
                  <c:v>1.7329321740481723E-2</c:v>
                </c:pt>
                <c:pt idx="14">
                  <c:v>1.5379986465928319E-2</c:v>
                </c:pt>
                <c:pt idx="15">
                  <c:v>1.4007200449294115E-2</c:v>
                </c:pt>
                <c:pt idx="16">
                  <c:v>1.385467646973634E-2</c:v>
                </c:pt>
                <c:pt idx="17">
                  <c:v>1.376998466389958E-2</c:v>
                </c:pt>
                <c:pt idx="18">
                  <c:v>1.0737570871737831E-2</c:v>
                </c:pt>
                <c:pt idx="19">
                  <c:v>9.9054148138823604E-3</c:v>
                </c:pt>
                <c:pt idx="20">
                  <c:v>7.871755379279621E-3</c:v>
                </c:pt>
                <c:pt idx="21">
                  <c:v>7.4761470319897935E-3</c:v>
                </c:pt>
                <c:pt idx="22">
                  <c:v>8.3107035814555336E-2</c:v>
                </c:pt>
                <c:pt idx="23">
                  <c:v>2.7653196206837913E-2</c:v>
                </c:pt>
                <c:pt idx="24">
                  <c:v>0.40048647049006875</c:v>
                </c:pt>
              </c:numCache>
            </c:numRef>
          </c:val>
          <c:extLst>
            <c:ext xmlns:c16="http://schemas.microsoft.com/office/drawing/2014/chart" uri="{C3380CC4-5D6E-409C-BE32-E72D297353CC}">
              <c16:uniqueId val="{00000008-7517-453B-AD31-7DD4F5987FF0}"/>
            </c:ext>
          </c:extLst>
        </c:ser>
        <c:dLbls>
          <c:showLegendKey val="0"/>
          <c:showVal val="0"/>
          <c:showCatName val="0"/>
          <c:showSerName val="0"/>
          <c:showPercent val="0"/>
          <c:showBubbleSize val="0"/>
        </c:dLbls>
        <c:gapWidth val="30"/>
        <c:axId val="231077760"/>
        <c:axId val="231477248"/>
      </c:barChart>
      <c:catAx>
        <c:axId val="23107776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pPr>
            <a:endParaRPr lang="cs-CZ"/>
          </a:p>
        </c:txPr>
        <c:crossAx val="231477248"/>
        <c:crosses val="autoZero"/>
        <c:auto val="1"/>
        <c:lblAlgn val="ctr"/>
        <c:lblOffset val="300"/>
        <c:noMultiLvlLbl val="0"/>
      </c:catAx>
      <c:valAx>
        <c:axId val="231477248"/>
        <c:scaling>
          <c:orientation val="minMax"/>
          <c:max val="0.5"/>
          <c:min val="0"/>
        </c:scaling>
        <c:delete val="0"/>
        <c:axPos val="t"/>
        <c:numFmt formatCode="###0%" sourceLinked="1"/>
        <c:majorTickMark val="out"/>
        <c:minorTickMark val="none"/>
        <c:tickLblPos val="none"/>
        <c:spPr>
          <a:ln>
            <a:noFill/>
          </a:ln>
        </c:spPr>
        <c:crossAx val="23107776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err="1"/>
              <a:t>Right-wings</a:t>
            </a:r>
            <a:endParaRPr lang="cs-CZ" sz="800" dirty="0"/>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9ECB-414A-B5E3-3E2CEF83AE47}"/>
              </c:ext>
            </c:extLst>
          </c:dPt>
          <c:dPt>
            <c:idx val="1"/>
            <c:invertIfNegative val="0"/>
            <c:bubble3D val="0"/>
            <c:extLst>
              <c:ext xmlns:c16="http://schemas.microsoft.com/office/drawing/2014/chart" uri="{C3380CC4-5D6E-409C-BE32-E72D297353CC}">
                <c16:uniqueId val="{00000001-9ECB-414A-B5E3-3E2CEF83AE47}"/>
              </c:ext>
            </c:extLst>
          </c:dPt>
          <c:dPt>
            <c:idx val="2"/>
            <c:invertIfNegative val="0"/>
            <c:bubble3D val="0"/>
            <c:extLst>
              <c:ext xmlns:c16="http://schemas.microsoft.com/office/drawing/2014/chart" uri="{C3380CC4-5D6E-409C-BE32-E72D297353CC}">
                <c16:uniqueId val="{00000002-9ECB-414A-B5E3-3E2CEF83AE47}"/>
              </c:ext>
            </c:extLst>
          </c:dPt>
          <c:dPt>
            <c:idx val="3"/>
            <c:invertIfNegative val="0"/>
            <c:bubble3D val="0"/>
            <c:extLst>
              <c:ext xmlns:c16="http://schemas.microsoft.com/office/drawing/2014/chart" uri="{C3380CC4-5D6E-409C-BE32-E72D297353CC}">
                <c16:uniqueId val="{00000003-9ECB-414A-B5E3-3E2CEF83AE47}"/>
              </c:ext>
            </c:extLst>
          </c:dPt>
          <c:dPt>
            <c:idx val="8"/>
            <c:invertIfNegative val="0"/>
            <c:bubble3D val="0"/>
            <c:extLst>
              <c:ext xmlns:c16="http://schemas.microsoft.com/office/drawing/2014/chart" uri="{C3380CC4-5D6E-409C-BE32-E72D297353CC}">
                <c16:uniqueId val="{00000004-9ECB-414A-B5E3-3E2CEF83AE47}"/>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9ECB-414A-B5E3-3E2CEF83AE47}"/>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9ECB-414A-B5E3-3E2CEF83AE47}"/>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9ECB-414A-B5E3-3E2CEF83AE47}"/>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9ECB-414A-B5E3-3E2CEF83AE47}"/>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9ECB-414A-B5E3-3E2CEF83AE4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List1!$B$2:$B$4</c:f>
              <c:numCache>
                <c:formatCode>###0%</c:formatCode>
                <c:ptCount val="3"/>
                <c:pt idx="0">
                  <c:v>0.39108028735113842</c:v>
                </c:pt>
                <c:pt idx="1">
                  <c:v>0.29469522020303579</c:v>
                </c:pt>
                <c:pt idx="2">
                  <c:v>0.1803397247946078</c:v>
                </c:pt>
              </c:numCache>
            </c:numRef>
          </c:val>
          <c:extLst>
            <c:ext xmlns:c16="http://schemas.microsoft.com/office/drawing/2014/chart" uri="{C3380CC4-5D6E-409C-BE32-E72D297353CC}">
              <c16:uniqueId val="{00000009-9ECB-414A-B5E3-3E2CEF83AE47}"/>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List1!$C$2:$C$4</c:f>
              <c:numCache>
                <c:formatCode>###0%</c:formatCode>
                <c:ptCount val="3"/>
                <c:pt idx="0">
                  <c:v>0.36241714250315965</c:v>
                </c:pt>
                <c:pt idx="1">
                  <c:v>0.26412733669559152</c:v>
                </c:pt>
                <c:pt idx="2">
                  <c:v>0.1214086220602326</c:v>
                </c:pt>
              </c:numCache>
            </c:numRef>
          </c:val>
          <c:extLst>
            <c:ext xmlns:c16="http://schemas.microsoft.com/office/drawing/2014/chart" uri="{C3380CC4-5D6E-409C-BE32-E72D297353CC}">
              <c16:uniqueId val="{0000000A-9ECB-414A-B5E3-3E2CEF83AE47}"/>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Travel, its simplicity, Schengen</c:v>
                </c:pt>
                <c:pt idx="1">
                  <c:v>Subsidies, drawing funds</c:v>
                </c:pt>
                <c:pt idx="2">
                  <c:v>Single market, international trade</c:v>
                </c:pt>
              </c:strCache>
            </c:strRef>
          </c:cat>
          <c:val>
            <c:numRef>
              <c:f>List1!$D$2:$D$4</c:f>
              <c:numCache>
                <c:formatCode>###0%</c:formatCode>
                <c:ptCount val="3"/>
                <c:pt idx="0">
                  <c:v>0.39429592795044455</c:v>
                </c:pt>
                <c:pt idx="1">
                  <c:v>0.42887886771948608</c:v>
                </c:pt>
                <c:pt idx="2">
                  <c:v>0.22840122100978044</c:v>
                </c:pt>
              </c:numCache>
            </c:numRef>
          </c:val>
          <c:extLst>
            <c:ext xmlns:c16="http://schemas.microsoft.com/office/drawing/2014/chart" uri="{C3380CC4-5D6E-409C-BE32-E72D297353CC}">
              <c16:uniqueId val="{0000000B-9ECB-414A-B5E3-3E2CEF83AE47}"/>
            </c:ext>
          </c:extLst>
        </c:ser>
        <c:dLbls>
          <c:showLegendKey val="0"/>
          <c:showVal val="0"/>
          <c:showCatName val="0"/>
          <c:showSerName val="0"/>
          <c:showPercent val="0"/>
          <c:showBubbleSize val="0"/>
        </c:dLbls>
        <c:gapWidth val="30"/>
        <c:axId val="17297408"/>
        <c:axId val="44683264"/>
      </c:barChart>
      <c:catAx>
        <c:axId val="1729740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44683264"/>
        <c:crosses val="autoZero"/>
        <c:auto val="1"/>
        <c:lblAlgn val="ctr"/>
        <c:lblOffset val="300"/>
        <c:noMultiLvlLbl val="0"/>
      </c:catAx>
      <c:valAx>
        <c:axId val="44683264"/>
        <c:scaling>
          <c:orientation val="minMax"/>
          <c:max val="0.8"/>
          <c:min val="0"/>
        </c:scaling>
        <c:delete val="0"/>
        <c:axPos val="t"/>
        <c:numFmt formatCode="###0%" sourceLinked="1"/>
        <c:majorTickMark val="out"/>
        <c:minorTickMark val="none"/>
        <c:tickLblPos val="none"/>
        <c:spPr>
          <a:ln>
            <a:noFill/>
          </a:ln>
        </c:spPr>
        <c:crossAx val="17297408"/>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Center</a:t>
            </a:r>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E820-40E1-898D-086EA3C584E2}"/>
              </c:ext>
            </c:extLst>
          </c:dPt>
          <c:dPt>
            <c:idx val="1"/>
            <c:invertIfNegative val="0"/>
            <c:bubble3D val="0"/>
            <c:extLst>
              <c:ext xmlns:c16="http://schemas.microsoft.com/office/drawing/2014/chart" uri="{C3380CC4-5D6E-409C-BE32-E72D297353CC}">
                <c16:uniqueId val="{00000001-E820-40E1-898D-086EA3C584E2}"/>
              </c:ext>
            </c:extLst>
          </c:dPt>
          <c:dPt>
            <c:idx val="2"/>
            <c:invertIfNegative val="0"/>
            <c:bubble3D val="0"/>
            <c:extLst>
              <c:ext xmlns:c16="http://schemas.microsoft.com/office/drawing/2014/chart" uri="{C3380CC4-5D6E-409C-BE32-E72D297353CC}">
                <c16:uniqueId val="{00000002-E820-40E1-898D-086EA3C584E2}"/>
              </c:ext>
            </c:extLst>
          </c:dPt>
          <c:dPt>
            <c:idx val="3"/>
            <c:invertIfNegative val="0"/>
            <c:bubble3D val="0"/>
            <c:extLst>
              <c:ext xmlns:c16="http://schemas.microsoft.com/office/drawing/2014/chart" uri="{C3380CC4-5D6E-409C-BE32-E72D297353CC}">
                <c16:uniqueId val="{00000003-E820-40E1-898D-086EA3C584E2}"/>
              </c:ext>
            </c:extLst>
          </c:dPt>
          <c:dPt>
            <c:idx val="8"/>
            <c:invertIfNegative val="0"/>
            <c:bubble3D val="0"/>
            <c:extLst>
              <c:ext xmlns:c16="http://schemas.microsoft.com/office/drawing/2014/chart" uri="{C3380CC4-5D6E-409C-BE32-E72D297353CC}">
                <c16:uniqueId val="{00000004-E820-40E1-898D-086EA3C584E2}"/>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E820-40E1-898D-086EA3C584E2}"/>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E820-40E1-898D-086EA3C584E2}"/>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E820-40E1-898D-086EA3C584E2}"/>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E820-40E1-898D-086EA3C584E2}"/>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E820-40E1-898D-086EA3C584E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List1!$B$2:$B$4</c:f>
              <c:numCache>
                <c:formatCode>###0%</c:formatCode>
                <c:ptCount val="3"/>
                <c:pt idx="0">
                  <c:v>0.46580513843854904</c:v>
                </c:pt>
                <c:pt idx="1">
                  <c:v>0.17566775606433968</c:v>
                </c:pt>
                <c:pt idx="2">
                  <c:v>0.22781467976693842</c:v>
                </c:pt>
              </c:numCache>
            </c:numRef>
          </c:val>
          <c:extLst>
            <c:ext xmlns:c16="http://schemas.microsoft.com/office/drawing/2014/chart" uri="{C3380CC4-5D6E-409C-BE32-E72D297353CC}">
              <c16:uniqueId val="{00000009-E820-40E1-898D-086EA3C584E2}"/>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List1!$C$2:$C$4</c:f>
              <c:numCache>
                <c:formatCode>###0%</c:formatCode>
                <c:ptCount val="3"/>
                <c:pt idx="0">
                  <c:v>0.15532806669855664</c:v>
                </c:pt>
                <c:pt idx="1">
                  <c:v>0.10166048595106272</c:v>
                </c:pt>
                <c:pt idx="2">
                  <c:v>0.17242077594143965</c:v>
                </c:pt>
              </c:numCache>
            </c:numRef>
          </c:val>
          <c:extLst>
            <c:ext xmlns:c16="http://schemas.microsoft.com/office/drawing/2014/chart" uri="{C3380CC4-5D6E-409C-BE32-E72D297353CC}">
              <c16:uniqueId val="{0000000A-E820-40E1-898D-086EA3C584E2}"/>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List1!$D$2:$D$4</c:f>
              <c:numCache>
                <c:formatCode>###0%</c:formatCode>
                <c:ptCount val="3"/>
                <c:pt idx="0">
                  <c:v>0.17911459249518519</c:v>
                </c:pt>
                <c:pt idx="1">
                  <c:v>0.14511561175363388</c:v>
                </c:pt>
                <c:pt idx="2">
                  <c:v>0.16628587782220902</c:v>
                </c:pt>
              </c:numCache>
            </c:numRef>
          </c:val>
          <c:extLst>
            <c:ext xmlns:c16="http://schemas.microsoft.com/office/drawing/2014/chart" uri="{C3380CC4-5D6E-409C-BE32-E72D297353CC}">
              <c16:uniqueId val="{0000000B-E820-40E1-898D-086EA3C584E2}"/>
            </c:ext>
          </c:extLst>
        </c:ser>
        <c:dLbls>
          <c:showLegendKey val="0"/>
          <c:showVal val="0"/>
          <c:showCatName val="0"/>
          <c:showSerName val="0"/>
          <c:showPercent val="0"/>
          <c:showBubbleSize val="0"/>
        </c:dLbls>
        <c:gapWidth val="30"/>
        <c:axId val="45137280"/>
        <c:axId val="45187072"/>
      </c:barChart>
      <c:catAx>
        <c:axId val="4513728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45187072"/>
        <c:crosses val="autoZero"/>
        <c:auto val="1"/>
        <c:lblAlgn val="ctr"/>
        <c:lblOffset val="300"/>
        <c:noMultiLvlLbl val="0"/>
      </c:catAx>
      <c:valAx>
        <c:axId val="45187072"/>
        <c:scaling>
          <c:orientation val="minMax"/>
          <c:max val="0.8"/>
          <c:min val="0"/>
        </c:scaling>
        <c:delete val="0"/>
        <c:axPos val="t"/>
        <c:numFmt formatCode="###0%" sourceLinked="1"/>
        <c:majorTickMark val="out"/>
        <c:minorTickMark val="none"/>
        <c:tickLblPos val="none"/>
        <c:spPr>
          <a:ln>
            <a:noFill/>
          </a:ln>
        </c:spPr>
        <c:crossAx val="4513728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err="1"/>
              <a:t>Left-wings</a:t>
            </a:r>
            <a:endParaRPr lang="cs-CZ" sz="800" dirty="0"/>
          </a:p>
        </c:rich>
      </c:tx>
      <c:layout>
        <c:manualLayout>
          <c:xMode val="edge"/>
          <c:yMode val="edge"/>
          <c:x val="0.46837692826678212"/>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Euro-pesimist</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A3F2-4428-904E-6A6297AF4E1B}"/>
              </c:ext>
            </c:extLst>
          </c:dPt>
          <c:dPt>
            <c:idx val="1"/>
            <c:invertIfNegative val="0"/>
            <c:bubble3D val="0"/>
            <c:extLst>
              <c:ext xmlns:c16="http://schemas.microsoft.com/office/drawing/2014/chart" uri="{C3380CC4-5D6E-409C-BE32-E72D297353CC}">
                <c16:uniqueId val="{00000001-A3F2-4428-904E-6A6297AF4E1B}"/>
              </c:ext>
            </c:extLst>
          </c:dPt>
          <c:dPt>
            <c:idx val="2"/>
            <c:invertIfNegative val="0"/>
            <c:bubble3D val="0"/>
            <c:extLst>
              <c:ext xmlns:c16="http://schemas.microsoft.com/office/drawing/2014/chart" uri="{C3380CC4-5D6E-409C-BE32-E72D297353CC}">
                <c16:uniqueId val="{00000002-A3F2-4428-904E-6A6297AF4E1B}"/>
              </c:ext>
            </c:extLst>
          </c:dPt>
          <c:dPt>
            <c:idx val="3"/>
            <c:invertIfNegative val="0"/>
            <c:bubble3D val="0"/>
            <c:extLst>
              <c:ext xmlns:c16="http://schemas.microsoft.com/office/drawing/2014/chart" uri="{C3380CC4-5D6E-409C-BE32-E72D297353CC}">
                <c16:uniqueId val="{00000003-A3F2-4428-904E-6A6297AF4E1B}"/>
              </c:ext>
            </c:extLst>
          </c:dPt>
          <c:dPt>
            <c:idx val="8"/>
            <c:invertIfNegative val="0"/>
            <c:bubble3D val="0"/>
            <c:extLst>
              <c:ext xmlns:c16="http://schemas.microsoft.com/office/drawing/2014/chart" uri="{C3380CC4-5D6E-409C-BE32-E72D297353CC}">
                <c16:uniqueId val="{00000004-A3F2-4428-904E-6A6297AF4E1B}"/>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A3F2-4428-904E-6A6297AF4E1B}"/>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A3F2-4428-904E-6A6297AF4E1B}"/>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A3F2-4428-904E-6A6297AF4E1B}"/>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A3F2-4428-904E-6A6297AF4E1B}"/>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A3F2-4428-904E-6A6297AF4E1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List1!$B$2:$B$4</c:f>
              <c:numCache>
                <c:formatCode>###0%</c:formatCode>
                <c:ptCount val="3"/>
                <c:pt idx="0">
                  <c:v>0.35386398661746166</c:v>
                </c:pt>
                <c:pt idx="1">
                  <c:v>0.26413272237769114</c:v>
                </c:pt>
                <c:pt idx="2">
                  <c:v>0.15354705518135314</c:v>
                </c:pt>
              </c:numCache>
            </c:numRef>
          </c:val>
          <c:extLst>
            <c:ext xmlns:c16="http://schemas.microsoft.com/office/drawing/2014/chart" uri="{C3380CC4-5D6E-409C-BE32-E72D297353CC}">
              <c16:uniqueId val="{00000009-A3F2-4428-904E-6A6297AF4E1B}"/>
            </c:ext>
          </c:extLst>
        </c:ser>
        <c:ser>
          <c:idx val="1"/>
          <c:order val="1"/>
          <c:tx>
            <c:strRef>
              <c:f>List1!$C$1</c:f>
              <c:strCache>
                <c:ptCount val="1"/>
                <c:pt idx="0">
                  <c:v>Euro-realist</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List1!$C$2:$C$4</c:f>
              <c:numCache>
                <c:formatCode>###0%</c:formatCode>
                <c:ptCount val="3"/>
                <c:pt idx="0">
                  <c:v>0.26184359373825722</c:v>
                </c:pt>
                <c:pt idx="1">
                  <c:v>0.11475893610965421</c:v>
                </c:pt>
                <c:pt idx="2">
                  <c:v>2.8659281698644842E-2</c:v>
                </c:pt>
              </c:numCache>
            </c:numRef>
          </c:val>
          <c:extLst>
            <c:ext xmlns:c16="http://schemas.microsoft.com/office/drawing/2014/chart" uri="{C3380CC4-5D6E-409C-BE32-E72D297353CC}">
              <c16:uniqueId val="{0000000A-A3F2-4428-904E-6A6297AF4E1B}"/>
            </c:ext>
          </c:extLst>
        </c:ser>
        <c:ser>
          <c:idx val="2"/>
          <c:order val="2"/>
          <c:tx>
            <c:strRef>
              <c:f>List1!$D$1</c:f>
              <c:strCache>
                <c:ptCount val="1"/>
                <c:pt idx="0">
                  <c:v>Euro-optimist</c:v>
                </c:pt>
              </c:strCache>
            </c:strRef>
          </c:tx>
          <c:spPr>
            <a:solidFill>
              <a:srgbClr val="F79646">
                <a:lumMod val="75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Loss of sovereignty of the Czech Republic, loss of freedom</c:v>
                </c:pt>
                <c:pt idx="1">
                  <c:v>Immigrants, mandatory quotas</c:v>
                </c:pt>
                <c:pt idx="2">
                  <c:v>Nonsense regulations, laws, legislation</c:v>
                </c:pt>
              </c:strCache>
            </c:strRef>
          </c:cat>
          <c:val>
            <c:numRef>
              <c:f>List1!$D$2:$D$4</c:f>
              <c:numCache>
                <c:formatCode>###0%</c:formatCode>
                <c:ptCount val="3"/>
                <c:pt idx="0">
                  <c:v>0.17461562370568953</c:v>
                </c:pt>
                <c:pt idx="1">
                  <c:v>4.771688329512673E-2</c:v>
                </c:pt>
                <c:pt idx="2">
                  <c:v>3.4254433205274423E-2</c:v>
                </c:pt>
              </c:numCache>
            </c:numRef>
          </c:val>
          <c:extLst>
            <c:ext xmlns:c16="http://schemas.microsoft.com/office/drawing/2014/chart" uri="{C3380CC4-5D6E-409C-BE32-E72D297353CC}">
              <c16:uniqueId val="{0000000B-A3F2-4428-904E-6A6297AF4E1B}"/>
            </c:ext>
          </c:extLst>
        </c:ser>
        <c:dLbls>
          <c:showLegendKey val="0"/>
          <c:showVal val="0"/>
          <c:showCatName val="0"/>
          <c:showSerName val="0"/>
          <c:showPercent val="0"/>
          <c:showBubbleSize val="0"/>
        </c:dLbls>
        <c:gapWidth val="30"/>
        <c:axId val="161220480"/>
        <c:axId val="161244672"/>
      </c:barChart>
      <c:catAx>
        <c:axId val="16122048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61244672"/>
        <c:crosses val="autoZero"/>
        <c:auto val="1"/>
        <c:lblAlgn val="ctr"/>
        <c:lblOffset val="300"/>
        <c:noMultiLvlLbl val="0"/>
      </c:catAx>
      <c:valAx>
        <c:axId val="161244672"/>
        <c:scaling>
          <c:orientation val="minMax"/>
          <c:max val="0.8"/>
          <c:min val="0"/>
        </c:scaling>
        <c:delete val="0"/>
        <c:axPos val="t"/>
        <c:numFmt formatCode="###0%" sourceLinked="1"/>
        <c:majorTickMark val="out"/>
        <c:minorTickMark val="none"/>
        <c:tickLblPos val="none"/>
        <c:spPr>
          <a:ln>
            <a:noFill/>
          </a:ln>
        </c:spPr>
        <c:crossAx val="161220480"/>
        <c:crosses val="autoZero"/>
        <c:crossBetween val="between"/>
      </c:valAx>
      <c:spPr>
        <a:noFill/>
        <a:ln>
          <a:noFill/>
        </a:ln>
      </c:spPr>
    </c:plotArea>
    <c:legend>
      <c:legendPos val="l"/>
      <c:layout>
        <c:manualLayout>
          <c:xMode val="edge"/>
          <c:yMode val="edge"/>
          <c:x val="5.8130646568415193E-3"/>
          <c:y val="3.6162845459329694E-3"/>
          <c:w val="0.1829568267807431"/>
          <c:h val="0.14619021923350098"/>
        </c:manualLayout>
      </c:layout>
      <c:overlay val="1"/>
      <c:spPr>
        <a:solidFill>
          <a:sysClr val="window" lastClr="FFFFFF">
            <a:lumMod val="95000"/>
          </a:sysClr>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C4C1-43FE-A795-BF6DA666281A}"/>
              </c:ext>
            </c:extLst>
          </c:dPt>
          <c:dPt>
            <c:idx val="1"/>
            <c:invertIfNegative val="0"/>
            <c:bubble3D val="0"/>
            <c:extLst>
              <c:ext xmlns:c16="http://schemas.microsoft.com/office/drawing/2014/chart" uri="{C3380CC4-5D6E-409C-BE32-E72D297353CC}">
                <c16:uniqueId val="{00000001-C4C1-43FE-A795-BF6DA666281A}"/>
              </c:ext>
            </c:extLst>
          </c:dPt>
          <c:dPt>
            <c:idx val="2"/>
            <c:invertIfNegative val="0"/>
            <c:bubble3D val="0"/>
            <c:extLst>
              <c:ext xmlns:c16="http://schemas.microsoft.com/office/drawing/2014/chart" uri="{C3380CC4-5D6E-409C-BE32-E72D297353CC}">
                <c16:uniqueId val="{00000002-C4C1-43FE-A795-BF6DA666281A}"/>
              </c:ext>
            </c:extLst>
          </c:dPt>
          <c:dPt>
            <c:idx val="3"/>
            <c:invertIfNegative val="0"/>
            <c:bubble3D val="0"/>
            <c:extLst>
              <c:ext xmlns:c16="http://schemas.microsoft.com/office/drawing/2014/chart" uri="{C3380CC4-5D6E-409C-BE32-E72D297353CC}">
                <c16:uniqueId val="{00000003-C4C1-43FE-A795-BF6DA666281A}"/>
              </c:ext>
            </c:extLst>
          </c:dPt>
          <c:dPt>
            <c:idx val="8"/>
            <c:invertIfNegative val="0"/>
            <c:bubble3D val="0"/>
            <c:extLst>
              <c:ext xmlns:c16="http://schemas.microsoft.com/office/drawing/2014/chart" uri="{C3380CC4-5D6E-409C-BE32-E72D297353CC}">
                <c16:uniqueId val="{00000004-C4C1-43FE-A795-BF6DA666281A}"/>
              </c:ext>
            </c:extLst>
          </c:dPt>
          <c:dLbls>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C4C1-43FE-A795-BF6DA666281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List1!$A$2:$A$11</c:f>
              <c:strCache>
                <c:ptCount val="10"/>
                <c:pt idx="0">
                  <c:v>Officer</c:v>
                </c:pt>
                <c:pt idx="1">
                  <c:v>Politician</c:v>
                </c:pt>
                <c:pt idx="2">
                  <c:v>Lobbyist</c:v>
                </c:pt>
                <c:pt idx="3">
                  <c:v>Female employee in the financial sector</c:v>
                </c:pt>
                <c:pt idx="4">
                  <c:v>Employee in the non-profit sector</c:v>
                </c:pt>
                <c:pt idx="5">
                  <c:v>Consultant</c:v>
                </c:pt>
                <c:pt idx="6">
                  <c:v>Designer</c:v>
                </c:pt>
                <c:pt idx="7">
                  <c:v>Researcher</c:v>
                </c:pt>
                <c:pt idx="8">
                  <c:v>Other</c:v>
                </c:pt>
                <c:pt idx="9">
                  <c:v>I do not know, difficult to say</c:v>
                </c:pt>
              </c:strCache>
            </c:strRef>
          </c:cat>
          <c:val>
            <c:numRef>
              <c:f>List1!$B$2:$B$11</c:f>
              <c:numCache>
                <c:formatCode>###0%</c:formatCode>
                <c:ptCount val="10"/>
                <c:pt idx="0">
                  <c:v>0.20599999999999999</c:v>
                </c:pt>
                <c:pt idx="1">
                  <c:v>0.19800000000000001</c:v>
                </c:pt>
                <c:pt idx="2">
                  <c:v>0.126</c:v>
                </c:pt>
                <c:pt idx="3">
                  <c:v>0.1</c:v>
                </c:pt>
                <c:pt idx="4">
                  <c:v>8.4000000000000005E-2</c:v>
                </c:pt>
                <c:pt idx="5">
                  <c:v>9.4E-2</c:v>
                </c:pt>
                <c:pt idx="6">
                  <c:v>0.09</c:v>
                </c:pt>
                <c:pt idx="7">
                  <c:v>3.7999999999999999E-2</c:v>
                </c:pt>
                <c:pt idx="8">
                  <c:v>4.3999999999999997E-2</c:v>
                </c:pt>
                <c:pt idx="9">
                  <c:v>0.02</c:v>
                </c:pt>
              </c:numCache>
            </c:numRef>
          </c:val>
          <c:extLst>
            <c:ext xmlns:c16="http://schemas.microsoft.com/office/drawing/2014/chart" uri="{C3380CC4-5D6E-409C-BE32-E72D297353CC}">
              <c16:uniqueId val="{00000005-C4C1-43FE-A795-BF6DA666281A}"/>
            </c:ext>
          </c:extLst>
        </c:ser>
        <c:dLbls>
          <c:showLegendKey val="0"/>
          <c:showVal val="0"/>
          <c:showCatName val="0"/>
          <c:showSerName val="0"/>
          <c:showPercent val="0"/>
          <c:showBubbleSize val="0"/>
        </c:dLbls>
        <c:gapWidth val="30"/>
        <c:axId val="251377920"/>
        <c:axId val="251815040"/>
      </c:barChart>
      <c:catAx>
        <c:axId val="25137792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51815040"/>
        <c:crosses val="autoZero"/>
        <c:auto val="1"/>
        <c:lblAlgn val="ctr"/>
        <c:lblOffset val="300"/>
        <c:noMultiLvlLbl val="0"/>
      </c:catAx>
      <c:valAx>
        <c:axId val="251815040"/>
        <c:scaling>
          <c:orientation val="minMax"/>
          <c:max val="0.60000000000000009"/>
          <c:min val="0"/>
        </c:scaling>
        <c:delete val="0"/>
        <c:axPos val="t"/>
        <c:numFmt formatCode="###0%" sourceLinked="1"/>
        <c:majorTickMark val="out"/>
        <c:minorTickMark val="none"/>
        <c:tickLblPos val="none"/>
        <c:spPr>
          <a:ln>
            <a:noFill/>
          </a:ln>
        </c:spPr>
        <c:crossAx val="25137792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5DE2-4747-AE8C-9FEAAD807783}"/>
              </c:ext>
            </c:extLst>
          </c:dPt>
          <c:dPt>
            <c:idx val="1"/>
            <c:invertIfNegative val="0"/>
            <c:bubble3D val="0"/>
            <c:extLst>
              <c:ext xmlns:c16="http://schemas.microsoft.com/office/drawing/2014/chart" uri="{C3380CC4-5D6E-409C-BE32-E72D297353CC}">
                <c16:uniqueId val="{00000001-5DE2-4747-AE8C-9FEAAD807783}"/>
              </c:ext>
            </c:extLst>
          </c:dPt>
          <c:dPt>
            <c:idx val="2"/>
            <c:invertIfNegative val="0"/>
            <c:bubble3D val="0"/>
            <c:extLst>
              <c:ext xmlns:c16="http://schemas.microsoft.com/office/drawing/2014/chart" uri="{C3380CC4-5D6E-409C-BE32-E72D297353CC}">
                <c16:uniqueId val="{00000002-5DE2-4747-AE8C-9FEAAD807783}"/>
              </c:ext>
            </c:extLst>
          </c:dPt>
          <c:dPt>
            <c:idx val="3"/>
            <c:invertIfNegative val="0"/>
            <c:bubble3D val="0"/>
            <c:extLst>
              <c:ext xmlns:c16="http://schemas.microsoft.com/office/drawing/2014/chart" uri="{C3380CC4-5D6E-409C-BE32-E72D297353CC}">
                <c16:uniqueId val="{00000003-5DE2-4747-AE8C-9FEAAD807783}"/>
              </c:ext>
            </c:extLst>
          </c:dPt>
          <c:dPt>
            <c:idx val="8"/>
            <c:invertIfNegative val="0"/>
            <c:bubble3D val="0"/>
            <c:extLst>
              <c:ext xmlns:c16="http://schemas.microsoft.com/office/drawing/2014/chart" uri="{C3380CC4-5D6E-409C-BE32-E72D297353CC}">
                <c16:uniqueId val="{00000004-5DE2-4747-AE8C-9FEAAD807783}"/>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DE2-4747-AE8C-9FEAAD807783}"/>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DE2-4747-AE8C-9FEAAD80778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List1!$A$2:$A$11</c:f>
              <c:strCache>
                <c:ptCount val="10"/>
                <c:pt idx="0">
                  <c:v>Officer</c:v>
                </c:pt>
                <c:pt idx="1">
                  <c:v>Politician</c:v>
                </c:pt>
                <c:pt idx="2">
                  <c:v>Lobbyist</c:v>
                </c:pt>
                <c:pt idx="3">
                  <c:v>Female employee in the financial sector</c:v>
                </c:pt>
                <c:pt idx="4">
                  <c:v>Employee in the non-profit sector</c:v>
                </c:pt>
                <c:pt idx="5">
                  <c:v>Consultant</c:v>
                </c:pt>
                <c:pt idx="6">
                  <c:v>Designer</c:v>
                </c:pt>
                <c:pt idx="7">
                  <c:v>Researcher</c:v>
                </c:pt>
                <c:pt idx="8">
                  <c:v>Other</c:v>
                </c:pt>
                <c:pt idx="9">
                  <c:v>I do not know, difficult to say</c:v>
                </c:pt>
              </c:strCache>
            </c:strRef>
          </c:cat>
          <c:val>
            <c:numRef>
              <c:f>List1!$B$2:$B$11</c:f>
              <c:numCache>
                <c:formatCode>###0%</c:formatCode>
                <c:ptCount val="10"/>
                <c:pt idx="0">
                  <c:v>0.22220376546305981</c:v>
                </c:pt>
                <c:pt idx="1">
                  <c:v>0.20682252031118453</c:v>
                </c:pt>
                <c:pt idx="2">
                  <c:v>0.12524641442347567</c:v>
                </c:pt>
                <c:pt idx="3">
                  <c:v>0.10282737412859203</c:v>
                </c:pt>
                <c:pt idx="4">
                  <c:v>8.346551430987216E-2</c:v>
                </c:pt>
                <c:pt idx="5">
                  <c:v>7.2304833862236087E-2</c:v>
                </c:pt>
                <c:pt idx="6">
                  <c:v>5.931771353740771E-2</c:v>
                </c:pt>
                <c:pt idx="7">
                  <c:v>4.3837571079244027E-2</c:v>
                </c:pt>
                <c:pt idx="8">
                  <c:v>6.49403572934944E-2</c:v>
                </c:pt>
                <c:pt idx="9">
                  <c:v>1.9033935591433081E-2</c:v>
                </c:pt>
              </c:numCache>
            </c:numRef>
          </c:val>
          <c:extLst>
            <c:ext xmlns:c16="http://schemas.microsoft.com/office/drawing/2014/chart" uri="{C3380CC4-5D6E-409C-BE32-E72D297353CC}">
              <c16:uniqueId val="{00000006-5DE2-4747-AE8C-9FEAAD807783}"/>
            </c:ext>
          </c:extLst>
        </c:ser>
        <c:dLbls>
          <c:showLegendKey val="0"/>
          <c:showVal val="0"/>
          <c:showCatName val="0"/>
          <c:showSerName val="0"/>
          <c:showPercent val="0"/>
          <c:showBubbleSize val="0"/>
        </c:dLbls>
        <c:gapWidth val="30"/>
        <c:axId val="131803008"/>
        <c:axId val="131804544"/>
      </c:barChart>
      <c:catAx>
        <c:axId val="13180300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31804544"/>
        <c:crosses val="autoZero"/>
        <c:auto val="1"/>
        <c:lblAlgn val="ctr"/>
        <c:lblOffset val="300"/>
        <c:noMultiLvlLbl val="0"/>
      </c:catAx>
      <c:valAx>
        <c:axId val="131804544"/>
        <c:scaling>
          <c:orientation val="minMax"/>
          <c:max val="0.60000000000000009"/>
          <c:min val="0"/>
        </c:scaling>
        <c:delete val="0"/>
        <c:axPos val="t"/>
        <c:numFmt formatCode="###0%" sourceLinked="1"/>
        <c:majorTickMark val="out"/>
        <c:minorTickMark val="none"/>
        <c:tickLblPos val="none"/>
        <c:spPr>
          <a:ln>
            <a:noFill/>
          </a:ln>
        </c:spPr>
        <c:crossAx val="131803008"/>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Definitely positive</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35C9-4A99-8C86-FDB14B88FABF}"/>
              </c:ext>
            </c:extLst>
          </c:dPt>
          <c:dPt>
            <c:idx val="1"/>
            <c:invertIfNegative val="0"/>
            <c:bubble3D val="0"/>
            <c:spPr>
              <a:solidFill>
                <a:srgbClr val="37859D"/>
              </a:solidFill>
              <a:ln>
                <a:noFill/>
              </a:ln>
            </c:spPr>
            <c:extLst>
              <c:ext xmlns:c16="http://schemas.microsoft.com/office/drawing/2014/chart" uri="{C3380CC4-5D6E-409C-BE32-E72D297353CC}">
                <c16:uniqueId val="{00000002-35C9-4A99-8C86-FDB14B88FABF}"/>
              </c:ext>
            </c:extLst>
          </c:dPt>
          <c:dPt>
            <c:idx val="2"/>
            <c:invertIfNegative val="0"/>
            <c:bubble3D val="0"/>
            <c:extLst>
              <c:ext xmlns:c16="http://schemas.microsoft.com/office/drawing/2014/chart" uri="{C3380CC4-5D6E-409C-BE32-E72D297353CC}">
                <c16:uniqueId val="{00000003-35C9-4A99-8C86-FDB14B88FABF}"/>
              </c:ext>
            </c:extLst>
          </c:dPt>
          <c:dPt>
            <c:idx val="3"/>
            <c:invertIfNegative val="0"/>
            <c:bubble3D val="0"/>
            <c:extLst>
              <c:ext xmlns:c16="http://schemas.microsoft.com/office/drawing/2014/chart" uri="{C3380CC4-5D6E-409C-BE32-E72D297353CC}">
                <c16:uniqueId val="{00000004-35C9-4A99-8C86-FDB14B88FABF}"/>
              </c:ext>
            </c:extLst>
          </c:dPt>
          <c:dPt>
            <c:idx val="8"/>
            <c:invertIfNegative val="0"/>
            <c:bubble3D val="0"/>
            <c:extLst>
              <c:ext xmlns:c16="http://schemas.microsoft.com/office/drawing/2014/chart" uri="{C3380CC4-5D6E-409C-BE32-E72D297353CC}">
                <c16:uniqueId val="{00000005-35C9-4A99-8C86-FDB14B88FABF}"/>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35C9-4A99-8C86-FDB14B88FAB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2.9886359744425751E-2</c:v>
                </c:pt>
                <c:pt idx="1">
                  <c:v>0.03</c:v>
                </c:pt>
              </c:numCache>
            </c:numRef>
          </c:val>
          <c:extLst>
            <c:ext xmlns:c16="http://schemas.microsoft.com/office/drawing/2014/chart" uri="{C3380CC4-5D6E-409C-BE32-E72D297353CC}">
              <c16:uniqueId val="{00000006-35C9-4A99-8C86-FDB14B88FABF}"/>
            </c:ext>
          </c:extLst>
        </c:ser>
        <c:ser>
          <c:idx val="1"/>
          <c:order val="1"/>
          <c:tx>
            <c:strRef>
              <c:f>List1!$A$3</c:f>
              <c:strCache>
                <c:ptCount val="1"/>
                <c:pt idx="0">
                  <c:v>Quite positive</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35C9-4A99-8C86-FDB14B88FABF}"/>
              </c:ext>
            </c:extLst>
          </c:dPt>
          <c:dLbls>
            <c:dLbl>
              <c:idx val="1"/>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35C9-4A99-8C86-FDB14B88FAB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0.17183786609310764</c:v>
                </c:pt>
                <c:pt idx="1">
                  <c:v>0.252</c:v>
                </c:pt>
              </c:numCache>
            </c:numRef>
          </c:val>
          <c:extLst>
            <c:ext xmlns:c16="http://schemas.microsoft.com/office/drawing/2014/chart" uri="{C3380CC4-5D6E-409C-BE32-E72D297353CC}">
              <c16:uniqueId val="{00000009-35C9-4A99-8C86-FDB14B88FABF}"/>
            </c:ext>
          </c:extLst>
        </c:ser>
        <c:ser>
          <c:idx val="2"/>
          <c:order val="2"/>
          <c:tx>
            <c:strRef>
              <c:f>List1!$A$4</c:f>
              <c:strCache>
                <c:ptCount val="1"/>
                <c:pt idx="0">
                  <c:v>Neutral, difficult to say</c:v>
                </c:pt>
              </c:strCache>
            </c:strRef>
          </c:tx>
          <c:spPr>
            <a:solidFill>
              <a:sysClr val="window" lastClr="FFFFFF">
                <a:lumMod val="95000"/>
              </a:sysClr>
            </a:solidFill>
          </c:spPr>
          <c:invertIfNegative val="0"/>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35C9-4A99-8C86-FDB14B88FABF}"/>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0.4162811062825692</c:v>
                </c:pt>
                <c:pt idx="1">
                  <c:v>0.41</c:v>
                </c:pt>
              </c:numCache>
            </c:numRef>
          </c:val>
          <c:extLst>
            <c:ext xmlns:c16="http://schemas.microsoft.com/office/drawing/2014/chart" uri="{C3380CC4-5D6E-409C-BE32-E72D297353CC}">
              <c16:uniqueId val="{0000000B-35C9-4A99-8C86-FDB14B88FABF}"/>
            </c:ext>
          </c:extLst>
        </c:ser>
        <c:ser>
          <c:idx val="3"/>
          <c:order val="3"/>
          <c:tx>
            <c:strRef>
              <c:f>List1!$A$5</c:f>
              <c:strCache>
                <c:ptCount val="1"/>
                <c:pt idx="0">
                  <c:v>Rather negative</c:v>
                </c:pt>
              </c:strCache>
            </c:strRef>
          </c:tx>
          <c:spPr>
            <a:solidFill>
              <a:sysClr val="window" lastClr="FFFFFF">
                <a:lumMod val="50000"/>
                <a:alpha val="7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35C9-4A99-8C86-FDB14B88FABF}"/>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0.28034777918826104</c:v>
                </c:pt>
                <c:pt idx="1">
                  <c:v>0.23799999999999996</c:v>
                </c:pt>
              </c:numCache>
            </c:numRef>
          </c:val>
          <c:extLst>
            <c:ext xmlns:c16="http://schemas.microsoft.com/office/drawing/2014/chart" uri="{C3380CC4-5D6E-409C-BE32-E72D297353CC}">
              <c16:uniqueId val="{0000000D-35C9-4A99-8C86-FDB14B88FABF}"/>
            </c:ext>
          </c:extLst>
        </c:ser>
        <c:ser>
          <c:idx val="4"/>
          <c:order val="4"/>
          <c:tx>
            <c:strRef>
              <c:f>List1!$A$6</c:f>
              <c:strCache>
                <c:ptCount val="1"/>
                <c:pt idx="0">
                  <c:v>Definitely negative</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List1!$B$6:$C$6</c:f>
              <c:numCache>
                <c:formatCode>###0%</c:formatCode>
                <c:ptCount val="2"/>
                <c:pt idx="0">
                  <c:v>0.10164688869163624</c:v>
                </c:pt>
                <c:pt idx="1">
                  <c:v>7.0000000000000007E-2</c:v>
                </c:pt>
              </c:numCache>
            </c:numRef>
          </c:val>
          <c:extLst>
            <c:ext xmlns:c16="http://schemas.microsoft.com/office/drawing/2014/chart" uri="{C3380CC4-5D6E-409C-BE32-E72D297353CC}">
              <c16:uniqueId val="{0000000E-35C9-4A99-8C86-FDB14B88FABF}"/>
            </c:ext>
          </c:extLst>
        </c:ser>
        <c:dLbls>
          <c:showLegendKey val="0"/>
          <c:showVal val="0"/>
          <c:showCatName val="0"/>
          <c:showSerName val="0"/>
          <c:showPercent val="0"/>
          <c:showBubbleSize val="0"/>
        </c:dLbls>
        <c:gapWidth val="10"/>
        <c:overlap val="100"/>
        <c:axId val="131797376"/>
        <c:axId val="131799296"/>
      </c:barChart>
      <c:catAx>
        <c:axId val="131797376"/>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31799296"/>
        <c:crosses val="autoZero"/>
        <c:auto val="1"/>
        <c:lblAlgn val="ctr"/>
        <c:lblOffset val="300"/>
        <c:noMultiLvlLbl val="0"/>
      </c:catAx>
      <c:valAx>
        <c:axId val="131799296"/>
        <c:scaling>
          <c:orientation val="minMax"/>
          <c:max val="1"/>
          <c:min val="0"/>
        </c:scaling>
        <c:delete val="0"/>
        <c:axPos val="l"/>
        <c:numFmt formatCode="0%" sourceLinked="1"/>
        <c:majorTickMark val="out"/>
        <c:minorTickMark val="none"/>
        <c:tickLblPos val="none"/>
        <c:spPr>
          <a:ln>
            <a:noFill/>
          </a:ln>
        </c:spPr>
        <c:crossAx val="131797376"/>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More than five times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2A4C-41FE-9044-5472EFF4D1C2}"/>
              </c:ext>
            </c:extLst>
          </c:dPt>
          <c:dPt>
            <c:idx val="1"/>
            <c:invertIfNegative val="0"/>
            <c:bubble3D val="0"/>
            <c:spPr>
              <a:solidFill>
                <a:srgbClr val="37859D"/>
              </a:solidFill>
              <a:ln>
                <a:noFill/>
              </a:ln>
            </c:spPr>
            <c:extLst>
              <c:ext xmlns:c16="http://schemas.microsoft.com/office/drawing/2014/chart" uri="{C3380CC4-5D6E-409C-BE32-E72D297353CC}">
                <c16:uniqueId val="{00000002-2A4C-41FE-9044-5472EFF4D1C2}"/>
              </c:ext>
            </c:extLst>
          </c:dPt>
          <c:dPt>
            <c:idx val="2"/>
            <c:invertIfNegative val="0"/>
            <c:bubble3D val="0"/>
            <c:extLst>
              <c:ext xmlns:c16="http://schemas.microsoft.com/office/drawing/2014/chart" uri="{C3380CC4-5D6E-409C-BE32-E72D297353CC}">
                <c16:uniqueId val="{00000003-2A4C-41FE-9044-5472EFF4D1C2}"/>
              </c:ext>
            </c:extLst>
          </c:dPt>
          <c:dPt>
            <c:idx val="3"/>
            <c:invertIfNegative val="0"/>
            <c:bubble3D val="0"/>
            <c:extLst>
              <c:ext xmlns:c16="http://schemas.microsoft.com/office/drawing/2014/chart" uri="{C3380CC4-5D6E-409C-BE32-E72D297353CC}">
                <c16:uniqueId val="{00000004-2A4C-41FE-9044-5472EFF4D1C2}"/>
              </c:ext>
            </c:extLst>
          </c:dPt>
          <c:dPt>
            <c:idx val="8"/>
            <c:invertIfNegative val="0"/>
            <c:bubble3D val="0"/>
            <c:extLst>
              <c:ext xmlns:c16="http://schemas.microsoft.com/office/drawing/2014/chart" uri="{C3380CC4-5D6E-409C-BE32-E72D297353CC}">
                <c16:uniqueId val="{00000005-2A4C-41FE-9044-5472EFF4D1C2}"/>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2A4C-41FE-9044-5472EFF4D1C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0.30090901538749393</c:v>
                </c:pt>
                <c:pt idx="1">
                  <c:v>0.34200000000000003</c:v>
                </c:pt>
              </c:numCache>
            </c:numRef>
          </c:val>
          <c:extLst>
            <c:ext xmlns:c16="http://schemas.microsoft.com/office/drawing/2014/chart" uri="{C3380CC4-5D6E-409C-BE32-E72D297353CC}">
              <c16:uniqueId val="{00000006-2A4C-41FE-9044-5472EFF4D1C2}"/>
            </c:ext>
          </c:extLst>
        </c:ser>
        <c:ser>
          <c:idx val="1"/>
          <c:order val="1"/>
          <c:tx>
            <c:strRef>
              <c:f>List1!$A$3</c:f>
              <c:strCache>
                <c:ptCount val="1"/>
                <c:pt idx="0">
                  <c:v>Two to four times</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2A4C-41FE-9044-5472EFF4D1C2}"/>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2A4C-41FE-9044-5472EFF4D1C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0.36207033685198453</c:v>
                </c:pt>
                <c:pt idx="1">
                  <c:v>0.34</c:v>
                </c:pt>
              </c:numCache>
            </c:numRef>
          </c:val>
          <c:extLst>
            <c:ext xmlns:c16="http://schemas.microsoft.com/office/drawing/2014/chart" uri="{C3380CC4-5D6E-409C-BE32-E72D297353CC}">
              <c16:uniqueId val="{00000009-2A4C-41FE-9044-5472EFF4D1C2}"/>
            </c:ext>
          </c:extLst>
        </c:ser>
        <c:ser>
          <c:idx val="2"/>
          <c:order val="2"/>
          <c:tx>
            <c:strRef>
              <c:f>List1!$A$4</c:f>
              <c:strCache>
                <c:ptCount val="1"/>
                <c:pt idx="0">
                  <c:v>Once</c:v>
                </c:pt>
              </c:strCache>
            </c:strRef>
          </c:tx>
          <c:spPr>
            <a:solidFill>
              <a:srgbClr val="376092">
                <a:alpha val="40000"/>
              </a:srgbClr>
            </a:solidFill>
          </c:spPr>
          <c:invertIfNegative val="0"/>
          <c:dPt>
            <c:idx val="1"/>
            <c:invertIfNegative val="0"/>
            <c:bubble3D val="0"/>
            <c:spPr>
              <a:solidFill>
                <a:srgbClr val="37859D">
                  <a:alpha val="40000"/>
                </a:srgbClr>
              </a:solidFill>
            </c:spPr>
            <c:extLst>
              <c:ext xmlns:c16="http://schemas.microsoft.com/office/drawing/2014/chart" uri="{C3380CC4-5D6E-409C-BE32-E72D297353CC}">
                <c16:uniqueId val="{0000000B-2A4C-41FE-9044-5472EFF4D1C2}"/>
              </c:ext>
            </c:extLst>
          </c:dPt>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2A4C-41FE-9044-5472EFF4D1C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0.11096071582883464</c:v>
                </c:pt>
                <c:pt idx="1">
                  <c:v>0.16200000000000001</c:v>
                </c:pt>
              </c:numCache>
            </c:numRef>
          </c:val>
          <c:extLst>
            <c:ext xmlns:c16="http://schemas.microsoft.com/office/drawing/2014/chart" uri="{C3380CC4-5D6E-409C-BE32-E72D297353CC}">
              <c16:uniqueId val="{0000000D-2A4C-41FE-9044-5472EFF4D1C2}"/>
            </c:ext>
          </c:extLst>
        </c:ser>
        <c:ser>
          <c:idx val="3"/>
          <c:order val="3"/>
          <c:tx>
            <c:strRef>
              <c:f>List1!$A$5</c:f>
              <c:strCache>
                <c:ptCount val="1"/>
                <c:pt idx="0">
                  <c:v>I have not seen anything like that</c:v>
                </c:pt>
              </c:strCache>
            </c:strRef>
          </c:tx>
          <c:spPr>
            <a:solidFill>
              <a:sysClr val="window" lastClr="FFFFFF">
                <a:lumMod val="5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E-2A4C-41FE-9044-5472EFF4D1C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0.22605993193168611</c:v>
                </c:pt>
                <c:pt idx="1">
                  <c:v>0.156</c:v>
                </c:pt>
              </c:numCache>
            </c:numRef>
          </c:val>
          <c:extLst>
            <c:ext xmlns:c16="http://schemas.microsoft.com/office/drawing/2014/chart" uri="{C3380CC4-5D6E-409C-BE32-E72D297353CC}">
              <c16:uniqueId val="{0000000F-2A4C-41FE-9044-5472EFF4D1C2}"/>
            </c:ext>
          </c:extLst>
        </c:ser>
        <c:dLbls>
          <c:showLegendKey val="0"/>
          <c:showVal val="0"/>
          <c:showCatName val="0"/>
          <c:showSerName val="0"/>
          <c:showPercent val="0"/>
          <c:showBubbleSize val="0"/>
        </c:dLbls>
        <c:gapWidth val="10"/>
        <c:overlap val="100"/>
        <c:axId val="246256384"/>
        <c:axId val="246333824"/>
      </c:barChart>
      <c:catAx>
        <c:axId val="246256384"/>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246333824"/>
        <c:crosses val="autoZero"/>
        <c:auto val="1"/>
        <c:lblAlgn val="ctr"/>
        <c:lblOffset val="300"/>
        <c:noMultiLvlLbl val="0"/>
      </c:catAx>
      <c:valAx>
        <c:axId val="246333824"/>
        <c:scaling>
          <c:orientation val="minMax"/>
          <c:max val="1"/>
          <c:min val="0"/>
        </c:scaling>
        <c:delete val="0"/>
        <c:axPos val="l"/>
        <c:numFmt formatCode="0%" sourceLinked="1"/>
        <c:majorTickMark val="out"/>
        <c:minorTickMark val="none"/>
        <c:tickLblPos val="none"/>
        <c:spPr>
          <a:ln>
            <a:noFill/>
          </a:ln>
        </c:spPr>
        <c:crossAx val="246256384"/>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Yes, there are several of them</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4E5-406A-A5AF-C5A22174CD10}"/>
              </c:ext>
            </c:extLst>
          </c:dPt>
          <c:dPt>
            <c:idx val="1"/>
            <c:invertIfNegative val="0"/>
            <c:bubble3D val="0"/>
            <c:spPr>
              <a:solidFill>
                <a:srgbClr val="37859D"/>
              </a:solidFill>
              <a:ln>
                <a:noFill/>
              </a:ln>
            </c:spPr>
            <c:extLst>
              <c:ext xmlns:c16="http://schemas.microsoft.com/office/drawing/2014/chart" uri="{C3380CC4-5D6E-409C-BE32-E72D297353CC}">
                <c16:uniqueId val="{00000002-B4E5-406A-A5AF-C5A22174CD10}"/>
              </c:ext>
            </c:extLst>
          </c:dPt>
          <c:dPt>
            <c:idx val="2"/>
            <c:invertIfNegative val="0"/>
            <c:bubble3D val="0"/>
            <c:extLst>
              <c:ext xmlns:c16="http://schemas.microsoft.com/office/drawing/2014/chart" uri="{C3380CC4-5D6E-409C-BE32-E72D297353CC}">
                <c16:uniqueId val="{00000003-B4E5-406A-A5AF-C5A22174CD10}"/>
              </c:ext>
            </c:extLst>
          </c:dPt>
          <c:dPt>
            <c:idx val="3"/>
            <c:invertIfNegative val="0"/>
            <c:bubble3D val="0"/>
            <c:extLst>
              <c:ext xmlns:c16="http://schemas.microsoft.com/office/drawing/2014/chart" uri="{C3380CC4-5D6E-409C-BE32-E72D297353CC}">
                <c16:uniqueId val="{00000004-B4E5-406A-A5AF-C5A22174CD10}"/>
              </c:ext>
            </c:extLst>
          </c:dPt>
          <c:dPt>
            <c:idx val="8"/>
            <c:invertIfNegative val="0"/>
            <c:bubble3D val="0"/>
            <c:extLst>
              <c:ext xmlns:c16="http://schemas.microsoft.com/office/drawing/2014/chart" uri="{C3380CC4-5D6E-409C-BE32-E72D297353CC}">
                <c16:uniqueId val="{00000005-B4E5-406A-A5AF-C5A22174CD10}"/>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B4E5-406A-A5AF-C5A22174CD1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0.3235337217789967</c:v>
                </c:pt>
                <c:pt idx="1">
                  <c:v>0.33200000000000002</c:v>
                </c:pt>
              </c:numCache>
            </c:numRef>
          </c:val>
          <c:extLst>
            <c:ext xmlns:c16="http://schemas.microsoft.com/office/drawing/2014/chart" uri="{C3380CC4-5D6E-409C-BE32-E72D297353CC}">
              <c16:uniqueId val="{00000006-B4E5-406A-A5AF-C5A22174CD10}"/>
            </c:ext>
          </c:extLst>
        </c:ser>
        <c:ser>
          <c:idx val="1"/>
          <c:order val="1"/>
          <c:tx>
            <c:strRef>
              <c:f>List1!$A$3</c:f>
              <c:strCache>
                <c:ptCount val="1"/>
                <c:pt idx="0">
                  <c:v>Yes, one or two</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B4E5-406A-A5AF-C5A22174CD10}"/>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B4E5-406A-A5AF-C5A22174CD1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0.36692297796855189</c:v>
                </c:pt>
                <c:pt idx="1">
                  <c:v>0.33</c:v>
                </c:pt>
              </c:numCache>
            </c:numRef>
          </c:val>
          <c:extLst>
            <c:ext xmlns:c16="http://schemas.microsoft.com/office/drawing/2014/chart" uri="{C3380CC4-5D6E-409C-BE32-E72D297353CC}">
              <c16:uniqueId val="{00000009-B4E5-406A-A5AF-C5A22174CD10}"/>
            </c:ext>
          </c:extLst>
        </c:ser>
        <c:ser>
          <c:idx val="2"/>
          <c:order val="2"/>
          <c:tx>
            <c:strRef>
              <c:f>List1!$A$4</c:f>
              <c:strCache>
                <c:ptCount val="1"/>
                <c:pt idx="0">
                  <c:v>I do not know about any</c:v>
                </c:pt>
              </c:strCache>
            </c:strRef>
          </c:tx>
          <c:spPr>
            <a:solidFill>
              <a:sysClr val="window" lastClr="FFFFFF">
                <a:lumMod val="50000"/>
              </a:sysClr>
            </a:solidFill>
          </c:spPr>
          <c:invertIfNegative val="0"/>
          <c:dPt>
            <c:idx val="1"/>
            <c:invertIfNegative val="0"/>
            <c:bubble3D val="0"/>
            <c:extLst>
              <c:ext xmlns:c16="http://schemas.microsoft.com/office/drawing/2014/chart" uri="{C3380CC4-5D6E-409C-BE32-E72D297353CC}">
                <c16:uniqueId val="{0000000B-B4E5-406A-A5AF-C5A22174CD10}"/>
              </c:ext>
            </c:extLst>
          </c:dPt>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B4E5-406A-A5AF-C5A22174CD10}"/>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0.30954330025245108</c:v>
                </c:pt>
                <c:pt idx="1">
                  <c:v>0.33800000000000002</c:v>
                </c:pt>
              </c:numCache>
            </c:numRef>
          </c:val>
          <c:extLst>
            <c:ext xmlns:c16="http://schemas.microsoft.com/office/drawing/2014/chart" uri="{C3380CC4-5D6E-409C-BE32-E72D297353CC}">
              <c16:uniqueId val="{0000000D-B4E5-406A-A5AF-C5A22174CD10}"/>
            </c:ext>
          </c:extLst>
        </c:ser>
        <c:dLbls>
          <c:showLegendKey val="0"/>
          <c:showVal val="0"/>
          <c:showCatName val="0"/>
          <c:showSerName val="0"/>
          <c:showPercent val="0"/>
          <c:showBubbleSize val="0"/>
        </c:dLbls>
        <c:gapWidth val="10"/>
        <c:overlap val="100"/>
        <c:axId val="132639360"/>
        <c:axId val="132817280"/>
      </c:barChart>
      <c:catAx>
        <c:axId val="132639360"/>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32817280"/>
        <c:crosses val="autoZero"/>
        <c:auto val="1"/>
        <c:lblAlgn val="ctr"/>
        <c:lblOffset val="300"/>
        <c:noMultiLvlLbl val="0"/>
      </c:catAx>
      <c:valAx>
        <c:axId val="132817280"/>
        <c:scaling>
          <c:orientation val="minMax"/>
          <c:max val="1"/>
          <c:min val="0"/>
        </c:scaling>
        <c:delete val="0"/>
        <c:axPos val="l"/>
        <c:numFmt formatCode="0%" sourceLinked="1"/>
        <c:majorTickMark val="out"/>
        <c:minorTickMark val="none"/>
        <c:tickLblPos val="none"/>
        <c:spPr>
          <a:ln>
            <a:noFill/>
          </a:ln>
        </c:spPr>
        <c:crossAx val="132639360"/>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139172366229429"/>
          <c:y val="0.11246960797749696"/>
          <c:w val="0.72369845693136714"/>
          <c:h val="0.76822406419914968"/>
        </c:manualLayout>
      </c:layout>
      <c:barChart>
        <c:barDir val="col"/>
        <c:grouping val="percentStacked"/>
        <c:varyColors val="0"/>
        <c:ser>
          <c:idx val="0"/>
          <c:order val="0"/>
          <c:tx>
            <c:strRef>
              <c:f>List1!$B$1</c:f>
              <c:strCache>
                <c:ptCount val="1"/>
                <c:pt idx="0">
                  <c:v>Yes, I did</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F97-4548-A58C-FA6B1F7603C5}"/>
              </c:ext>
            </c:extLst>
          </c:dPt>
          <c:dPt>
            <c:idx val="1"/>
            <c:invertIfNegative val="0"/>
            <c:bubble3D val="0"/>
            <c:spPr>
              <a:solidFill>
                <a:srgbClr val="37859D"/>
              </a:solidFill>
              <a:ln>
                <a:noFill/>
              </a:ln>
            </c:spPr>
            <c:extLst>
              <c:ext xmlns:c16="http://schemas.microsoft.com/office/drawing/2014/chart" uri="{C3380CC4-5D6E-409C-BE32-E72D297353CC}">
                <c16:uniqueId val="{00000002-BF97-4548-A58C-FA6B1F7603C5}"/>
              </c:ext>
            </c:extLst>
          </c:dPt>
          <c:dPt>
            <c:idx val="2"/>
            <c:invertIfNegative val="0"/>
            <c:bubble3D val="0"/>
            <c:extLst>
              <c:ext xmlns:c16="http://schemas.microsoft.com/office/drawing/2014/chart" uri="{C3380CC4-5D6E-409C-BE32-E72D297353CC}">
                <c16:uniqueId val="{00000003-BF97-4548-A58C-FA6B1F7603C5}"/>
              </c:ext>
            </c:extLst>
          </c:dPt>
          <c:dPt>
            <c:idx val="3"/>
            <c:invertIfNegative val="0"/>
            <c:bubble3D val="0"/>
            <c:extLst>
              <c:ext xmlns:c16="http://schemas.microsoft.com/office/drawing/2014/chart" uri="{C3380CC4-5D6E-409C-BE32-E72D297353CC}">
                <c16:uniqueId val="{00000004-BF97-4548-A58C-FA6B1F7603C5}"/>
              </c:ext>
            </c:extLst>
          </c:dPt>
          <c:dPt>
            <c:idx val="4"/>
            <c:invertIfNegative val="0"/>
            <c:bubble3D val="0"/>
            <c:spPr>
              <a:solidFill>
                <a:srgbClr val="37859D"/>
              </a:solidFill>
              <a:ln>
                <a:noFill/>
              </a:ln>
            </c:spPr>
            <c:extLst>
              <c:ext xmlns:c16="http://schemas.microsoft.com/office/drawing/2014/chart" uri="{C3380CC4-5D6E-409C-BE32-E72D297353CC}">
                <c16:uniqueId val="{00000006-BF97-4548-A58C-FA6B1F7603C5}"/>
              </c:ext>
            </c:extLst>
          </c:dPt>
          <c:dPt>
            <c:idx val="8"/>
            <c:invertIfNegative val="0"/>
            <c:bubble3D val="0"/>
            <c:extLst>
              <c:ext xmlns:c16="http://schemas.microsoft.com/office/drawing/2014/chart" uri="{C3380CC4-5D6E-409C-BE32-E72D297353CC}">
                <c16:uniqueId val="{00000007-BF97-4548-A58C-FA6B1F7603C5}"/>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Czech Republic</c:v>
                </c:pt>
                <c:pt idx="1">
                  <c:v>Prague</c:v>
                </c:pt>
                <c:pt idx="3">
                  <c:v>Czech Republic</c:v>
                </c:pt>
                <c:pt idx="4">
                  <c:v>Prague</c:v>
                </c:pt>
              </c:strCache>
            </c:strRef>
          </c:cat>
          <c:val>
            <c:numRef>
              <c:f>List1!$B$2:$B$6</c:f>
              <c:numCache>
                <c:formatCode>###0%</c:formatCode>
                <c:ptCount val="5"/>
                <c:pt idx="0">
                  <c:v>0.58534496572026662</c:v>
                </c:pt>
                <c:pt idx="1">
                  <c:v>0.62</c:v>
                </c:pt>
                <c:pt idx="3">
                  <c:v>0.71880290215379516</c:v>
                </c:pt>
                <c:pt idx="4">
                  <c:v>0.79400000000000004</c:v>
                </c:pt>
              </c:numCache>
            </c:numRef>
          </c:val>
          <c:extLst>
            <c:ext xmlns:c16="http://schemas.microsoft.com/office/drawing/2014/chart" uri="{C3380CC4-5D6E-409C-BE32-E72D297353CC}">
              <c16:uniqueId val="{00000008-BF97-4548-A58C-FA6B1F7603C5}"/>
            </c:ext>
          </c:extLst>
        </c:ser>
        <c:ser>
          <c:idx val="1"/>
          <c:order val="1"/>
          <c:tx>
            <c:strRef>
              <c:f>List1!$C$1</c:f>
              <c:strCache>
                <c:ptCount val="1"/>
                <c:pt idx="0">
                  <c:v>No, I did not</c:v>
                </c:pt>
              </c:strCache>
            </c:strRef>
          </c:tx>
          <c:spPr>
            <a:solidFill>
              <a:sysClr val="window" lastClr="FFFFFF">
                <a:lumMod val="50000"/>
              </a:sysClr>
            </a:solidFill>
          </c:spPr>
          <c:invertIfNegative val="0"/>
          <c:dLbls>
            <c:dLbl>
              <c:idx val="3"/>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BF97-4548-A58C-FA6B1F7603C5}"/>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Czech Republic</c:v>
                </c:pt>
                <c:pt idx="1">
                  <c:v>Prague</c:v>
                </c:pt>
                <c:pt idx="3">
                  <c:v>Czech Republic</c:v>
                </c:pt>
                <c:pt idx="4">
                  <c:v>Prague</c:v>
                </c:pt>
              </c:strCache>
            </c:strRef>
          </c:cat>
          <c:val>
            <c:numRef>
              <c:f>List1!$C$2:$C$6</c:f>
              <c:numCache>
                <c:formatCode>###0%</c:formatCode>
                <c:ptCount val="5"/>
                <c:pt idx="0">
                  <c:v>0.41465503427973288</c:v>
                </c:pt>
                <c:pt idx="1">
                  <c:v>0.38</c:v>
                </c:pt>
                <c:pt idx="3">
                  <c:v>0.28119709784620417</c:v>
                </c:pt>
                <c:pt idx="4">
                  <c:v>0.20599999999999999</c:v>
                </c:pt>
              </c:numCache>
            </c:numRef>
          </c:val>
          <c:extLst>
            <c:ext xmlns:c16="http://schemas.microsoft.com/office/drawing/2014/chart" uri="{C3380CC4-5D6E-409C-BE32-E72D297353CC}">
              <c16:uniqueId val="{0000000A-BF97-4548-A58C-FA6B1F7603C5}"/>
            </c:ext>
          </c:extLst>
        </c:ser>
        <c:dLbls>
          <c:showLegendKey val="0"/>
          <c:showVal val="0"/>
          <c:showCatName val="0"/>
          <c:showSerName val="0"/>
          <c:showPercent val="0"/>
          <c:showBubbleSize val="0"/>
        </c:dLbls>
        <c:gapWidth val="10"/>
        <c:overlap val="100"/>
        <c:axId val="129134976"/>
        <c:axId val="129142784"/>
      </c:barChart>
      <c:catAx>
        <c:axId val="129134976"/>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29142784"/>
        <c:crosses val="autoZero"/>
        <c:auto val="1"/>
        <c:lblAlgn val="ctr"/>
        <c:lblOffset val="300"/>
        <c:noMultiLvlLbl val="0"/>
      </c:catAx>
      <c:valAx>
        <c:axId val="129142784"/>
        <c:scaling>
          <c:orientation val="minMax"/>
          <c:max val="1"/>
          <c:min val="0"/>
        </c:scaling>
        <c:delete val="0"/>
        <c:axPos val="l"/>
        <c:numFmt formatCode="0%" sourceLinked="1"/>
        <c:majorTickMark val="out"/>
        <c:minorTickMark val="none"/>
        <c:tickLblPos val="none"/>
        <c:spPr>
          <a:ln>
            <a:noFill/>
          </a:ln>
        </c:spPr>
        <c:crossAx val="129134976"/>
        <c:crosses val="autoZero"/>
        <c:crossBetween val="between"/>
      </c:valAx>
      <c:spPr>
        <a:noFill/>
        <a:ln>
          <a:noFill/>
        </a:ln>
      </c:spPr>
    </c:plotArea>
    <c:legend>
      <c:legendPos val="l"/>
      <c:layout>
        <c:manualLayout>
          <c:xMode val="edge"/>
          <c:yMode val="edge"/>
          <c:x val="8.995164567834283E-3"/>
          <c:y val="8.6109401189671309E-2"/>
          <c:w val="0.16636086272014547"/>
          <c:h val="0.78556984155159537"/>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N=330</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N=330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8F07-4EA7-B2D2-686FE8F1B203}"/>
              </c:ext>
            </c:extLst>
          </c:dPt>
          <c:dPt>
            <c:idx val="1"/>
            <c:invertIfNegative val="0"/>
            <c:bubble3D val="0"/>
            <c:extLst>
              <c:ext xmlns:c16="http://schemas.microsoft.com/office/drawing/2014/chart" uri="{C3380CC4-5D6E-409C-BE32-E72D297353CC}">
                <c16:uniqueId val="{00000001-8F07-4EA7-B2D2-686FE8F1B203}"/>
              </c:ext>
            </c:extLst>
          </c:dPt>
          <c:dPt>
            <c:idx val="2"/>
            <c:invertIfNegative val="0"/>
            <c:bubble3D val="0"/>
            <c:extLst>
              <c:ext xmlns:c16="http://schemas.microsoft.com/office/drawing/2014/chart" uri="{C3380CC4-5D6E-409C-BE32-E72D297353CC}">
                <c16:uniqueId val="{00000002-8F07-4EA7-B2D2-686FE8F1B203}"/>
              </c:ext>
            </c:extLst>
          </c:dPt>
          <c:dPt>
            <c:idx val="3"/>
            <c:invertIfNegative val="0"/>
            <c:bubble3D val="0"/>
            <c:extLst>
              <c:ext xmlns:c16="http://schemas.microsoft.com/office/drawing/2014/chart" uri="{C3380CC4-5D6E-409C-BE32-E72D297353CC}">
                <c16:uniqueId val="{00000003-8F07-4EA7-B2D2-686FE8F1B203}"/>
              </c:ext>
            </c:extLst>
          </c:dPt>
          <c:dPt>
            <c:idx val="8"/>
            <c:invertIfNegative val="0"/>
            <c:bubble3D val="0"/>
            <c:extLst>
              <c:ext xmlns:c16="http://schemas.microsoft.com/office/drawing/2014/chart" uri="{C3380CC4-5D6E-409C-BE32-E72D297353CC}">
                <c16:uniqueId val="{00000004-8F07-4EA7-B2D2-686FE8F1B203}"/>
              </c:ext>
            </c:extLst>
          </c:dPt>
          <c:dLbls>
            <c:dLbl>
              <c:idx val="4"/>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8F07-4EA7-B2D2-686FE8F1B203}"/>
                </c:ext>
              </c:extLst>
            </c:dLbl>
            <c:dLbl>
              <c:idx val="6"/>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8F07-4EA7-B2D2-686FE8F1B203}"/>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8F07-4EA7-B2D2-686FE8F1B20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List1!$A$2:$A$13</c:f>
              <c:strCache>
                <c:ptCount val="12"/>
                <c:pt idx="0">
                  <c:v>Infrastructure repair</c:v>
                </c:pt>
                <c:pt idx="1">
                  <c:v>Reconstruction or construction of a building</c:v>
                </c:pt>
                <c:pt idx="2">
                  <c:v>Reconstruction of monuments                 </c:v>
                </c:pt>
                <c:pt idx="3">
                  <c:v>Education and schools</c:v>
                </c:pt>
                <c:pt idx="4">
                  <c:v>Cultivation of public space</c:v>
                </c:pt>
                <c:pt idx="5">
                  <c:v>Cultural facilities</c:v>
                </c:pt>
                <c:pt idx="6">
                  <c:v>Science and research</c:v>
                </c:pt>
                <c:pt idx="7">
                  <c:v>Retraining of workers</c:v>
                </c:pt>
                <c:pt idx="8">
                  <c:v>Industry</c:v>
                </c:pt>
                <c:pt idx="9">
                  <c:v>Agriculture</c:v>
                </c:pt>
                <c:pt idx="10">
                  <c:v>Purchase of necessary equipment or machinery</c:v>
                </c:pt>
                <c:pt idx="11">
                  <c:v>Other</c:v>
                </c:pt>
              </c:strCache>
            </c:strRef>
          </c:cat>
          <c:val>
            <c:numRef>
              <c:f>List1!$B$2:$B$13</c:f>
              <c:numCache>
                <c:formatCode>###0%</c:formatCode>
                <c:ptCount val="12"/>
                <c:pt idx="0">
                  <c:v>0.45921450151057397</c:v>
                </c:pt>
                <c:pt idx="1">
                  <c:v>0.42598187311178248</c:v>
                </c:pt>
                <c:pt idx="2">
                  <c:v>0.40181268882175225</c:v>
                </c:pt>
                <c:pt idx="3">
                  <c:v>0.41993957703927492</c:v>
                </c:pt>
                <c:pt idx="4">
                  <c:v>0.43504531722054379</c:v>
                </c:pt>
                <c:pt idx="5">
                  <c:v>0.29607250755287007</c:v>
                </c:pt>
                <c:pt idx="6">
                  <c:v>0.23867069486404835</c:v>
                </c:pt>
                <c:pt idx="7">
                  <c:v>0.14501510574018128</c:v>
                </c:pt>
                <c:pt idx="8">
                  <c:v>9.9697885196374625E-2</c:v>
                </c:pt>
                <c:pt idx="9">
                  <c:v>0.13595166163141995</c:v>
                </c:pt>
                <c:pt idx="10">
                  <c:v>8.4592145015105744E-2</c:v>
                </c:pt>
                <c:pt idx="11">
                  <c:v>3.6253776435045321E-2</c:v>
                </c:pt>
              </c:numCache>
            </c:numRef>
          </c:val>
          <c:extLst>
            <c:ext xmlns:c16="http://schemas.microsoft.com/office/drawing/2014/chart" uri="{C3380CC4-5D6E-409C-BE32-E72D297353CC}">
              <c16:uniqueId val="{00000007-8F07-4EA7-B2D2-686FE8F1B203}"/>
            </c:ext>
          </c:extLst>
        </c:ser>
        <c:dLbls>
          <c:showLegendKey val="0"/>
          <c:showVal val="0"/>
          <c:showCatName val="0"/>
          <c:showSerName val="0"/>
          <c:showPercent val="0"/>
          <c:showBubbleSize val="0"/>
        </c:dLbls>
        <c:gapWidth val="30"/>
        <c:axId val="260568960"/>
        <c:axId val="130474752"/>
      </c:barChart>
      <c:catAx>
        <c:axId val="26056896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30474752"/>
        <c:crosses val="autoZero"/>
        <c:auto val="1"/>
        <c:lblAlgn val="ctr"/>
        <c:lblOffset val="300"/>
        <c:noMultiLvlLbl val="0"/>
      </c:catAx>
      <c:valAx>
        <c:axId val="130474752"/>
        <c:scaling>
          <c:orientation val="minMax"/>
          <c:max val="0.60000000000000009"/>
          <c:min val="0"/>
        </c:scaling>
        <c:delete val="0"/>
        <c:axPos val="t"/>
        <c:numFmt formatCode="###0%" sourceLinked="1"/>
        <c:majorTickMark val="out"/>
        <c:minorTickMark val="none"/>
        <c:tickLblPos val="none"/>
        <c:spPr>
          <a:ln>
            <a:noFill/>
          </a:ln>
        </c:spPr>
        <c:crossAx val="26056896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N=697</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N=697</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5C06-4C7F-AA77-9DBB2A9F07EF}"/>
              </c:ext>
            </c:extLst>
          </c:dPt>
          <c:dPt>
            <c:idx val="1"/>
            <c:invertIfNegative val="0"/>
            <c:bubble3D val="0"/>
            <c:extLst>
              <c:ext xmlns:c16="http://schemas.microsoft.com/office/drawing/2014/chart" uri="{C3380CC4-5D6E-409C-BE32-E72D297353CC}">
                <c16:uniqueId val="{00000001-5C06-4C7F-AA77-9DBB2A9F07EF}"/>
              </c:ext>
            </c:extLst>
          </c:dPt>
          <c:dPt>
            <c:idx val="2"/>
            <c:invertIfNegative val="0"/>
            <c:bubble3D val="0"/>
            <c:extLst>
              <c:ext xmlns:c16="http://schemas.microsoft.com/office/drawing/2014/chart" uri="{C3380CC4-5D6E-409C-BE32-E72D297353CC}">
                <c16:uniqueId val="{00000002-5C06-4C7F-AA77-9DBB2A9F07EF}"/>
              </c:ext>
            </c:extLst>
          </c:dPt>
          <c:dPt>
            <c:idx val="3"/>
            <c:invertIfNegative val="0"/>
            <c:bubble3D val="0"/>
            <c:extLst>
              <c:ext xmlns:c16="http://schemas.microsoft.com/office/drawing/2014/chart" uri="{C3380CC4-5D6E-409C-BE32-E72D297353CC}">
                <c16:uniqueId val="{00000003-5C06-4C7F-AA77-9DBB2A9F07EF}"/>
              </c:ext>
            </c:extLst>
          </c:dPt>
          <c:dPt>
            <c:idx val="8"/>
            <c:invertIfNegative val="0"/>
            <c:bubble3D val="0"/>
            <c:extLst>
              <c:ext xmlns:c16="http://schemas.microsoft.com/office/drawing/2014/chart" uri="{C3380CC4-5D6E-409C-BE32-E72D297353CC}">
                <c16:uniqueId val="{00000004-5C06-4C7F-AA77-9DBB2A9F07EF}"/>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C06-4C7F-AA77-9DBB2A9F07EF}"/>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C06-4C7F-AA77-9DBB2A9F07EF}"/>
                </c:ext>
              </c:extLst>
            </c:dLbl>
            <c:dLbl>
              <c:idx val="10"/>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5C06-4C7F-AA77-9DBB2A9F07E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List1!$A$2:$A$13</c:f>
              <c:strCache>
                <c:ptCount val="12"/>
                <c:pt idx="0">
                  <c:v>Infrastructure repair</c:v>
                </c:pt>
                <c:pt idx="1">
                  <c:v>Reconstruction or construction of a building</c:v>
                </c:pt>
                <c:pt idx="2">
                  <c:v>Reconstruction of monuments</c:v>
                </c:pt>
                <c:pt idx="3">
                  <c:v>Education and schools</c:v>
                </c:pt>
                <c:pt idx="4">
                  <c:v>Cultivation of public space</c:v>
                </c:pt>
                <c:pt idx="5">
                  <c:v>Cultural facilities</c:v>
                </c:pt>
                <c:pt idx="6">
                  <c:v>Science and research</c:v>
                </c:pt>
                <c:pt idx="7">
                  <c:v>Retraining of workers</c:v>
                </c:pt>
                <c:pt idx="8">
                  <c:v>Industry</c:v>
                </c:pt>
                <c:pt idx="9">
                  <c:v>Agriculture</c:v>
                </c:pt>
                <c:pt idx="10">
                  <c:v>Purchase of necessary equipment or machinery</c:v>
                </c:pt>
                <c:pt idx="11">
                  <c:v>Other</c:v>
                </c:pt>
              </c:strCache>
            </c:strRef>
          </c:cat>
          <c:val>
            <c:numRef>
              <c:f>List1!$B$2:$B$13</c:f>
              <c:numCache>
                <c:formatCode>###0%</c:formatCode>
                <c:ptCount val="12"/>
                <c:pt idx="0">
                  <c:v>0.46690952157742538</c:v>
                </c:pt>
                <c:pt idx="1">
                  <c:v>0.3993162797892103</c:v>
                </c:pt>
                <c:pt idx="2">
                  <c:v>0.37464916987194408</c:v>
                </c:pt>
                <c:pt idx="3">
                  <c:v>0.37067146239328486</c:v>
                </c:pt>
                <c:pt idx="4">
                  <c:v>0.34775598086611337</c:v>
                </c:pt>
                <c:pt idx="5">
                  <c:v>0.28521905924551916</c:v>
                </c:pt>
                <c:pt idx="6">
                  <c:v>0.17903176482691055</c:v>
                </c:pt>
                <c:pt idx="7">
                  <c:v>0.1453475800964586</c:v>
                </c:pt>
                <c:pt idx="8">
                  <c:v>0.13281650970221709</c:v>
                </c:pt>
                <c:pt idx="9">
                  <c:v>0.12092726514852332</c:v>
                </c:pt>
                <c:pt idx="10">
                  <c:v>0.11915924705260257</c:v>
                </c:pt>
                <c:pt idx="11">
                  <c:v>2.3994298143521532E-2</c:v>
                </c:pt>
              </c:numCache>
            </c:numRef>
          </c:val>
          <c:extLst>
            <c:ext xmlns:c16="http://schemas.microsoft.com/office/drawing/2014/chart" uri="{C3380CC4-5D6E-409C-BE32-E72D297353CC}">
              <c16:uniqueId val="{00000007-5C06-4C7F-AA77-9DBB2A9F07EF}"/>
            </c:ext>
          </c:extLst>
        </c:ser>
        <c:dLbls>
          <c:showLegendKey val="0"/>
          <c:showVal val="0"/>
          <c:showCatName val="0"/>
          <c:showSerName val="0"/>
          <c:showPercent val="0"/>
          <c:showBubbleSize val="0"/>
        </c:dLbls>
        <c:gapWidth val="30"/>
        <c:axId val="133396352"/>
        <c:axId val="133397888"/>
      </c:barChart>
      <c:catAx>
        <c:axId val="13339635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33397888"/>
        <c:crosses val="autoZero"/>
        <c:auto val="1"/>
        <c:lblAlgn val="ctr"/>
        <c:lblOffset val="300"/>
        <c:noMultiLvlLbl val="0"/>
      </c:catAx>
      <c:valAx>
        <c:axId val="133397888"/>
        <c:scaling>
          <c:orientation val="minMax"/>
          <c:max val="0.60000000000000009"/>
          <c:min val="0"/>
        </c:scaling>
        <c:delete val="0"/>
        <c:axPos val="t"/>
        <c:numFmt formatCode="###0%" sourceLinked="1"/>
        <c:majorTickMark val="out"/>
        <c:minorTickMark val="none"/>
        <c:tickLblPos val="none"/>
        <c:spPr>
          <a:ln>
            <a:noFill/>
          </a:ln>
        </c:spPr>
        <c:crossAx val="13339635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err="1"/>
              <a:t>Opposition</a:t>
            </a:r>
            <a:r>
              <a:rPr lang="cs-CZ" dirty="0"/>
              <a:t> </a:t>
            </a:r>
            <a:r>
              <a:rPr lang="cs-CZ" sz="600" i="1" dirty="0"/>
              <a:t>N368</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Opposition N368</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7915-46CE-AC3D-E10AAB16774B}"/>
              </c:ext>
            </c:extLst>
          </c:dPt>
          <c:dPt>
            <c:idx val="1"/>
            <c:invertIfNegative val="0"/>
            <c:bubble3D val="0"/>
            <c:extLst>
              <c:ext xmlns:c16="http://schemas.microsoft.com/office/drawing/2014/chart" uri="{C3380CC4-5D6E-409C-BE32-E72D297353CC}">
                <c16:uniqueId val="{00000001-7915-46CE-AC3D-E10AAB16774B}"/>
              </c:ext>
            </c:extLst>
          </c:dPt>
          <c:dPt>
            <c:idx val="2"/>
            <c:invertIfNegative val="0"/>
            <c:bubble3D val="0"/>
            <c:extLst>
              <c:ext xmlns:c16="http://schemas.microsoft.com/office/drawing/2014/chart" uri="{C3380CC4-5D6E-409C-BE32-E72D297353CC}">
                <c16:uniqueId val="{00000002-7915-46CE-AC3D-E10AAB16774B}"/>
              </c:ext>
            </c:extLst>
          </c:dPt>
          <c:dPt>
            <c:idx val="3"/>
            <c:invertIfNegative val="0"/>
            <c:bubble3D val="0"/>
            <c:extLst>
              <c:ext xmlns:c16="http://schemas.microsoft.com/office/drawing/2014/chart" uri="{C3380CC4-5D6E-409C-BE32-E72D297353CC}">
                <c16:uniqueId val="{00000003-7915-46CE-AC3D-E10AAB16774B}"/>
              </c:ext>
            </c:extLst>
          </c:dPt>
          <c:dPt>
            <c:idx val="8"/>
            <c:invertIfNegative val="0"/>
            <c:bubble3D val="0"/>
            <c:extLst>
              <c:ext xmlns:c16="http://schemas.microsoft.com/office/drawing/2014/chart" uri="{C3380CC4-5D6E-409C-BE32-E72D297353CC}">
                <c16:uniqueId val="{00000004-7915-46CE-AC3D-E10AAB16774B}"/>
              </c:ext>
            </c:extLst>
          </c:dPt>
          <c:dLbls>
            <c:dLbl>
              <c:idx val="0"/>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7915-46CE-AC3D-E10AAB16774B}"/>
                </c:ext>
              </c:extLst>
            </c:dLbl>
            <c:dLbl>
              <c:idx val="2"/>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7915-46CE-AC3D-E10AAB16774B}"/>
                </c:ext>
              </c:extLst>
            </c:dLbl>
            <c:dLbl>
              <c:idx val="3"/>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3-7915-46CE-AC3D-E10AAB16774B}"/>
                </c:ext>
              </c:extLst>
            </c:dLbl>
            <c:dLbl>
              <c:idx val="4"/>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7915-46CE-AC3D-E10AAB16774B}"/>
                </c:ext>
              </c:extLst>
            </c:dLbl>
            <c:dLbl>
              <c:idx val="5"/>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7915-46CE-AC3D-E10AAB16774B}"/>
                </c:ext>
              </c:extLst>
            </c:dLbl>
            <c:dLbl>
              <c:idx val="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7915-46CE-AC3D-E10AAB16774B}"/>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7915-46CE-AC3D-E10AAB16774B}"/>
                </c:ext>
              </c:extLst>
            </c:dLbl>
            <c:dLbl>
              <c:idx val="10"/>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7915-46CE-AC3D-E10AAB16774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List1!$A$2:$A$13</c:f>
              <c:strCache>
                <c:ptCount val="12"/>
                <c:pt idx="0">
                  <c:v>Infrastructure repair</c:v>
                </c:pt>
                <c:pt idx="1">
                  <c:v>Reconstruction or construction of a building</c:v>
                </c:pt>
                <c:pt idx="2">
                  <c:v>Reconstruction of monuments                 </c:v>
                </c:pt>
                <c:pt idx="3">
                  <c:v>Education and schools</c:v>
                </c:pt>
                <c:pt idx="4">
                  <c:v>Cultivation of public space</c:v>
                </c:pt>
                <c:pt idx="5">
                  <c:v>Cultural facilities</c:v>
                </c:pt>
                <c:pt idx="6">
                  <c:v>Science and research</c:v>
                </c:pt>
                <c:pt idx="7">
                  <c:v>Retraining of workers</c:v>
                </c:pt>
                <c:pt idx="8">
                  <c:v>Industry</c:v>
                </c:pt>
                <c:pt idx="9">
                  <c:v>Agriculture</c:v>
                </c:pt>
                <c:pt idx="10">
                  <c:v>Purchase of necessary equipment or machinery</c:v>
                </c:pt>
                <c:pt idx="11">
                  <c:v>Other</c:v>
                </c:pt>
              </c:strCache>
            </c:strRef>
          </c:cat>
          <c:val>
            <c:numRef>
              <c:f>List1!$B$2:$B$13</c:f>
              <c:numCache>
                <c:formatCode>###0%</c:formatCode>
                <c:ptCount val="12"/>
                <c:pt idx="0">
                  <c:v>0.53885290413397857</c:v>
                </c:pt>
                <c:pt idx="1">
                  <c:v>0.42456680856016882</c:v>
                </c:pt>
                <c:pt idx="2">
                  <c:v>0.41200826053853612</c:v>
                </c:pt>
                <c:pt idx="3">
                  <c:v>0.4206927314528614</c:v>
                </c:pt>
                <c:pt idx="4">
                  <c:v>0.38324080796501031</c:v>
                </c:pt>
                <c:pt idx="5">
                  <c:v>0.32806875980868422</c:v>
                </c:pt>
                <c:pt idx="6">
                  <c:v>0.18714196050701448</c:v>
                </c:pt>
                <c:pt idx="7">
                  <c:v>0.12109838730046241</c:v>
                </c:pt>
                <c:pt idx="8">
                  <c:v>0.12341729083664456</c:v>
                </c:pt>
                <c:pt idx="9">
                  <c:v>0.13899101414011966</c:v>
                </c:pt>
                <c:pt idx="10">
                  <c:v>0.16322146731559242</c:v>
                </c:pt>
                <c:pt idx="11">
                  <c:v>3.1571451864105059E-2</c:v>
                </c:pt>
              </c:numCache>
            </c:numRef>
          </c:val>
          <c:extLst>
            <c:ext xmlns:c16="http://schemas.microsoft.com/office/drawing/2014/chart" uri="{C3380CC4-5D6E-409C-BE32-E72D297353CC}">
              <c16:uniqueId val="{00000009-7915-46CE-AC3D-E10AAB16774B}"/>
            </c:ext>
          </c:extLst>
        </c:ser>
        <c:dLbls>
          <c:showLegendKey val="0"/>
          <c:showVal val="0"/>
          <c:showCatName val="0"/>
          <c:showSerName val="0"/>
          <c:showPercent val="0"/>
          <c:showBubbleSize val="0"/>
        </c:dLbls>
        <c:gapWidth val="30"/>
        <c:axId val="277115264"/>
        <c:axId val="277116800"/>
      </c:barChart>
      <c:catAx>
        <c:axId val="27711526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77116800"/>
        <c:crosses val="autoZero"/>
        <c:auto val="1"/>
        <c:lblAlgn val="ctr"/>
        <c:lblOffset val="300"/>
        <c:noMultiLvlLbl val="0"/>
      </c:catAx>
      <c:valAx>
        <c:axId val="277116800"/>
        <c:scaling>
          <c:orientation val="minMax"/>
          <c:max val="0.60000000000000009"/>
          <c:min val="0"/>
        </c:scaling>
        <c:delete val="0"/>
        <c:axPos val="t"/>
        <c:numFmt formatCode="###0%" sourceLinked="1"/>
        <c:majorTickMark val="out"/>
        <c:minorTickMark val="none"/>
        <c:tickLblPos val="none"/>
        <c:spPr>
          <a:ln>
            <a:noFill/>
          </a:ln>
        </c:spPr>
        <c:crossAx val="27711526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err="1"/>
              <a:t>Governing</a:t>
            </a:r>
            <a:r>
              <a:rPr lang="cs-CZ" dirty="0"/>
              <a:t> </a:t>
            </a:r>
            <a:r>
              <a:rPr lang="cs-CZ" dirty="0" err="1"/>
              <a:t>coalition</a:t>
            </a:r>
            <a:r>
              <a:rPr lang="cs-CZ" dirty="0"/>
              <a:t> </a:t>
            </a:r>
            <a:r>
              <a:rPr lang="cs-CZ" sz="600" i="1" dirty="0"/>
              <a:t>N167</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Governing coalition N167</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5CFD-42BF-AF07-53D29E335D05}"/>
              </c:ext>
            </c:extLst>
          </c:dPt>
          <c:dPt>
            <c:idx val="1"/>
            <c:invertIfNegative val="0"/>
            <c:bubble3D val="0"/>
            <c:extLst>
              <c:ext xmlns:c16="http://schemas.microsoft.com/office/drawing/2014/chart" uri="{C3380CC4-5D6E-409C-BE32-E72D297353CC}">
                <c16:uniqueId val="{00000001-5CFD-42BF-AF07-53D29E335D05}"/>
              </c:ext>
            </c:extLst>
          </c:dPt>
          <c:dPt>
            <c:idx val="2"/>
            <c:invertIfNegative val="0"/>
            <c:bubble3D val="0"/>
            <c:extLst>
              <c:ext xmlns:c16="http://schemas.microsoft.com/office/drawing/2014/chart" uri="{C3380CC4-5D6E-409C-BE32-E72D297353CC}">
                <c16:uniqueId val="{00000002-5CFD-42BF-AF07-53D29E335D05}"/>
              </c:ext>
            </c:extLst>
          </c:dPt>
          <c:dPt>
            <c:idx val="3"/>
            <c:invertIfNegative val="0"/>
            <c:bubble3D val="0"/>
            <c:extLst>
              <c:ext xmlns:c16="http://schemas.microsoft.com/office/drawing/2014/chart" uri="{C3380CC4-5D6E-409C-BE32-E72D297353CC}">
                <c16:uniqueId val="{00000003-5CFD-42BF-AF07-53D29E335D05}"/>
              </c:ext>
            </c:extLst>
          </c:dPt>
          <c:dPt>
            <c:idx val="8"/>
            <c:invertIfNegative val="0"/>
            <c:bubble3D val="0"/>
            <c:extLst>
              <c:ext xmlns:c16="http://schemas.microsoft.com/office/drawing/2014/chart" uri="{C3380CC4-5D6E-409C-BE32-E72D297353CC}">
                <c16:uniqueId val="{00000004-5CFD-42BF-AF07-53D29E335D05}"/>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CFD-42BF-AF07-53D29E335D05}"/>
                </c:ext>
              </c:extLst>
            </c:dLbl>
            <c:dLbl>
              <c:idx val="7"/>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CFD-42BF-AF07-53D29E335D05}"/>
                </c:ext>
              </c:extLst>
            </c:dLbl>
            <c:dLbl>
              <c:idx val="8"/>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5CFD-42BF-AF07-53D29E335D05}"/>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5CFD-42BF-AF07-53D29E335D05}"/>
                </c:ext>
              </c:extLst>
            </c:dLbl>
            <c:dLbl>
              <c:idx val="1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5CFD-42BF-AF07-53D29E335D05}"/>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List1!$A$2:$A$13</c:f>
              <c:strCache>
                <c:ptCount val="12"/>
                <c:pt idx="0">
                  <c:v>Infrastructure repair</c:v>
                </c:pt>
                <c:pt idx="1">
                  <c:v>Reconstruction or construction of a building</c:v>
                </c:pt>
                <c:pt idx="2">
                  <c:v>Reconstruction of monuments</c:v>
                </c:pt>
                <c:pt idx="3">
                  <c:v>Education and schools</c:v>
                </c:pt>
                <c:pt idx="4">
                  <c:v>Cultivation of public space</c:v>
                </c:pt>
                <c:pt idx="5">
                  <c:v>Cultural facilities</c:v>
                </c:pt>
                <c:pt idx="6">
                  <c:v>Science and research</c:v>
                </c:pt>
                <c:pt idx="7">
                  <c:v>Retraining of workers</c:v>
                </c:pt>
                <c:pt idx="8">
                  <c:v>Industry</c:v>
                </c:pt>
                <c:pt idx="9">
                  <c:v>Agriculture</c:v>
                </c:pt>
                <c:pt idx="10">
                  <c:v>Purchase of necessary equipment or machinery</c:v>
                </c:pt>
                <c:pt idx="11">
                  <c:v>Other</c:v>
                </c:pt>
              </c:strCache>
            </c:strRef>
          </c:cat>
          <c:val>
            <c:numRef>
              <c:f>List1!$B$2:$B$13</c:f>
              <c:numCache>
                <c:formatCode>###0%</c:formatCode>
                <c:ptCount val="12"/>
                <c:pt idx="0">
                  <c:v>0.33773062455099973</c:v>
                </c:pt>
                <c:pt idx="1">
                  <c:v>0.37754470342310731</c:v>
                </c:pt>
                <c:pt idx="2">
                  <c:v>0.3192306118709804</c:v>
                </c:pt>
                <c:pt idx="3">
                  <c:v>0.31848370986220376</c:v>
                </c:pt>
                <c:pt idx="4">
                  <c:v>0.3157877549333718</c:v>
                </c:pt>
                <c:pt idx="5">
                  <c:v>0.22576292113905561</c:v>
                </c:pt>
                <c:pt idx="6">
                  <c:v>0.22898091264371165</c:v>
                </c:pt>
                <c:pt idx="7">
                  <c:v>0.25739104756747261</c:v>
                </c:pt>
                <c:pt idx="8">
                  <c:v>0.20995112868895002</c:v>
                </c:pt>
                <c:pt idx="9">
                  <c:v>0.12601365373172049</c:v>
                </c:pt>
                <c:pt idx="10">
                  <c:v>9.0600702546686229E-2</c:v>
                </c:pt>
                <c:pt idx="11">
                  <c:v>1.0378192668568566E-2</c:v>
                </c:pt>
              </c:numCache>
            </c:numRef>
          </c:val>
          <c:extLst>
            <c:ext xmlns:c16="http://schemas.microsoft.com/office/drawing/2014/chart" uri="{C3380CC4-5D6E-409C-BE32-E72D297353CC}">
              <c16:uniqueId val="{00000008-5CFD-42BF-AF07-53D29E335D05}"/>
            </c:ext>
          </c:extLst>
        </c:ser>
        <c:dLbls>
          <c:showLegendKey val="0"/>
          <c:showVal val="0"/>
          <c:showCatName val="0"/>
          <c:showSerName val="0"/>
          <c:showPercent val="0"/>
          <c:showBubbleSize val="0"/>
        </c:dLbls>
        <c:gapWidth val="30"/>
        <c:axId val="279275392"/>
        <c:axId val="279276928"/>
      </c:barChart>
      <c:catAx>
        <c:axId val="27927539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79276928"/>
        <c:crosses val="autoZero"/>
        <c:auto val="1"/>
        <c:lblAlgn val="ctr"/>
        <c:lblOffset val="300"/>
        <c:noMultiLvlLbl val="0"/>
      </c:catAx>
      <c:valAx>
        <c:axId val="279276928"/>
        <c:scaling>
          <c:orientation val="minMax"/>
          <c:max val="0.60000000000000009"/>
          <c:min val="0"/>
        </c:scaling>
        <c:delete val="0"/>
        <c:axPos val="t"/>
        <c:numFmt formatCode="###0%" sourceLinked="1"/>
        <c:majorTickMark val="out"/>
        <c:minorTickMark val="none"/>
        <c:tickLblPos val="none"/>
        <c:spPr>
          <a:ln>
            <a:noFill/>
          </a:ln>
        </c:spPr>
        <c:crossAx val="27927539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N=330</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Praha</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B2BE-4695-B948-0B3044139C2E}"/>
              </c:ext>
            </c:extLst>
          </c:dPt>
          <c:dPt>
            <c:idx val="1"/>
            <c:invertIfNegative val="0"/>
            <c:bubble3D val="0"/>
            <c:extLst>
              <c:ext xmlns:c16="http://schemas.microsoft.com/office/drawing/2014/chart" uri="{C3380CC4-5D6E-409C-BE32-E72D297353CC}">
                <c16:uniqueId val="{00000001-B2BE-4695-B948-0B3044139C2E}"/>
              </c:ext>
            </c:extLst>
          </c:dPt>
          <c:dPt>
            <c:idx val="2"/>
            <c:invertIfNegative val="0"/>
            <c:bubble3D val="0"/>
            <c:extLst>
              <c:ext xmlns:c16="http://schemas.microsoft.com/office/drawing/2014/chart" uri="{C3380CC4-5D6E-409C-BE32-E72D297353CC}">
                <c16:uniqueId val="{00000002-B2BE-4695-B948-0B3044139C2E}"/>
              </c:ext>
            </c:extLst>
          </c:dPt>
          <c:dPt>
            <c:idx val="3"/>
            <c:invertIfNegative val="0"/>
            <c:bubble3D val="0"/>
            <c:extLst>
              <c:ext xmlns:c16="http://schemas.microsoft.com/office/drawing/2014/chart" uri="{C3380CC4-5D6E-409C-BE32-E72D297353CC}">
                <c16:uniqueId val="{00000003-B2BE-4695-B948-0B3044139C2E}"/>
              </c:ext>
            </c:extLst>
          </c:dPt>
          <c:dPt>
            <c:idx val="8"/>
            <c:invertIfNegative val="0"/>
            <c:bubble3D val="0"/>
            <c:extLst>
              <c:ext xmlns:c16="http://schemas.microsoft.com/office/drawing/2014/chart" uri="{C3380CC4-5D6E-409C-BE32-E72D297353CC}">
                <c16:uniqueId val="{00000004-B2BE-4695-B948-0B3044139C2E}"/>
              </c:ext>
            </c:extLst>
          </c:dPt>
          <c:dLbls>
            <c:dLbl>
              <c:idx val="4"/>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B2BE-4695-B948-0B3044139C2E}"/>
                </c:ext>
              </c:extLst>
            </c:dLbl>
            <c:dLbl>
              <c:idx val="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B2BE-4695-B948-0B3044139C2E}"/>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B2BE-4695-B948-0B3044139C2E}"/>
                </c:ext>
              </c:extLst>
            </c:dLbl>
            <c:dLbl>
              <c:idx val="9"/>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B2BE-4695-B948-0B3044139C2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List1!$A$2:$A$26</c:f>
              <c:strCache>
                <c:ptCount val="25"/>
                <c:pt idx="0">
                  <c:v>School, kindergarten</c:v>
                </c:pt>
                <c:pt idx="1">
                  <c:v>Castles, chateaux, churches, museums</c:v>
                </c:pt>
                <c:pt idx="2">
                  <c:v>Roads, roads, bridges</c:v>
                </c:pt>
                <c:pt idx="3">
                  <c:v>Revitalization of the park, greenery, water reservoirs</c:v>
                </c:pt>
                <c:pt idx="4">
                  <c:v>Revitalization of squares, cities</c:v>
                </c:pt>
                <c:pt idx="5">
                  <c:v>Education, retraining</c:v>
                </c:pt>
                <c:pt idx="6">
                  <c:v>Bike paths</c:v>
                </c:pt>
                <c:pt idx="7">
                  <c:v>Industry, automotive industry</c:v>
                </c:pt>
                <c:pt idx="8">
                  <c:v>Culture, theater</c:v>
                </c:pt>
                <c:pt idx="9">
                  <c:v>Expressway</c:v>
                </c:pt>
                <c:pt idx="10">
                  <c:v>Railway, train</c:v>
                </c:pt>
                <c:pt idx="11">
                  <c:v>Bus station</c:v>
                </c:pt>
                <c:pt idx="12">
                  <c:v>Playground</c:v>
                </c:pt>
                <c:pt idx="13">
                  <c:v>Science and research, COVID vaccine</c:v>
                </c:pt>
                <c:pt idx="14">
                  <c:v>Other buildings in the city</c:v>
                </c:pt>
                <c:pt idx="15">
                  <c:v>Swimming pool, swimming pool, water park, sports ground</c:v>
                </c:pt>
                <c:pt idx="16">
                  <c:v>Healthcare, Integrated Rescue System</c:v>
                </c:pt>
                <c:pt idx="17">
                  <c:v>Travel, tourism</c:v>
                </c:pt>
                <c:pt idx="18">
                  <c:v>Agrofert, Storks Nest, Penam</c:v>
                </c:pt>
                <c:pt idx="19">
                  <c:v>For farmers</c:v>
                </c:pt>
                <c:pt idx="20">
                  <c:v>Sewerage</c:v>
                </c:pt>
                <c:pt idx="21">
                  <c:v>Public transport</c:v>
                </c:pt>
                <c:pt idx="22">
                  <c:v>Ecology, recycling</c:v>
                </c:pt>
                <c:pt idx="23">
                  <c:v>Biogas plant</c:v>
                </c:pt>
                <c:pt idx="24">
                  <c:v>Other</c:v>
                </c:pt>
              </c:strCache>
            </c:strRef>
          </c:cat>
          <c:val>
            <c:numRef>
              <c:f>List1!$B$2:$B$26</c:f>
              <c:numCache>
                <c:formatCode>###0%</c:formatCode>
                <c:ptCount val="25"/>
                <c:pt idx="0">
                  <c:v>0.35842293906810035</c:v>
                </c:pt>
                <c:pt idx="1">
                  <c:v>0.29749103942652327</c:v>
                </c:pt>
                <c:pt idx="2">
                  <c:v>0.16129032258064516</c:v>
                </c:pt>
                <c:pt idx="3">
                  <c:v>0.22939068100358423</c:v>
                </c:pt>
                <c:pt idx="4">
                  <c:v>0.13978494623655913</c:v>
                </c:pt>
                <c:pt idx="5">
                  <c:v>6.8100358422939072E-2</c:v>
                </c:pt>
                <c:pt idx="6">
                  <c:v>7.1684587813620068E-2</c:v>
                </c:pt>
                <c:pt idx="7">
                  <c:v>3.9426523297491037E-2</c:v>
                </c:pt>
                <c:pt idx="8">
                  <c:v>9.6774193548387094E-2</c:v>
                </c:pt>
                <c:pt idx="9">
                  <c:v>0.14336917562724014</c:v>
                </c:pt>
                <c:pt idx="10">
                  <c:v>0.1111111111111111</c:v>
                </c:pt>
                <c:pt idx="11">
                  <c:v>5.7347670250896057E-2</c:v>
                </c:pt>
                <c:pt idx="12">
                  <c:v>7.8853046594982074E-2</c:v>
                </c:pt>
                <c:pt idx="13">
                  <c:v>9.3189964157706098E-2</c:v>
                </c:pt>
                <c:pt idx="14">
                  <c:v>3.2258064516129031E-2</c:v>
                </c:pt>
                <c:pt idx="15">
                  <c:v>5.7347670250896057E-2</c:v>
                </c:pt>
                <c:pt idx="16">
                  <c:v>4.3010752688172046E-2</c:v>
                </c:pt>
                <c:pt idx="17">
                  <c:v>2.8673835125448029E-2</c:v>
                </c:pt>
                <c:pt idx="18">
                  <c:v>4.6594982078853049E-2</c:v>
                </c:pt>
                <c:pt idx="19">
                  <c:v>3.2258064516129031E-2</c:v>
                </c:pt>
                <c:pt idx="20">
                  <c:v>7.1684587813620072E-3</c:v>
                </c:pt>
                <c:pt idx="21">
                  <c:v>7.1684587813620072E-3</c:v>
                </c:pt>
                <c:pt idx="22">
                  <c:v>1.4336917562724014E-2</c:v>
                </c:pt>
                <c:pt idx="23">
                  <c:v>3.5842293906810036E-3</c:v>
                </c:pt>
                <c:pt idx="24">
                  <c:v>0.16129032258064516</c:v>
                </c:pt>
              </c:numCache>
            </c:numRef>
          </c:val>
          <c:extLst>
            <c:ext xmlns:c16="http://schemas.microsoft.com/office/drawing/2014/chart" uri="{C3380CC4-5D6E-409C-BE32-E72D297353CC}">
              <c16:uniqueId val="{00000008-B2BE-4695-B948-0B3044139C2E}"/>
            </c:ext>
          </c:extLst>
        </c:ser>
        <c:dLbls>
          <c:showLegendKey val="0"/>
          <c:showVal val="0"/>
          <c:showCatName val="0"/>
          <c:showSerName val="0"/>
          <c:showPercent val="0"/>
          <c:showBubbleSize val="0"/>
        </c:dLbls>
        <c:gapWidth val="30"/>
        <c:axId val="138733824"/>
        <c:axId val="138743808"/>
      </c:barChart>
      <c:catAx>
        <c:axId val="13873382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38743808"/>
        <c:crosses val="autoZero"/>
        <c:auto val="1"/>
        <c:lblAlgn val="ctr"/>
        <c:lblOffset val="300"/>
        <c:noMultiLvlLbl val="0"/>
      </c:catAx>
      <c:valAx>
        <c:axId val="138743808"/>
        <c:scaling>
          <c:orientation val="minMax"/>
          <c:max val="0.5"/>
          <c:min val="0"/>
        </c:scaling>
        <c:delete val="0"/>
        <c:axPos val="t"/>
        <c:numFmt formatCode="###0%" sourceLinked="1"/>
        <c:majorTickMark val="out"/>
        <c:minorTickMark val="none"/>
        <c:tickLblPos val="none"/>
        <c:spPr>
          <a:ln>
            <a:noFill/>
          </a:ln>
        </c:spPr>
        <c:crossAx val="13873382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N=697</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N=697</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5BE2-40CA-A128-D9F19DD03B05}"/>
              </c:ext>
            </c:extLst>
          </c:dPt>
          <c:dPt>
            <c:idx val="1"/>
            <c:invertIfNegative val="0"/>
            <c:bubble3D val="0"/>
            <c:extLst>
              <c:ext xmlns:c16="http://schemas.microsoft.com/office/drawing/2014/chart" uri="{C3380CC4-5D6E-409C-BE32-E72D297353CC}">
                <c16:uniqueId val="{00000001-5BE2-40CA-A128-D9F19DD03B05}"/>
              </c:ext>
            </c:extLst>
          </c:dPt>
          <c:dPt>
            <c:idx val="2"/>
            <c:invertIfNegative val="0"/>
            <c:bubble3D val="0"/>
            <c:extLst>
              <c:ext xmlns:c16="http://schemas.microsoft.com/office/drawing/2014/chart" uri="{C3380CC4-5D6E-409C-BE32-E72D297353CC}">
                <c16:uniqueId val="{00000002-5BE2-40CA-A128-D9F19DD03B05}"/>
              </c:ext>
            </c:extLst>
          </c:dPt>
          <c:dPt>
            <c:idx val="3"/>
            <c:invertIfNegative val="0"/>
            <c:bubble3D val="0"/>
            <c:extLst>
              <c:ext xmlns:c16="http://schemas.microsoft.com/office/drawing/2014/chart" uri="{C3380CC4-5D6E-409C-BE32-E72D297353CC}">
                <c16:uniqueId val="{00000003-5BE2-40CA-A128-D9F19DD03B05}"/>
              </c:ext>
            </c:extLst>
          </c:dPt>
          <c:dPt>
            <c:idx val="8"/>
            <c:invertIfNegative val="0"/>
            <c:bubble3D val="0"/>
            <c:extLst>
              <c:ext xmlns:c16="http://schemas.microsoft.com/office/drawing/2014/chart" uri="{C3380CC4-5D6E-409C-BE32-E72D297353CC}">
                <c16:uniqueId val="{00000004-5BE2-40CA-A128-D9F19DD03B05}"/>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BE2-40CA-A128-D9F19DD03B05}"/>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BE2-40CA-A128-D9F19DD03B05}"/>
                </c:ext>
              </c:extLst>
            </c:dLbl>
            <c:dLbl>
              <c:idx val="1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5BE2-40CA-A128-D9F19DD03B05}"/>
                </c:ext>
              </c:extLst>
            </c:dLbl>
            <c:dLbl>
              <c:idx val="24"/>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5BE2-40CA-A128-D9F19DD03B05}"/>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List1!$A$2:$A$26</c:f>
              <c:strCache>
                <c:ptCount val="25"/>
                <c:pt idx="0">
                  <c:v>School, kindergarten</c:v>
                </c:pt>
                <c:pt idx="1">
                  <c:v>Castles, chateaux, churches, museums</c:v>
                </c:pt>
                <c:pt idx="2">
                  <c:v>Roads, roads, bridges</c:v>
                </c:pt>
                <c:pt idx="3">
                  <c:v>Revitalization of the park, greenery, water reservoirs</c:v>
                </c:pt>
                <c:pt idx="4">
                  <c:v>Revitalization of squares, cities</c:v>
                </c:pt>
                <c:pt idx="5">
                  <c:v>Education, retraining</c:v>
                </c:pt>
                <c:pt idx="6">
                  <c:v>Bike paths</c:v>
                </c:pt>
                <c:pt idx="7">
                  <c:v>Industry, automotive industry</c:v>
                </c:pt>
                <c:pt idx="8">
                  <c:v>Culture, theater</c:v>
                </c:pt>
                <c:pt idx="9">
                  <c:v>Expressway</c:v>
                </c:pt>
                <c:pt idx="10">
                  <c:v>Railway, train</c:v>
                </c:pt>
                <c:pt idx="11">
                  <c:v>Bus station</c:v>
                </c:pt>
                <c:pt idx="12">
                  <c:v>Playground</c:v>
                </c:pt>
                <c:pt idx="13">
                  <c:v>Science and research, COVID vaccine</c:v>
                </c:pt>
                <c:pt idx="14">
                  <c:v>Other buildings in the city</c:v>
                </c:pt>
                <c:pt idx="15">
                  <c:v>Swimming pool, swimming pool, water park, sports ground</c:v>
                </c:pt>
                <c:pt idx="16">
                  <c:v>Healthcare, Integrated Rescue System</c:v>
                </c:pt>
                <c:pt idx="17">
                  <c:v>Travel, tourism</c:v>
                </c:pt>
                <c:pt idx="18">
                  <c:v>Agrofert, Storks Nest, Penam</c:v>
                </c:pt>
                <c:pt idx="19">
                  <c:v>For farmers</c:v>
                </c:pt>
                <c:pt idx="20">
                  <c:v>Sewerage</c:v>
                </c:pt>
                <c:pt idx="21">
                  <c:v>Public transport</c:v>
                </c:pt>
                <c:pt idx="22">
                  <c:v>Ecology, recycling</c:v>
                </c:pt>
                <c:pt idx="23">
                  <c:v>Biogas plant</c:v>
                </c:pt>
                <c:pt idx="24">
                  <c:v>Other</c:v>
                </c:pt>
              </c:strCache>
            </c:strRef>
          </c:cat>
          <c:val>
            <c:numRef>
              <c:f>List1!$B$2:$B$26</c:f>
              <c:numCache>
                <c:formatCode>###0%</c:formatCode>
                <c:ptCount val="25"/>
                <c:pt idx="0">
                  <c:v>0.3103221691272911</c:v>
                </c:pt>
                <c:pt idx="1">
                  <c:v>0.28542024936695726</c:v>
                </c:pt>
                <c:pt idx="2">
                  <c:v>0.22299312633405208</c:v>
                </c:pt>
                <c:pt idx="3">
                  <c:v>0.17234630629631773</c:v>
                </c:pt>
                <c:pt idx="4">
                  <c:v>0.11994905148570399</c:v>
                </c:pt>
                <c:pt idx="5">
                  <c:v>0.1018469666045855</c:v>
                </c:pt>
                <c:pt idx="6">
                  <c:v>8.9258987234650325E-2</c:v>
                </c:pt>
                <c:pt idx="7">
                  <c:v>8.4596608696323655E-2</c:v>
                </c:pt>
                <c:pt idx="8">
                  <c:v>8.4548161741080374E-2</c:v>
                </c:pt>
                <c:pt idx="9">
                  <c:v>7.5814915000784869E-2</c:v>
                </c:pt>
                <c:pt idx="10">
                  <c:v>7.527286808678034E-2</c:v>
                </c:pt>
                <c:pt idx="11">
                  <c:v>6.4108650303294198E-2</c:v>
                </c:pt>
                <c:pt idx="12">
                  <c:v>5.8822304455707589E-2</c:v>
                </c:pt>
                <c:pt idx="13">
                  <c:v>5.8702213107140279E-2</c:v>
                </c:pt>
                <c:pt idx="14">
                  <c:v>5.6599643239879566E-2</c:v>
                </c:pt>
                <c:pt idx="15">
                  <c:v>5.2871479380384771E-2</c:v>
                </c:pt>
                <c:pt idx="16">
                  <c:v>5.1251016208363212E-2</c:v>
                </c:pt>
                <c:pt idx="17">
                  <c:v>4.4142940062229012E-2</c:v>
                </c:pt>
                <c:pt idx="18">
                  <c:v>3.7966705842467675E-2</c:v>
                </c:pt>
                <c:pt idx="19">
                  <c:v>2.5195090941353047E-2</c:v>
                </c:pt>
                <c:pt idx="20">
                  <c:v>1.1205795691930833E-2</c:v>
                </c:pt>
                <c:pt idx="21">
                  <c:v>9.7693973299711311E-3</c:v>
                </c:pt>
                <c:pt idx="22">
                  <c:v>8.2008161758166699E-3</c:v>
                </c:pt>
                <c:pt idx="23">
                  <c:v>7.5357965609923116E-3</c:v>
                </c:pt>
                <c:pt idx="24">
                  <c:v>0.27566227521512904</c:v>
                </c:pt>
              </c:numCache>
            </c:numRef>
          </c:val>
          <c:extLst>
            <c:ext xmlns:c16="http://schemas.microsoft.com/office/drawing/2014/chart" uri="{C3380CC4-5D6E-409C-BE32-E72D297353CC}">
              <c16:uniqueId val="{00000008-5BE2-40CA-A128-D9F19DD03B05}"/>
            </c:ext>
          </c:extLst>
        </c:ser>
        <c:dLbls>
          <c:showLegendKey val="0"/>
          <c:showVal val="0"/>
          <c:showCatName val="0"/>
          <c:showSerName val="0"/>
          <c:showPercent val="0"/>
          <c:showBubbleSize val="0"/>
        </c:dLbls>
        <c:gapWidth val="30"/>
        <c:axId val="138893184"/>
        <c:axId val="138894720"/>
      </c:barChart>
      <c:catAx>
        <c:axId val="13889318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pPr>
            <a:endParaRPr lang="cs-CZ"/>
          </a:p>
        </c:txPr>
        <c:crossAx val="138894720"/>
        <c:crosses val="autoZero"/>
        <c:auto val="1"/>
        <c:lblAlgn val="ctr"/>
        <c:lblOffset val="300"/>
        <c:noMultiLvlLbl val="0"/>
      </c:catAx>
      <c:valAx>
        <c:axId val="138894720"/>
        <c:scaling>
          <c:orientation val="minMax"/>
          <c:max val="0.5"/>
          <c:min val="0"/>
        </c:scaling>
        <c:delete val="0"/>
        <c:axPos val="t"/>
        <c:numFmt formatCode="###0%" sourceLinked="1"/>
        <c:majorTickMark val="out"/>
        <c:minorTickMark val="none"/>
        <c:tickLblPos val="none"/>
        <c:spPr>
          <a:ln>
            <a:noFill/>
          </a:ln>
        </c:spPr>
        <c:crossAx val="13889318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47308156563680115"/>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0AC8-4AC7-A3B5-D95159FBB5C6}"/>
              </c:ext>
            </c:extLst>
          </c:dPt>
          <c:dPt>
            <c:idx val="1"/>
            <c:invertIfNegative val="0"/>
            <c:bubble3D val="0"/>
            <c:extLst>
              <c:ext xmlns:c16="http://schemas.microsoft.com/office/drawing/2014/chart" uri="{C3380CC4-5D6E-409C-BE32-E72D297353CC}">
                <c16:uniqueId val="{00000001-0AC8-4AC7-A3B5-D95159FBB5C6}"/>
              </c:ext>
            </c:extLst>
          </c:dPt>
          <c:dPt>
            <c:idx val="2"/>
            <c:invertIfNegative val="0"/>
            <c:bubble3D val="0"/>
            <c:extLst>
              <c:ext xmlns:c16="http://schemas.microsoft.com/office/drawing/2014/chart" uri="{C3380CC4-5D6E-409C-BE32-E72D297353CC}">
                <c16:uniqueId val="{00000002-0AC8-4AC7-A3B5-D95159FBB5C6}"/>
              </c:ext>
            </c:extLst>
          </c:dPt>
          <c:dPt>
            <c:idx val="3"/>
            <c:invertIfNegative val="0"/>
            <c:bubble3D val="0"/>
            <c:extLst>
              <c:ext xmlns:c16="http://schemas.microsoft.com/office/drawing/2014/chart" uri="{C3380CC4-5D6E-409C-BE32-E72D297353CC}">
                <c16:uniqueId val="{00000003-0AC8-4AC7-A3B5-D95159FBB5C6}"/>
              </c:ext>
            </c:extLst>
          </c:dPt>
          <c:dPt>
            <c:idx val="8"/>
            <c:invertIfNegative val="0"/>
            <c:bubble3D val="0"/>
            <c:extLst>
              <c:ext xmlns:c16="http://schemas.microsoft.com/office/drawing/2014/chart" uri="{C3380CC4-5D6E-409C-BE32-E72D297353CC}">
                <c16:uniqueId val="{00000004-0AC8-4AC7-A3B5-D95159FBB5C6}"/>
              </c:ext>
            </c:extLst>
          </c:dPt>
          <c:dLbls>
            <c:dLbl>
              <c:idx val="1"/>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0AC8-4AC7-A3B5-D95159FBB5C6}"/>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0AC8-4AC7-A3B5-D95159FBB5C6}"/>
                </c:ext>
              </c:extLst>
            </c:dLbl>
            <c:dLbl>
              <c:idx val="17"/>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0AC8-4AC7-A3B5-D95159FBB5C6}"/>
                </c:ext>
              </c:extLst>
            </c:dLbl>
            <c:dLbl>
              <c:idx val="2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0AC8-4AC7-A3B5-D95159FBB5C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List1!$A$2:$A$30</c:f>
              <c:strCache>
                <c:ptCount val="29"/>
                <c:pt idx="0">
                  <c:v>Education, training</c:v>
                </c:pt>
                <c:pt idx="1">
                  <c:v>Travel</c:v>
                </c:pt>
                <c:pt idx="2">
                  <c:v>Sport</c:v>
                </c:pt>
                <c:pt idx="3">
                  <c:v>Ecology, environment</c:v>
                </c:pt>
                <c:pt idx="4">
                  <c:v>Playgrounds, public sports grounds</c:v>
                </c:pt>
                <c:pt idx="5">
                  <c:v>Infrastructure</c:v>
                </c:pt>
                <c:pt idx="6">
                  <c:v>Bike paths</c:v>
                </c:pt>
                <c:pt idx="7">
                  <c:v>Culture</c:v>
                </c:pt>
                <c:pt idx="8">
                  <c:v>Free time activities</c:v>
                </c:pt>
                <c:pt idx="9">
                  <c:v>Urban revitalization</c:v>
                </c:pt>
                <c:pt idx="10">
                  <c:v>Public spaces</c:v>
                </c:pt>
                <c:pt idx="11">
                  <c:v>Financial aid, subsidies</c:v>
                </c:pt>
                <c:pt idx="12">
                  <c:v>Healthcare</c:v>
                </c:pt>
                <c:pt idx="13">
                  <c:v>Business support</c:v>
                </c:pt>
                <c:pt idx="14">
                  <c:v>Better conditions, standard of living</c:v>
                </c:pt>
                <c:pt idx="15">
                  <c:v>Public transport</c:v>
                </c:pt>
                <c:pt idx="16">
                  <c:v>Work</c:v>
                </c:pt>
                <c:pt idx="17">
                  <c:v>Securing seniors</c:v>
                </c:pt>
                <c:pt idx="18">
                  <c:v>Reconstruction of monuments</c:v>
                </c:pt>
                <c:pt idx="19">
                  <c:v>Employment opportunities</c:v>
                </c:pt>
                <c:pt idx="20">
                  <c:v>Science and research</c:v>
                </c:pt>
                <c:pt idx="21">
                  <c:v>The same quality of food</c:v>
                </c:pt>
                <c:pt idx="22">
                  <c:v>Availability of housing</c:v>
                </c:pt>
                <c:pt idx="23">
                  <c:v>Transport</c:v>
                </c:pt>
                <c:pt idx="24">
                  <c:v>Access to the Covid pandemic</c:v>
                </c:pt>
                <c:pt idx="25">
                  <c:v>Social policy</c:v>
                </c:pt>
                <c:pt idx="26">
                  <c:v>Other</c:v>
                </c:pt>
                <c:pt idx="27">
                  <c:v>Nothing</c:v>
                </c:pt>
                <c:pt idx="28">
                  <c:v>I do not know</c:v>
                </c:pt>
              </c:strCache>
            </c:strRef>
          </c:cat>
          <c:val>
            <c:numRef>
              <c:f>List1!$B$2:$B$30</c:f>
              <c:numCache>
                <c:formatCode>###0%</c:formatCode>
                <c:ptCount val="29"/>
                <c:pt idx="0">
                  <c:v>0.15090543259557343</c:v>
                </c:pt>
                <c:pt idx="1">
                  <c:v>9.4567404426559351E-2</c:v>
                </c:pt>
                <c:pt idx="2">
                  <c:v>5.6338028169014093E-2</c:v>
                </c:pt>
                <c:pt idx="3">
                  <c:v>4.6277665995975853E-2</c:v>
                </c:pt>
                <c:pt idx="4">
                  <c:v>3.0181086519114685E-2</c:v>
                </c:pt>
                <c:pt idx="5">
                  <c:v>3.6217303822937627E-2</c:v>
                </c:pt>
                <c:pt idx="6">
                  <c:v>1.4084507042253523E-2</c:v>
                </c:pt>
                <c:pt idx="7">
                  <c:v>3.4205231388329982E-2</c:v>
                </c:pt>
                <c:pt idx="8">
                  <c:v>2.8169014084507046E-2</c:v>
                </c:pt>
                <c:pt idx="9">
                  <c:v>1.6096579476861168E-2</c:v>
                </c:pt>
                <c:pt idx="10">
                  <c:v>2.4144869215291749E-2</c:v>
                </c:pt>
                <c:pt idx="11">
                  <c:v>2.6156941649899398E-2</c:v>
                </c:pt>
                <c:pt idx="12">
                  <c:v>2.4144869215291749E-2</c:v>
                </c:pt>
                <c:pt idx="13">
                  <c:v>4.0241448692152921E-3</c:v>
                </c:pt>
                <c:pt idx="14">
                  <c:v>2.0120724346076459E-2</c:v>
                </c:pt>
                <c:pt idx="15">
                  <c:v>8.0482897384305842E-3</c:v>
                </c:pt>
                <c:pt idx="16">
                  <c:v>1.0060362173038229E-2</c:v>
                </c:pt>
                <c:pt idx="17">
                  <c:v>1.4084507042253523E-2</c:v>
                </c:pt>
                <c:pt idx="18">
                  <c:v>1.0060362173038229E-2</c:v>
                </c:pt>
                <c:pt idx="19">
                  <c:v>2.0120724346076459E-2</c:v>
                </c:pt>
                <c:pt idx="20">
                  <c:v>1.2072434607645875E-2</c:v>
                </c:pt>
                <c:pt idx="21">
                  <c:v>1.2072434607645875E-2</c:v>
                </c:pt>
                <c:pt idx="22">
                  <c:v>1.6096579476861168E-2</c:v>
                </c:pt>
                <c:pt idx="23">
                  <c:v>1.4084507042253523E-2</c:v>
                </c:pt>
                <c:pt idx="24">
                  <c:v>4.0241448692152921E-3</c:v>
                </c:pt>
                <c:pt idx="25">
                  <c:v>8.0482897384305842E-3</c:v>
                </c:pt>
                <c:pt idx="26">
                  <c:v>0.15291750503018109</c:v>
                </c:pt>
                <c:pt idx="27">
                  <c:v>0.17303822937625754</c:v>
                </c:pt>
                <c:pt idx="28">
                  <c:v>0.24346076458752516</c:v>
                </c:pt>
              </c:numCache>
            </c:numRef>
          </c:val>
          <c:extLst>
            <c:ext xmlns:c16="http://schemas.microsoft.com/office/drawing/2014/chart" uri="{C3380CC4-5D6E-409C-BE32-E72D297353CC}">
              <c16:uniqueId val="{00000007-0AC8-4AC7-A3B5-D95159FBB5C6}"/>
            </c:ext>
          </c:extLst>
        </c:ser>
        <c:dLbls>
          <c:showLegendKey val="0"/>
          <c:showVal val="0"/>
          <c:showCatName val="0"/>
          <c:showSerName val="0"/>
          <c:showPercent val="0"/>
          <c:showBubbleSize val="0"/>
        </c:dLbls>
        <c:gapWidth val="30"/>
        <c:axId val="138817920"/>
        <c:axId val="138819456"/>
      </c:barChart>
      <c:catAx>
        <c:axId val="13881792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solidFill>
                  <a:schemeClr val="bg1"/>
                </a:solidFill>
              </a:defRPr>
            </a:pPr>
            <a:endParaRPr lang="cs-CZ"/>
          </a:p>
        </c:txPr>
        <c:crossAx val="138819456"/>
        <c:crosses val="autoZero"/>
        <c:auto val="1"/>
        <c:lblAlgn val="ctr"/>
        <c:lblOffset val="300"/>
        <c:noMultiLvlLbl val="0"/>
      </c:catAx>
      <c:valAx>
        <c:axId val="138819456"/>
        <c:scaling>
          <c:orientation val="minMax"/>
          <c:max val="0.5"/>
          <c:min val="0"/>
        </c:scaling>
        <c:delete val="0"/>
        <c:axPos val="t"/>
        <c:numFmt formatCode="###0%" sourceLinked="1"/>
        <c:majorTickMark val="out"/>
        <c:minorTickMark val="none"/>
        <c:tickLblPos val="none"/>
        <c:spPr>
          <a:ln>
            <a:noFill/>
          </a:ln>
        </c:spPr>
        <c:crossAx val="13881792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47016661360841916"/>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0131-4BC3-874C-0D3759C05FC2}"/>
              </c:ext>
            </c:extLst>
          </c:dPt>
          <c:dPt>
            <c:idx val="1"/>
            <c:invertIfNegative val="0"/>
            <c:bubble3D val="0"/>
            <c:extLst>
              <c:ext xmlns:c16="http://schemas.microsoft.com/office/drawing/2014/chart" uri="{C3380CC4-5D6E-409C-BE32-E72D297353CC}">
                <c16:uniqueId val="{00000001-0131-4BC3-874C-0D3759C05FC2}"/>
              </c:ext>
            </c:extLst>
          </c:dPt>
          <c:dPt>
            <c:idx val="2"/>
            <c:invertIfNegative val="0"/>
            <c:bubble3D val="0"/>
            <c:extLst>
              <c:ext xmlns:c16="http://schemas.microsoft.com/office/drawing/2014/chart" uri="{C3380CC4-5D6E-409C-BE32-E72D297353CC}">
                <c16:uniqueId val="{00000002-0131-4BC3-874C-0D3759C05FC2}"/>
              </c:ext>
            </c:extLst>
          </c:dPt>
          <c:dPt>
            <c:idx val="3"/>
            <c:invertIfNegative val="0"/>
            <c:bubble3D val="0"/>
            <c:extLst>
              <c:ext xmlns:c16="http://schemas.microsoft.com/office/drawing/2014/chart" uri="{C3380CC4-5D6E-409C-BE32-E72D297353CC}">
                <c16:uniqueId val="{00000003-0131-4BC3-874C-0D3759C05FC2}"/>
              </c:ext>
            </c:extLst>
          </c:dPt>
          <c:dPt>
            <c:idx val="8"/>
            <c:invertIfNegative val="0"/>
            <c:bubble3D val="0"/>
            <c:extLst>
              <c:ext xmlns:c16="http://schemas.microsoft.com/office/drawing/2014/chart" uri="{C3380CC4-5D6E-409C-BE32-E72D297353CC}">
                <c16:uniqueId val="{00000004-0131-4BC3-874C-0D3759C05FC2}"/>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0131-4BC3-874C-0D3759C05FC2}"/>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0131-4BC3-874C-0D3759C05FC2}"/>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0131-4BC3-874C-0D3759C05FC2}"/>
                </c:ext>
              </c:extLst>
            </c:dLbl>
            <c:dLbl>
              <c:idx val="28"/>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0131-4BC3-874C-0D3759C05FC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List1!$A$2:$A$30</c:f>
              <c:strCache>
                <c:ptCount val="29"/>
                <c:pt idx="0">
                  <c:v>Education, training</c:v>
                </c:pt>
                <c:pt idx="1">
                  <c:v>Travel</c:v>
                </c:pt>
                <c:pt idx="2">
                  <c:v>Sport</c:v>
                </c:pt>
                <c:pt idx="3">
                  <c:v>Ecology, environment</c:v>
                </c:pt>
                <c:pt idx="4">
                  <c:v>Playgrounds, public sports grounds</c:v>
                </c:pt>
                <c:pt idx="5">
                  <c:v>Infrastructure</c:v>
                </c:pt>
                <c:pt idx="6">
                  <c:v>Bike paths</c:v>
                </c:pt>
                <c:pt idx="7">
                  <c:v>Culture</c:v>
                </c:pt>
                <c:pt idx="8">
                  <c:v>Free time activities</c:v>
                </c:pt>
                <c:pt idx="9">
                  <c:v>Urban revitalization</c:v>
                </c:pt>
                <c:pt idx="10">
                  <c:v>Public spaces</c:v>
                </c:pt>
                <c:pt idx="11">
                  <c:v>Financial aid, subsidies</c:v>
                </c:pt>
                <c:pt idx="12">
                  <c:v>Healthcare</c:v>
                </c:pt>
                <c:pt idx="13">
                  <c:v>Business support</c:v>
                </c:pt>
                <c:pt idx="14">
                  <c:v>Better conditions, standard of living</c:v>
                </c:pt>
                <c:pt idx="15">
                  <c:v>Public transport</c:v>
                </c:pt>
                <c:pt idx="16">
                  <c:v>Work</c:v>
                </c:pt>
                <c:pt idx="17">
                  <c:v>Securing seniors</c:v>
                </c:pt>
                <c:pt idx="18">
                  <c:v>Reconstruction of monuments</c:v>
                </c:pt>
                <c:pt idx="19">
                  <c:v>Employment opportunities</c:v>
                </c:pt>
                <c:pt idx="20">
                  <c:v>Science and research</c:v>
                </c:pt>
                <c:pt idx="21">
                  <c:v>The same quality of food</c:v>
                </c:pt>
                <c:pt idx="22">
                  <c:v>Availability of housing</c:v>
                </c:pt>
                <c:pt idx="23">
                  <c:v>Transport</c:v>
                </c:pt>
                <c:pt idx="24">
                  <c:v>Access to the Covid pandemic</c:v>
                </c:pt>
                <c:pt idx="25">
                  <c:v>Social policy</c:v>
                </c:pt>
                <c:pt idx="26">
                  <c:v>Other</c:v>
                </c:pt>
                <c:pt idx="27">
                  <c:v>Nothing</c:v>
                </c:pt>
                <c:pt idx="28">
                  <c:v>I do not know</c:v>
                </c:pt>
              </c:strCache>
            </c:strRef>
          </c:cat>
          <c:val>
            <c:numRef>
              <c:f>List1!$B$2:$B$30</c:f>
              <c:numCache>
                <c:formatCode>###0%</c:formatCode>
                <c:ptCount val="29"/>
                <c:pt idx="0">
                  <c:v>9.5604558658258815E-2</c:v>
                </c:pt>
                <c:pt idx="1">
                  <c:v>5.6345975369819994E-2</c:v>
                </c:pt>
                <c:pt idx="2">
                  <c:v>4.5882232369793163E-2</c:v>
                </c:pt>
                <c:pt idx="3">
                  <c:v>3.9609683828162712E-2</c:v>
                </c:pt>
                <c:pt idx="4">
                  <c:v>3.350708404268643E-2</c:v>
                </c:pt>
                <c:pt idx="5">
                  <c:v>2.9367337741256355E-2</c:v>
                </c:pt>
                <c:pt idx="6">
                  <c:v>2.802781152806014E-2</c:v>
                </c:pt>
                <c:pt idx="7">
                  <c:v>2.471895811782324E-2</c:v>
                </c:pt>
                <c:pt idx="8">
                  <c:v>2.3513309618099772E-2</c:v>
                </c:pt>
                <c:pt idx="9">
                  <c:v>2.0755973291705181E-2</c:v>
                </c:pt>
                <c:pt idx="10">
                  <c:v>1.9569899093908168E-2</c:v>
                </c:pt>
                <c:pt idx="11">
                  <c:v>1.7711459484460582E-2</c:v>
                </c:pt>
                <c:pt idx="12">
                  <c:v>1.6645474331253442E-2</c:v>
                </c:pt>
                <c:pt idx="13">
                  <c:v>1.6305559969768364E-2</c:v>
                </c:pt>
                <c:pt idx="14">
                  <c:v>1.48920959046847E-2</c:v>
                </c:pt>
                <c:pt idx="15">
                  <c:v>1.3527871220610398E-2</c:v>
                </c:pt>
                <c:pt idx="16">
                  <c:v>1.3336176367531252E-2</c:v>
                </c:pt>
                <c:pt idx="17">
                  <c:v>1.2404711652890994E-2</c:v>
                </c:pt>
                <c:pt idx="18">
                  <c:v>1.1986845301848452E-2</c:v>
                </c:pt>
                <c:pt idx="19">
                  <c:v>1.0820653124930933E-2</c:v>
                </c:pt>
                <c:pt idx="20">
                  <c:v>1.036746053256187E-2</c:v>
                </c:pt>
                <c:pt idx="21">
                  <c:v>9.5732879504514777E-3</c:v>
                </c:pt>
                <c:pt idx="22">
                  <c:v>8.2863208006912839E-3</c:v>
                </c:pt>
                <c:pt idx="23">
                  <c:v>8.1174400517089861E-3</c:v>
                </c:pt>
                <c:pt idx="24">
                  <c:v>6.844363102909045E-3</c:v>
                </c:pt>
                <c:pt idx="25">
                  <c:v>6.2190437452980122E-3</c:v>
                </c:pt>
                <c:pt idx="26">
                  <c:v>0.10944887539600137</c:v>
                </c:pt>
                <c:pt idx="27">
                  <c:v>0.21666542143618286</c:v>
                </c:pt>
                <c:pt idx="28">
                  <c:v>0.31655023927691534</c:v>
                </c:pt>
              </c:numCache>
            </c:numRef>
          </c:val>
          <c:extLst>
            <c:ext xmlns:c16="http://schemas.microsoft.com/office/drawing/2014/chart" uri="{C3380CC4-5D6E-409C-BE32-E72D297353CC}">
              <c16:uniqueId val="{00000008-0131-4BC3-874C-0D3759C05FC2}"/>
            </c:ext>
          </c:extLst>
        </c:ser>
        <c:dLbls>
          <c:showLegendKey val="0"/>
          <c:showVal val="0"/>
          <c:showCatName val="0"/>
          <c:showSerName val="0"/>
          <c:showPercent val="0"/>
          <c:showBubbleSize val="0"/>
        </c:dLbls>
        <c:gapWidth val="30"/>
        <c:axId val="139038720"/>
        <c:axId val="139040256"/>
      </c:barChart>
      <c:catAx>
        <c:axId val="13903872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pPr>
            <a:endParaRPr lang="cs-CZ"/>
          </a:p>
        </c:txPr>
        <c:crossAx val="139040256"/>
        <c:crosses val="autoZero"/>
        <c:auto val="1"/>
        <c:lblAlgn val="ctr"/>
        <c:lblOffset val="300"/>
        <c:noMultiLvlLbl val="0"/>
      </c:catAx>
      <c:valAx>
        <c:axId val="139040256"/>
        <c:scaling>
          <c:orientation val="minMax"/>
          <c:max val="0.5"/>
          <c:min val="0"/>
        </c:scaling>
        <c:delete val="0"/>
        <c:axPos val="t"/>
        <c:numFmt formatCode="###0%" sourceLinked="1"/>
        <c:majorTickMark val="out"/>
        <c:minorTickMark val="none"/>
        <c:tickLblPos val="none"/>
        <c:spPr>
          <a:ln>
            <a:noFill/>
          </a:ln>
        </c:spPr>
        <c:crossAx val="13903872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Definitely yes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7727-4E4D-A4A9-82AD8116CA2C}"/>
              </c:ext>
            </c:extLst>
          </c:dPt>
          <c:dPt>
            <c:idx val="1"/>
            <c:invertIfNegative val="0"/>
            <c:bubble3D val="0"/>
            <c:spPr>
              <a:solidFill>
                <a:srgbClr val="37859D"/>
              </a:solidFill>
              <a:ln>
                <a:noFill/>
              </a:ln>
            </c:spPr>
            <c:extLst>
              <c:ext xmlns:c16="http://schemas.microsoft.com/office/drawing/2014/chart" uri="{C3380CC4-5D6E-409C-BE32-E72D297353CC}">
                <c16:uniqueId val="{00000002-7727-4E4D-A4A9-82AD8116CA2C}"/>
              </c:ext>
            </c:extLst>
          </c:dPt>
          <c:dPt>
            <c:idx val="2"/>
            <c:invertIfNegative val="0"/>
            <c:bubble3D val="0"/>
            <c:extLst>
              <c:ext xmlns:c16="http://schemas.microsoft.com/office/drawing/2014/chart" uri="{C3380CC4-5D6E-409C-BE32-E72D297353CC}">
                <c16:uniqueId val="{00000003-7727-4E4D-A4A9-82AD8116CA2C}"/>
              </c:ext>
            </c:extLst>
          </c:dPt>
          <c:dPt>
            <c:idx val="3"/>
            <c:invertIfNegative val="0"/>
            <c:bubble3D val="0"/>
            <c:extLst>
              <c:ext xmlns:c16="http://schemas.microsoft.com/office/drawing/2014/chart" uri="{C3380CC4-5D6E-409C-BE32-E72D297353CC}">
                <c16:uniqueId val="{00000004-7727-4E4D-A4A9-82AD8116CA2C}"/>
              </c:ext>
            </c:extLst>
          </c:dPt>
          <c:dPt>
            <c:idx val="8"/>
            <c:invertIfNegative val="0"/>
            <c:bubble3D val="0"/>
            <c:extLst>
              <c:ext xmlns:c16="http://schemas.microsoft.com/office/drawing/2014/chart" uri="{C3380CC4-5D6E-409C-BE32-E72D297353CC}">
                <c16:uniqueId val="{00000005-7727-4E4D-A4A9-82AD8116CA2C}"/>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7727-4E4D-A4A9-82AD8116CA2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9.577270608314245E-2</c:v>
                </c:pt>
                <c:pt idx="1">
                  <c:v>7.1999999999999995E-2</c:v>
                </c:pt>
              </c:numCache>
            </c:numRef>
          </c:val>
          <c:extLst>
            <c:ext xmlns:c16="http://schemas.microsoft.com/office/drawing/2014/chart" uri="{C3380CC4-5D6E-409C-BE32-E72D297353CC}">
              <c16:uniqueId val="{00000006-7727-4E4D-A4A9-82AD8116CA2C}"/>
            </c:ext>
          </c:extLst>
        </c:ser>
        <c:ser>
          <c:idx val="1"/>
          <c:order val="1"/>
          <c:tx>
            <c:strRef>
              <c:f>List1!$A$3</c:f>
              <c:strCache>
                <c:ptCount val="1"/>
                <c:pt idx="0">
                  <c:v>Quite so</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7727-4E4D-A4A9-82AD8116CA2C}"/>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7727-4E4D-A4A9-82AD8116CA2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0.36859905083293187</c:v>
                </c:pt>
                <c:pt idx="1">
                  <c:v>0.41399999999999998</c:v>
                </c:pt>
              </c:numCache>
            </c:numRef>
          </c:val>
          <c:extLst>
            <c:ext xmlns:c16="http://schemas.microsoft.com/office/drawing/2014/chart" uri="{C3380CC4-5D6E-409C-BE32-E72D297353CC}">
              <c16:uniqueId val="{00000009-7727-4E4D-A4A9-82AD8116CA2C}"/>
            </c:ext>
          </c:extLst>
        </c:ser>
        <c:ser>
          <c:idx val="2"/>
          <c:order val="2"/>
          <c:tx>
            <c:strRef>
              <c:f>List1!$A$4</c:f>
              <c:strCache>
                <c:ptCount val="1"/>
                <c:pt idx="0">
                  <c:v>I do not know/difficult to say</c:v>
                </c:pt>
              </c:strCache>
            </c:strRef>
          </c:tx>
          <c:spPr>
            <a:solidFill>
              <a:sysClr val="window" lastClr="FFFFFF">
                <a:lumMod val="95000"/>
              </a:sysClr>
            </a:solidFill>
          </c:spPr>
          <c:invertIfNegative val="0"/>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7727-4E4D-A4A9-82AD8116CA2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0.39663355008043766</c:v>
                </c:pt>
                <c:pt idx="1">
                  <c:v>0.36</c:v>
                </c:pt>
              </c:numCache>
            </c:numRef>
          </c:val>
          <c:extLst>
            <c:ext xmlns:c16="http://schemas.microsoft.com/office/drawing/2014/chart" uri="{C3380CC4-5D6E-409C-BE32-E72D297353CC}">
              <c16:uniqueId val="{0000000B-7727-4E4D-A4A9-82AD8116CA2C}"/>
            </c:ext>
          </c:extLst>
        </c:ser>
        <c:ser>
          <c:idx val="3"/>
          <c:order val="3"/>
          <c:tx>
            <c:strRef>
              <c:f>List1!$A$5</c:f>
              <c:strCache>
                <c:ptCount val="1"/>
                <c:pt idx="0">
                  <c:v>Rather not</c:v>
                </c:pt>
              </c:strCache>
            </c:strRef>
          </c:tx>
          <c:spPr>
            <a:solidFill>
              <a:sysClr val="window" lastClr="FFFFFF">
                <a:lumMod val="50000"/>
                <a:alpha val="7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7727-4E4D-A4A9-82AD8116CA2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9.5346402495201654E-2</c:v>
                </c:pt>
                <c:pt idx="1">
                  <c:v>0.11200000000000002</c:v>
                </c:pt>
              </c:numCache>
            </c:numRef>
          </c:val>
          <c:extLst>
            <c:ext xmlns:c16="http://schemas.microsoft.com/office/drawing/2014/chart" uri="{C3380CC4-5D6E-409C-BE32-E72D297353CC}">
              <c16:uniqueId val="{0000000D-7727-4E4D-A4A9-82AD8116CA2C}"/>
            </c:ext>
          </c:extLst>
        </c:ser>
        <c:ser>
          <c:idx val="4"/>
          <c:order val="4"/>
          <c:tx>
            <c:strRef>
              <c:f>List1!$A$6</c:f>
              <c:strCache>
                <c:ptCount val="1"/>
                <c:pt idx="0">
                  <c:v>Definitely not</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List1!$B$6:$C$6</c:f>
              <c:numCache>
                <c:formatCode>###0%</c:formatCode>
                <c:ptCount val="2"/>
                <c:pt idx="0">
                  <c:v>4.3648290508286607E-2</c:v>
                </c:pt>
                <c:pt idx="1">
                  <c:v>4.2000000000000003E-2</c:v>
                </c:pt>
              </c:numCache>
            </c:numRef>
          </c:val>
          <c:extLst>
            <c:ext xmlns:c16="http://schemas.microsoft.com/office/drawing/2014/chart" uri="{C3380CC4-5D6E-409C-BE32-E72D297353CC}">
              <c16:uniqueId val="{0000000E-7727-4E4D-A4A9-82AD8116CA2C}"/>
            </c:ext>
          </c:extLst>
        </c:ser>
        <c:dLbls>
          <c:showLegendKey val="0"/>
          <c:showVal val="0"/>
          <c:showCatName val="0"/>
          <c:showSerName val="0"/>
          <c:showPercent val="0"/>
          <c:showBubbleSize val="0"/>
        </c:dLbls>
        <c:gapWidth val="10"/>
        <c:overlap val="100"/>
        <c:axId val="133475712"/>
        <c:axId val="133479808"/>
      </c:barChart>
      <c:catAx>
        <c:axId val="133475712"/>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33479808"/>
        <c:crosses val="autoZero"/>
        <c:auto val="1"/>
        <c:lblAlgn val="ctr"/>
        <c:lblOffset val="300"/>
        <c:noMultiLvlLbl val="0"/>
      </c:catAx>
      <c:valAx>
        <c:axId val="133479808"/>
        <c:scaling>
          <c:orientation val="minMax"/>
          <c:max val="1"/>
          <c:min val="0"/>
        </c:scaling>
        <c:delete val="0"/>
        <c:axPos val="l"/>
        <c:numFmt formatCode="0%" sourceLinked="1"/>
        <c:majorTickMark val="out"/>
        <c:minorTickMark val="none"/>
        <c:tickLblPos val="none"/>
        <c:spPr>
          <a:ln>
            <a:noFill/>
          </a:ln>
        </c:spPr>
        <c:crossAx val="133475712"/>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Definitely reflected</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E377-4731-9126-95424FF8F94E}"/>
              </c:ext>
            </c:extLst>
          </c:dPt>
          <c:dPt>
            <c:idx val="1"/>
            <c:invertIfNegative val="0"/>
            <c:bubble3D val="0"/>
            <c:spPr>
              <a:solidFill>
                <a:srgbClr val="37859D"/>
              </a:solidFill>
              <a:ln>
                <a:noFill/>
              </a:ln>
            </c:spPr>
            <c:extLst>
              <c:ext xmlns:c16="http://schemas.microsoft.com/office/drawing/2014/chart" uri="{C3380CC4-5D6E-409C-BE32-E72D297353CC}">
                <c16:uniqueId val="{00000002-E377-4731-9126-95424FF8F94E}"/>
              </c:ext>
            </c:extLst>
          </c:dPt>
          <c:dPt>
            <c:idx val="2"/>
            <c:invertIfNegative val="0"/>
            <c:bubble3D val="0"/>
            <c:extLst>
              <c:ext xmlns:c16="http://schemas.microsoft.com/office/drawing/2014/chart" uri="{C3380CC4-5D6E-409C-BE32-E72D297353CC}">
                <c16:uniqueId val="{00000003-E377-4731-9126-95424FF8F94E}"/>
              </c:ext>
            </c:extLst>
          </c:dPt>
          <c:dPt>
            <c:idx val="3"/>
            <c:invertIfNegative val="0"/>
            <c:bubble3D val="0"/>
            <c:extLst>
              <c:ext xmlns:c16="http://schemas.microsoft.com/office/drawing/2014/chart" uri="{C3380CC4-5D6E-409C-BE32-E72D297353CC}">
                <c16:uniqueId val="{00000004-E377-4731-9126-95424FF8F94E}"/>
              </c:ext>
            </c:extLst>
          </c:dPt>
          <c:dPt>
            <c:idx val="8"/>
            <c:invertIfNegative val="0"/>
            <c:bubble3D val="0"/>
            <c:extLst>
              <c:ext xmlns:c16="http://schemas.microsoft.com/office/drawing/2014/chart" uri="{C3380CC4-5D6E-409C-BE32-E72D297353CC}">
                <c16:uniqueId val="{00000005-E377-4731-9126-95424FF8F94E}"/>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E377-4731-9126-95424FF8F94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5.7390915379305622E-2</c:v>
                </c:pt>
                <c:pt idx="1">
                  <c:v>0.06</c:v>
                </c:pt>
              </c:numCache>
            </c:numRef>
          </c:val>
          <c:extLst>
            <c:ext xmlns:c16="http://schemas.microsoft.com/office/drawing/2014/chart" uri="{C3380CC4-5D6E-409C-BE32-E72D297353CC}">
              <c16:uniqueId val="{00000006-E377-4731-9126-95424FF8F94E}"/>
            </c:ext>
          </c:extLst>
        </c:ser>
        <c:ser>
          <c:idx val="1"/>
          <c:order val="1"/>
          <c:tx>
            <c:strRef>
              <c:f>List1!$A$3</c:f>
              <c:strCache>
                <c:ptCount val="1"/>
                <c:pt idx="0">
                  <c:v>Reflected to some extent</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E377-4731-9126-95424FF8F94E}"/>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E377-4731-9126-95424FF8F94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0.20964312540976915</c:v>
                </c:pt>
                <c:pt idx="1">
                  <c:v>0.252</c:v>
                </c:pt>
              </c:numCache>
            </c:numRef>
          </c:val>
          <c:extLst>
            <c:ext xmlns:c16="http://schemas.microsoft.com/office/drawing/2014/chart" uri="{C3380CC4-5D6E-409C-BE32-E72D297353CC}">
              <c16:uniqueId val="{00000009-E377-4731-9126-95424FF8F94E}"/>
            </c:ext>
          </c:extLst>
        </c:ser>
        <c:ser>
          <c:idx val="2"/>
          <c:order val="2"/>
          <c:tx>
            <c:strRef>
              <c:f>List1!$A$4</c:f>
              <c:strCache>
                <c:ptCount val="1"/>
                <c:pt idx="0">
                  <c:v>I do not know/difficult to say</c:v>
                </c:pt>
              </c:strCache>
            </c:strRef>
          </c:tx>
          <c:spPr>
            <a:solidFill>
              <a:sysClr val="window" lastClr="FFFFFF">
                <a:lumMod val="95000"/>
              </a:sysClr>
            </a:solidFill>
          </c:spPr>
          <c:invertIfNegative val="0"/>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E377-4731-9126-95424FF8F94E}"/>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0.39828956448855274</c:v>
                </c:pt>
                <c:pt idx="1">
                  <c:v>0.35199999999999998</c:v>
                </c:pt>
              </c:numCache>
            </c:numRef>
          </c:val>
          <c:extLst>
            <c:ext xmlns:c16="http://schemas.microsoft.com/office/drawing/2014/chart" uri="{C3380CC4-5D6E-409C-BE32-E72D297353CC}">
              <c16:uniqueId val="{0000000B-E377-4731-9126-95424FF8F94E}"/>
            </c:ext>
          </c:extLst>
        </c:ser>
        <c:ser>
          <c:idx val="3"/>
          <c:order val="3"/>
          <c:tx>
            <c:strRef>
              <c:f>List1!$A$5</c:f>
              <c:strCache>
                <c:ptCount val="1"/>
                <c:pt idx="0">
                  <c:v>Not reflected much</c:v>
                </c:pt>
              </c:strCache>
            </c:strRef>
          </c:tx>
          <c:spPr>
            <a:solidFill>
              <a:sysClr val="window" lastClr="FFFFFF">
                <a:lumMod val="50000"/>
                <a:alpha val="7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E377-4731-9126-95424FF8F94E}"/>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0.22400129839619931</c:v>
                </c:pt>
                <c:pt idx="1">
                  <c:v>0.23400000000000001</c:v>
                </c:pt>
              </c:numCache>
            </c:numRef>
          </c:val>
          <c:extLst>
            <c:ext xmlns:c16="http://schemas.microsoft.com/office/drawing/2014/chart" uri="{C3380CC4-5D6E-409C-BE32-E72D297353CC}">
              <c16:uniqueId val="{0000000D-E377-4731-9126-95424FF8F94E}"/>
            </c:ext>
          </c:extLst>
        </c:ser>
        <c:ser>
          <c:idx val="4"/>
          <c:order val="4"/>
          <c:tx>
            <c:strRef>
              <c:f>List1!$A$6</c:f>
              <c:strCache>
                <c:ptCount val="1"/>
                <c:pt idx="0">
                  <c:v>Not reflected at all</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List1!$B$6:$C$6</c:f>
              <c:numCache>
                <c:formatCode>###0%</c:formatCode>
                <c:ptCount val="2"/>
                <c:pt idx="0">
                  <c:v>0.11067509632617294</c:v>
                </c:pt>
                <c:pt idx="1">
                  <c:v>0.10199999999999999</c:v>
                </c:pt>
              </c:numCache>
            </c:numRef>
          </c:val>
          <c:extLst>
            <c:ext xmlns:c16="http://schemas.microsoft.com/office/drawing/2014/chart" uri="{C3380CC4-5D6E-409C-BE32-E72D297353CC}">
              <c16:uniqueId val="{0000000E-E377-4731-9126-95424FF8F94E}"/>
            </c:ext>
          </c:extLst>
        </c:ser>
        <c:dLbls>
          <c:showLegendKey val="0"/>
          <c:showVal val="0"/>
          <c:showCatName val="0"/>
          <c:showSerName val="0"/>
          <c:showPercent val="0"/>
          <c:showBubbleSize val="0"/>
        </c:dLbls>
        <c:gapWidth val="10"/>
        <c:overlap val="100"/>
        <c:axId val="134234112"/>
        <c:axId val="134236800"/>
      </c:barChart>
      <c:catAx>
        <c:axId val="134234112"/>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34236800"/>
        <c:crosses val="autoZero"/>
        <c:auto val="1"/>
        <c:lblAlgn val="ctr"/>
        <c:lblOffset val="300"/>
        <c:noMultiLvlLbl val="0"/>
      </c:catAx>
      <c:valAx>
        <c:axId val="134236800"/>
        <c:scaling>
          <c:orientation val="minMax"/>
          <c:max val="1"/>
          <c:min val="0"/>
        </c:scaling>
        <c:delete val="0"/>
        <c:axPos val="l"/>
        <c:numFmt formatCode="0%" sourceLinked="1"/>
        <c:majorTickMark val="out"/>
        <c:minorTickMark val="none"/>
        <c:tickLblPos val="none"/>
        <c:spPr>
          <a:ln>
            <a:noFill/>
          </a:ln>
        </c:spPr>
        <c:crossAx val="134234112"/>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51232085389628"/>
          <c:y val="9.1202446220983779E-2"/>
          <c:w val="0.49063006144568633"/>
          <c:h val="0.76822406419914968"/>
        </c:manualLayout>
      </c:layout>
      <c:barChart>
        <c:barDir val="col"/>
        <c:grouping val="percentStacked"/>
        <c:varyColors val="0"/>
        <c:ser>
          <c:idx val="0"/>
          <c:order val="0"/>
          <c:tx>
            <c:strRef>
              <c:f>List1!$A$2</c:f>
              <c:strCache>
                <c:ptCount val="1"/>
                <c:pt idx="0">
                  <c:v>Definitely yes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8EC2-40A7-B396-3E4A72495268}"/>
              </c:ext>
            </c:extLst>
          </c:dPt>
          <c:dPt>
            <c:idx val="1"/>
            <c:invertIfNegative val="0"/>
            <c:bubble3D val="0"/>
            <c:spPr>
              <a:solidFill>
                <a:srgbClr val="37859D"/>
              </a:solidFill>
              <a:ln>
                <a:noFill/>
              </a:ln>
            </c:spPr>
            <c:extLst>
              <c:ext xmlns:c16="http://schemas.microsoft.com/office/drawing/2014/chart" uri="{C3380CC4-5D6E-409C-BE32-E72D297353CC}">
                <c16:uniqueId val="{00000002-8EC2-40A7-B396-3E4A72495268}"/>
              </c:ext>
            </c:extLst>
          </c:dPt>
          <c:dPt>
            <c:idx val="2"/>
            <c:invertIfNegative val="0"/>
            <c:bubble3D val="0"/>
            <c:extLst>
              <c:ext xmlns:c16="http://schemas.microsoft.com/office/drawing/2014/chart" uri="{C3380CC4-5D6E-409C-BE32-E72D297353CC}">
                <c16:uniqueId val="{00000003-8EC2-40A7-B396-3E4A72495268}"/>
              </c:ext>
            </c:extLst>
          </c:dPt>
          <c:dPt>
            <c:idx val="3"/>
            <c:invertIfNegative val="0"/>
            <c:bubble3D val="0"/>
            <c:extLst>
              <c:ext xmlns:c16="http://schemas.microsoft.com/office/drawing/2014/chart" uri="{C3380CC4-5D6E-409C-BE32-E72D297353CC}">
                <c16:uniqueId val="{00000004-8EC2-40A7-B396-3E4A72495268}"/>
              </c:ext>
            </c:extLst>
          </c:dPt>
          <c:dPt>
            <c:idx val="8"/>
            <c:invertIfNegative val="0"/>
            <c:bubble3D val="0"/>
            <c:extLst>
              <c:ext xmlns:c16="http://schemas.microsoft.com/office/drawing/2014/chart" uri="{C3380CC4-5D6E-409C-BE32-E72D297353CC}">
                <c16:uniqueId val="{00000005-8EC2-40A7-B396-3E4A72495268}"/>
              </c:ext>
            </c:extLst>
          </c:dPt>
          <c:dLbls>
            <c:dLbl>
              <c:idx val="1"/>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8EC2-40A7-B396-3E4A72495268}"/>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c:v>
                </c:pt>
                <c:pt idx="1">
                  <c:v>Prague</c:v>
                </c:pt>
              </c:strCache>
            </c:strRef>
          </c:cat>
          <c:val>
            <c:numRef>
              <c:f>List1!$B$2:$C$2</c:f>
              <c:numCache>
                <c:formatCode>###0%</c:formatCode>
                <c:ptCount val="2"/>
                <c:pt idx="0">
                  <c:v>0.55371859094320464</c:v>
                </c:pt>
                <c:pt idx="1">
                  <c:v>0.61799999999999999</c:v>
                </c:pt>
              </c:numCache>
            </c:numRef>
          </c:val>
          <c:extLst>
            <c:ext xmlns:c16="http://schemas.microsoft.com/office/drawing/2014/chart" uri="{C3380CC4-5D6E-409C-BE32-E72D297353CC}">
              <c16:uniqueId val="{00000006-8EC2-40A7-B396-3E4A72495268}"/>
            </c:ext>
          </c:extLst>
        </c:ser>
        <c:ser>
          <c:idx val="1"/>
          <c:order val="1"/>
          <c:tx>
            <c:strRef>
              <c:f>List1!$A$3</c:f>
              <c:strCache>
                <c:ptCount val="1"/>
                <c:pt idx="0">
                  <c:v>Probably yes</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8EC2-40A7-B396-3E4A72495268}"/>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c:v>
                </c:pt>
                <c:pt idx="1">
                  <c:v>Prague</c:v>
                </c:pt>
              </c:strCache>
            </c:strRef>
          </c:cat>
          <c:val>
            <c:numRef>
              <c:f>List1!$B$3:$C$3</c:f>
              <c:numCache>
                <c:formatCode>###0%</c:formatCode>
                <c:ptCount val="2"/>
                <c:pt idx="0">
                  <c:v>0.20592299393691829</c:v>
                </c:pt>
                <c:pt idx="1">
                  <c:v>0.214</c:v>
                </c:pt>
              </c:numCache>
            </c:numRef>
          </c:val>
          <c:extLst>
            <c:ext xmlns:c16="http://schemas.microsoft.com/office/drawing/2014/chart" uri="{C3380CC4-5D6E-409C-BE32-E72D297353CC}">
              <c16:uniqueId val="{00000009-8EC2-40A7-B396-3E4A72495268}"/>
            </c:ext>
          </c:extLst>
        </c:ser>
        <c:ser>
          <c:idx val="2"/>
          <c:order val="2"/>
          <c:tx>
            <c:strRef>
              <c:f>List1!$A$4</c:f>
              <c:strCache>
                <c:ptCount val="1"/>
                <c:pt idx="0">
                  <c:v>I do not know, 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c:v>
                </c:pt>
                <c:pt idx="1">
                  <c:v>Prague</c:v>
                </c:pt>
              </c:strCache>
            </c:strRef>
          </c:cat>
          <c:val>
            <c:numRef>
              <c:f>List1!$B$4:$C$4</c:f>
              <c:numCache>
                <c:formatCode>###0%</c:formatCode>
                <c:ptCount val="2"/>
                <c:pt idx="0">
                  <c:v>0.13568318778685423</c:v>
                </c:pt>
                <c:pt idx="1">
                  <c:v>0.10199999999999999</c:v>
                </c:pt>
              </c:numCache>
            </c:numRef>
          </c:val>
          <c:extLst>
            <c:ext xmlns:c16="http://schemas.microsoft.com/office/drawing/2014/chart" uri="{C3380CC4-5D6E-409C-BE32-E72D297353CC}">
              <c16:uniqueId val="{0000000A-8EC2-40A7-B396-3E4A72495268}"/>
            </c:ext>
          </c:extLst>
        </c:ser>
        <c:ser>
          <c:idx val="3"/>
          <c:order val="3"/>
          <c:tx>
            <c:strRef>
              <c:f>List1!$A$5</c:f>
              <c:strCache>
                <c:ptCount val="1"/>
                <c:pt idx="0">
                  <c:v>Probably no</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c:v>
                </c:pt>
                <c:pt idx="1">
                  <c:v>Prague</c:v>
                </c:pt>
              </c:strCache>
            </c:strRef>
          </c:cat>
          <c:val>
            <c:numRef>
              <c:f>List1!$B$5:$C$5</c:f>
              <c:numCache>
                <c:formatCode>###0%</c:formatCode>
                <c:ptCount val="2"/>
                <c:pt idx="0">
                  <c:v>4.4318513906200459E-2</c:v>
                </c:pt>
                <c:pt idx="1">
                  <c:v>3.4000000000000002E-2</c:v>
                </c:pt>
              </c:numCache>
            </c:numRef>
          </c:val>
          <c:extLst>
            <c:ext xmlns:c16="http://schemas.microsoft.com/office/drawing/2014/chart" uri="{C3380CC4-5D6E-409C-BE32-E72D297353CC}">
              <c16:uniqueId val="{0000000B-8EC2-40A7-B396-3E4A72495268}"/>
            </c:ext>
          </c:extLst>
        </c:ser>
        <c:ser>
          <c:idx val="4"/>
          <c:order val="4"/>
          <c:tx>
            <c:strRef>
              <c:f>List1!$A$6</c:f>
              <c:strCache>
                <c:ptCount val="1"/>
                <c:pt idx="0">
                  <c:v>Definitely no</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c:v>
                </c:pt>
                <c:pt idx="1">
                  <c:v>Prague</c:v>
                </c:pt>
              </c:strCache>
            </c:strRef>
          </c:cat>
          <c:val>
            <c:numRef>
              <c:f>List1!$B$6:$C$6</c:f>
              <c:numCache>
                <c:formatCode>###0%</c:formatCode>
                <c:ptCount val="2"/>
                <c:pt idx="0">
                  <c:v>6.0356713426821959E-2</c:v>
                </c:pt>
                <c:pt idx="1">
                  <c:v>3.2000000000000001E-2</c:v>
                </c:pt>
              </c:numCache>
            </c:numRef>
          </c:val>
          <c:extLst>
            <c:ext xmlns:c16="http://schemas.microsoft.com/office/drawing/2014/chart" uri="{C3380CC4-5D6E-409C-BE32-E72D297353CC}">
              <c16:uniqueId val="{0000000C-8EC2-40A7-B396-3E4A72495268}"/>
            </c:ext>
          </c:extLst>
        </c:ser>
        <c:dLbls>
          <c:showLegendKey val="0"/>
          <c:showVal val="0"/>
          <c:showCatName val="0"/>
          <c:showSerName val="0"/>
          <c:showPercent val="0"/>
          <c:showBubbleSize val="0"/>
        </c:dLbls>
        <c:gapWidth val="10"/>
        <c:overlap val="100"/>
        <c:axId val="133714304"/>
        <c:axId val="231533952"/>
      </c:barChart>
      <c:catAx>
        <c:axId val="133714304"/>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231533952"/>
        <c:crosses val="autoZero"/>
        <c:auto val="1"/>
        <c:lblAlgn val="ctr"/>
        <c:lblOffset val="300"/>
        <c:noMultiLvlLbl val="0"/>
      </c:catAx>
      <c:valAx>
        <c:axId val="231533952"/>
        <c:scaling>
          <c:orientation val="minMax"/>
          <c:max val="1"/>
          <c:min val="0"/>
        </c:scaling>
        <c:delete val="0"/>
        <c:axPos val="l"/>
        <c:numFmt formatCode="0%" sourceLinked="1"/>
        <c:majorTickMark val="out"/>
        <c:minorTickMark val="none"/>
        <c:tickLblPos val="none"/>
        <c:spPr>
          <a:ln>
            <a:noFill/>
          </a:ln>
        </c:spPr>
        <c:crossAx val="133714304"/>
        <c:crosses val="autoZero"/>
        <c:crossBetween val="between"/>
      </c:valAx>
      <c:spPr>
        <a:noFill/>
        <a:ln>
          <a:noFill/>
        </a:ln>
      </c:spPr>
    </c:plotArea>
    <c:legend>
      <c:legendPos val="r"/>
      <c:layout>
        <c:manualLayout>
          <c:xMode val="edge"/>
          <c:yMode val="edge"/>
          <c:x val="0.65272431763430583"/>
          <c:y val="7.368805323812809E-2"/>
          <c:w val="0.32579295101401595"/>
          <c:h val="0.79307596212778353"/>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4757612070229991"/>
          <c:h val="0.85979092697418347"/>
        </c:manualLayout>
      </c:layout>
      <c:barChart>
        <c:barDir val="bar"/>
        <c:grouping val="percentStacked"/>
        <c:varyColors val="0"/>
        <c:ser>
          <c:idx val="0"/>
          <c:order val="0"/>
          <c:tx>
            <c:strRef>
              <c:f>List1!$B$1</c:f>
              <c:strCache>
                <c:ptCount val="1"/>
                <c:pt idx="0">
                  <c:v>Definitely agree</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52ED-417B-B8AA-23DF8528DD77}"/>
              </c:ext>
            </c:extLst>
          </c:dPt>
          <c:dPt>
            <c:idx val="1"/>
            <c:invertIfNegative val="0"/>
            <c:bubble3D val="0"/>
            <c:extLst>
              <c:ext xmlns:c16="http://schemas.microsoft.com/office/drawing/2014/chart" uri="{C3380CC4-5D6E-409C-BE32-E72D297353CC}">
                <c16:uniqueId val="{00000001-52ED-417B-B8AA-23DF8528DD77}"/>
              </c:ext>
            </c:extLst>
          </c:dPt>
          <c:dPt>
            <c:idx val="2"/>
            <c:invertIfNegative val="0"/>
            <c:bubble3D val="0"/>
            <c:extLst>
              <c:ext xmlns:c16="http://schemas.microsoft.com/office/drawing/2014/chart" uri="{C3380CC4-5D6E-409C-BE32-E72D297353CC}">
                <c16:uniqueId val="{00000002-52ED-417B-B8AA-23DF8528DD77}"/>
              </c:ext>
            </c:extLst>
          </c:dPt>
          <c:dPt>
            <c:idx val="3"/>
            <c:invertIfNegative val="0"/>
            <c:bubble3D val="0"/>
            <c:extLst>
              <c:ext xmlns:c16="http://schemas.microsoft.com/office/drawing/2014/chart" uri="{C3380CC4-5D6E-409C-BE32-E72D297353CC}">
                <c16:uniqueId val="{00000003-52ED-417B-B8AA-23DF8528DD77}"/>
              </c:ext>
            </c:extLst>
          </c:dPt>
          <c:dPt>
            <c:idx val="8"/>
            <c:invertIfNegative val="0"/>
            <c:bubble3D val="0"/>
            <c:extLst>
              <c:ext xmlns:c16="http://schemas.microsoft.com/office/drawing/2014/chart" uri="{C3380CC4-5D6E-409C-BE32-E72D297353CC}">
                <c16:uniqueId val="{00000004-52ED-417B-B8AA-23DF8528DD77}"/>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52ED-417B-B8AA-23DF8528DD77}"/>
                </c:ext>
              </c:extLst>
            </c:dLbl>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2ED-417B-B8AA-23DF8528DD77}"/>
                </c:ext>
              </c:extLst>
            </c:dLbl>
            <c:dLbl>
              <c:idx val="4"/>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2ED-417B-B8AA-23DF8528DD77}"/>
                </c:ext>
              </c:extLst>
            </c:dLbl>
            <c:dLbl>
              <c:idx val="8"/>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52ED-417B-B8AA-23DF8528DD7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List1!$B$2:$B$15</c:f>
              <c:numCache>
                <c:formatCode>###0%</c:formatCode>
                <c:ptCount val="14"/>
                <c:pt idx="0">
                  <c:v>0.40799999999999997</c:v>
                </c:pt>
                <c:pt idx="1">
                  <c:v>0.30199999999999999</c:v>
                </c:pt>
                <c:pt idx="2">
                  <c:v>0.22400000000000003</c:v>
                </c:pt>
                <c:pt idx="3">
                  <c:v>0.31</c:v>
                </c:pt>
                <c:pt idx="4">
                  <c:v>0.21</c:v>
                </c:pt>
                <c:pt idx="5">
                  <c:v>0.32</c:v>
                </c:pt>
                <c:pt idx="6">
                  <c:v>0.154</c:v>
                </c:pt>
                <c:pt idx="7">
                  <c:v>0.22800000000000001</c:v>
                </c:pt>
                <c:pt idx="8">
                  <c:v>0.20800000000000002</c:v>
                </c:pt>
                <c:pt idx="9">
                  <c:v>9.6000000000000002E-2</c:v>
                </c:pt>
                <c:pt idx="10">
                  <c:v>8.7999999999999995E-2</c:v>
                </c:pt>
                <c:pt idx="11">
                  <c:v>7.1999999999999995E-2</c:v>
                </c:pt>
                <c:pt idx="12">
                  <c:v>0.08</c:v>
                </c:pt>
                <c:pt idx="13">
                  <c:v>0.03</c:v>
                </c:pt>
              </c:numCache>
            </c:numRef>
          </c:val>
          <c:extLst>
            <c:ext xmlns:c16="http://schemas.microsoft.com/office/drawing/2014/chart" uri="{C3380CC4-5D6E-409C-BE32-E72D297353CC}">
              <c16:uniqueId val="{00000006-52ED-417B-B8AA-23DF8528DD77}"/>
            </c:ext>
          </c:extLst>
        </c:ser>
        <c:ser>
          <c:idx val="1"/>
          <c:order val="1"/>
          <c:tx>
            <c:strRef>
              <c:f>List1!$C$1</c:f>
              <c:strCache>
                <c:ptCount val="1"/>
                <c:pt idx="0">
                  <c:v>Quite agree</c:v>
                </c:pt>
              </c:strCache>
            </c:strRef>
          </c:tx>
          <c:spPr>
            <a:solidFill>
              <a:srgbClr val="37859D">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List1!$C$2:$C$15</c:f>
              <c:numCache>
                <c:formatCode>###0%</c:formatCode>
                <c:ptCount val="14"/>
                <c:pt idx="0">
                  <c:v>0.38400000000000001</c:v>
                </c:pt>
                <c:pt idx="1">
                  <c:v>0.41600000000000004</c:v>
                </c:pt>
                <c:pt idx="2">
                  <c:v>0.38</c:v>
                </c:pt>
                <c:pt idx="3">
                  <c:v>0.35</c:v>
                </c:pt>
                <c:pt idx="4">
                  <c:v>0.47</c:v>
                </c:pt>
                <c:pt idx="5">
                  <c:v>0.35199999999999998</c:v>
                </c:pt>
                <c:pt idx="6">
                  <c:v>0.39800000000000002</c:v>
                </c:pt>
                <c:pt idx="7">
                  <c:v>0.28199999999999997</c:v>
                </c:pt>
                <c:pt idx="8">
                  <c:v>0.28000000000000003</c:v>
                </c:pt>
                <c:pt idx="9">
                  <c:v>0.32400000000000001</c:v>
                </c:pt>
                <c:pt idx="10">
                  <c:v>0.3</c:v>
                </c:pt>
                <c:pt idx="11">
                  <c:v>0.188</c:v>
                </c:pt>
                <c:pt idx="12">
                  <c:v>0.18</c:v>
                </c:pt>
                <c:pt idx="13">
                  <c:v>0.18</c:v>
                </c:pt>
              </c:numCache>
            </c:numRef>
          </c:val>
          <c:extLst>
            <c:ext xmlns:c16="http://schemas.microsoft.com/office/drawing/2014/chart" uri="{C3380CC4-5D6E-409C-BE32-E72D297353CC}">
              <c16:uniqueId val="{00000007-52ED-417B-B8AA-23DF8528DD77}"/>
            </c:ext>
          </c:extLst>
        </c:ser>
        <c:ser>
          <c:idx val="2"/>
          <c:order val="2"/>
          <c:tx>
            <c:strRef>
              <c:f>List1!$D$1</c:f>
              <c:strCache>
                <c:ptCount val="1"/>
                <c:pt idx="0">
                  <c:v>Do not know/difficult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List1!$D$2:$D$15</c:f>
              <c:numCache>
                <c:formatCode>###0%</c:formatCode>
                <c:ptCount val="14"/>
                <c:pt idx="0">
                  <c:v>0.11</c:v>
                </c:pt>
                <c:pt idx="1">
                  <c:v>0.17399999999999999</c:v>
                </c:pt>
                <c:pt idx="2">
                  <c:v>0.19600000000000001</c:v>
                </c:pt>
                <c:pt idx="3">
                  <c:v>0.17199999999999999</c:v>
                </c:pt>
                <c:pt idx="4">
                  <c:v>0.23599999999999999</c:v>
                </c:pt>
                <c:pt idx="5">
                  <c:v>0.21600000000000003</c:v>
                </c:pt>
                <c:pt idx="6">
                  <c:v>0.26400000000000001</c:v>
                </c:pt>
                <c:pt idx="7">
                  <c:v>0.21199999999999999</c:v>
                </c:pt>
                <c:pt idx="8">
                  <c:v>0.19400000000000003</c:v>
                </c:pt>
                <c:pt idx="9">
                  <c:v>0.3</c:v>
                </c:pt>
                <c:pt idx="10">
                  <c:v>0.20599999999999999</c:v>
                </c:pt>
                <c:pt idx="11">
                  <c:v>0.248</c:v>
                </c:pt>
                <c:pt idx="12">
                  <c:v>0.53600000000000003</c:v>
                </c:pt>
                <c:pt idx="13">
                  <c:v>0.24600000000000002</c:v>
                </c:pt>
              </c:numCache>
            </c:numRef>
          </c:val>
          <c:extLst>
            <c:ext xmlns:c16="http://schemas.microsoft.com/office/drawing/2014/chart" uri="{C3380CC4-5D6E-409C-BE32-E72D297353CC}">
              <c16:uniqueId val="{00000008-52ED-417B-B8AA-23DF8528DD77}"/>
            </c:ext>
          </c:extLst>
        </c:ser>
        <c:ser>
          <c:idx val="3"/>
          <c:order val="3"/>
          <c:tx>
            <c:strRef>
              <c:f>List1!$E$1</c:f>
              <c:strCache>
                <c:ptCount val="1"/>
                <c:pt idx="0">
                  <c:v>Rather disagree</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List1!$E$2:$E$15</c:f>
              <c:numCache>
                <c:formatCode>###0%</c:formatCode>
                <c:ptCount val="14"/>
                <c:pt idx="0">
                  <c:v>8.4000000000000005E-2</c:v>
                </c:pt>
                <c:pt idx="1">
                  <c:v>7.3999999999999996E-2</c:v>
                </c:pt>
                <c:pt idx="2">
                  <c:v>0.10800000000000001</c:v>
                </c:pt>
                <c:pt idx="3">
                  <c:v>0.10199999999999999</c:v>
                </c:pt>
                <c:pt idx="4">
                  <c:v>0.05</c:v>
                </c:pt>
                <c:pt idx="5">
                  <c:v>8.4000000000000005E-2</c:v>
                </c:pt>
                <c:pt idx="6">
                  <c:v>0.124</c:v>
                </c:pt>
                <c:pt idx="7">
                  <c:v>0.14000000000000001</c:v>
                </c:pt>
                <c:pt idx="8">
                  <c:v>0.20200000000000004</c:v>
                </c:pt>
                <c:pt idx="9">
                  <c:v>0.17399999999999999</c:v>
                </c:pt>
                <c:pt idx="10">
                  <c:v>0.26400000000000001</c:v>
                </c:pt>
                <c:pt idx="11">
                  <c:v>0.29599999999999999</c:v>
                </c:pt>
                <c:pt idx="12">
                  <c:v>0.11</c:v>
                </c:pt>
                <c:pt idx="13">
                  <c:v>0.30599999999999999</c:v>
                </c:pt>
              </c:numCache>
            </c:numRef>
          </c:val>
          <c:extLst>
            <c:ext xmlns:c16="http://schemas.microsoft.com/office/drawing/2014/chart" uri="{C3380CC4-5D6E-409C-BE32-E72D297353CC}">
              <c16:uniqueId val="{00000009-52ED-417B-B8AA-23DF8528DD77}"/>
            </c:ext>
          </c:extLst>
        </c:ser>
        <c:ser>
          <c:idx val="4"/>
          <c:order val="4"/>
          <c:tx>
            <c:strRef>
              <c:f>List1!$F$1</c:f>
              <c:strCache>
                <c:ptCount val="1"/>
                <c:pt idx="0">
                  <c:v>Definitely disagree</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List1!$F$2:$F$15</c:f>
              <c:numCache>
                <c:formatCode>###0%</c:formatCode>
                <c:ptCount val="14"/>
                <c:pt idx="0">
                  <c:v>1.4000000000000002E-2</c:v>
                </c:pt>
                <c:pt idx="1">
                  <c:v>3.4000000000000002E-2</c:v>
                </c:pt>
                <c:pt idx="2">
                  <c:v>9.1999999999999998E-2</c:v>
                </c:pt>
                <c:pt idx="3">
                  <c:v>6.6000000000000003E-2</c:v>
                </c:pt>
                <c:pt idx="4">
                  <c:v>3.4000000000000002E-2</c:v>
                </c:pt>
                <c:pt idx="5">
                  <c:v>2.8000000000000004E-2</c:v>
                </c:pt>
                <c:pt idx="6">
                  <c:v>0.06</c:v>
                </c:pt>
                <c:pt idx="7">
                  <c:v>0.13800000000000001</c:v>
                </c:pt>
                <c:pt idx="8">
                  <c:v>0.11600000000000002</c:v>
                </c:pt>
                <c:pt idx="9">
                  <c:v>0.106</c:v>
                </c:pt>
                <c:pt idx="10">
                  <c:v>0.14199999999999999</c:v>
                </c:pt>
                <c:pt idx="11">
                  <c:v>0.19600000000000001</c:v>
                </c:pt>
                <c:pt idx="12">
                  <c:v>9.4E-2</c:v>
                </c:pt>
                <c:pt idx="13">
                  <c:v>0.23799999999999996</c:v>
                </c:pt>
              </c:numCache>
            </c:numRef>
          </c:val>
          <c:extLst>
            <c:ext xmlns:c16="http://schemas.microsoft.com/office/drawing/2014/chart" uri="{C3380CC4-5D6E-409C-BE32-E72D297353CC}">
              <c16:uniqueId val="{0000000A-52ED-417B-B8AA-23DF8528DD77}"/>
            </c:ext>
          </c:extLst>
        </c:ser>
        <c:dLbls>
          <c:showLegendKey val="0"/>
          <c:showVal val="0"/>
          <c:showCatName val="0"/>
          <c:showSerName val="0"/>
          <c:showPercent val="0"/>
          <c:showBubbleSize val="0"/>
        </c:dLbls>
        <c:gapWidth val="30"/>
        <c:overlap val="100"/>
        <c:axId val="133759360"/>
        <c:axId val="133760896"/>
      </c:barChart>
      <c:catAx>
        <c:axId val="13375936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600">
                <a:solidFill>
                  <a:schemeClr val="bg1"/>
                </a:solidFill>
              </a:defRPr>
            </a:pPr>
            <a:endParaRPr lang="cs-CZ"/>
          </a:p>
        </c:txPr>
        <c:crossAx val="133760896"/>
        <c:crosses val="autoZero"/>
        <c:auto val="1"/>
        <c:lblAlgn val="ctr"/>
        <c:lblOffset val="300"/>
        <c:noMultiLvlLbl val="0"/>
      </c:catAx>
      <c:valAx>
        <c:axId val="133760896"/>
        <c:scaling>
          <c:orientation val="minMax"/>
          <c:max val="1.1000000000000001"/>
          <c:min val="0"/>
        </c:scaling>
        <c:delete val="0"/>
        <c:axPos val="t"/>
        <c:numFmt formatCode="0%" sourceLinked="1"/>
        <c:majorTickMark val="out"/>
        <c:minorTickMark val="none"/>
        <c:tickLblPos val="none"/>
        <c:spPr>
          <a:ln>
            <a:noFill/>
          </a:ln>
        </c:spPr>
        <c:crossAx val="133759360"/>
        <c:crosses val="autoZero"/>
        <c:crossBetween val="between"/>
      </c:valAx>
      <c:spPr>
        <a:noFill/>
        <a:ln>
          <a:noFill/>
        </a:ln>
      </c:spPr>
    </c:plotArea>
    <c:legend>
      <c:legendPos val="b"/>
      <c:legendEntry>
        <c:idx val="0"/>
        <c:delete val="1"/>
      </c:legendEntry>
      <c:legendEntry>
        <c:idx val="1"/>
        <c:delete val="1"/>
      </c:legendEntry>
      <c:layout>
        <c:manualLayout>
          <c:xMode val="edge"/>
          <c:yMode val="edge"/>
          <c:x val="0.41738404818206404"/>
          <c:y val="0.94318868754315266"/>
          <c:w val="0.54872661275065004"/>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4757612070229991"/>
          <c:h val="0.85979092697418347"/>
        </c:manualLayout>
      </c:layout>
      <c:barChart>
        <c:barDir val="bar"/>
        <c:grouping val="percentStacked"/>
        <c:varyColors val="0"/>
        <c:ser>
          <c:idx val="0"/>
          <c:order val="0"/>
          <c:tx>
            <c:strRef>
              <c:f>List1!$B$1</c:f>
              <c:strCache>
                <c:ptCount val="1"/>
                <c:pt idx="0">
                  <c:v>Definitely agree</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4981-444F-AEEE-00AE2A364E3D}"/>
              </c:ext>
            </c:extLst>
          </c:dPt>
          <c:dPt>
            <c:idx val="1"/>
            <c:invertIfNegative val="0"/>
            <c:bubble3D val="0"/>
            <c:extLst>
              <c:ext xmlns:c16="http://schemas.microsoft.com/office/drawing/2014/chart" uri="{C3380CC4-5D6E-409C-BE32-E72D297353CC}">
                <c16:uniqueId val="{00000001-4981-444F-AEEE-00AE2A364E3D}"/>
              </c:ext>
            </c:extLst>
          </c:dPt>
          <c:dPt>
            <c:idx val="2"/>
            <c:invertIfNegative val="0"/>
            <c:bubble3D val="0"/>
            <c:extLst>
              <c:ext xmlns:c16="http://schemas.microsoft.com/office/drawing/2014/chart" uri="{C3380CC4-5D6E-409C-BE32-E72D297353CC}">
                <c16:uniqueId val="{00000002-4981-444F-AEEE-00AE2A364E3D}"/>
              </c:ext>
            </c:extLst>
          </c:dPt>
          <c:dPt>
            <c:idx val="3"/>
            <c:invertIfNegative val="0"/>
            <c:bubble3D val="0"/>
            <c:extLst>
              <c:ext xmlns:c16="http://schemas.microsoft.com/office/drawing/2014/chart" uri="{C3380CC4-5D6E-409C-BE32-E72D297353CC}">
                <c16:uniqueId val="{00000003-4981-444F-AEEE-00AE2A364E3D}"/>
              </c:ext>
            </c:extLst>
          </c:dPt>
          <c:dPt>
            <c:idx val="8"/>
            <c:invertIfNegative val="0"/>
            <c:bubble3D val="0"/>
            <c:extLst>
              <c:ext xmlns:c16="http://schemas.microsoft.com/office/drawing/2014/chart" uri="{C3380CC4-5D6E-409C-BE32-E72D297353CC}">
                <c16:uniqueId val="{00000004-4981-444F-AEEE-00AE2A364E3D}"/>
              </c:ext>
            </c:extLst>
          </c:dPt>
          <c:dLbls>
            <c:dLbl>
              <c:idx val="2"/>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4981-444F-AEEE-00AE2A364E3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List1!$B$2:$B$15</c:f>
              <c:numCache>
                <c:formatCode>###0%</c:formatCode>
                <c:ptCount val="14"/>
                <c:pt idx="0">
                  <c:v>0.4487910837624588</c:v>
                </c:pt>
                <c:pt idx="1">
                  <c:v>0.32348780393767945</c:v>
                </c:pt>
                <c:pt idx="2">
                  <c:v>0.28366284502166916</c:v>
                </c:pt>
                <c:pt idx="3">
                  <c:v>0.28048180231255487</c:v>
                </c:pt>
                <c:pt idx="4">
                  <c:v>0.19286466698959914</c:v>
                </c:pt>
                <c:pt idx="5">
                  <c:v>0.24029125175982732</c:v>
                </c:pt>
                <c:pt idx="6">
                  <c:v>0.12307607624454996</c:v>
                </c:pt>
                <c:pt idx="7">
                  <c:v>0.16567025459953758</c:v>
                </c:pt>
                <c:pt idx="8">
                  <c:v>0.1342836068846093</c:v>
                </c:pt>
                <c:pt idx="9">
                  <c:v>9.8721857678176719E-2</c:v>
                </c:pt>
                <c:pt idx="10">
                  <c:v>7.8260636918608226E-2</c:v>
                </c:pt>
                <c:pt idx="11">
                  <c:v>6.1248152672385953E-2</c:v>
                </c:pt>
                <c:pt idx="12">
                  <c:v>6.9477373796292097E-2</c:v>
                </c:pt>
                <c:pt idx="13">
                  <c:v>2.4787938820395303E-2</c:v>
                </c:pt>
              </c:numCache>
            </c:numRef>
          </c:val>
          <c:extLst>
            <c:ext xmlns:c16="http://schemas.microsoft.com/office/drawing/2014/chart" uri="{C3380CC4-5D6E-409C-BE32-E72D297353CC}">
              <c16:uniqueId val="{00000005-4981-444F-AEEE-00AE2A364E3D}"/>
            </c:ext>
          </c:extLst>
        </c:ser>
        <c:ser>
          <c:idx val="1"/>
          <c:order val="1"/>
          <c:tx>
            <c:strRef>
              <c:f>List1!$C$1</c:f>
              <c:strCache>
                <c:ptCount val="1"/>
                <c:pt idx="0">
                  <c:v>Quite agree</c:v>
                </c:pt>
              </c:strCache>
            </c:strRef>
          </c:tx>
          <c:spPr>
            <a:solidFill>
              <a:srgbClr val="376092">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List1!$C$2:$C$15</c:f>
              <c:numCache>
                <c:formatCode>###0%</c:formatCode>
                <c:ptCount val="14"/>
                <c:pt idx="0">
                  <c:v>0.32767974989893345</c:v>
                </c:pt>
                <c:pt idx="1">
                  <c:v>0.42037964398890681</c:v>
                </c:pt>
                <c:pt idx="2">
                  <c:v>0.36520617175161102</c:v>
                </c:pt>
                <c:pt idx="3">
                  <c:v>0.33706633210973375</c:v>
                </c:pt>
                <c:pt idx="4">
                  <c:v>0.41448816069494382</c:v>
                </c:pt>
                <c:pt idx="5">
                  <c:v>0.29946858418491096</c:v>
                </c:pt>
                <c:pt idx="6">
                  <c:v>0.33974030247832088</c:v>
                </c:pt>
                <c:pt idx="7">
                  <c:v>0.27682346404362651</c:v>
                </c:pt>
                <c:pt idx="8">
                  <c:v>0.2566519879187425</c:v>
                </c:pt>
                <c:pt idx="9">
                  <c:v>0.2675156928485497</c:v>
                </c:pt>
                <c:pt idx="10">
                  <c:v>0.23966510469547248</c:v>
                </c:pt>
                <c:pt idx="11">
                  <c:v>0.17020894671080705</c:v>
                </c:pt>
                <c:pt idx="12">
                  <c:v>0.12583205729881647</c:v>
                </c:pt>
                <c:pt idx="13">
                  <c:v>0.12953040527289969</c:v>
                </c:pt>
              </c:numCache>
            </c:numRef>
          </c:val>
          <c:extLst>
            <c:ext xmlns:c16="http://schemas.microsoft.com/office/drawing/2014/chart" uri="{C3380CC4-5D6E-409C-BE32-E72D297353CC}">
              <c16:uniqueId val="{00000006-4981-444F-AEEE-00AE2A364E3D}"/>
            </c:ext>
          </c:extLst>
        </c:ser>
        <c:ser>
          <c:idx val="2"/>
          <c:order val="2"/>
          <c:tx>
            <c:strRef>
              <c:f>List1!$D$1</c:f>
              <c:strCache>
                <c:ptCount val="1"/>
                <c:pt idx="0">
                  <c:v>Do not know/difficult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List1!$D$2:$D$15</c:f>
              <c:numCache>
                <c:formatCode>###0%</c:formatCode>
                <c:ptCount val="14"/>
                <c:pt idx="0">
                  <c:v>0.14599133315817145</c:v>
                </c:pt>
                <c:pt idx="1">
                  <c:v>0.1791564518080104</c:v>
                </c:pt>
                <c:pt idx="2">
                  <c:v>0.23118036170752179</c:v>
                </c:pt>
                <c:pt idx="3">
                  <c:v>0.23260942526831388</c:v>
                </c:pt>
                <c:pt idx="4">
                  <c:v>0.28789748628161138</c:v>
                </c:pt>
                <c:pt idx="5">
                  <c:v>0.32458273819740135</c:v>
                </c:pt>
                <c:pt idx="6">
                  <c:v>0.31148653633273254</c:v>
                </c:pt>
                <c:pt idx="7">
                  <c:v>0.24171344810569889</c:v>
                </c:pt>
                <c:pt idx="8">
                  <c:v>0.28201839731084916</c:v>
                </c:pt>
                <c:pt idx="9">
                  <c:v>0.33741470057061307</c:v>
                </c:pt>
                <c:pt idx="10">
                  <c:v>0.26909050052395039</c:v>
                </c:pt>
                <c:pt idx="11">
                  <c:v>0.33219432516197756</c:v>
                </c:pt>
                <c:pt idx="12">
                  <c:v>0.54021731361572811</c:v>
                </c:pt>
                <c:pt idx="13">
                  <c:v>0.31116097497026729</c:v>
                </c:pt>
              </c:numCache>
            </c:numRef>
          </c:val>
          <c:extLst>
            <c:ext xmlns:c16="http://schemas.microsoft.com/office/drawing/2014/chart" uri="{C3380CC4-5D6E-409C-BE32-E72D297353CC}">
              <c16:uniqueId val="{00000007-4981-444F-AEEE-00AE2A364E3D}"/>
            </c:ext>
          </c:extLst>
        </c:ser>
        <c:ser>
          <c:idx val="3"/>
          <c:order val="3"/>
          <c:tx>
            <c:strRef>
              <c:f>List1!$E$1</c:f>
              <c:strCache>
                <c:ptCount val="1"/>
                <c:pt idx="0">
                  <c:v>Rather disagree</c:v>
                </c:pt>
              </c:strCache>
            </c:strRef>
          </c:tx>
          <c:spPr>
            <a:solidFill>
              <a:sysClr val="window" lastClr="FFFFFF">
                <a:lumMod val="50000"/>
                <a:alpha val="70000"/>
              </a:sysClr>
            </a:solidFill>
          </c:spPr>
          <c:invertIfNegative val="0"/>
          <c:dLbls>
            <c:dLbl>
              <c:idx val="5"/>
              <c:spPr>
                <a:solidFill>
                  <a:srgbClr val="F2F2F2">
                    <a:alpha val="50196"/>
                  </a:srgb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4981-444F-AEEE-00AE2A364E3D}"/>
                </c:ext>
              </c:extLst>
            </c:dLbl>
            <c:dLbl>
              <c:idx val="7"/>
              <c:spPr>
                <a:solidFill>
                  <a:srgbClr val="F2F2F2">
                    <a:alpha val="50196"/>
                  </a:srgb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4981-444F-AEEE-00AE2A364E3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List1!$E$2:$E$15</c:f>
              <c:numCache>
                <c:formatCode>###0%</c:formatCode>
                <c:ptCount val="14"/>
                <c:pt idx="0">
                  <c:v>5.8131240866641877E-2</c:v>
                </c:pt>
                <c:pt idx="1">
                  <c:v>5.9282925183179659E-2</c:v>
                </c:pt>
                <c:pt idx="2">
                  <c:v>7.8711991895495506E-2</c:v>
                </c:pt>
                <c:pt idx="3">
                  <c:v>8.7336468773470788E-2</c:v>
                </c:pt>
                <c:pt idx="4">
                  <c:v>5.9936635543687909E-2</c:v>
                </c:pt>
                <c:pt idx="5">
                  <c:v>9.2700581782295177E-2</c:v>
                </c:pt>
                <c:pt idx="6">
                  <c:v>0.13353172980233843</c:v>
                </c:pt>
                <c:pt idx="7">
                  <c:v>0.14212753787078888</c:v>
                </c:pt>
                <c:pt idx="8">
                  <c:v>0.15045854623421184</c:v>
                </c:pt>
                <c:pt idx="9">
                  <c:v>0.16181607457723332</c:v>
                </c:pt>
                <c:pt idx="10">
                  <c:v>0.22455446985281077</c:v>
                </c:pt>
                <c:pt idx="11">
                  <c:v>0.23285988884132106</c:v>
                </c:pt>
                <c:pt idx="12">
                  <c:v>0.1235954059072394</c:v>
                </c:pt>
                <c:pt idx="13">
                  <c:v>0.27560952881703815</c:v>
                </c:pt>
              </c:numCache>
            </c:numRef>
          </c:val>
          <c:extLst>
            <c:ext xmlns:c16="http://schemas.microsoft.com/office/drawing/2014/chart" uri="{C3380CC4-5D6E-409C-BE32-E72D297353CC}">
              <c16:uniqueId val="{0000000A-4981-444F-AEEE-00AE2A364E3D}"/>
            </c:ext>
          </c:extLst>
        </c:ser>
        <c:ser>
          <c:idx val="4"/>
          <c:order val="4"/>
          <c:tx>
            <c:strRef>
              <c:f>List1!$F$1</c:f>
              <c:strCache>
                <c:ptCount val="1"/>
                <c:pt idx="0">
                  <c:v>Definitely disagree</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List1!$A$2:$A$15</c:f>
              <c:strCache>
                <c:ptCount val="14"/>
                <c:pt idx="0">
                  <c:v>The Czech MPs should mainly work in accordance with the national interests.</c:v>
                </c:pt>
                <c:pt idx="1">
                  <c:v>The European Union should reduce inequalities between its member countries.</c:v>
                </c:pt>
                <c:pt idx="2">
                  <c:v>The European Union should allow Europe-wide referendums on key objectives, e.g. in relation to migration or the common budget.</c:v>
                </c:pt>
                <c:pt idx="3">
                  <c:v>I expect the European Union to fight misinformation on the Internet.</c:v>
                </c:pt>
                <c:pt idx="4">
                  <c:v>One of the main goals of the European Union at present should be to invest in the crisis and transform the economies of the Member states.</c:v>
                </c:pt>
                <c:pt idx="5">
                  <c:v>Membership in the Schengen area is one of the benefits for our country.</c:v>
                </c:pt>
                <c:pt idx="6">
                  <c:v>Our country benefits from the European Union's subsidy policy system.</c:v>
                </c:pt>
                <c:pt idx="7">
                  <c:v>One of the main objectives of the European Union at present should be to vaccinate the European population against COVID-19.</c:v>
                </c:pt>
                <c:pt idx="8">
                  <c:v>It is right that directives and regulations must be adopted by all Member States without distinction.</c:v>
                </c:pt>
                <c:pt idx="9">
                  <c:v>The European Union should strive for a common army.</c:v>
                </c:pt>
                <c:pt idx="10">
                  <c:v>I am positive that the European Union will ensure sufficient control of the external borders, if necessary.</c:v>
                </c:pt>
                <c:pt idx="11">
                  <c:v>The European Union should have its own president, directly elected through the member states.</c:v>
                </c:pt>
                <c:pt idx="12">
                  <c:v>The European Union is currently taking the right position on Hungary and Poland.</c:v>
                </c:pt>
                <c:pt idx="13">
                  <c:v>France and Germany should play a leading role within the European Union.</c:v>
                </c:pt>
              </c:strCache>
            </c:strRef>
          </c:cat>
          <c:val>
            <c:numRef>
              <c:f>List1!$F$2:$F$15</c:f>
              <c:numCache>
                <c:formatCode>###0%</c:formatCode>
                <c:ptCount val="14"/>
                <c:pt idx="0">
                  <c:v>1.9406592313793991E-2</c:v>
                </c:pt>
                <c:pt idx="1">
                  <c:v>1.7693175082223071E-2</c:v>
                </c:pt>
                <c:pt idx="2">
                  <c:v>4.1238629623702075E-2</c:v>
                </c:pt>
                <c:pt idx="3">
                  <c:v>6.2505971535926491E-2</c:v>
                </c:pt>
                <c:pt idx="4">
                  <c:v>4.4813050490157692E-2</c:v>
                </c:pt>
                <c:pt idx="5">
                  <c:v>4.2956844075564909E-2</c:v>
                </c:pt>
                <c:pt idx="6">
                  <c:v>9.2165355142058036E-2</c:v>
                </c:pt>
                <c:pt idx="7">
                  <c:v>0.1736652953803477</c:v>
                </c:pt>
                <c:pt idx="8">
                  <c:v>0.17658746165158651</c:v>
                </c:pt>
                <c:pt idx="9">
                  <c:v>0.13453167432542695</c:v>
                </c:pt>
                <c:pt idx="10">
                  <c:v>0.18842928800915731</c:v>
                </c:pt>
                <c:pt idx="11">
                  <c:v>0.20348868661350791</c:v>
                </c:pt>
                <c:pt idx="12">
                  <c:v>0.14087784938192421</c:v>
                </c:pt>
                <c:pt idx="13">
                  <c:v>0.2589111521193993</c:v>
                </c:pt>
              </c:numCache>
            </c:numRef>
          </c:val>
          <c:extLst>
            <c:ext xmlns:c16="http://schemas.microsoft.com/office/drawing/2014/chart" uri="{C3380CC4-5D6E-409C-BE32-E72D297353CC}">
              <c16:uniqueId val="{0000000B-4981-444F-AEEE-00AE2A364E3D}"/>
            </c:ext>
          </c:extLst>
        </c:ser>
        <c:dLbls>
          <c:showLegendKey val="0"/>
          <c:showVal val="0"/>
          <c:showCatName val="0"/>
          <c:showSerName val="0"/>
          <c:showPercent val="0"/>
          <c:showBubbleSize val="0"/>
        </c:dLbls>
        <c:gapWidth val="30"/>
        <c:overlap val="100"/>
        <c:axId val="172572672"/>
        <c:axId val="172574208"/>
      </c:barChart>
      <c:catAx>
        <c:axId val="17257267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600"/>
            </a:pPr>
            <a:endParaRPr lang="cs-CZ"/>
          </a:p>
        </c:txPr>
        <c:crossAx val="172574208"/>
        <c:crosses val="autoZero"/>
        <c:auto val="1"/>
        <c:lblAlgn val="ctr"/>
        <c:lblOffset val="300"/>
        <c:noMultiLvlLbl val="0"/>
      </c:catAx>
      <c:valAx>
        <c:axId val="172574208"/>
        <c:scaling>
          <c:orientation val="minMax"/>
          <c:max val="1.1000000000000001"/>
          <c:min val="0"/>
        </c:scaling>
        <c:delete val="0"/>
        <c:axPos val="t"/>
        <c:numFmt formatCode="0%" sourceLinked="1"/>
        <c:majorTickMark val="out"/>
        <c:minorTickMark val="none"/>
        <c:tickLblPos val="none"/>
        <c:spPr>
          <a:ln>
            <a:noFill/>
          </a:ln>
        </c:spPr>
        <c:crossAx val="172572672"/>
        <c:crosses val="autoZero"/>
        <c:crossBetween val="between"/>
      </c:valAx>
      <c:spPr>
        <a:noFill/>
        <a:ln>
          <a:noFill/>
        </a:ln>
      </c:spPr>
    </c:plotArea>
    <c:legend>
      <c:legendPos val="b"/>
      <c:legendEntry>
        <c:idx val="2"/>
        <c:delete val="1"/>
      </c:legendEntry>
      <c:legendEntry>
        <c:idx val="3"/>
        <c:delete val="1"/>
      </c:legendEntry>
      <c:legendEntry>
        <c:idx val="4"/>
        <c:delete val="1"/>
      </c:legendEntry>
      <c:layout>
        <c:manualLayout>
          <c:xMode val="edge"/>
          <c:yMode val="edge"/>
          <c:x val="0.53180132156965332"/>
          <c:y val="0.94318868754315266"/>
          <c:w val="0.46819867843034663"/>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agree</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3B9-4979-8EAD-B8680C150921}"/>
              </c:ext>
            </c:extLst>
          </c:dPt>
          <c:dPt>
            <c:idx val="1"/>
            <c:invertIfNegative val="0"/>
            <c:bubble3D val="0"/>
            <c:spPr>
              <a:solidFill>
                <a:srgbClr val="37859D"/>
              </a:solidFill>
              <a:ln>
                <a:noFill/>
              </a:ln>
            </c:spPr>
            <c:extLst>
              <c:ext xmlns:c16="http://schemas.microsoft.com/office/drawing/2014/chart" uri="{C3380CC4-5D6E-409C-BE32-E72D297353CC}">
                <c16:uniqueId val="{00000002-B3B9-4979-8EAD-B8680C150921}"/>
              </c:ext>
            </c:extLst>
          </c:dPt>
          <c:dPt>
            <c:idx val="2"/>
            <c:invertIfNegative val="0"/>
            <c:bubble3D val="0"/>
            <c:extLst>
              <c:ext xmlns:c16="http://schemas.microsoft.com/office/drawing/2014/chart" uri="{C3380CC4-5D6E-409C-BE32-E72D297353CC}">
                <c16:uniqueId val="{00000003-B3B9-4979-8EAD-B8680C150921}"/>
              </c:ext>
            </c:extLst>
          </c:dPt>
          <c:dPt>
            <c:idx val="3"/>
            <c:invertIfNegative val="0"/>
            <c:bubble3D val="0"/>
            <c:extLst>
              <c:ext xmlns:c16="http://schemas.microsoft.com/office/drawing/2014/chart" uri="{C3380CC4-5D6E-409C-BE32-E72D297353CC}">
                <c16:uniqueId val="{00000004-B3B9-4979-8EAD-B8680C150921}"/>
              </c:ext>
            </c:extLst>
          </c:dPt>
          <c:dPt>
            <c:idx val="8"/>
            <c:invertIfNegative val="0"/>
            <c:bubble3D val="0"/>
            <c:extLst>
              <c:ext xmlns:c16="http://schemas.microsoft.com/office/drawing/2014/chart" uri="{C3380CC4-5D6E-409C-BE32-E72D297353CC}">
                <c16:uniqueId val="{00000005-B3B9-4979-8EAD-B8680C150921}"/>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B3B9-4979-8EAD-B8680C150921}"/>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List1!$A$2:$A$5</c:f>
              <c:strCache>
                <c:ptCount val="4"/>
                <c:pt idx="0">
                  <c:v>Total N1010</c:v>
                </c:pt>
                <c:pt idx="2">
                  <c:v>Governing coalition N245</c:v>
                </c:pt>
                <c:pt idx="3">
                  <c:v>Opposition N474</c:v>
                </c:pt>
              </c:strCache>
            </c:strRef>
          </c:cat>
          <c:val>
            <c:numRef>
              <c:f>List1!$B$2:$B$5</c:f>
              <c:numCache>
                <c:formatCode>General</c:formatCode>
                <c:ptCount val="4"/>
                <c:pt idx="0" formatCode="###0%">
                  <c:v>0.53975983594473786</c:v>
                </c:pt>
                <c:pt idx="2" formatCode="###0%">
                  <c:v>0.47426041694700211</c:v>
                </c:pt>
                <c:pt idx="3" formatCode="###0%">
                  <c:v>0.64555521526408566</c:v>
                </c:pt>
              </c:numCache>
            </c:numRef>
          </c:val>
          <c:extLst>
            <c:ext xmlns:c16="http://schemas.microsoft.com/office/drawing/2014/chart" uri="{C3380CC4-5D6E-409C-BE32-E72D297353CC}">
              <c16:uniqueId val="{00000006-B3B9-4979-8EAD-B8680C150921}"/>
            </c:ext>
          </c:extLst>
        </c:ser>
        <c:ser>
          <c:idx val="1"/>
          <c:order val="1"/>
          <c:tx>
            <c:strRef>
              <c:f>List1!$C$1</c:f>
              <c:strCache>
                <c:ptCount val="1"/>
                <c:pt idx="0">
                  <c:v>difficult to say</c:v>
                </c:pt>
              </c:strCache>
            </c:strRef>
          </c:tx>
          <c:spPr>
            <a:solidFill>
              <a:sysClr val="window" lastClr="FFFFFF">
                <a:lumMod val="95000"/>
              </a:sysClr>
            </a:solidFill>
          </c:spPr>
          <c:invertIfNegative val="0"/>
          <c:dPt>
            <c:idx val="1"/>
            <c:invertIfNegative val="0"/>
            <c:bubble3D val="0"/>
            <c:extLst>
              <c:ext xmlns:c16="http://schemas.microsoft.com/office/drawing/2014/chart" uri="{C3380CC4-5D6E-409C-BE32-E72D297353CC}">
                <c16:uniqueId val="{00000008-B3B9-4979-8EAD-B8680C150921}"/>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List1!$A$2:$A$5</c:f>
              <c:strCache>
                <c:ptCount val="4"/>
                <c:pt idx="0">
                  <c:v>Total N1010</c:v>
                </c:pt>
                <c:pt idx="2">
                  <c:v>Governing coalition N245</c:v>
                </c:pt>
                <c:pt idx="3">
                  <c:v>Opposition N474</c:v>
                </c:pt>
              </c:strCache>
            </c:strRef>
          </c:cat>
          <c:val>
            <c:numRef>
              <c:f>List1!$C$2:$C$5</c:f>
              <c:numCache>
                <c:formatCode>General</c:formatCode>
                <c:ptCount val="4"/>
                <c:pt idx="0" formatCode="###0%">
                  <c:v>0.3245827381974008</c:v>
                </c:pt>
                <c:pt idx="2" formatCode="###0%">
                  <c:v>0.38593945455153561</c:v>
                </c:pt>
                <c:pt idx="3" formatCode="###0%">
                  <c:v>0.23276722193532623</c:v>
                </c:pt>
              </c:numCache>
            </c:numRef>
          </c:val>
          <c:extLst>
            <c:ext xmlns:c16="http://schemas.microsoft.com/office/drawing/2014/chart" uri="{C3380CC4-5D6E-409C-BE32-E72D297353CC}">
              <c16:uniqueId val="{00000009-B3B9-4979-8EAD-B8680C150921}"/>
            </c:ext>
          </c:extLst>
        </c:ser>
        <c:ser>
          <c:idx val="2"/>
          <c:order val="2"/>
          <c:tx>
            <c:strRef>
              <c:f>List1!$D$1</c:f>
              <c:strCache>
                <c:ptCount val="1"/>
                <c:pt idx="0">
                  <c:v>disagree</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List1!$A$2:$A$5</c:f>
              <c:strCache>
                <c:ptCount val="4"/>
                <c:pt idx="0">
                  <c:v>Total N1010</c:v>
                </c:pt>
                <c:pt idx="2">
                  <c:v>Governing coalition N245</c:v>
                </c:pt>
                <c:pt idx="3">
                  <c:v>Opposition N474</c:v>
                </c:pt>
              </c:strCache>
            </c:strRef>
          </c:cat>
          <c:val>
            <c:numRef>
              <c:f>List1!$D$2:$D$5</c:f>
              <c:numCache>
                <c:formatCode>General</c:formatCode>
                <c:ptCount val="4"/>
                <c:pt idx="0" formatCode="###0%">
                  <c:v>0.13565742585785998</c:v>
                </c:pt>
                <c:pt idx="2" formatCode="###0%">
                  <c:v>0.13980012850146284</c:v>
                </c:pt>
                <c:pt idx="3" formatCode="###0%">
                  <c:v>0.12167756280058853</c:v>
                </c:pt>
              </c:numCache>
            </c:numRef>
          </c:val>
          <c:extLst>
            <c:ext xmlns:c16="http://schemas.microsoft.com/office/drawing/2014/chart" uri="{C3380CC4-5D6E-409C-BE32-E72D297353CC}">
              <c16:uniqueId val="{0000000A-B3B9-4979-8EAD-B8680C150921}"/>
            </c:ext>
          </c:extLst>
        </c:ser>
        <c:dLbls>
          <c:showLegendKey val="0"/>
          <c:showVal val="0"/>
          <c:showCatName val="0"/>
          <c:showSerName val="0"/>
          <c:showPercent val="0"/>
          <c:showBubbleSize val="0"/>
        </c:dLbls>
        <c:gapWidth val="20"/>
        <c:overlap val="100"/>
        <c:serLines>
          <c:spPr>
            <a:ln>
              <a:solidFill>
                <a:sysClr val="window" lastClr="FFFFFF">
                  <a:lumMod val="85000"/>
                </a:sysClr>
              </a:solidFill>
            </a:ln>
          </c:spPr>
        </c:serLines>
        <c:axId val="223994240"/>
        <c:axId val="223995776"/>
      </c:barChart>
      <c:catAx>
        <c:axId val="223994240"/>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223995776"/>
        <c:crosses val="autoZero"/>
        <c:auto val="1"/>
        <c:lblAlgn val="ctr"/>
        <c:lblOffset val="300"/>
        <c:noMultiLvlLbl val="0"/>
      </c:catAx>
      <c:valAx>
        <c:axId val="223995776"/>
        <c:scaling>
          <c:orientation val="minMax"/>
          <c:max val="1"/>
          <c:min val="0"/>
        </c:scaling>
        <c:delete val="0"/>
        <c:axPos val="l"/>
        <c:numFmt formatCode="0%" sourceLinked="1"/>
        <c:majorTickMark val="out"/>
        <c:minorTickMark val="none"/>
        <c:tickLblPos val="none"/>
        <c:spPr>
          <a:ln>
            <a:noFill/>
          </a:ln>
        </c:spPr>
        <c:crossAx val="223994240"/>
        <c:crosses val="autoZero"/>
        <c:crossBetween val="between"/>
      </c:valAx>
      <c:spPr>
        <a:noFill/>
        <a:ln>
          <a:noFill/>
        </a:ln>
      </c:spPr>
    </c:plotArea>
    <c:legend>
      <c:legendPos val="l"/>
      <c:layout>
        <c:manualLayout>
          <c:xMode val="edge"/>
          <c:yMode val="edge"/>
          <c:x val="0.23812902209733661"/>
          <c:y val="5.7225573139381869E-2"/>
          <c:w val="0.28696302454650563"/>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19671060287405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Disagree</c:v>
                </c:pt>
              </c:strCache>
            </c:strRef>
          </c:tx>
          <c:spPr>
            <a:solidFill>
              <a:sysClr val="window" lastClr="FFFFFF">
                <a:lumMod val="50000"/>
              </a:sysClr>
            </a:solidFill>
            <a:ln>
              <a:noFill/>
            </a:ln>
          </c:spPr>
          <c:invertIfNegative val="0"/>
          <c:dPt>
            <c:idx val="0"/>
            <c:invertIfNegative val="0"/>
            <c:bubble3D val="0"/>
            <c:extLst>
              <c:ext xmlns:c16="http://schemas.microsoft.com/office/drawing/2014/chart" uri="{C3380CC4-5D6E-409C-BE32-E72D297353CC}">
                <c16:uniqueId val="{00000000-C7BE-43A9-A0A9-A396630B5BAF}"/>
              </c:ext>
            </c:extLst>
          </c:dPt>
          <c:dPt>
            <c:idx val="1"/>
            <c:invertIfNegative val="0"/>
            <c:bubble3D val="0"/>
            <c:extLst>
              <c:ext xmlns:c16="http://schemas.microsoft.com/office/drawing/2014/chart" uri="{C3380CC4-5D6E-409C-BE32-E72D297353CC}">
                <c16:uniqueId val="{00000001-C7BE-43A9-A0A9-A396630B5BAF}"/>
              </c:ext>
            </c:extLst>
          </c:dPt>
          <c:dPt>
            <c:idx val="2"/>
            <c:invertIfNegative val="0"/>
            <c:bubble3D val="0"/>
            <c:extLst>
              <c:ext xmlns:c16="http://schemas.microsoft.com/office/drawing/2014/chart" uri="{C3380CC4-5D6E-409C-BE32-E72D297353CC}">
                <c16:uniqueId val="{00000002-C7BE-43A9-A0A9-A396630B5BAF}"/>
              </c:ext>
            </c:extLst>
          </c:dPt>
          <c:dPt>
            <c:idx val="3"/>
            <c:invertIfNegative val="0"/>
            <c:bubble3D val="0"/>
            <c:extLst>
              <c:ext xmlns:c16="http://schemas.microsoft.com/office/drawing/2014/chart" uri="{C3380CC4-5D6E-409C-BE32-E72D297353CC}">
                <c16:uniqueId val="{00000003-C7BE-43A9-A0A9-A396630B5BAF}"/>
              </c:ext>
            </c:extLst>
          </c:dPt>
          <c:dPt>
            <c:idx val="8"/>
            <c:invertIfNegative val="0"/>
            <c:bubble3D val="0"/>
            <c:extLst>
              <c:ext xmlns:c16="http://schemas.microsoft.com/office/drawing/2014/chart" uri="{C3380CC4-5D6E-409C-BE32-E72D297353CC}">
                <c16:uniqueId val="{00000004-C7BE-43A9-A0A9-A396630B5BAF}"/>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C7BE-43A9-A0A9-A396630B5BAF}"/>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C7BE-43A9-A0A9-A396630B5BA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ANO</c:v>
                </c:pt>
                <c:pt idx="1">
                  <c:v>Pirátská strana</c:v>
                </c:pt>
                <c:pt idx="2">
                  <c:v>SPD</c:v>
                </c:pt>
              </c:strCache>
            </c:strRef>
          </c:cat>
          <c:val>
            <c:numRef>
              <c:f>List1!$B$2:$B$4</c:f>
              <c:numCache>
                <c:formatCode>###0%</c:formatCode>
                <c:ptCount val="3"/>
                <c:pt idx="0">
                  <c:v>0.15414910487595143</c:v>
                </c:pt>
                <c:pt idx="1">
                  <c:v>0.11144502417097092</c:v>
                </c:pt>
                <c:pt idx="2">
                  <c:v>0.32838715115941425</c:v>
                </c:pt>
              </c:numCache>
            </c:numRef>
          </c:val>
          <c:extLst>
            <c:ext xmlns:c16="http://schemas.microsoft.com/office/drawing/2014/chart" uri="{C3380CC4-5D6E-409C-BE32-E72D297353CC}">
              <c16:uniqueId val="{00000006-C7BE-43A9-A0A9-A396630B5BAF}"/>
            </c:ext>
          </c:extLst>
        </c:ser>
        <c:dLbls>
          <c:showLegendKey val="0"/>
          <c:showVal val="0"/>
          <c:showCatName val="0"/>
          <c:showSerName val="0"/>
          <c:showPercent val="0"/>
          <c:showBubbleSize val="0"/>
        </c:dLbls>
        <c:gapWidth val="30"/>
        <c:axId val="198123520"/>
        <c:axId val="198125824"/>
      </c:barChart>
      <c:catAx>
        <c:axId val="19812352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98125824"/>
        <c:crosses val="autoZero"/>
        <c:auto val="1"/>
        <c:lblAlgn val="ctr"/>
        <c:lblOffset val="300"/>
        <c:noMultiLvlLbl val="0"/>
      </c:catAx>
      <c:valAx>
        <c:axId val="198125824"/>
        <c:scaling>
          <c:orientation val="minMax"/>
          <c:max val="0.5"/>
          <c:min val="0"/>
        </c:scaling>
        <c:delete val="0"/>
        <c:axPos val="t"/>
        <c:numFmt formatCode="###0%" sourceLinked="1"/>
        <c:majorTickMark val="out"/>
        <c:minorTickMark val="none"/>
        <c:tickLblPos val="none"/>
        <c:spPr>
          <a:ln>
            <a:noFill/>
          </a:ln>
        </c:spPr>
        <c:crossAx val="19812352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19671060287405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Difficult to say</c:v>
                </c:pt>
              </c:strCache>
            </c:strRef>
          </c:tx>
          <c:spPr>
            <a:solidFill>
              <a:sysClr val="window" lastClr="FFFFFF">
                <a:lumMod val="85000"/>
              </a:sysClr>
            </a:solidFill>
            <a:ln>
              <a:noFill/>
            </a:ln>
          </c:spPr>
          <c:invertIfNegative val="0"/>
          <c:dPt>
            <c:idx val="0"/>
            <c:invertIfNegative val="0"/>
            <c:bubble3D val="0"/>
            <c:extLst>
              <c:ext xmlns:c16="http://schemas.microsoft.com/office/drawing/2014/chart" uri="{C3380CC4-5D6E-409C-BE32-E72D297353CC}">
                <c16:uniqueId val="{00000000-5678-45E7-B355-3A8D319D2830}"/>
              </c:ext>
            </c:extLst>
          </c:dPt>
          <c:dPt>
            <c:idx val="1"/>
            <c:invertIfNegative val="0"/>
            <c:bubble3D val="0"/>
            <c:extLst>
              <c:ext xmlns:c16="http://schemas.microsoft.com/office/drawing/2014/chart" uri="{C3380CC4-5D6E-409C-BE32-E72D297353CC}">
                <c16:uniqueId val="{00000001-5678-45E7-B355-3A8D319D2830}"/>
              </c:ext>
            </c:extLst>
          </c:dPt>
          <c:dPt>
            <c:idx val="2"/>
            <c:invertIfNegative val="0"/>
            <c:bubble3D val="0"/>
            <c:extLst>
              <c:ext xmlns:c16="http://schemas.microsoft.com/office/drawing/2014/chart" uri="{C3380CC4-5D6E-409C-BE32-E72D297353CC}">
                <c16:uniqueId val="{00000002-5678-45E7-B355-3A8D319D2830}"/>
              </c:ext>
            </c:extLst>
          </c:dPt>
          <c:dPt>
            <c:idx val="3"/>
            <c:invertIfNegative val="0"/>
            <c:bubble3D val="0"/>
            <c:extLst>
              <c:ext xmlns:c16="http://schemas.microsoft.com/office/drawing/2014/chart" uri="{C3380CC4-5D6E-409C-BE32-E72D297353CC}">
                <c16:uniqueId val="{00000003-5678-45E7-B355-3A8D319D2830}"/>
              </c:ext>
            </c:extLst>
          </c:dPt>
          <c:dPt>
            <c:idx val="8"/>
            <c:invertIfNegative val="0"/>
            <c:bubble3D val="0"/>
            <c:extLst>
              <c:ext xmlns:c16="http://schemas.microsoft.com/office/drawing/2014/chart" uri="{C3380CC4-5D6E-409C-BE32-E72D297353CC}">
                <c16:uniqueId val="{00000004-5678-45E7-B355-3A8D319D2830}"/>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678-45E7-B355-3A8D319D2830}"/>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5678-45E7-B355-3A8D319D283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ANO</c:v>
                </c:pt>
                <c:pt idx="1">
                  <c:v>Pirátská strana</c:v>
                </c:pt>
                <c:pt idx="2">
                  <c:v>SPD</c:v>
                </c:pt>
              </c:strCache>
            </c:strRef>
          </c:cat>
          <c:val>
            <c:numRef>
              <c:f>List1!$B$2:$B$4</c:f>
              <c:numCache>
                <c:formatCode>###0%</c:formatCode>
                <c:ptCount val="3"/>
                <c:pt idx="0">
                  <c:v>0.27664779465825817</c:v>
                </c:pt>
                <c:pt idx="1">
                  <c:v>0.1580564018439565</c:v>
                </c:pt>
                <c:pt idx="2">
                  <c:v>0.13948598261605774</c:v>
                </c:pt>
              </c:numCache>
            </c:numRef>
          </c:val>
          <c:extLst>
            <c:ext xmlns:c16="http://schemas.microsoft.com/office/drawing/2014/chart" uri="{C3380CC4-5D6E-409C-BE32-E72D297353CC}">
              <c16:uniqueId val="{00000006-5678-45E7-B355-3A8D319D2830}"/>
            </c:ext>
          </c:extLst>
        </c:ser>
        <c:dLbls>
          <c:showLegendKey val="0"/>
          <c:showVal val="0"/>
          <c:showCatName val="0"/>
          <c:showSerName val="0"/>
          <c:showPercent val="0"/>
          <c:showBubbleSize val="0"/>
        </c:dLbls>
        <c:gapWidth val="30"/>
        <c:axId val="197359104"/>
        <c:axId val="197409792"/>
      </c:barChart>
      <c:catAx>
        <c:axId val="19735910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97409792"/>
        <c:crosses val="autoZero"/>
        <c:auto val="1"/>
        <c:lblAlgn val="ctr"/>
        <c:lblOffset val="300"/>
        <c:noMultiLvlLbl val="0"/>
      </c:catAx>
      <c:valAx>
        <c:axId val="197409792"/>
        <c:scaling>
          <c:orientation val="minMax"/>
          <c:max val="0.5"/>
          <c:min val="0"/>
        </c:scaling>
        <c:delete val="0"/>
        <c:axPos val="t"/>
        <c:numFmt formatCode="###0%" sourceLinked="1"/>
        <c:majorTickMark val="out"/>
        <c:minorTickMark val="none"/>
        <c:tickLblPos val="none"/>
        <c:spPr>
          <a:ln>
            <a:noFill/>
          </a:ln>
        </c:spPr>
        <c:crossAx val="19735910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19671060287405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Agree</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DCF8-4BF7-A4B2-45A57DD5BC4C}"/>
              </c:ext>
            </c:extLst>
          </c:dPt>
          <c:dPt>
            <c:idx val="1"/>
            <c:invertIfNegative val="0"/>
            <c:bubble3D val="0"/>
            <c:extLst>
              <c:ext xmlns:c16="http://schemas.microsoft.com/office/drawing/2014/chart" uri="{C3380CC4-5D6E-409C-BE32-E72D297353CC}">
                <c16:uniqueId val="{00000001-DCF8-4BF7-A4B2-45A57DD5BC4C}"/>
              </c:ext>
            </c:extLst>
          </c:dPt>
          <c:dPt>
            <c:idx val="2"/>
            <c:invertIfNegative val="0"/>
            <c:bubble3D val="0"/>
            <c:extLst>
              <c:ext xmlns:c16="http://schemas.microsoft.com/office/drawing/2014/chart" uri="{C3380CC4-5D6E-409C-BE32-E72D297353CC}">
                <c16:uniqueId val="{00000002-DCF8-4BF7-A4B2-45A57DD5BC4C}"/>
              </c:ext>
            </c:extLst>
          </c:dPt>
          <c:dPt>
            <c:idx val="3"/>
            <c:invertIfNegative val="0"/>
            <c:bubble3D val="0"/>
            <c:extLst>
              <c:ext xmlns:c16="http://schemas.microsoft.com/office/drawing/2014/chart" uri="{C3380CC4-5D6E-409C-BE32-E72D297353CC}">
                <c16:uniqueId val="{00000003-DCF8-4BF7-A4B2-45A57DD5BC4C}"/>
              </c:ext>
            </c:extLst>
          </c:dPt>
          <c:dPt>
            <c:idx val="8"/>
            <c:invertIfNegative val="0"/>
            <c:bubble3D val="0"/>
            <c:extLst>
              <c:ext xmlns:c16="http://schemas.microsoft.com/office/drawing/2014/chart" uri="{C3380CC4-5D6E-409C-BE32-E72D297353CC}">
                <c16:uniqueId val="{00000004-DCF8-4BF7-A4B2-45A57DD5BC4C}"/>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DCF8-4BF7-A4B2-45A57DD5BC4C}"/>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DCF8-4BF7-A4B2-45A57DD5BC4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ANO</c:v>
                </c:pt>
                <c:pt idx="1">
                  <c:v>Pirátská strana</c:v>
                </c:pt>
                <c:pt idx="2">
                  <c:v>SPD</c:v>
                </c:pt>
              </c:strCache>
            </c:strRef>
          </c:cat>
          <c:val>
            <c:numRef>
              <c:f>List1!$B$2:$B$4</c:f>
              <c:numCache>
                <c:formatCode>###0%</c:formatCode>
                <c:ptCount val="3"/>
                <c:pt idx="0">
                  <c:v>0.20882618880671885</c:v>
                </c:pt>
                <c:pt idx="1">
                  <c:v>0.23348343081692097</c:v>
                </c:pt>
                <c:pt idx="2">
                  <c:v>6.967590806331754E-2</c:v>
                </c:pt>
              </c:numCache>
            </c:numRef>
          </c:val>
          <c:extLst>
            <c:ext xmlns:c16="http://schemas.microsoft.com/office/drawing/2014/chart" uri="{C3380CC4-5D6E-409C-BE32-E72D297353CC}">
              <c16:uniqueId val="{00000006-DCF8-4BF7-A4B2-45A57DD5BC4C}"/>
            </c:ext>
          </c:extLst>
        </c:ser>
        <c:dLbls>
          <c:showLegendKey val="0"/>
          <c:showVal val="0"/>
          <c:showCatName val="0"/>
          <c:showSerName val="0"/>
          <c:showPercent val="0"/>
          <c:showBubbleSize val="0"/>
        </c:dLbls>
        <c:gapWidth val="30"/>
        <c:axId val="199916160"/>
        <c:axId val="200009600"/>
      </c:barChart>
      <c:catAx>
        <c:axId val="19991616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00009600"/>
        <c:crosses val="autoZero"/>
        <c:auto val="1"/>
        <c:lblAlgn val="ctr"/>
        <c:lblOffset val="300"/>
        <c:noMultiLvlLbl val="0"/>
      </c:catAx>
      <c:valAx>
        <c:axId val="200009600"/>
        <c:scaling>
          <c:orientation val="minMax"/>
          <c:max val="0.5"/>
          <c:min val="0"/>
        </c:scaling>
        <c:delete val="0"/>
        <c:axPos val="t"/>
        <c:numFmt formatCode="###0%" sourceLinked="1"/>
        <c:majorTickMark val="out"/>
        <c:minorTickMark val="none"/>
        <c:tickLblPos val="none"/>
        <c:spPr>
          <a:ln>
            <a:noFill/>
          </a:ln>
        </c:spPr>
        <c:crossAx val="19991616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19671060287405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parties would you probably vote for</c:v>
                </c:pt>
              </c:strCache>
            </c:strRef>
          </c:tx>
          <c:spPr>
            <a:solidFill>
              <a:srgbClr val="F79646">
                <a:lumMod val="75000"/>
              </a:srgbClr>
            </a:solidFill>
            <a:ln>
              <a:noFill/>
            </a:ln>
          </c:spPr>
          <c:invertIfNegative val="0"/>
          <c:dPt>
            <c:idx val="0"/>
            <c:invertIfNegative val="0"/>
            <c:bubble3D val="0"/>
            <c:extLst>
              <c:ext xmlns:c16="http://schemas.microsoft.com/office/drawing/2014/chart" uri="{C3380CC4-5D6E-409C-BE32-E72D297353CC}">
                <c16:uniqueId val="{00000000-DCA4-4577-BC9E-8C7470C75ABE}"/>
              </c:ext>
            </c:extLst>
          </c:dPt>
          <c:dPt>
            <c:idx val="1"/>
            <c:invertIfNegative val="0"/>
            <c:bubble3D val="0"/>
            <c:extLst>
              <c:ext xmlns:c16="http://schemas.microsoft.com/office/drawing/2014/chart" uri="{C3380CC4-5D6E-409C-BE32-E72D297353CC}">
                <c16:uniqueId val="{00000001-DCA4-4577-BC9E-8C7470C75ABE}"/>
              </c:ext>
            </c:extLst>
          </c:dPt>
          <c:dPt>
            <c:idx val="2"/>
            <c:invertIfNegative val="0"/>
            <c:bubble3D val="0"/>
            <c:extLst>
              <c:ext xmlns:c16="http://schemas.microsoft.com/office/drawing/2014/chart" uri="{C3380CC4-5D6E-409C-BE32-E72D297353CC}">
                <c16:uniqueId val="{00000002-DCA4-4577-BC9E-8C7470C75ABE}"/>
              </c:ext>
            </c:extLst>
          </c:dPt>
          <c:dPt>
            <c:idx val="3"/>
            <c:invertIfNegative val="0"/>
            <c:bubble3D val="0"/>
            <c:extLst>
              <c:ext xmlns:c16="http://schemas.microsoft.com/office/drawing/2014/chart" uri="{C3380CC4-5D6E-409C-BE32-E72D297353CC}">
                <c16:uniqueId val="{00000003-DCA4-4577-BC9E-8C7470C75ABE}"/>
              </c:ext>
            </c:extLst>
          </c:dPt>
          <c:dPt>
            <c:idx val="8"/>
            <c:invertIfNegative val="0"/>
            <c:bubble3D val="0"/>
            <c:extLst>
              <c:ext xmlns:c16="http://schemas.microsoft.com/office/drawing/2014/chart" uri="{C3380CC4-5D6E-409C-BE32-E72D297353CC}">
                <c16:uniqueId val="{00000004-DCA4-4577-BC9E-8C7470C75ABE}"/>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DCA4-4577-BC9E-8C7470C75ABE}"/>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DCA4-4577-BC9E-8C7470C75AB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List1!$A$2:$A$4</c:f>
              <c:strCache>
                <c:ptCount val="3"/>
                <c:pt idx="0">
                  <c:v>ANO</c:v>
                </c:pt>
                <c:pt idx="1">
                  <c:v>Pirátská strana</c:v>
                </c:pt>
                <c:pt idx="2">
                  <c:v>SPD</c:v>
                </c:pt>
              </c:strCache>
            </c:strRef>
          </c:cat>
          <c:val>
            <c:numRef>
              <c:f>List1!$B$2:$B$4</c:f>
              <c:numCache>
                <c:formatCode>###0%</c:formatCode>
                <c:ptCount val="3"/>
                <c:pt idx="0">
                  <c:v>0.21413102029623118</c:v>
                </c:pt>
                <c:pt idx="1">
                  <c:v>0.1834157368357224</c:v>
                </c:pt>
                <c:pt idx="2">
                  <c:v>0.15122471467624599</c:v>
                </c:pt>
              </c:numCache>
            </c:numRef>
          </c:val>
          <c:extLst>
            <c:ext xmlns:c16="http://schemas.microsoft.com/office/drawing/2014/chart" uri="{C3380CC4-5D6E-409C-BE32-E72D297353CC}">
              <c16:uniqueId val="{00000006-DCA4-4577-BC9E-8C7470C75ABE}"/>
            </c:ext>
          </c:extLst>
        </c:ser>
        <c:dLbls>
          <c:showLegendKey val="0"/>
          <c:showVal val="0"/>
          <c:showCatName val="0"/>
          <c:showSerName val="0"/>
          <c:showPercent val="0"/>
          <c:showBubbleSize val="0"/>
        </c:dLbls>
        <c:gapWidth val="30"/>
        <c:axId val="161560064"/>
        <c:axId val="163497472"/>
      </c:barChart>
      <c:catAx>
        <c:axId val="16156006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63497472"/>
        <c:crosses val="autoZero"/>
        <c:auto val="1"/>
        <c:lblAlgn val="ctr"/>
        <c:lblOffset val="300"/>
        <c:noMultiLvlLbl val="0"/>
      </c:catAx>
      <c:valAx>
        <c:axId val="163497472"/>
        <c:scaling>
          <c:orientation val="minMax"/>
          <c:max val="0.5"/>
          <c:min val="0"/>
        </c:scaling>
        <c:delete val="0"/>
        <c:axPos val="t"/>
        <c:numFmt formatCode="###0%" sourceLinked="1"/>
        <c:majorTickMark val="out"/>
        <c:minorTickMark val="none"/>
        <c:tickLblPos val="none"/>
        <c:spPr>
          <a:ln>
            <a:noFill/>
          </a:ln>
        </c:spPr>
        <c:crossAx val="16156006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1.6622140982377204E-2"/>
          <c:w val="0.92897742055499111"/>
          <c:h val="0.90513098299853578"/>
        </c:manualLayout>
      </c:layout>
      <c:scatterChart>
        <c:scatterStyle val="lineMarker"/>
        <c:varyColors val="0"/>
        <c:ser>
          <c:idx val="42"/>
          <c:order val="0"/>
          <c:tx>
            <c:strRef>
              <c:f>T1_MP!$A$2</c:f>
              <c:strCache>
                <c:ptCount val="1"/>
                <c:pt idx="0">
                  <c:v>should be aware of the issues of their country, or region in detail and strive to address them at the EU level.                                            </c:v>
                </c:pt>
              </c:strCache>
            </c:strRef>
          </c:tx>
          <c:spPr>
            <a:ln w="28575">
              <a:noFill/>
            </a:ln>
          </c:spPr>
          <c:marker>
            <c:symbol val="plus"/>
            <c:size val="7"/>
            <c:spPr>
              <a:noFill/>
              <a:ln w="12700">
                <a:solidFill>
                  <a:sysClr val="windowText" lastClr="000000"/>
                </a:solidFill>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T1_MP!$B$2:$R$2</c:f>
              <c:numCache>
                <c:formatCode>General</c:formatCode>
                <c:ptCount val="17"/>
                <c:pt idx="0" formatCode="0.0">
                  <c:v>5.3226484685432798</c:v>
                </c:pt>
              </c:numCache>
            </c:numRef>
          </c:yVal>
          <c:smooth val="0"/>
          <c:extLst>
            <c:ext xmlns:c16="http://schemas.microsoft.com/office/drawing/2014/chart" uri="{C3380CC4-5D6E-409C-BE32-E72D297353CC}">
              <c16:uniqueId val="{00000000-BB1F-4D6A-8801-DEE03D9B520C}"/>
            </c:ext>
          </c:extLst>
        </c:ser>
        <c:ser>
          <c:idx val="10"/>
          <c:order val="1"/>
          <c:tx>
            <c:strRef>
              <c:f>T1_MP!$A$3</c:f>
              <c:strCache>
                <c:ptCount val="1"/>
                <c:pt idx="0">
                  <c:v>should have already had some experience with politics and know how politics works.</c:v>
                </c:pt>
              </c:strCache>
            </c:strRef>
          </c:tx>
          <c:spPr>
            <a:ln w="28575">
              <a:noFill/>
            </a:ln>
          </c:spPr>
          <c:marker>
            <c:symbol val="plus"/>
            <c:size val="7"/>
            <c:spPr>
              <a:noFill/>
              <a:ln w="12700">
                <a:solidFill>
                  <a:sysClr val="windowText" lastClr="000000"/>
                </a:solidFill>
                <a:prstDash val="solid"/>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T1_MP!$B$3:$R$3</c:f>
              <c:numCache>
                <c:formatCode>0.0</c:formatCode>
                <c:ptCount val="17"/>
                <c:pt idx="1">
                  <c:v>6.0022416785994297</c:v>
                </c:pt>
              </c:numCache>
            </c:numRef>
          </c:yVal>
          <c:smooth val="0"/>
          <c:extLst>
            <c:ext xmlns:c16="http://schemas.microsoft.com/office/drawing/2014/chart" uri="{C3380CC4-5D6E-409C-BE32-E72D297353CC}">
              <c16:uniqueId val="{00000001-BB1F-4D6A-8801-DEE03D9B520C}"/>
            </c:ext>
          </c:extLst>
        </c:ser>
        <c:ser>
          <c:idx val="11"/>
          <c:order val="2"/>
          <c:tx>
            <c:strRef>
              <c:f>T1_MP!$A$4</c:f>
              <c:strCache>
                <c:ptCount val="1"/>
                <c:pt idx="0">
                  <c:v>should have a legal-oriented education in order to be able to get their head round in the legislative process.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2-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T1_MP!$B$4:$R$4</c:f>
              <c:numCache>
                <c:formatCode>General</c:formatCode>
                <c:ptCount val="17"/>
                <c:pt idx="2" formatCode="0.0">
                  <c:v>5.5096121867004131</c:v>
                </c:pt>
              </c:numCache>
            </c:numRef>
          </c:yVal>
          <c:smooth val="0"/>
          <c:extLst>
            <c:ext xmlns:c16="http://schemas.microsoft.com/office/drawing/2014/chart" uri="{C3380CC4-5D6E-409C-BE32-E72D297353CC}">
              <c16:uniqueId val="{00000003-BB1F-4D6A-8801-DEE03D9B520C}"/>
            </c:ext>
          </c:extLst>
        </c:ser>
        <c:ser>
          <c:idx val="12"/>
          <c:order val="3"/>
          <c:tx>
            <c:strRef>
              <c:f>T1_MP!$A$5</c:f>
              <c:strCache>
                <c:ptCount val="1"/>
                <c:pt idx="0">
                  <c:v>should have already achieved success in the private or public sector.</c:v>
                </c:pt>
              </c:strCache>
            </c:strRef>
          </c:tx>
          <c:spPr>
            <a:ln w="28575">
              <a:noFill/>
            </a:ln>
          </c:spPr>
          <c:marker>
            <c:symbol val="plus"/>
            <c:size val="7"/>
            <c:spPr>
              <a:noFill/>
              <a:ln w="12700">
                <a:solidFill>
                  <a:sysClr val="windowText" lastClr="000000"/>
                </a:solidFill>
                <a:prstDash val="solid"/>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T1_MP!$B$5:$R$5</c:f>
              <c:numCache>
                <c:formatCode>General</c:formatCode>
                <c:ptCount val="17"/>
                <c:pt idx="3" formatCode="0.0">
                  <c:v>5.5093684679432799</c:v>
                </c:pt>
              </c:numCache>
            </c:numRef>
          </c:yVal>
          <c:smooth val="0"/>
          <c:extLst>
            <c:ext xmlns:c16="http://schemas.microsoft.com/office/drawing/2014/chart" uri="{C3380CC4-5D6E-409C-BE32-E72D297353CC}">
              <c16:uniqueId val="{00000004-BB1F-4D6A-8801-DEE03D9B520C}"/>
            </c:ext>
          </c:extLst>
        </c:ser>
        <c:ser>
          <c:idx val="13"/>
          <c:order val="4"/>
          <c:tx>
            <c:strRef>
              <c:f>T1_MP!$A$6</c:f>
              <c:strCache>
                <c:ptCount val="1"/>
                <c:pt idx="0">
                  <c:v>should be responsible for how the European Union is perceived by the Czech nation.</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6-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T1_MP!$B$6:$R$6</c:f>
              <c:numCache>
                <c:formatCode>General</c:formatCode>
                <c:ptCount val="17"/>
                <c:pt idx="4" formatCode="0.0">
                  <c:v>5.3019801463308287</c:v>
                </c:pt>
              </c:numCache>
            </c:numRef>
          </c:yVal>
          <c:smooth val="0"/>
          <c:extLst>
            <c:ext xmlns:c16="http://schemas.microsoft.com/office/drawing/2014/chart" uri="{C3380CC4-5D6E-409C-BE32-E72D297353CC}">
              <c16:uniqueId val="{00000007-BB1F-4D6A-8801-DEE03D9B520C}"/>
            </c:ext>
          </c:extLst>
        </c:ser>
        <c:ser>
          <c:idx val="15"/>
          <c:order val="5"/>
          <c:tx>
            <c:strRef>
              <c:f>T1_MP!$A$7</c:f>
              <c:strCache>
                <c:ptCount val="1"/>
                <c:pt idx="0">
                  <c:v>should also address and comment on other countries, such as Belarus or Hungary.</c:v>
                </c:pt>
              </c:strCache>
            </c:strRef>
          </c:tx>
          <c:spPr>
            <a:ln w="28575">
              <a:noFill/>
            </a:ln>
          </c:spPr>
          <c:marker>
            <c:symbol val="plus"/>
            <c:size val="7"/>
            <c:spPr>
              <a:noFill/>
              <a:ln w="12700">
                <a:solidFill>
                  <a:sysClr val="windowText" lastClr="000000"/>
                </a:solidFill>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T1_MP!$B$7:$R$7</c:f>
              <c:numCache>
                <c:formatCode>General</c:formatCode>
                <c:ptCount val="17"/>
                <c:pt idx="5" formatCode="0.0">
                  <c:v>5.7209043354206308</c:v>
                </c:pt>
              </c:numCache>
            </c:numRef>
          </c:yVal>
          <c:smooth val="0"/>
          <c:extLst>
            <c:ext xmlns:c16="http://schemas.microsoft.com/office/drawing/2014/chart" uri="{C3380CC4-5D6E-409C-BE32-E72D297353CC}">
              <c16:uniqueId val="{00000008-BB1F-4D6A-8801-DEE03D9B520C}"/>
            </c:ext>
          </c:extLst>
        </c:ser>
        <c:ser>
          <c:idx val="16"/>
          <c:order val="6"/>
          <c:tx>
            <c:strRef>
              <c:f>T1_MP!$A$8</c:f>
              <c:strCache>
                <c:ptCount val="1"/>
                <c:pt idx="0">
                  <c:v>should promote the European principles, even at the cost of creating conflict in the country for which they were elected.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9-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T1_MP!$B$8:$R$8</c:f>
              <c:numCache>
                <c:formatCode>General</c:formatCode>
                <c:ptCount val="17"/>
                <c:pt idx="6" formatCode="0.0">
                  <c:v>5.3530035669167271</c:v>
                </c:pt>
              </c:numCache>
            </c:numRef>
          </c:yVal>
          <c:smooth val="0"/>
          <c:extLst>
            <c:ext xmlns:c16="http://schemas.microsoft.com/office/drawing/2014/chart" uri="{C3380CC4-5D6E-409C-BE32-E72D297353CC}">
              <c16:uniqueId val="{0000000A-BB1F-4D6A-8801-DEE03D9B520C}"/>
            </c:ext>
          </c:extLst>
        </c:ser>
        <c:ser>
          <c:idx val="17"/>
          <c:order val="7"/>
          <c:tx>
            <c:strRef>
              <c:f>T1_MP!$A$9</c:f>
              <c:strCache>
                <c:ptCount val="1"/>
                <c:pt idx="0">
                  <c:v>should be interested in successes in other countries and try to promote them in their own country.</c:v>
                </c:pt>
              </c:strCache>
            </c:strRef>
          </c:tx>
          <c:spPr>
            <a:ln w="28575">
              <a:noFill/>
            </a:ln>
          </c:spPr>
          <c:marker>
            <c:symbol val="plus"/>
            <c:size val="7"/>
            <c:spPr>
              <a:noFill/>
              <a:ln w="12700">
                <a:solidFill>
                  <a:sysClr val="windowText" lastClr="000000"/>
                </a:solidFill>
                <a:prstDash val="solid"/>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T1_MP!$B$9:$R$9</c:f>
              <c:numCache>
                <c:formatCode>General</c:formatCode>
                <c:ptCount val="17"/>
                <c:pt idx="7" formatCode="0.0">
                  <c:v>5.2817660769343568</c:v>
                </c:pt>
              </c:numCache>
            </c:numRef>
          </c:yVal>
          <c:smooth val="0"/>
          <c:extLst>
            <c:ext xmlns:c16="http://schemas.microsoft.com/office/drawing/2014/chart" uri="{C3380CC4-5D6E-409C-BE32-E72D297353CC}">
              <c16:uniqueId val="{0000000B-BB1F-4D6A-8801-DEE03D9B520C}"/>
            </c:ext>
          </c:extLst>
        </c:ser>
        <c:ser>
          <c:idx val="18"/>
          <c:order val="8"/>
          <c:tx>
            <c:strRef>
              <c:f>T1_MP!$A$10</c:f>
              <c:strCache>
                <c:ptCount val="1"/>
                <c:pt idx="0">
                  <c:v>should have a perfect command of at least one foreign language.</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D-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T1_MP!$B$10:$R$10</c:f>
              <c:numCache>
                <c:formatCode>General</c:formatCode>
                <c:ptCount val="17"/>
                <c:pt idx="8" formatCode="0.0">
                  <c:v>6.5520791397735785</c:v>
                </c:pt>
              </c:numCache>
            </c:numRef>
          </c:yVal>
          <c:smooth val="0"/>
          <c:extLst>
            <c:ext xmlns:c16="http://schemas.microsoft.com/office/drawing/2014/chart" uri="{C3380CC4-5D6E-409C-BE32-E72D297353CC}">
              <c16:uniqueId val="{0000000E-BB1F-4D6A-8801-DEE03D9B520C}"/>
            </c:ext>
          </c:extLst>
        </c:ser>
        <c:ser>
          <c:idx val="19"/>
          <c:order val="9"/>
          <c:tx>
            <c:strRef>
              <c:f>T1_MP!$A$11</c:f>
              <c:strCache>
                <c:ptCount val="1"/>
                <c:pt idx="0">
                  <c:v>should be accountable to Czech citizens to the same extent as it should be accountable to citizens of other member states.</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0-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T1_MP!$B$11:$R$11</c:f>
              <c:numCache>
                <c:formatCode>General</c:formatCode>
                <c:ptCount val="17"/>
                <c:pt idx="9" formatCode="0.0">
                  <c:v>5.4131884178638217</c:v>
                </c:pt>
              </c:numCache>
            </c:numRef>
          </c:yVal>
          <c:smooth val="0"/>
          <c:extLst>
            <c:ext xmlns:c16="http://schemas.microsoft.com/office/drawing/2014/chart" uri="{C3380CC4-5D6E-409C-BE32-E72D297353CC}">
              <c16:uniqueId val="{00000011-BB1F-4D6A-8801-DEE03D9B520C}"/>
            </c:ext>
          </c:extLst>
        </c:ser>
        <c:ser>
          <c:idx val="20"/>
          <c:order val="10"/>
          <c:tx>
            <c:strRef>
              <c:f>T1_MP!$A$12</c:f>
              <c:strCache>
                <c:ptCount val="1"/>
                <c:pt idx="0">
                  <c:v>should clearly and measurably demonstrate their activity, e.g. by the number of proposals submitted, the number of votes or the intelligence level.</c:v>
                </c:pt>
              </c:strCache>
            </c:strRef>
          </c:tx>
          <c:spPr>
            <a:ln w="28575">
              <a:solidFill>
                <a:sysClr val="windowText" lastClr="000000">
                  <a:lumMod val="75000"/>
                  <a:lumOff val="25000"/>
                  <a:alpha val="80000"/>
                </a:sysClr>
              </a:solidFill>
            </a:ln>
          </c:spPr>
          <c:marker>
            <c:symbol val="plus"/>
            <c:size val="7"/>
            <c:spPr>
              <a:noFill/>
              <a:ln w="12700">
                <a:solidFill>
                  <a:sysClr val="windowText" lastClr="000000"/>
                </a:solidFill>
                <a:prstDash val="solid"/>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T1_MP!$B$12:$R$12</c:f>
              <c:numCache>
                <c:formatCode>General</c:formatCode>
                <c:ptCount val="17"/>
                <c:pt idx="10" formatCode="0.0">
                  <c:v>5.0334030529224663</c:v>
                </c:pt>
              </c:numCache>
            </c:numRef>
          </c:yVal>
          <c:smooth val="0"/>
          <c:extLst>
            <c:ext xmlns:c16="http://schemas.microsoft.com/office/drawing/2014/chart" uri="{C3380CC4-5D6E-409C-BE32-E72D297353CC}">
              <c16:uniqueId val="{00000012-BB1F-4D6A-8801-DEE03D9B520C}"/>
            </c:ext>
          </c:extLst>
        </c:ser>
        <c:ser>
          <c:idx val="21"/>
          <c:order val="11"/>
          <c:tx>
            <c:strRef>
              <c:f>T1_MP!$A$13</c:f>
              <c:strCache>
                <c:ptCount val="1"/>
                <c:pt idx="0">
                  <c:v>should be active on social networks.</c:v>
                </c:pt>
              </c:strCache>
            </c:strRef>
          </c:tx>
          <c:spPr>
            <a:ln w="28575">
              <a:noFill/>
            </a:ln>
          </c:spPr>
          <c:marker>
            <c:symbol val="plus"/>
            <c:size val="7"/>
            <c:spPr>
              <a:noFill/>
              <a:ln w="12700">
                <a:solidFill>
                  <a:sysClr val="windowText" lastClr="000000"/>
                </a:solidFill>
                <a:prstDash val="solid"/>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T1_MP!$B$13:$R$13</c:f>
              <c:numCache>
                <c:formatCode>General</c:formatCode>
                <c:ptCount val="17"/>
                <c:pt idx="11" formatCode="0.0">
                  <c:v>5.7536240627444029</c:v>
                </c:pt>
              </c:numCache>
            </c:numRef>
          </c:yVal>
          <c:smooth val="0"/>
          <c:extLst>
            <c:ext xmlns:c16="http://schemas.microsoft.com/office/drawing/2014/chart" uri="{C3380CC4-5D6E-409C-BE32-E72D297353CC}">
              <c16:uniqueId val="{00000013-BB1F-4D6A-8801-DEE03D9B520C}"/>
            </c:ext>
          </c:extLst>
        </c:ser>
        <c:ser>
          <c:idx val="0"/>
          <c:order val="12"/>
          <c:tx>
            <c:strRef>
              <c:f>T1_MP!$A$14</c:f>
              <c:strCache>
                <c:ptCount val="1"/>
                <c:pt idx="0">
                  <c:v>should meet the citizens of their own country in person.</c:v>
                </c:pt>
              </c:strCache>
            </c:strRef>
          </c:tx>
          <c:spPr>
            <a:ln w="28575">
              <a:solidFill>
                <a:srgbClr val="C00000"/>
              </a:solidFill>
            </a:ln>
          </c:spPr>
          <c:marker>
            <c:symbol val="plus"/>
            <c:size val="7"/>
            <c:spPr>
              <a:noFill/>
              <a:ln w="12700">
                <a:solidFill>
                  <a:sysClr val="windowText" lastClr="000000"/>
                </a:solidFill>
              </a:ln>
            </c:spPr>
          </c:marker>
          <c:dPt>
            <c:idx val="12"/>
            <c:bubble3D val="0"/>
            <c:spPr>
              <a:ln w="28575">
                <a:noFill/>
              </a:ln>
            </c:spPr>
            <c:extLst>
              <c:ext xmlns:c16="http://schemas.microsoft.com/office/drawing/2014/chart" uri="{C3380CC4-5D6E-409C-BE32-E72D297353CC}">
                <c16:uniqueId val="{00000015-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T1_MP!$B$14:$R$14</c:f>
              <c:numCache>
                <c:formatCode>General</c:formatCode>
                <c:ptCount val="17"/>
                <c:pt idx="12" formatCode="0.0">
                  <c:v>5.1082513003376606</c:v>
                </c:pt>
              </c:numCache>
            </c:numRef>
          </c:yVal>
          <c:smooth val="0"/>
          <c:extLst>
            <c:ext xmlns:c16="http://schemas.microsoft.com/office/drawing/2014/chart" uri="{C3380CC4-5D6E-409C-BE32-E72D297353CC}">
              <c16:uniqueId val="{00000016-BB1F-4D6A-8801-DEE03D9B520C}"/>
            </c:ext>
          </c:extLst>
        </c:ser>
        <c:ser>
          <c:idx val="1"/>
          <c:order val="13"/>
          <c:tx>
            <c:strRef>
              <c:f>T1_MP!$A$15</c:f>
              <c:strCache>
                <c:ptCount val="1"/>
                <c:pt idx="0">
                  <c:v>should, based on knowledge of how the EU projects work, help to promote subsidies for investments in their area.</c:v>
                </c:pt>
              </c:strCache>
            </c:strRef>
          </c:tx>
          <c:spPr>
            <a:ln w="28575">
              <a:solidFill>
                <a:srgbClr val="376092"/>
              </a:solidFill>
            </a:ln>
          </c:spPr>
          <c:marker>
            <c:symbol val="plus"/>
            <c:size val="7"/>
            <c:spPr>
              <a:noFill/>
              <a:ln w="12700">
                <a:solidFill>
                  <a:sysClr val="windowText" lastClr="000000"/>
                </a:solidFill>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T1_MP!$B$15:$R$15</c:f>
              <c:numCache>
                <c:formatCode>General</c:formatCode>
                <c:ptCount val="17"/>
                <c:pt idx="13" formatCode="0.0">
                  <c:v>5.5</c:v>
                </c:pt>
              </c:numCache>
            </c:numRef>
          </c:yVal>
          <c:smooth val="0"/>
          <c:extLst>
            <c:ext xmlns:c16="http://schemas.microsoft.com/office/drawing/2014/chart" uri="{C3380CC4-5D6E-409C-BE32-E72D297353CC}">
              <c16:uniqueId val="{00000017-BB1F-4D6A-8801-DEE03D9B520C}"/>
            </c:ext>
          </c:extLst>
        </c:ser>
        <c:ser>
          <c:idx val="2"/>
          <c:order val="14"/>
          <c:tx>
            <c:strRef>
              <c:f>T1_MP!$A$16</c:f>
              <c:strCache>
                <c:ptCount val="1"/>
                <c:pt idx="0">
                  <c:v>should explain the views of their own citizens to the rest of Europe so that the peoples of the EU can understand them better.</c:v>
                </c:pt>
              </c:strCache>
            </c:strRef>
          </c:tx>
          <c:spPr>
            <a:ln w="28575">
              <a:noFill/>
            </a:ln>
          </c:spPr>
          <c:marker>
            <c:symbol val="plus"/>
            <c:size val="7"/>
            <c:spPr>
              <a:ln w="12700">
                <a:solidFill>
                  <a:sysClr val="windowText" lastClr="000000"/>
                </a:solidFill>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T1_MP!$B$16:$R$16</c:f>
              <c:numCache>
                <c:formatCode>General</c:formatCode>
                <c:ptCount val="17"/>
                <c:pt idx="14" formatCode="0.0">
                  <c:v>5.1354469762596073</c:v>
                </c:pt>
              </c:numCache>
            </c:numRef>
          </c:yVal>
          <c:smooth val="0"/>
          <c:extLst>
            <c:ext xmlns:c16="http://schemas.microsoft.com/office/drawing/2014/chart" uri="{C3380CC4-5D6E-409C-BE32-E72D297353CC}">
              <c16:uniqueId val="{00000018-BB1F-4D6A-8801-DEE03D9B520C}"/>
            </c:ext>
          </c:extLst>
        </c:ser>
        <c:ser>
          <c:idx val="3"/>
          <c:order val="15"/>
          <c:tx>
            <c:strRef>
              <c:f>T1_MP!$A$17</c:f>
              <c:strCache>
                <c:ptCount val="1"/>
                <c:pt idx="0">
                  <c:v>should advise and help citizens and businesses in their country on how to make the most of EU membership.</c:v>
                </c:pt>
              </c:strCache>
            </c:strRef>
          </c:tx>
          <c:spPr>
            <a:ln w="28575">
              <a:noFill/>
            </a:ln>
          </c:spPr>
          <c:marker>
            <c:symbol val="plus"/>
            <c:size val="7"/>
            <c:spPr>
              <a:ln w="12700">
                <a:solidFill>
                  <a:sysClr val="windowText" lastClr="000000"/>
                </a:solidFill>
              </a:ln>
            </c:spPr>
          </c:marker>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T1_MP!$B$17:$R$17</c:f>
              <c:numCache>
                <c:formatCode>General</c:formatCode>
                <c:ptCount val="17"/>
                <c:pt idx="15" formatCode="0.0">
                  <c:v>5.1343229676811877</c:v>
                </c:pt>
              </c:numCache>
            </c:numRef>
          </c:yVal>
          <c:smooth val="0"/>
          <c:extLst>
            <c:ext xmlns:c16="http://schemas.microsoft.com/office/drawing/2014/chart" uri="{C3380CC4-5D6E-409C-BE32-E72D297353CC}">
              <c16:uniqueId val="{00000019-BB1F-4D6A-8801-DEE03D9B520C}"/>
            </c:ext>
          </c:extLst>
        </c:ser>
        <c:ser>
          <c:idx val="4"/>
          <c:order val="16"/>
          <c:tx>
            <c:strRef>
              <c:f>T1_MP!$A$18</c:f>
              <c:strCache>
                <c:ptCount val="1"/>
                <c:pt idx="0">
                  <c:v>should address the issues of their own country which go beyond the capabilities of one country, such as danger/threat from other countries, climate change.</c:v>
                </c:pt>
              </c:strCache>
            </c:strRef>
          </c:tx>
          <c:spPr>
            <a:ln w="28575">
              <a:noFill/>
            </a:ln>
          </c:spPr>
          <c:marker>
            <c:symbol val="plus"/>
            <c:size val="5"/>
            <c:spPr>
              <a:ln w="12700">
                <a:solidFill>
                  <a:srgbClr val="376092"/>
                </a:solidFill>
              </a:ln>
            </c:spPr>
          </c:marker>
          <c:dPt>
            <c:idx val="16"/>
            <c:marker>
              <c:symbol val="plus"/>
              <c:size val="7"/>
              <c:spPr>
                <a:ln w="15875">
                  <a:solidFill>
                    <a:sysClr val="windowText" lastClr="000000"/>
                  </a:solidFill>
                </a:ln>
              </c:spPr>
            </c:marker>
            <c:bubble3D val="0"/>
            <c:spPr>
              <a:ln w="28575">
                <a:solidFill>
                  <a:sysClr val="windowText" lastClr="000000"/>
                </a:solidFill>
              </a:ln>
            </c:spPr>
            <c:extLst>
              <c:ext xmlns:c16="http://schemas.microsoft.com/office/drawing/2014/chart" uri="{C3380CC4-5D6E-409C-BE32-E72D297353CC}">
                <c16:uniqueId val="{0000001B-BB1F-4D6A-8801-DEE03D9B520C}"/>
              </c:ext>
            </c:extLst>
          </c:dPt>
          <c:dLbls>
            <c:delete val="1"/>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T1_MP!$B$18:$R$18</c:f>
              <c:numCache>
                <c:formatCode>General</c:formatCode>
                <c:ptCount val="17"/>
                <c:pt idx="16" formatCode="0.0">
                  <c:v>5.383396985440883</c:v>
                </c:pt>
              </c:numCache>
            </c:numRef>
          </c:yVal>
          <c:smooth val="0"/>
          <c:extLst>
            <c:ext xmlns:c16="http://schemas.microsoft.com/office/drawing/2014/chart" uri="{C3380CC4-5D6E-409C-BE32-E72D297353CC}">
              <c16:uniqueId val="{0000001C-BB1F-4D6A-8801-DEE03D9B520C}"/>
            </c:ext>
          </c:extLst>
        </c:ser>
        <c:dLbls>
          <c:showLegendKey val="0"/>
          <c:showVal val="1"/>
          <c:showCatName val="0"/>
          <c:showSerName val="0"/>
          <c:showPercent val="0"/>
          <c:showBubbleSize val="0"/>
        </c:dLbls>
        <c:axId val="132566400"/>
        <c:axId val="132638208"/>
      </c:scatterChart>
      <c:valAx>
        <c:axId val="132566400"/>
        <c:scaling>
          <c:orientation val="minMax"/>
          <c:max val="9"/>
          <c:min val="5"/>
        </c:scaling>
        <c:delete val="0"/>
        <c:axPos val="b"/>
        <c:title>
          <c:tx>
            <c:rich>
              <a:bodyPr/>
              <a:lstStyle/>
              <a:p>
                <a:pPr algn="ctr" rtl="0">
                  <a:defRPr sz="600">
                    <a:solidFill>
                      <a:schemeClr val="bg1">
                        <a:lumMod val="50000"/>
                      </a:schemeClr>
                    </a:solidFill>
                  </a:defRPr>
                </a:pPr>
                <a:r>
                  <a:rPr lang="cs-CZ" sz="600" b="0" i="0" u="none" strike="noStrike" baseline="0" dirty="0">
                    <a:effectLst/>
                  </a:rPr>
                  <a:t>KEY IMPORTANCE</a:t>
                </a:r>
                <a:r>
                  <a:rPr lang="cs-CZ" sz="600" dirty="0">
                    <a:solidFill>
                      <a:schemeClr val="bg1">
                        <a:lumMod val="50000"/>
                      </a:schemeClr>
                    </a:solidFill>
                  </a:rPr>
                  <a:t> →</a:t>
                </a:r>
              </a:p>
            </c:rich>
          </c:tx>
          <c:layout>
            <c:manualLayout>
              <c:xMode val="edge"/>
              <c:yMode val="edge"/>
              <c:x val="0.60581779803083502"/>
              <c:y val="0.95521606201047893"/>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2638208"/>
        <c:crosses val="autoZero"/>
        <c:crossBetween val="midCat"/>
        <c:majorUnit val="0.5"/>
      </c:valAx>
      <c:valAx>
        <c:axId val="132638208"/>
        <c:scaling>
          <c:orientation val="minMax"/>
          <c:max val="7"/>
          <c:min val="4.5"/>
        </c:scaling>
        <c:delete val="0"/>
        <c:axPos val="l"/>
        <c:title>
          <c:tx>
            <c:rich>
              <a:bodyPr rot="-5400000" vert="horz"/>
              <a:lstStyle/>
              <a:p>
                <a:pPr algn="ctr" rtl="0">
                  <a:defRPr sz="600">
                    <a:solidFill>
                      <a:schemeClr val="bg1">
                        <a:lumMod val="50000"/>
                      </a:schemeClr>
                    </a:solidFill>
                  </a:defRPr>
                </a:pPr>
                <a:r>
                  <a:rPr lang="cs-CZ" sz="600" b="0" i="0" u="none" strike="noStrike" baseline="0" dirty="0">
                    <a:effectLst/>
                  </a:rPr>
                  <a:t>FULFILLING</a:t>
                </a:r>
                <a:r>
                  <a:rPr lang="cs-CZ" sz="600" dirty="0">
                    <a:solidFill>
                      <a:schemeClr val="bg1">
                        <a:lumMod val="50000"/>
                      </a:schemeClr>
                    </a:solidFill>
                  </a:rPr>
                  <a:t> →</a:t>
                </a:r>
              </a:p>
            </c:rich>
          </c:tx>
          <c:layout>
            <c:manualLayout>
              <c:xMode val="edge"/>
              <c:yMode val="edge"/>
              <c:x val="7.5657403221757419E-4"/>
              <c:y val="0.34848550022224251"/>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2566400"/>
        <c:crossesAt val="0"/>
        <c:crossBetween val="midCat"/>
      </c:valAx>
      <c:spPr>
        <a:noFill/>
        <a:ln w="9525">
          <a:solidFill>
            <a:sysClr val="window" lastClr="FFFFFF">
              <a:lumMod val="8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1.6622140982377204E-2"/>
          <c:w val="0.92897742055499111"/>
          <c:h val="0.90513098299853578"/>
        </c:manualLayout>
      </c:layout>
      <c:scatterChart>
        <c:scatterStyle val="lineMarker"/>
        <c:varyColors val="0"/>
        <c:ser>
          <c:idx val="42"/>
          <c:order val="0"/>
          <c:tx>
            <c:strRef>
              <c:f>T1_MP!$A$2</c:f>
              <c:strCache>
                <c:ptCount val="1"/>
                <c:pt idx="0">
                  <c:v>should be aware of the issues of their country, or region in detail and strive to address them at the EU level.                                            </c:v>
                </c:pt>
              </c:strCache>
            </c:strRef>
          </c:tx>
          <c:spPr>
            <a:ln w="28575">
              <a:noFill/>
            </a:ln>
          </c:spPr>
          <c:marker>
            <c:symbol val="plus"/>
            <c:size val="7"/>
            <c:spPr>
              <a:noFill/>
              <a:ln w="12700">
                <a:solidFill>
                  <a:sysClr val="windowText" lastClr="000000"/>
                </a:solidFill>
              </a:ln>
            </c:spPr>
          </c:marker>
          <c:dLbls>
            <c:spPr>
              <a:noFill/>
              <a:ln w="0"/>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T1_MP!$B$2:$R$2</c:f>
              <c:numCache>
                <c:formatCode>General</c:formatCode>
                <c:ptCount val="17"/>
                <c:pt idx="0" formatCode="0.0">
                  <c:v>5.3226484685432798</c:v>
                </c:pt>
              </c:numCache>
            </c:numRef>
          </c:yVal>
          <c:smooth val="0"/>
          <c:extLst>
            <c:ext xmlns:c16="http://schemas.microsoft.com/office/drawing/2014/chart" uri="{C3380CC4-5D6E-409C-BE32-E72D297353CC}">
              <c16:uniqueId val="{00000000-BC9A-44C9-A483-FE58E249B980}"/>
            </c:ext>
          </c:extLst>
        </c:ser>
        <c:ser>
          <c:idx val="10"/>
          <c:order val="1"/>
          <c:tx>
            <c:strRef>
              <c:f>T1_MP!$A$3</c:f>
              <c:strCache>
                <c:ptCount val="1"/>
                <c:pt idx="0">
                  <c:v>should have already had some experience with politics and know how politics works.</c:v>
                </c:pt>
              </c:strCache>
            </c:strRef>
          </c:tx>
          <c:spPr>
            <a:ln w="28575">
              <a:noFill/>
            </a:ln>
          </c:spPr>
          <c:marker>
            <c:symbol val="plus"/>
            <c:size val="7"/>
            <c:spPr>
              <a:noFill/>
              <a:ln w="12700">
                <a:solidFill>
                  <a:sysClr val="windowText" lastClr="000000"/>
                </a:solidFill>
                <a:prstDash val="solid"/>
              </a:ln>
            </c:spPr>
          </c:marker>
          <c:dLbls>
            <c:spPr>
              <a:noFill/>
            </c:spPr>
            <c:txPr>
              <a:bodyPr wrap="square" lIns="38100" tIns="19050" rIns="38100" bIns="19050" anchor="ctr">
                <a:spAutoFit/>
              </a:bodyPr>
              <a:lstStyle/>
              <a:p>
                <a:pPr>
                  <a:defRPr baseline="0">
                    <a:solidFill>
                      <a:schemeClr val="bg1"/>
                    </a:solidFill>
                  </a:defRPr>
                </a:pPr>
                <a:endParaRPr lang="cs-CZ"/>
              </a:p>
            </c:tx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T1_MP!$B$3:$R$3</c:f>
              <c:numCache>
                <c:formatCode>0.0</c:formatCode>
                <c:ptCount val="17"/>
                <c:pt idx="1">
                  <c:v>6.0022416785994297</c:v>
                </c:pt>
              </c:numCache>
            </c:numRef>
          </c:yVal>
          <c:smooth val="0"/>
          <c:extLst>
            <c:ext xmlns:c16="http://schemas.microsoft.com/office/drawing/2014/chart" uri="{C3380CC4-5D6E-409C-BE32-E72D297353CC}">
              <c16:uniqueId val="{00000001-BC9A-44C9-A483-FE58E249B980}"/>
            </c:ext>
          </c:extLst>
        </c:ser>
        <c:ser>
          <c:idx val="11"/>
          <c:order val="2"/>
          <c:tx>
            <c:strRef>
              <c:f>T1_MP!$A$4</c:f>
              <c:strCache>
                <c:ptCount val="1"/>
                <c:pt idx="0">
                  <c:v>should have a legal-oriented education in order to be able to get their head round in the legislative process.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2-BC9A-44C9-A483-FE58E249B980}"/>
              </c:ext>
            </c:extLst>
          </c:dPt>
          <c:dLbls>
            <c:dLbl>
              <c:idx val="2"/>
              <c:layout>
                <c:manualLayout>
                  <c:x val="-7.9726412133174412E-2"/>
                  <c:y val="-0.11157337985586419"/>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BC9A-44C9-A483-FE58E249B980}"/>
                </c:ext>
              </c:extLst>
            </c:dLbl>
            <c:spPr>
              <a:noFill/>
              <a:ln>
                <a:noFill/>
              </a:ln>
              <a:effectLst/>
            </c:spPr>
            <c:txPr>
              <a:bodyPr wrap="square" lIns="38100" tIns="19050" rIns="38100" bIns="19050" anchor="ctr">
                <a:spAutoFit/>
              </a:bodyPr>
              <a:lstStyle/>
              <a:p>
                <a:pPr>
                  <a:defRPr baseline="0">
                    <a:solidFill>
                      <a:schemeClr val="bg1"/>
                    </a:solidFill>
                  </a:defRPr>
                </a:pPr>
                <a:endParaRPr lang="cs-CZ"/>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T1_MP!$B$4:$R$4</c:f>
              <c:numCache>
                <c:formatCode>General</c:formatCode>
                <c:ptCount val="17"/>
                <c:pt idx="2" formatCode="0.0">
                  <c:v>5.5096121867004131</c:v>
                </c:pt>
              </c:numCache>
            </c:numRef>
          </c:yVal>
          <c:smooth val="0"/>
          <c:extLst>
            <c:ext xmlns:c16="http://schemas.microsoft.com/office/drawing/2014/chart" uri="{C3380CC4-5D6E-409C-BE32-E72D297353CC}">
              <c16:uniqueId val="{00000003-BC9A-44C9-A483-FE58E249B980}"/>
            </c:ext>
          </c:extLst>
        </c:ser>
        <c:ser>
          <c:idx val="12"/>
          <c:order val="3"/>
          <c:tx>
            <c:strRef>
              <c:f>T1_MP!$A$5</c:f>
              <c:strCache>
                <c:ptCount val="1"/>
                <c:pt idx="0">
                  <c:v>should have already achieved success in the private or public sector.</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T1_MP!$B$5:$R$5</c:f>
              <c:numCache>
                <c:formatCode>General</c:formatCode>
                <c:ptCount val="17"/>
                <c:pt idx="3" formatCode="0.0">
                  <c:v>5.5093684679432799</c:v>
                </c:pt>
              </c:numCache>
            </c:numRef>
          </c:yVal>
          <c:smooth val="0"/>
          <c:extLst>
            <c:ext xmlns:c16="http://schemas.microsoft.com/office/drawing/2014/chart" uri="{C3380CC4-5D6E-409C-BE32-E72D297353CC}">
              <c16:uniqueId val="{00000004-BC9A-44C9-A483-FE58E249B980}"/>
            </c:ext>
          </c:extLst>
        </c:ser>
        <c:ser>
          <c:idx val="13"/>
          <c:order val="4"/>
          <c:tx>
            <c:strRef>
              <c:f>T1_MP!$A$6</c:f>
              <c:strCache>
                <c:ptCount val="1"/>
                <c:pt idx="0">
                  <c:v>should be responsible for how the European Union is perceived by the Czech nation.</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6-BC9A-44C9-A483-FE58E249B980}"/>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T1_MP!$B$6:$R$6</c:f>
              <c:numCache>
                <c:formatCode>General</c:formatCode>
                <c:ptCount val="17"/>
                <c:pt idx="4" formatCode="0.0">
                  <c:v>5.3019801463308287</c:v>
                </c:pt>
              </c:numCache>
            </c:numRef>
          </c:yVal>
          <c:smooth val="0"/>
          <c:extLst>
            <c:ext xmlns:c16="http://schemas.microsoft.com/office/drawing/2014/chart" uri="{C3380CC4-5D6E-409C-BE32-E72D297353CC}">
              <c16:uniqueId val="{00000007-BC9A-44C9-A483-FE58E249B980}"/>
            </c:ext>
          </c:extLst>
        </c:ser>
        <c:ser>
          <c:idx val="15"/>
          <c:order val="5"/>
          <c:tx>
            <c:strRef>
              <c:f>T1_MP!$A$7</c:f>
              <c:strCache>
                <c:ptCount val="1"/>
                <c:pt idx="0">
                  <c:v>should also address and comment on other countries, such as Belarus or Hungary.</c:v>
                </c:pt>
              </c:strCache>
            </c:strRef>
          </c:tx>
          <c:spPr>
            <a:ln w="28575">
              <a:noFill/>
            </a:ln>
          </c:spPr>
          <c:marker>
            <c:symbol val="plus"/>
            <c:size val="7"/>
            <c:spPr>
              <a:noFill/>
              <a:ln w="12700">
                <a:solidFill>
                  <a:sysClr val="windowText" lastClr="000000"/>
                </a:solidFill>
              </a:ln>
            </c:spPr>
          </c:marker>
          <c:dLbls>
            <c:dLbl>
              <c:idx val="5"/>
              <c:layout>
                <c:manualLayout>
                  <c:x val="-5.660377148255194E-3"/>
                  <c:y val="-8.7336244541484712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BC9A-44C9-A483-FE58E249B980}"/>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T1_MP!$B$7:$R$7</c:f>
              <c:numCache>
                <c:formatCode>General</c:formatCode>
                <c:ptCount val="17"/>
                <c:pt idx="5" formatCode="0.0">
                  <c:v>5.7209043354206308</c:v>
                </c:pt>
              </c:numCache>
            </c:numRef>
          </c:yVal>
          <c:smooth val="0"/>
          <c:extLst>
            <c:ext xmlns:c16="http://schemas.microsoft.com/office/drawing/2014/chart" uri="{C3380CC4-5D6E-409C-BE32-E72D297353CC}">
              <c16:uniqueId val="{00000009-BC9A-44C9-A483-FE58E249B980}"/>
            </c:ext>
          </c:extLst>
        </c:ser>
        <c:ser>
          <c:idx val="16"/>
          <c:order val="6"/>
          <c:tx>
            <c:strRef>
              <c:f>T1_MP!$A$8</c:f>
              <c:strCache>
                <c:ptCount val="1"/>
                <c:pt idx="0">
                  <c:v>should promote the European principles, even at the cost of creating conflict in the country for which they were elected.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A-BC9A-44C9-A483-FE58E249B980}"/>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T1_MP!$B$8:$R$8</c:f>
              <c:numCache>
                <c:formatCode>General</c:formatCode>
                <c:ptCount val="17"/>
                <c:pt idx="6" formatCode="0.0">
                  <c:v>5.3530035669167271</c:v>
                </c:pt>
              </c:numCache>
            </c:numRef>
          </c:yVal>
          <c:smooth val="0"/>
          <c:extLst>
            <c:ext xmlns:c16="http://schemas.microsoft.com/office/drawing/2014/chart" uri="{C3380CC4-5D6E-409C-BE32-E72D297353CC}">
              <c16:uniqueId val="{0000000B-BC9A-44C9-A483-FE58E249B980}"/>
            </c:ext>
          </c:extLst>
        </c:ser>
        <c:ser>
          <c:idx val="17"/>
          <c:order val="7"/>
          <c:tx>
            <c:strRef>
              <c:f>T1_MP!$A$9</c:f>
              <c:strCache>
                <c:ptCount val="1"/>
                <c:pt idx="0">
                  <c:v>should be interested in successes in other countries and try to promote them in their own country.</c:v>
                </c:pt>
              </c:strCache>
            </c:strRef>
          </c:tx>
          <c:spPr>
            <a:ln w="28575">
              <a:noFill/>
            </a:ln>
          </c:spPr>
          <c:marker>
            <c:symbol val="plus"/>
            <c:size val="7"/>
            <c:spPr>
              <a:noFill/>
              <a:ln w="12700">
                <a:solidFill>
                  <a:sysClr val="windowText" lastClr="000000"/>
                </a:solidFill>
                <a:prstDash val="solid"/>
              </a:ln>
            </c:spPr>
          </c:marker>
          <c:dLbls>
            <c:numFmt formatCode="@" sourceLinked="0"/>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T1_MP!$B$9:$R$9</c:f>
              <c:numCache>
                <c:formatCode>General</c:formatCode>
                <c:ptCount val="17"/>
                <c:pt idx="7" formatCode="0.0">
                  <c:v>5.2817660769343568</c:v>
                </c:pt>
              </c:numCache>
            </c:numRef>
          </c:yVal>
          <c:smooth val="0"/>
          <c:extLst>
            <c:ext xmlns:c16="http://schemas.microsoft.com/office/drawing/2014/chart" uri="{C3380CC4-5D6E-409C-BE32-E72D297353CC}">
              <c16:uniqueId val="{0000000C-BC9A-44C9-A483-FE58E249B980}"/>
            </c:ext>
          </c:extLst>
        </c:ser>
        <c:ser>
          <c:idx val="18"/>
          <c:order val="8"/>
          <c:tx>
            <c:strRef>
              <c:f>T1_MP!$A$10</c:f>
              <c:strCache>
                <c:ptCount val="1"/>
                <c:pt idx="0">
                  <c:v>should have a perfect command of at least one foreign language.</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E-BC9A-44C9-A483-FE58E249B980}"/>
              </c:ext>
            </c:extLst>
          </c:dPt>
          <c:dLbls>
            <c:spPr>
              <a:noFill/>
              <a:ln>
                <a:noFill/>
              </a:ln>
              <a:effectLst/>
            </c:spPr>
            <c:txPr>
              <a:bodyPr wrap="square" lIns="38100" tIns="19050" rIns="38100" bIns="19050" anchor="ctr">
                <a:spAutoFit/>
              </a:bodyPr>
              <a:lstStyle/>
              <a:p>
                <a:pPr>
                  <a:defRPr baseline="0">
                    <a:solidFill>
                      <a:schemeClr val="bg1"/>
                    </a:solidFill>
                  </a:defRPr>
                </a:pPr>
                <a:endParaRPr lang="cs-CZ"/>
              </a:p>
            </c:tx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T1_MP!$B$10:$R$10</c:f>
              <c:numCache>
                <c:formatCode>General</c:formatCode>
                <c:ptCount val="17"/>
                <c:pt idx="8" formatCode="0.0">
                  <c:v>6.5520791397735785</c:v>
                </c:pt>
              </c:numCache>
            </c:numRef>
          </c:yVal>
          <c:smooth val="0"/>
          <c:extLst>
            <c:ext xmlns:c16="http://schemas.microsoft.com/office/drawing/2014/chart" uri="{C3380CC4-5D6E-409C-BE32-E72D297353CC}">
              <c16:uniqueId val="{0000000F-BC9A-44C9-A483-FE58E249B980}"/>
            </c:ext>
          </c:extLst>
        </c:ser>
        <c:ser>
          <c:idx val="19"/>
          <c:order val="9"/>
          <c:tx>
            <c:strRef>
              <c:f>T1_MP!$A$11</c:f>
              <c:strCache>
                <c:ptCount val="1"/>
                <c:pt idx="0">
                  <c:v>should be accountable to Czech citizens to the same extent as it should be accountable to citizens of other member states.</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1-BC9A-44C9-A483-FE58E249B980}"/>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T1_MP!$B$11:$R$11</c:f>
              <c:numCache>
                <c:formatCode>General</c:formatCode>
                <c:ptCount val="17"/>
                <c:pt idx="9" formatCode="0.0">
                  <c:v>5.4131884178638217</c:v>
                </c:pt>
              </c:numCache>
            </c:numRef>
          </c:yVal>
          <c:smooth val="0"/>
          <c:extLst>
            <c:ext xmlns:c16="http://schemas.microsoft.com/office/drawing/2014/chart" uri="{C3380CC4-5D6E-409C-BE32-E72D297353CC}">
              <c16:uniqueId val="{00000012-BC9A-44C9-A483-FE58E249B980}"/>
            </c:ext>
          </c:extLst>
        </c:ser>
        <c:ser>
          <c:idx val="20"/>
          <c:order val="10"/>
          <c:tx>
            <c:strRef>
              <c:f>T1_MP!$A$12</c:f>
              <c:strCache>
                <c:ptCount val="1"/>
                <c:pt idx="0">
                  <c:v>should clearly and measurably demonstrate their activity, e.g. by the number of proposals submitted, the number of votes or the intelligence level.</c:v>
                </c:pt>
              </c:strCache>
            </c:strRef>
          </c:tx>
          <c:spPr>
            <a:ln w="28575">
              <a:solidFill>
                <a:sysClr val="windowText" lastClr="000000">
                  <a:lumMod val="75000"/>
                  <a:lumOff val="25000"/>
                  <a:alpha val="80000"/>
                </a:sysClr>
              </a:solid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T1_MP!$B$12:$R$12</c:f>
              <c:numCache>
                <c:formatCode>General</c:formatCode>
                <c:ptCount val="17"/>
                <c:pt idx="10" formatCode="0.0">
                  <c:v>5.0334030529224663</c:v>
                </c:pt>
              </c:numCache>
            </c:numRef>
          </c:yVal>
          <c:smooth val="0"/>
          <c:extLst>
            <c:ext xmlns:c16="http://schemas.microsoft.com/office/drawing/2014/chart" uri="{C3380CC4-5D6E-409C-BE32-E72D297353CC}">
              <c16:uniqueId val="{00000013-BC9A-44C9-A483-FE58E249B980}"/>
            </c:ext>
          </c:extLst>
        </c:ser>
        <c:ser>
          <c:idx val="21"/>
          <c:order val="11"/>
          <c:tx>
            <c:strRef>
              <c:f>T1_MP!$A$13</c:f>
              <c:strCache>
                <c:ptCount val="1"/>
                <c:pt idx="0">
                  <c:v>should be active on social networks.</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T1_MP!$B$13:$R$13</c:f>
              <c:numCache>
                <c:formatCode>General</c:formatCode>
                <c:ptCount val="17"/>
                <c:pt idx="11" formatCode="0.0">
                  <c:v>5.7536240627444029</c:v>
                </c:pt>
              </c:numCache>
            </c:numRef>
          </c:yVal>
          <c:smooth val="0"/>
          <c:extLst>
            <c:ext xmlns:c16="http://schemas.microsoft.com/office/drawing/2014/chart" uri="{C3380CC4-5D6E-409C-BE32-E72D297353CC}">
              <c16:uniqueId val="{00000014-BC9A-44C9-A483-FE58E249B980}"/>
            </c:ext>
          </c:extLst>
        </c:ser>
        <c:ser>
          <c:idx val="0"/>
          <c:order val="12"/>
          <c:tx>
            <c:strRef>
              <c:f>T1_MP!$A$14</c:f>
              <c:strCache>
                <c:ptCount val="1"/>
                <c:pt idx="0">
                  <c:v>should meet the citizens of their own country in person.</c:v>
                </c:pt>
              </c:strCache>
            </c:strRef>
          </c:tx>
          <c:spPr>
            <a:ln w="28575">
              <a:solidFill>
                <a:srgbClr val="C00000"/>
              </a:solidFill>
            </a:ln>
          </c:spPr>
          <c:marker>
            <c:symbol val="plus"/>
            <c:size val="7"/>
            <c:spPr>
              <a:noFill/>
              <a:ln w="15875">
                <a:solidFill>
                  <a:sysClr val="windowText" lastClr="000000"/>
                </a:solidFill>
              </a:ln>
            </c:spPr>
          </c:marker>
          <c:dPt>
            <c:idx val="12"/>
            <c:bubble3D val="0"/>
            <c:spPr>
              <a:ln w="28575">
                <a:noFill/>
              </a:ln>
            </c:spPr>
            <c:extLst>
              <c:ext xmlns:c16="http://schemas.microsoft.com/office/drawing/2014/chart" uri="{C3380CC4-5D6E-409C-BE32-E72D297353CC}">
                <c16:uniqueId val="{00000016-BC9A-44C9-A483-FE58E249B980}"/>
              </c:ext>
            </c:extLst>
          </c:dPt>
          <c:dLbls>
            <c:dLbl>
              <c:idx val="12"/>
              <c:layout>
                <c:manualLayout>
                  <c:x val="-5.5676940436898664E-2"/>
                  <c:y val="3.002200598287659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6-BC9A-44C9-A483-FE58E249B980}"/>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T1_MP!$B$14:$R$14</c:f>
              <c:numCache>
                <c:formatCode>General</c:formatCode>
                <c:ptCount val="17"/>
                <c:pt idx="12" formatCode="0.0">
                  <c:v>5.1082513003376606</c:v>
                </c:pt>
              </c:numCache>
            </c:numRef>
          </c:yVal>
          <c:smooth val="0"/>
          <c:extLst>
            <c:ext xmlns:c16="http://schemas.microsoft.com/office/drawing/2014/chart" uri="{C3380CC4-5D6E-409C-BE32-E72D297353CC}">
              <c16:uniqueId val="{00000017-BC9A-44C9-A483-FE58E249B980}"/>
            </c:ext>
          </c:extLst>
        </c:ser>
        <c:ser>
          <c:idx val="1"/>
          <c:order val="13"/>
          <c:tx>
            <c:strRef>
              <c:f>T1_MP!$A$15</c:f>
              <c:strCache>
                <c:ptCount val="1"/>
                <c:pt idx="0">
                  <c:v>should, based on knowledge of how the EU projects work, help to promote subsidies for investments in their area.</c:v>
                </c:pt>
              </c:strCache>
            </c:strRef>
          </c:tx>
          <c:spPr>
            <a:ln w="28575">
              <a:solidFill>
                <a:srgbClr val="376092"/>
              </a:solidFill>
            </a:ln>
          </c:spPr>
          <c:marker>
            <c:symbol val="plus"/>
            <c:size val="7"/>
            <c:spPr>
              <a:noFill/>
              <a:ln w="12700">
                <a:solidFill>
                  <a:sysClr val="windowText" lastClr="000000"/>
                </a:solidFill>
              </a:ln>
            </c:spPr>
          </c:marker>
          <c:dLbls>
            <c:dLbl>
              <c:idx val="13"/>
              <c:layout>
                <c:manualLayout>
                  <c:x val="1.4150942870637985E-3"/>
                  <c:y val="-0.10586943481060375"/>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28D6-4C55-9D9D-9C01AC7116E6}"/>
                </c:ext>
              </c:extLst>
            </c:dLbl>
            <c:spPr>
              <a:noFill/>
              <a:ln>
                <a:noFill/>
              </a:ln>
              <a:effectLst/>
            </c:spPr>
            <c:txPr>
              <a:bodyPr wrap="square" lIns="38100" tIns="19050" rIns="38100" bIns="19050" anchor="ctr">
                <a:spAutoFit/>
              </a:bodyPr>
              <a:lstStyle/>
              <a:p>
                <a:pPr>
                  <a:defRPr baseline="0">
                    <a:solidFill>
                      <a:schemeClr val="bg1"/>
                    </a:solidFill>
                  </a:defRPr>
                </a:pPr>
                <a:endParaRPr lang="cs-CZ"/>
              </a:p>
            </c:tx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T1_MP!$B$15:$R$15</c:f>
              <c:numCache>
                <c:formatCode>General</c:formatCode>
                <c:ptCount val="17"/>
                <c:pt idx="13" formatCode="0.0">
                  <c:v>5.5</c:v>
                </c:pt>
              </c:numCache>
            </c:numRef>
          </c:yVal>
          <c:smooth val="0"/>
          <c:extLst>
            <c:ext xmlns:c16="http://schemas.microsoft.com/office/drawing/2014/chart" uri="{C3380CC4-5D6E-409C-BE32-E72D297353CC}">
              <c16:uniqueId val="{00000018-BC9A-44C9-A483-FE58E249B980}"/>
            </c:ext>
          </c:extLst>
        </c:ser>
        <c:ser>
          <c:idx val="2"/>
          <c:order val="14"/>
          <c:tx>
            <c:strRef>
              <c:f>T1_MP!$A$16</c:f>
              <c:strCache>
                <c:ptCount val="1"/>
                <c:pt idx="0">
                  <c:v>should explain the views of their own citizens to the rest of Europe so that the peoples of the EU can understand them better.</c:v>
                </c:pt>
              </c:strCache>
            </c:strRef>
          </c:tx>
          <c:spPr>
            <a:ln w="28575">
              <a:noFill/>
            </a:ln>
          </c:spPr>
          <c:marker>
            <c:symbol val="plus"/>
            <c:size val="7"/>
            <c:spPr>
              <a:ln w="12700">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T1_MP!$B$16:$R$16</c:f>
              <c:numCache>
                <c:formatCode>General</c:formatCode>
                <c:ptCount val="17"/>
                <c:pt idx="14" formatCode="0.0">
                  <c:v>5.1354469762596073</c:v>
                </c:pt>
              </c:numCache>
            </c:numRef>
          </c:yVal>
          <c:smooth val="0"/>
          <c:extLst>
            <c:ext xmlns:c16="http://schemas.microsoft.com/office/drawing/2014/chart" uri="{C3380CC4-5D6E-409C-BE32-E72D297353CC}">
              <c16:uniqueId val="{00000019-BC9A-44C9-A483-FE58E249B980}"/>
            </c:ext>
          </c:extLst>
        </c:ser>
        <c:ser>
          <c:idx val="3"/>
          <c:order val="15"/>
          <c:tx>
            <c:strRef>
              <c:f>T1_MP!$A$17</c:f>
              <c:strCache>
                <c:ptCount val="1"/>
                <c:pt idx="0">
                  <c:v>should advise and help citizens and businesses in their country on how to make the most of EU membership.</c:v>
                </c:pt>
              </c:strCache>
            </c:strRef>
          </c:tx>
          <c:spPr>
            <a:ln w="28575">
              <a:noFill/>
            </a:ln>
          </c:spPr>
          <c:marker>
            <c:symbol val="plus"/>
            <c:size val="7"/>
            <c:spPr>
              <a:ln w="12700">
                <a:solidFill>
                  <a:sysClr val="windowText" lastClr="000000"/>
                </a:solidFill>
              </a:ln>
            </c:spPr>
          </c:marker>
          <c:dLbls>
            <c:dLbl>
              <c:idx val="15"/>
              <c:layout>
                <c:manualLayout>
                  <c:x val="-1.757903663723679E-2"/>
                  <c:y val="2.565519375580235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BC9A-44C9-A483-FE58E249B980}"/>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T1_MP!$B$17:$R$17</c:f>
              <c:numCache>
                <c:formatCode>General</c:formatCode>
                <c:ptCount val="17"/>
                <c:pt idx="15" formatCode="0.0">
                  <c:v>5.1343229676811877</c:v>
                </c:pt>
              </c:numCache>
            </c:numRef>
          </c:yVal>
          <c:smooth val="0"/>
          <c:extLst>
            <c:ext xmlns:c16="http://schemas.microsoft.com/office/drawing/2014/chart" uri="{C3380CC4-5D6E-409C-BE32-E72D297353CC}">
              <c16:uniqueId val="{0000001B-BC9A-44C9-A483-FE58E249B980}"/>
            </c:ext>
          </c:extLst>
        </c:ser>
        <c:ser>
          <c:idx val="4"/>
          <c:order val="16"/>
          <c:tx>
            <c:strRef>
              <c:f>T1_MP!$A$18</c:f>
              <c:strCache>
                <c:ptCount val="1"/>
                <c:pt idx="0">
                  <c:v>should address the issues of their own country which go beyond the capabilities of one country, such as danger/threat from other countries, climate change.</c:v>
                </c:pt>
              </c:strCache>
            </c:strRef>
          </c:tx>
          <c:spPr>
            <a:ln w="28575">
              <a:noFill/>
            </a:ln>
          </c:spPr>
          <c:marker>
            <c:symbol val="plus"/>
            <c:size val="5"/>
            <c:spPr>
              <a:ln w="12700">
                <a:solidFill>
                  <a:srgbClr val="376092"/>
                </a:solidFill>
              </a:ln>
            </c:spPr>
          </c:marker>
          <c:dPt>
            <c:idx val="16"/>
            <c:marker>
              <c:symbol val="plus"/>
              <c:size val="7"/>
              <c:spPr>
                <a:ln w="15875">
                  <a:solidFill>
                    <a:sysClr val="windowText" lastClr="000000"/>
                  </a:solidFill>
                </a:ln>
              </c:spPr>
            </c:marker>
            <c:bubble3D val="0"/>
            <c:spPr>
              <a:ln w="28575">
                <a:solidFill>
                  <a:sysClr val="windowText" lastClr="000000"/>
                </a:solidFill>
              </a:ln>
            </c:spPr>
            <c:extLst>
              <c:ext xmlns:c16="http://schemas.microsoft.com/office/drawing/2014/chart" uri="{C3380CC4-5D6E-409C-BE32-E72D297353CC}">
                <c16:uniqueId val="{0000001D-BC9A-44C9-A483-FE58E249B980}"/>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T1_MP!$B$18:$R$18</c:f>
              <c:numCache>
                <c:formatCode>General</c:formatCode>
                <c:ptCount val="17"/>
                <c:pt idx="16" formatCode="0.0">
                  <c:v>5.383396985440883</c:v>
                </c:pt>
              </c:numCache>
            </c:numRef>
          </c:yVal>
          <c:smooth val="0"/>
          <c:extLst>
            <c:ext xmlns:c16="http://schemas.microsoft.com/office/drawing/2014/chart" uri="{C3380CC4-5D6E-409C-BE32-E72D297353CC}">
              <c16:uniqueId val="{0000001E-BC9A-44C9-A483-FE58E249B980}"/>
            </c:ext>
          </c:extLst>
        </c:ser>
        <c:dLbls>
          <c:showLegendKey val="0"/>
          <c:showVal val="1"/>
          <c:showCatName val="0"/>
          <c:showSerName val="0"/>
          <c:showPercent val="0"/>
          <c:showBubbleSize val="0"/>
        </c:dLbls>
        <c:axId val="263214976"/>
        <c:axId val="263235456"/>
      </c:scatterChart>
      <c:valAx>
        <c:axId val="263214976"/>
        <c:scaling>
          <c:orientation val="minMax"/>
          <c:max val="9"/>
          <c:min val="7.4"/>
        </c:scaling>
        <c:delete val="0"/>
        <c:axPos val="b"/>
        <c:title>
          <c:tx>
            <c:rich>
              <a:bodyPr/>
              <a:lstStyle/>
              <a:p>
                <a:pPr algn="ctr" rtl="0">
                  <a:defRPr sz="600" b="1">
                    <a:solidFill>
                      <a:schemeClr val="bg1">
                        <a:lumMod val="50000"/>
                      </a:schemeClr>
                    </a:solidFill>
                  </a:defRPr>
                </a:pPr>
                <a:r>
                  <a:rPr lang="cs-CZ" sz="600" b="1" i="0" u="none" strike="noStrike" baseline="0" dirty="0">
                    <a:effectLst/>
                  </a:rPr>
                  <a:t>KEY IMPORTANCE</a:t>
                </a:r>
                <a:r>
                  <a:rPr lang="cs-CZ" sz="600" b="1" dirty="0">
                    <a:solidFill>
                      <a:schemeClr val="bg1">
                        <a:lumMod val="50000"/>
                      </a:schemeClr>
                    </a:solidFill>
                  </a:rPr>
                  <a:t> →</a:t>
                </a:r>
              </a:p>
            </c:rich>
          </c:tx>
          <c:layout>
            <c:manualLayout>
              <c:xMode val="edge"/>
              <c:yMode val="edge"/>
              <c:x val="6.1006497511272587E-2"/>
              <c:y val="0.95521606201047893"/>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263235456"/>
        <c:crosses val="autoZero"/>
        <c:crossBetween val="midCat"/>
        <c:majorUnit val="0.5"/>
      </c:valAx>
      <c:valAx>
        <c:axId val="263235456"/>
        <c:scaling>
          <c:orientation val="minMax"/>
          <c:max val="7"/>
          <c:min val="5.49"/>
        </c:scaling>
        <c:delete val="0"/>
        <c:axPos val="l"/>
        <c:title>
          <c:tx>
            <c:rich>
              <a:bodyPr rot="-5400000" vert="horz"/>
              <a:lstStyle/>
              <a:p>
                <a:pPr algn="ctr" rtl="0">
                  <a:defRPr sz="600" b="1">
                    <a:solidFill>
                      <a:schemeClr val="bg1">
                        <a:lumMod val="50000"/>
                      </a:schemeClr>
                    </a:solidFill>
                  </a:defRPr>
                </a:pPr>
                <a:r>
                  <a:rPr lang="cs-CZ" sz="600" b="1" i="0" u="none" strike="noStrike" baseline="0" dirty="0">
                    <a:effectLst/>
                  </a:rPr>
                  <a:t>FULFILLING</a:t>
                </a:r>
                <a:r>
                  <a:rPr lang="cs-CZ" sz="600" b="1" dirty="0">
                    <a:solidFill>
                      <a:schemeClr val="bg1">
                        <a:lumMod val="50000"/>
                      </a:schemeClr>
                    </a:solidFill>
                  </a:rPr>
                  <a:t> →</a:t>
                </a:r>
              </a:p>
            </c:rich>
          </c:tx>
          <c:layout>
            <c:manualLayout>
              <c:xMode val="edge"/>
              <c:yMode val="edge"/>
              <c:x val="7.8320454675365678E-3"/>
              <c:y val="0.72114591075556767"/>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263214976"/>
        <c:crossesAt val="0"/>
        <c:crossBetween val="midCat"/>
      </c:valAx>
      <c:spPr>
        <a:solidFill>
          <a:srgbClr val="376092"/>
        </a:solidFill>
        <a:ln w="9525">
          <a:solidFill>
            <a:sysClr val="window" lastClr="FFFFFF">
              <a:lumMod val="8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0.21142176148733385"/>
          <c:w val="0.92897742055499111"/>
          <c:h val="0.71033122294702489"/>
        </c:manualLayout>
      </c:layout>
      <c:scatterChart>
        <c:scatterStyle val="lineMarker"/>
        <c:varyColors val="0"/>
        <c:ser>
          <c:idx val="42"/>
          <c:order val="0"/>
          <c:tx>
            <c:strRef>
              <c:f>T1_MP!$A$2</c:f>
              <c:strCache>
                <c:ptCount val="1"/>
                <c:pt idx="0">
                  <c:v>should be aware of the issues of their country, or region in detail and strive to address them at the EU level.                                            </c:v>
                </c:pt>
              </c:strCache>
            </c:strRef>
          </c:tx>
          <c:spPr>
            <a:ln w="28575">
              <a:noFill/>
            </a:ln>
          </c:spPr>
          <c:marker>
            <c:symbol val="plus"/>
            <c:size val="7"/>
            <c:spPr>
              <a:noFill/>
              <a:ln w="12700">
                <a:solidFill>
                  <a:sysClr val="windowText" lastClr="000000"/>
                </a:solidFill>
              </a:ln>
            </c:spPr>
          </c:marker>
          <c:dLbls>
            <c:spPr>
              <a:noFill/>
              <a:ln w="0"/>
            </c:spPr>
            <c:txPr>
              <a:bodyPr wrap="square" lIns="38100" tIns="19050" rIns="38100" bIns="19050" anchor="ctr">
                <a:spAutoFit/>
              </a:bodyPr>
              <a:lstStyle/>
              <a:p>
                <a:pPr>
                  <a:defRPr b="1"/>
                </a:pPr>
                <a:endParaRPr lang="cs-CZ"/>
              </a:p>
            </c:tx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T1_MP!$B$2:$R$2</c:f>
              <c:numCache>
                <c:formatCode>General</c:formatCode>
                <c:ptCount val="17"/>
                <c:pt idx="0" formatCode="0.0">
                  <c:v>5.3226484685432798</c:v>
                </c:pt>
              </c:numCache>
            </c:numRef>
          </c:yVal>
          <c:smooth val="0"/>
          <c:extLst>
            <c:ext xmlns:c16="http://schemas.microsoft.com/office/drawing/2014/chart" uri="{C3380CC4-5D6E-409C-BE32-E72D297353CC}">
              <c16:uniqueId val="{00000000-B657-46B6-AC1F-E3C58A9BB6C8}"/>
            </c:ext>
          </c:extLst>
        </c:ser>
        <c:ser>
          <c:idx val="10"/>
          <c:order val="1"/>
          <c:tx>
            <c:strRef>
              <c:f>T1_MP!$A$3</c:f>
              <c:strCache>
                <c:ptCount val="1"/>
                <c:pt idx="0">
                  <c:v>should have already had some experience with politics and know how politics works.</c:v>
                </c:pt>
              </c:strCache>
            </c:strRef>
          </c:tx>
          <c:spPr>
            <a:ln w="28575">
              <a:noFill/>
            </a:ln>
          </c:spPr>
          <c:marker>
            <c:symbol val="plus"/>
            <c:size val="7"/>
            <c:spPr>
              <a:noFill/>
              <a:ln w="12700">
                <a:solidFill>
                  <a:sysClr val="windowText" lastClr="000000"/>
                </a:solidFill>
                <a:prstDash val="solid"/>
              </a:ln>
            </c:spPr>
          </c:marker>
          <c:dLbls>
            <c:spPr>
              <a:noFill/>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T1_MP!$B$3:$R$3</c:f>
              <c:numCache>
                <c:formatCode>0.0</c:formatCode>
                <c:ptCount val="17"/>
                <c:pt idx="1">
                  <c:v>6.0022416785994297</c:v>
                </c:pt>
              </c:numCache>
            </c:numRef>
          </c:yVal>
          <c:smooth val="0"/>
          <c:extLst>
            <c:ext xmlns:c16="http://schemas.microsoft.com/office/drawing/2014/chart" uri="{C3380CC4-5D6E-409C-BE32-E72D297353CC}">
              <c16:uniqueId val="{00000001-B657-46B6-AC1F-E3C58A9BB6C8}"/>
            </c:ext>
          </c:extLst>
        </c:ser>
        <c:ser>
          <c:idx val="11"/>
          <c:order val="2"/>
          <c:tx>
            <c:strRef>
              <c:f>T1_MP!$A$4</c:f>
              <c:strCache>
                <c:ptCount val="1"/>
                <c:pt idx="0">
                  <c:v>should have a legal-oriented education in order to be able to get their head round in the legislative process.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2-B657-46B6-AC1F-E3C58A9BB6C8}"/>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T1_MP!$B$4:$R$4</c:f>
              <c:numCache>
                <c:formatCode>General</c:formatCode>
                <c:ptCount val="17"/>
                <c:pt idx="2" formatCode="0.0">
                  <c:v>5.5096121867004131</c:v>
                </c:pt>
              </c:numCache>
            </c:numRef>
          </c:yVal>
          <c:smooth val="0"/>
          <c:extLst>
            <c:ext xmlns:c16="http://schemas.microsoft.com/office/drawing/2014/chart" uri="{C3380CC4-5D6E-409C-BE32-E72D297353CC}">
              <c16:uniqueId val="{00000003-B657-46B6-AC1F-E3C58A9BB6C8}"/>
            </c:ext>
          </c:extLst>
        </c:ser>
        <c:ser>
          <c:idx val="12"/>
          <c:order val="3"/>
          <c:tx>
            <c:strRef>
              <c:f>T1_MP!$A$5</c:f>
              <c:strCache>
                <c:ptCount val="1"/>
                <c:pt idx="0">
                  <c:v>should have already achieved success in the private or public sector.</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T1_MP!$B$5:$R$5</c:f>
              <c:numCache>
                <c:formatCode>General</c:formatCode>
                <c:ptCount val="17"/>
                <c:pt idx="3" formatCode="0.0">
                  <c:v>5.5093684679432799</c:v>
                </c:pt>
              </c:numCache>
            </c:numRef>
          </c:yVal>
          <c:smooth val="0"/>
          <c:extLst>
            <c:ext xmlns:c16="http://schemas.microsoft.com/office/drawing/2014/chart" uri="{C3380CC4-5D6E-409C-BE32-E72D297353CC}">
              <c16:uniqueId val="{00000004-B657-46B6-AC1F-E3C58A9BB6C8}"/>
            </c:ext>
          </c:extLst>
        </c:ser>
        <c:ser>
          <c:idx val="13"/>
          <c:order val="4"/>
          <c:tx>
            <c:strRef>
              <c:f>T1_MP!$A$6</c:f>
              <c:strCache>
                <c:ptCount val="1"/>
                <c:pt idx="0">
                  <c:v>should be responsible for how the European Union is perceived by the Czech nation.</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6-B657-46B6-AC1F-E3C58A9BB6C8}"/>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T1_MP!$B$6:$R$6</c:f>
              <c:numCache>
                <c:formatCode>General</c:formatCode>
                <c:ptCount val="17"/>
                <c:pt idx="4" formatCode="0.0">
                  <c:v>5.3019801463308287</c:v>
                </c:pt>
              </c:numCache>
            </c:numRef>
          </c:yVal>
          <c:smooth val="0"/>
          <c:extLst>
            <c:ext xmlns:c16="http://schemas.microsoft.com/office/drawing/2014/chart" uri="{C3380CC4-5D6E-409C-BE32-E72D297353CC}">
              <c16:uniqueId val="{00000007-B657-46B6-AC1F-E3C58A9BB6C8}"/>
            </c:ext>
          </c:extLst>
        </c:ser>
        <c:ser>
          <c:idx val="15"/>
          <c:order val="5"/>
          <c:tx>
            <c:strRef>
              <c:f>T1_MP!$A$7</c:f>
              <c:strCache>
                <c:ptCount val="1"/>
                <c:pt idx="0">
                  <c:v>should also address and comment on other countries, such as Belarus or Hungary.</c:v>
                </c:pt>
              </c:strCache>
            </c:strRef>
          </c:tx>
          <c:spPr>
            <a:ln w="28575">
              <a:noFill/>
            </a:ln>
          </c:spPr>
          <c:marker>
            <c:symbol val="plus"/>
            <c:size val="7"/>
            <c:spPr>
              <a:noFill/>
              <a:ln w="12700">
                <a:solidFill>
                  <a:sysClr val="windowText" lastClr="000000"/>
                </a:solidFill>
              </a:ln>
            </c:spPr>
          </c:marker>
          <c:dLbls>
            <c:dLbl>
              <c:idx val="5"/>
              <c:layout>
                <c:manualLayout>
                  <c:x val="-5.660377148255194E-3"/>
                  <c:y val="-8.7336244541484712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B657-46B6-AC1F-E3C58A9BB6C8}"/>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T1_MP!$B$7:$R$7</c:f>
              <c:numCache>
                <c:formatCode>General</c:formatCode>
                <c:ptCount val="17"/>
                <c:pt idx="5" formatCode="0.0">
                  <c:v>5.7209043354206308</c:v>
                </c:pt>
              </c:numCache>
            </c:numRef>
          </c:yVal>
          <c:smooth val="0"/>
          <c:extLst>
            <c:ext xmlns:c16="http://schemas.microsoft.com/office/drawing/2014/chart" uri="{C3380CC4-5D6E-409C-BE32-E72D297353CC}">
              <c16:uniqueId val="{00000009-B657-46B6-AC1F-E3C58A9BB6C8}"/>
            </c:ext>
          </c:extLst>
        </c:ser>
        <c:ser>
          <c:idx val="16"/>
          <c:order val="6"/>
          <c:tx>
            <c:strRef>
              <c:f>T1_MP!$A$8</c:f>
              <c:strCache>
                <c:ptCount val="1"/>
                <c:pt idx="0">
                  <c:v>should promote the European principles, even at the cost of creating conflict in the country for which they were elected.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A-B657-46B6-AC1F-E3C58A9BB6C8}"/>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T1_MP!$B$8:$R$8</c:f>
              <c:numCache>
                <c:formatCode>General</c:formatCode>
                <c:ptCount val="17"/>
                <c:pt idx="6" formatCode="0.0">
                  <c:v>5.3530035669167271</c:v>
                </c:pt>
              </c:numCache>
            </c:numRef>
          </c:yVal>
          <c:smooth val="0"/>
          <c:extLst>
            <c:ext xmlns:c16="http://schemas.microsoft.com/office/drawing/2014/chart" uri="{C3380CC4-5D6E-409C-BE32-E72D297353CC}">
              <c16:uniqueId val="{0000000B-B657-46B6-AC1F-E3C58A9BB6C8}"/>
            </c:ext>
          </c:extLst>
        </c:ser>
        <c:ser>
          <c:idx val="17"/>
          <c:order val="7"/>
          <c:tx>
            <c:strRef>
              <c:f>T1_MP!$A$9</c:f>
              <c:strCache>
                <c:ptCount val="1"/>
                <c:pt idx="0">
                  <c:v>should be interested in successes in other countries and try to promote them in their own country.</c:v>
                </c:pt>
              </c:strCache>
            </c:strRef>
          </c:tx>
          <c:spPr>
            <a:ln w="28575">
              <a:noFill/>
            </a:ln>
          </c:spPr>
          <c:marker>
            <c:symbol val="plus"/>
            <c:size val="7"/>
            <c:spPr>
              <a:noFill/>
              <a:ln w="12700">
                <a:solidFill>
                  <a:sysClr val="windowText" lastClr="000000"/>
                </a:solidFill>
                <a:prstDash val="solid"/>
              </a:ln>
            </c:spPr>
          </c:marker>
          <c:dLbls>
            <c:numFmt formatCode="@" sourceLinked="0"/>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T1_MP!$B$9:$R$9</c:f>
              <c:numCache>
                <c:formatCode>General</c:formatCode>
                <c:ptCount val="17"/>
                <c:pt idx="7" formatCode="0.0">
                  <c:v>5.2817660769343568</c:v>
                </c:pt>
              </c:numCache>
            </c:numRef>
          </c:yVal>
          <c:smooth val="0"/>
          <c:extLst>
            <c:ext xmlns:c16="http://schemas.microsoft.com/office/drawing/2014/chart" uri="{C3380CC4-5D6E-409C-BE32-E72D297353CC}">
              <c16:uniqueId val="{0000000C-B657-46B6-AC1F-E3C58A9BB6C8}"/>
            </c:ext>
          </c:extLst>
        </c:ser>
        <c:ser>
          <c:idx val="18"/>
          <c:order val="8"/>
          <c:tx>
            <c:strRef>
              <c:f>T1_MP!$A$10</c:f>
              <c:strCache>
                <c:ptCount val="1"/>
                <c:pt idx="0">
                  <c:v>should have a perfect command of at least one foreign language.</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E-B657-46B6-AC1F-E3C58A9BB6C8}"/>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T1_MP!$B$10:$R$10</c:f>
              <c:numCache>
                <c:formatCode>General</c:formatCode>
                <c:ptCount val="17"/>
                <c:pt idx="8" formatCode="0.0">
                  <c:v>6.5520791397735785</c:v>
                </c:pt>
              </c:numCache>
            </c:numRef>
          </c:yVal>
          <c:smooth val="0"/>
          <c:extLst>
            <c:ext xmlns:c16="http://schemas.microsoft.com/office/drawing/2014/chart" uri="{C3380CC4-5D6E-409C-BE32-E72D297353CC}">
              <c16:uniqueId val="{0000000F-B657-46B6-AC1F-E3C58A9BB6C8}"/>
            </c:ext>
          </c:extLst>
        </c:ser>
        <c:ser>
          <c:idx val="19"/>
          <c:order val="9"/>
          <c:tx>
            <c:strRef>
              <c:f>T1_MP!$A$11</c:f>
              <c:strCache>
                <c:ptCount val="1"/>
                <c:pt idx="0">
                  <c:v>should be accountable to Czech citizens to the same extent as it should be accountable to citizens of other member states.</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1-B657-46B6-AC1F-E3C58A9BB6C8}"/>
              </c:ext>
            </c:extLst>
          </c:dPt>
          <c:dLbls>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T1_MP!$B$11:$R$11</c:f>
              <c:numCache>
                <c:formatCode>General</c:formatCode>
                <c:ptCount val="17"/>
                <c:pt idx="9" formatCode="0.0">
                  <c:v>5.4131884178638217</c:v>
                </c:pt>
              </c:numCache>
            </c:numRef>
          </c:yVal>
          <c:smooth val="0"/>
          <c:extLst>
            <c:ext xmlns:c16="http://schemas.microsoft.com/office/drawing/2014/chart" uri="{C3380CC4-5D6E-409C-BE32-E72D297353CC}">
              <c16:uniqueId val="{00000012-B657-46B6-AC1F-E3C58A9BB6C8}"/>
            </c:ext>
          </c:extLst>
        </c:ser>
        <c:ser>
          <c:idx val="20"/>
          <c:order val="10"/>
          <c:tx>
            <c:strRef>
              <c:f>T1_MP!$A$12</c:f>
              <c:strCache>
                <c:ptCount val="1"/>
                <c:pt idx="0">
                  <c:v>should clearly and measurably demonstrate their activity, e.g. by the number of proposals submitted, the number of votes or the intelligence level.</c:v>
                </c:pt>
              </c:strCache>
            </c:strRef>
          </c:tx>
          <c:spPr>
            <a:ln w="28575">
              <a:solidFill>
                <a:sysClr val="windowText" lastClr="000000">
                  <a:lumMod val="75000"/>
                  <a:lumOff val="25000"/>
                  <a:alpha val="80000"/>
                </a:sysClr>
              </a:solidFill>
            </a:ln>
          </c:spPr>
          <c:marker>
            <c:symbol val="plus"/>
            <c:size val="7"/>
            <c:spPr>
              <a:noFill/>
              <a:ln w="12700">
                <a:solidFill>
                  <a:sysClr val="windowText" lastClr="000000"/>
                </a:solidFill>
                <a:prstDash val="solid"/>
              </a:ln>
            </c:spPr>
          </c:marker>
          <c:dLbls>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T1_MP!$B$12:$R$12</c:f>
              <c:numCache>
                <c:formatCode>General</c:formatCode>
                <c:ptCount val="17"/>
                <c:pt idx="10" formatCode="0.0">
                  <c:v>5.0334030529224663</c:v>
                </c:pt>
              </c:numCache>
            </c:numRef>
          </c:yVal>
          <c:smooth val="0"/>
          <c:extLst>
            <c:ext xmlns:c16="http://schemas.microsoft.com/office/drawing/2014/chart" uri="{C3380CC4-5D6E-409C-BE32-E72D297353CC}">
              <c16:uniqueId val="{00000013-B657-46B6-AC1F-E3C58A9BB6C8}"/>
            </c:ext>
          </c:extLst>
        </c:ser>
        <c:ser>
          <c:idx val="21"/>
          <c:order val="11"/>
          <c:tx>
            <c:strRef>
              <c:f>T1_MP!$A$13</c:f>
              <c:strCache>
                <c:ptCount val="1"/>
                <c:pt idx="0">
                  <c:v>should be active on social networks.</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T1_MP!$B$13:$R$13</c:f>
              <c:numCache>
                <c:formatCode>General</c:formatCode>
                <c:ptCount val="17"/>
                <c:pt idx="11" formatCode="0.0">
                  <c:v>5.7536240627444029</c:v>
                </c:pt>
              </c:numCache>
            </c:numRef>
          </c:yVal>
          <c:smooth val="0"/>
          <c:extLst>
            <c:ext xmlns:c16="http://schemas.microsoft.com/office/drawing/2014/chart" uri="{C3380CC4-5D6E-409C-BE32-E72D297353CC}">
              <c16:uniqueId val="{00000014-B657-46B6-AC1F-E3C58A9BB6C8}"/>
            </c:ext>
          </c:extLst>
        </c:ser>
        <c:ser>
          <c:idx val="0"/>
          <c:order val="12"/>
          <c:tx>
            <c:strRef>
              <c:f>T1_MP!$A$14</c:f>
              <c:strCache>
                <c:ptCount val="1"/>
                <c:pt idx="0">
                  <c:v>should meet the citizens of their own country in person.</c:v>
                </c:pt>
              </c:strCache>
            </c:strRef>
          </c:tx>
          <c:spPr>
            <a:ln w="28575">
              <a:solidFill>
                <a:srgbClr val="C00000"/>
              </a:solidFill>
            </a:ln>
          </c:spPr>
          <c:marker>
            <c:symbol val="plus"/>
            <c:size val="7"/>
            <c:spPr>
              <a:noFill/>
              <a:ln w="12700">
                <a:solidFill>
                  <a:sysClr val="windowText" lastClr="000000"/>
                </a:solidFill>
              </a:ln>
            </c:spPr>
          </c:marker>
          <c:dPt>
            <c:idx val="12"/>
            <c:bubble3D val="0"/>
            <c:spPr>
              <a:ln w="28575">
                <a:noFill/>
              </a:ln>
            </c:spPr>
            <c:extLst>
              <c:ext xmlns:c16="http://schemas.microsoft.com/office/drawing/2014/chart" uri="{C3380CC4-5D6E-409C-BE32-E72D297353CC}">
                <c16:uniqueId val="{00000016-B657-46B6-AC1F-E3C58A9BB6C8}"/>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T1_MP!$B$14:$R$14</c:f>
              <c:numCache>
                <c:formatCode>General</c:formatCode>
                <c:ptCount val="17"/>
                <c:pt idx="12" formatCode="0.0">
                  <c:v>5.1082513003376606</c:v>
                </c:pt>
              </c:numCache>
            </c:numRef>
          </c:yVal>
          <c:smooth val="0"/>
          <c:extLst>
            <c:ext xmlns:c16="http://schemas.microsoft.com/office/drawing/2014/chart" uri="{C3380CC4-5D6E-409C-BE32-E72D297353CC}">
              <c16:uniqueId val="{00000017-B657-46B6-AC1F-E3C58A9BB6C8}"/>
            </c:ext>
          </c:extLst>
        </c:ser>
        <c:ser>
          <c:idx val="1"/>
          <c:order val="13"/>
          <c:tx>
            <c:strRef>
              <c:f>T1_MP!$A$15</c:f>
              <c:strCache>
                <c:ptCount val="1"/>
                <c:pt idx="0">
                  <c:v>should, based on knowledge of how the EU projects work, help to promote subsidies for investments in their area.</c:v>
                </c:pt>
              </c:strCache>
            </c:strRef>
          </c:tx>
          <c:spPr>
            <a:ln w="28575">
              <a:solidFill>
                <a:srgbClr val="376092"/>
              </a:solidFill>
            </a:ln>
          </c:spPr>
          <c:marker>
            <c:symbol val="plus"/>
            <c:size val="7"/>
            <c:spPr>
              <a:noFill/>
              <a:ln w="12700">
                <a:solidFill>
                  <a:sysClr val="windowText" lastClr="000000"/>
                </a:solidFill>
              </a:ln>
            </c:spPr>
          </c:marker>
          <c:dLbls>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T1_MP!$B$15:$R$15</c:f>
              <c:numCache>
                <c:formatCode>General</c:formatCode>
                <c:ptCount val="17"/>
                <c:pt idx="13" formatCode="0.0">
                  <c:v>5.5</c:v>
                </c:pt>
              </c:numCache>
            </c:numRef>
          </c:yVal>
          <c:smooth val="0"/>
          <c:extLst>
            <c:ext xmlns:c16="http://schemas.microsoft.com/office/drawing/2014/chart" uri="{C3380CC4-5D6E-409C-BE32-E72D297353CC}">
              <c16:uniqueId val="{00000018-B657-46B6-AC1F-E3C58A9BB6C8}"/>
            </c:ext>
          </c:extLst>
        </c:ser>
        <c:ser>
          <c:idx val="2"/>
          <c:order val="14"/>
          <c:tx>
            <c:strRef>
              <c:f>T1_MP!$A$16</c:f>
              <c:strCache>
                <c:ptCount val="1"/>
                <c:pt idx="0">
                  <c:v>should explain the views of their own citizens to the rest of Europe so that the peoples of the EU can understand them better.</c:v>
                </c:pt>
              </c:strCache>
            </c:strRef>
          </c:tx>
          <c:spPr>
            <a:ln w="28575">
              <a:noFill/>
            </a:ln>
          </c:spPr>
          <c:marker>
            <c:symbol val="plus"/>
            <c:size val="7"/>
            <c:spPr>
              <a:ln w="12700">
                <a:solidFill>
                  <a:sysClr val="windowText" lastClr="000000"/>
                </a:solidFill>
              </a:ln>
            </c:spPr>
          </c:marker>
          <c:dLbls>
            <c:spPr>
              <a:noFill/>
              <a:ln>
                <a:noFill/>
              </a:ln>
              <a:effectLst/>
            </c:spPr>
            <c:txPr>
              <a:bodyPr wrap="square" lIns="38100" tIns="19050" rIns="38100" bIns="19050" anchor="ctr">
                <a:spAutoFit/>
              </a:bodyPr>
              <a:lstStyle/>
              <a:p>
                <a:pPr>
                  <a:defRPr b="1"/>
                </a:pPr>
                <a:endParaRPr lang="cs-CZ"/>
              </a:p>
            </c:tx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T1_MP!$B$16:$R$16</c:f>
              <c:numCache>
                <c:formatCode>General</c:formatCode>
                <c:ptCount val="17"/>
                <c:pt idx="14" formatCode="0.0">
                  <c:v>5.1354469762596073</c:v>
                </c:pt>
              </c:numCache>
            </c:numRef>
          </c:yVal>
          <c:smooth val="0"/>
          <c:extLst>
            <c:ext xmlns:c16="http://schemas.microsoft.com/office/drawing/2014/chart" uri="{C3380CC4-5D6E-409C-BE32-E72D297353CC}">
              <c16:uniqueId val="{00000019-B657-46B6-AC1F-E3C58A9BB6C8}"/>
            </c:ext>
          </c:extLst>
        </c:ser>
        <c:ser>
          <c:idx val="3"/>
          <c:order val="15"/>
          <c:tx>
            <c:strRef>
              <c:f>T1_MP!$A$17</c:f>
              <c:strCache>
                <c:ptCount val="1"/>
                <c:pt idx="0">
                  <c:v>should advise and help citizens and businesses in their country on how to make the most of EU membership.</c:v>
                </c:pt>
              </c:strCache>
            </c:strRef>
          </c:tx>
          <c:spPr>
            <a:ln w="28575">
              <a:noFill/>
            </a:ln>
          </c:spPr>
          <c:marker>
            <c:symbol val="plus"/>
            <c:size val="7"/>
            <c:spPr>
              <a:ln w="12700">
                <a:solidFill>
                  <a:sysClr val="windowText" lastClr="000000"/>
                </a:solidFill>
              </a:ln>
            </c:spPr>
          </c:marker>
          <c:dLbls>
            <c:dLbl>
              <c:idx val="15"/>
              <c:layout>
                <c:manualLayout>
                  <c:x val="-5.5652204143061851E-2"/>
                  <c:y val="9.228646968616298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B657-46B6-AC1F-E3C58A9BB6C8}"/>
                </c:ext>
              </c:extLst>
            </c:dLbl>
            <c:spPr>
              <a:noFill/>
              <a:ln>
                <a:noFill/>
              </a:ln>
              <a:effectLst/>
            </c:spPr>
            <c:txPr>
              <a:bodyPr wrap="square" lIns="38100" tIns="19050" rIns="38100" bIns="19050" anchor="ctr">
                <a:spAutoFit/>
              </a:bodyPr>
              <a:lstStyle/>
              <a:p>
                <a:pPr>
                  <a:defRPr b="1"/>
                </a:pPr>
                <a:endParaRPr lang="cs-CZ"/>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T1_MP!$B$17:$R$17</c:f>
              <c:numCache>
                <c:formatCode>General</c:formatCode>
                <c:ptCount val="17"/>
                <c:pt idx="15" formatCode="0.0">
                  <c:v>5.1343229676811877</c:v>
                </c:pt>
              </c:numCache>
            </c:numRef>
          </c:yVal>
          <c:smooth val="0"/>
          <c:extLst>
            <c:ext xmlns:c16="http://schemas.microsoft.com/office/drawing/2014/chart" uri="{C3380CC4-5D6E-409C-BE32-E72D297353CC}">
              <c16:uniqueId val="{0000001B-B657-46B6-AC1F-E3C58A9BB6C8}"/>
            </c:ext>
          </c:extLst>
        </c:ser>
        <c:ser>
          <c:idx val="4"/>
          <c:order val="16"/>
          <c:tx>
            <c:strRef>
              <c:f>T1_MP!$A$18</c:f>
              <c:strCache>
                <c:ptCount val="1"/>
                <c:pt idx="0">
                  <c:v>should address the issues of their own country which go beyond the capabilities of one country, such as danger/threat from other countries, climate change.</c:v>
                </c:pt>
              </c:strCache>
            </c:strRef>
          </c:tx>
          <c:spPr>
            <a:ln w="28575">
              <a:noFill/>
            </a:ln>
          </c:spPr>
          <c:marker>
            <c:symbol val="plus"/>
            <c:size val="5"/>
            <c:spPr>
              <a:ln w="12700">
                <a:solidFill>
                  <a:srgbClr val="376092"/>
                </a:solidFill>
              </a:ln>
            </c:spPr>
          </c:marker>
          <c:dPt>
            <c:idx val="16"/>
            <c:marker>
              <c:symbol val="plus"/>
              <c:size val="7"/>
              <c:spPr>
                <a:ln w="15875">
                  <a:solidFill>
                    <a:sysClr val="windowText" lastClr="000000"/>
                  </a:solidFill>
                </a:ln>
              </c:spPr>
            </c:marker>
            <c:bubble3D val="0"/>
            <c:spPr>
              <a:ln w="28575">
                <a:solidFill>
                  <a:sysClr val="windowText" lastClr="000000"/>
                </a:solidFill>
              </a:ln>
            </c:spPr>
            <c:extLst>
              <c:ext xmlns:c16="http://schemas.microsoft.com/office/drawing/2014/chart" uri="{C3380CC4-5D6E-409C-BE32-E72D297353CC}">
                <c16:uniqueId val="{0000001D-B657-46B6-AC1F-E3C58A9BB6C8}"/>
              </c:ext>
            </c:extLst>
          </c:dPt>
          <c:dLbls>
            <c:dLbl>
              <c:idx val="16"/>
              <c:layout>
                <c:manualLayout>
                  <c:x val="5.5188677195488194E-2"/>
                  <c:y val="-0.14398243134242109"/>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D-B657-46B6-AC1F-E3C58A9BB6C8}"/>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T1_MP!$B$18:$R$18</c:f>
              <c:numCache>
                <c:formatCode>General</c:formatCode>
                <c:ptCount val="17"/>
                <c:pt idx="16" formatCode="0.0">
                  <c:v>5.383396985440883</c:v>
                </c:pt>
              </c:numCache>
            </c:numRef>
          </c:yVal>
          <c:smooth val="0"/>
          <c:extLst>
            <c:ext xmlns:c16="http://schemas.microsoft.com/office/drawing/2014/chart" uri="{C3380CC4-5D6E-409C-BE32-E72D297353CC}">
              <c16:uniqueId val="{0000001E-B657-46B6-AC1F-E3C58A9BB6C8}"/>
            </c:ext>
          </c:extLst>
        </c:ser>
        <c:dLbls>
          <c:showLegendKey val="0"/>
          <c:showVal val="1"/>
          <c:showCatName val="0"/>
          <c:showSerName val="0"/>
          <c:showPercent val="0"/>
          <c:showBubbleSize val="0"/>
        </c:dLbls>
        <c:axId val="133854720"/>
        <c:axId val="133857664"/>
      </c:scatterChart>
      <c:valAx>
        <c:axId val="133854720"/>
        <c:scaling>
          <c:orientation val="minMax"/>
          <c:max val="9"/>
          <c:min val="7.4"/>
        </c:scaling>
        <c:delete val="0"/>
        <c:axPos val="b"/>
        <c:title>
          <c:tx>
            <c:rich>
              <a:bodyPr/>
              <a:lstStyle/>
              <a:p>
                <a:pPr algn="ctr" rtl="0">
                  <a:defRPr sz="600" b="1">
                    <a:solidFill>
                      <a:schemeClr val="bg1">
                        <a:lumMod val="50000"/>
                      </a:schemeClr>
                    </a:solidFill>
                  </a:defRPr>
                </a:pPr>
                <a:r>
                  <a:rPr lang="cs-CZ" sz="600" b="1" i="0" u="none" strike="noStrike" baseline="0" dirty="0">
                    <a:effectLst/>
                  </a:rPr>
                  <a:t>KEY IMPORTANCE</a:t>
                </a:r>
                <a:r>
                  <a:rPr lang="cs-CZ" sz="600" b="1" dirty="0">
                    <a:solidFill>
                      <a:schemeClr val="bg1">
                        <a:lumMod val="50000"/>
                      </a:schemeClr>
                    </a:solidFill>
                  </a:rPr>
                  <a:t> →</a:t>
                </a:r>
              </a:p>
            </c:rich>
          </c:tx>
          <c:layout>
            <c:manualLayout>
              <c:xMode val="edge"/>
              <c:yMode val="edge"/>
              <c:x val="5.1100837501825994E-2"/>
              <c:y val="0.95521606201047893"/>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3857664"/>
        <c:crosses val="autoZero"/>
        <c:crossBetween val="midCat"/>
        <c:majorUnit val="0.5"/>
      </c:valAx>
      <c:valAx>
        <c:axId val="133857664"/>
        <c:scaling>
          <c:orientation val="minMax"/>
          <c:max val="5.5"/>
          <c:min val="4.5"/>
        </c:scaling>
        <c:delete val="0"/>
        <c:axPos val="l"/>
        <c:title>
          <c:tx>
            <c:rich>
              <a:bodyPr rot="-5400000" vert="horz"/>
              <a:lstStyle/>
              <a:p>
                <a:pPr algn="ctr" rtl="0">
                  <a:defRPr sz="600" b="1">
                    <a:solidFill>
                      <a:schemeClr val="bg1">
                        <a:lumMod val="50000"/>
                      </a:schemeClr>
                    </a:solidFill>
                  </a:defRPr>
                </a:pPr>
                <a:r>
                  <a:rPr lang="cs-CZ" sz="600" b="1" i="0" u="none" strike="noStrike" baseline="0">
                    <a:effectLst/>
                  </a:rPr>
                  <a:t>← </a:t>
                </a:r>
                <a:r>
                  <a:rPr lang="cs-CZ" sz="600" b="1" i="0" u="none" strike="noStrike" baseline="0" dirty="0">
                    <a:effectLst/>
                  </a:rPr>
                  <a:t>FULFILLING</a:t>
                </a:r>
                <a:r>
                  <a:rPr lang="cs-CZ" sz="600" b="1" dirty="0">
                    <a:solidFill>
                      <a:schemeClr val="bg1">
                        <a:lumMod val="50000"/>
                      </a:schemeClr>
                    </a:solidFill>
                  </a:rPr>
                  <a:t> </a:t>
                </a:r>
              </a:p>
            </c:rich>
          </c:tx>
          <c:layout>
            <c:manualLayout>
              <c:xMode val="edge"/>
              <c:yMode val="edge"/>
              <c:x val="2.1716683192813725E-3"/>
              <c:y val="0.20026829148739719"/>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3854720"/>
        <c:crossesAt val="0"/>
        <c:crossBetween val="midCat"/>
      </c:valAx>
      <c:spPr>
        <a:solidFill>
          <a:srgbClr val="37859D"/>
        </a:solidFill>
        <a:ln w="9525">
          <a:solidFill>
            <a:sysClr val="window" lastClr="FFFFFF">
              <a:lumMod val="8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N=76</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N=76</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060F-42E0-9F5B-111D8F96595E}"/>
              </c:ext>
            </c:extLst>
          </c:dPt>
          <c:dPt>
            <c:idx val="1"/>
            <c:invertIfNegative val="0"/>
            <c:bubble3D val="0"/>
            <c:extLst>
              <c:ext xmlns:c16="http://schemas.microsoft.com/office/drawing/2014/chart" uri="{C3380CC4-5D6E-409C-BE32-E72D297353CC}">
                <c16:uniqueId val="{00000001-060F-42E0-9F5B-111D8F96595E}"/>
              </c:ext>
            </c:extLst>
          </c:dPt>
          <c:dPt>
            <c:idx val="2"/>
            <c:invertIfNegative val="0"/>
            <c:bubble3D val="0"/>
            <c:extLst>
              <c:ext xmlns:c16="http://schemas.microsoft.com/office/drawing/2014/chart" uri="{C3380CC4-5D6E-409C-BE32-E72D297353CC}">
                <c16:uniqueId val="{00000002-060F-42E0-9F5B-111D8F96595E}"/>
              </c:ext>
            </c:extLst>
          </c:dPt>
          <c:dPt>
            <c:idx val="3"/>
            <c:invertIfNegative val="0"/>
            <c:bubble3D val="0"/>
            <c:extLst>
              <c:ext xmlns:c16="http://schemas.microsoft.com/office/drawing/2014/chart" uri="{C3380CC4-5D6E-409C-BE32-E72D297353CC}">
                <c16:uniqueId val="{00000003-060F-42E0-9F5B-111D8F96595E}"/>
              </c:ext>
            </c:extLst>
          </c:dPt>
          <c:dPt>
            <c:idx val="8"/>
            <c:invertIfNegative val="0"/>
            <c:bubble3D val="0"/>
            <c:extLst>
              <c:ext xmlns:c16="http://schemas.microsoft.com/office/drawing/2014/chart" uri="{C3380CC4-5D6E-409C-BE32-E72D297353CC}">
                <c16:uniqueId val="{00000004-060F-42E0-9F5B-111D8F96595E}"/>
              </c:ext>
            </c:extLst>
          </c:dPt>
          <c:dLbls>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060F-42E0-9F5B-111D8F96595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List1!$A$2:$A$16</c:f>
              <c:strCache>
                <c:ptCount val="15"/>
                <c:pt idx="0">
                  <c:v>STAN</c:v>
                </c:pt>
                <c:pt idx="1">
                  <c:v>Pirátská strana</c:v>
                </c:pt>
                <c:pt idx="2">
                  <c:v>TOP09</c:v>
                </c:pt>
                <c:pt idx="3">
                  <c:v>ODS</c:v>
                </c:pt>
                <c:pt idx="4">
                  <c:v>ČSSD</c:v>
                </c:pt>
                <c:pt idx="5">
                  <c:v>ANO</c:v>
                </c:pt>
                <c:pt idx="6">
                  <c:v>SPD</c:v>
                </c:pt>
                <c:pt idx="7">
                  <c:v>KSČM</c:v>
                </c:pt>
                <c:pt idx="8">
                  <c:v>Trikolóra</c:v>
                </c:pt>
                <c:pt idx="9">
                  <c:v>KDU-ČSL</c:v>
                </c:pt>
                <c:pt idx="10">
                  <c:v>Pirátská strana &amp; STAN</c:v>
                </c:pt>
                <c:pt idx="11">
                  <c:v>Zelení</c:v>
                </c:pt>
                <c:pt idx="12">
                  <c:v>Svobodní</c:v>
                </c:pt>
                <c:pt idx="13">
                  <c:v>other</c:v>
                </c:pt>
                <c:pt idx="14">
                  <c:v>I don not know</c:v>
                </c:pt>
              </c:strCache>
            </c:strRef>
          </c:cat>
          <c:val>
            <c:numRef>
              <c:f>List1!$B$2:$B$16</c:f>
              <c:numCache>
                <c:formatCode>###0%</c:formatCode>
                <c:ptCount val="15"/>
                <c:pt idx="0">
                  <c:v>0.15</c:v>
                </c:pt>
                <c:pt idx="1">
                  <c:v>0.20714285714285716</c:v>
                </c:pt>
                <c:pt idx="2">
                  <c:v>0.10714285714285714</c:v>
                </c:pt>
                <c:pt idx="3">
                  <c:v>0.1357142857142857</c:v>
                </c:pt>
                <c:pt idx="4">
                  <c:v>6.4285714285714279E-2</c:v>
                </c:pt>
                <c:pt idx="5">
                  <c:v>0.05</c:v>
                </c:pt>
                <c:pt idx="6">
                  <c:v>2.8571428571428571E-2</c:v>
                </c:pt>
                <c:pt idx="7">
                  <c:v>2.1428571428571429E-2</c:v>
                </c:pt>
                <c:pt idx="8">
                  <c:v>2.1428571428571429E-2</c:v>
                </c:pt>
                <c:pt idx="9">
                  <c:v>4.2857142857142858E-2</c:v>
                </c:pt>
                <c:pt idx="10">
                  <c:v>1.4285714285714285E-2</c:v>
                </c:pt>
                <c:pt idx="12">
                  <c:v>7.1428571428571426E-3</c:v>
                </c:pt>
                <c:pt idx="13">
                  <c:v>1.4285714285714285E-2</c:v>
                </c:pt>
                <c:pt idx="14">
                  <c:v>0.4642857142857143</c:v>
                </c:pt>
              </c:numCache>
            </c:numRef>
          </c:val>
          <c:extLst>
            <c:ext xmlns:c16="http://schemas.microsoft.com/office/drawing/2014/chart" uri="{C3380CC4-5D6E-409C-BE32-E72D297353CC}">
              <c16:uniqueId val="{00000005-060F-42E0-9F5B-111D8F96595E}"/>
            </c:ext>
          </c:extLst>
        </c:ser>
        <c:dLbls>
          <c:showLegendKey val="0"/>
          <c:showVal val="0"/>
          <c:showCatName val="0"/>
          <c:showSerName val="0"/>
          <c:showPercent val="0"/>
          <c:showBubbleSize val="0"/>
        </c:dLbls>
        <c:gapWidth val="30"/>
        <c:axId val="188000512"/>
        <c:axId val="188006400"/>
      </c:barChart>
      <c:catAx>
        <c:axId val="18800051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88006400"/>
        <c:crosses val="autoZero"/>
        <c:auto val="1"/>
        <c:lblAlgn val="ctr"/>
        <c:lblOffset val="300"/>
        <c:noMultiLvlLbl val="0"/>
      </c:catAx>
      <c:valAx>
        <c:axId val="188006400"/>
        <c:scaling>
          <c:orientation val="minMax"/>
          <c:max val="0.60000000000000009"/>
          <c:min val="0"/>
        </c:scaling>
        <c:delete val="0"/>
        <c:axPos val="t"/>
        <c:numFmt formatCode="###0%" sourceLinked="1"/>
        <c:majorTickMark val="out"/>
        <c:minorTickMark val="none"/>
        <c:tickLblPos val="none"/>
        <c:spPr>
          <a:ln>
            <a:noFill/>
          </a:ln>
        </c:spPr>
        <c:crossAx val="18800051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1.6622140982377204E-2"/>
          <c:w val="0.92897742055499111"/>
          <c:h val="0.90513098299853578"/>
        </c:manualLayout>
      </c:layout>
      <c:scatterChart>
        <c:scatterStyle val="lineMarker"/>
        <c:varyColors val="0"/>
        <c:ser>
          <c:idx val="42"/>
          <c:order val="0"/>
          <c:tx>
            <c:strRef>
              <c:f>T1_MP!$A$2</c:f>
              <c:strCache>
                <c:ptCount val="1"/>
                <c:pt idx="0">
                  <c:v>should be aware of the issues of their country, or region in detail and strive to address them at the EU level.                                            </c:v>
                </c:pt>
              </c:strCache>
            </c:strRef>
          </c:tx>
          <c:spPr>
            <a:ln w="28575">
              <a:noFill/>
            </a:ln>
          </c:spPr>
          <c:marker>
            <c:symbol val="plus"/>
            <c:size val="7"/>
            <c:spPr>
              <a:noFill/>
              <a:ln w="12700">
                <a:solidFill>
                  <a:sysClr val="windowText" lastClr="000000"/>
                </a:solidFill>
              </a:ln>
            </c:spPr>
          </c:marker>
          <c:dLbls>
            <c:spPr>
              <a:noFill/>
              <a:ln w="0"/>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T1_MP!$B$2:$R$2</c:f>
              <c:numCache>
                <c:formatCode>General</c:formatCode>
                <c:ptCount val="17"/>
                <c:pt idx="0" formatCode="0.0">
                  <c:v>5.3226484685432798</c:v>
                </c:pt>
              </c:numCache>
            </c:numRef>
          </c:yVal>
          <c:smooth val="0"/>
          <c:extLst>
            <c:ext xmlns:c16="http://schemas.microsoft.com/office/drawing/2014/chart" uri="{C3380CC4-5D6E-409C-BE32-E72D297353CC}">
              <c16:uniqueId val="{00000000-5E3E-411E-B6F4-02A2FC38EAA6}"/>
            </c:ext>
          </c:extLst>
        </c:ser>
        <c:ser>
          <c:idx val="10"/>
          <c:order val="1"/>
          <c:tx>
            <c:strRef>
              <c:f>T1_MP!$A$3</c:f>
              <c:strCache>
                <c:ptCount val="1"/>
                <c:pt idx="0">
                  <c:v>should have already had some experience with politics and know how politics works.</c:v>
                </c:pt>
              </c:strCache>
            </c:strRef>
          </c:tx>
          <c:spPr>
            <a:ln w="28575">
              <a:noFill/>
            </a:ln>
          </c:spPr>
          <c:marker>
            <c:symbol val="plus"/>
            <c:size val="7"/>
            <c:spPr>
              <a:noFill/>
              <a:ln w="12700">
                <a:solidFill>
                  <a:sysClr val="windowText" lastClr="000000"/>
                </a:solidFill>
                <a:prstDash val="solid"/>
              </a:ln>
            </c:spPr>
          </c:marker>
          <c:dLbls>
            <c:spPr>
              <a:noFill/>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T1_MP!$B$3:$R$3</c:f>
              <c:numCache>
                <c:formatCode>0.0</c:formatCode>
                <c:ptCount val="17"/>
                <c:pt idx="1">
                  <c:v>6.0022416785994297</c:v>
                </c:pt>
              </c:numCache>
            </c:numRef>
          </c:yVal>
          <c:smooth val="0"/>
          <c:extLst>
            <c:ext xmlns:c16="http://schemas.microsoft.com/office/drawing/2014/chart" uri="{C3380CC4-5D6E-409C-BE32-E72D297353CC}">
              <c16:uniqueId val="{00000001-5E3E-411E-B6F4-02A2FC38EAA6}"/>
            </c:ext>
          </c:extLst>
        </c:ser>
        <c:ser>
          <c:idx val="11"/>
          <c:order val="2"/>
          <c:tx>
            <c:strRef>
              <c:f>T1_MP!$A$4</c:f>
              <c:strCache>
                <c:ptCount val="1"/>
                <c:pt idx="0">
                  <c:v>should have a legal-oriented education in order to be able to get their head round in the legislative process.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2-5E3E-411E-B6F4-02A2FC38EAA6}"/>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T1_MP!$B$4:$R$4</c:f>
              <c:numCache>
                <c:formatCode>General</c:formatCode>
                <c:ptCount val="17"/>
                <c:pt idx="2" formatCode="0.0">
                  <c:v>5.5096121867004131</c:v>
                </c:pt>
              </c:numCache>
            </c:numRef>
          </c:yVal>
          <c:smooth val="0"/>
          <c:extLst>
            <c:ext xmlns:c16="http://schemas.microsoft.com/office/drawing/2014/chart" uri="{C3380CC4-5D6E-409C-BE32-E72D297353CC}">
              <c16:uniqueId val="{00000003-5E3E-411E-B6F4-02A2FC38EAA6}"/>
            </c:ext>
          </c:extLst>
        </c:ser>
        <c:ser>
          <c:idx val="12"/>
          <c:order val="3"/>
          <c:tx>
            <c:strRef>
              <c:f>T1_MP!$A$5</c:f>
              <c:strCache>
                <c:ptCount val="1"/>
                <c:pt idx="0">
                  <c:v>should have already achieved success in the private or public sector.</c:v>
                </c:pt>
              </c:strCache>
            </c:strRef>
          </c:tx>
          <c:spPr>
            <a:ln w="28575">
              <a:noFill/>
            </a:ln>
          </c:spPr>
          <c:marker>
            <c:symbol val="plus"/>
            <c:size val="7"/>
            <c:spPr>
              <a:noFill/>
              <a:ln w="12700">
                <a:solidFill>
                  <a:sysClr val="windowText" lastClr="000000"/>
                </a:solidFill>
                <a:prstDash val="solid"/>
              </a:ln>
            </c:spPr>
          </c:marker>
          <c:dLbls>
            <c:dLbl>
              <c:idx val="3"/>
              <c:layout>
                <c:manualLayout>
                  <c:x val="-7.0754714353190966E-3"/>
                  <c:y val="-8.046077045605884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5E3E-411E-B6F4-02A2FC38EAA6}"/>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T1_MP!$B$5:$R$5</c:f>
              <c:numCache>
                <c:formatCode>General</c:formatCode>
                <c:ptCount val="17"/>
                <c:pt idx="3" formatCode="0.0">
                  <c:v>5.5093684679432799</c:v>
                </c:pt>
              </c:numCache>
            </c:numRef>
          </c:yVal>
          <c:smooth val="0"/>
          <c:extLst>
            <c:ext xmlns:c16="http://schemas.microsoft.com/office/drawing/2014/chart" uri="{C3380CC4-5D6E-409C-BE32-E72D297353CC}">
              <c16:uniqueId val="{00000005-5E3E-411E-B6F4-02A2FC38EAA6}"/>
            </c:ext>
          </c:extLst>
        </c:ser>
        <c:ser>
          <c:idx val="13"/>
          <c:order val="4"/>
          <c:tx>
            <c:strRef>
              <c:f>T1_MP!$A$6</c:f>
              <c:strCache>
                <c:ptCount val="1"/>
                <c:pt idx="0">
                  <c:v>should be responsible for how the European Union is perceived by the Czech nation.</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7-5E3E-411E-B6F4-02A2FC38EAA6}"/>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T1_MP!$B$6:$R$6</c:f>
              <c:numCache>
                <c:formatCode>General</c:formatCode>
                <c:ptCount val="17"/>
                <c:pt idx="4" formatCode="0.0">
                  <c:v>5.3019801463308287</c:v>
                </c:pt>
              </c:numCache>
            </c:numRef>
          </c:yVal>
          <c:smooth val="0"/>
          <c:extLst>
            <c:ext xmlns:c16="http://schemas.microsoft.com/office/drawing/2014/chart" uri="{C3380CC4-5D6E-409C-BE32-E72D297353CC}">
              <c16:uniqueId val="{00000008-5E3E-411E-B6F4-02A2FC38EAA6}"/>
            </c:ext>
          </c:extLst>
        </c:ser>
        <c:ser>
          <c:idx val="15"/>
          <c:order val="5"/>
          <c:tx>
            <c:strRef>
              <c:f>T1_MP!$A$7</c:f>
              <c:strCache>
                <c:ptCount val="1"/>
                <c:pt idx="0">
                  <c:v>should also address and comment on other countries, such as Belarus or Hungary.</c:v>
                </c:pt>
              </c:strCache>
            </c:strRef>
          </c:tx>
          <c:spPr>
            <a:ln w="28575">
              <a:noFill/>
            </a:ln>
          </c:spPr>
          <c:marker>
            <c:symbol val="plus"/>
            <c:size val="7"/>
            <c:spPr>
              <a:noFill/>
              <a:ln w="12700">
                <a:solidFill>
                  <a:sysClr val="windowText" lastClr="000000"/>
                </a:solidFill>
              </a:ln>
            </c:spPr>
          </c:marker>
          <c:dLbls>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T1_MP!$B$7:$R$7</c:f>
              <c:numCache>
                <c:formatCode>General</c:formatCode>
                <c:ptCount val="17"/>
                <c:pt idx="5" formatCode="0.0">
                  <c:v>5.7209043354206308</c:v>
                </c:pt>
              </c:numCache>
            </c:numRef>
          </c:yVal>
          <c:smooth val="0"/>
          <c:extLst>
            <c:ext xmlns:c16="http://schemas.microsoft.com/office/drawing/2014/chart" uri="{C3380CC4-5D6E-409C-BE32-E72D297353CC}">
              <c16:uniqueId val="{00000009-5E3E-411E-B6F4-02A2FC38EAA6}"/>
            </c:ext>
          </c:extLst>
        </c:ser>
        <c:ser>
          <c:idx val="16"/>
          <c:order val="6"/>
          <c:tx>
            <c:strRef>
              <c:f>T1_MP!$A$8</c:f>
              <c:strCache>
                <c:ptCount val="1"/>
                <c:pt idx="0">
                  <c:v>should promote the European principles, even at the cost of creating conflict in the country for which they were elected.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A-5E3E-411E-B6F4-02A2FC38EAA6}"/>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T1_MP!$B$8:$R$8</c:f>
              <c:numCache>
                <c:formatCode>General</c:formatCode>
                <c:ptCount val="17"/>
                <c:pt idx="6" formatCode="0.0">
                  <c:v>5.3530035669167271</c:v>
                </c:pt>
              </c:numCache>
            </c:numRef>
          </c:yVal>
          <c:smooth val="0"/>
          <c:extLst>
            <c:ext xmlns:c16="http://schemas.microsoft.com/office/drawing/2014/chart" uri="{C3380CC4-5D6E-409C-BE32-E72D297353CC}">
              <c16:uniqueId val="{0000000B-5E3E-411E-B6F4-02A2FC38EAA6}"/>
            </c:ext>
          </c:extLst>
        </c:ser>
        <c:ser>
          <c:idx val="17"/>
          <c:order val="7"/>
          <c:tx>
            <c:strRef>
              <c:f>T1_MP!$A$9</c:f>
              <c:strCache>
                <c:ptCount val="1"/>
                <c:pt idx="0">
                  <c:v>should be interested in successes in other countries and try to promote them in their own country.</c:v>
                </c:pt>
              </c:strCache>
            </c:strRef>
          </c:tx>
          <c:spPr>
            <a:ln w="28575">
              <a:noFill/>
            </a:ln>
          </c:spPr>
          <c:marker>
            <c:symbol val="plus"/>
            <c:size val="7"/>
            <c:spPr>
              <a:noFill/>
              <a:ln w="12700">
                <a:solidFill>
                  <a:sysClr val="windowText" lastClr="000000"/>
                </a:solidFill>
                <a:prstDash val="solid"/>
              </a:ln>
            </c:spPr>
          </c:marker>
          <c:dLbls>
            <c:numFmt formatCode="@" sourceLinked="0"/>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T1_MP!$B$9:$R$9</c:f>
              <c:numCache>
                <c:formatCode>General</c:formatCode>
                <c:ptCount val="17"/>
                <c:pt idx="7" formatCode="0.0">
                  <c:v>5.2817660769343568</c:v>
                </c:pt>
              </c:numCache>
            </c:numRef>
          </c:yVal>
          <c:smooth val="0"/>
          <c:extLst>
            <c:ext xmlns:c16="http://schemas.microsoft.com/office/drawing/2014/chart" uri="{C3380CC4-5D6E-409C-BE32-E72D297353CC}">
              <c16:uniqueId val="{0000000C-5E3E-411E-B6F4-02A2FC38EAA6}"/>
            </c:ext>
          </c:extLst>
        </c:ser>
        <c:ser>
          <c:idx val="18"/>
          <c:order val="8"/>
          <c:tx>
            <c:strRef>
              <c:f>T1_MP!$A$10</c:f>
              <c:strCache>
                <c:ptCount val="1"/>
                <c:pt idx="0">
                  <c:v>should have a perfect command of at least one foreign language.</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E-5E3E-411E-B6F4-02A2FC38EAA6}"/>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T1_MP!$B$10:$R$10</c:f>
              <c:numCache>
                <c:formatCode>General</c:formatCode>
                <c:ptCount val="17"/>
                <c:pt idx="8" formatCode="0.0">
                  <c:v>6.5520791397735785</c:v>
                </c:pt>
              </c:numCache>
            </c:numRef>
          </c:yVal>
          <c:smooth val="0"/>
          <c:extLst>
            <c:ext xmlns:c16="http://schemas.microsoft.com/office/drawing/2014/chart" uri="{C3380CC4-5D6E-409C-BE32-E72D297353CC}">
              <c16:uniqueId val="{0000000F-5E3E-411E-B6F4-02A2FC38EAA6}"/>
            </c:ext>
          </c:extLst>
        </c:ser>
        <c:ser>
          <c:idx val="19"/>
          <c:order val="9"/>
          <c:tx>
            <c:strRef>
              <c:f>T1_MP!$A$11</c:f>
              <c:strCache>
                <c:ptCount val="1"/>
                <c:pt idx="0">
                  <c:v>should be accountable to Czech citizens to the same extent as it should be accountable to citizens of other member states.</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1-5E3E-411E-B6F4-02A2FC38EAA6}"/>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T1_MP!$B$11:$R$11</c:f>
              <c:numCache>
                <c:formatCode>General</c:formatCode>
                <c:ptCount val="17"/>
                <c:pt idx="9" formatCode="0.0">
                  <c:v>5.4131884178638217</c:v>
                </c:pt>
              </c:numCache>
            </c:numRef>
          </c:yVal>
          <c:smooth val="0"/>
          <c:extLst>
            <c:ext xmlns:c16="http://schemas.microsoft.com/office/drawing/2014/chart" uri="{C3380CC4-5D6E-409C-BE32-E72D297353CC}">
              <c16:uniqueId val="{00000012-5E3E-411E-B6F4-02A2FC38EAA6}"/>
            </c:ext>
          </c:extLst>
        </c:ser>
        <c:ser>
          <c:idx val="20"/>
          <c:order val="10"/>
          <c:tx>
            <c:strRef>
              <c:f>T1_MP!$A$12</c:f>
              <c:strCache>
                <c:ptCount val="1"/>
                <c:pt idx="0">
                  <c:v>should clearly and measurably demonstrate their activity, e.g. by the number of proposals submitted, the number of votes or the intelligence level.</c:v>
                </c:pt>
              </c:strCache>
            </c:strRef>
          </c:tx>
          <c:spPr>
            <a:ln w="28575">
              <a:solidFill>
                <a:sysClr val="windowText" lastClr="000000">
                  <a:lumMod val="75000"/>
                  <a:lumOff val="25000"/>
                  <a:alpha val="80000"/>
                </a:sysClr>
              </a:solid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T1_MP!$B$12:$R$12</c:f>
              <c:numCache>
                <c:formatCode>General</c:formatCode>
                <c:ptCount val="17"/>
                <c:pt idx="10" formatCode="0.0">
                  <c:v>5.0334030529224663</c:v>
                </c:pt>
              </c:numCache>
            </c:numRef>
          </c:yVal>
          <c:smooth val="0"/>
          <c:extLst>
            <c:ext xmlns:c16="http://schemas.microsoft.com/office/drawing/2014/chart" uri="{C3380CC4-5D6E-409C-BE32-E72D297353CC}">
              <c16:uniqueId val="{00000013-5E3E-411E-B6F4-02A2FC38EAA6}"/>
            </c:ext>
          </c:extLst>
        </c:ser>
        <c:ser>
          <c:idx val="21"/>
          <c:order val="11"/>
          <c:tx>
            <c:strRef>
              <c:f>T1_MP!$A$13</c:f>
              <c:strCache>
                <c:ptCount val="1"/>
                <c:pt idx="0">
                  <c:v>should be active on social networks.</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T1_MP!$B$13:$R$13</c:f>
              <c:numCache>
                <c:formatCode>General</c:formatCode>
                <c:ptCount val="17"/>
                <c:pt idx="11" formatCode="0.0">
                  <c:v>5.7536240627444029</c:v>
                </c:pt>
              </c:numCache>
            </c:numRef>
          </c:yVal>
          <c:smooth val="0"/>
          <c:extLst>
            <c:ext xmlns:c16="http://schemas.microsoft.com/office/drawing/2014/chart" uri="{C3380CC4-5D6E-409C-BE32-E72D297353CC}">
              <c16:uniqueId val="{00000014-5E3E-411E-B6F4-02A2FC38EAA6}"/>
            </c:ext>
          </c:extLst>
        </c:ser>
        <c:ser>
          <c:idx val="0"/>
          <c:order val="12"/>
          <c:tx>
            <c:strRef>
              <c:f>T1_MP!$A$14</c:f>
              <c:strCache>
                <c:ptCount val="1"/>
                <c:pt idx="0">
                  <c:v>should meet the citizens of their own country in person.</c:v>
                </c:pt>
              </c:strCache>
            </c:strRef>
          </c:tx>
          <c:spPr>
            <a:ln w="28575">
              <a:solidFill>
                <a:srgbClr val="C00000"/>
              </a:solidFill>
            </a:ln>
          </c:spPr>
          <c:marker>
            <c:symbol val="plus"/>
            <c:size val="7"/>
            <c:spPr>
              <a:noFill/>
              <a:ln w="15875">
                <a:solidFill>
                  <a:sysClr val="windowText" lastClr="000000"/>
                </a:solidFill>
              </a:ln>
            </c:spPr>
          </c:marker>
          <c:dPt>
            <c:idx val="12"/>
            <c:bubble3D val="0"/>
            <c:spPr>
              <a:ln w="28575">
                <a:noFill/>
              </a:ln>
            </c:spPr>
            <c:extLst>
              <c:ext xmlns:c16="http://schemas.microsoft.com/office/drawing/2014/chart" uri="{C3380CC4-5D6E-409C-BE32-E72D297353CC}">
                <c16:uniqueId val="{00000016-5E3E-411E-B6F4-02A2FC38EAA6}"/>
              </c:ext>
            </c:extLst>
          </c:dPt>
          <c:dLbls>
            <c:dLbl>
              <c:idx val="12"/>
              <c:layout>
                <c:manualLayout>
                  <c:x val="-5.5676940436898664E-2"/>
                  <c:y val="3.002200598287659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6-5E3E-411E-B6F4-02A2FC38EAA6}"/>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T1_MP!$B$14:$R$14</c:f>
              <c:numCache>
                <c:formatCode>General</c:formatCode>
                <c:ptCount val="17"/>
                <c:pt idx="12" formatCode="0.0">
                  <c:v>5.1082513003376606</c:v>
                </c:pt>
              </c:numCache>
            </c:numRef>
          </c:yVal>
          <c:smooth val="0"/>
          <c:extLst>
            <c:ext xmlns:c16="http://schemas.microsoft.com/office/drawing/2014/chart" uri="{C3380CC4-5D6E-409C-BE32-E72D297353CC}">
              <c16:uniqueId val="{00000017-5E3E-411E-B6F4-02A2FC38EAA6}"/>
            </c:ext>
          </c:extLst>
        </c:ser>
        <c:ser>
          <c:idx val="1"/>
          <c:order val="13"/>
          <c:tx>
            <c:strRef>
              <c:f>T1_MP!$A$15</c:f>
              <c:strCache>
                <c:ptCount val="1"/>
                <c:pt idx="0">
                  <c:v>should, based on knowledge of how the EU projects work, help to promote subsidies for investments in their area.</c:v>
                </c:pt>
              </c:strCache>
            </c:strRef>
          </c:tx>
          <c:spPr>
            <a:ln w="28575">
              <a:solidFill>
                <a:srgbClr val="376092"/>
              </a:solidFill>
            </a:ln>
          </c:spPr>
          <c:marker>
            <c:symbol val="plus"/>
            <c:size val="7"/>
            <c:spPr>
              <a:noFill/>
              <a:ln w="15875">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T1_MP!$B$15:$R$15</c:f>
              <c:numCache>
                <c:formatCode>General</c:formatCode>
                <c:ptCount val="17"/>
                <c:pt idx="13" formatCode="0.0">
                  <c:v>5.5</c:v>
                </c:pt>
              </c:numCache>
            </c:numRef>
          </c:yVal>
          <c:smooth val="0"/>
          <c:extLst>
            <c:ext xmlns:c16="http://schemas.microsoft.com/office/drawing/2014/chart" uri="{C3380CC4-5D6E-409C-BE32-E72D297353CC}">
              <c16:uniqueId val="{00000018-5E3E-411E-B6F4-02A2FC38EAA6}"/>
            </c:ext>
          </c:extLst>
        </c:ser>
        <c:ser>
          <c:idx val="2"/>
          <c:order val="14"/>
          <c:tx>
            <c:strRef>
              <c:f>T1_MP!$A$16</c:f>
              <c:strCache>
                <c:ptCount val="1"/>
                <c:pt idx="0">
                  <c:v>should explain the views of their own citizens to the rest of Europe so that the peoples of the EU can understand them better.</c:v>
                </c:pt>
              </c:strCache>
            </c:strRef>
          </c:tx>
          <c:spPr>
            <a:ln w="28575">
              <a:noFill/>
            </a:ln>
          </c:spPr>
          <c:marker>
            <c:symbol val="plus"/>
            <c:size val="7"/>
            <c:spPr>
              <a:ln w="12700">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T1_MP!$B$16:$R$16</c:f>
              <c:numCache>
                <c:formatCode>General</c:formatCode>
                <c:ptCount val="17"/>
                <c:pt idx="14" formatCode="0.0">
                  <c:v>5.1354469762596073</c:v>
                </c:pt>
              </c:numCache>
            </c:numRef>
          </c:yVal>
          <c:smooth val="0"/>
          <c:extLst>
            <c:ext xmlns:c16="http://schemas.microsoft.com/office/drawing/2014/chart" uri="{C3380CC4-5D6E-409C-BE32-E72D297353CC}">
              <c16:uniqueId val="{00000019-5E3E-411E-B6F4-02A2FC38EAA6}"/>
            </c:ext>
          </c:extLst>
        </c:ser>
        <c:ser>
          <c:idx val="3"/>
          <c:order val="15"/>
          <c:tx>
            <c:strRef>
              <c:f>T1_MP!$A$17</c:f>
              <c:strCache>
                <c:ptCount val="1"/>
                <c:pt idx="0">
                  <c:v>should advise and help citizens and businesses in their country on how to make the most of EU membership.</c:v>
                </c:pt>
              </c:strCache>
            </c:strRef>
          </c:tx>
          <c:spPr>
            <a:ln w="28575">
              <a:noFill/>
            </a:ln>
          </c:spPr>
          <c:marker>
            <c:symbol val="plus"/>
            <c:size val="7"/>
            <c:spPr>
              <a:ln w="12700">
                <a:solidFill>
                  <a:sysClr val="windowText" lastClr="000000"/>
                </a:solidFill>
              </a:ln>
            </c:spPr>
          </c:marker>
          <c:dLbls>
            <c:dLbl>
              <c:idx val="15"/>
              <c:layout>
                <c:manualLayout>
                  <c:x val="-1.757903663723679E-2"/>
                  <c:y val="2.565519375580235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5E3E-411E-B6F4-02A2FC38EAA6}"/>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T1_MP!$B$17:$R$17</c:f>
              <c:numCache>
                <c:formatCode>General</c:formatCode>
                <c:ptCount val="17"/>
                <c:pt idx="15" formatCode="0.0">
                  <c:v>5.1343229676811877</c:v>
                </c:pt>
              </c:numCache>
            </c:numRef>
          </c:yVal>
          <c:smooth val="0"/>
          <c:extLst>
            <c:ext xmlns:c16="http://schemas.microsoft.com/office/drawing/2014/chart" uri="{C3380CC4-5D6E-409C-BE32-E72D297353CC}">
              <c16:uniqueId val="{0000001B-5E3E-411E-B6F4-02A2FC38EAA6}"/>
            </c:ext>
          </c:extLst>
        </c:ser>
        <c:ser>
          <c:idx val="4"/>
          <c:order val="16"/>
          <c:tx>
            <c:strRef>
              <c:f>T1_MP!$A$18</c:f>
              <c:strCache>
                <c:ptCount val="1"/>
                <c:pt idx="0">
                  <c:v>should address the issues of their own country which go beyond the capabilities of one country, such as danger/threat from other countries, climate change.</c:v>
                </c:pt>
              </c:strCache>
            </c:strRef>
          </c:tx>
          <c:spPr>
            <a:ln w="28575">
              <a:noFill/>
            </a:ln>
          </c:spPr>
          <c:marker>
            <c:symbol val="plus"/>
            <c:size val="5"/>
            <c:spPr>
              <a:ln w="12700">
                <a:solidFill>
                  <a:srgbClr val="376092"/>
                </a:solidFill>
              </a:ln>
            </c:spPr>
          </c:marker>
          <c:dPt>
            <c:idx val="16"/>
            <c:marker>
              <c:symbol val="plus"/>
              <c:size val="7"/>
              <c:spPr>
                <a:ln w="15875">
                  <a:solidFill>
                    <a:sysClr val="windowText" lastClr="000000"/>
                  </a:solidFill>
                </a:ln>
              </c:spPr>
            </c:marker>
            <c:bubble3D val="0"/>
            <c:spPr>
              <a:ln w="28575">
                <a:solidFill>
                  <a:sysClr val="windowText" lastClr="000000"/>
                </a:solidFill>
              </a:ln>
            </c:spPr>
            <c:extLst>
              <c:ext xmlns:c16="http://schemas.microsoft.com/office/drawing/2014/chart" uri="{C3380CC4-5D6E-409C-BE32-E72D297353CC}">
                <c16:uniqueId val="{0000001D-5E3E-411E-B6F4-02A2FC38EAA6}"/>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T1_MP!$B$18:$R$18</c:f>
              <c:numCache>
                <c:formatCode>General</c:formatCode>
                <c:ptCount val="17"/>
                <c:pt idx="16" formatCode="0.0">
                  <c:v>5.383396985440883</c:v>
                </c:pt>
              </c:numCache>
            </c:numRef>
          </c:yVal>
          <c:smooth val="0"/>
          <c:extLst>
            <c:ext xmlns:c16="http://schemas.microsoft.com/office/drawing/2014/chart" uri="{C3380CC4-5D6E-409C-BE32-E72D297353CC}">
              <c16:uniqueId val="{0000001E-5E3E-411E-B6F4-02A2FC38EAA6}"/>
            </c:ext>
          </c:extLst>
        </c:ser>
        <c:dLbls>
          <c:showLegendKey val="0"/>
          <c:showVal val="1"/>
          <c:showCatName val="0"/>
          <c:showSerName val="0"/>
          <c:showPercent val="0"/>
          <c:showBubbleSize val="0"/>
        </c:dLbls>
        <c:axId val="135071232"/>
        <c:axId val="135073152"/>
      </c:scatterChart>
      <c:valAx>
        <c:axId val="135071232"/>
        <c:scaling>
          <c:orientation val="minMax"/>
          <c:max val="7.4"/>
          <c:min val="5"/>
        </c:scaling>
        <c:delete val="0"/>
        <c:axPos val="b"/>
        <c:title>
          <c:tx>
            <c:rich>
              <a:bodyPr/>
              <a:lstStyle/>
              <a:p>
                <a:pPr algn="ctr" rtl="0">
                  <a:defRPr sz="600" b="1">
                    <a:solidFill>
                      <a:schemeClr val="bg1">
                        <a:lumMod val="50000"/>
                      </a:schemeClr>
                    </a:solidFill>
                  </a:defRPr>
                </a:pPr>
                <a:r>
                  <a:rPr lang="cs-CZ" sz="600" b="1" i="0" u="none" strike="noStrike" baseline="0" dirty="0">
                    <a:effectLst/>
                  </a:rPr>
                  <a:t>← KEY IMPORTANCE</a:t>
                </a:r>
                <a:endParaRPr lang="cs-CZ" sz="600" b="1" dirty="0">
                  <a:solidFill>
                    <a:schemeClr val="bg1">
                      <a:lumMod val="50000"/>
                    </a:schemeClr>
                  </a:solidFill>
                </a:endParaRPr>
              </a:p>
            </c:rich>
          </c:tx>
          <c:layout>
            <c:manualLayout>
              <c:xMode val="edge"/>
              <c:yMode val="edge"/>
              <c:x val="0.87327061828589303"/>
              <c:y val="0.95521606201047893"/>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5073152"/>
        <c:crosses val="autoZero"/>
        <c:crossBetween val="midCat"/>
        <c:majorUnit val="0.5"/>
      </c:valAx>
      <c:valAx>
        <c:axId val="135073152"/>
        <c:scaling>
          <c:orientation val="minMax"/>
          <c:max val="7"/>
          <c:min val="5.5"/>
        </c:scaling>
        <c:delete val="0"/>
        <c:axPos val="l"/>
        <c:title>
          <c:tx>
            <c:rich>
              <a:bodyPr rot="-5400000" vert="horz"/>
              <a:lstStyle/>
              <a:p>
                <a:pPr algn="ctr" rtl="0">
                  <a:defRPr sz="600" b="1">
                    <a:solidFill>
                      <a:schemeClr val="bg1">
                        <a:lumMod val="50000"/>
                      </a:schemeClr>
                    </a:solidFill>
                  </a:defRPr>
                </a:pPr>
                <a:r>
                  <a:rPr lang="cs-CZ" sz="600" b="1" i="0" u="none" strike="noStrike" baseline="0" dirty="0">
                    <a:effectLst/>
                  </a:rPr>
                  <a:t>FULFILLING</a:t>
                </a:r>
                <a:r>
                  <a:rPr lang="cs-CZ" sz="600" b="1" dirty="0">
                    <a:solidFill>
                      <a:schemeClr val="bg1">
                        <a:lumMod val="50000"/>
                      </a:schemeClr>
                    </a:solidFill>
                  </a:rPr>
                  <a:t> →</a:t>
                </a:r>
              </a:p>
            </c:rich>
          </c:tx>
          <c:layout>
            <c:manualLayout>
              <c:xMode val="edge"/>
              <c:yMode val="edge"/>
              <c:x val="7.5657403221757419E-4"/>
              <c:y val="0.71267635597071932"/>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35071232"/>
        <c:crossesAt val="0"/>
        <c:crossBetween val="midCat"/>
      </c:valAx>
      <c:spPr>
        <a:solidFill>
          <a:srgbClr val="F79646">
            <a:lumMod val="75000"/>
          </a:srgbClr>
        </a:solidFill>
        <a:ln w="9525">
          <a:solidFill>
            <a:sysClr val="window" lastClr="FFFFFF">
              <a:lumMod val="8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1.6622140982377204E-2"/>
          <c:w val="0.92897742055499111"/>
          <c:h val="0.90513098299853578"/>
        </c:manualLayout>
      </c:layout>
      <c:scatterChart>
        <c:scatterStyle val="lineMarker"/>
        <c:varyColors val="0"/>
        <c:ser>
          <c:idx val="42"/>
          <c:order val="0"/>
          <c:tx>
            <c:strRef>
              <c:f>T1_MP!$A$2</c:f>
              <c:strCache>
                <c:ptCount val="1"/>
                <c:pt idx="0">
                  <c:v>should be aware of the issues of their country, or region in detail and strive to address them at the EU level.                                            </c:v>
                </c:pt>
              </c:strCache>
            </c:strRef>
          </c:tx>
          <c:spPr>
            <a:ln w="28575">
              <a:noFill/>
            </a:ln>
          </c:spPr>
          <c:marker>
            <c:symbol val="plus"/>
            <c:size val="7"/>
            <c:spPr>
              <a:noFill/>
              <a:ln w="12700">
                <a:solidFill>
                  <a:sysClr val="windowText" lastClr="000000"/>
                </a:solidFill>
              </a:ln>
            </c:spPr>
          </c:marker>
          <c:dLbls>
            <c:spPr>
              <a:noFill/>
              <a:ln w="0"/>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T1_MP!$B$2:$R$2</c:f>
              <c:numCache>
                <c:formatCode>General</c:formatCode>
                <c:ptCount val="17"/>
                <c:pt idx="0" formatCode="0.0">
                  <c:v>5.3226484685432798</c:v>
                </c:pt>
              </c:numCache>
            </c:numRef>
          </c:yVal>
          <c:smooth val="0"/>
          <c:extLst>
            <c:ext xmlns:c16="http://schemas.microsoft.com/office/drawing/2014/chart" uri="{C3380CC4-5D6E-409C-BE32-E72D297353CC}">
              <c16:uniqueId val="{00000000-B6A4-4984-B725-952CCD41AA99}"/>
            </c:ext>
          </c:extLst>
        </c:ser>
        <c:ser>
          <c:idx val="10"/>
          <c:order val="1"/>
          <c:tx>
            <c:strRef>
              <c:f>T1_MP!$A$3</c:f>
              <c:strCache>
                <c:ptCount val="1"/>
                <c:pt idx="0">
                  <c:v>should have already had some experience with politics and know how politics works.</c:v>
                </c:pt>
              </c:strCache>
            </c:strRef>
          </c:tx>
          <c:spPr>
            <a:ln w="28575">
              <a:noFill/>
            </a:ln>
          </c:spPr>
          <c:marker>
            <c:symbol val="plus"/>
            <c:size val="7"/>
            <c:spPr>
              <a:noFill/>
              <a:ln w="12700">
                <a:solidFill>
                  <a:sysClr val="windowText" lastClr="000000"/>
                </a:solidFill>
                <a:prstDash val="solid"/>
              </a:ln>
            </c:spPr>
          </c:marker>
          <c:dLbls>
            <c:spPr>
              <a:noFill/>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T1_MP!$B$3:$R$3</c:f>
              <c:numCache>
                <c:formatCode>0.0</c:formatCode>
                <c:ptCount val="17"/>
                <c:pt idx="1">
                  <c:v>6.0022416785994297</c:v>
                </c:pt>
              </c:numCache>
            </c:numRef>
          </c:yVal>
          <c:smooth val="0"/>
          <c:extLst>
            <c:ext xmlns:c16="http://schemas.microsoft.com/office/drawing/2014/chart" uri="{C3380CC4-5D6E-409C-BE32-E72D297353CC}">
              <c16:uniqueId val="{00000001-B6A4-4984-B725-952CCD41AA99}"/>
            </c:ext>
          </c:extLst>
        </c:ser>
        <c:ser>
          <c:idx val="11"/>
          <c:order val="2"/>
          <c:tx>
            <c:strRef>
              <c:f>T1_MP!$A$4</c:f>
              <c:strCache>
                <c:ptCount val="1"/>
                <c:pt idx="0">
                  <c:v>should have a legal-oriented education in order to be able to get their head round in the legislative process.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2-B6A4-4984-B725-952CCD41AA99}"/>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T1_MP!$B$4:$R$4</c:f>
              <c:numCache>
                <c:formatCode>General</c:formatCode>
                <c:ptCount val="17"/>
                <c:pt idx="2" formatCode="0.0">
                  <c:v>5.5096121867004131</c:v>
                </c:pt>
              </c:numCache>
            </c:numRef>
          </c:yVal>
          <c:smooth val="0"/>
          <c:extLst>
            <c:ext xmlns:c16="http://schemas.microsoft.com/office/drawing/2014/chart" uri="{C3380CC4-5D6E-409C-BE32-E72D297353CC}">
              <c16:uniqueId val="{00000003-B6A4-4984-B725-952CCD41AA99}"/>
            </c:ext>
          </c:extLst>
        </c:ser>
        <c:ser>
          <c:idx val="12"/>
          <c:order val="3"/>
          <c:tx>
            <c:strRef>
              <c:f>T1_MP!$A$5</c:f>
              <c:strCache>
                <c:ptCount val="1"/>
                <c:pt idx="0">
                  <c:v>should have already achieved success in the private or public sector.</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T1_MP!$B$5:$R$5</c:f>
              <c:numCache>
                <c:formatCode>General</c:formatCode>
                <c:ptCount val="17"/>
                <c:pt idx="3" formatCode="0.0">
                  <c:v>5.5093684679432799</c:v>
                </c:pt>
              </c:numCache>
            </c:numRef>
          </c:yVal>
          <c:smooth val="0"/>
          <c:extLst>
            <c:ext xmlns:c16="http://schemas.microsoft.com/office/drawing/2014/chart" uri="{C3380CC4-5D6E-409C-BE32-E72D297353CC}">
              <c16:uniqueId val="{00000004-B6A4-4984-B725-952CCD41AA99}"/>
            </c:ext>
          </c:extLst>
        </c:ser>
        <c:ser>
          <c:idx val="13"/>
          <c:order val="4"/>
          <c:tx>
            <c:strRef>
              <c:f>T1_MP!$A$6</c:f>
              <c:strCache>
                <c:ptCount val="1"/>
                <c:pt idx="0">
                  <c:v>should be responsible for how the European Union is perceived by the Czech nation.</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6-B6A4-4984-B725-952CCD41AA99}"/>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T1_MP!$B$6:$R$6</c:f>
              <c:numCache>
                <c:formatCode>General</c:formatCode>
                <c:ptCount val="17"/>
                <c:pt idx="4" formatCode="0.0">
                  <c:v>5.3019801463308287</c:v>
                </c:pt>
              </c:numCache>
            </c:numRef>
          </c:yVal>
          <c:smooth val="0"/>
          <c:extLst>
            <c:ext xmlns:c16="http://schemas.microsoft.com/office/drawing/2014/chart" uri="{C3380CC4-5D6E-409C-BE32-E72D297353CC}">
              <c16:uniqueId val="{00000007-B6A4-4984-B725-952CCD41AA99}"/>
            </c:ext>
          </c:extLst>
        </c:ser>
        <c:ser>
          <c:idx val="15"/>
          <c:order val="5"/>
          <c:tx>
            <c:strRef>
              <c:f>T1_MP!$A$7</c:f>
              <c:strCache>
                <c:ptCount val="1"/>
                <c:pt idx="0">
                  <c:v>should also address and comment on other countries, such as Belarus or Hungary.</c:v>
                </c:pt>
              </c:strCache>
            </c:strRef>
          </c:tx>
          <c:spPr>
            <a:ln w="28575">
              <a:noFill/>
            </a:ln>
          </c:spPr>
          <c:marker>
            <c:symbol val="plus"/>
            <c:size val="7"/>
            <c:spPr>
              <a:noFill/>
              <a:ln w="12700">
                <a:solidFill>
                  <a:sysClr val="windowText" lastClr="000000"/>
                </a:solidFill>
              </a:ln>
            </c:spPr>
          </c:marker>
          <c:dLbls>
            <c:dLbl>
              <c:idx val="5"/>
              <c:layout>
                <c:manualLayout>
                  <c:x val="-5.660377148255194E-3"/>
                  <c:y val="-8.7336244541484712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B6A4-4984-B725-952CCD41AA99}"/>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T1_MP!$B$7:$R$7</c:f>
              <c:numCache>
                <c:formatCode>General</c:formatCode>
                <c:ptCount val="17"/>
                <c:pt idx="5" formatCode="0.0">
                  <c:v>5.7209043354206308</c:v>
                </c:pt>
              </c:numCache>
            </c:numRef>
          </c:yVal>
          <c:smooth val="0"/>
          <c:extLst>
            <c:ext xmlns:c16="http://schemas.microsoft.com/office/drawing/2014/chart" uri="{C3380CC4-5D6E-409C-BE32-E72D297353CC}">
              <c16:uniqueId val="{00000009-B6A4-4984-B725-952CCD41AA99}"/>
            </c:ext>
          </c:extLst>
        </c:ser>
        <c:ser>
          <c:idx val="16"/>
          <c:order val="6"/>
          <c:tx>
            <c:strRef>
              <c:f>T1_MP!$A$8</c:f>
              <c:strCache>
                <c:ptCount val="1"/>
                <c:pt idx="0">
                  <c:v>should promote the European principles, even at the cost of creating conflict in the country for which they were elected.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A-B6A4-4984-B725-952CCD41AA99}"/>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T1_MP!$B$8:$R$8</c:f>
              <c:numCache>
                <c:formatCode>General</c:formatCode>
                <c:ptCount val="17"/>
                <c:pt idx="6" formatCode="0.0">
                  <c:v>5.3530035669167271</c:v>
                </c:pt>
              </c:numCache>
            </c:numRef>
          </c:yVal>
          <c:smooth val="0"/>
          <c:extLst>
            <c:ext xmlns:c16="http://schemas.microsoft.com/office/drawing/2014/chart" uri="{C3380CC4-5D6E-409C-BE32-E72D297353CC}">
              <c16:uniqueId val="{0000000B-B6A4-4984-B725-952CCD41AA99}"/>
            </c:ext>
          </c:extLst>
        </c:ser>
        <c:ser>
          <c:idx val="17"/>
          <c:order val="7"/>
          <c:tx>
            <c:strRef>
              <c:f>T1_MP!$A$9</c:f>
              <c:strCache>
                <c:ptCount val="1"/>
                <c:pt idx="0">
                  <c:v>should be interested in successes in other countries and try to promote them in their own country.</c:v>
                </c:pt>
              </c:strCache>
            </c:strRef>
          </c:tx>
          <c:spPr>
            <a:ln w="28575">
              <a:noFill/>
            </a:ln>
          </c:spPr>
          <c:marker>
            <c:symbol val="plus"/>
            <c:size val="7"/>
            <c:spPr>
              <a:noFill/>
              <a:ln w="12700">
                <a:solidFill>
                  <a:sysClr val="windowText" lastClr="000000"/>
                </a:solidFill>
                <a:prstDash val="solid"/>
              </a:ln>
            </c:spPr>
          </c:marker>
          <c:dLbls>
            <c:numFmt formatCode="@" sourceLinked="0"/>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T1_MP!$B$9:$R$9</c:f>
              <c:numCache>
                <c:formatCode>General</c:formatCode>
                <c:ptCount val="17"/>
                <c:pt idx="7" formatCode="0.0">
                  <c:v>5.2817660769343568</c:v>
                </c:pt>
              </c:numCache>
            </c:numRef>
          </c:yVal>
          <c:smooth val="0"/>
          <c:extLst>
            <c:ext xmlns:c16="http://schemas.microsoft.com/office/drawing/2014/chart" uri="{C3380CC4-5D6E-409C-BE32-E72D297353CC}">
              <c16:uniqueId val="{0000000C-B6A4-4984-B725-952CCD41AA99}"/>
            </c:ext>
          </c:extLst>
        </c:ser>
        <c:ser>
          <c:idx val="18"/>
          <c:order val="8"/>
          <c:tx>
            <c:strRef>
              <c:f>T1_MP!$A$10</c:f>
              <c:strCache>
                <c:ptCount val="1"/>
                <c:pt idx="0">
                  <c:v>should have a perfect command of at least one foreign language.</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E-B6A4-4984-B725-952CCD41AA99}"/>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T1_MP!$B$10:$R$10</c:f>
              <c:numCache>
                <c:formatCode>General</c:formatCode>
                <c:ptCount val="17"/>
                <c:pt idx="8" formatCode="0.0">
                  <c:v>6.5520791397735785</c:v>
                </c:pt>
              </c:numCache>
            </c:numRef>
          </c:yVal>
          <c:smooth val="0"/>
          <c:extLst>
            <c:ext xmlns:c16="http://schemas.microsoft.com/office/drawing/2014/chart" uri="{C3380CC4-5D6E-409C-BE32-E72D297353CC}">
              <c16:uniqueId val="{0000000F-B6A4-4984-B725-952CCD41AA99}"/>
            </c:ext>
          </c:extLst>
        </c:ser>
        <c:ser>
          <c:idx val="19"/>
          <c:order val="9"/>
          <c:tx>
            <c:strRef>
              <c:f>T1_MP!$A$11</c:f>
              <c:strCache>
                <c:ptCount val="1"/>
                <c:pt idx="0">
                  <c:v>should be accountable to Czech citizens to the same extent as it should be accountable to citizens of other member states.</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1-B6A4-4984-B725-952CCD41AA99}"/>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T1_MP!$B$11:$R$11</c:f>
              <c:numCache>
                <c:formatCode>General</c:formatCode>
                <c:ptCount val="17"/>
                <c:pt idx="9" formatCode="0.0">
                  <c:v>5.4131884178638217</c:v>
                </c:pt>
              </c:numCache>
            </c:numRef>
          </c:yVal>
          <c:smooth val="0"/>
          <c:extLst>
            <c:ext xmlns:c16="http://schemas.microsoft.com/office/drawing/2014/chart" uri="{C3380CC4-5D6E-409C-BE32-E72D297353CC}">
              <c16:uniqueId val="{00000012-B6A4-4984-B725-952CCD41AA99}"/>
            </c:ext>
          </c:extLst>
        </c:ser>
        <c:ser>
          <c:idx val="20"/>
          <c:order val="10"/>
          <c:tx>
            <c:strRef>
              <c:f>T1_MP!$A$12</c:f>
              <c:strCache>
                <c:ptCount val="1"/>
                <c:pt idx="0">
                  <c:v>should clearly and measurably demonstrate their activity, e.g. by the number of proposals submitted, the number of votes or the intelligence level.</c:v>
                </c:pt>
              </c:strCache>
            </c:strRef>
          </c:tx>
          <c:spPr>
            <a:ln w="28575">
              <a:solidFill>
                <a:sysClr val="windowText" lastClr="000000">
                  <a:lumMod val="75000"/>
                  <a:lumOff val="25000"/>
                  <a:alpha val="80000"/>
                </a:sysClr>
              </a:solidFill>
            </a:ln>
          </c:spPr>
          <c:marker>
            <c:symbol val="plus"/>
            <c:size val="7"/>
            <c:spPr>
              <a:noFill/>
              <a:ln w="12700">
                <a:solidFill>
                  <a:sysClr val="windowText" lastClr="000000"/>
                </a:solidFill>
                <a:prstDash val="solid"/>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T1_MP!$B$12:$R$12</c:f>
              <c:numCache>
                <c:formatCode>General</c:formatCode>
                <c:ptCount val="17"/>
                <c:pt idx="10" formatCode="0.0">
                  <c:v>5.0334030529224663</c:v>
                </c:pt>
              </c:numCache>
            </c:numRef>
          </c:yVal>
          <c:smooth val="0"/>
          <c:extLst>
            <c:ext xmlns:c16="http://schemas.microsoft.com/office/drawing/2014/chart" uri="{C3380CC4-5D6E-409C-BE32-E72D297353CC}">
              <c16:uniqueId val="{00000013-B6A4-4984-B725-952CCD41AA99}"/>
            </c:ext>
          </c:extLst>
        </c:ser>
        <c:ser>
          <c:idx val="21"/>
          <c:order val="11"/>
          <c:tx>
            <c:strRef>
              <c:f>T1_MP!$A$13</c:f>
              <c:strCache>
                <c:ptCount val="1"/>
                <c:pt idx="0">
                  <c:v>should be active on social networks.</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T1_MP!$B$13:$R$13</c:f>
              <c:numCache>
                <c:formatCode>General</c:formatCode>
                <c:ptCount val="17"/>
                <c:pt idx="11" formatCode="0.0">
                  <c:v>5.7536240627444029</c:v>
                </c:pt>
              </c:numCache>
            </c:numRef>
          </c:yVal>
          <c:smooth val="0"/>
          <c:extLst>
            <c:ext xmlns:c16="http://schemas.microsoft.com/office/drawing/2014/chart" uri="{C3380CC4-5D6E-409C-BE32-E72D297353CC}">
              <c16:uniqueId val="{00000014-B6A4-4984-B725-952CCD41AA99}"/>
            </c:ext>
          </c:extLst>
        </c:ser>
        <c:ser>
          <c:idx val="0"/>
          <c:order val="12"/>
          <c:tx>
            <c:strRef>
              <c:f>T1_MP!$A$14</c:f>
              <c:strCache>
                <c:ptCount val="1"/>
                <c:pt idx="0">
                  <c:v>should meet the citizens of their own country in person.</c:v>
                </c:pt>
              </c:strCache>
            </c:strRef>
          </c:tx>
          <c:spPr>
            <a:ln w="28575">
              <a:solidFill>
                <a:srgbClr val="C00000"/>
              </a:solidFill>
            </a:ln>
          </c:spPr>
          <c:marker>
            <c:symbol val="plus"/>
            <c:size val="7"/>
            <c:spPr>
              <a:noFill/>
              <a:ln w="15875">
                <a:solidFill>
                  <a:sysClr val="windowText" lastClr="000000"/>
                </a:solidFill>
              </a:ln>
            </c:spPr>
          </c:marker>
          <c:dPt>
            <c:idx val="12"/>
            <c:bubble3D val="0"/>
            <c:spPr>
              <a:ln w="28575">
                <a:noFill/>
              </a:ln>
            </c:spPr>
            <c:extLst>
              <c:ext xmlns:c16="http://schemas.microsoft.com/office/drawing/2014/chart" uri="{C3380CC4-5D6E-409C-BE32-E72D297353CC}">
                <c16:uniqueId val="{00000016-B6A4-4984-B725-952CCD41AA99}"/>
              </c:ext>
            </c:extLst>
          </c:dPt>
          <c:dLbls>
            <c:dLbl>
              <c:idx val="12"/>
              <c:layout>
                <c:manualLayout>
                  <c:x val="-5.5676940436898664E-2"/>
                  <c:y val="3.002200598287659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6-B6A4-4984-B725-952CCD41AA99}"/>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T1_MP!$B$14:$R$14</c:f>
              <c:numCache>
                <c:formatCode>General</c:formatCode>
                <c:ptCount val="17"/>
                <c:pt idx="12" formatCode="0.0">
                  <c:v>5.1082513003376606</c:v>
                </c:pt>
              </c:numCache>
            </c:numRef>
          </c:yVal>
          <c:smooth val="0"/>
          <c:extLst>
            <c:ext xmlns:c16="http://schemas.microsoft.com/office/drawing/2014/chart" uri="{C3380CC4-5D6E-409C-BE32-E72D297353CC}">
              <c16:uniqueId val="{00000017-B6A4-4984-B725-952CCD41AA99}"/>
            </c:ext>
          </c:extLst>
        </c:ser>
        <c:ser>
          <c:idx val="1"/>
          <c:order val="13"/>
          <c:tx>
            <c:strRef>
              <c:f>T1_MP!$A$15</c:f>
              <c:strCache>
                <c:ptCount val="1"/>
                <c:pt idx="0">
                  <c:v>should, based on knowledge of how the EU projects work, help to promote subsidies for investments in their area.</c:v>
                </c:pt>
              </c:strCache>
            </c:strRef>
          </c:tx>
          <c:spPr>
            <a:ln w="28575">
              <a:solidFill>
                <a:srgbClr val="376092"/>
              </a:solidFill>
            </a:ln>
          </c:spPr>
          <c:marker>
            <c:symbol val="plus"/>
            <c:size val="7"/>
            <c:spPr>
              <a:noFill/>
              <a:ln w="15875">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T1_MP!$B$15:$R$15</c:f>
              <c:numCache>
                <c:formatCode>General</c:formatCode>
                <c:ptCount val="17"/>
                <c:pt idx="13" formatCode="0.0">
                  <c:v>5.5</c:v>
                </c:pt>
              </c:numCache>
            </c:numRef>
          </c:yVal>
          <c:smooth val="0"/>
          <c:extLst>
            <c:ext xmlns:c16="http://schemas.microsoft.com/office/drawing/2014/chart" uri="{C3380CC4-5D6E-409C-BE32-E72D297353CC}">
              <c16:uniqueId val="{00000018-B6A4-4984-B725-952CCD41AA99}"/>
            </c:ext>
          </c:extLst>
        </c:ser>
        <c:ser>
          <c:idx val="2"/>
          <c:order val="14"/>
          <c:tx>
            <c:strRef>
              <c:f>T1_MP!$A$16</c:f>
              <c:strCache>
                <c:ptCount val="1"/>
                <c:pt idx="0">
                  <c:v>should explain the views of their own citizens to the rest of Europe so that the peoples of the EU can understand them better.</c:v>
                </c:pt>
              </c:strCache>
            </c:strRef>
          </c:tx>
          <c:spPr>
            <a:ln w="28575">
              <a:noFill/>
            </a:ln>
          </c:spPr>
          <c:marker>
            <c:symbol val="plus"/>
            <c:size val="7"/>
            <c:spPr>
              <a:ln w="12700">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T1_MP!$B$16:$R$16</c:f>
              <c:numCache>
                <c:formatCode>General</c:formatCode>
                <c:ptCount val="17"/>
                <c:pt idx="14" formatCode="0.0">
                  <c:v>5.1354469762596073</c:v>
                </c:pt>
              </c:numCache>
            </c:numRef>
          </c:yVal>
          <c:smooth val="0"/>
          <c:extLst>
            <c:ext xmlns:c16="http://schemas.microsoft.com/office/drawing/2014/chart" uri="{C3380CC4-5D6E-409C-BE32-E72D297353CC}">
              <c16:uniqueId val="{00000019-B6A4-4984-B725-952CCD41AA99}"/>
            </c:ext>
          </c:extLst>
        </c:ser>
        <c:ser>
          <c:idx val="3"/>
          <c:order val="15"/>
          <c:tx>
            <c:strRef>
              <c:f>T1_MP!$A$17</c:f>
              <c:strCache>
                <c:ptCount val="1"/>
                <c:pt idx="0">
                  <c:v>should advise and help citizens and businesses in their country on how to make the most of EU membership.</c:v>
                </c:pt>
              </c:strCache>
            </c:strRef>
          </c:tx>
          <c:spPr>
            <a:ln w="28575">
              <a:noFill/>
            </a:ln>
          </c:spPr>
          <c:marker>
            <c:symbol val="plus"/>
            <c:size val="7"/>
            <c:spPr>
              <a:ln w="12700">
                <a:solidFill>
                  <a:sysClr val="windowText" lastClr="000000"/>
                </a:solidFill>
              </a:ln>
            </c:spPr>
          </c:marker>
          <c:dLbls>
            <c:dLbl>
              <c:idx val="15"/>
              <c:layout>
                <c:manualLayout>
                  <c:x val="-1.757903663723679E-2"/>
                  <c:y val="2.565519375580235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B6A4-4984-B725-952CCD41AA99}"/>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T1_MP!$B$17:$R$17</c:f>
              <c:numCache>
                <c:formatCode>General</c:formatCode>
                <c:ptCount val="17"/>
                <c:pt idx="15" formatCode="0.0">
                  <c:v>5.1343229676811877</c:v>
                </c:pt>
              </c:numCache>
            </c:numRef>
          </c:yVal>
          <c:smooth val="0"/>
          <c:extLst>
            <c:ext xmlns:c16="http://schemas.microsoft.com/office/drawing/2014/chart" uri="{C3380CC4-5D6E-409C-BE32-E72D297353CC}">
              <c16:uniqueId val="{0000001B-B6A4-4984-B725-952CCD41AA99}"/>
            </c:ext>
          </c:extLst>
        </c:ser>
        <c:ser>
          <c:idx val="4"/>
          <c:order val="16"/>
          <c:tx>
            <c:strRef>
              <c:f>T1_MP!$A$18</c:f>
              <c:strCache>
                <c:ptCount val="1"/>
                <c:pt idx="0">
                  <c:v>should address the issues of their own country which go beyond the capabilities of one country, such as danger/threat from other countries, climate change.</c:v>
                </c:pt>
              </c:strCache>
            </c:strRef>
          </c:tx>
          <c:spPr>
            <a:ln w="28575">
              <a:noFill/>
            </a:ln>
          </c:spPr>
          <c:marker>
            <c:symbol val="plus"/>
            <c:size val="5"/>
            <c:spPr>
              <a:ln w="12700">
                <a:solidFill>
                  <a:srgbClr val="376092"/>
                </a:solidFill>
              </a:ln>
            </c:spPr>
          </c:marker>
          <c:dPt>
            <c:idx val="16"/>
            <c:marker>
              <c:symbol val="plus"/>
              <c:size val="7"/>
              <c:spPr>
                <a:ln w="15875">
                  <a:solidFill>
                    <a:sysClr val="windowText" lastClr="000000"/>
                  </a:solidFill>
                </a:ln>
              </c:spPr>
            </c:marker>
            <c:bubble3D val="0"/>
            <c:spPr>
              <a:ln w="28575">
                <a:solidFill>
                  <a:sysClr val="windowText" lastClr="000000"/>
                </a:solidFill>
              </a:ln>
            </c:spPr>
            <c:extLst>
              <c:ext xmlns:c16="http://schemas.microsoft.com/office/drawing/2014/chart" uri="{C3380CC4-5D6E-409C-BE32-E72D297353CC}">
                <c16:uniqueId val="{0000001D-B6A4-4984-B725-952CCD41AA99}"/>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T1_MP!$B$1:$R$1</c:f>
              <c:numCache>
                <c:formatCode>####.0</c:formatCode>
                <c:ptCount val="17"/>
                <c:pt idx="0">
                  <c:v>8.100562498172609</c:v>
                </c:pt>
                <c:pt idx="1">
                  <c:v>7.910082723575047</c:v>
                </c:pt>
                <c:pt idx="2">
                  <c:v>7.5494685507564219</c:v>
                </c:pt>
                <c:pt idx="3">
                  <c:v>6.5075337928976573</c:v>
                </c:pt>
                <c:pt idx="4">
                  <c:v>7.6125283598693034</c:v>
                </c:pt>
                <c:pt idx="5">
                  <c:v>6.2173733194111795</c:v>
                </c:pt>
                <c:pt idx="6">
                  <c:v>5.3819924767960545</c:v>
                </c:pt>
                <c:pt idx="7">
                  <c:v>7.2706756172170612</c:v>
                </c:pt>
                <c:pt idx="8">
                  <c:v>8.7858445025929939</c:v>
                </c:pt>
                <c:pt idx="9">
                  <c:v>7.5460746056440557</c:v>
                </c:pt>
                <c:pt idx="10">
                  <c:v>7.8047477336381128</c:v>
                </c:pt>
                <c:pt idx="11">
                  <c:v>5.9258057471433654</c:v>
                </c:pt>
                <c:pt idx="12">
                  <c:v>7.7336841388960753</c:v>
                </c:pt>
                <c:pt idx="13">
                  <c:v>7.8934416044857088</c:v>
                </c:pt>
                <c:pt idx="14">
                  <c:v>8.2838030329273273</c:v>
                </c:pt>
                <c:pt idx="15">
                  <c:v>8.0565545175337547</c:v>
                </c:pt>
                <c:pt idx="16">
                  <c:v>7.9864515530295428</c:v>
                </c:pt>
              </c:numCache>
            </c:numRef>
          </c:xVal>
          <c:yVal>
            <c:numRef>
              <c:f>T1_MP!$B$18:$R$18</c:f>
              <c:numCache>
                <c:formatCode>General</c:formatCode>
                <c:ptCount val="17"/>
                <c:pt idx="16" formatCode="0.0">
                  <c:v>5.383396985440883</c:v>
                </c:pt>
              </c:numCache>
            </c:numRef>
          </c:yVal>
          <c:smooth val="0"/>
          <c:extLst>
            <c:ext xmlns:c16="http://schemas.microsoft.com/office/drawing/2014/chart" uri="{C3380CC4-5D6E-409C-BE32-E72D297353CC}">
              <c16:uniqueId val="{0000001E-B6A4-4984-B725-952CCD41AA99}"/>
            </c:ext>
          </c:extLst>
        </c:ser>
        <c:dLbls>
          <c:showLegendKey val="0"/>
          <c:showVal val="1"/>
          <c:showCatName val="0"/>
          <c:showSerName val="0"/>
          <c:showPercent val="0"/>
          <c:showBubbleSize val="0"/>
        </c:dLbls>
        <c:axId val="173461504"/>
        <c:axId val="173464576"/>
      </c:scatterChart>
      <c:valAx>
        <c:axId val="173461504"/>
        <c:scaling>
          <c:orientation val="minMax"/>
          <c:max val="7.4"/>
          <c:min val="5"/>
        </c:scaling>
        <c:delete val="0"/>
        <c:axPos val="b"/>
        <c:title>
          <c:tx>
            <c:rich>
              <a:bodyPr/>
              <a:lstStyle/>
              <a:p>
                <a:pPr algn="ctr" rtl="0">
                  <a:defRPr sz="600" b="1">
                    <a:solidFill>
                      <a:schemeClr val="bg1">
                        <a:lumMod val="50000"/>
                      </a:schemeClr>
                    </a:solidFill>
                  </a:defRPr>
                </a:pPr>
                <a:r>
                  <a:rPr lang="cs-CZ" sz="600" b="1" i="0" u="none" strike="noStrike" baseline="0">
                    <a:effectLst/>
                  </a:rPr>
                  <a:t>← </a:t>
                </a:r>
                <a:r>
                  <a:rPr lang="cs-CZ" sz="600" b="1" i="0" u="none" strike="noStrike" baseline="0" dirty="0">
                    <a:effectLst/>
                  </a:rPr>
                  <a:t>KEY IMPORTANCE</a:t>
                </a:r>
                <a:r>
                  <a:rPr lang="cs-CZ" sz="600" b="1" dirty="0">
                    <a:solidFill>
                      <a:schemeClr val="bg1">
                        <a:lumMod val="50000"/>
                      </a:schemeClr>
                    </a:solidFill>
                  </a:rPr>
                  <a:t> </a:t>
                </a:r>
              </a:p>
            </c:rich>
          </c:tx>
          <c:layout>
            <c:manualLayout>
              <c:xMode val="edge"/>
              <c:yMode val="edge"/>
              <c:x val="0.88317627829533962"/>
              <c:y val="0.95521606201047893"/>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73464576"/>
        <c:crosses val="autoZero"/>
        <c:crossBetween val="midCat"/>
        <c:majorUnit val="0.5"/>
      </c:valAx>
      <c:valAx>
        <c:axId val="173464576"/>
        <c:scaling>
          <c:orientation val="minMax"/>
          <c:max val="5.5"/>
          <c:min val="4.5"/>
        </c:scaling>
        <c:delete val="0"/>
        <c:axPos val="l"/>
        <c:title>
          <c:tx>
            <c:rich>
              <a:bodyPr rot="-5400000" vert="horz"/>
              <a:lstStyle/>
              <a:p>
                <a:pPr algn="ctr" rtl="0">
                  <a:defRPr sz="600" b="1">
                    <a:solidFill>
                      <a:schemeClr val="bg1">
                        <a:lumMod val="50000"/>
                      </a:schemeClr>
                    </a:solidFill>
                  </a:defRPr>
                </a:pPr>
                <a:r>
                  <a:rPr lang="cs-CZ" sz="600" b="1" i="0" u="none" strike="noStrike" baseline="0" dirty="0">
                    <a:effectLst/>
                  </a:rPr>
                  <a:t>← FULFILLING</a:t>
                </a:r>
                <a:endParaRPr lang="cs-CZ" sz="600" b="1" dirty="0">
                  <a:solidFill>
                    <a:schemeClr val="bg1">
                      <a:lumMod val="50000"/>
                    </a:schemeClr>
                  </a:solidFill>
                </a:endParaRPr>
              </a:p>
            </c:rich>
          </c:tx>
          <c:layout>
            <c:manualLayout>
              <c:xMode val="edge"/>
              <c:yMode val="edge"/>
              <c:x val="6.4169511804727675E-3"/>
              <c:y val="1.3938086220734594E-2"/>
            </c:manualLayout>
          </c:layout>
          <c:overlay val="0"/>
        </c:title>
        <c:numFmt formatCode="#,##0.0" sourceLinked="0"/>
        <c:majorTickMark val="none"/>
        <c:minorTickMark val="none"/>
        <c:tickLblPos val="nextTo"/>
        <c:spPr>
          <a:ln w="12700">
            <a:solidFill>
              <a:sysClr val="window" lastClr="FFFFFF">
                <a:lumMod val="85000"/>
              </a:sysClr>
            </a:solidFill>
          </a:ln>
        </c:spPr>
        <c:txPr>
          <a:bodyPr/>
          <a:lstStyle/>
          <a:p>
            <a:pPr>
              <a:defRPr sz="600">
                <a:solidFill>
                  <a:schemeClr val="bg1">
                    <a:lumMod val="50000"/>
                  </a:schemeClr>
                </a:solidFill>
              </a:defRPr>
            </a:pPr>
            <a:endParaRPr lang="cs-CZ"/>
          </a:p>
        </c:txPr>
        <c:crossAx val="173461504"/>
        <c:crossesAt val="0"/>
        <c:crossBetween val="midCat"/>
      </c:valAx>
      <c:spPr>
        <a:solidFill>
          <a:sysClr val="window" lastClr="FFFFFF">
            <a:lumMod val="85000"/>
          </a:sysClr>
        </a:solidFill>
        <a:ln w="9525">
          <a:solidFill>
            <a:sysClr val="window" lastClr="FFFFFF">
              <a:lumMod val="8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N=305</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N=305</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209D-4619-A24F-C23F595666D2}"/>
              </c:ext>
            </c:extLst>
          </c:dPt>
          <c:dPt>
            <c:idx val="1"/>
            <c:invertIfNegative val="0"/>
            <c:bubble3D val="0"/>
            <c:extLst>
              <c:ext xmlns:c16="http://schemas.microsoft.com/office/drawing/2014/chart" uri="{C3380CC4-5D6E-409C-BE32-E72D297353CC}">
                <c16:uniqueId val="{00000001-209D-4619-A24F-C23F595666D2}"/>
              </c:ext>
            </c:extLst>
          </c:dPt>
          <c:dPt>
            <c:idx val="2"/>
            <c:invertIfNegative val="0"/>
            <c:bubble3D val="0"/>
            <c:extLst>
              <c:ext xmlns:c16="http://schemas.microsoft.com/office/drawing/2014/chart" uri="{C3380CC4-5D6E-409C-BE32-E72D297353CC}">
                <c16:uniqueId val="{00000002-209D-4619-A24F-C23F595666D2}"/>
              </c:ext>
            </c:extLst>
          </c:dPt>
          <c:dPt>
            <c:idx val="3"/>
            <c:invertIfNegative val="0"/>
            <c:bubble3D val="0"/>
            <c:extLst>
              <c:ext xmlns:c16="http://schemas.microsoft.com/office/drawing/2014/chart" uri="{C3380CC4-5D6E-409C-BE32-E72D297353CC}">
                <c16:uniqueId val="{00000003-209D-4619-A24F-C23F595666D2}"/>
              </c:ext>
            </c:extLst>
          </c:dPt>
          <c:dPt>
            <c:idx val="8"/>
            <c:invertIfNegative val="0"/>
            <c:bubble3D val="0"/>
            <c:extLst>
              <c:ext xmlns:c16="http://schemas.microsoft.com/office/drawing/2014/chart" uri="{C3380CC4-5D6E-409C-BE32-E72D297353CC}">
                <c16:uniqueId val="{00000004-209D-4619-A24F-C23F595666D2}"/>
              </c:ext>
            </c:extLst>
          </c:dPt>
          <c:dLbls>
            <c:dLbl>
              <c:idx val="1"/>
              <c:spPr>
                <a:solidFill>
                  <a:srgbClr val="D9D9D9"/>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209D-4619-A24F-C23F595666D2}"/>
                </c:ext>
              </c:extLst>
            </c:dLbl>
            <c:dLbl>
              <c:idx val="2"/>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209D-4619-A24F-C23F595666D2}"/>
                </c:ext>
              </c:extLst>
            </c:dLbl>
            <c:dLbl>
              <c:idx val="3"/>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3-209D-4619-A24F-C23F595666D2}"/>
                </c:ext>
              </c:extLst>
            </c:dLbl>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209D-4619-A24F-C23F595666D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List1!$A$2:$A$29</c:f>
              <c:strCache>
                <c:ptCount val="28"/>
                <c:pt idx="0">
                  <c:v>Věra Jourová</c:v>
                </c:pt>
                <c:pt idx="1">
                  <c:v>Jan Zahradil</c:v>
                </c:pt>
                <c:pt idx="2">
                  <c:v>Jiří Pospíšil</c:v>
                </c:pt>
                <c:pt idx="3">
                  <c:v>Alexandr Vondra</c:v>
                </c:pt>
                <c:pt idx="4">
                  <c:v>Tomáš Zdechovský</c:v>
                </c:pt>
                <c:pt idx="5">
                  <c:v>Ivan David</c:v>
                </c:pt>
                <c:pt idx="6">
                  <c:v>Kateřina Konečná</c:v>
                </c:pt>
                <c:pt idx="7">
                  <c:v>Dita Charanzová</c:v>
                </c:pt>
                <c:pt idx="8">
                  <c:v>Martin Hlaváček</c:v>
                </c:pt>
                <c:pt idx="9">
                  <c:v>Mikuláš Blaško</c:v>
                </c:pt>
                <c:pt idx="10">
                  <c:v>Pavel Telička</c:v>
                </c:pt>
                <c:pt idx="11">
                  <c:v>Evžen Tošenovský</c:v>
                </c:pt>
                <c:pt idx="12">
                  <c:v>Martina Dlabajová</c:v>
                </c:pt>
                <c:pt idx="13">
                  <c:v>Michaela Šojdrová</c:v>
                </c:pt>
                <c:pt idx="14">
                  <c:v>Mikuláš Peksa</c:v>
                </c:pt>
                <c:pt idx="15">
                  <c:v>Luděk Niedermayer</c:v>
                </c:pt>
                <c:pt idx="16">
                  <c:v>Radka Maxová</c:v>
                </c:pt>
                <c:pt idx="17">
                  <c:v>Vladimír Špidla</c:v>
                </c:pt>
                <c:pt idx="18">
                  <c:v>Markéta Gregorová</c:v>
                </c:pt>
                <c:pt idx="19">
                  <c:v>Marcel Kolaja</c:v>
                </c:pt>
                <c:pt idx="20">
                  <c:v>Andrej Babiš</c:v>
                </c:pt>
                <c:pt idx="21">
                  <c:v>Stanislav Polčák</c:v>
                </c:pt>
                <c:pt idx="22">
                  <c:v>Ondřej Kovařík</c:v>
                </c:pt>
                <c:pt idx="23">
                  <c:v>Ondřej Knotek</c:v>
                </c:pt>
                <c:pt idx="24">
                  <c:v>Petr Mach</c:v>
                </c:pt>
                <c:pt idx="25">
                  <c:v>Jan Keller</c:v>
                </c:pt>
                <c:pt idx="26">
                  <c:v>Ursula von der Leyen</c:v>
                </c:pt>
                <c:pt idx="27">
                  <c:v>Miloslav Ransdorf</c:v>
                </c:pt>
              </c:strCache>
            </c:strRef>
          </c:cat>
          <c:val>
            <c:numRef>
              <c:f>List1!$B$2:$B$29</c:f>
              <c:numCache>
                <c:formatCode>###0%</c:formatCode>
                <c:ptCount val="28"/>
                <c:pt idx="0">
                  <c:v>0.28852459016393445</c:v>
                </c:pt>
                <c:pt idx="1">
                  <c:v>0.36393442622950822</c:v>
                </c:pt>
                <c:pt idx="2">
                  <c:v>0.33442622950819678</c:v>
                </c:pt>
                <c:pt idx="3">
                  <c:v>0.28524590163934427</c:v>
                </c:pt>
                <c:pt idx="4">
                  <c:v>0.10491803278688523</c:v>
                </c:pt>
                <c:pt idx="5">
                  <c:v>6.8852459016393447E-2</c:v>
                </c:pt>
                <c:pt idx="6">
                  <c:v>0.11475409836065573</c:v>
                </c:pt>
                <c:pt idx="7">
                  <c:v>0.10163934426229508</c:v>
                </c:pt>
                <c:pt idx="8">
                  <c:v>7.5409836065573776E-2</c:v>
                </c:pt>
                <c:pt idx="9">
                  <c:v>4.5901639344262293E-2</c:v>
                </c:pt>
                <c:pt idx="10">
                  <c:v>0.10163934426229508</c:v>
                </c:pt>
                <c:pt idx="11">
                  <c:v>0.11475409836065573</c:v>
                </c:pt>
                <c:pt idx="12">
                  <c:v>2.6229508196721308E-2</c:v>
                </c:pt>
                <c:pt idx="13">
                  <c:v>3.6065573770491806E-2</c:v>
                </c:pt>
                <c:pt idx="14">
                  <c:v>6.8852459016393447E-2</c:v>
                </c:pt>
                <c:pt idx="15">
                  <c:v>8.5245901639344257E-2</c:v>
                </c:pt>
                <c:pt idx="16">
                  <c:v>4.9180327868852458E-2</c:v>
                </c:pt>
                <c:pt idx="17">
                  <c:v>3.6065573770491806E-2</c:v>
                </c:pt>
                <c:pt idx="18">
                  <c:v>5.2459016393442616E-2</c:v>
                </c:pt>
                <c:pt idx="19">
                  <c:v>3.9344262295081971E-2</c:v>
                </c:pt>
                <c:pt idx="20">
                  <c:v>1.3114754098360654E-2</c:v>
                </c:pt>
                <c:pt idx="21">
                  <c:v>2.6229508196721308E-2</c:v>
                </c:pt>
                <c:pt idx="22">
                  <c:v>9.8360655737704927E-3</c:v>
                </c:pt>
                <c:pt idx="23">
                  <c:v>3.2786885245901641E-2</c:v>
                </c:pt>
                <c:pt idx="24">
                  <c:v>1.3114754098360654E-2</c:v>
                </c:pt>
                <c:pt idx="25">
                  <c:v>9.8360655737704927E-3</c:v>
                </c:pt>
                <c:pt idx="26">
                  <c:v>3.2786885245901641E-2</c:v>
                </c:pt>
                <c:pt idx="27">
                  <c:v>1.9672131147540985E-2</c:v>
                </c:pt>
              </c:numCache>
            </c:numRef>
          </c:val>
          <c:extLst>
            <c:ext xmlns:c16="http://schemas.microsoft.com/office/drawing/2014/chart" uri="{C3380CC4-5D6E-409C-BE32-E72D297353CC}">
              <c16:uniqueId val="{00000005-209D-4619-A24F-C23F595666D2}"/>
            </c:ext>
          </c:extLst>
        </c:ser>
        <c:dLbls>
          <c:showLegendKey val="0"/>
          <c:showVal val="0"/>
          <c:showCatName val="0"/>
          <c:showSerName val="0"/>
          <c:showPercent val="0"/>
          <c:showBubbleSize val="0"/>
        </c:dLbls>
        <c:gapWidth val="30"/>
        <c:axId val="236022784"/>
        <c:axId val="236442752"/>
      </c:barChart>
      <c:catAx>
        <c:axId val="23602278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600">
                <a:solidFill>
                  <a:schemeClr val="bg1"/>
                </a:solidFill>
              </a:defRPr>
            </a:pPr>
            <a:endParaRPr lang="cs-CZ"/>
          </a:p>
        </c:txPr>
        <c:crossAx val="236442752"/>
        <c:crosses val="autoZero"/>
        <c:auto val="1"/>
        <c:lblAlgn val="ctr"/>
        <c:lblOffset val="300"/>
        <c:noMultiLvlLbl val="0"/>
      </c:catAx>
      <c:valAx>
        <c:axId val="236442752"/>
        <c:scaling>
          <c:orientation val="minMax"/>
          <c:max val="0.60000000000000009"/>
          <c:min val="0"/>
        </c:scaling>
        <c:delete val="0"/>
        <c:axPos val="t"/>
        <c:numFmt formatCode="###0%" sourceLinked="1"/>
        <c:majorTickMark val="out"/>
        <c:minorTickMark val="none"/>
        <c:tickLblPos val="none"/>
        <c:spPr>
          <a:ln>
            <a:noFill/>
          </a:ln>
        </c:spPr>
        <c:crossAx val="23602278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N=549</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22D0-4CBE-8299-CC5C55B69FE4}"/>
              </c:ext>
            </c:extLst>
          </c:dPt>
          <c:dPt>
            <c:idx val="1"/>
            <c:invertIfNegative val="0"/>
            <c:bubble3D val="0"/>
            <c:extLst>
              <c:ext xmlns:c16="http://schemas.microsoft.com/office/drawing/2014/chart" uri="{C3380CC4-5D6E-409C-BE32-E72D297353CC}">
                <c16:uniqueId val="{00000001-22D0-4CBE-8299-CC5C55B69FE4}"/>
              </c:ext>
            </c:extLst>
          </c:dPt>
          <c:dPt>
            <c:idx val="2"/>
            <c:invertIfNegative val="0"/>
            <c:bubble3D val="0"/>
            <c:extLst>
              <c:ext xmlns:c16="http://schemas.microsoft.com/office/drawing/2014/chart" uri="{C3380CC4-5D6E-409C-BE32-E72D297353CC}">
                <c16:uniqueId val="{00000002-22D0-4CBE-8299-CC5C55B69FE4}"/>
              </c:ext>
            </c:extLst>
          </c:dPt>
          <c:dPt>
            <c:idx val="3"/>
            <c:invertIfNegative val="0"/>
            <c:bubble3D val="0"/>
            <c:extLst>
              <c:ext xmlns:c16="http://schemas.microsoft.com/office/drawing/2014/chart" uri="{C3380CC4-5D6E-409C-BE32-E72D297353CC}">
                <c16:uniqueId val="{00000003-22D0-4CBE-8299-CC5C55B69FE4}"/>
              </c:ext>
            </c:extLst>
          </c:dPt>
          <c:dPt>
            <c:idx val="8"/>
            <c:invertIfNegative val="0"/>
            <c:bubble3D val="0"/>
            <c:extLst>
              <c:ext xmlns:c16="http://schemas.microsoft.com/office/drawing/2014/chart" uri="{C3380CC4-5D6E-409C-BE32-E72D297353CC}">
                <c16:uniqueId val="{00000004-22D0-4CBE-8299-CC5C55B69FE4}"/>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22D0-4CBE-8299-CC5C55B69FE4}"/>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22D0-4CBE-8299-CC5C55B69FE4}"/>
                </c:ext>
              </c:extLst>
            </c:dLbl>
            <c:dLbl>
              <c:idx val="12"/>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22D0-4CBE-8299-CC5C55B69FE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List1!$A$2:$A$29</c:f>
              <c:strCache>
                <c:ptCount val="28"/>
                <c:pt idx="0">
                  <c:v>Věra Jourová</c:v>
                </c:pt>
                <c:pt idx="1">
                  <c:v>Jan Zahradil</c:v>
                </c:pt>
                <c:pt idx="2">
                  <c:v>Jiří Pospíšil</c:v>
                </c:pt>
                <c:pt idx="3">
                  <c:v>Alexandr Vondra</c:v>
                </c:pt>
                <c:pt idx="4">
                  <c:v>Tomáš Zdechovský</c:v>
                </c:pt>
                <c:pt idx="5">
                  <c:v>Ivan David</c:v>
                </c:pt>
                <c:pt idx="6">
                  <c:v>Kateřina Konečná</c:v>
                </c:pt>
                <c:pt idx="7">
                  <c:v>Dita Charanzová</c:v>
                </c:pt>
                <c:pt idx="8">
                  <c:v>Martin Hlaváček</c:v>
                </c:pt>
                <c:pt idx="9">
                  <c:v>Mikuláš Blaško</c:v>
                </c:pt>
                <c:pt idx="10">
                  <c:v>Pavel Telička</c:v>
                </c:pt>
                <c:pt idx="11">
                  <c:v>Evžen Tošenovský</c:v>
                </c:pt>
                <c:pt idx="12">
                  <c:v>Martina Dlabajová</c:v>
                </c:pt>
                <c:pt idx="13">
                  <c:v>Michaela Šojdrová</c:v>
                </c:pt>
                <c:pt idx="14">
                  <c:v>Mikuláš Peksa</c:v>
                </c:pt>
                <c:pt idx="15">
                  <c:v>Luděk Niedermayer</c:v>
                </c:pt>
                <c:pt idx="16">
                  <c:v>Radka Maxová</c:v>
                </c:pt>
                <c:pt idx="17">
                  <c:v>Vladimír Špidla</c:v>
                </c:pt>
                <c:pt idx="18">
                  <c:v>Markéta Gregorová</c:v>
                </c:pt>
                <c:pt idx="19">
                  <c:v>Marcel Kolaja</c:v>
                </c:pt>
                <c:pt idx="20">
                  <c:v>Andrej Babiš</c:v>
                </c:pt>
                <c:pt idx="21">
                  <c:v>Stanislav Polčák</c:v>
                </c:pt>
                <c:pt idx="22">
                  <c:v>Ondřej Kovařík</c:v>
                </c:pt>
                <c:pt idx="23">
                  <c:v>Ondřej Knotek</c:v>
                </c:pt>
                <c:pt idx="24">
                  <c:v>Petr Mach</c:v>
                </c:pt>
                <c:pt idx="25">
                  <c:v>Jan Keller</c:v>
                </c:pt>
                <c:pt idx="26">
                  <c:v>Ursula von der Leyen</c:v>
                </c:pt>
                <c:pt idx="27">
                  <c:v>Miloslav Ransdorf</c:v>
                </c:pt>
              </c:strCache>
            </c:strRef>
          </c:cat>
          <c:val>
            <c:numRef>
              <c:f>List1!$B$2:$B$29</c:f>
              <c:numCache>
                <c:formatCode>###0%</c:formatCode>
                <c:ptCount val="28"/>
                <c:pt idx="0">
                  <c:v>0.28320763369746188</c:v>
                </c:pt>
                <c:pt idx="1">
                  <c:v>0.28064225762317219</c:v>
                </c:pt>
                <c:pt idx="2">
                  <c:v>0.25836512039800091</c:v>
                </c:pt>
                <c:pt idx="3">
                  <c:v>0.19642899587911838</c:v>
                </c:pt>
                <c:pt idx="4">
                  <c:v>0.13221877037786298</c:v>
                </c:pt>
                <c:pt idx="5">
                  <c:v>0.11542010086807948</c:v>
                </c:pt>
                <c:pt idx="6">
                  <c:v>0.11039964620243971</c:v>
                </c:pt>
                <c:pt idx="7">
                  <c:v>9.1608584262540871E-2</c:v>
                </c:pt>
                <c:pt idx="8">
                  <c:v>8.9362064221323798E-2</c:v>
                </c:pt>
                <c:pt idx="9">
                  <c:v>8.5046241710939954E-2</c:v>
                </c:pt>
                <c:pt idx="10">
                  <c:v>8.3417001347589975E-2</c:v>
                </c:pt>
                <c:pt idx="11">
                  <c:v>8.0463137411305036E-2</c:v>
                </c:pt>
                <c:pt idx="12">
                  <c:v>6.5323691419944402E-2</c:v>
                </c:pt>
                <c:pt idx="13">
                  <c:v>6.2458174774986025E-2</c:v>
                </c:pt>
                <c:pt idx="14">
                  <c:v>6.2219071984606404E-2</c:v>
                </c:pt>
                <c:pt idx="15">
                  <c:v>6.0607574836450621E-2</c:v>
                </c:pt>
                <c:pt idx="16">
                  <c:v>5.6203948075062932E-2</c:v>
                </c:pt>
                <c:pt idx="17">
                  <c:v>5.1263371197740264E-2</c:v>
                </c:pt>
                <c:pt idx="18">
                  <c:v>4.0062779971289354E-2</c:v>
                </c:pt>
                <c:pt idx="19">
                  <c:v>3.177848397900556E-2</c:v>
                </c:pt>
                <c:pt idx="20">
                  <c:v>3.0271241192473295E-2</c:v>
                </c:pt>
                <c:pt idx="21">
                  <c:v>2.5649355045492771E-2</c:v>
                </c:pt>
                <c:pt idx="22">
                  <c:v>2.2734957504414663E-2</c:v>
                </c:pt>
                <c:pt idx="23">
                  <c:v>2.0637747074276489E-2</c:v>
                </c:pt>
                <c:pt idx="24">
                  <c:v>2.0094560024934191E-2</c:v>
                </c:pt>
                <c:pt idx="25">
                  <c:v>1.919086005192177E-2</c:v>
                </c:pt>
                <c:pt idx="26">
                  <c:v>1.4432445057814249E-2</c:v>
                </c:pt>
                <c:pt idx="27">
                  <c:v>1.3415271473350891E-2</c:v>
                </c:pt>
              </c:numCache>
            </c:numRef>
          </c:val>
          <c:extLst>
            <c:ext xmlns:c16="http://schemas.microsoft.com/office/drawing/2014/chart" uri="{C3380CC4-5D6E-409C-BE32-E72D297353CC}">
              <c16:uniqueId val="{00000007-22D0-4CBE-8299-CC5C55B69FE4}"/>
            </c:ext>
          </c:extLst>
        </c:ser>
        <c:dLbls>
          <c:showLegendKey val="0"/>
          <c:showVal val="0"/>
          <c:showCatName val="0"/>
          <c:showSerName val="0"/>
          <c:showPercent val="0"/>
          <c:showBubbleSize val="0"/>
        </c:dLbls>
        <c:gapWidth val="30"/>
        <c:axId val="240858240"/>
        <c:axId val="241401856"/>
      </c:barChart>
      <c:catAx>
        <c:axId val="24085824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600"/>
            </a:pPr>
            <a:endParaRPr lang="cs-CZ"/>
          </a:p>
        </c:txPr>
        <c:crossAx val="241401856"/>
        <c:crosses val="autoZero"/>
        <c:auto val="1"/>
        <c:lblAlgn val="ctr"/>
        <c:lblOffset val="300"/>
        <c:noMultiLvlLbl val="0"/>
      </c:catAx>
      <c:valAx>
        <c:axId val="241401856"/>
        <c:scaling>
          <c:orientation val="minMax"/>
          <c:max val="0.60000000000000009"/>
          <c:min val="0"/>
        </c:scaling>
        <c:delete val="0"/>
        <c:axPos val="t"/>
        <c:numFmt formatCode="###0%" sourceLinked="1"/>
        <c:majorTickMark val="out"/>
        <c:minorTickMark val="none"/>
        <c:tickLblPos val="none"/>
        <c:spPr>
          <a:ln>
            <a:noFill/>
          </a:ln>
        </c:spPr>
        <c:crossAx val="24085824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42431366317660568"/>
          <c:y val="2.5738529296327032E-2"/>
          <c:w val="0.49063006144568633"/>
          <c:h val="0.82901179157925275"/>
        </c:manualLayout>
      </c:layout>
      <c:barChart>
        <c:barDir val="col"/>
        <c:grouping val="percentStacked"/>
        <c:varyColors val="0"/>
        <c:ser>
          <c:idx val="0"/>
          <c:order val="0"/>
          <c:tx>
            <c:strRef>
              <c:f>List1!$A$2</c:f>
              <c:strCache>
                <c:ptCount val="1"/>
                <c:pt idx="0">
                  <c:v>names of all Czech and foreign MPs </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9CBC-4283-966E-C1594D3AB2AD}"/>
              </c:ext>
            </c:extLst>
          </c:dPt>
          <c:dPt>
            <c:idx val="1"/>
            <c:invertIfNegative val="0"/>
            <c:bubble3D val="0"/>
            <c:spPr>
              <a:solidFill>
                <a:srgbClr val="37859D"/>
              </a:solidFill>
              <a:ln>
                <a:noFill/>
              </a:ln>
            </c:spPr>
            <c:extLst>
              <c:ext xmlns:c16="http://schemas.microsoft.com/office/drawing/2014/chart" uri="{C3380CC4-5D6E-409C-BE32-E72D297353CC}">
                <c16:uniqueId val="{00000002-9CBC-4283-966E-C1594D3AB2AD}"/>
              </c:ext>
            </c:extLst>
          </c:dPt>
          <c:dPt>
            <c:idx val="2"/>
            <c:invertIfNegative val="0"/>
            <c:bubble3D val="0"/>
            <c:extLst>
              <c:ext xmlns:c16="http://schemas.microsoft.com/office/drawing/2014/chart" uri="{C3380CC4-5D6E-409C-BE32-E72D297353CC}">
                <c16:uniqueId val="{00000003-9CBC-4283-966E-C1594D3AB2AD}"/>
              </c:ext>
            </c:extLst>
          </c:dPt>
          <c:dPt>
            <c:idx val="3"/>
            <c:invertIfNegative val="0"/>
            <c:bubble3D val="0"/>
            <c:extLst>
              <c:ext xmlns:c16="http://schemas.microsoft.com/office/drawing/2014/chart" uri="{C3380CC4-5D6E-409C-BE32-E72D297353CC}">
                <c16:uniqueId val="{00000004-9CBC-4283-966E-C1594D3AB2AD}"/>
              </c:ext>
            </c:extLst>
          </c:dPt>
          <c:dPt>
            <c:idx val="8"/>
            <c:invertIfNegative val="0"/>
            <c:bubble3D val="0"/>
            <c:extLst>
              <c:ext xmlns:c16="http://schemas.microsoft.com/office/drawing/2014/chart" uri="{C3380CC4-5D6E-409C-BE32-E72D297353CC}">
                <c16:uniqueId val="{00000005-9CBC-4283-966E-C1594D3AB2AD}"/>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9CBC-4283-966E-C1594D3AB2A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0.54</c:v>
                </c:pt>
                <c:pt idx="1">
                  <c:v>0.61</c:v>
                </c:pt>
              </c:numCache>
            </c:numRef>
          </c:val>
          <c:extLst>
            <c:ext xmlns:c16="http://schemas.microsoft.com/office/drawing/2014/chart" uri="{C3380CC4-5D6E-409C-BE32-E72D297353CC}">
              <c16:uniqueId val="{00000006-9CBC-4283-966E-C1594D3AB2AD}"/>
            </c:ext>
          </c:extLst>
        </c:ser>
        <c:ser>
          <c:idx val="1"/>
          <c:order val="1"/>
          <c:tx>
            <c:strRef>
              <c:f>List1!$A$3</c:f>
              <c:strCache>
                <c:ptCount val="1"/>
                <c:pt idx="0">
                  <c:v>Cannot recall any</c:v>
                </c:pt>
              </c:strCache>
            </c:strRef>
          </c:tx>
          <c:spPr>
            <a:solidFill>
              <a:sysClr val="window" lastClr="FFFFFF">
                <a:lumMod val="50000"/>
              </a:sysClr>
            </a:solidFill>
          </c:spPr>
          <c:invertIfNegative val="0"/>
          <c:dPt>
            <c:idx val="1"/>
            <c:invertIfNegative val="0"/>
            <c:bubble3D val="0"/>
            <c:extLst>
              <c:ext xmlns:c16="http://schemas.microsoft.com/office/drawing/2014/chart" uri="{C3380CC4-5D6E-409C-BE32-E72D297353CC}">
                <c16:uniqueId val="{00000008-9CBC-4283-966E-C1594D3AB2AD}"/>
              </c:ext>
            </c:extLst>
          </c:dPt>
          <c:dLbls>
            <c:dLbl>
              <c:idx val="0"/>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9CBC-4283-966E-C1594D3AB2AD}"/>
                </c:ext>
              </c:extLst>
            </c:dLbl>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9CBC-4283-966E-C1594D3AB2A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0.46</c:v>
                </c:pt>
                <c:pt idx="1">
                  <c:v>0.39</c:v>
                </c:pt>
              </c:numCache>
            </c:numRef>
          </c:val>
          <c:extLst>
            <c:ext xmlns:c16="http://schemas.microsoft.com/office/drawing/2014/chart" uri="{C3380CC4-5D6E-409C-BE32-E72D297353CC}">
              <c16:uniqueId val="{0000000A-9CBC-4283-966E-C1594D3AB2AD}"/>
            </c:ext>
          </c:extLst>
        </c:ser>
        <c:dLbls>
          <c:showLegendKey val="0"/>
          <c:showVal val="0"/>
          <c:showCatName val="0"/>
          <c:showSerName val="0"/>
          <c:showPercent val="0"/>
          <c:showBubbleSize val="0"/>
        </c:dLbls>
        <c:gapWidth val="10"/>
        <c:overlap val="100"/>
        <c:axId val="260895872"/>
        <c:axId val="260897408"/>
      </c:barChart>
      <c:catAx>
        <c:axId val="260895872"/>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260897408"/>
        <c:crosses val="autoZero"/>
        <c:auto val="1"/>
        <c:lblAlgn val="ctr"/>
        <c:lblOffset val="300"/>
        <c:noMultiLvlLbl val="0"/>
      </c:catAx>
      <c:valAx>
        <c:axId val="260897408"/>
        <c:scaling>
          <c:orientation val="minMax"/>
          <c:max val="1"/>
          <c:min val="0"/>
        </c:scaling>
        <c:delete val="0"/>
        <c:axPos val="l"/>
        <c:numFmt formatCode="0%" sourceLinked="1"/>
        <c:majorTickMark val="out"/>
        <c:minorTickMark val="none"/>
        <c:tickLblPos val="none"/>
        <c:spPr>
          <a:ln>
            <a:noFill/>
          </a:ln>
        </c:spPr>
        <c:crossAx val="260895872"/>
        <c:crosses val="autoZero"/>
        <c:crossBetween val="between"/>
      </c:valAx>
      <c:spPr>
        <a:noFill/>
        <a:ln>
          <a:noFill/>
        </a:ln>
      </c:spPr>
    </c:plotArea>
    <c:legend>
      <c:legendPos val="l"/>
      <c:layout>
        <c:manualLayout>
          <c:xMode val="edge"/>
          <c:yMode val="edge"/>
          <c:x val="1.12717141363123E-2"/>
          <c:y val="3.8521638022890957E-2"/>
          <c:w val="0.37185513569022632"/>
          <c:h val="0.80249491348693636"/>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48781170018049558"/>
          <c:y val="0"/>
        </c:manualLayout>
      </c:layout>
      <c:overlay val="0"/>
    </c:title>
    <c:autoTitleDeleted val="0"/>
    <c:plotArea>
      <c:layout>
        <c:manualLayout>
          <c:layoutTarget val="inner"/>
          <c:xMode val="edge"/>
          <c:yMode val="edge"/>
          <c:x val="0.4856603279011848"/>
          <c:y val="6.7907879741179927E-2"/>
          <c:w val="0.51433967209881526"/>
          <c:h val="0.85979092697418347"/>
        </c:manualLayout>
      </c:layout>
      <c:barChart>
        <c:barDir val="bar"/>
        <c:grouping val="percentStacked"/>
        <c:varyColors val="0"/>
        <c:ser>
          <c:idx val="0"/>
          <c:order val="0"/>
          <c:tx>
            <c:strRef>
              <c:f>List1!$B$1</c:f>
              <c:strCache>
                <c:ptCount val="1"/>
                <c:pt idx="0">
                  <c:v>I know her/him, follow his/her work</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695D-4799-A4FB-038A7AAF85AB}"/>
              </c:ext>
            </c:extLst>
          </c:dPt>
          <c:dPt>
            <c:idx val="1"/>
            <c:invertIfNegative val="0"/>
            <c:bubble3D val="0"/>
            <c:extLst>
              <c:ext xmlns:c16="http://schemas.microsoft.com/office/drawing/2014/chart" uri="{C3380CC4-5D6E-409C-BE32-E72D297353CC}">
                <c16:uniqueId val="{00000001-695D-4799-A4FB-038A7AAF85AB}"/>
              </c:ext>
            </c:extLst>
          </c:dPt>
          <c:dPt>
            <c:idx val="2"/>
            <c:invertIfNegative val="0"/>
            <c:bubble3D val="0"/>
            <c:extLst>
              <c:ext xmlns:c16="http://schemas.microsoft.com/office/drawing/2014/chart" uri="{C3380CC4-5D6E-409C-BE32-E72D297353CC}">
                <c16:uniqueId val="{00000002-695D-4799-A4FB-038A7AAF85AB}"/>
              </c:ext>
            </c:extLst>
          </c:dPt>
          <c:dPt>
            <c:idx val="3"/>
            <c:invertIfNegative val="0"/>
            <c:bubble3D val="0"/>
            <c:extLst>
              <c:ext xmlns:c16="http://schemas.microsoft.com/office/drawing/2014/chart" uri="{C3380CC4-5D6E-409C-BE32-E72D297353CC}">
                <c16:uniqueId val="{00000003-695D-4799-A4FB-038A7AAF85AB}"/>
              </c:ext>
            </c:extLst>
          </c:dPt>
          <c:dPt>
            <c:idx val="8"/>
            <c:invertIfNegative val="0"/>
            <c:bubble3D val="0"/>
            <c:extLst>
              <c:ext xmlns:c16="http://schemas.microsoft.com/office/drawing/2014/chart" uri="{C3380CC4-5D6E-409C-BE32-E72D297353CC}">
                <c16:uniqueId val="{00000004-695D-4799-A4FB-038A7AAF85AB}"/>
              </c:ext>
            </c:extLst>
          </c:dPt>
          <c:dLbls>
            <c:dLbl>
              <c:idx val="0"/>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695D-4799-A4FB-038A7AAF85AB}"/>
                </c:ext>
              </c:extLst>
            </c:dLbl>
            <c:dLbl>
              <c:idx val="1"/>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695D-4799-A4FB-038A7AAF85AB}"/>
                </c:ext>
              </c:extLst>
            </c:dLbl>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695D-4799-A4FB-038A7AAF85AB}"/>
                </c:ext>
              </c:extLst>
            </c:dLbl>
            <c:dLbl>
              <c:idx val="4"/>
              <c:spPr>
                <a:solidFill>
                  <a:srgbClr val="D9D9D9">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695D-4799-A4FB-038A7AAF85A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List1!$B$2:$B$9</c:f>
              <c:numCache>
                <c:formatCode>###0%</c:formatCode>
                <c:ptCount val="8"/>
                <c:pt idx="0">
                  <c:v>0.19400000000000003</c:v>
                </c:pt>
                <c:pt idx="1">
                  <c:v>0.19400000000000003</c:v>
                </c:pt>
                <c:pt idx="2">
                  <c:v>9.1999999999999998E-2</c:v>
                </c:pt>
                <c:pt idx="3">
                  <c:v>0.08</c:v>
                </c:pt>
                <c:pt idx="4">
                  <c:v>0.106</c:v>
                </c:pt>
                <c:pt idx="5">
                  <c:v>7.3999999999999996E-2</c:v>
                </c:pt>
                <c:pt idx="6">
                  <c:v>7.3999999999999996E-2</c:v>
                </c:pt>
                <c:pt idx="7">
                  <c:v>6.6000000000000003E-2</c:v>
                </c:pt>
              </c:numCache>
            </c:numRef>
          </c:val>
          <c:extLst>
            <c:ext xmlns:c16="http://schemas.microsoft.com/office/drawing/2014/chart" uri="{C3380CC4-5D6E-409C-BE32-E72D297353CC}">
              <c16:uniqueId val="{00000006-695D-4799-A4FB-038A7AAF85AB}"/>
            </c:ext>
          </c:extLst>
        </c:ser>
        <c:ser>
          <c:idx val="1"/>
          <c:order val="1"/>
          <c:tx>
            <c:strRef>
              <c:f>List1!$C$1</c:f>
              <c:strCache>
                <c:ptCount val="1"/>
                <c:pt idx="0">
                  <c:v>I know her/him, I do not follow his/her work</c:v>
                </c:pt>
              </c:strCache>
            </c:strRef>
          </c:tx>
          <c:spPr>
            <a:solidFill>
              <a:srgbClr val="37859D">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List1!$C$2:$C$9</c:f>
              <c:numCache>
                <c:formatCode>###0%</c:formatCode>
                <c:ptCount val="8"/>
                <c:pt idx="0">
                  <c:v>0.56200000000000006</c:v>
                </c:pt>
                <c:pt idx="1">
                  <c:v>0.52600000000000002</c:v>
                </c:pt>
                <c:pt idx="2">
                  <c:v>0.28999999999999998</c:v>
                </c:pt>
                <c:pt idx="3">
                  <c:v>0.28799999999999998</c:v>
                </c:pt>
                <c:pt idx="4">
                  <c:v>0.316</c:v>
                </c:pt>
                <c:pt idx="5">
                  <c:v>0.28599999999999998</c:v>
                </c:pt>
                <c:pt idx="6">
                  <c:v>0.22400000000000003</c:v>
                </c:pt>
                <c:pt idx="7">
                  <c:v>0.152</c:v>
                </c:pt>
              </c:numCache>
            </c:numRef>
          </c:val>
          <c:extLst>
            <c:ext xmlns:c16="http://schemas.microsoft.com/office/drawing/2014/chart" uri="{C3380CC4-5D6E-409C-BE32-E72D297353CC}">
              <c16:uniqueId val="{00000007-695D-4799-A4FB-038A7AAF85AB}"/>
            </c:ext>
          </c:extLst>
        </c:ser>
        <c:ser>
          <c:idx val="2"/>
          <c:order val="2"/>
          <c:tx>
            <c:strRef>
              <c:f>List1!$D$1</c:f>
              <c:strCache>
                <c:ptCount val="1"/>
                <c:pt idx="0">
                  <c:v>I do not know this person at all</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List1!$D$2:$D$9</c:f>
              <c:numCache>
                <c:formatCode>###0%</c:formatCode>
                <c:ptCount val="8"/>
                <c:pt idx="0">
                  <c:v>0.24399999999999999</c:v>
                </c:pt>
                <c:pt idx="1">
                  <c:v>0.28000000000000003</c:v>
                </c:pt>
                <c:pt idx="2">
                  <c:v>0.61799999999999999</c:v>
                </c:pt>
                <c:pt idx="3">
                  <c:v>0.63200000000000001</c:v>
                </c:pt>
                <c:pt idx="4">
                  <c:v>0.57799999999999996</c:v>
                </c:pt>
                <c:pt idx="5">
                  <c:v>0.64</c:v>
                </c:pt>
                <c:pt idx="6">
                  <c:v>0.70199999999999985</c:v>
                </c:pt>
                <c:pt idx="7">
                  <c:v>0.78200000000000003</c:v>
                </c:pt>
              </c:numCache>
            </c:numRef>
          </c:val>
          <c:extLst>
            <c:ext xmlns:c16="http://schemas.microsoft.com/office/drawing/2014/chart" uri="{C3380CC4-5D6E-409C-BE32-E72D297353CC}">
              <c16:uniqueId val="{00000008-695D-4799-A4FB-038A7AAF85AB}"/>
            </c:ext>
          </c:extLst>
        </c:ser>
        <c:dLbls>
          <c:showLegendKey val="0"/>
          <c:showVal val="0"/>
          <c:showCatName val="0"/>
          <c:showSerName val="0"/>
          <c:showPercent val="0"/>
          <c:showBubbleSize val="0"/>
        </c:dLbls>
        <c:gapWidth val="30"/>
        <c:overlap val="100"/>
        <c:axId val="163599488"/>
        <c:axId val="169698048"/>
      </c:barChart>
      <c:catAx>
        <c:axId val="16359948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69698048"/>
        <c:crosses val="autoZero"/>
        <c:auto val="1"/>
        <c:lblAlgn val="ctr"/>
        <c:lblOffset val="300"/>
        <c:noMultiLvlLbl val="0"/>
      </c:catAx>
      <c:valAx>
        <c:axId val="169698048"/>
        <c:scaling>
          <c:orientation val="minMax"/>
          <c:max val="1.1000000000000001"/>
          <c:min val="0"/>
        </c:scaling>
        <c:delete val="0"/>
        <c:axPos val="t"/>
        <c:numFmt formatCode="0%" sourceLinked="1"/>
        <c:majorTickMark val="out"/>
        <c:minorTickMark val="none"/>
        <c:tickLblPos val="none"/>
        <c:spPr>
          <a:ln>
            <a:noFill/>
          </a:ln>
        </c:spPr>
        <c:crossAx val="163599488"/>
        <c:crosses val="autoZero"/>
        <c:crossBetween val="between"/>
      </c:valAx>
      <c:spPr>
        <a:noFill/>
        <a:ln>
          <a:noFill/>
        </a:ln>
      </c:spPr>
    </c:plotArea>
    <c:legend>
      <c:legendPos val="b"/>
      <c:legendEntry>
        <c:idx val="0"/>
        <c:delete val="1"/>
      </c:legendEntry>
      <c:legendEntry>
        <c:idx val="1"/>
        <c:delete val="1"/>
      </c:legendEntry>
      <c:layout>
        <c:manualLayout>
          <c:xMode val="edge"/>
          <c:yMode val="edge"/>
          <c:x val="0.45632404292665668"/>
          <c:y val="0.92251771762543622"/>
          <c:w val="0.28073613622022309"/>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48781170018049558"/>
          <c:y val="0"/>
        </c:manualLayout>
      </c:layout>
      <c:overlay val="0"/>
    </c:title>
    <c:autoTitleDeleted val="0"/>
    <c:plotArea>
      <c:layout>
        <c:manualLayout>
          <c:layoutTarget val="inner"/>
          <c:xMode val="edge"/>
          <c:yMode val="edge"/>
          <c:x val="0.4856603279011848"/>
          <c:y val="6.7907879741179927E-2"/>
          <c:w val="0.51433967209881526"/>
          <c:h val="0.85979092697418347"/>
        </c:manualLayout>
      </c:layout>
      <c:barChart>
        <c:barDir val="bar"/>
        <c:grouping val="percentStacked"/>
        <c:varyColors val="0"/>
        <c:ser>
          <c:idx val="0"/>
          <c:order val="0"/>
          <c:tx>
            <c:strRef>
              <c:f>List1!$B$1</c:f>
              <c:strCache>
                <c:ptCount val="1"/>
                <c:pt idx="0">
                  <c:v>I know her/him, follow his/her work</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30A7-4B3E-B9B9-12A722F1EC4A}"/>
              </c:ext>
            </c:extLst>
          </c:dPt>
          <c:dPt>
            <c:idx val="1"/>
            <c:invertIfNegative val="0"/>
            <c:bubble3D val="0"/>
            <c:extLst>
              <c:ext xmlns:c16="http://schemas.microsoft.com/office/drawing/2014/chart" uri="{C3380CC4-5D6E-409C-BE32-E72D297353CC}">
                <c16:uniqueId val="{00000001-30A7-4B3E-B9B9-12A722F1EC4A}"/>
              </c:ext>
            </c:extLst>
          </c:dPt>
          <c:dPt>
            <c:idx val="2"/>
            <c:invertIfNegative val="0"/>
            <c:bubble3D val="0"/>
            <c:extLst>
              <c:ext xmlns:c16="http://schemas.microsoft.com/office/drawing/2014/chart" uri="{C3380CC4-5D6E-409C-BE32-E72D297353CC}">
                <c16:uniqueId val="{00000002-30A7-4B3E-B9B9-12A722F1EC4A}"/>
              </c:ext>
            </c:extLst>
          </c:dPt>
          <c:dPt>
            <c:idx val="3"/>
            <c:invertIfNegative val="0"/>
            <c:bubble3D val="0"/>
            <c:extLst>
              <c:ext xmlns:c16="http://schemas.microsoft.com/office/drawing/2014/chart" uri="{C3380CC4-5D6E-409C-BE32-E72D297353CC}">
                <c16:uniqueId val="{00000003-30A7-4B3E-B9B9-12A722F1EC4A}"/>
              </c:ext>
            </c:extLst>
          </c:dPt>
          <c:dPt>
            <c:idx val="8"/>
            <c:invertIfNegative val="0"/>
            <c:bubble3D val="0"/>
            <c:extLst>
              <c:ext xmlns:c16="http://schemas.microsoft.com/office/drawing/2014/chart" uri="{C3380CC4-5D6E-409C-BE32-E72D297353CC}">
                <c16:uniqueId val="{00000004-30A7-4B3E-B9B9-12A722F1EC4A}"/>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30A7-4B3E-B9B9-12A722F1EC4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List1!$B$2:$B$9</c:f>
              <c:numCache>
                <c:formatCode>###0%</c:formatCode>
                <c:ptCount val="8"/>
                <c:pt idx="0">
                  <c:v>0.14696173085944544</c:v>
                </c:pt>
                <c:pt idx="1">
                  <c:v>0.14847851807975487</c:v>
                </c:pt>
                <c:pt idx="2">
                  <c:v>0.10573838958369086</c:v>
                </c:pt>
                <c:pt idx="3">
                  <c:v>7.4056231210028231E-2</c:v>
                </c:pt>
                <c:pt idx="4">
                  <c:v>7.0604529900933605E-2</c:v>
                </c:pt>
                <c:pt idx="5">
                  <c:v>5.0316357437540662E-2</c:v>
                </c:pt>
                <c:pt idx="6">
                  <c:v>5.3490634608084946E-2</c:v>
                </c:pt>
                <c:pt idx="7">
                  <c:v>0.10125948825847704</c:v>
                </c:pt>
              </c:numCache>
            </c:numRef>
          </c:val>
          <c:extLst>
            <c:ext xmlns:c16="http://schemas.microsoft.com/office/drawing/2014/chart" uri="{C3380CC4-5D6E-409C-BE32-E72D297353CC}">
              <c16:uniqueId val="{00000005-30A7-4B3E-B9B9-12A722F1EC4A}"/>
            </c:ext>
          </c:extLst>
        </c:ser>
        <c:ser>
          <c:idx val="1"/>
          <c:order val="1"/>
          <c:tx>
            <c:strRef>
              <c:f>List1!$C$1</c:f>
              <c:strCache>
                <c:ptCount val="1"/>
                <c:pt idx="0">
                  <c:v>I know her/him, I do not follow his/her work</c:v>
                </c:pt>
              </c:strCache>
            </c:strRef>
          </c:tx>
          <c:spPr>
            <a:solidFill>
              <a:srgbClr val="376092">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List1!$C$2:$C$9</c:f>
              <c:numCache>
                <c:formatCode>###0%</c:formatCode>
                <c:ptCount val="8"/>
                <c:pt idx="0">
                  <c:v>0.52671050577451939</c:v>
                </c:pt>
                <c:pt idx="1">
                  <c:v>0.51639063163753396</c:v>
                </c:pt>
                <c:pt idx="2">
                  <c:v>0.26779942243272309</c:v>
                </c:pt>
                <c:pt idx="3">
                  <c:v>0.25733167193457085</c:v>
                </c:pt>
                <c:pt idx="4">
                  <c:v>0.25459110066376883</c:v>
                </c:pt>
                <c:pt idx="5">
                  <c:v>0.25396955652975473</c:v>
                </c:pt>
                <c:pt idx="6">
                  <c:v>0.21691382046209406</c:v>
                </c:pt>
                <c:pt idx="7">
                  <c:v>0.14664809520276531</c:v>
                </c:pt>
              </c:numCache>
            </c:numRef>
          </c:val>
          <c:extLst>
            <c:ext xmlns:c16="http://schemas.microsoft.com/office/drawing/2014/chart" uri="{C3380CC4-5D6E-409C-BE32-E72D297353CC}">
              <c16:uniqueId val="{00000006-30A7-4B3E-B9B9-12A722F1EC4A}"/>
            </c:ext>
          </c:extLst>
        </c:ser>
        <c:ser>
          <c:idx val="2"/>
          <c:order val="2"/>
          <c:tx>
            <c:strRef>
              <c:f>List1!$D$1</c:f>
              <c:strCache>
                <c:ptCount val="1"/>
                <c:pt idx="0">
                  <c:v>I do not know this person at all</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Alexandr Vondra (ODS)</c:v>
                </c:pt>
                <c:pt idx="1">
                  <c:v>Jan Zahradil (ODS)</c:v>
                </c:pt>
                <c:pt idx="2">
                  <c:v>Tomáš Zdechovský (KDU-ČSL)</c:v>
                </c:pt>
                <c:pt idx="3">
                  <c:v>Dita Charanzová (ANO)     </c:v>
                </c:pt>
                <c:pt idx="4">
                  <c:v>Luděk Niedermayer (TOP09)</c:v>
                </c:pt>
                <c:pt idx="5">
                  <c:v>Stanislav Polčák (STAN)</c:v>
                </c:pt>
                <c:pt idx="6">
                  <c:v>Marcel Kolaja (Piráti) </c:v>
                </c:pt>
                <c:pt idx="7">
                  <c:v>Hynek Blaško (SPD)</c:v>
                </c:pt>
              </c:strCache>
            </c:strRef>
          </c:cat>
          <c:val>
            <c:numRef>
              <c:f>List1!$D$2:$D$9</c:f>
              <c:numCache>
                <c:formatCode>###0%</c:formatCode>
                <c:ptCount val="8"/>
                <c:pt idx="0">
                  <c:v>0.32632776336603458</c:v>
                </c:pt>
                <c:pt idx="1">
                  <c:v>0.33513085028271078</c:v>
                </c:pt>
                <c:pt idx="2">
                  <c:v>0.62646218798358622</c:v>
                </c:pt>
                <c:pt idx="3">
                  <c:v>0.66861209685540079</c:v>
                </c:pt>
                <c:pt idx="4">
                  <c:v>0.6748043694352972</c:v>
                </c:pt>
                <c:pt idx="5">
                  <c:v>0.69571408603270446</c:v>
                </c:pt>
                <c:pt idx="6">
                  <c:v>0.72959554492982037</c:v>
                </c:pt>
                <c:pt idx="7">
                  <c:v>0.75209241653875702</c:v>
                </c:pt>
              </c:numCache>
            </c:numRef>
          </c:val>
          <c:extLst>
            <c:ext xmlns:c16="http://schemas.microsoft.com/office/drawing/2014/chart" uri="{C3380CC4-5D6E-409C-BE32-E72D297353CC}">
              <c16:uniqueId val="{00000007-30A7-4B3E-B9B9-12A722F1EC4A}"/>
            </c:ext>
          </c:extLst>
        </c:ser>
        <c:dLbls>
          <c:showLegendKey val="0"/>
          <c:showVal val="0"/>
          <c:showCatName val="0"/>
          <c:showSerName val="0"/>
          <c:showPercent val="0"/>
          <c:showBubbleSize val="0"/>
        </c:dLbls>
        <c:gapWidth val="30"/>
        <c:overlap val="100"/>
        <c:axId val="222941184"/>
        <c:axId val="222942720"/>
      </c:barChart>
      <c:catAx>
        <c:axId val="22294118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22942720"/>
        <c:crosses val="autoZero"/>
        <c:auto val="1"/>
        <c:lblAlgn val="ctr"/>
        <c:lblOffset val="300"/>
        <c:noMultiLvlLbl val="0"/>
      </c:catAx>
      <c:valAx>
        <c:axId val="222942720"/>
        <c:scaling>
          <c:orientation val="minMax"/>
          <c:max val="1.1000000000000001"/>
          <c:min val="0"/>
        </c:scaling>
        <c:delete val="0"/>
        <c:axPos val="t"/>
        <c:numFmt formatCode="0%" sourceLinked="1"/>
        <c:majorTickMark val="out"/>
        <c:minorTickMark val="none"/>
        <c:tickLblPos val="none"/>
        <c:spPr>
          <a:ln>
            <a:noFill/>
          </a:ln>
        </c:spPr>
        <c:crossAx val="222941184"/>
        <c:crosses val="autoZero"/>
        <c:crossBetween val="between"/>
      </c:valAx>
      <c:spPr>
        <a:noFill/>
        <a:ln>
          <a:noFill/>
        </a:ln>
      </c:spPr>
    </c:plotArea>
    <c:legend>
      <c:legendPos val="b"/>
      <c:legendEntry>
        <c:idx val="2"/>
        <c:delete val="1"/>
      </c:legendEntry>
      <c:layout>
        <c:manualLayout>
          <c:xMode val="edge"/>
          <c:yMode val="edge"/>
          <c:x val="0.35259012134370493"/>
          <c:y val="0.92251771762543622"/>
          <c:w val="0.64705512338576832"/>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I know her/him, follow his/her work</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5094-478F-9F7E-C63DFCE708E7}"/>
              </c:ext>
            </c:extLst>
          </c:dPt>
          <c:dPt>
            <c:idx val="1"/>
            <c:invertIfNegative val="0"/>
            <c:bubble3D val="0"/>
            <c:spPr>
              <a:solidFill>
                <a:srgbClr val="37859D"/>
              </a:solidFill>
              <a:ln>
                <a:noFill/>
              </a:ln>
            </c:spPr>
            <c:extLst>
              <c:ext xmlns:c16="http://schemas.microsoft.com/office/drawing/2014/chart" uri="{C3380CC4-5D6E-409C-BE32-E72D297353CC}">
                <c16:uniqueId val="{00000002-5094-478F-9F7E-C63DFCE708E7}"/>
              </c:ext>
            </c:extLst>
          </c:dPt>
          <c:dPt>
            <c:idx val="2"/>
            <c:invertIfNegative val="0"/>
            <c:bubble3D val="0"/>
            <c:extLst>
              <c:ext xmlns:c16="http://schemas.microsoft.com/office/drawing/2014/chart" uri="{C3380CC4-5D6E-409C-BE32-E72D297353CC}">
                <c16:uniqueId val="{00000003-5094-478F-9F7E-C63DFCE708E7}"/>
              </c:ext>
            </c:extLst>
          </c:dPt>
          <c:dPt>
            <c:idx val="3"/>
            <c:invertIfNegative val="0"/>
            <c:bubble3D val="0"/>
            <c:extLst>
              <c:ext xmlns:c16="http://schemas.microsoft.com/office/drawing/2014/chart" uri="{C3380CC4-5D6E-409C-BE32-E72D297353CC}">
                <c16:uniqueId val="{00000004-5094-478F-9F7E-C63DFCE708E7}"/>
              </c:ext>
            </c:extLst>
          </c:dPt>
          <c:dPt>
            <c:idx val="8"/>
            <c:invertIfNegative val="0"/>
            <c:bubble3D val="0"/>
            <c:extLst>
              <c:ext xmlns:c16="http://schemas.microsoft.com/office/drawing/2014/chart" uri="{C3380CC4-5D6E-409C-BE32-E72D297353CC}">
                <c16:uniqueId val="{00000005-5094-478F-9F7E-C63DFCE708E7}"/>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5094-478F-9F7E-C63DFCE708E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List1!$B$2:$B$6</c:f>
              <c:numCache>
                <c:formatCode>General</c:formatCode>
                <c:ptCount val="5"/>
                <c:pt idx="0" formatCode="###0%">
                  <c:v>5.0316357437540586E-2</c:v>
                </c:pt>
                <c:pt idx="2" formatCode="###0%">
                  <c:v>8.8493895419002169E-2</c:v>
                </c:pt>
                <c:pt idx="3" formatCode="###0%">
                  <c:v>3.4311670056747394E-2</c:v>
                </c:pt>
                <c:pt idx="4" formatCode="###0%">
                  <c:v>1.6676458534437757E-3</c:v>
                </c:pt>
              </c:numCache>
            </c:numRef>
          </c:val>
          <c:extLst>
            <c:ext xmlns:c16="http://schemas.microsoft.com/office/drawing/2014/chart" uri="{C3380CC4-5D6E-409C-BE32-E72D297353CC}">
              <c16:uniqueId val="{00000006-5094-478F-9F7E-C63DFCE708E7}"/>
            </c:ext>
          </c:extLst>
        </c:ser>
        <c:ser>
          <c:idx val="1"/>
          <c:order val="1"/>
          <c:tx>
            <c:strRef>
              <c:f>List1!$C$1</c:f>
              <c:strCache>
                <c:ptCount val="1"/>
                <c:pt idx="0">
                  <c:v>I know her/him, I do not follow his/her work</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5094-478F-9F7E-C63DFCE708E7}"/>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List1!$C$2:$C$6</c:f>
              <c:numCache>
                <c:formatCode>General</c:formatCode>
                <c:ptCount val="5"/>
                <c:pt idx="0" formatCode="###0%">
                  <c:v>0.2539695565297545</c:v>
                </c:pt>
                <c:pt idx="2" formatCode="###0%">
                  <c:v>0.38710713574504491</c:v>
                </c:pt>
                <c:pt idx="3" formatCode="###0%">
                  <c:v>0.2162912232304022</c:v>
                </c:pt>
                <c:pt idx="4" formatCode="###0%">
                  <c:v>4.2640766112573072E-2</c:v>
                </c:pt>
              </c:numCache>
            </c:numRef>
          </c:val>
          <c:extLst>
            <c:ext xmlns:c16="http://schemas.microsoft.com/office/drawing/2014/chart" uri="{C3380CC4-5D6E-409C-BE32-E72D297353CC}">
              <c16:uniqueId val="{00000009-5094-478F-9F7E-C63DFCE708E7}"/>
            </c:ext>
          </c:extLst>
        </c:ser>
        <c:ser>
          <c:idx val="2"/>
          <c:order val="2"/>
          <c:tx>
            <c:strRef>
              <c:f>List1!$D$1</c:f>
              <c:strCache>
                <c:ptCount val="1"/>
                <c:pt idx="0">
                  <c:v>I do not know this person at all</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List1!$D$2:$D$6</c:f>
              <c:numCache>
                <c:formatCode>General</c:formatCode>
                <c:ptCount val="5"/>
                <c:pt idx="0" formatCode="###0%">
                  <c:v>0.69571408603270324</c:v>
                </c:pt>
                <c:pt idx="2" formatCode="###0%">
                  <c:v>0.52439896883595216</c:v>
                </c:pt>
                <c:pt idx="3" formatCode="###0%">
                  <c:v>0.74939710671285042</c:v>
                </c:pt>
                <c:pt idx="4" formatCode="###0%">
                  <c:v>0.95569158803398291</c:v>
                </c:pt>
              </c:numCache>
            </c:numRef>
          </c:val>
          <c:extLst>
            <c:ext xmlns:c16="http://schemas.microsoft.com/office/drawing/2014/chart" uri="{C3380CC4-5D6E-409C-BE32-E72D297353CC}">
              <c16:uniqueId val="{0000000A-5094-478F-9F7E-C63DFCE708E7}"/>
            </c:ext>
          </c:extLst>
        </c:ser>
        <c:dLbls>
          <c:showLegendKey val="0"/>
          <c:showVal val="0"/>
          <c:showCatName val="0"/>
          <c:showSerName val="0"/>
          <c:showPercent val="0"/>
          <c:showBubbleSize val="0"/>
        </c:dLbls>
        <c:gapWidth val="20"/>
        <c:overlap val="100"/>
        <c:serLines>
          <c:spPr>
            <a:ln>
              <a:solidFill>
                <a:sysClr val="window" lastClr="FFFFFF">
                  <a:lumMod val="85000"/>
                </a:sysClr>
              </a:solidFill>
            </a:ln>
          </c:spPr>
        </c:serLines>
        <c:axId val="136837376"/>
        <c:axId val="136851456"/>
      </c:barChart>
      <c:catAx>
        <c:axId val="136837376"/>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136851456"/>
        <c:crosses val="autoZero"/>
        <c:auto val="1"/>
        <c:lblAlgn val="ctr"/>
        <c:lblOffset val="300"/>
        <c:noMultiLvlLbl val="0"/>
      </c:catAx>
      <c:valAx>
        <c:axId val="136851456"/>
        <c:scaling>
          <c:orientation val="minMax"/>
          <c:max val="1"/>
          <c:min val="0"/>
        </c:scaling>
        <c:delete val="0"/>
        <c:axPos val="l"/>
        <c:numFmt formatCode="0%" sourceLinked="1"/>
        <c:majorTickMark val="out"/>
        <c:minorTickMark val="none"/>
        <c:tickLblPos val="none"/>
        <c:spPr>
          <a:ln>
            <a:noFill/>
          </a:ln>
        </c:spPr>
        <c:crossAx val="136837376"/>
        <c:crosses val="autoZero"/>
        <c:crossBetween val="between"/>
      </c:valAx>
      <c:spPr>
        <a:noFill/>
        <a:ln>
          <a:noFill/>
        </a:ln>
      </c:spPr>
    </c:plotArea>
    <c:legend>
      <c:legendPos val="l"/>
      <c:layout>
        <c:manualLayout>
          <c:xMode val="edge"/>
          <c:yMode val="edge"/>
          <c:x val="0.19397583673473173"/>
          <c:y val="5.7225573139381869E-2"/>
          <c:w val="0.22809211072969918"/>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284614125515741E-2"/>
          <c:y val="7.1674107537336898E-2"/>
          <c:w val="0.90633591196197028"/>
          <c:h val="0.81620065775762873"/>
        </c:manualLayout>
      </c:layout>
      <c:scatterChart>
        <c:scatterStyle val="lineMarker"/>
        <c:varyColors val="0"/>
        <c:ser>
          <c:idx val="42"/>
          <c:order val="0"/>
          <c:tx>
            <c:strRef>
              <c:f>K1mapa!$A$2</c:f>
              <c:strCache>
                <c:ptCount val="1"/>
                <c:pt idx="0">
                  <c:v>Migration and migration policy                               </c:v>
                </c:pt>
              </c:strCache>
            </c:strRef>
          </c:tx>
          <c:spPr>
            <a:ln w="28575">
              <a:noFill/>
            </a:ln>
          </c:spPr>
          <c:marker>
            <c:symbol val="plus"/>
            <c:size val="7"/>
            <c:spPr>
              <a:noFill/>
              <a:ln w="12700">
                <a:solidFill>
                  <a:sysClr val="windowText" lastClr="000000"/>
                </a:solidFill>
              </a:ln>
            </c:spPr>
          </c:marker>
          <c:dLbls>
            <c:spPr>
              <a:noFill/>
              <a:ln w="0"/>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K1mapa!$B$2:$K$2</c:f>
              <c:numCache>
                <c:formatCode>General</c:formatCode>
                <c:ptCount val="10"/>
                <c:pt idx="0" formatCode="0.0">
                  <c:v>8.0184445288910453</c:v>
                </c:pt>
              </c:numCache>
            </c:numRef>
          </c:yVal>
          <c:smooth val="0"/>
          <c:extLst>
            <c:ext xmlns:c16="http://schemas.microsoft.com/office/drawing/2014/chart" uri="{C3380CC4-5D6E-409C-BE32-E72D297353CC}">
              <c16:uniqueId val="{00000000-CD4C-4FF1-B988-172E2CFFF164}"/>
            </c:ext>
          </c:extLst>
        </c:ser>
        <c:ser>
          <c:idx val="10"/>
          <c:order val="1"/>
          <c:tx>
            <c:strRef>
              <c:f>K1mapa!$A$3</c:f>
              <c:strCache>
                <c:ptCount val="1"/>
                <c:pt idx="0">
                  <c:v>Environmental protection and ecology</c:v>
                </c:pt>
              </c:strCache>
            </c:strRef>
          </c:tx>
          <c:spPr>
            <a:ln w="28575">
              <a:noFill/>
            </a:ln>
          </c:spPr>
          <c:marker>
            <c:symbol val="plus"/>
            <c:size val="7"/>
            <c:spPr>
              <a:noFill/>
              <a:ln w="12700">
                <a:solidFill>
                  <a:sysClr val="windowText" lastClr="000000"/>
                </a:solidFill>
                <a:prstDash val="solid"/>
              </a:ln>
            </c:spPr>
          </c:marker>
          <c:dLbls>
            <c:dLbl>
              <c:idx val="1"/>
              <c:layout>
                <c:manualLayout>
                  <c:x val="-0.21005659597175025"/>
                  <c:y val="-4.4877970054455235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CD4C-4FF1-B988-172E2CFFF164}"/>
                </c:ext>
              </c:extLst>
            </c:dLbl>
            <c:spPr>
              <a:noFill/>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K1mapa!$B$3:$K$3</c:f>
              <c:numCache>
                <c:formatCode>0.0</c:formatCode>
                <c:ptCount val="10"/>
                <c:pt idx="1">
                  <c:v>8.0219878699855407</c:v>
                </c:pt>
              </c:numCache>
            </c:numRef>
          </c:yVal>
          <c:smooth val="0"/>
          <c:extLst>
            <c:ext xmlns:c16="http://schemas.microsoft.com/office/drawing/2014/chart" uri="{C3380CC4-5D6E-409C-BE32-E72D297353CC}">
              <c16:uniqueId val="{00000002-CD4C-4FF1-B988-172E2CFFF164}"/>
            </c:ext>
          </c:extLst>
        </c:ser>
        <c:ser>
          <c:idx val="11"/>
          <c:order val="2"/>
          <c:tx>
            <c:strRef>
              <c:f>K1mapa!$A$4</c:f>
              <c:strCache>
                <c:ptCount val="1"/>
                <c:pt idx="0">
                  <c:v>Energy and renewables</c:v>
                </c:pt>
              </c:strCache>
            </c:strRef>
          </c:tx>
          <c:spPr>
            <a:ln w="12700">
              <a:noFill/>
            </a:ln>
          </c:spPr>
          <c:marker>
            <c:symbol val="plus"/>
            <c:size val="7"/>
            <c:spPr>
              <a:noFill/>
              <a:ln w="12700">
                <a:solidFill>
                  <a:sysClr val="windowText" lastClr="000000"/>
                </a:solidFill>
                <a:prstDash val="solid"/>
              </a:ln>
            </c:spPr>
          </c:marker>
          <c:dPt>
            <c:idx val="2"/>
            <c:bubble3D val="0"/>
            <c:extLst>
              <c:ext xmlns:c16="http://schemas.microsoft.com/office/drawing/2014/chart" uri="{C3380CC4-5D6E-409C-BE32-E72D297353CC}">
                <c16:uniqueId val="{00000003-CD4C-4FF1-B988-172E2CFFF164}"/>
              </c:ext>
            </c:extLst>
          </c:dPt>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K1mapa!$B$4:$K$4</c:f>
              <c:numCache>
                <c:formatCode>General</c:formatCode>
                <c:ptCount val="10"/>
                <c:pt idx="2" formatCode="0.0">
                  <c:v>7.8328636762081709</c:v>
                </c:pt>
              </c:numCache>
            </c:numRef>
          </c:yVal>
          <c:smooth val="0"/>
          <c:extLst>
            <c:ext xmlns:c16="http://schemas.microsoft.com/office/drawing/2014/chart" uri="{C3380CC4-5D6E-409C-BE32-E72D297353CC}">
              <c16:uniqueId val="{00000004-CD4C-4FF1-B988-172E2CFFF164}"/>
            </c:ext>
          </c:extLst>
        </c:ser>
        <c:ser>
          <c:idx val="12"/>
          <c:order val="3"/>
          <c:tx>
            <c:strRef>
              <c:f>K1mapa!$A$5</c:f>
              <c:strCache>
                <c:ptCount val="1"/>
                <c:pt idx="0">
                  <c:v>Human rights and minorities</c:v>
                </c:pt>
              </c:strCache>
            </c:strRef>
          </c:tx>
          <c:spPr>
            <a:ln w="28575">
              <a:noFill/>
            </a:ln>
          </c:spPr>
          <c:marker>
            <c:symbol val="plus"/>
            <c:size val="7"/>
            <c:spPr>
              <a:noFill/>
              <a:ln w="12700">
                <a:solidFill>
                  <a:sysClr val="windowText" lastClr="000000"/>
                </a:solidFill>
                <a:prstDash val="solid"/>
              </a:ln>
            </c:spPr>
          </c:marker>
          <c:dLbls>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K1mapa!$B$5:$K$5</c:f>
              <c:numCache>
                <c:formatCode>General</c:formatCode>
                <c:ptCount val="10"/>
                <c:pt idx="3" formatCode="0.0">
                  <c:v>7.3954847236087131</c:v>
                </c:pt>
              </c:numCache>
            </c:numRef>
          </c:yVal>
          <c:smooth val="0"/>
          <c:extLst>
            <c:ext xmlns:c16="http://schemas.microsoft.com/office/drawing/2014/chart" uri="{C3380CC4-5D6E-409C-BE32-E72D297353CC}">
              <c16:uniqueId val="{00000005-CD4C-4FF1-B988-172E2CFFF164}"/>
            </c:ext>
          </c:extLst>
        </c:ser>
        <c:ser>
          <c:idx val="13"/>
          <c:order val="4"/>
          <c:tx>
            <c:strRef>
              <c:f>K1mapa!$A$6</c:f>
              <c:strCache>
                <c:ptCount val="1"/>
                <c:pt idx="0">
                  <c:v>Labor law protection of employees</c:v>
                </c:pt>
              </c:strCache>
            </c:strRef>
          </c:tx>
          <c:spPr>
            <a:ln w="28575">
              <a:solidFill>
                <a:srgbClr val="C00000"/>
              </a:solidFill>
            </a:ln>
          </c:spPr>
          <c:marker>
            <c:symbol val="plus"/>
            <c:size val="7"/>
            <c:spPr>
              <a:noFill/>
              <a:ln w="12700">
                <a:solidFill>
                  <a:sysClr val="windowText" lastClr="000000"/>
                </a:solidFill>
                <a:prstDash val="solid"/>
              </a:ln>
            </c:spPr>
          </c:marker>
          <c:dPt>
            <c:idx val="4"/>
            <c:bubble3D val="0"/>
            <c:spPr>
              <a:ln w="28575">
                <a:noFill/>
              </a:ln>
            </c:spPr>
            <c:extLst>
              <c:ext xmlns:c16="http://schemas.microsoft.com/office/drawing/2014/chart" uri="{C3380CC4-5D6E-409C-BE32-E72D297353CC}">
                <c16:uniqueId val="{00000007-CD4C-4FF1-B988-172E2CFFF164}"/>
              </c:ext>
            </c:extLst>
          </c:dPt>
          <c:dLbls>
            <c:dLbl>
              <c:idx val="4"/>
              <c:layout>
                <c:manualLayout>
                  <c:x val="1.6981131444765582E-2"/>
                  <c:y val="-3.387821913939319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CD4C-4FF1-B988-172E2CFFF164}"/>
                </c:ext>
              </c:extLst>
            </c:dLbl>
            <c:spPr>
              <a:noFill/>
              <a:ln>
                <a:noFill/>
              </a:ln>
              <a:effectLst/>
            </c:spPr>
            <c:dLblPos val="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K1mapa!$B$6:$K$6</c:f>
              <c:numCache>
                <c:formatCode>General</c:formatCode>
                <c:ptCount val="10"/>
                <c:pt idx="4" formatCode="0.0">
                  <c:v>7.8184896186504842</c:v>
                </c:pt>
              </c:numCache>
            </c:numRef>
          </c:yVal>
          <c:smooth val="0"/>
          <c:extLst>
            <c:ext xmlns:c16="http://schemas.microsoft.com/office/drawing/2014/chart" uri="{C3380CC4-5D6E-409C-BE32-E72D297353CC}">
              <c16:uniqueId val="{00000008-CD4C-4FF1-B988-172E2CFFF164}"/>
            </c:ext>
          </c:extLst>
        </c:ser>
        <c:ser>
          <c:idx val="15"/>
          <c:order val="5"/>
          <c:tx>
            <c:strRef>
              <c:f>K1mapa!$A$7</c:f>
              <c:strCache>
                <c:ptCount val="1"/>
                <c:pt idx="0">
                  <c:v>Tax evasion and tax havens</c:v>
                </c:pt>
              </c:strCache>
            </c:strRef>
          </c:tx>
          <c:spPr>
            <a:ln w="28575">
              <a:noFill/>
            </a:ln>
          </c:spPr>
          <c:marker>
            <c:symbol val="plus"/>
            <c:size val="7"/>
            <c:spPr>
              <a:noFill/>
              <a:ln w="12700">
                <a:solidFill>
                  <a:sysClr val="windowText" lastClr="000000"/>
                </a:solidFill>
              </a:ln>
            </c:spPr>
          </c:marker>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K1mapa!$B$7:$K$7</c:f>
              <c:numCache>
                <c:formatCode>General</c:formatCode>
                <c:ptCount val="10"/>
                <c:pt idx="5" formatCode="0.0">
                  <c:v>7.7249479116120954</c:v>
                </c:pt>
              </c:numCache>
            </c:numRef>
          </c:yVal>
          <c:smooth val="0"/>
          <c:extLst>
            <c:ext xmlns:c16="http://schemas.microsoft.com/office/drawing/2014/chart" uri="{C3380CC4-5D6E-409C-BE32-E72D297353CC}">
              <c16:uniqueId val="{00000009-CD4C-4FF1-B988-172E2CFFF164}"/>
            </c:ext>
          </c:extLst>
        </c:ser>
        <c:ser>
          <c:idx val="16"/>
          <c:order val="6"/>
          <c:tx>
            <c:strRef>
              <c:f>K1mapa!$A$8</c:f>
              <c:strCache>
                <c:ptCount val="1"/>
                <c:pt idx="0">
                  <c:v>Humanitarian aid</c:v>
                </c:pt>
              </c:strCache>
            </c:strRef>
          </c:tx>
          <c:spPr>
            <a:ln w="28575">
              <a:noFill/>
            </a:ln>
          </c:spPr>
          <c:marker>
            <c:symbol val="plus"/>
            <c:size val="7"/>
            <c:spPr>
              <a:noFill/>
              <a:ln w="12700">
                <a:solidFill>
                  <a:sysClr val="windowText" lastClr="000000"/>
                </a:solidFill>
                <a:prstDash val="solid"/>
              </a:ln>
            </c:spPr>
          </c:marker>
          <c:dPt>
            <c:idx val="6"/>
            <c:bubble3D val="0"/>
            <c:extLst>
              <c:ext xmlns:c16="http://schemas.microsoft.com/office/drawing/2014/chart" uri="{C3380CC4-5D6E-409C-BE32-E72D297353CC}">
                <c16:uniqueId val="{0000000A-CD4C-4FF1-B988-172E2CFFF164}"/>
              </c:ext>
            </c:extLst>
          </c:dPt>
          <c:dLbls>
            <c:spPr>
              <a:noFill/>
              <a:ln>
                <a:noFill/>
              </a:ln>
              <a:effectLst/>
            </c:spPr>
            <c:dLblPos val="l"/>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K1mapa!$B$8:$K$8</c:f>
              <c:numCache>
                <c:formatCode>General</c:formatCode>
                <c:ptCount val="10"/>
                <c:pt idx="6" formatCode="0.0">
                  <c:v>6.8248001521959907</c:v>
                </c:pt>
              </c:numCache>
            </c:numRef>
          </c:yVal>
          <c:smooth val="0"/>
          <c:extLst>
            <c:ext xmlns:c16="http://schemas.microsoft.com/office/drawing/2014/chart" uri="{C3380CC4-5D6E-409C-BE32-E72D297353CC}">
              <c16:uniqueId val="{0000000B-CD4C-4FF1-B988-172E2CFFF164}"/>
            </c:ext>
          </c:extLst>
        </c:ser>
        <c:ser>
          <c:idx val="17"/>
          <c:order val="7"/>
          <c:tx>
            <c:strRef>
              <c:f>K1mapa!$A$9</c:f>
              <c:strCache>
                <c:ptCount val="1"/>
                <c:pt idx="0">
                  <c:v>Regulation of the Internet environment and Internet companies</c:v>
                </c:pt>
              </c:strCache>
            </c:strRef>
          </c:tx>
          <c:spPr>
            <a:ln w="28575">
              <a:noFill/>
            </a:ln>
          </c:spPr>
          <c:marker>
            <c:symbol val="plus"/>
            <c:size val="7"/>
            <c:spPr>
              <a:noFill/>
              <a:ln w="12700">
                <a:solidFill>
                  <a:sysClr val="windowText" lastClr="000000"/>
                </a:solidFill>
                <a:prstDash val="solid"/>
              </a:ln>
            </c:spPr>
          </c:marker>
          <c:dLbls>
            <c:numFmt formatCode="@" sourceLinked="0"/>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K1mapa!$B$9:$K$9</c:f>
              <c:numCache>
                <c:formatCode>General</c:formatCode>
                <c:ptCount val="10"/>
                <c:pt idx="7" formatCode="0.0">
                  <c:v>6.7035544834709899</c:v>
                </c:pt>
              </c:numCache>
            </c:numRef>
          </c:yVal>
          <c:smooth val="0"/>
          <c:extLst>
            <c:ext xmlns:c16="http://schemas.microsoft.com/office/drawing/2014/chart" uri="{C3380CC4-5D6E-409C-BE32-E72D297353CC}">
              <c16:uniqueId val="{0000000C-CD4C-4FF1-B988-172E2CFFF164}"/>
            </c:ext>
          </c:extLst>
        </c:ser>
        <c:ser>
          <c:idx val="18"/>
          <c:order val="8"/>
          <c:tx>
            <c:strRef>
              <c:f>K1mapa!$A$10</c:f>
              <c:strCache>
                <c:ptCount val="1"/>
                <c:pt idx="0">
                  <c:v>Currency and monetary policy</c:v>
                </c:pt>
              </c:strCache>
            </c:strRef>
          </c:tx>
          <c:spPr>
            <a:ln w="28575">
              <a:solidFill>
                <a:srgbClr val="C00000"/>
              </a:solidFill>
            </a:ln>
          </c:spPr>
          <c:marker>
            <c:symbol val="plus"/>
            <c:size val="7"/>
            <c:spPr>
              <a:noFill/>
              <a:ln w="12700">
                <a:solidFill>
                  <a:sysClr val="windowText" lastClr="000000"/>
                </a:solidFill>
                <a:prstDash val="solid"/>
              </a:ln>
            </c:spPr>
          </c:marker>
          <c:dPt>
            <c:idx val="8"/>
            <c:bubble3D val="0"/>
            <c:spPr>
              <a:ln w="28575">
                <a:noFill/>
              </a:ln>
            </c:spPr>
            <c:extLst>
              <c:ext xmlns:c16="http://schemas.microsoft.com/office/drawing/2014/chart" uri="{C3380CC4-5D6E-409C-BE32-E72D297353CC}">
                <c16:uniqueId val="{0000000E-CD4C-4FF1-B988-172E2CFFF164}"/>
              </c:ext>
            </c:extLst>
          </c:dPt>
          <c:dLbls>
            <c:dLbl>
              <c:idx val="8"/>
              <c:layout>
                <c:manualLayout>
                  <c:x val="-8.8645071733580855E-2"/>
                  <c:y val="9.146085481815965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CD4C-4FF1-B988-172E2CFFF164}"/>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K1mapa!$B$10:$K$10</c:f>
              <c:numCache>
                <c:formatCode>General</c:formatCode>
                <c:ptCount val="10"/>
                <c:pt idx="8" formatCode="0.0">
                  <c:v>7.7698478294751867</c:v>
                </c:pt>
              </c:numCache>
            </c:numRef>
          </c:yVal>
          <c:smooth val="0"/>
          <c:extLst>
            <c:ext xmlns:c16="http://schemas.microsoft.com/office/drawing/2014/chart" uri="{C3380CC4-5D6E-409C-BE32-E72D297353CC}">
              <c16:uniqueId val="{0000000F-CD4C-4FF1-B988-172E2CFFF164}"/>
            </c:ext>
          </c:extLst>
        </c:ser>
        <c:ser>
          <c:idx val="19"/>
          <c:order val="9"/>
          <c:tx>
            <c:strRef>
              <c:f>K1mapa!$A$11</c:f>
              <c:strCache>
                <c:ptCount val="1"/>
                <c:pt idx="0">
                  <c:v>The future of education</c:v>
                </c:pt>
              </c:strCache>
            </c:strRef>
          </c:tx>
          <c:spPr>
            <a:ln w="28575">
              <a:noFill/>
            </a:ln>
          </c:spPr>
          <c:marker>
            <c:symbol val="plus"/>
            <c:size val="7"/>
            <c:spPr>
              <a:noFill/>
              <a:ln w="12700">
                <a:solidFill>
                  <a:sysClr val="windowText" lastClr="000000"/>
                </a:solidFill>
                <a:prstDash val="solid"/>
              </a:ln>
            </c:spPr>
          </c:marker>
          <c:dPt>
            <c:idx val="9"/>
            <c:bubble3D val="0"/>
            <c:spPr>
              <a:ln w="28575">
                <a:solidFill>
                  <a:srgbClr val="002060">
                    <a:alpha val="80000"/>
                  </a:srgbClr>
                </a:solidFill>
              </a:ln>
            </c:spPr>
            <c:extLst>
              <c:ext xmlns:c16="http://schemas.microsoft.com/office/drawing/2014/chart" uri="{C3380CC4-5D6E-409C-BE32-E72D297353CC}">
                <c16:uniqueId val="{00000011-CD4C-4FF1-B988-172E2CFFF164}"/>
              </c:ext>
            </c:extLst>
          </c:dPt>
          <c:dLbls>
            <c:dLbl>
              <c:idx val="9"/>
              <c:layout>
                <c:manualLayout>
                  <c:x val="-2.3349055736552678E-3"/>
                  <c:y val="-5.3347524839303537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1-CD4C-4FF1-B988-172E2CFFF16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K1mapa!$B$1:$K$1</c:f>
              <c:numCache>
                <c:formatCode>####.0</c:formatCode>
                <c:ptCount val="10"/>
                <c:pt idx="0">
                  <c:v>6.3346494165086149</c:v>
                </c:pt>
                <c:pt idx="1">
                  <c:v>5.5365506607501045</c:v>
                </c:pt>
                <c:pt idx="2">
                  <c:v>5.9640246207981358</c:v>
                </c:pt>
                <c:pt idx="3">
                  <c:v>6.4146479258595575</c:v>
                </c:pt>
                <c:pt idx="4">
                  <c:v>6.7664395708405261</c:v>
                </c:pt>
                <c:pt idx="5">
                  <c:v>5.7527442048620703</c:v>
                </c:pt>
                <c:pt idx="6">
                  <c:v>5.4239685215748894</c:v>
                </c:pt>
                <c:pt idx="7">
                  <c:v>6.1524556994522852</c:v>
                </c:pt>
                <c:pt idx="8">
                  <c:v>7.0126915052800429</c:v>
                </c:pt>
                <c:pt idx="9">
                  <c:v>6.9555220407553131</c:v>
                </c:pt>
              </c:numCache>
            </c:numRef>
          </c:xVal>
          <c:yVal>
            <c:numRef>
              <c:f>K1mapa!$B$11:$K$11</c:f>
              <c:numCache>
                <c:formatCode>General</c:formatCode>
                <c:ptCount val="10"/>
                <c:pt idx="9" formatCode="0.0">
                  <c:v>7.9639965480674757</c:v>
                </c:pt>
              </c:numCache>
            </c:numRef>
          </c:yVal>
          <c:smooth val="0"/>
          <c:extLst>
            <c:ext xmlns:c16="http://schemas.microsoft.com/office/drawing/2014/chart" uri="{C3380CC4-5D6E-409C-BE32-E72D297353CC}">
              <c16:uniqueId val="{00000012-CD4C-4FF1-B988-172E2CFFF164}"/>
            </c:ext>
          </c:extLst>
        </c:ser>
        <c:dLbls>
          <c:showLegendKey val="0"/>
          <c:showVal val="1"/>
          <c:showCatName val="0"/>
          <c:showSerName val="0"/>
          <c:showPercent val="0"/>
          <c:showBubbleSize val="0"/>
        </c:dLbls>
        <c:axId val="173443712"/>
        <c:axId val="173590400"/>
      </c:scatterChart>
      <c:valAx>
        <c:axId val="173443712"/>
        <c:scaling>
          <c:orientation val="minMax"/>
          <c:max val="10"/>
          <c:min val="1"/>
        </c:scaling>
        <c:delete val="0"/>
        <c:axPos val="b"/>
        <c:numFmt formatCode="#,##0" sourceLinked="0"/>
        <c:majorTickMark val="none"/>
        <c:minorTickMark val="none"/>
        <c:tickLblPos val="nextTo"/>
        <c:spPr>
          <a:ln w="12700">
            <a:solidFill>
              <a:sysClr val="window" lastClr="FFFFFF">
                <a:lumMod val="95000"/>
              </a:sysClr>
            </a:solidFill>
          </a:ln>
        </c:spPr>
        <c:txPr>
          <a:bodyPr/>
          <a:lstStyle/>
          <a:p>
            <a:pPr>
              <a:defRPr sz="600">
                <a:solidFill>
                  <a:schemeClr val="bg1">
                    <a:lumMod val="50000"/>
                  </a:schemeClr>
                </a:solidFill>
              </a:defRPr>
            </a:pPr>
            <a:endParaRPr lang="cs-CZ"/>
          </a:p>
        </c:txPr>
        <c:crossAx val="173590400"/>
        <c:crosses val="autoZero"/>
        <c:crossBetween val="midCat"/>
        <c:majorUnit val="1"/>
      </c:valAx>
      <c:valAx>
        <c:axId val="173590400"/>
        <c:scaling>
          <c:orientation val="minMax"/>
          <c:max val="10"/>
          <c:min val="1"/>
        </c:scaling>
        <c:delete val="0"/>
        <c:axPos val="l"/>
        <c:numFmt formatCode="#,##0" sourceLinked="0"/>
        <c:majorTickMark val="none"/>
        <c:minorTickMark val="none"/>
        <c:tickLblPos val="nextTo"/>
        <c:spPr>
          <a:ln w="12700">
            <a:solidFill>
              <a:sysClr val="window" lastClr="FFFFFF">
                <a:lumMod val="95000"/>
              </a:sysClr>
            </a:solidFill>
          </a:ln>
        </c:spPr>
        <c:txPr>
          <a:bodyPr/>
          <a:lstStyle/>
          <a:p>
            <a:pPr>
              <a:defRPr sz="600">
                <a:solidFill>
                  <a:schemeClr val="bg1">
                    <a:lumMod val="50000"/>
                  </a:schemeClr>
                </a:solidFill>
              </a:defRPr>
            </a:pPr>
            <a:endParaRPr lang="cs-CZ"/>
          </a:p>
        </c:txPr>
        <c:crossAx val="173443712"/>
        <c:crossesAt val="0"/>
        <c:crossBetween val="midCat"/>
        <c:majorUnit val="1"/>
      </c:valAx>
      <c:spPr>
        <a:noFill/>
        <a:ln w="9525">
          <a:solidFill>
            <a:sysClr val="window" lastClr="FFFFFF">
              <a:lumMod val="95000"/>
            </a:sysClr>
          </a:solidFill>
          <a:prstDash val="solid"/>
        </a:ln>
      </c:spPr>
    </c:plotArea>
    <c:plotVisOnly val="1"/>
    <c:dispBlanksAs val="gap"/>
    <c:showDLblsOverMax val="0"/>
  </c:chart>
  <c:spPr>
    <a:noFill/>
    <a:ln>
      <a:noFill/>
    </a:ln>
  </c:spPr>
  <c:txPr>
    <a:bodyPr/>
    <a:lstStyle/>
    <a:p>
      <a:pPr>
        <a:defRPr sz="800" b="0" i="0" u="none" strike="noStrike" baseline="0">
          <a:solidFill>
            <a:schemeClr val="tx1"/>
          </a:solidFill>
          <a:latin typeface="Helvetica" panose="020B0604020202020204" pitchFamily="34" charset="0"/>
          <a:ea typeface="Arial"/>
          <a:cs typeface="Helvetica" panose="020B0604020202020204" pitchFamily="34" charset="0"/>
        </a:defRPr>
      </a:pPr>
      <a:endParaRPr lang="cs-CZ"/>
    </a:p>
  </c:txPr>
  <c:externalData r:id="rId2">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Mainly at the  EU level=1</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CC81-45FB-B0A0-71D8D39445A8}"/>
              </c:ext>
            </c:extLst>
          </c:dPt>
          <c:dPt>
            <c:idx val="1"/>
            <c:invertIfNegative val="0"/>
            <c:bubble3D val="0"/>
            <c:extLst>
              <c:ext xmlns:c16="http://schemas.microsoft.com/office/drawing/2014/chart" uri="{C3380CC4-5D6E-409C-BE32-E72D297353CC}">
                <c16:uniqueId val="{00000001-CC81-45FB-B0A0-71D8D39445A8}"/>
              </c:ext>
            </c:extLst>
          </c:dPt>
          <c:dPt>
            <c:idx val="2"/>
            <c:invertIfNegative val="0"/>
            <c:bubble3D val="0"/>
            <c:extLst>
              <c:ext xmlns:c16="http://schemas.microsoft.com/office/drawing/2014/chart" uri="{C3380CC4-5D6E-409C-BE32-E72D297353CC}">
                <c16:uniqueId val="{00000002-CC81-45FB-B0A0-71D8D39445A8}"/>
              </c:ext>
            </c:extLst>
          </c:dPt>
          <c:dPt>
            <c:idx val="3"/>
            <c:invertIfNegative val="0"/>
            <c:bubble3D val="0"/>
            <c:extLst>
              <c:ext xmlns:c16="http://schemas.microsoft.com/office/drawing/2014/chart" uri="{C3380CC4-5D6E-409C-BE32-E72D297353CC}">
                <c16:uniqueId val="{00000003-CC81-45FB-B0A0-71D8D39445A8}"/>
              </c:ext>
            </c:extLst>
          </c:dPt>
          <c:dPt>
            <c:idx val="8"/>
            <c:invertIfNegative val="0"/>
            <c:bubble3D val="0"/>
            <c:extLst>
              <c:ext xmlns:c16="http://schemas.microsoft.com/office/drawing/2014/chart" uri="{C3380CC4-5D6E-409C-BE32-E72D297353CC}">
                <c16:uniqueId val="{00000004-CC81-45FB-B0A0-71D8D39445A8}"/>
              </c:ext>
            </c:extLst>
          </c:dPt>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List1!$B$2:$B$11</c:f>
              <c:numCache>
                <c:formatCode>###0%</c:formatCode>
                <c:ptCount val="10"/>
                <c:pt idx="0">
                  <c:v>0.124</c:v>
                </c:pt>
                <c:pt idx="1">
                  <c:v>0.156</c:v>
                </c:pt>
                <c:pt idx="2">
                  <c:v>0.15</c:v>
                </c:pt>
                <c:pt idx="3">
                  <c:v>8.7999999999999995E-2</c:v>
                </c:pt>
                <c:pt idx="4">
                  <c:v>0.06</c:v>
                </c:pt>
                <c:pt idx="5">
                  <c:v>0.11799999999999999</c:v>
                </c:pt>
                <c:pt idx="6">
                  <c:v>6.8000000000000005E-2</c:v>
                </c:pt>
                <c:pt idx="7">
                  <c:v>0.04</c:v>
                </c:pt>
                <c:pt idx="8">
                  <c:v>4.8000000000000001E-2</c:v>
                </c:pt>
                <c:pt idx="9">
                  <c:v>6.8000000000000005E-2</c:v>
                </c:pt>
              </c:numCache>
            </c:numRef>
          </c:val>
          <c:extLst>
            <c:ext xmlns:c16="http://schemas.microsoft.com/office/drawing/2014/chart" uri="{C3380CC4-5D6E-409C-BE32-E72D297353CC}">
              <c16:uniqueId val="{00000005-CC81-45FB-B0A0-71D8D39445A8}"/>
            </c:ext>
          </c:extLst>
        </c:ser>
        <c:ser>
          <c:idx val="1"/>
          <c:order val="1"/>
          <c:tx>
            <c:strRef>
              <c:f>List1!$C$1</c:f>
              <c:strCache>
                <c:ptCount val="1"/>
                <c:pt idx="0">
                  <c:v>2</c:v>
                </c:pt>
              </c:strCache>
            </c:strRef>
          </c:tx>
          <c:spPr>
            <a:solidFill>
              <a:srgbClr val="37859D">
                <a:alpha val="9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List1!$C$2:$C$11</c:f>
              <c:numCache>
                <c:formatCode>###0%</c:formatCode>
                <c:ptCount val="10"/>
                <c:pt idx="0">
                  <c:v>6.2E-2</c:v>
                </c:pt>
                <c:pt idx="1">
                  <c:v>7.0000000000000007E-2</c:v>
                </c:pt>
                <c:pt idx="2">
                  <c:v>4.2000000000000003E-2</c:v>
                </c:pt>
                <c:pt idx="3">
                  <c:v>5.6000000000000008E-2</c:v>
                </c:pt>
                <c:pt idx="4">
                  <c:v>3.7999999999999999E-2</c:v>
                </c:pt>
                <c:pt idx="5">
                  <c:v>4.5999999999999999E-2</c:v>
                </c:pt>
                <c:pt idx="6">
                  <c:v>0.04</c:v>
                </c:pt>
                <c:pt idx="7">
                  <c:v>1.4000000000000002E-2</c:v>
                </c:pt>
                <c:pt idx="8">
                  <c:v>2.1999999999999999E-2</c:v>
                </c:pt>
                <c:pt idx="9">
                  <c:v>2.1999999999999999E-2</c:v>
                </c:pt>
              </c:numCache>
            </c:numRef>
          </c:val>
          <c:extLst>
            <c:ext xmlns:c16="http://schemas.microsoft.com/office/drawing/2014/chart" uri="{C3380CC4-5D6E-409C-BE32-E72D297353CC}">
              <c16:uniqueId val="{00000006-CC81-45FB-B0A0-71D8D39445A8}"/>
            </c:ext>
          </c:extLst>
        </c:ser>
        <c:ser>
          <c:idx val="2"/>
          <c:order val="2"/>
          <c:tx>
            <c:strRef>
              <c:f>List1!$D$1</c:f>
              <c:strCache>
                <c:ptCount val="1"/>
                <c:pt idx="0">
                  <c:v>3</c:v>
                </c:pt>
              </c:strCache>
            </c:strRef>
          </c:tx>
          <c:spPr>
            <a:solidFill>
              <a:srgbClr val="37859D">
                <a:alpha val="8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List1!$D$2:$D$11</c:f>
              <c:numCache>
                <c:formatCode>###0%</c:formatCode>
                <c:ptCount val="10"/>
                <c:pt idx="0">
                  <c:v>8.7999999999999995E-2</c:v>
                </c:pt>
                <c:pt idx="1">
                  <c:v>8.4000000000000005E-2</c:v>
                </c:pt>
                <c:pt idx="2">
                  <c:v>6.4000000000000001E-2</c:v>
                </c:pt>
                <c:pt idx="3">
                  <c:v>0.09</c:v>
                </c:pt>
                <c:pt idx="4">
                  <c:v>0.09</c:v>
                </c:pt>
                <c:pt idx="5">
                  <c:v>9.4E-2</c:v>
                </c:pt>
                <c:pt idx="6">
                  <c:v>7.1999999999999995E-2</c:v>
                </c:pt>
                <c:pt idx="7">
                  <c:v>0.05</c:v>
                </c:pt>
                <c:pt idx="8">
                  <c:v>3.5999999999999997E-2</c:v>
                </c:pt>
                <c:pt idx="9">
                  <c:v>5.4000000000000006E-2</c:v>
                </c:pt>
              </c:numCache>
            </c:numRef>
          </c:val>
          <c:extLst>
            <c:ext xmlns:c16="http://schemas.microsoft.com/office/drawing/2014/chart" uri="{C3380CC4-5D6E-409C-BE32-E72D297353CC}">
              <c16:uniqueId val="{00000007-CC81-45FB-B0A0-71D8D39445A8}"/>
            </c:ext>
          </c:extLst>
        </c:ser>
        <c:ser>
          <c:idx val="3"/>
          <c:order val="3"/>
          <c:tx>
            <c:strRef>
              <c:f>List1!$E$1</c:f>
              <c:strCache>
                <c:ptCount val="1"/>
                <c:pt idx="0">
                  <c:v>4</c:v>
                </c:pt>
              </c:strCache>
            </c:strRef>
          </c:tx>
          <c:spPr>
            <a:solidFill>
              <a:srgbClr val="37859D">
                <a:alpha val="7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List1!$E$2:$E$11</c:f>
              <c:numCache>
                <c:formatCode>###0%</c:formatCode>
                <c:ptCount val="10"/>
                <c:pt idx="0">
                  <c:v>0.11200000000000002</c:v>
                </c:pt>
                <c:pt idx="1">
                  <c:v>8.2000000000000017E-2</c:v>
                </c:pt>
                <c:pt idx="2">
                  <c:v>7.5999999999999998E-2</c:v>
                </c:pt>
                <c:pt idx="3">
                  <c:v>6.8000000000000005E-2</c:v>
                </c:pt>
                <c:pt idx="4">
                  <c:v>7.8E-2</c:v>
                </c:pt>
                <c:pt idx="5">
                  <c:v>7.1999999999999995E-2</c:v>
                </c:pt>
                <c:pt idx="6">
                  <c:v>6.4000000000000001E-2</c:v>
                </c:pt>
                <c:pt idx="7">
                  <c:v>6.4000000000000001E-2</c:v>
                </c:pt>
                <c:pt idx="8">
                  <c:v>5.800000000000001E-2</c:v>
                </c:pt>
                <c:pt idx="9">
                  <c:v>5.6000000000000008E-2</c:v>
                </c:pt>
              </c:numCache>
            </c:numRef>
          </c:val>
          <c:extLst>
            <c:ext xmlns:c16="http://schemas.microsoft.com/office/drawing/2014/chart" uri="{C3380CC4-5D6E-409C-BE32-E72D297353CC}">
              <c16:uniqueId val="{00000008-CC81-45FB-B0A0-71D8D39445A8}"/>
            </c:ext>
          </c:extLst>
        </c:ser>
        <c:ser>
          <c:idx val="4"/>
          <c:order val="4"/>
          <c:tx>
            <c:strRef>
              <c:f>List1!$F$1</c:f>
              <c:strCache>
                <c:ptCount val="1"/>
                <c:pt idx="0">
                  <c:v>5</c:v>
                </c:pt>
              </c:strCache>
            </c:strRef>
          </c:tx>
          <c:spPr>
            <a:solidFill>
              <a:srgbClr val="37859D">
                <a:alpha val="6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List1!$F$2:$F$11</c:f>
              <c:numCache>
                <c:formatCode>###0%</c:formatCode>
                <c:ptCount val="10"/>
                <c:pt idx="0">
                  <c:v>0.23</c:v>
                </c:pt>
                <c:pt idx="1">
                  <c:v>0.20399999999999999</c:v>
                </c:pt>
                <c:pt idx="2">
                  <c:v>0.20399999999999999</c:v>
                </c:pt>
                <c:pt idx="3">
                  <c:v>0.22600000000000001</c:v>
                </c:pt>
                <c:pt idx="4">
                  <c:v>0.21</c:v>
                </c:pt>
                <c:pt idx="5">
                  <c:v>0.184</c:v>
                </c:pt>
                <c:pt idx="6">
                  <c:v>0.20599999999999999</c:v>
                </c:pt>
                <c:pt idx="7">
                  <c:v>0.14799999999999999</c:v>
                </c:pt>
                <c:pt idx="8">
                  <c:v>0.18</c:v>
                </c:pt>
                <c:pt idx="9">
                  <c:v>0.17599999999999999</c:v>
                </c:pt>
              </c:numCache>
            </c:numRef>
          </c:val>
          <c:extLst>
            <c:ext xmlns:c16="http://schemas.microsoft.com/office/drawing/2014/chart" uri="{C3380CC4-5D6E-409C-BE32-E72D297353CC}">
              <c16:uniqueId val="{00000009-CC81-45FB-B0A0-71D8D39445A8}"/>
            </c:ext>
          </c:extLst>
        </c:ser>
        <c:ser>
          <c:idx val="5"/>
          <c:order val="5"/>
          <c:tx>
            <c:strRef>
              <c:f>List1!$G$1</c:f>
              <c:strCache>
                <c:ptCount val="1"/>
                <c:pt idx="0">
                  <c:v>6</c:v>
                </c:pt>
              </c:strCache>
            </c:strRef>
          </c:tx>
          <c:spPr>
            <a:solidFill>
              <a:srgbClr val="F79646">
                <a:lumMod val="75000"/>
                <a:alpha val="6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List1!$G$2:$G$11</c:f>
              <c:numCache>
                <c:formatCode>###0%</c:formatCode>
                <c:ptCount val="10"/>
                <c:pt idx="0">
                  <c:v>9.6000000000000002E-2</c:v>
                </c:pt>
                <c:pt idx="1">
                  <c:v>0.11</c:v>
                </c:pt>
                <c:pt idx="2">
                  <c:v>0.122</c:v>
                </c:pt>
                <c:pt idx="3">
                  <c:v>0.106</c:v>
                </c:pt>
                <c:pt idx="4">
                  <c:v>0.126</c:v>
                </c:pt>
                <c:pt idx="5">
                  <c:v>0.1</c:v>
                </c:pt>
                <c:pt idx="6">
                  <c:v>0.106</c:v>
                </c:pt>
                <c:pt idx="7">
                  <c:v>0.122</c:v>
                </c:pt>
                <c:pt idx="8">
                  <c:v>0.11600000000000002</c:v>
                </c:pt>
                <c:pt idx="9">
                  <c:v>0.12</c:v>
                </c:pt>
              </c:numCache>
            </c:numRef>
          </c:val>
          <c:extLst>
            <c:ext xmlns:c16="http://schemas.microsoft.com/office/drawing/2014/chart" uri="{C3380CC4-5D6E-409C-BE32-E72D297353CC}">
              <c16:uniqueId val="{0000000A-CC81-45FB-B0A0-71D8D39445A8}"/>
            </c:ext>
          </c:extLst>
        </c:ser>
        <c:ser>
          <c:idx val="6"/>
          <c:order val="6"/>
          <c:tx>
            <c:strRef>
              <c:f>List1!$H$1</c:f>
              <c:strCache>
                <c:ptCount val="1"/>
                <c:pt idx="0">
                  <c:v>7</c:v>
                </c:pt>
              </c:strCache>
            </c:strRef>
          </c:tx>
          <c:spPr>
            <a:solidFill>
              <a:srgbClr val="F79646">
                <a:lumMod val="75000"/>
                <a:alpha val="7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List1!$H$2:$H$11</c:f>
              <c:numCache>
                <c:formatCode>###0%</c:formatCode>
                <c:ptCount val="10"/>
                <c:pt idx="0">
                  <c:v>7.1999999999999995E-2</c:v>
                </c:pt>
                <c:pt idx="1">
                  <c:v>5.4000000000000006E-2</c:v>
                </c:pt>
                <c:pt idx="2">
                  <c:v>0.06</c:v>
                </c:pt>
                <c:pt idx="3">
                  <c:v>8.7999999999999995E-2</c:v>
                </c:pt>
                <c:pt idx="4">
                  <c:v>9.1999999999999998E-2</c:v>
                </c:pt>
                <c:pt idx="5">
                  <c:v>5.4000000000000006E-2</c:v>
                </c:pt>
                <c:pt idx="6">
                  <c:v>0.09</c:v>
                </c:pt>
                <c:pt idx="7">
                  <c:v>9.6000000000000002E-2</c:v>
                </c:pt>
                <c:pt idx="8">
                  <c:v>0.10800000000000001</c:v>
                </c:pt>
                <c:pt idx="9">
                  <c:v>7.8E-2</c:v>
                </c:pt>
              </c:numCache>
            </c:numRef>
          </c:val>
          <c:extLst>
            <c:ext xmlns:c16="http://schemas.microsoft.com/office/drawing/2014/chart" uri="{C3380CC4-5D6E-409C-BE32-E72D297353CC}">
              <c16:uniqueId val="{0000000B-CC81-45FB-B0A0-71D8D39445A8}"/>
            </c:ext>
          </c:extLst>
        </c:ser>
        <c:ser>
          <c:idx val="7"/>
          <c:order val="7"/>
          <c:tx>
            <c:strRef>
              <c:f>List1!$I$1</c:f>
              <c:strCache>
                <c:ptCount val="1"/>
                <c:pt idx="0">
                  <c:v>8</c:v>
                </c:pt>
              </c:strCache>
            </c:strRef>
          </c:tx>
          <c:spPr>
            <a:solidFill>
              <a:srgbClr val="F79646">
                <a:lumMod val="75000"/>
                <a:alpha val="8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List1!$I$2:$I$11</c:f>
              <c:numCache>
                <c:formatCode>###0%</c:formatCode>
                <c:ptCount val="10"/>
                <c:pt idx="0">
                  <c:v>6.2E-2</c:v>
                </c:pt>
                <c:pt idx="1">
                  <c:v>6.8000000000000005E-2</c:v>
                </c:pt>
                <c:pt idx="2">
                  <c:v>8.5999999999999993E-2</c:v>
                </c:pt>
                <c:pt idx="3">
                  <c:v>0.09</c:v>
                </c:pt>
                <c:pt idx="4">
                  <c:v>7.8E-2</c:v>
                </c:pt>
                <c:pt idx="5">
                  <c:v>7.1999999999999995E-2</c:v>
                </c:pt>
                <c:pt idx="6">
                  <c:v>7.0000000000000007E-2</c:v>
                </c:pt>
                <c:pt idx="7">
                  <c:v>0.11799999999999999</c:v>
                </c:pt>
                <c:pt idx="8">
                  <c:v>0.13800000000000001</c:v>
                </c:pt>
                <c:pt idx="9">
                  <c:v>7.1999999999999995E-2</c:v>
                </c:pt>
              </c:numCache>
            </c:numRef>
          </c:val>
          <c:extLst>
            <c:ext xmlns:c16="http://schemas.microsoft.com/office/drawing/2014/chart" uri="{C3380CC4-5D6E-409C-BE32-E72D297353CC}">
              <c16:uniqueId val="{0000000C-CC81-45FB-B0A0-71D8D39445A8}"/>
            </c:ext>
          </c:extLst>
        </c:ser>
        <c:ser>
          <c:idx val="8"/>
          <c:order val="8"/>
          <c:tx>
            <c:strRef>
              <c:f>List1!$J$1</c:f>
              <c:strCache>
                <c:ptCount val="1"/>
                <c:pt idx="0">
                  <c:v>9</c:v>
                </c:pt>
              </c:strCache>
            </c:strRef>
          </c:tx>
          <c:spPr>
            <a:solidFill>
              <a:srgbClr val="F79646">
                <a:lumMod val="75000"/>
                <a:alpha val="9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List1!$J$2:$J$11</c:f>
              <c:numCache>
                <c:formatCode>###0%</c:formatCode>
                <c:ptCount val="10"/>
                <c:pt idx="0">
                  <c:v>0.05</c:v>
                </c:pt>
                <c:pt idx="1">
                  <c:v>4.5999999999999999E-2</c:v>
                </c:pt>
                <c:pt idx="2">
                  <c:v>0.05</c:v>
                </c:pt>
                <c:pt idx="3">
                  <c:v>6.4000000000000001E-2</c:v>
                </c:pt>
                <c:pt idx="4">
                  <c:v>6.6000000000000003E-2</c:v>
                </c:pt>
                <c:pt idx="5">
                  <c:v>4.3999999999999997E-2</c:v>
                </c:pt>
                <c:pt idx="6">
                  <c:v>8.7999999999999995E-2</c:v>
                </c:pt>
                <c:pt idx="7">
                  <c:v>0.09</c:v>
                </c:pt>
                <c:pt idx="8">
                  <c:v>8.2000000000000017E-2</c:v>
                </c:pt>
                <c:pt idx="9">
                  <c:v>0.106</c:v>
                </c:pt>
              </c:numCache>
            </c:numRef>
          </c:val>
          <c:extLst>
            <c:ext xmlns:c16="http://schemas.microsoft.com/office/drawing/2014/chart" uri="{C3380CC4-5D6E-409C-BE32-E72D297353CC}">
              <c16:uniqueId val="{0000000D-CC81-45FB-B0A0-71D8D39445A8}"/>
            </c:ext>
          </c:extLst>
        </c:ser>
        <c:ser>
          <c:idx val="9"/>
          <c:order val="9"/>
          <c:tx>
            <c:strRef>
              <c:f>List1!$K$1</c:f>
              <c:strCache>
                <c:ptCount val="1"/>
                <c:pt idx="0">
                  <c:v>Mainly at the CR level=10</c:v>
                </c:pt>
              </c:strCache>
            </c:strRef>
          </c:tx>
          <c:spPr>
            <a:solidFill>
              <a:srgbClr val="F79646">
                <a:lumMod val="75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List1!$K$2:$K$11</c:f>
              <c:numCache>
                <c:formatCode>###0%</c:formatCode>
                <c:ptCount val="10"/>
                <c:pt idx="0">
                  <c:v>0.10400000000000001</c:v>
                </c:pt>
                <c:pt idx="1">
                  <c:v>0.126</c:v>
                </c:pt>
                <c:pt idx="2">
                  <c:v>0.14599999999999999</c:v>
                </c:pt>
                <c:pt idx="3">
                  <c:v>0.124</c:v>
                </c:pt>
                <c:pt idx="4">
                  <c:v>0.16200000000000001</c:v>
                </c:pt>
                <c:pt idx="5">
                  <c:v>0.21600000000000003</c:v>
                </c:pt>
                <c:pt idx="6">
                  <c:v>0.19600000000000001</c:v>
                </c:pt>
                <c:pt idx="7">
                  <c:v>0.25800000000000001</c:v>
                </c:pt>
                <c:pt idx="8">
                  <c:v>0.21199999999999999</c:v>
                </c:pt>
                <c:pt idx="9">
                  <c:v>0.248</c:v>
                </c:pt>
              </c:numCache>
            </c:numRef>
          </c:val>
          <c:extLst>
            <c:ext xmlns:c16="http://schemas.microsoft.com/office/drawing/2014/chart" uri="{C3380CC4-5D6E-409C-BE32-E72D297353CC}">
              <c16:uniqueId val="{0000000E-CC81-45FB-B0A0-71D8D39445A8}"/>
            </c:ext>
          </c:extLst>
        </c:ser>
        <c:dLbls>
          <c:showLegendKey val="0"/>
          <c:showVal val="0"/>
          <c:showCatName val="0"/>
          <c:showSerName val="0"/>
          <c:showPercent val="0"/>
          <c:showBubbleSize val="0"/>
        </c:dLbls>
        <c:gapWidth val="30"/>
        <c:overlap val="100"/>
        <c:axId val="228740480"/>
        <c:axId val="228795520"/>
      </c:barChart>
      <c:catAx>
        <c:axId val="22874048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28795520"/>
        <c:crosses val="autoZero"/>
        <c:auto val="1"/>
        <c:lblAlgn val="ctr"/>
        <c:lblOffset val="300"/>
        <c:noMultiLvlLbl val="0"/>
      </c:catAx>
      <c:valAx>
        <c:axId val="228795520"/>
        <c:scaling>
          <c:orientation val="minMax"/>
          <c:max val="1.1000000000000001"/>
          <c:min val="0"/>
        </c:scaling>
        <c:delete val="0"/>
        <c:axPos val="t"/>
        <c:majorGridlines/>
        <c:numFmt formatCode="0%" sourceLinked="1"/>
        <c:majorTickMark val="out"/>
        <c:minorTickMark val="none"/>
        <c:tickLblPos val="none"/>
        <c:spPr>
          <a:ln>
            <a:noFill/>
          </a:ln>
        </c:spPr>
        <c:crossAx val="228740480"/>
        <c:crosses val="autoZero"/>
        <c:crossBetween val="between"/>
        <c:majorUnit val="0.5"/>
      </c:valAx>
      <c:spPr>
        <a:noFill/>
        <a:ln>
          <a:noFill/>
        </a:ln>
      </c:spPr>
    </c:plotArea>
    <c:legend>
      <c:legendPos val="b"/>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ayout>
        <c:manualLayout>
          <c:xMode val="edge"/>
          <c:yMode val="edge"/>
          <c:x val="0.48624123310657846"/>
          <c:y val="0.94318868754315266"/>
          <c:w val="0.51375876689342148"/>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N=117</a:t>
            </a:r>
          </a:p>
        </c:rich>
      </c:tx>
      <c:layout>
        <c:manualLayout>
          <c:xMode val="edge"/>
          <c:yMode val="edge"/>
          <c:x val="0.46725166158003717"/>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N=117</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E5A6-49F0-9A60-063E72A39308}"/>
              </c:ext>
            </c:extLst>
          </c:dPt>
          <c:dPt>
            <c:idx val="1"/>
            <c:invertIfNegative val="0"/>
            <c:bubble3D val="0"/>
            <c:extLst>
              <c:ext xmlns:c16="http://schemas.microsoft.com/office/drawing/2014/chart" uri="{C3380CC4-5D6E-409C-BE32-E72D297353CC}">
                <c16:uniqueId val="{00000001-E5A6-49F0-9A60-063E72A39308}"/>
              </c:ext>
            </c:extLst>
          </c:dPt>
          <c:dPt>
            <c:idx val="2"/>
            <c:invertIfNegative val="0"/>
            <c:bubble3D val="0"/>
            <c:extLst>
              <c:ext xmlns:c16="http://schemas.microsoft.com/office/drawing/2014/chart" uri="{C3380CC4-5D6E-409C-BE32-E72D297353CC}">
                <c16:uniqueId val="{00000002-E5A6-49F0-9A60-063E72A39308}"/>
              </c:ext>
            </c:extLst>
          </c:dPt>
          <c:dPt>
            <c:idx val="3"/>
            <c:invertIfNegative val="0"/>
            <c:bubble3D val="0"/>
            <c:extLst>
              <c:ext xmlns:c16="http://schemas.microsoft.com/office/drawing/2014/chart" uri="{C3380CC4-5D6E-409C-BE32-E72D297353CC}">
                <c16:uniqueId val="{00000003-E5A6-49F0-9A60-063E72A39308}"/>
              </c:ext>
            </c:extLst>
          </c:dPt>
          <c:dPt>
            <c:idx val="8"/>
            <c:invertIfNegative val="0"/>
            <c:bubble3D val="0"/>
            <c:extLst>
              <c:ext xmlns:c16="http://schemas.microsoft.com/office/drawing/2014/chart" uri="{C3380CC4-5D6E-409C-BE32-E72D297353CC}">
                <c16:uniqueId val="{00000004-E5A6-49F0-9A60-063E72A39308}"/>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E5A6-49F0-9A60-063E72A39308}"/>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E5A6-49F0-9A60-063E72A39308}"/>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List1!$A$2:$A$16</c:f>
              <c:strCache>
                <c:ptCount val="15"/>
                <c:pt idx="0">
                  <c:v>STAN</c:v>
                </c:pt>
                <c:pt idx="1">
                  <c:v>Pirátská strana</c:v>
                </c:pt>
                <c:pt idx="2">
                  <c:v>TOP09</c:v>
                </c:pt>
                <c:pt idx="3">
                  <c:v>ODS</c:v>
                </c:pt>
                <c:pt idx="4">
                  <c:v>ČSSD</c:v>
                </c:pt>
                <c:pt idx="5">
                  <c:v>ANO</c:v>
                </c:pt>
                <c:pt idx="6">
                  <c:v>SPD</c:v>
                </c:pt>
                <c:pt idx="7">
                  <c:v>KSČM</c:v>
                </c:pt>
                <c:pt idx="8">
                  <c:v>Trikolóra</c:v>
                </c:pt>
                <c:pt idx="9">
                  <c:v>KDU-ČSL</c:v>
                </c:pt>
                <c:pt idx="10">
                  <c:v>Pirátská strana &amp; STAN</c:v>
                </c:pt>
                <c:pt idx="11">
                  <c:v>Zelení</c:v>
                </c:pt>
                <c:pt idx="12">
                  <c:v>Svobodní</c:v>
                </c:pt>
                <c:pt idx="13">
                  <c:v>other</c:v>
                </c:pt>
                <c:pt idx="14">
                  <c:v>I don not know</c:v>
                </c:pt>
              </c:strCache>
            </c:strRef>
          </c:cat>
          <c:val>
            <c:numRef>
              <c:f>List1!$B$2:$B$16</c:f>
              <c:numCache>
                <c:formatCode>###0%</c:formatCode>
                <c:ptCount val="15"/>
                <c:pt idx="0">
                  <c:v>0.13984081188853209</c:v>
                </c:pt>
                <c:pt idx="1">
                  <c:v>0.11634116209565901</c:v>
                </c:pt>
                <c:pt idx="2">
                  <c:v>7.9232634500981447E-2</c:v>
                </c:pt>
                <c:pt idx="3">
                  <c:v>7.707729786253821E-2</c:v>
                </c:pt>
                <c:pt idx="4">
                  <c:v>6.5640506741161009E-2</c:v>
                </c:pt>
                <c:pt idx="5">
                  <c:v>6.4181871165008966E-2</c:v>
                </c:pt>
                <c:pt idx="6">
                  <c:v>6.2428300214665972E-2</c:v>
                </c:pt>
                <c:pt idx="7">
                  <c:v>4.7756985603203746E-2</c:v>
                </c:pt>
                <c:pt idx="8">
                  <c:v>3.1801069946928592E-2</c:v>
                </c:pt>
                <c:pt idx="9">
                  <c:v>2.4554406229633612E-2</c:v>
                </c:pt>
                <c:pt idx="10">
                  <c:v>2.2935642614562123E-2</c:v>
                </c:pt>
                <c:pt idx="11">
                  <c:v>2.1168976594333408E-2</c:v>
                </c:pt>
                <c:pt idx="12">
                  <c:v>1.289605550660969E-2</c:v>
                </c:pt>
                <c:pt idx="13">
                  <c:v>2.6067050425116769E-3</c:v>
                </c:pt>
                <c:pt idx="14">
                  <c:v>0.52455654722594014</c:v>
                </c:pt>
              </c:numCache>
            </c:numRef>
          </c:val>
          <c:extLst>
            <c:ext xmlns:c16="http://schemas.microsoft.com/office/drawing/2014/chart" uri="{C3380CC4-5D6E-409C-BE32-E72D297353CC}">
              <c16:uniqueId val="{00000006-E5A6-49F0-9A60-063E72A39308}"/>
            </c:ext>
          </c:extLst>
        </c:ser>
        <c:dLbls>
          <c:showLegendKey val="0"/>
          <c:showVal val="0"/>
          <c:showCatName val="0"/>
          <c:showSerName val="0"/>
          <c:showPercent val="0"/>
          <c:showBubbleSize val="0"/>
        </c:dLbls>
        <c:gapWidth val="30"/>
        <c:axId val="186147968"/>
        <c:axId val="186149504"/>
      </c:barChart>
      <c:catAx>
        <c:axId val="18614796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86149504"/>
        <c:crosses val="autoZero"/>
        <c:auto val="1"/>
        <c:lblAlgn val="ctr"/>
        <c:lblOffset val="300"/>
        <c:noMultiLvlLbl val="0"/>
      </c:catAx>
      <c:valAx>
        <c:axId val="186149504"/>
        <c:scaling>
          <c:orientation val="minMax"/>
          <c:max val="0.60000000000000009"/>
          <c:min val="0"/>
        </c:scaling>
        <c:delete val="0"/>
        <c:axPos val="t"/>
        <c:numFmt formatCode="###0%" sourceLinked="1"/>
        <c:majorTickMark val="out"/>
        <c:minorTickMark val="none"/>
        <c:tickLblPos val="none"/>
        <c:spPr>
          <a:ln>
            <a:noFill/>
          </a:ln>
        </c:spPr>
        <c:crossAx val="186147968"/>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Mainly at the  EU level=1</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12A-4F70-97FA-FDE116AFC40B}"/>
              </c:ext>
            </c:extLst>
          </c:dPt>
          <c:dPt>
            <c:idx val="1"/>
            <c:invertIfNegative val="0"/>
            <c:bubble3D val="0"/>
            <c:extLst>
              <c:ext xmlns:c16="http://schemas.microsoft.com/office/drawing/2014/chart" uri="{C3380CC4-5D6E-409C-BE32-E72D297353CC}">
                <c16:uniqueId val="{00000001-B12A-4F70-97FA-FDE116AFC40B}"/>
              </c:ext>
            </c:extLst>
          </c:dPt>
          <c:dPt>
            <c:idx val="2"/>
            <c:invertIfNegative val="0"/>
            <c:bubble3D val="0"/>
            <c:extLst>
              <c:ext xmlns:c16="http://schemas.microsoft.com/office/drawing/2014/chart" uri="{C3380CC4-5D6E-409C-BE32-E72D297353CC}">
                <c16:uniqueId val="{00000002-B12A-4F70-97FA-FDE116AFC40B}"/>
              </c:ext>
            </c:extLst>
          </c:dPt>
          <c:dPt>
            <c:idx val="3"/>
            <c:invertIfNegative val="0"/>
            <c:bubble3D val="0"/>
            <c:extLst>
              <c:ext xmlns:c16="http://schemas.microsoft.com/office/drawing/2014/chart" uri="{C3380CC4-5D6E-409C-BE32-E72D297353CC}">
                <c16:uniqueId val="{00000003-B12A-4F70-97FA-FDE116AFC40B}"/>
              </c:ext>
            </c:extLst>
          </c:dPt>
          <c:dPt>
            <c:idx val="8"/>
            <c:invertIfNegative val="0"/>
            <c:bubble3D val="0"/>
            <c:extLst>
              <c:ext xmlns:c16="http://schemas.microsoft.com/office/drawing/2014/chart" uri="{C3380CC4-5D6E-409C-BE32-E72D297353CC}">
                <c16:uniqueId val="{00000004-B12A-4F70-97FA-FDE116AFC40B}"/>
              </c:ext>
            </c:extLst>
          </c:dPt>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List1!$B$2:$B$11</c:f>
              <c:numCache>
                <c:formatCode>###0%</c:formatCode>
                <c:ptCount val="10"/>
                <c:pt idx="0">
                  <c:v>0.12185062457538551</c:v>
                </c:pt>
                <c:pt idx="1">
                  <c:v>0.1322010183591559</c:v>
                </c:pt>
                <c:pt idx="2">
                  <c:v>0.12203634443063965</c:v>
                </c:pt>
                <c:pt idx="3">
                  <c:v>9.4275161244313163E-2</c:v>
                </c:pt>
                <c:pt idx="4">
                  <c:v>5.7846438250245304E-2</c:v>
                </c:pt>
                <c:pt idx="5">
                  <c:v>0.11395666881774418</c:v>
                </c:pt>
                <c:pt idx="6">
                  <c:v>7.0787184106522766E-2</c:v>
                </c:pt>
                <c:pt idx="7">
                  <c:v>6.2501228672243211E-2</c:v>
                </c:pt>
                <c:pt idx="8">
                  <c:v>4.1145732766821909E-2</c:v>
                </c:pt>
                <c:pt idx="9">
                  <c:v>4.6853853787517385E-2</c:v>
                </c:pt>
              </c:numCache>
            </c:numRef>
          </c:val>
          <c:extLst>
            <c:ext xmlns:c16="http://schemas.microsoft.com/office/drawing/2014/chart" uri="{C3380CC4-5D6E-409C-BE32-E72D297353CC}">
              <c16:uniqueId val="{00000005-B12A-4F70-97FA-FDE116AFC40B}"/>
            </c:ext>
          </c:extLst>
        </c:ser>
        <c:ser>
          <c:idx val="1"/>
          <c:order val="1"/>
          <c:tx>
            <c:strRef>
              <c:f>List1!$C$1</c:f>
              <c:strCache>
                <c:ptCount val="1"/>
                <c:pt idx="0">
                  <c:v>2</c:v>
                </c:pt>
              </c:strCache>
            </c:strRef>
          </c:tx>
          <c:spPr>
            <a:solidFill>
              <a:srgbClr val="376092">
                <a:alpha val="9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List1!$C$2:$C$11</c:f>
              <c:numCache>
                <c:formatCode>###0%</c:formatCode>
                <c:ptCount val="10"/>
                <c:pt idx="0">
                  <c:v>5.3872527748823285E-2</c:v>
                </c:pt>
                <c:pt idx="1">
                  <c:v>5.0881908584460865E-2</c:v>
                </c:pt>
                <c:pt idx="2">
                  <c:v>5.558911413141461E-2</c:v>
                </c:pt>
                <c:pt idx="3">
                  <c:v>3.2405002118146405E-2</c:v>
                </c:pt>
                <c:pt idx="4">
                  <c:v>3.4550969585194394E-2</c:v>
                </c:pt>
                <c:pt idx="5">
                  <c:v>4.2701503539721172E-2</c:v>
                </c:pt>
                <c:pt idx="6">
                  <c:v>4.6644121380314409E-2</c:v>
                </c:pt>
                <c:pt idx="7">
                  <c:v>2.4127735558218698E-2</c:v>
                </c:pt>
                <c:pt idx="8">
                  <c:v>1.4315121374069317E-2</c:v>
                </c:pt>
                <c:pt idx="9">
                  <c:v>1.5077200872101874E-2</c:v>
                </c:pt>
              </c:numCache>
            </c:numRef>
          </c:val>
          <c:extLst>
            <c:ext xmlns:c16="http://schemas.microsoft.com/office/drawing/2014/chart" uri="{C3380CC4-5D6E-409C-BE32-E72D297353CC}">
              <c16:uniqueId val="{00000006-B12A-4F70-97FA-FDE116AFC40B}"/>
            </c:ext>
          </c:extLst>
        </c:ser>
        <c:ser>
          <c:idx val="2"/>
          <c:order val="2"/>
          <c:tx>
            <c:strRef>
              <c:f>List1!$D$1</c:f>
              <c:strCache>
                <c:ptCount val="1"/>
                <c:pt idx="0">
                  <c:v>3</c:v>
                </c:pt>
              </c:strCache>
            </c:strRef>
          </c:tx>
          <c:spPr>
            <a:solidFill>
              <a:srgbClr val="376092">
                <a:alpha val="8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List1!$D$2:$D$11</c:f>
              <c:numCache>
                <c:formatCode>###0%</c:formatCode>
                <c:ptCount val="10"/>
                <c:pt idx="0">
                  <c:v>7.5264753154667074E-2</c:v>
                </c:pt>
                <c:pt idx="1">
                  <c:v>7.9846910619716119E-2</c:v>
                </c:pt>
                <c:pt idx="2">
                  <c:v>7.1663761424656386E-2</c:v>
                </c:pt>
                <c:pt idx="3">
                  <c:v>9.5331608941093104E-2</c:v>
                </c:pt>
                <c:pt idx="4">
                  <c:v>6.175421960897251E-2</c:v>
                </c:pt>
                <c:pt idx="5">
                  <c:v>6.5695326120482456E-2</c:v>
                </c:pt>
                <c:pt idx="6">
                  <c:v>5.9659978552816059E-2</c:v>
                </c:pt>
                <c:pt idx="7">
                  <c:v>4.2032457859554687E-2</c:v>
                </c:pt>
                <c:pt idx="8">
                  <c:v>3.5179888834043251E-2</c:v>
                </c:pt>
                <c:pt idx="9">
                  <c:v>6.1376662200537328E-2</c:v>
                </c:pt>
              </c:numCache>
            </c:numRef>
          </c:val>
          <c:extLst>
            <c:ext xmlns:c16="http://schemas.microsoft.com/office/drawing/2014/chart" uri="{C3380CC4-5D6E-409C-BE32-E72D297353CC}">
              <c16:uniqueId val="{00000007-B12A-4F70-97FA-FDE116AFC40B}"/>
            </c:ext>
          </c:extLst>
        </c:ser>
        <c:ser>
          <c:idx val="3"/>
          <c:order val="3"/>
          <c:tx>
            <c:strRef>
              <c:f>List1!$E$1</c:f>
              <c:strCache>
                <c:ptCount val="1"/>
                <c:pt idx="0">
                  <c:v>4</c:v>
                </c:pt>
              </c:strCache>
            </c:strRef>
          </c:tx>
          <c:spPr>
            <a:solidFill>
              <a:srgbClr val="376092">
                <a:alpha val="7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List1!$E$2:$E$11</c:f>
              <c:numCache>
                <c:formatCode>###0%</c:formatCode>
                <c:ptCount val="10"/>
                <c:pt idx="0">
                  <c:v>8.7925793572315614E-2</c:v>
                </c:pt>
                <c:pt idx="1">
                  <c:v>7.1103184730233929E-2</c:v>
                </c:pt>
                <c:pt idx="2">
                  <c:v>6.9563215807788445E-2</c:v>
                </c:pt>
                <c:pt idx="3">
                  <c:v>7.926958158107153E-2</c:v>
                </c:pt>
                <c:pt idx="4">
                  <c:v>6.8287139427565174E-2</c:v>
                </c:pt>
                <c:pt idx="5">
                  <c:v>6.0598086343737222E-2</c:v>
                </c:pt>
                <c:pt idx="6">
                  <c:v>6.2333111160387915E-2</c:v>
                </c:pt>
                <c:pt idx="7">
                  <c:v>6.3891206248682164E-2</c:v>
                </c:pt>
                <c:pt idx="8">
                  <c:v>6.0851721593452555E-2</c:v>
                </c:pt>
                <c:pt idx="9">
                  <c:v>5.1228497209374613E-2</c:v>
                </c:pt>
              </c:numCache>
            </c:numRef>
          </c:val>
          <c:extLst>
            <c:ext xmlns:c16="http://schemas.microsoft.com/office/drawing/2014/chart" uri="{C3380CC4-5D6E-409C-BE32-E72D297353CC}">
              <c16:uniqueId val="{00000008-B12A-4F70-97FA-FDE116AFC40B}"/>
            </c:ext>
          </c:extLst>
        </c:ser>
        <c:ser>
          <c:idx val="4"/>
          <c:order val="4"/>
          <c:tx>
            <c:strRef>
              <c:f>List1!$F$1</c:f>
              <c:strCache>
                <c:ptCount val="1"/>
                <c:pt idx="0">
                  <c:v>5</c:v>
                </c:pt>
              </c:strCache>
            </c:strRef>
          </c:tx>
          <c:spPr>
            <a:solidFill>
              <a:srgbClr val="376092">
                <a:alpha val="6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List1!$F$2:$F$11</c:f>
              <c:numCache>
                <c:formatCode>###0%</c:formatCode>
                <c:ptCount val="10"/>
                <c:pt idx="0">
                  <c:v>0.21694169322222778</c:v>
                </c:pt>
                <c:pt idx="1">
                  <c:v>0.20895270729057974</c:v>
                </c:pt>
                <c:pt idx="2">
                  <c:v>0.16504079611120262</c:v>
                </c:pt>
                <c:pt idx="3">
                  <c:v>0.15806735213794743</c:v>
                </c:pt>
                <c:pt idx="4">
                  <c:v>0.243230670549891</c:v>
                </c:pt>
                <c:pt idx="5">
                  <c:v>0.12873680137404858</c:v>
                </c:pt>
                <c:pt idx="6">
                  <c:v>0.16712749389582121</c:v>
                </c:pt>
                <c:pt idx="7">
                  <c:v>0.14510567323371901</c:v>
                </c:pt>
                <c:pt idx="8">
                  <c:v>0.14501082599663259</c:v>
                </c:pt>
                <c:pt idx="9">
                  <c:v>0.14554790643703017</c:v>
                </c:pt>
              </c:numCache>
            </c:numRef>
          </c:val>
          <c:extLst>
            <c:ext xmlns:c16="http://schemas.microsoft.com/office/drawing/2014/chart" uri="{C3380CC4-5D6E-409C-BE32-E72D297353CC}">
              <c16:uniqueId val="{00000009-B12A-4F70-97FA-FDE116AFC40B}"/>
            </c:ext>
          </c:extLst>
        </c:ser>
        <c:ser>
          <c:idx val="5"/>
          <c:order val="5"/>
          <c:tx>
            <c:strRef>
              <c:f>List1!$G$1</c:f>
              <c:strCache>
                <c:ptCount val="1"/>
                <c:pt idx="0">
                  <c:v>6</c:v>
                </c:pt>
              </c:strCache>
            </c:strRef>
          </c:tx>
          <c:spPr>
            <a:solidFill>
              <a:srgbClr val="F79646">
                <a:lumMod val="75000"/>
                <a:alpha val="6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List1!$G$2:$G$11</c:f>
              <c:numCache>
                <c:formatCode>###0%</c:formatCode>
                <c:ptCount val="10"/>
                <c:pt idx="0">
                  <c:v>0.10661238789747865</c:v>
                </c:pt>
                <c:pt idx="1">
                  <c:v>0.11937911227960535</c:v>
                </c:pt>
                <c:pt idx="2">
                  <c:v>0.13319435974267127</c:v>
                </c:pt>
                <c:pt idx="3">
                  <c:v>0.12429521993672016</c:v>
                </c:pt>
                <c:pt idx="4">
                  <c:v>0.11586315517813901</c:v>
                </c:pt>
                <c:pt idx="5">
                  <c:v>0.1034392393503632</c:v>
                </c:pt>
                <c:pt idx="6">
                  <c:v>0.11002866707359611</c:v>
                </c:pt>
                <c:pt idx="7">
                  <c:v>0.12927968734171769</c:v>
                </c:pt>
                <c:pt idx="8">
                  <c:v>0.14492441402960204</c:v>
                </c:pt>
                <c:pt idx="9">
                  <c:v>0.10259960740309511</c:v>
                </c:pt>
              </c:numCache>
            </c:numRef>
          </c:val>
          <c:extLst>
            <c:ext xmlns:c16="http://schemas.microsoft.com/office/drawing/2014/chart" uri="{C3380CC4-5D6E-409C-BE32-E72D297353CC}">
              <c16:uniqueId val="{0000000A-B12A-4F70-97FA-FDE116AFC40B}"/>
            </c:ext>
          </c:extLst>
        </c:ser>
        <c:ser>
          <c:idx val="6"/>
          <c:order val="6"/>
          <c:tx>
            <c:strRef>
              <c:f>List1!$H$1</c:f>
              <c:strCache>
                <c:ptCount val="1"/>
                <c:pt idx="0">
                  <c:v>7</c:v>
                </c:pt>
              </c:strCache>
            </c:strRef>
          </c:tx>
          <c:spPr>
            <a:solidFill>
              <a:srgbClr val="F79646">
                <a:lumMod val="75000"/>
                <a:alpha val="7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List1!$H$2:$H$11</c:f>
              <c:numCache>
                <c:formatCode>###0%</c:formatCode>
                <c:ptCount val="10"/>
                <c:pt idx="0">
                  <c:v>8.0727426257352533E-2</c:v>
                </c:pt>
                <c:pt idx="1">
                  <c:v>5.8242874258195007E-2</c:v>
                </c:pt>
                <c:pt idx="2">
                  <c:v>6.330749893031451E-2</c:v>
                </c:pt>
                <c:pt idx="3">
                  <c:v>7.7831307780061157E-2</c:v>
                </c:pt>
                <c:pt idx="4">
                  <c:v>8.5484151750162163E-2</c:v>
                </c:pt>
                <c:pt idx="5">
                  <c:v>6.262799214095699E-2</c:v>
                </c:pt>
                <c:pt idx="6">
                  <c:v>7.3244108157087179E-2</c:v>
                </c:pt>
                <c:pt idx="7">
                  <c:v>7.4768253806497653E-2</c:v>
                </c:pt>
                <c:pt idx="8">
                  <c:v>0.11130574624062857</c:v>
                </c:pt>
                <c:pt idx="9">
                  <c:v>0.10073979841142046</c:v>
                </c:pt>
              </c:numCache>
            </c:numRef>
          </c:val>
          <c:extLst>
            <c:ext xmlns:c16="http://schemas.microsoft.com/office/drawing/2014/chart" uri="{C3380CC4-5D6E-409C-BE32-E72D297353CC}">
              <c16:uniqueId val="{0000000B-B12A-4F70-97FA-FDE116AFC40B}"/>
            </c:ext>
          </c:extLst>
        </c:ser>
        <c:ser>
          <c:idx val="7"/>
          <c:order val="7"/>
          <c:tx>
            <c:strRef>
              <c:f>List1!$I$1</c:f>
              <c:strCache>
                <c:ptCount val="1"/>
                <c:pt idx="0">
                  <c:v>8</c:v>
                </c:pt>
              </c:strCache>
            </c:strRef>
          </c:tx>
          <c:spPr>
            <a:solidFill>
              <a:srgbClr val="F79646">
                <a:lumMod val="75000"/>
                <a:alpha val="8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List1!$I$2:$I$11</c:f>
              <c:numCache>
                <c:formatCode>###0%</c:formatCode>
                <c:ptCount val="10"/>
                <c:pt idx="0">
                  <c:v>9.5150675276549593E-2</c:v>
                </c:pt>
                <c:pt idx="1">
                  <c:v>6.6837324191068609E-2</c:v>
                </c:pt>
                <c:pt idx="2">
                  <c:v>9.7458637505681664E-2</c:v>
                </c:pt>
                <c:pt idx="3">
                  <c:v>9.8451130572392576E-2</c:v>
                </c:pt>
                <c:pt idx="4">
                  <c:v>9.7323575813029972E-2</c:v>
                </c:pt>
                <c:pt idx="5">
                  <c:v>8.4476903077146837E-2</c:v>
                </c:pt>
                <c:pt idx="6">
                  <c:v>0.10141685028753593</c:v>
                </c:pt>
                <c:pt idx="7">
                  <c:v>0.12368014823501733</c:v>
                </c:pt>
                <c:pt idx="8">
                  <c:v>0.10664094873633126</c:v>
                </c:pt>
                <c:pt idx="9">
                  <c:v>0.10354908594495894</c:v>
                </c:pt>
              </c:numCache>
            </c:numRef>
          </c:val>
          <c:extLst>
            <c:ext xmlns:c16="http://schemas.microsoft.com/office/drawing/2014/chart" uri="{C3380CC4-5D6E-409C-BE32-E72D297353CC}">
              <c16:uniqueId val="{0000000C-B12A-4F70-97FA-FDE116AFC40B}"/>
            </c:ext>
          </c:extLst>
        </c:ser>
        <c:ser>
          <c:idx val="8"/>
          <c:order val="8"/>
          <c:tx>
            <c:strRef>
              <c:f>List1!$J$1</c:f>
              <c:strCache>
                <c:ptCount val="1"/>
                <c:pt idx="0">
                  <c:v>9</c:v>
                </c:pt>
              </c:strCache>
            </c:strRef>
          </c:tx>
          <c:spPr>
            <a:solidFill>
              <a:srgbClr val="F79646">
                <a:lumMod val="75000"/>
                <a:alpha val="90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List1!$J$2:$J$11</c:f>
              <c:numCache>
                <c:formatCode>###0%</c:formatCode>
                <c:ptCount val="10"/>
                <c:pt idx="0">
                  <c:v>5.034595471328341E-2</c:v>
                </c:pt>
                <c:pt idx="1">
                  <c:v>5.0354165894345521E-2</c:v>
                </c:pt>
                <c:pt idx="2">
                  <c:v>4.2368966062527651E-2</c:v>
                </c:pt>
                <c:pt idx="3">
                  <c:v>6.7406334062211831E-2</c:v>
                </c:pt>
                <c:pt idx="4">
                  <c:v>7.7810645447197582E-2</c:v>
                </c:pt>
                <c:pt idx="5">
                  <c:v>6.0393988059252918E-2</c:v>
                </c:pt>
                <c:pt idx="6">
                  <c:v>8.51777664873552E-2</c:v>
                </c:pt>
                <c:pt idx="7">
                  <c:v>8.6140870709556172E-2</c:v>
                </c:pt>
                <c:pt idx="8">
                  <c:v>9.6324919655587801E-2</c:v>
                </c:pt>
                <c:pt idx="9">
                  <c:v>6.0543056073764062E-2</c:v>
                </c:pt>
              </c:numCache>
            </c:numRef>
          </c:val>
          <c:extLst>
            <c:ext xmlns:c16="http://schemas.microsoft.com/office/drawing/2014/chart" uri="{C3380CC4-5D6E-409C-BE32-E72D297353CC}">
              <c16:uniqueId val="{0000000D-B12A-4F70-97FA-FDE116AFC40B}"/>
            </c:ext>
          </c:extLst>
        </c:ser>
        <c:ser>
          <c:idx val="9"/>
          <c:order val="9"/>
          <c:tx>
            <c:strRef>
              <c:f>List1!$K$1</c:f>
              <c:strCache>
                <c:ptCount val="1"/>
                <c:pt idx="0">
                  <c:v>Mainly at the CR level=10</c:v>
                </c:pt>
              </c:strCache>
            </c:strRef>
          </c:tx>
          <c:spPr>
            <a:solidFill>
              <a:srgbClr val="F79646">
                <a:lumMod val="75000"/>
              </a:srgbClr>
            </a:solidFill>
          </c:spPr>
          <c:invertIfNegative val="0"/>
          <c:cat>
            <c:strRef>
              <c:f>List1!$A$2:$A$11</c:f>
              <c:strCache>
                <c:ptCount val="10"/>
                <c:pt idx="0">
                  <c:v>Humanitarian aid</c:v>
                </c:pt>
                <c:pt idx="1">
                  <c:v>Environmental protection and ecology</c:v>
                </c:pt>
                <c:pt idx="2">
                  <c:v>Tax evasion and tax havens</c:v>
                </c:pt>
                <c:pt idx="3">
                  <c:v>Energy and renewables</c:v>
                </c:pt>
                <c:pt idx="4">
                  <c:v>Regulation of the Internet environment and Internet companies</c:v>
                </c:pt>
                <c:pt idx="5">
                  <c:v>Migration and migration policy</c:v>
                </c:pt>
                <c:pt idx="6">
                  <c:v>Human rights and minorities</c:v>
                </c:pt>
                <c:pt idx="7">
                  <c:v>Labor law protection of employees</c:v>
                </c:pt>
                <c:pt idx="8">
                  <c:v>The future of education</c:v>
                </c:pt>
                <c:pt idx="9">
                  <c:v>Currency and monetary policy</c:v>
                </c:pt>
              </c:strCache>
            </c:strRef>
          </c:cat>
          <c:val>
            <c:numRef>
              <c:f>List1!$K$2:$K$11</c:f>
              <c:numCache>
                <c:formatCode>###0%</c:formatCode>
                <c:ptCount val="10"/>
                <c:pt idx="0">
                  <c:v>0.11130816358191584</c:v>
                </c:pt>
                <c:pt idx="1">
                  <c:v>0.16220079379263835</c:v>
                </c:pt>
                <c:pt idx="2">
                  <c:v>0.17977730585310273</c:v>
                </c:pt>
                <c:pt idx="3">
                  <c:v>0.17266730162604194</c:v>
                </c:pt>
                <c:pt idx="4">
                  <c:v>0.15784903438960224</c:v>
                </c:pt>
                <c:pt idx="5">
                  <c:v>0.27737349117654581</c:v>
                </c:pt>
                <c:pt idx="6">
                  <c:v>0.22358071889856274</c:v>
                </c:pt>
                <c:pt idx="7">
                  <c:v>0.24847273833479297</c:v>
                </c:pt>
                <c:pt idx="8">
                  <c:v>0.2443006807728301</c:v>
                </c:pt>
                <c:pt idx="9">
                  <c:v>0.31248433166019951</c:v>
                </c:pt>
              </c:numCache>
            </c:numRef>
          </c:val>
          <c:extLst>
            <c:ext xmlns:c16="http://schemas.microsoft.com/office/drawing/2014/chart" uri="{C3380CC4-5D6E-409C-BE32-E72D297353CC}">
              <c16:uniqueId val="{0000000E-B12A-4F70-97FA-FDE116AFC40B}"/>
            </c:ext>
          </c:extLst>
        </c:ser>
        <c:dLbls>
          <c:showLegendKey val="0"/>
          <c:showVal val="0"/>
          <c:showCatName val="0"/>
          <c:showSerName val="0"/>
          <c:showPercent val="0"/>
          <c:showBubbleSize val="0"/>
        </c:dLbls>
        <c:gapWidth val="30"/>
        <c:overlap val="100"/>
        <c:axId val="254129280"/>
        <c:axId val="254308736"/>
      </c:barChart>
      <c:catAx>
        <c:axId val="25412928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54308736"/>
        <c:crosses val="autoZero"/>
        <c:auto val="1"/>
        <c:lblAlgn val="ctr"/>
        <c:lblOffset val="300"/>
        <c:noMultiLvlLbl val="0"/>
      </c:catAx>
      <c:valAx>
        <c:axId val="254308736"/>
        <c:scaling>
          <c:orientation val="minMax"/>
          <c:max val="1.1000000000000001"/>
          <c:min val="0"/>
        </c:scaling>
        <c:delete val="0"/>
        <c:axPos val="t"/>
        <c:majorGridlines/>
        <c:numFmt formatCode="0%" sourceLinked="1"/>
        <c:majorTickMark val="out"/>
        <c:minorTickMark val="none"/>
        <c:tickLblPos val="none"/>
        <c:spPr>
          <a:ln>
            <a:noFill/>
          </a:ln>
        </c:spPr>
        <c:crossAx val="254129280"/>
        <c:crosses val="autoZero"/>
        <c:crossBetween val="between"/>
        <c:majorUnit val="0.5"/>
      </c:valAx>
      <c:spPr>
        <a:noFill/>
        <a:ln>
          <a:noFill/>
        </a:ln>
      </c:spPr>
    </c:plotArea>
    <c:legend>
      <c:legendPos val="b"/>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ayout>
        <c:manualLayout>
          <c:xMode val="edge"/>
          <c:yMode val="edge"/>
          <c:x val="0.48624123310657846"/>
          <c:y val="0.94318868754315266"/>
          <c:w val="0.51375876689342148"/>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43355619327463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Opposition N474</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CABD-4DA3-BADB-821A2AACAE61}"/>
              </c:ext>
            </c:extLst>
          </c:dPt>
          <c:dPt>
            <c:idx val="1"/>
            <c:invertIfNegative val="0"/>
            <c:bubble3D val="0"/>
            <c:extLst>
              <c:ext xmlns:c16="http://schemas.microsoft.com/office/drawing/2014/chart" uri="{C3380CC4-5D6E-409C-BE32-E72D297353CC}">
                <c16:uniqueId val="{00000001-CABD-4DA3-BADB-821A2AACAE61}"/>
              </c:ext>
            </c:extLst>
          </c:dPt>
          <c:dPt>
            <c:idx val="2"/>
            <c:invertIfNegative val="0"/>
            <c:bubble3D val="0"/>
            <c:extLst>
              <c:ext xmlns:c16="http://schemas.microsoft.com/office/drawing/2014/chart" uri="{C3380CC4-5D6E-409C-BE32-E72D297353CC}">
                <c16:uniqueId val="{00000002-CABD-4DA3-BADB-821A2AACAE61}"/>
              </c:ext>
            </c:extLst>
          </c:dPt>
          <c:dPt>
            <c:idx val="3"/>
            <c:invertIfNegative val="0"/>
            <c:bubble3D val="0"/>
            <c:extLst>
              <c:ext xmlns:c16="http://schemas.microsoft.com/office/drawing/2014/chart" uri="{C3380CC4-5D6E-409C-BE32-E72D297353CC}">
                <c16:uniqueId val="{00000003-CABD-4DA3-BADB-821A2AACAE61}"/>
              </c:ext>
            </c:extLst>
          </c:dPt>
          <c:dPt>
            <c:idx val="8"/>
            <c:invertIfNegative val="0"/>
            <c:bubble3D val="0"/>
            <c:extLst>
              <c:ext xmlns:c16="http://schemas.microsoft.com/office/drawing/2014/chart" uri="{C3380CC4-5D6E-409C-BE32-E72D297353CC}">
                <c16:uniqueId val="{00000004-CABD-4DA3-BADB-821A2AACAE61}"/>
              </c:ext>
            </c:extLst>
          </c:dPt>
          <c:dLbls>
            <c:dLbl>
              <c:idx val="2"/>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CABD-4DA3-BADB-821A2AACAE61}"/>
                </c:ext>
              </c:extLst>
            </c:dLbl>
            <c:dLbl>
              <c:idx val="9"/>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CABD-4DA3-BADB-821A2AACAE61}"/>
                </c:ext>
              </c:extLst>
            </c:dLbl>
            <c:dLbl>
              <c:idx val="25"/>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CABD-4DA3-BADB-821A2AACAE61}"/>
                </c:ext>
              </c:extLst>
            </c:dLbl>
            <c:dLbl>
              <c:idx val="26"/>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CABD-4DA3-BADB-821A2AACAE61}"/>
                </c:ext>
              </c:extLst>
            </c:dLbl>
            <c:dLbl>
              <c:idx val="28"/>
              <c:spPr>
                <a:solidFill>
                  <a:sysClr val="window" lastClr="FFFFFF">
                    <a:lumMod val="8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CABD-4DA3-BADB-821A2AACAE61}"/>
                </c:ext>
              </c:extLst>
            </c:dLbl>
            <c:spPr>
              <a:solidFill>
                <a:sysClr val="window" lastClr="FFFFFF">
                  <a:lumMod val="85000"/>
                </a:sysClr>
              </a:solid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Humanitarian aid</c:v>
                </c:pt>
                <c:pt idx="1">
                  <c:v>Tax evasion and tax havens</c:v>
                </c:pt>
                <c:pt idx="2">
                  <c:v>Energy and renewables</c:v>
                </c:pt>
                <c:pt idx="3">
                  <c:v>Human rights and minorities</c:v>
                </c:pt>
                <c:pt idx="4">
                  <c:v>Labor law protection of employees</c:v>
                </c:pt>
              </c:strCache>
            </c:strRef>
          </c:cat>
          <c:val>
            <c:numRef>
              <c:f>List1!$B$2:$B$6</c:f>
              <c:numCache>
                <c:formatCode>####.0</c:formatCode>
                <c:ptCount val="5"/>
                <c:pt idx="0">
                  <c:v>5.2432539725461655</c:v>
                </c:pt>
                <c:pt idx="1">
                  <c:v>5.4914487501066764</c:v>
                </c:pt>
                <c:pt idx="2">
                  <c:v>5.7092377278305335</c:v>
                </c:pt>
                <c:pt idx="3">
                  <c:v>6.2077580507509458</c:v>
                </c:pt>
                <c:pt idx="4">
                  <c:v>6.5462806241007447</c:v>
                </c:pt>
              </c:numCache>
            </c:numRef>
          </c:val>
          <c:extLst>
            <c:ext xmlns:c16="http://schemas.microsoft.com/office/drawing/2014/chart" uri="{C3380CC4-5D6E-409C-BE32-E72D297353CC}">
              <c16:uniqueId val="{00000009-CABD-4DA3-BADB-821A2AACAE61}"/>
            </c:ext>
          </c:extLst>
        </c:ser>
        <c:dLbls>
          <c:showLegendKey val="0"/>
          <c:showVal val="0"/>
          <c:showCatName val="0"/>
          <c:showSerName val="0"/>
          <c:showPercent val="0"/>
          <c:showBubbleSize val="0"/>
        </c:dLbls>
        <c:gapWidth val="30"/>
        <c:axId val="161740672"/>
        <c:axId val="163456896"/>
      </c:barChart>
      <c:catAx>
        <c:axId val="16174067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63456896"/>
        <c:crosses val="autoZero"/>
        <c:auto val="1"/>
        <c:lblAlgn val="ctr"/>
        <c:lblOffset val="300"/>
        <c:noMultiLvlLbl val="0"/>
      </c:catAx>
      <c:valAx>
        <c:axId val="163456896"/>
        <c:scaling>
          <c:orientation val="minMax"/>
          <c:max val="10"/>
          <c:min val="0"/>
        </c:scaling>
        <c:delete val="0"/>
        <c:axPos val="t"/>
        <c:numFmt formatCode="####.0" sourceLinked="1"/>
        <c:majorTickMark val="out"/>
        <c:minorTickMark val="none"/>
        <c:tickLblPos val="none"/>
        <c:spPr>
          <a:ln>
            <a:noFill/>
          </a:ln>
        </c:spPr>
        <c:crossAx val="16174067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layout>
        <c:manualLayout>
          <c:xMode val="edge"/>
          <c:yMode val="edge"/>
          <c:x val="0.46433556193274633"/>
          <c:y val="0"/>
        </c:manualLayout>
      </c:layout>
      <c:overlay val="0"/>
      <c:txPr>
        <a:bodyPr/>
        <a:lstStyle/>
        <a:p>
          <a:pPr>
            <a:defRPr sz="800"/>
          </a:pPr>
          <a:endParaRPr lang="cs-CZ"/>
        </a:p>
      </c:txPr>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Governing coalition N245</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AF1D-4454-AD78-5E1DF6338989}"/>
              </c:ext>
            </c:extLst>
          </c:dPt>
          <c:dPt>
            <c:idx val="1"/>
            <c:invertIfNegative val="0"/>
            <c:bubble3D val="0"/>
            <c:extLst>
              <c:ext xmlns:c16="http://schemas.microsoft.com/office/drawing/2014/chart" uri="{C3380CC4-5D6E-409C-BE32-E72D297353CC}">
                <c16:uniqueId val="{00000001-AF1D-4454-AD78-5E1DF6338989}"/>
              </c:ext>
            </c:extLst>
          </c:dPt>
          <c:dPt>
            <c:idx val="2"/>
            <c:invertIfNegative val="0"/>
            <c:bubble3D val="0"/>
            <c:extLst>
              <c:ext xmlns:c16="http://schemas.microsoft.com/office/drawing/2014/chart" uri="{C3380CC4-5D6E-409C-BE32-E72D297353CC}">
                <c16:uniqueId val="{00000002-AF1D-4454-AD78-5E1DF6338989}"/>
              </c:ext>
            </c:extLst>
          </c:dPt>
          <c:dPt>
            <c:idx val="3"/>
            <c:invertIfNegative val="0"/>
            <c:bubble3D val="0"/>
            <c:extLst>
              <c:ext xmlns:c16="http://schemas.microsoft.com/office/drawing/2014/chart" uri="{C3380CC4-5D6E-409C-BE32-E72D297353CC}">
                <c16:uniqueId val="{00000003-AF1D-4454-AD78-5E1DF6338989}"/>
              </c:ext>
            </c:extLst>
          </c:dPt>
          <c:dPt>
            <c:idx val="8"/>
            <c:invertIfNegative val="0"/>
            <c:bubble3D val="0"/>
            <c:extLst>
              <c:ext xmlns:c16="http://schemas.microsoft.com/office/drawing/2014/chart" uri="{C3380CC4-5D6E-409C-BE32-E72D297353CC}">
                <c16:uniqueId val="{00000004-AF1D-4454-AD78-5E1DF6338989}"/>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AF1D-4454-AD78-5E1DF6338989}"/>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AF1D-4454-AD78-5E1DF6338989}"/>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AF1D-4454-AD78-5E1DF6338989}"/>
                </c:ext>
              </c:extLst>
            </c:dLbl>
            <c:dLbl>
              <c:idx val="2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AF1D-4454-AD78-5E1DF6338989}"/>
                </c:ext>
              </c:extLst>
            </c:dLbl>
            <c:dLbl>
              <c:idx val="2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AF1D-4454-AD78-5E1DF633898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Humanitarian aid</c:v>
                </c:pt>
                <c:pt idx="1">
                  <c:v>Tax evasion and tax havens</c:v>
                </c:pt>
                <c:pt idx="2">
                  <c:v>Energy and renewables</c:v>
                </c:pt>
                <c:pt idx="3">
                  <c:v>Human rights and minorities</c:v>
                </c:pt>
                <c:pt idx="4">
                  <c:v>Labor law protection of employees</c:v>
                </c:pt>
              </c:strCache>
            </c:strRef>
          </c:cat>
          <c:val>
            <c:numRef>
              <c:f>List1!$B$2:$B$6</c:f>
              <c:numCache>
                <c:formatCode>####.0</c:formatCode>
                <c:ptCount val="5"/>
                <c:pt idx="0">
                  <c:v>5.9594425146128094</c:v>
                </c:pt>
                <c:pt idx="1">
                  <c:v>6.559694715298007</c:v>
                </c:pt>
                <c:pt idx="2">
                  <c:v>6.6496925070860335</c:v>
                </c:pt>
                <c:pt idx="3">
                  <c:v>7.0438756316504483</c:v>
                </c:pt>
                <c:pt idx="4">
                  <c:v>7.1349469751923298</c:v>
                </c:pt>
              </c:numCache>
            </c:numRef>
          </c:val>
          <c:extLst>
            <c:ext xmlns:c16="http://schemas.microsoft.com/office/drawing/2014/chart" uri="{C3380CC4-5D6E-409C-BE32-E72D297353CC}">
              <c16:uniqueId val="{00000009-AF1D-4454-AD78-5E1DF6338989}"/>
            </c:ext>
          </c:extLst>
        </c:ser>
        <c:dLbls>
          <c:showLegendKey val="0"/>
          <c:showVal val="0"/>
          <c:showCatName val="0"/>
          <c:showSerName val="0"/>
          <c:showPercent val="0"/>
          <c:showBubbleSize val="0"/>
        </c:dLbls>
        <c:gapWidth val="30"/>
        <c:axId val="164387840"/>
        <c:axId val="164622336"/>
      </c:barChart>
      <c:catAx>
        <c:axId val="16438784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164622336"/>
        <c:crosses val="autoZero"/>
        <c:auto val="1"/>
        <c:lblAlgn val="ctr"/>
        <c:lblOffset val="300"/>
        <c:noMultiLvlLbl val="0"/>
      </c:catAx>
      <c:valAx>
        <c:axId val="164622336"/>
        <c:scaling>
          <c:orientation val="minMax"/>
          <c:max val="10"/>
          <c:min val="0"/>
        </c:scaling>
        <c:delete val="0"/>
        <c:axPos val="t"/>
        <c:numFmt formatCode="####.0" sourceLinked="1"/>
        <c:majorTickMark val="out"/>
        <c:minorTickMark val="none"/>
        <c:tickLblPos val="none"/>
        <c:spPr>
          <a:ln>
            <a:noFill/>
          </a:ln>
        </c:spPr>
        <c:crossAx val="16438784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Definitely positivy</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D87F-4E64-8C50-4BB9C052BEBC}"/>
              </c:ext>
            </c:extLst>
          </c:dPt>
          <c:dPt>
            <c:idx val="1"/>
            <c:invertIfNegative val="0"/>
            <c:bubble3D val="0"/>
            <c:extLst>
              <c:ext xmlns:c16="http://schemas.microsoft.com/office/drawing/2014/chart" uri="{C3380CC4-5D6E-409C-BE32-E72D297353CC}">
                <c16:uniqueId val="{00000001-D87F-4E64-8C50-4BB9C052BEBC}"/>
              </c:ext>
            </c:extLst>
          </c:dPt>
          <c:dPt>
            <c:idx val="2"/>
            <c:invertIfNegative val="0"/>
            <c:bubble3D val="0"/>
            <c:extLst>
              <c:ext xmlns:c16="http://schemas.microsoft.com/office/drawing/2014/chart" uri="{C3380CC4-5D6E-409C-BE32-E72D297353CC}">
                <c16:uniqueId val="{00000002-D87F-4E64-8C50-4BB9C052BEBC}"/>
              </c:ext>
            </c:extLst>
          </c:dPt>
          <c:dPt>
            <c:idx val="3"/>
            <c:invertIfNegative val="0"/>
            <c:bubble3D val="0"/>
            <c:extLst>
              <c:ext xmlns:c16="http://schemas.microsoft.com/office/drawing/2014/chart" uri="{C3380CC4-5D6E-409C-BE32-E72D297353CC}">
                <c16:uniqueId val="{00000003-D87F-4E64-8C50-4BB9C052BEBC}"/>
              </c:ext>
            </c:extLst>
          </c:dPt>
          <c:dPt>
            <c:idx val="8"/>
            <c:invertIfNegative val="0"/>
            <c:bubble3D val="0"/>
            <c:extLst>
              <c:ext xmlns:c16="http://schemas.microsoft.com/office/drawing/2014/chart" uri="{C3380CC4-5D6E-409C-BE32-E72D297353CC}">
                <c16:uniqueId val="{00000004-D87F-4E64-8C50-4BB9C052BEBC}"/>
              </c:ext>
            </c:extLst>
          </c:dPt>
          <c:dLbls>
            <c:dLbl>
              <c:idx val="0"/>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D87F-4E64-8C50-4BB9C052BEBC}"/>
                </c:ext>
              </c:extLst>
            </c:dLbl>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D87F-4E64-8C50-4BB9C052BEBC}"/>
                </c:ext>
              </c:extLst>
            </c:dLbl>
            <c:dLbl>
              <c:idx val="4"/>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D87F-4E64-8C50-4BB9C052BEBC}"/>
                </c:ext>
              </c:extLst>
            </c:dLbl>
            <c:dLbl>
              <c:idx val="6"/>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D87F-4E64-8C50-4BB9C052BEBC}"/>
                </c:ext>
              </c:extLst>
            </c:dLbl>
            <c:dLbl>
              <c:idx val="7"/>
              <c:spPr>
                <a:solidFill>
                  <a:srgbClr val="F2F2F2">
                    <a:alpha val="50196"/>
                  </a:srgb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D87F-4E64-8C50-4BB9C052BEB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                   </c:v>
                </c:pt>
                <c:pt idx="7">
                  <c:v>Left-wing and right-wing extremism</c:v>
                </c:pt>
              </c:strCache>
            </c:strRef>
          </c:cat>
          <c:val>
            <c:numRef>
              <c:f>List1!$B$2:$B$9</c:f>
              <c:numCache>
                <c:formatCode>###0%</c:formatCode>
                <c:ptCount val="8"/>
                <c:pt idx="0">
                  <c:v>0.25</c:v>
                </c:pt>
                <c:pt idx="1">
                  <c:v>0.23</c:v>
                </c:pt>
                <c:pt idx="2">
                  <c:v>0.11200000000000002</c:v>
                </c:pt>
                <c:pt idx="3">
                  <c:v>0.16600000000000001</c:v>
                </c:pt>
                <c:pt idx="4">
                  <c:v>0.14799999999999999</c:v>
                </c:pt>
                <c:pt idx="5">
                  <c:v>9.1999999999999998E-2</c:v>
                </c:pt>
                <c:pt idx="6">
                  <c:v>0.24399999999999999</c:v>
                </c:pt>
                <c:pt idx="7">
                  <c:v>0.09</c:v>
                </c:pt>
              </c:numCache>
            </c:numRef>
          </c:val>
          <c:extLst>
            <c:ext xmlns:c16="http://schemas.microsoft.com/office/drawing/2014/chart" uri="{C3380CC4-5D6E-409C-BE32-E72D297353CC}">
              <c16:uniqueId val="{00000008-D87F-4E64-8C50-4BB9C052BEBC}"/>
            </c:ext>
          </c:extLst>
        </c:ser>
        <c:ser>
          <c:idx val="1"/>
          <c:order val="1"/>
          <c:tx>
            <c:strRef>
              <c:f>List1!$C$1</c:f>
              <c:strCache>
                <c:ptCount val="1"/>
                <c:pt idx="0">
                  <c:v>Quite positively</c:v>
                </c:pt>
              </c:strCache>
            </c:strRef>
          </c:tx>
          <c:spPr>
            <a:solidFill>
              <a:srgbClr val="37859D">
                <a:alpha val="70000"/>
              </a:srgbClr>
            </a:solidFill>
          </c:spPr>
          <c:invertIfNegative val="0"/>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D87F-4E64-8C50-4BB9C052BEBC}"/>
                </c:ext>
              </c:extLst>
            </c:dLbl>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D87F-4E64-8C50-4BB9C052BEBC}"/>
                </c:ext>
              </c:extLst>
            </c:dLbl>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B-D87F-4E64-8C50-4BB9C052BEB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                   </c:v>
                </c:pt>
                <c:pt idx="7">
                  <c:v>Left-wing and right-wing extremism</c:v>
                </c:pt>
              </c:strCache>
            </c:strRef>
          </c:cat>
          <c:val>
            <c:numRef>
              <c:f>List1!$C$2:$C$9</c:f>
              <c:numCache>
                <c:formatCode>###0%</c:formatCode>
                <c:ptCount val="8"/>
                <c:pt idx="0">
                  <c:v>0.30399999999999999</c:v>
                </c:pt>
                <c:pt idx="1">
                  <c:v>0.3</c:v>
                </c:pt>
                <c:pt idx="2">
                  <c:v>0.32800000000000007</c:v>
                </c:pt>
                <c:pt idx="3">
                  <c:v>0.29599999999999999</c:v>
                </c:pt>
                <c:pt idx="4">
                  <c:v>0.37200000000000005</c:v>
                </c:pt>
                <c:pt idx="5">
                  <c:v>0.34</c:v>
                </c:pt>
                <c:pt idx="6">
                  <c:v>0.16800000000000001</c:v>
                </c:pt>
                <c:pt idx="7">
                  <c:v>0.21600000000000003</c:v>
                </c:pt>
              </c:numCache>
            </c:numRef>
          </c:val>
          <c:extLst>
            <c:ext xmlns:c16="http://schemas.microsoft.com/office/drawing/2014/chart" uri="{C3380CC4-5D6E-409C-BE32-E72D297353CC}">
              <c16:uniqueId val="{0000000C-D87F-4E64-8C50-4BB9C052BEBC}"/>
            </c:ext>
          </c:extLst>
        </c:ser>
        <c:ser>
          <c:idx val="2"/>
          <c:order val="2"/>
          <c:tx>
            <c:strRef>
              <c:f>List1!$D$1</c:f>
              <c:strCache>
                <c:ptCount val="1"/>
                <c:pt idx="0">
                  <c:v>Neutrally/I do not know much about this topic</c:v>
                </c:pt>
              </c:strCache>
            </c:strRef>
          </c:tx>
          <c:spPr>
            <a:solidFill>
              <a:sysClr val="window" lastClr="FFFFFF">
                <a:lumMod val="95000"/>
              </a:sysClr>
            </a:solidFill>
          </c:spPr>
          <c:invertIfNegative val="0"/>
          <c:dLbls>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D-D87F-4E64-8C50-4BB9C052BEB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                   </c:v>
                </c:pt>
                <c:pt idx="7">
                  <c:v>Left-wing and right-wing extremism</c:v>
                </c:pt>
              </c:strCache>
            </c:strRef>
          </c:cat>
          <c:val>
            <c:numRef>
              <c:f>List1!$D$2:$D$9</c:f>
              <c:numCache>
                <c:formatCode>###0%</c:formatCode>
                <c:ptCount val="8"/>
                <c:pt idx="0">
                  <c:v>0.214</c:v>
                </c:pt>
                <c:pt idx="1">
                  <c:v>0.25800000000000001</c:v>
                </c:pt>
                <c:pt idx="2">
                  <c:v>0.40799999999999997</c:v>
                </c:pt>
                <c:pt idx="3">
                  <c:v>0.318</c:v>
                </c:pt>
                <c:pt idx="4">
                  <c:v>0.32</c:v>
                </c:pt>
                <c:pt idx="5">
                  <c:v>0.32600000000000001</c:v>
                </c:pt>
                <c:pt idx="6">
                  <c:v>0.26200000000000001</c:v>
                </c:pt>
                <c:pt idx="7">
                  <c:v>0.45399999999999996</c:v>
                </c:pt>
              </c:numCache>
            </c:numRef>
          </c:val>
          <c:extLst>
            <c:ext xmlns:c16="http://schemas.microsoft.com/office/drawing/2014/chart" uri="{C3380CC4-5D6E-409C-BE32-E72D297353CC}">
              <c16:uniqueId val="{0000000E-D87F-4E64-8C50-4BB9C052BEBC}"/>
            </c:ext>
          </c:extLst>
        </c:ser>
        <c:ser>
          <c:idx val="3"/>
          <c:order val="3"/>
          <c:tx>
            <c:strRef>
              <c:f>List1!$E$1</c:f>
              <c:strCache>
                <c:ptCount val="1"/>
                <c:pt idx="0">
                  <c:v>Rather negative</c:v>
                </c:pt>
              </c:strCache>
            </c:strRef>
          </c:tx>
          <c:spPr>
            <a:solidFill>
              <a:sysClr val="window" lastClr="FFFFFF">
                <a:lumMod val="50000"/>
                <a:alpha val="70000"/>
              </a:sysClr>
            </a:solidFill>
          </c:spPr>
          <c:invertIfNegative val="0"/>
          <c:dLbls>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F-D87F-4E64-8C50-4BB9C052BEBC}"/>
                </c:ext>
              </c:extLst>
            </c:dLbl>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10-D87F-4E64-8C50-4BB9C052BEB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                   </c:v>
                </c:pt>
                <c:pt idx="7">
                  <c:v>Left-wing and right-wing extremism</c:v>
                </c:pt>
              </c:strCache>
            </c:strRef>
          </c:cat>
          <c:val>
            <c:numRef>
              <c:f>List1!$E$2:$E$9</c:f>
              <c:numCache>
                <c:formatCode>###0%</c:formatCode>
                <c:ptCount val="8"/>
                <c:pt idx="0">
                  <c:v>0.158</c:v>
                </c:pt>
                <c:pt idx="1">
                  <c:v>0.158</c:v>
                </c:pt>
                <c:pt idx="2">
                  <c:v>9.6000000000000002E-2</c:v>
                </c:pt>
                <c:pt idx="3">
                  <c:v>0.154</c:v>
                </c:pt>
                <c:pt idx="4">
                  <c:v>9.4E-2</c:v>
                </c:pt>
                <c:pt idx="5">
                  <c:v>0.17</c:v>
                </c:pt>
                <c:pt idx="6">
                  <c:v>0.158</c:v>
                </c:pt>
                <c:pt idx="7">
                  <c:v>0.158</c:v>
                </c:pt>
              </c:numCache>
            </c:numRef>
          </c:val>
          <c:extLst>
            <c:ext xmlns:c16="http://schemas.microsoft.com/office/drawing/2014/chart" uri="{C3380CC4-5D6E-409C-BE32-E72D297353CC}">
              <c16:uniqueId val="{00000011-D87F-4E64-8C50-4BB9C052BEBC}"/>
            </c:ext>
          </c:extLst>
        </c:ser>
        <c:ser>
          <c:idx val="4"/>
          <c:order val="4"/>
          <c:tx>
            <c:strRef>
              <c:f>List1!$F$1</c:f>
              <c:strCache>
                <c:ptCount val="1"/>
                <c:pt idx="0">
                  <c:v>Definitely negative</c:v>
                </c:pt>
              </c:strCache>
            </c:strRef>
          </c:tx>
          <c:spPr>
            <a:solidFill>
              <a:sysClr val="window" lastClr="FFFFFF">
                <a:lumMod val="50000"/>
              </a:sysClr>
            </a:solidFill>
          </c:spPr>
          <c:invertIfNegative val="0"/>
          <c:dLbls>
            <c:dLbl>
              <c:idx val="2"/>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12-D87F-4E64-8C50-4BB9C052BEBC}"/>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                   </c:v>
                </c:pt>
                <c:pt idx="7">
                  <c:v>Left-wing and right-wing extremism</c:v>
                </c:pt>
              </c:strCache>
            </c:strRef>
          </c:cat>
          <c:val>
            <c:numRef>
              <c:f>List1!$F$2:$F$9</c:f>
              <c:numCache>
                <c:formatCode>###0%</c:formatCode>
                <c:ptCount val="8"/>
                <c:pt idx="0">
                  <c:v>7.3999999999999996E-2</c:v>
                </c:pt>
                <c:pt idx="1">
                  <c:v>5.4000000000000006E-2</c:v>
                </c:pt>
                <c:pt idx="2">
                  <c:v>5.6000000000000008E-2</c:v>
                </c:pt>
                <c:pt idx="3">
                  <c:v>6.6000000000000003E-2</c:v>
                </c:pt>
                <c:pt idx="4">
                  <c:v>6.6000000000000003E-2</c:v>
                </c:pt>
                <c:pt idx="5">
                  <c:v>7.1999999999999995E-2</c:v>
                </c:pt>
                <c:pt idx="6">
                  <c:v>0.16800000000000001</c:v>
                </c:pt>
                <c:pt idx="7">
                  <c:v>8.2000000000000017E-2</c:v>
                </c:pt>
              </c:numCache>
            </c:numRef>
          </c:val>
          <c:extLst>
            <c:ext xmlns:c16="http://schemas.microsoft.com/office/drawing/2014/chart" uri="{C3380CC4-5D6E-409C-BE32-E72D297353CC}">
              <c16:uniqueId val="{00000013-D87F-4E64-8C50-4BB9C052BEBC}"/>
            </c:ext>
          </c:extLst>
        </c:ser>
        <c:dLbls>
          <c:showLegendKey val="0"/>
          <c:showVal val="0"/>
          <c:showCatName val="0"/>
          <c:showSerName val="0"/>
          <c:showPercent val="0"/>
          <c:showBubbleSize val="0"/>
        </c:dLbls>
        <c:gapWidth val="30"/>
        <c:overlap val="100"/>
        <c:axId val="256669184"/>
        <c:axId val="256670720"/>
      </c:barChart>
      <c:catAx>
        <c:axId val="25666918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56670720"/>
        <c:crosses val="autoZero"/>
        <c:auto val="1"/>
        <c:lblAlgn val="ctr"/>
        <c:lblOffset val="300"/>
        <c:noMultiLvlLbl val="0"/>
      </c:catAx>
      <c:valAx>
        <c:axId val="256670720"/>
        <c:scaling>
          <c:orientation val="minMax"/>
          <c:max val="1.1000000000000001"/>
          <c:min val="0"/>
        </c:scaling>
        <c:delete val="0"/>
        <c:axPos val="t"/>
        <c:numFmt formatCode="0%" sourceLinked="1"/>
        <c:majorTickMark val="out"/>
        <c:minorTickMark val="none"/>
        <c:tickLblPos val="none"/>
        <c:spPr>
          <a:ln>
            <a:noFill/>
          </a:ln>
        </c:spPr>
        <c:crossAx val="256669184"/>
        <c:crosses val="autoZero"/>
        <c:crossBetween val="between"/>
      </c:valAx>
      <c:spPr>
        <a:noFill/>
        <a:ln>
          <a:noFill/>
        </a:ln>
      </c:spPr>
    </c:plotArea>
    <c:legend>
      <c:legendPos val="b"/>
      <c:legendEntry>
        <c:idx val="0"/>
        <c:delete val="1"/>
      </c:legendEntry>
      <c:legendEntry>
        <c:idx val="1"/>
        <c:delete val="1"/>
      </c:legendEntry>
      <c:layout>
        <c:manualLayout>
          <c:xMode val="edge"/>
          <c:yMode val="edge"/>
          <c:x val="0.25634714931466901"/>
          <c:y val="0.92251771762543622"/>
          <c:w val="0.74193533100029163"/>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Definitely positivy</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12A8-4122-A7A7-0C5CC74EF224}"/>
              </c:ext>
            </c:extLst>
          </c:dPt>
          <c:dPt>
            <c:idx val="1"/>
            <c:invertIfNegative val="0"/>
            <c:bubble3D val="0"/>
            <c:extLst>
              <c:ext xmlns:c16="http://schemas.microsoft.com/office/drawing/2014/chart" uri="{C3380CC4-5D6E-409C-BE32-E72D297353CC}">
                <c16:uniqueId val="{00000001-12A8-4122-A7A7-0C5CC74EF224}"/>
              </c:ext>
            </c:extLst>
          </c:dPt>
          <c:dPt>
            <c:idx val="2"/>
            <c:invertIfNegative val="0"/>
            <c:bubble3D val="0"/>
            <c:extLst>
              <c:ext xmlns:c16="http://schemas.microsoft.com/office/drawing/2014/chart" uri="{C3380CC4-5D6E-409C-BE32-E72D297353CC}">
                <c16:uniqueId val="{00000002-12A8-4122-A7A7-0C5CC74EF224}"/>
              </c:ext>
            </c:extLst>
          </c:dPt>
          <c:dPt>
            <c:idx val="3"/>
            <c:invertIfNegative val="0"/>
            <c:bubble3D val="0"/>
            <c:extLst>
              <c:ext xmlns:c16="http://schemas.microsoft.com/office/drawing/2014/chart" uri="{C3380CC4-5D6E-409C-BE32-E72D297353CC}">
                <c16:uniqueId val="{00000003-12A8-4122-A7A7-0C5CC74EF224}"/>
              </c:ext>
            </c:extLst>
          </c:dPt>
          <c:dPt>
            <c:idx val="8"/>
            <c:invertIfNegative val="0"/>
            <c:bubble3D val="0"/>
            <c:extLst>
              <c:ext xmlns:c16="http://schemas.microsoft.com/office/drawing/2014/chart" uri="{C3380CC4-5D6E-409C-BE32-E72D297353CC}">
                <c16:uniqueId val="{00000004-12A8-4122-A7A7-0C5CC74EF224}"/>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12A8-4122-A7A7-0C5CC74EF22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c:v>
                </c:pt>
                <c:pt idx="7">
                  <c:v>Left-wing and right-wing extremism</c:v>
                </c:pt>
              </c:strCache>
            </c:strRef>
          </c:cat>
          <c:val>
            <c:numRef>
              <c:f>List1!$B$2:$B$9</c:f>
              <c:numCache>
                <c:formatCode>###0%</c:formatCode>
                <c:ptCount val="8"/>
                <c:pt idx="0">
                  <c:v>0.19801723300057245</c:v>
                </c:pt>
                <c:pt idx="1">
                  <c:v>0.16776642773086622</c:v>
                </c:pt>
                <c:pt idx="2">
                  <c:v>9.6739203003890981E-2</c:v>
                </c:pt>
                <c:pt idx="3">
                  <c:v>0.13542203854387802</c:v>
                </c:pt>
                <c:pt idx="4">
                  <c:v>9.649883703429317E-2</c:v>
                </c:pt>
                <c:pt idx="5">
                  <c:v>8.3538030392840495E-2</c:v>
                </c:pt>
                <c:pt idx="6">
                  <c:v>0.16596427768771213</c:v>
                </c:pt>
                <c:pt idx="7">
                  <c:v>5.3131847459691538E-2</c:v>
                </c:pt>
              </c:numCache>
            </c:numRef>
          </c:val>
          <c:extLst>
            <c:ext xmlns:c16="http://schemas.microsoft.com/office/drawing/2014/chart" uri="{C3380CC4-5D6E-409C-BE32-E72D297353CC}">
              <c16:uniqueId val="{00000005-12A8-4122-A7A7-0C5CC74EF224}"/>
            </c:ext>
          </c:extLst>
        </c:ser>
        <c:ser>
          <c:idx val="1"/>
          <c:order val="1"/>
          <c:tx>
            <c:strRef>
              <c:f>List1!$C$1</c:f>
              <c:strCache>
                <c:ptCount val="1"/>
                <c:pt idx="0">
                  <c:v>Quite positively</c:v>
                </c:pt>
              </c:strCache>
            </c:strRef>
          </c:tx>
          <c:spPr>
            <a:solidFill>
              <a:srgbClr val="376092">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c:v>
                </c:pt>
                <c:pt idx="7">
                  <c:v>Left-wing and right-wing extremism</c:v>
                </c:pt>
              </c:strCache>
            </c:strRef>
          </c:cat>
          <c:val>
            <c:numRef>
              <c:f>List1!$C$2:$C$9</c:f>
              <c:numCache>
                <c:formatCode>###0%</c:formatCode>
                <c:ptCount val="8"/>
                <c:pt idx="0">
                  <c:v>0.28625479221598116</c:v>
                </c:pt>
                <c:pt idx="1">
                  <c:v>0.28129668317195822</c:v>
                </c:pt>
                <c:pt idx="2">
                  <c:v>0.28947379413272106</c:v>
                </c:pt>
                <c:pt idx="3">
                  <c:v>0.24484829313782211</c:v>
                </c:pt>
                <c:pt idx="4">
                  <c:v>0.28216498593437134</c:v>
                </c:pt>
                <c:pt idx="5">
                  <c:v>0.28011367086609734</c:v>
                </c:pt>
                <c:pt idx="6">
                  <c:v>0.16980550653033885</c:v>
                </c:pt>
                <c:pt idx="7">
                  <c:v>0.14244532075481231</c:v>
                </c:pt>
              </c:numCache>
            </c:numRef>
          </c:val>
          <c:extLst>
            <c:ext xmlns:c16="http://schemas.microsoft.com/office/drawing/2014/chart" uri="{C3380CC4-5D6E-409C-BE32-E72D297353CC}">
              <c16:uniqueId val="{00000006-12A8-4122-A7A7-0C5CC74EF224}"/>
            </c:ext>
          </c:extLst>
        </c:ser>
        <c:ser>
          <c:idx val="2"/>
          <c:order val="2"/>
          <c:tx>
            <c:strRef>
              <c:f>List1!$D$1</c:f>
              <c:strCache>
                <c:ptCount val="1"/>
                <c:pt idx="0">
                  <c:v>Neutrally/I do not know much about this topic</c:v>
                </c:pt>
              </c:strCache>
            </c:strRef>
          </c:tx>
          <c:spPr>
            <a:solidFill>
              <a:sysClr val="window" lastClr="FFFFFF">
                <a:lumMod val="95000"/>
              </a:sysClr>
            </a:solidFill>
          </c:spPr>
          <c:invertIfNegative val="0"/>
          <c:dLbls>
            <c:dLbl>
              <c:idx val="4"/>
              <c:spPr>
                <a:solidFill>
                  <a:sysClr val="window" lastClr="FFFFFF">
                    <a:lumMod val="8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12A8-4122-A7A7-0C5CC74EF22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c:v>
                </c:pt>
                <c:pt idx="7">
                  <c:v>Left-wing and right-wing extremism</c:v>
                </c:pt>
              </c:strCache>
            </c:strRef>
          </c:cat>
          <c:val>
            <c:numRef>
              <c:f>List1!$D$2:$D$9</c:f>
              <c:numCache>
                <c:formatCode>###0%</c:formatCode>
                <c:ptCount val="8"/>
                <c:pt idx="0">
                  <c:v>0.2491381738807798</c:v>
                </c:pt>
                <c:pt idx="1">
                  <c:v>0.34170560310240711</c:v>
                </c:pt>
                <c:pt idx="2">
                  <c:v>0.43750476055937343</c:v>
                </c:pt>
                <c:pt idx="3">
                  <c:v>0.37159578375658325</c:v>
                </c:pt>
                <c:pt idx="4">
                  <c:v>0.42150807876702989</c:v>
                </c:pt>
                <c:pt idx="5">
                  <c:v>0.37706431075949992</c:v>
                </c:pt>
                <c:pt idx="6">
                  <c:v>0.29101167912030218</c:v>
                </c:pt>
                <c:pt idx="7">
                  <c:v>0.50933350774393227</c:v>
                </c:pt>
              </c:numCache>
            </c:numRef>
          </c:val>
          <c:extLst>
            <c:ext xmlns:c16="http://schemas.microsoft.com/office/drawing/2014/chart" uri="{C3380CC4-5D6E-409C-BE32-E72D297353CC}">
              <c16:uniqueId val="{00000008-12A8-4122-A7A7-0C5CC74EF224}"/>
            </c:ext>
          </c:extLst>
        </c:ser>
        <c:ser>
          <c:idx val="3"/>
          <c:order val="3"/>
          <c:tx>
            <c:strRef>
              <c:f>List1!$E$1</c:f>
              <c:strCache>
                <c:ptCount val="1"/>
                <c:pt idx="0">
                  <c:v>Rather negative</c:v>
                </c:pt>
              </c:strCache>
            </c:strRef>
          </c:tx>
          <c:spPr>
            <a:solidFill>
              <a:sysClr val="window" lastClr="FFFFFF">
                <a:lumMod val="50000"/>
                <a:alpha val="7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12A8-4122-A7A7-0C5CC74EF224}"/>
                </c:ext>
              </c:extLst>
            </c:dLbl>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12A8-4122-A7A7-0C5CC74EF224}"/>
                </c:ext>
              </c:extLst>
            </c:dLbl>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B-12A8-4122-A7A7-0C5CC74EF224}"/>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c:v>
                </c:pt>
                <c:pt idx="7">
                  <c:v>Left-wing and right-wing extremism</c:v>
                </c:pt>
              </c:strCache>
            </c:strRef>
          </c:cat>
          <c:val>
            <c:numRef>
              <c:f>List1!$E$2:$E$9</c:f>
              <c:numCache>
                <c:formatCode>###0%</c:formatCode>
                <c:ptCount val="8"/>
                <c:pt idx="0">
                  <c:v>0.17602667996144522</c:v>
                </c:pt>
                <c:pt idx="1">
                  <c:v>0.14174409343377328</c:v>
                </c:pt>
                <c:pt idx="2">
                  <c:v>0.1274629676723284</c:v>
                </c:pt>
                <c:pt idx="3">
                  <c:v>0.16145916752155748</c:v>
                </c:pt>
                <c:pt idx="4">
                  <c:v>0.14259367587343244</c:v>
                </c:pt>
                <c:pt idx="5">
                  <c:v>0.1703883969970722</c:v>
                </c:pt>
                <c:pt idx="6">
                  <c:v>0.18846424505287449</c:v>
                </c:pt>
                <c:pt idx="7">
                  <c:v>0.19623129228652023</c:v>
                </c:pt>
              </c:numCache>
            </c:numRef>
          </c:val>
          <c:extLst>
            <c:ext xmlns:c16="http://schemas.microsoft.com/office/drawing/2014/chart" uri="{C3380CC4-5D6E-409C-BE32-E72D297353CC}">
              <c16:uniqueId val="{0000000C-12A8-4122-A7A7-0C5CC74EF224}"/>
            </c:ext>
          </c:extLst>
        </c:ser>
        <c:ser>
          <c:idx val="4"/>
          <c:order val="4"/>
          <c:tx>
            <c:strRef>
              <c:f>List1!$F$1</c:f>
              <c:strCache>
                <c:ptCount val="1"/>
                <c:pt idx="0">
                  <c:v>Definitely negative</c:v>
                </c:pt>
              </c:strCache>
            </c:strRef>
          </c:tx>
          <c:spPr>
            <a:solidFill>
              <a:sysClr val="window" lastClr="FFFFFF">
                <a:lumMod val="50000"/>
              </a:sysClr>
            </a:solidFill>
          </c:spPr>
          <c:invertIfNegative val="0"/>
          <c:dLbls>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D-12A8-4122-A7A7-0C5CC74EF224}"/>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Terrorism and security</c:v>
                </c:pt>
                <c:pt idx="1">
                  <c:v>Equality between men and women</c:v>
                </c:pt>
                <c:pt idx="2">
                  <c:v>Recovery Fund (European Union joint loan on financial markets)</c:v>
                </c:pt>
                <c:pt idx="3">
                  <c:v>Termination of operation of coal power plants by 2038 in the Czech Republic</c:v>
                </c:pt>
                <c:pt idx="4">
                  <c:v>Precaution measures against economic crises</c:v>
                </c:pt>
                <c:pt idx="5">
                  <c:v>Agricultural expenditure</c:v>
                </c:pt>
                <c:pt idx="6">
                  <c:v>Conflict of interests of the Prime Minister Andrej Babiš</c:v>
                </c:pt>
                <c:pt idx="7">
                  <c:v>Left-wing and right-wing extremism</c:v>
                </c:pt>
              </c:strCache>
            </c:strRef>
          </c:cat>
          <c:val>
            <c:numRef>
              <c:f>List1!$F$2:$F$9</c:f>
              <c:numCache>
                <c:formatCode>###0%</c:formatCode>
                <c:ptCount val="8"/>
                <c:pt idx="0">
                  <c:v>9.0563120941220723E-2</c:v>
                </c:pt>
                <c:pt idx="1">
                  <c:v>6.7487192560994599E-2</c:v>
                </c:pt>
                <c:pt idx="2">
                  <c:v>4.8819274631685748E-2</c:v>
                </c:pt>
                <c:pt idx="3">
                  <c:v>8.6674717040158764E-2</c:v>
                </c:pt>
                <c:pt idx="4">
                  <c:v>5.7234422390872772E-2</c:v>
                </c:pt>
                <c:pt idx="5">
                  <c:v>8.8895590984489792E-2</c:v>
                </c:pt>
                <c:pt idx="6">
                  <c:v>0.18475429160877188</c:v>
                </c:pt>
                <c:pt idx="7">
                  <c:v>9.8858031755043332E-2</c:v>
                </c:pt>
              </c:numCache>
            </c:numRef>
          </c:val>
          <c:extLst>
            <c:ext xmlns:c16="http://schemas.microsoft.com/office/drawing/2014/chart" uri="{C3380CC4-5D6E-409C-BE32-E72D297353CC}">
              <c16:uniqueId val="{0000000E-12A8-4122-A7A7-0C5CC74EF224}"/>
            </c:ext>
          </c:extLst>
        </c:ser>
        <c:dLbls>
          <c:showLegendKey val="0"/>
          <c:showVal val="0"/>
          <c:showCatName val="0"/>
          <c:showSerName val="0"/>
          <c:showPercent val="0"/>
          <c:showBubbleSize val="0"/>
        </c:dLbls>
        <c:gapWidth val="30"/>
        <c:overlap val="100"/>
        <c:axId val="264138112"/>
        <c:axId val="264153728"/>
      </c:barChart>
      <c:catAx>
        <c:axId val="26413811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64153728"/>
        <c:crosses val="autoZero"/>
        <c:auto val="1"/>
        <c:lblAlgn val="ctr"/>
        <c:lblOffset val="300"/>
        <c:noMultiLvlLbl val="0"/>
      </c:catAx>
      <c:valAx>
        <c:axId val="264153728"/>
        <c:scaling>
          <c:orientation val="minMax"/>
          <c:max val="1.1000000000000001"/>
          <c:min val="0"/>
        </c:scaling>
        <c:delete val="0"/>
        <c:axPos val="t"/>
        <c:numFmt formatCode="0%" sourceLinked="1"/>
        <c:majorTickMark val="out"/>
        <c:minorTickMark val="none"/>
        <c:tickLblPos val="none"/>
        <c:spPr>
          <a:ln>
            <a:noFill/>
          </a:ln>
        </c:spPr>
        <c:crossAx val="264138112"/>
        <c:crosses val="autoZero"/>
        <c:crossBetween val="between"/>
      </c:valAx>
      <c:spPr>
        <a:noFill/>
        <a:ln>
          <a:noFill/>
        </a:ln>
      </c:spPr>
    </c:plotArea>
    <c:legend>
      <c:legendPos val="b"/>
      <c:legendEntry>
        <c:idx val="2"/>
        <c:delete val="1"/>
      </c:legendEntry>
      <c:legendEntry>
        <c:idx val="3"/>
        <c:delete val="1"/>
      </c:legendEntry>
      <c:legendEntry>
        <c:idx val="4"/>
        <c:delete val="1"/>
      </c:legendEntry>
      <c:layout>
        <c:manualLayout>
          <c:xMode val="edge"/>
          <c:yMode val="edge"/>
          <c:x val="0.4157817512394284"/>
          <c:y val="0.91838352364189291"/>
          <c:w val="0.32121427529892099"/>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Prague </a:t>
            </a:r>
            <a:r>
              <a:rPr lang="cs-CZ" sz="600" i="1" dirty="0"/>
              <a:t>N=500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1</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286A-4289-A163-9476E10CF822}"/>
              </c:ext>
            </c:extLst>
          </c:dPt>
          <c:dPt>
            <c:idx val="1"/>
            <c:invertIfNegative val="0"/>
            <c:bubble3D val="0"/>
            <c:extLst>
              <c:ext xmlns:c16="http://schemas.microsoft.com/office/drawing/2014/chart" uri="{C3380CC4-5D6E-409C-BE32-E72D297353CC}">
                <c16:uniqueId val="{00000001-286A-4289-A163-9476E10CF822}"/>
              </c:ext>
            </c:extLst>
          </c:dPt>
          <c:dPt>
            <c:idx val="2"/>
            <c:invertIfNegative val="0"/>
            <c:bubble3D val="0"/>
            <c:extLst>
              <c:ext xmlns:c16="http://schemas.microsoft.com/office/drawing/2014/chart" uri="{C3380CC4-5D6E-409C-BE32-E72D297353CC}">
                <c16:uniqueId val="{00000002-286A-4289-A163-9476E10CF822}"/>
              </c:ext>
            </c:extLst>
          </c:dPt>
          <c:dPt>
            <c:idx val="3"/>
            <c:invertIfNegative val="0"/>
            <c:bubble3D val="0"/>
            <c:extLst>
              <c:ext xmlns:c16="http://schemas.microsoft.com/office/drawing/2014/chart" uri="{C3380CC4-5D6E-409C-BE32-E72D297353CC}">
                <c16:uniqueId val="{00000003-286A-4289-A163-9476E10CF822}"/>
              </c:ext>
            </c:extLst>
          </c:dPt>
          <c:dPt>
            <c:idx val="8"/>
            <c:invertIfNegative val="0"/>
            <c:bubble3D val="0"/>
            <c:extLst>
              <c:ext xmlns:c16="http://schemas.microsoft.com/office/drawing/2014/chart" uri="{C3380CC4-5D6E-409C-BE32-E72D297353CC}">
                <c16:uniqueId val="{00000004-286A-4289-A163-9476E10CF822}"/>
              </c:ext>
            </c:extLst>
          </c:dPt>
          <c:dLbls>
            <c:dLbl>
              <c:idx val="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0-286A-4289-A163-9476E10CF822}"/>
                </c:ext>
              </c:extLst>
            </c:dLbl>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286A-4289-A163-9476E10CF822}"/>
                </c:ext>
              </c:extLst>
            </c:dLbl>
            <c:dLbl>
              <c:idx val="4"/>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286A-4289-A163-9476E10CF822}"/>
                </c:ext>
              </c:extLst>
            </c:dLbl>
            <c:dLbl>
              <c:idx val="6"/>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286A-4289-A163-9476E10CF822}"/>
                </c:ext>
              </c:extLst>
            </c:dLbl>
            <c:dLbl>
              <c:idx val="7"/>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286A-4289-A163-9476E10CF82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List1!$B$2:$B$9</c:f>
              <c:numCache>
                <c:formatCode>###0%</c:formatCode>
                <c:ptCount val="8"/>
                <c:pt idx="0">
                  <c:v>3.5999999999999997E-2</c:v>
                </c:pt>
                <c:pt idx="1">
                  <c:v>2.4E-2</c:v>
                </c:pt>
                <c:pt idx="2">
                  <c:v>0.03</c:v>
                </c:pt>
                <c:pt idx="3">
                  <c:v>3.4000000000000002E-2</c:v>
                </c:pt>
                <c:pt idx="4">
                  <c:v>6.6000000000000003E-2</c:v>
                </c:pt>
                <c:pt idx="5">
                  <c:v>3.4000000000000002E-2</c:v>
                </c:pt>
                <c:pt idx="6">
                  <c:v>2.6000000000000002E-2</c:v>
                </c:pt>
                <c:pt idx="7">
                  <c:v>3.2000000000000001E-2</c:v>
                </c:pt>
              </c:numCache>
            </c:numRef>
          </c:val>
          <c:extLst>
            <c:ext xmlns:c16="http://schemas.microsoft.com/office/drawing/2014/chart" uri="{C3380CC4-5D6E-409C-BE32-E72D297353CC}">
              <c16:uniqueId val="{00000008-286A-4289-A163-9476E10CF822}"/>
            </c:ext>
          </c:extLst>
        </c:ser>
        <c:ser>
          <c:idx val="1"/>
          <c:order val="1"/>
          <c:tx>
            <c:strRef>
              <c:f>List1!$C$1</c:f>
              <c:strCache>
                <c:ptCount val="1"/>
                <c:pt idx="0">
                  <c:v>2</c:v>
                </c:pt>
              </c:strCache>
            </c:strRef>
          </c:tx>
          <c:spPr>
            <a:solidFill>
              <a:srgbClr val="37859D">
                <a:alpha val="70000"/>
              </a:srgbClr>
            </a:solidFill>
          </c:spPr>
          <c:invertIfNegative val="0"/>
          <c:dLbls>
            <c:dLbl>
              <c:idx val="0"/>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286A-4289-A163-9476E10CF822}"/>
                </c:ext>
              </c:extLst>
            </c:dLbl>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286A-4289-A163-9476E10CF822}"/>
                </c:ext>
              </c:extLst>
            </c:dLbl>
            <c:dLbl>
              <c:idx val="2"/>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B-286A-4289-A163-9476E10CF822}"/>
                </c:ext>
              </c:extLst>
            </c:dLbl>
            <c:dLbl>
              <c:idx val="3"/>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286A-4289-A163-9476E10CF822}"/>
                </c:ext>
              </c:extLst>
            </c:dLbl>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D-286A-4289-A163-9476E10CF82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List1!$C$2:$C$9</c:f>
              <c:numCache>
                <c:formatCode>###0%</c:formatCode>
                <c:ptCount val="8"/>
                <c:pt idx="0">
                  <c:v>0.17599999999999999</c:v>
                </c:pt>
                <c:pt idx="1">
                  <c:v>0.11</c:v>
                </c:pt>
                <c:pt idx="2">
                  <c:v>0.13800000000000001</c:v>
                </c:pt>
                <c:pt idx="3">
                  <c:v>0.14399999999999999</c:v>
                </c:pt>
                <c:pt idx="4">
                  <c:v>0.128</c:v>
                </c:pt>
                <c:pt idx="5">
                  <c:v>0.11</c:v>
                </c:pt>
                <c:pt idx="6">
                  <c:v>0.11200000000000002</c:v>
                </c:pt>
                <c:pt idx="7">
                  <c:v>0.11200000000000002</c:v>
                </c:pt>
              </c:numCache>
            </c:numRef>
          </c:val>
          <c:extLst>
            <c:ext xmlns:c16="http://schemas.microsoft.com/office/drawing/2014/chart" uri="{C3380CC4-5D6E-409C-BE32-E72D297353CC}">
              <c16:uniqueId val="{0000000E-286A-4289-A163-9476E10CF822}"/>
            </c:ext>
          </c:extLst>
        </c:ser>
        <c:ser>
          <c:idx val="2"/>
          <c:order val="2"/>
          <c:tx>
            <c:strRef>
              <c:f>List1!$D$1</c:f>
              <c:strCache>
                <c:ptCount val="1"/>
                <c:pt idx="0">
                  <c:v>3</c:v>
                </c:pt>
              </c:strCache>
            </c:strRef>
          </c:tx>
          <c:spPr>
            <a:solidFill>
              <a:srgbClr val="37859D">
                <a:alpha val="40000"/>
              </a:srgbClr>
            </a:solidFill>
          </c:spPr>
          <c:invertIfNegative val="0"/>
          <c:dLbls>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F-286A-4289-A163-9476E10CF82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List1!$D$2:$D$9</c:f>
              <c:numCache>
                <c:formatCode>###0%</c:formatCode>
                <c:ptCount val="8"/>
                <c:pt idx="0">
                  <c:v>0.314</c:v>
                </c:pt>
                <c:pt idx="1">
                  <c:v>0.318</c:v>
                </c:pt>
                <c:pt idx="2">
                  <c:v>0.28399999999999997</c:v>
                </c:pt>
                <c:pt idx="3">
                  <c:v>0.28399999999999997</c:v>
                </c:pt>
                <c:pt idx="4">
                  <c:v>0.26200000000000001</c:v>
                </c:pt>
                <c:pt idx="5">
                  <c:v>0.316</c:v>
                </c:pt>
                <c:pt idx="6">
                  <c:v>0.32200000000000001</c:v>
                </c:pt>
                <c:pt idx="7">
                  <c:v>0.26400000000000001</c:v>
                </c:pt>
              </c:numCache>
            </c:numRef>
          </c:val>
          <c:extLst>
            <c:ext xmlns:c16="http://schemas.microsoft.com/office/drawing/2014/chart" uri="{C3380CC4-5D6E-409C-BE32-E72D297353CC}">
              <c16:uniqueId val="{00000010-286A-4289-A163-9476E10CF822}"/>
            </c:ext>
          </c:extLst>
        </c:ser>
        <c:ser>
          <c:idx val="3"/>
          <c:order val="3"/>
          <c:tx>
            <c:strRef>
              <c:f>List1!$E$1</c:f>
              <c:strCache>
                <c:ptCount val="1"/>
                <c:pt idx="0">
                  <c:v>4</c:v>
                </c:pt>
              </c:strCache>
            </c:strRef>
          </c:tx>
          <c:spPr>
            <a:solidFill>
              <a:sysClr val="window" lastClr="FFFFFF">
                <a:lumMod val="50000"/>
                <a:alpha val="70000"/>
              </a:sysClr>
            </a:solidFill>
          </c:spPr>
          <c:invertIfNegative val="0"/>
          <c:dLbls>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11-286A-4289-A163-9476E10CF822}"/>
                </c:ext>
              </c:extLst>
            </c:dLbl>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12-286A-4289-A163-9476E10CF82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List1!$E$2:$E$9</c:f>
              <c:numCache>
                <c:formatCode>###0%</c:formatCode>
                <c:ptCount val="8"/>
                <c:pt idx="0">
                  <c:v>0.19</c:v>
                </c:pt>
                <c:pt idx="1">
                  <c:v>0.26400000000000001</c:v>
                </c:pt>
                <c:pt idx="2">
                  <c:v>0.17800000000000002</c:v>
                </c:pt>
                <c:pt idx="3">
                  <c:v>0.20399999999999999</c:v>
                </c:pt>
                <c:pt idx="4">
                  <c:v>0.18600000000000003</c:v>
                </c:pt>
                <c:pt idx="5">
                  <c:v>0.182</c:v>
                </c:pt>
                <c:pt idx="6">
                  <c:v>0.188</c:v>
                </c:pt>
                <c:pt idx="7">
                  <c:v>0.24199999999999999</c:v>
                </c:pt>
              </c:numCache>
            </c:numRef>
          </c:val>
          <c:extLst>
            <c:ext xmlns:c16="http://schemas.microsoft.com/office/drawing/2014/chart" uri="{C3380CC4-5D6E-409C-BE32-E72D297353CC}">
              <c16:uniqueId val="{00000013-286A-4289-A163-9476E10CF822}"/>
            </c:ext>
          </c:extLst>
        </c:ser>
        <c:ser>
          <c:idx val="4"/>
          <c:order val="4"/>
          <c:tx>
            <c:strRef>
              <c:f>List1!$F$1</c:f>
              <c:strCache>
                <c:ptCount val="1"/>
                <c:pt idx="0">
                  <c:v>5</c:v>
                </c:pt>
              </c:strCache>
            </c:strRef>
          </c:tx>
          <c:spPr>
            <a:solidFill>
              <a:sysClr val="window" lastClr="FFFFFF">
                <a:lumMod val="50000"/>
              </a:sysClr>
            </a:solidFill>
          </c:spPr>
          <c:invertIfNegative val="0"/>
          <c:dLbls>
            <c:dLbl>
              <c:idx val="2"/>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14-286A-4289-A163-9476E10CF822}"/>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List1!$F$2:$F$9</c:f>
              <c:numCache>
                <c:formatCode>###0%</c:formatCode>
                <c:ptCount val="8"/>
                <c:pt idx="0">
                  <c:v>0.114</c:v>
                </c:pt>
                <c:pt idx="1">
                  <c:v>0.13800000000000001</c:v>
                </c:pt>
                <c:pt idx="2">
                  <c:v>0.184</c:v>
                </c:pt>
                <c:pt idx="3">
                  <c:v>0.20399999999999999</c:v>
                </c:pt>
                <c:pt idx="4">
                  <c:v>0.26200000000000001</c:v>
                </c:pt>
                <c:pt idx="5">
                  <c:v>0.11799999999999999</c:v>
                </c:pt>
                <c:pt idx="6">
                  <c:v>0.13600000000000001</c:v>
                </c:pt>
                <c:pt idx="7">
                  <c:v>0.19800000000000001</c:v>
                </c:pt>
              </c:numCache>
            </c:numRef>
          </c:val>
          <c:extLst>
            <c:ext xmlns:c16="http://schemas.microsoft.com/office/drawing/2014/chart" uri="{C3380CC4-5D6E-409C-BE32-E72D297353CC}">
              <c16:uniqueId val="{00000015-286A-4289-A163-9476E10CF822}"/>
            </c:ext>
          </c:extLst>
        </c:ser>
        <c:ser>
          <c:idx val="5"/>
          <c:order val="5"/>
          <c:tx>
            <c:strRef>
              <c:f>List1!$G$1</c:f>
              <c:strCache>
                <c:ptCount val="1"/>
                <c:pt idx="0">
                  <c:v>Cannot say</c:v>
                </c:pt>
              </c:strCache>
            </c:strRef>
          </c:tx>
          <c:spPr>
            <a:solidFill>
              <a:sysClr val="window" lastClr="FFFFFF">
                <a:lumMod val="95000"/>
              </a:sysClr>
            </a:solid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                                                            </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List1!$G$2:$G$9</c:f>
              <c:numCache>
                <c:formatCode>###0%</c:formatCode>
                <c:ptCount val="8"/>
                <c:pt idx="0">
                  <c:v>0.17</c:v>
                </c:pt>
                <c:pt idx="1">
                  <c:v>0.14599999999999999</c:v>
                </c:pt>
                <c:pt idx="2">
                  <c:v>0.18600000000000003</c:v>
                </c:pt>
                <c:pt idx="3">
                  <c:v>0.13</c:v>
                </c:pt>
                <c:pt idx="4">
                  <c:v>9.6000000000000002E-2</c:v>
                </c:pt>
                <c:pt idx="5">
                  <c:v>0.24</c:v>
                </c:pt>
                <c:pt idx="6">
                  <c:v>0.21600000000000003</c:v>
                </c:pt>
                <c:pt idx="7">
                  <c:v>0.152</c:v>
                </c:pt>
              </c:numCache>
            </c:numRef>
          </c:val>
          <c:extLst>
            <c:ext xmlns:c16="http://schemas.microsoft.com/office/drawing/2014/chart" uri="{C3380CC4-5D6E-409C-BE32-E72D297353CC}">
              <c16:uniqueId val="{00000016-286A-4289-A163-9476E10CF822}"/>
            </c:ext>
          </c:extLst>
        </c:ser>
        <c:dLbls>
          <c:showLegendKey val="0"/>
          <c:showVal val="0"/>
          <c:showCatName val="0"/>
          <c:showSerName val="0"/>
          <c:showPercent val="0"/>
          <c:showBubbleSize val="0"/>
        </c:dLbls>
        <c:gapWidth val="30"/>
        <c:overlap val="100"/>
        <c:axId val="180060160"/>
        <c:axId val="180076928"/>
      </c:barChart>
      <c:catAx>
        <c:axId val="18006016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180076928"/>
        <c:crosses val="autoZero"/>
        <c:auto val="1"/>
        <c:lblAlgn val="ctr"/>
        <c:lblOffset val="300"/>
        <c:noMultiLvlLbl val="0"/>
      </c:catAx>
      <c:valAx>
        <c:axId val="180076928"/>
        <c:scaling>
          <c:orientation val="minMax"/>
          <c:max val="1.1000000000000001"/>
          <c:min val="0"/>
        </c:scaling>
        <c:delete val="0"/>
        <c:axPos val="t"/>
        <c:numFmt formatCode="0%" sourceLinked="1"/>
        <c:majorTickMark val="out"/>
        <c:minorTickMark val="none"/>
        <c:tickLblPos val="none"/>
        <c:spPr>
          <a:ln>
            <a:noFill/>
          </a:ln>
        </c:spPr>
        <c:crossAx val="180060160"/>
        <c:crosses val="autoZero"/>
        <c:crossBetween val="between"/>
      </c:valAx>
      <c:spPr>
        <a:noFill/>
        <a:ln>
          <a:noFill/>
        </a:ln>
      </c:spPr>
    </c:plotArea>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sz="800" dirty="0"/>
              <a:t>Czech Republic </a:t>
            </a:r>
            <a:r>
              <a:rPr lang="cs-CZ" sz="600" i="1" dirty="0"/>
              <a:t>N=1010</a:t>
            </a:r>
          </a:p>
        </c:rich>
      </c:tx>
      <c:layout>
        <c:manualLayout>
          <c:xMode val="edge"/>
          <c:yMode val="edge"/>
          <c:x val="0.54997093784193041"/>
          <c:y val="0"/>
        </c:manualLayout>
      </c:layout>
      <c:overlay val="0"/>
    </c:title>
    <c:autoTitleDeleted val="0"/>
    <c:plotArea>
      <c:layout>
        <c:manualLayout>
          <c:layoutTarget val="inner"/>
          <c:xMode val="edge"/>
          <c:yMode val="edge"/>
          <c:x val="0.55242387929770009"/>
          <c:y val="6.7907879741179927E-2"/>
          <c:w val="0.4367821191520509"/>
          <c:h val="0.85979092697418347"/>
        </c:manualLayout>
      </c:layout>
      <c:barChart>
        <c:barDir val="bar"/>
        <c:grouping val="percentStacked"/>
        <c:varyColors val="0"/>
        <c:ser>
          <c:idx val="0"/>
          <c:order val="0"/>
          <c:tx>
            <c:strRef>
              <c:f>List1!$B$1</c:f>
              <c:strCache>
                <c:ptCount val="1"/>
                <c:pt idx="0">
                  <c:v>1</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407-45EB-A35E-C4A66417404A}"/>
              </c:ext>
            </c:extLst>
          </c:dPt>
          <c:dPt>
            <c:idx val="1"/>
            <c:invertIfNegative val="0"/>
            <c:bubble3D val="0"/>
            <c:extLst>
              <c:ext xmlns:c16="http://schemas.microsoft.com/office/drawing/2014/chart" uri="{C3380CC4-5D6E-409C-BE32-E72D297353CC}">
                <c16:uniqueId val="{00000001-B407-45EB-A35E-C4A66417404A}"/>
              </c:ext>
            </c:extLst>
          </c:dPt>
          <c:dPt>
            <c:idx val="2"/>
            <c:invertIfNegative val="0"/>
            <c:bubble3D val="0"/>
            <c:extLst>
              <c:ext xmlns:c16="http://schemas.microsoft.com/office/drawing/2014/chart" uri="{C3380CC4-5D6E-409C-BE32-E72D297353CC}">
                <c16:uniqueId val="{00000002-B407-45EB-A35E-C4A66417404A}"/>
              </c:ext>
            </c:extLst>
          </c:dPt>
          <c:dPt>
            <c:idx val="3"/>
            <c:invertIfNegative val="0"/>
            <c:bubble3D val="0"/>
            <c:extLst>
              <c:ext xmlns:c16="http://schemas.microsoft.com/office/drawing/2014/chart" uri="{C3380CC4-5D6E-409C-BE32-E72D297353CC}">
                <c16:uniqueId val="{00000003-B407-45EB-A35E-C4A66417404A}"/>
              </c:ext>
            </c:extLst>
          </c:dPt>
          <c:dPt>
            <c:idx val="8"/>
            <c:invertIfNegative val="0"/>
            <c:bubble3D val="0"/>
            <c:extLst>
              <c:ext xmlns:c16="http://schemas.microsoft.com/office/drawing/2014/chart" uri="{C3380CC4-5D6E-409C-BE32-E72D297353CC}">
                <c16:uniqueId val="{00000004-B407-45EB-A35E-C4A66417404A}"/>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B407-45EB-A35E-C4A66417404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List1!$B$2:$B$9</c:f>
              <c:numCache>
                <c:formatCode>###0%</c:formatCode>
                <c:ptCount val="8"/>
                <c:pt idx="0">
                  <c:v>3.6457008197363E-2</c:v>
                </c:pt>
                <c:pt idx="1">
                  <c:v>2.5372315713938387E-2</c:v>
                </c:pt>
                <c:pt idx="2">
                  <c:v>2.7743403917486892E-2</c:v>
                </c:pt>
                <c:pt idx="3">
                  <c:v>2.4063014892558424E-2</c:v>
                </c:pt>
                <c:pt idx="4">
                  <c:v>5.1465377411544812E-2</c:v>
                </c:pt>
                <c:pt idx="5">
                  <c:v>3.7235843490527921E-2</c:v>
                </c:pt>
                <c:pt idx="6">
                  <c:v>2.4939629116388255E-2</c:v>
                </c:pt>
                <c:pt idx="7">
                  <c:v>2.9134107129007897E-2</c:v>
                </c:pt>
              </c:numCache>
            </c:numRef>
          </c:val>
          <c:extLst>
            <c:ext xmlns:c16="http://schemas.microsoft.com/office/drawing/2014/chart" uri="{C3380CC4-5D6E-409C-BE32-E72D297353CC}">
              <c16:uniqueId val="{00000005-B407-45EB-A35E-C4A66417404A}"/>
            </c:ext>
          </c:extLst>
        </c:ser>
        <c:ser>
          <c:idx val="1"/>
          <c:order val="1"/>
          <c:tx>
            <c:strRef>
              <c:f>List1!$C$1</c:f>
              <c:strCache>
                <c:ptCount val="1"/>
                <c:pt idx="0">
                  <c:v>2</c:v>
                </c:pt>
              </c:strCache>
            </c:strRef>
          </c:tx>
          <c:spPr>
            <a:solidFill>
              <a:srgbClr val="376092">
                <a:alpha val="70000"/>
              </a:srgb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List1!$C$2:$C$9</c:f>
              <c:numCache>
                <c:formatCode>###0%</c:formatCode>
                <c:ptCount val="8"/>
                <c:pt idx="0">
                  <c:v>0.12606650064392411</c:v>
                </c:pt>
                <c:pt idx="1">
                  <c:v>9.1337450737122086E-2</c:v>
                </c:pt>
                <c:pt idx="2">
                  <c:v>9.8873844001314173E-2</c:v>
                </c:pt>
                <c:pt idx="3">
                  <c:v>8.4648703829295624E-2</c:v>
                </c:pt>
                <c:pt idx="4">
                  <c:v>0.11499986304072894</c:v>
                </c:pt>
                <c:pt idx="5">
                  <c:v>7.3817453696308308E-2</c:v>
                </c:pt>
                <c:pt idx="6">
                  <c:v>8.4369173582099694E-2</c:v>
                </c:pt>
                <c:pt idx="7">
                  <c:v>0.10386862021570584</c:v>
                </c:pt>
              </c:numCache>
            </c:numRef>
          </c:val>
          <c:extLst>
            <c:ext xmlns:c16="http://schemas.microsoft.com/office/drawing/2014/chart" uri="{C3380CC4-5D6E-409C-BE32-E72D297353CC}">
              <c16:uniqueId val="{00000006-B407-45EB-A35E-C4A66417404A}"/>
            </c:ext>
          </c:extLst>
        </c:ser>
        <c:ser>
          <c:idx val="2"/>
          <c:order val="2"/>
          <c:tx>
            <c:strRef>
              <c:f>List1!$D$1</c:f>
              <c:strCache>
                <c:ptCount val="1"/>
                <c:pt idx="0">
                  <c:v>3</c:v>
                </c:pt>
              </c:strCache>
            </c:strRef>
          </c:tx>
          <c:spPr>
            <a:solidFill>
              <a:srgbClr val="376092">
                <a:alpha val="40000"/>
              </a:srgbClr>
            </a:solidFill>
          </c:spPr>
          <c:invertIfNegative val="0"/>
          <c:dLbls>
            <c:dLbl>
              <c:idx val="4"/>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7-B407-45EB-A35E-C4A66417404A}"/>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List1!$D$2:$D$9</c:f>
              <c:numCache>
                <c:formatCode>###0%</c:formatCode>
                <c:ptCount val="8"/>
                <c:pt idx="0">
                  <c:v>0.3167408811408356</c:v>
                </c:pt>
                <c:pt idx="1">
                  <c:v>0.30454486953270382</c:v>
                </c:pt>
                <c:pt idx="2">
                  <c:v>0.2647093482294659</c:v>
                </c:pt>
                <c:pt idx="3">
                  <c:v>0.27414184882284964</c:v>
                </c:pt>
                <c:pt idx="4">
                  <c:v>0.21509604150382133</c:v>
                </c:pt>
                <c:pt idx="5">
                  <c:v>0.2681709300980481</c:v>
                </c:pt>
                <c:pt idx="6">
                  <c:v>0.26948342722181307</c:v>
                </c:pt>
                <c:pt idx="7">
                  <c:v>0.24204209699742421</c:v>
                </c:pt>
              </c:numCache>
            </c:numRef>
          </c:val>
          <c:extLst>
            <c:ext xmlns:c16="http://schemas.microsoft.com/office/drawing/2014/chart" uri="{C3380CC4-5D6E-409C-BE32-E72D297353CC}">
              <c16:uniqueId val="{00000008-B407-45EB-A35E-C4A66417404A}"/>
            </c:ext>
          </c:extLst>
        </c:ser>
        <c:ser>
          <c:idx val="3"/>
          <c:order val="3"/>
          <c:tx>
            <c:strRef>
              <c:f>List1!$E$1</c:f>
              <c:strCache>
                <c:ptCount val="1"/>
                <c:pt idx="0">
                  <c:v>4</c:v>
                </c:pt>
              </c:strCache>
            </c:strRef>
          </c:tx>
          <c:spPr>
            <a:solidFill>
              <a:sysClr val="window" lastClr="FFFFFF">
                <a:lumMod val="50000"/>
                <a:alpha val="7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9-B407-45EB-A35E-C4A66417404A}"/>
                </c:ext>
              </c:extLst>
            </c:dLbl>
            <c:dLbl>
              <c:idx val="2"/>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B407-45EB-A35E-C4A66417404A}"/>
                </c:ext>
              </c:extLst>
            </c:dLbl>
            <c:dLbl>
              <c:idx val="3"/>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B-B407-45EB-A35E-C4A66417404A}"/>
                </c:ext>
              </c:extLst>
            </c:dLbl>
            <c:dLbl>
              <c:idx val="5"/>
              <c:spPr>
                <a:solidFill>
                  <a:sysClr val="window" lastClr="FFFFFF">
                    <a:lumMod val="95000"/>
                  </a:sysClr>
                </a:solid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B407-45EB-A35E-C4A66417404A}"/>
                </c:ext>
              </c:extLst>
            </c:dLbl>
            <c:dLbl>
              <c:idx val="7"/>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D-B407-45EB-A35E-C4A66417404A}"/>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List1!$E$2:$E$9</c:f>
              <c:numCache>
                <c:formatCode>###0%</c:formatCode>
                <c:ptCount val="8"/>
                <c:pt idx="0">
                  <c:v>0.22995299311914624</c:v>
                </c:pt>
                <c:pt idx="1">
                  <c:v>0.28189422151596888</c:v>
                </c:pt>
                <c:pt idx="2">
                  <c:v>0.22519933288459812</c:v>
                </c:pt>
                <c:pt idx="3">
                  <c:v>0.24846905295649566</c:v>
                </c:pt>
                <c:pt idx="4">
                  <c:v>0.21107932230649185</c:v>
                </c:pt>
                <c:pt idx="5">
                  <c:v>0.22694410774182031</c:v>
                </c:pt>
                <c:pt idx="6">
                  <c:v>0.20180077051164627</c:v>
                </c:pt>
                <c:pt idx="7">
                  <c:v>0.24027271598113673</c:v>
                </c:pt>
              </c:numCache>
            </c:numRef>
          </c:val>
          <c:extLst>
            <c:ext xmlns:c16="http://schemas.microsoft.com/office/drawing/2014/chart" uri="{C3380CC4-5D6E-409C-BE32-E72D297353CC}">
              <c16:uniqueId val="{0000000E-B407-45EB-A35E-C4A66417404A}"/>
            </c:ext>
          </c:extLst>
        </c:ser>
        <c:ser>
          <c:idx val="4"/>
          <c:order val="4"/>
          <c:tx>
            <c:strRef>
              <c:f>List1!$F$1</c:f>
              <c:strCache>
                <c:ptCount val="1"/>
                <c:pt idx="0">
                  <c:v>5</c:v>
                </c:pt>
              </c:strCache>
            </c:strRef>
          </c:tx>
          <c:spPr>
            <a:solidFill>
              <a:sysClr val="window" lastClr="FFFFFF">
                <a:lumMod val="50000"/>
              </a:sysClr>
            </a:solidFill>
          </c:spPr>
          <c:invertIfNegative val="0"/>
          <c:dLbls>
            <c:dLbl>
              <c:idx val="5"/>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F-B407-45EB-A35E-C4A66417404A}"/>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List1!$F$2:$F$9</c:f>
              <c:numCache>
                <c:formatCode>###0%</c:formatCode>
                <c:ptCount val="8"/>
                <c:pt idx="0">
                  <c:v>0.11395745578676347</c:v>
                </c:pt>
                <c:pt idx="1">
                  <c:v>0.12701053016981401</c:v>
                </c:pt>
                <c:pt idx="2">
                  <c:v>0.1830753930449763</c:v>
                </c:pt>
                <c:pt idx="3">
                  <c:v>0.18078239782120281</c:v>
                </c:pt>
                <c:pt idx="4">
                  <c:v>0.28076333946771809</c:v>
                </c:pt>
                <c:pt idx="5">
                  <c:v>0.13660751716118621</c:v>
                </c:pt>
                <c:pt idx="6">
                  <c:v>0.1422554372735014</c:v>
                </c:pt>
                <c:pt idx="7">
                  <c:v>0.22162168688003964</c:v>
                </c:pt>
              </c:numCache>
            </c:numRef>
          </c:val>
          <c:extLst>
            <c:ext xmlns:c16="http://schemas.microsoft.com/office/drawing/2014/chart" uri="{C3380CC4-5D6E-409C-BE32-E72D297353CC}">
              <c16:uniqueId val="{00000010-B407-45EB-A35E-C4A66417404A}"/>
            </c:ext>
          </c:extLst>
        </c:ser>
        <c:ser>
          <c:idx val="5"/>
          <c:order val="5"/>
          <c:tx>
            <c:strRef>
              <c:f>List1!$G$1</c:f>
              <c:strCache>
                <c:ptCount val="1"/>
                <c:pt idx="0">
                  <c:v>Cannot say</c:v>
                </c:pt>
              </c:strCache>
            </c:strRef>
          </c:tx>
          <c:spPr>
            <a:solidFill>
              <a:sysClr val="window" lastClr="FFFFFF">
                <a:lumMod val="95000"/>
              </a:sysClr>
            </a:solidFill>
          </c:spPr>
          <c:invertIfNegative val="0"/>
          <c:dLbls>
            <c:dLbl>
              <c:idx val="3"/>
              <c:spPr>
                <a:solidFill>
                  <a:sysClr val="window" lastClr="FFFFFF">
                    <a:lumMod val="85000"/>
                  </a:sysClr>
                </a:solidFill>
              </c:spPr>
              <c:txPr>
                <a:bodyPr/>
                <a:lstStyle/>
                <a:p>
                  <a:pPr>
                    <a:defRPr/>
                  </a:pPr>
                  <a:endParaRPr lang="cs-CZ"/>
                </a:p>
              </c:txPr>
              <c:dLblPos val="inEnd"/>
              <c:showLegendKey val="0"/>
              <c:showVal val="1"/>
              <c:showCatName val="0"/>
              <c:showSerName val="0"/>
              <c:showPercent val="0"/>
              <c:showBubbleSize val="0"/>
              <c:extLst>
                <c:ext xmlns:c16="http://schemas.microsoft.com/office/drawing/2014/chart" uri="{C3380CC4-5D6E-409C-BE32-E72D297353CC}">
                  <c16:uniqueId val="{00000011-B407-45EB-A35E-C4A66417404A}"/>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List1!$A$2:$A$9</c:f>
              <c:strCache>
                <c:ptCount val="8"/>
                <c:pt idx="0">
                  <c:v>Providing technical assistance to the Member countries</c:v>
                </c:pt>
                <c:pt idx="1">
                  <c:v>Cooperation/Collaboration between the Czech Government and the European Union</c:v>
                </c:pt>
                <c:pt idx="2">
                  <c:v>Vaccination strategy for the European population</c:v>
                </c:pt>
                <c:pt idx="3">
                  <c:v>Coordination of the Member States in relation to the spread of COVID-19</c:v>
                </c:pt>
                <c:pt idx="4">
                  <c:v>Early response to the first wave of the pandemic</c:v>
                </c:pt>
                <c:pt idx="5">
                  <c:v>Vision of the transformation of member economies in response to the spread of COVID-19</c:v>
                </c:pt>
                <c:pt idx="6">
                  <c:v>Outcomes of the Council of Europe, European Council and EU summits in connection with the spread of COVID-19</c:v>
                </c:pt>
                <c:pt idx="7">
                  <c:v>The way of communication of the European Union representatives towards the Czech citizens</c:v>
                </c:pt>
              </c:strCache>
            </c:strRef>
          </c:cat>
          <c:val>
            <c:numRef>
              <c:f>List1!$G$2:$G$9</c:f>
              <c:numCache>
                <c:formatCode>###0%</c:formatCode>
                <c:ptCount val="8"/>
                <c:pt idx="0">
                  <c:v>0.17682516111196731</c:v>
                </c:pt>
                <c:pt idx="1">
                  <c:v>0.16984061233045245</c:v>
                </c:pt>
                <c:pt idx="2">
                  <c:v>0.20039867792215801</c:v>
                </c:pt>
                <c:pt idx="3">
                  <c:v>0.18789498167759727</c:v>
                </c:pt>
                <c:pt idx="4">
                  <c:v>0.12659605626969422</c:v>
                </c:pt>
                <c:pt idx="5">
                  <c:v>0.25722414781210828</c:v>
                </c:pt>
                <c:pt idx="6">
                  <c:v>0.27715156229455079</c:v>
                </c:pt>
                <c:pt idx="7">
                  <c:v>0.16306077279668516</c:v>
                </c:pt>
              </c:numCache>
            </c:numRef>
          </c:val>
          <c:extLst>
            <c:ext xmlns:c16="http://schemas.microsoft.com/office/drawing/2014/chart" uri="{C3380CC4-5D6E-409C-BE32-E72D297353CC}">
              <c16:uniqueId val="{00000012-B407-45EB-A35E-C4A66417404A}"/>
            </c:ext>
          </c:extLst>
        </c:ser>
        <c:dLbls>
          <c:showLegendKey val="0"/>
          <c:showVal val="0"/>
          <c:showCatName val="0"/>
          <c:showSerName val="0"/>
          <c:showPercent val="0"/>
          <c:showBubbleSize val="0"/>
        </c:dLbls>
        <c:gapWidth val="30"/>
        <c:overlap val="100"/>
        <c:axId val="223278208"/>
        <c:axId val="223351168"/>
      </c:barChart>
      <c:catAx>
        <c:axId val="22327820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23351168"/>
        <c:crosses val="autoZero"/>
        <c:auto val="1"/>
        <c:lblAlgn val="ctr"/>
        <c:lblOffset val="300"/>
        <c:noMultiLvlLbl val="0"/>
      </c:catAx>
      <c:valAx>
        <c:axId val="223351168"/>
        <c:scaling>
          <c:orientation val="minMax"/>
          <c:max val="1.1000000000000001"/>
          <c:min val="0"/>
        </c:scaling>
        <c:delete val="0"/>
        <c:axPos val="t"/>
        <c:numFmt formatCode="0%" sourceLinked="1"/>
        <c:majorTickMark val="out"/>
        <c:minorTickMark val="none"/>
        <c:tickLblPos val="none"/>
        <c:spPr>
          <a:ln>
            <a:noFill/>
          </a:ln>
        </c:spPr>
        <c:crossAx val="223278208"/>
        <c:crosses val="autoZero"/>
        <c:crossBetween val="between"/>
      </c:valAx>
      <c:spPr>
        <a:noFill/>
        <a:ln>
          <a:noFill/>
        </a:ln>
      </c:spPr>
    </c:plotArea>
    <c:legend>
      <c:legendPos val="b"/>
      <c:layout>
        <c:manualLayout>
          <c:xMode val="edge"/>
          <c:yMode val="edge"/>
          <c:x val="0.55492071303587054"/>
          <c:y val="0.94318868754315266"/>
          <c:w val="0.42951024351122774"/>
          <c:h val="5.6811312456847313E-2"/>
        </c:manualLayout>
      </c:layout>
      <c:overlay val="0"/>
    </c:legend>
    <c:plotVisOnly val="1"/>
    <c:dispBlanksAs val="gap"/>
    <c:showDLblsOverMax val="0"/>
  </c:chart>
  <c:spPr>
    <a:noFill/>
    <a:ln>
      <a:noFill/>
    </a:ln>
  </c:spPr>
  <c:txPr>
    <a:bodyPr/>
    <a:lstStyle/>
    <a:p>
      <a:pPr>
        <a:defRPr sz="7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53429555823282293"/>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A855-49AE-A7C6-3DB4ADD0F4A4}"/>
              </c:ext>
            </c:extLst>
          </c:dPt>
          <c:dPt>
            <c:idx val="1"/>
            <c:invertIfNegative val="0"/>
            <c:bubble3D val="0"/>
            <c:extLst>
              <c:ext xmlns:c16="http://schemas.microsoft.com/office/drawing/2014/chart" uri="{C3380CC4-5D6E-409C-BE32-E72D297353CC}">
                <c16:uniqueId val="{00000001-A855-49AE-A7C6-3DB4ADD0F4A4}"/>
              </c:ext>
            </c:extLst>
          </c:dPt>
          <c:dPt>
            <c:idx val="2"/>
            <c:invertIfNegative val="0"/>
            <c:bubble3D val="0"/>
            <c:extLst>
              <c:ext xmlns:c16="http://schemas.microsoft.com/office/drawing/2014/chart" uri="{C3380CC4-5D6E-409C-BE32-E72D297353CC}">
                <c16:uniqueId val="{00000002-A855-49AE-A7C6-3DB4ADD0F4A4}"/>
              </c:ext>
            </c:extLst>
          </c:dPt>
          <c:dPt>
            <c:idx val="3"/>
            <c:invertIfNegative val="0"/>
            <c:bubble3D val="0"/>
            <c:extLst>
              <c:ext xmlns:c16="http://schemas.microsoft.com/office/drawing/2014/chart" uri="{C3380CC4-5D6E-409C-BE32-E72D297353CC}">
                <c16:uniqueId val="{00000003-A855-49AE-A7C6-3DB4ADD0F4A4}"/>
              </c:ext>
            </c:extLst>
          </c:dPt>
          <c:dPt>
            <c:idx val="8"/>
            <c:invertIfNegative val="0"/>
            <c:bubble3D val="0"/>
            <c:extLst>
              <c:ext xmlns:c16="http://schemas.microsoft.com/office/drawing/2014/chart" uri="{C3380CC4-5D6E-409C-BE32-E72D297353CC}">
                <c16:uniqueId val="{00000004-A855-49AE-A7C6-3DB4ADD0F4A4}"/>
              </c:ext>
            </c:extLst>
          </c:dPt>
          <c:dLbls>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A855-49AE-A7C6-3DB4ADD0F4A4}"/>
                </c:ext>
              </c:extLst>
            </c:dLbl>
            <c:dLbl>
              <c:idx val="17"/>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A855-49AE-A7C6-3DB4ADD0F4A4}"/>
                </c:ext>
              </c:extLst>
            </c:dLbl>
            <c:dLbl>
              <c:idx val="20"/>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A855-49AE-A7C6-3DB4ADD0F4A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List1!$A$2:$A$28</c:f>
              <c:strCache>
                <c:ptCount val="27"/>
                <c:pt idx="0">
                  <c:v>Situation around the Covid pandemic</c:v>
                </c:pt>
                <c:pt idx="1">
                  <c:v>Migration, migration policy</c:v>
                </c:pt>
                <c:pt idx="2">
                  <c:v>Slow solution</c:v>
                </c:pt>
                <c:pt idx="3">
                  <c:v>Overall all wrong</c:v>
                </c:pt>
                <c:pt idx="4">
                  <c:v>Disunity</c:v>
                </c:pt>
                <c:pt idx="5">
                  <c:v>Communication, awareness</c:v>
                </c:pt>
                <c:pt idx="6">
                  <c:v>EU intervention in Member States policies</c:v>
                </c:pt>
                <c:pt idx="7">
                  <c:v>Nonsensical ordering</c:v>
                </c:pt>
                <c:pt idx="8">
                  <c:v>Border protection</c:v>
                </c:pt>
                <c:pt idx="9">
                  <c:v>Brexit</c:v>
                </c:pt>
                <c:pt idx="10">
                  <c:v>Subsidy</c:v>
                </c:pt>
                <c:pt idx="11">
                  <c:v>Insufficient solution of specific situations, problems</c:v>
                </c:pt>
                <c:pt idx="12">
                  <c:v>Vaccination against Covid</c:v>
                </c:pt>
                <c:pt idx="13">
                  <c:v>Not much work</c:v>
                </c:pt>
                <c:pt idx="14">
                  <c:v>Lack of interest in the situation in the Czech Republic, restrictions on the Czech Republic</c:v>
                </c:pt>
                <c:pt idx="15">
                  <c:v>Centralization of power</c:v>
                </c:pt>
                <c:pt idx="16">
                  <c:v>Addressing terrorism</c:v>
                </c:pt>
                <c:pt idx="17">
                  <c:v>Access to Agrofert, Babiš</c:v>
                </c:pt>
                <c:pt idx="18">
                  <c:v>Bureaucracy</c:v>
                </c:pt>
                <c:pt idx="19">
                  <c:v>Attitudes towards Turkey</c:v>
                </c:pt>
                <c:pt idx="20">
                  <c:v>Chaos</c:v>
                </c:pt>
                <c:pt idx="21">
                  <c:v>Economy</c:v>
                </c:pt>
                <c:pt idx="22">
                  <c:v>Definition against totalitarianism</c:v>
                </c:pt>
                <c:pt idx="23">
                  <c:v>Safety</c:v>
                </c:pt>
                <c:pt idx="24">
                  <c:v>Other</c:v>
                </c:pt>
                <c:pt idx="25">
                  <c:v>I do not know</c:v>
                </c:pt>
                <c:pt idx="26">
                  <c:v>I'm not aware of any</c:v>
                </c:pt>
              </c:strCache>
            </c:strRef>
          </c:cat>
          <c:val>
            <c:numRef>
              <c:f>List1!$B$2:$B$28</c:f>
              <c:numCache>
                <c:formatCode>###0%</c:formatCode>
                <c:ptCount val="27"/>
                <c:pt idx="0">
                  <c:v>0.24096385542168675</c:v>
                </c:pt>
                <c:pt idx="1">
                  <c:v>0.13052208835341367</c:v>
                </c:pt>
                <c:pt idx="2">
                  <c:v>7.0281124497991967E-2</c:v>
                </c:pt>
                <c:pt idx="3">
                  <c:v>3.614457831325301E-2</c:v>
                </c:pt>
                <c:pt idx="4">
                  <c:v>4.6184738955823292E-2</c:v>
                </c:pt>
                <c:pt idx="5">
                  <c:v>3.614457831325301E-2</c:v>
                </c:pt>
                <c:pt idx="6">
                  <c:v>2.6104417670682733E-2</c:v>
                </c:pt>
                <c:pt idx="7">
                  <c:v>2.6104417670682733E-2</c:v>
                </c:pt>
                <c:pt idx="8">
                  <c:v>8.0321285140562242E-3</c:v>
                </c:pt>
                <c:pt idx="9">
                  <c:v>2.2088353413654619E-2</c:v>
                </c:pt>
                <c:pt idx="10">
                  <c:v>1.4056224899598393E-2</c:v>
                </c:pt>
                <c:pt idx="11">
                  <c:v>1.2048192771084338E-2</c:v>
                </c:pt>
                <c:pt idx="12">
                  <c:v>6.024096385542169E-3</c:v>
                </c:pt>
                <c:pt idx="13">
                  <c:v>8.0321285140562242E-3</c:v>
                </c:pt>
                <c:pt idx="14">
                  <c:v>1.0040160642570281E-2</c:v>
                </c:pt>
                <c:pt idx="15">
                  <c:v>8.0321285140562242E-3</c:v>
                </c:pt>
                <c:pt idx="16">
                  <c:v>1.0040160642570281E-2</c:v>
                </c:pt>
                <c:pt idx="17">
                  <c:v>2.2088353413654619E-2</c:v>
                </c:pt>
                <c:pt idx="18">
                  <c:v>2.2088353413654619E-2</c:v>
                </c:pt>
                <c:pt idx="19">
                  <c:v>1.0040160642570281E-2</c:v>
                </c:pt>
                <c:pt idx="20">
                  <c:v>2.6104417670682733E-2</c:v>
                </c:pt>
                <c:pt idx="21">
                  <c:v>1.0040160642570281E-2</c:v>
                </c:pt>
                <c:pt idx="22">
                  <c:v>6.024096385542169E-3</c:v>
                </c:pt>
                <c:pt idx="23">
                  <c:v>6.024096385542169E-3</c:v>
                </c:pt>
                <c:pt idx="24">
                  <c:v>0.11244979919678715</c:v>
                </c:pt>
                <c:pt idx="25">
                  <c:v>0.24899598393574293</c:v>
                </c:pt>
                <c:pt idx="26">
                  <c:v>0.20080321285140562</c:v>
                </c:pt>
              </c:numCache>
            </c:numRef>
          </c:val>
          <c:extLst>
            <c:ext xmlns:c16="http://schemas.microsoft.com/office/drawing/2014/chart" uri="{C3380CC4-5D6E-409C-BE32-E72D297353CC}">
              <c16:uniqueId val="{00000007-A855-49AE-A7C6-3DB4ADD0F4A4}"/>
            </c:ext>
          </c:extLst>
        </c:ser>
        <c:dLbls>
          <c:showLegendKey val="0"/>
          <c:showVal val="0"/>
          <c:showCatName val="0"/>
          <c:showSerName val="0"/>
          <c:showPercent val="0"/>
          <c:showBubbleSize val="0"/>
        </c:dLbls>
        <c:gapWidth val="30"/>
        <c:axId val="134463872"/>
        <c:axId val="212188544"/>
      </c:barChart>
      <c:catAx>
        <c:axId val="134463872"/>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12188544"/>
        <c:crosses val="autoZero"/>
        <c:auto val="1"/>
        <c:lblAlgn val="ctr"/>
        <c:lblOffset val="300"/>
        <c:noMultiLvlLbl val="0"/>
      </c:catAx>
      <c:valAx>
        <c:axId val="212188544"/>
        <c:scaling>
          <c:orientation val="minMax"/>
          <c:max val="0.5"/>
          <c:min val="0"/>
        </c:scaling>
        <c:delete val="0"/>
        <c:axPos val="t"/>
        <c:numFmt formatCode="###0%" sourceLinked="1"/>
        <c:majorTickMark val="out"/>
        <c:minorTickMark val="none"/>
        <c:tickLblPos val="none"/>
        <c:spPr>
          <a:ln>
            <a:noFill/>
          </a:ln>
        </c:spPr>
        <c:crossAx val="134463872"/>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53138060620444094"/>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B7D8-4C22-84B8-D05B4D7580F8}"/>
              </c:ext>
            </c:extLst>
          </c:dPt>
          <c:dPt>
            <c:idx val="1"/>
            <c:invertIfNegative val="0"/>
            <c:bubble3D val="0"/>
            <c:extLst>
              <c:ext xmlns:c16="http://schemas.microsoft.com/office/drawing/2014/chart" uri="{C3380CC4-5D6E-409C-BE32-E72D297353CC}">
                <c16:uniqueId val="{00000001-B7D8-4C22-84B8-D05B4D7580F8}"/>
              </c:ext>
            </c:extLst>
          </c:dPt>
          <c:dPt>
            <c:idx val="2"/>
            <c:invertIfNegative val="0"/>
            <c:bubble3D val="0"/>
            <c:extLst>
              <c:ext xmlns:c16="http://schemas.microsoft.com/office/drawing/2014/chart" uri="{C3380CC4-5D6E-409C-BE32-E72D297353CC}">
                <c16:uniqueId val="{00000002-B7D8-4C22-84B8-D05B4D7580F8}"/>
              </c:ext>
            </c:extLst>
          </c:dPt>
          <c:dPt>
            <c:idx val="3"/>
            <c:invertIfNegative val="0"/>
            <c:bubble3D val="0"/>
            <c:extLst>
              <c:ext xmlns:c16="http://schemas.microsoft.com/office/drawing/2014/chart" uri="{C3380CC4-5D6E-409C-BE32-E72D297353CC}">
                <c16:uniqueId val="{00000003-B7D8-4C22-84B8-D05B4D7580F8}"/>
              </c:ext>
            </c:extLst>
          </c:dPt>
          <c:dPt>
            <c:idx val="8"/>
            <c:invertIfNegative val="0"/>
            <c:bubble3D val="0"/>
            <c:extLst>
              <c:ext xmlns:c16="http://schemas.microsoft.com/office/drawing/2014/chart" uri="{C3380CC4-5D6E-409C-BE32-E72D297353CC}">
                <c16:uniqueId val="{00000004-B7D8-4C22-84B8-D05B4D7580F8}"/>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B7D8-4C22-84B8-D05B4D7580F8}"/>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B7D8-4C22-84B8-D05B4D7580F8}"/>
                </c:ext>
              </c:extLst>
            </c:dLbl>
            <c:dLbl>
              <c:idx val="25"/>
              <c:spPr>
                <a:solidFill>
                  <a:sysClr val="window" lastClr="FFFFFF">
                    <a:lumMod val="95000"/>
                  </a:sysClr>
                </a:solid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B7D8-4C22-84B8-D05B4D7580F8}"/>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List1!$A$2:$A$28</c:f>
              <c:strCache>
                <c:ptCount val="27"/>
                <c:pt idx="0">
                  <c:v>Situation around the Covid pandemic</c:v>
                </c:pt>
                <c:pt idx="1">
                  <c:v>Migration, migration policy</c:v>
                </c:pt>
                <c:pt idx="2">
                  <c:v>Slow solution</c:v>
                </c:pt>
                <c:pt idx="3">
                  <c:v>Overall all wrong</c:v>
                </c:pt>
                <c:pt idx="4">
                  <c:v>Disunity</c:v>
                </c:pt>
                <c:pt idx="5">
                  <c:v>Communication, awareness</c:v>
                </c:pt>
                <c:pt idx="6">
                  <c:v>EU intervention in Member States policies</c:v>
                </c:pt>
                <c:pt idx="7">
                  <c:v>Nonsensical ordering</c:v>
                </c:pt>
                <c:pt idx="8">
                  <c:v>Border protection</c:v>
                </c:pt>
                <c:pt idx="9">
                  <c:v>Brexit</c:v>
                </c:pt>
                <c:pt idx="10">
                  <c:v>Subsidy</c:v>
                </c:pt>
                <c:pt idx="11">
                  <c:v>Insufficient solution of specific situations, problems</c:v>
                </c:pt>
                <c:pt idx="12">
                  <c:v>Vaccination against Covid</c:v>
                </c:pt>
                <c:pt idx="13">
                  <c:v>Not much work</c:v>
                </c:pt>
                <c:pt idx="14">
                  <c:v>Lack of interest in the situation in the Czech Republic, restrictions on the Czech Republic</c:v>
                </c:pt>
                <c:pt idx="15">
                  <c:v>Centralization of power</c:v>
                </c:pt>
                <c:pt idx="16">
                  <c:v>Addressing terrorism</c:v>
                </c:pt>
                <c:pt idx="17">
                  <c:v>Access to Agrofert, Babiš</c:v>
                </c:pt>
                <c:pt idx="18">
                  <c:v>Bureaucracy</c:v>
                </c:pt>
                <c:pt idx="19">
                  <c:v>Attitudes towards Turkey</c:v>
                </c:pt>
                <c:pt idx="20">
                  <c:v>Chaos</c:v>
                </c:pt>
                <c:pt idx="21">
                  <c:v>Economy</c:v>
                </c:pt>
                <c:pt idx="22">
                  <c:v>Definition against totalitarianism</c:v>
                </c:pt>
                <c:pt idx="23">
                  <c:v>Safety</c:v>
                </c:pt>
                <c:pt idx="24">
                  <c:v>Other</c:v>
                </c:pt>
                <c:pt idx="25">
                  <c:v>I do not know</c:v>
                </c:pt>
                <c:pt idx="26">
                  <c:v>I'm not aware of any</c:v>
                </c:pt>
              </c:strCache>
            </c:strRef>
          </c:cat>
          <c:val>
            <c:numRef>
              <c:f>List1!$B$2:$B$28</c:f>
              <c:numCache>
                <c:formatCode>###0%</c:formatCode>
                <c:ptCount val="27"/>
                <c:pt idx="0">
                  <c:v>0.22714947815303202</c:v>
                </c:pt>
                <c:pt idx="1">
                  <c:v>0.11918863267347145</c:v>
                </c:pt>
                <c:pt idx="2">
                  <c:v>6.9965962303213988E-2</c:v>
                </c:pt>
                <c:pt idx="3">
                  <c:v>6.3562968233347963E-2</c:v>
                </c:pt>
                <c:pt idx="4">
                  <c:v>4.3085195909547187E-2</c:v>
                </c:pt>
                <c:pt idx="5">
                  <c:v>3.0731856066475202E-2</c:v>
                </c:pt>
                <c:pt idx="6">
                  <c:v>3.0453594371734286E-2</c:v>
                </c:pt>
                <c:pt idx="7">
                  <c:v>2.6093478952776951E-2</c:v>
                </c:pt>
                <c:pt idx="8">
                  <c:v>1.7439386335563894E-2</c:v>
                </c:pt>
                <c:pt idx="9">
                  <c:v>1.6516007854218841E-2</c:v>
                </c:pt>
                <c:pt idx="10">
                  <c:v>1.4612793698676041E-2</c:v>
                </c:pt>
                <c:pt idx="11">
                  <c:v>1.4588908457477892E-2</c:v>
                </c:pt>
                <c:pt idx="12">
                  <c:v>1.3579021502362182E-2</c:v>
                </c:pt>
                <c:pt idx="13">
                  <c:v>1.3490577783265414E-2</c:v>
                </c:pt>
                <c:pt idx="14">
                  <c:v>1.2755953480494343E-2</c:v>
                </c:pt>
                <c:pt idx="15">
                  <c:v>1.0905333701610282E-2</c:v>
                </c:pt>
                <c:pt idx="16">
                  <c:v>9.7967310414571636E-3</c:v>
                </c:pt>
                <c:pt idx="17">
                  <c:v>9.5330366813875973E-3</c:v>
                </c:pt>
                <c:pt idx="18">
                  <c:v>9.2343669288558212E-3</c:v>
                </c:pt>
                <c:pt idx="19">
                  <c:v>9.1371491689841901E-3</c:v>
                </c:pt>
                <c:pt idx="20">
                  <c:v>8.9536741243561157E-3</c:v>
                </c:pt>
                <c:pt idx="21">
                  <c:v>8.5027296423771902E-3</c:v>
                </c:pt>
                <c:pt idx="22">
                  <c:v>6.7271285453534549E-3</c:v>
                </c:pt>
                <c:pt idx="23">
                  <c:v>6.2597116326164734E-3</c:v>
                </c:pt>
                <c:pt idx="24">
                  <c:v>6.1408378991692214E-2</c:v>
                </c:pt>
                <c:pt idx="25">
                  <c:v>0.32307776651426967</c:v>
                </c:pt>
                <c:pt idx="26">
                  <c:v>0.16306301771551296</c:v>
                </c:pt>
              </c:numCache>
            </c:numRef>
          </c:val>
          <c:extLst>
            <c:ext xmlns:c16="http://schemas.microsoft.com/office/drawing/2014/chart" uri="{C3380CC4-5D6E-409C-BE32-E72D297353CC}">
              <c16:uniqueId val="{00000007-B7D8-4C22-84B8-D05B4D7580F8}"/>
            </c:ext>
          </c:extLst>
        </c:ser>
        <c:dLbls>
          <c:showLegendKey val="0"/>
          <c:showVal val="0"/>
          <c:showCatName val="0"/>
          <c:showSerName val="0"/>
          <c:showPercent val="0"/>
          <c:showBubbleSize val="0"/>
        </c:dLbls>
        <c:gapWidth val="30"/>
        <c:axId val="218766720"/>
        <c:axId val="218797184"/>
      </c:barChart>
      <c:catAx>
        <c:axId val="218766720"/>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700"/>
            </a:pPr>
            <a:endParaRPr lang="cs-CZ"/>
          </a:p>
        </c:txPr>
        <c:crossAx val="218797184"/>
        <c:crosses val="autoZero"/>
        <c:auto val="1"/>
        <c:lblAlgn val="ctr"/>
        <c:lblOffset val="300"/>
        <c:noMultiLvlLbl val="0"/>
      </c:catAx>
      <c:valAx>
        <c:axId val="218797184"/>
        <c:scaling>
          <c:orientation val="minMax"/>
          <c:max val="0.5"/>
          <c:min val="0"/>
        </c:scaling>
        <c:delete val="0"/>
        <c:axPos val="t"/>
        <c:numFmt formatCode="###0%" sourceLinked="1"/>
        <c:majorTickMark val="out"/>
        <c:minorTickMark val="none"/>
        <c:tickLblPos val="none"/>
        <c:spPr>
          <a:ln>
            <a:noFill/>
          </a:ln>
        </c:spPr>
        <c:crossAx val="218766720"/>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Yes, I have a very clear idea</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D977-4084-8397-5522A7058844}"/>
              </c:ext>
            </c:extLst>
          </c:dPt>
          <c:dPt>
            <c:idx val="1"/>
            <c:invertIfNegative val="0"/>
            <c:bubble3D val="0"/>
            <c:spPr>
              <a:solidFill>
                <a:srgbClr val="37859D"/>
              </a:solidFill>
              <a:ln>
                <a:noFill/>
              </a:ln>
            </c:spPr>
            <c:extLst>
              <c:ext xmlns:c16="http://schemas.microsoft.com/office/drawing/2014/chart" uri="{C3380CC4-5D6E-409C-BE32-E72D297353CC}">
                <c16:uniqueId val="{00000002-D977-4084-8397-5522A7058844}"/>
              </c:ext>
            </c:extLst>
          </c:dPt>
          <c:dPt>
            <c:idx val="2"/>
            <c:invertIfNegative val="0"/>
            <c:bubble3D val="0"/>
            <c:extLst>
              <c:ext xmlns:c16="http://schemas.microsoft.com/office/drawing/2014/chart" uri="{C3380CC4-5D6E-409C-BE32-E72D297353CC}">
                <c16:uniqueId val="{00000003-D977-4084-8397-5522A7058844}"/>
              </c:ext>
            </c:extLst>
          </c:dPt>
          <c:dPt>
            <c:idx val="3"/>
            <c:invertIfNegative val="0"/>
            <c:bubble3D val="0"/>
            <c:extLst>
              <c:ext xmlns:c16="http://schemas.microsoft.com/office/drawing/2014/chart" uri="{C3380CC4-5D6E-409C-BE32-E72D297353CC}">
                <c16:uniqueId val="{00000004-D977-4084-8397-5522A7058844}"/>
              </c:ext>
            </c:extLst>
          </c:dPt>
          <c:dPt>
            <c:idx val="8"/>
            <c:invertIfNegative val="0"/>
            <c:bubble3D val="0"/>
            <c:extLst>
              <c:ext xmlns:c16="http://schemas.microsoft.com/office/drawing/2014/chart" uri="{C3380CC4-5D6E-409C-BE32-E72D297353CC}">
                <c16:uniqueId val="{00000005-D977-4084-8397-5522A7058844}"/>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D977-4084-8397-5522A705884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3.176522511884465E-2</c:v>
                </c:pt>
                <c:pt idx="1">
                  <c:v>0.02</c:v>
                </c:pt>
              </c:numCache>
            </c:numRef>
          </c:val>
          <c:extLst>
            <c:ext xmlns:c16="http://schemas.microsoft.com/office/drawing/2014/chart" uri="{C3380CC4-5D6E-409C-BE32-E72D297353CC}">
              <c16:uniqueId val="{00000006-D977-4084-8397-5522A7058844}"/>
            </c:ext>
          </c:extLst>
        </c:ser>
        <c:ser>
          <c:idx val="1"/>
          <c:order val="1"/>
          <c:tx>
            <c:strRef>
              <c:f>List1!$A$3</c:f>
              <c:strCache>
                <c:ptCount val="1"/>
                <c:pt idx="0">
                  <c:v>Yes, I have a partial idea</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D977-4084-8397-5522A7058844}"/>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8-D977-4084-8397-5522A705884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0.15915109988392256</c:v>
                </c:pt>
                <c:pt idx="1">
                  <c:v>0.16200000000000001</c:v>
                </c:pt>
              </c:numCache>
            </c:numRef>
          </c:val>
          <c:extLst>
            <c:ext xmlns:c16="http://schemas.microsoft.com/office/drawing/2014/chart" uri="{C3380CC4-5D6E-409C-BE32-E72D297353CC}">
              <c16:uniqueId val="{00000009-D977-4084-8397-5522A7058844}"/>
            </c:ext>
          </c:extLst>
        </c:ser>
        <c:ser>
          <c:idx val="2"/>
          <c:order val="2"/>
          <c:tx>
            <c:strRef>
              <c:f>List1!$A$4</c:f>
              <c:strCache>
                <c:ptCount val="1"/>
                <c:pt idx="0">
                  <c:v>I have no specific idea, but I know it exists</c:v>
                </c:pt>
              </c:strCache>
            </c:strRef>
          </c:tx>
          <c:spPr>
            <a:solidFill>
              <a:sysClr val="window" lastClr="FFFFFF">
                <a:lumMod val="50000"/>
                <a:alpha val="70000"/>
              </a:sysClr>
            </a:solidFill>
          </c:spPr>
          <c:invertIfNegative val="0"/>
          <c:dLbls>
            <c:dLbl>
              <c:idx val="0"/>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A-D977-4084-8397-5522A7058844}"/>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0.38303703722742616</c:v>
                </c:pt>
                <c:pt idx="1">
                  <c:v>0.37</c:v>
                </c:pt>
              </c:numCache>
            </c:numRef>
          </c:val>
          <c:extLst>
            <c:ext xmlns:c16="http://schemas.microsoft.com/office/drawing/2014/chart" uri="{C3380CC4-5D6E-409C-BE32-E72D297353CC}">
              <c16:uniqueId val="{0000000B-D977-4084-8397-5522A7058844}"/>
            </c:ext>
          </c:extLst>
        </c:ser>
        <c:ser>
          <c:idx val="3"/>
          <c:order val="3"/>
          <c:tx>
            <c:strRef>
              <c:f>List1!$A$5</c:f>
              <c:strCache>
                <c:ptCount val="1"/>
                <c:pt idx="0">
                  <c:v>No, I do not know anything about it</c:v>
                </c:pt>
              </c:strCache>
            </c:strRef>
          </c:tx>
          <c:spPr>
            <a:solidFill>
              <a:sysClr val="window" lastClr="FFFFFF">
                <a:lumMod val="50000"/>
              </a:sysClr>
            </a:solidFill>
          </c:spPr>
          <c:invertIfNegative val="0"/>
          <c:dLbls>
            <c:dLbl>
              <c:idx val="1"/>
              <c:spPr>
                <a:noFill/>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C-D977-4084-8397-5522A7058844}"/>
                </c:ext>
              </c:extLst>
            </c:dLbl>
            <c:spPr>
              <a:no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0.42604663776980689</c:v>
                </c:pt>
                <c:pt idx="1">
                  <c:v>0.44800000000000006</c:v>
                </c:pt>
              </c:numCache>
            </c:numRef>
          </c:val>
          <c:extLst>
            <c:ext xmlns:c16="http://schemas.microsoft.com/office/drawing/2014/chart" uri="{C3380CC4-5D6E-409C-BE32-E72D297353CC}">
              <c16:uniqueId val="{0000000D-D977-4084-8397-5522A7058844}"/>
            </c:ext>
          </c:extLst>
        </c:ser>
        <c:dLbls>
          <c:showLegendKey val="0"/>
          <c:showVal val="0"/>
          <c:showCatName val="0"/>
          <c:showSerName val="0"/>
          <c:showPercent val="0"/>
          <c:showBubbleSize val="0"/>
        </c:dLbls>
        <c:gapWidth val="10"/>
        <c:overlap val="100"/>
        <c:axId val="222582656"/>
        <c:axId val="222836224"/>
      </c:barChart>
      <c:catAx>
        <c:axId val="222582656"/>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222836224"/>
        <c:crosses val="autoZero"/>
        <c:auto val="1"/>
        <c:lblAlgn val="ctr"/>
        <c:lblOffset val="300"/>
        <c:noMultiLvlLbl val="0"/>
      </c:catAx>
      <c:valAx>
        <c:axId val="222836224"/>
        <c:scaling>
          <c:orientation val="minMax"/>
          <c:max val="1"/>
          <c:min val="0"/>
        </c:scaling>
        <c:delete val="0"/>
        <c:axPos val="l"/>
        <c:numFmt formatCode="0%" sourceLinked="1"/>
        <c:majorTickMark val="out"/>
        <c:minorTickMark val="none"/>
        <c:tickLblPos val="none"/>
        <c:spPr>
          <a:ln>
            <a:noFill/>
          </a:ln>
        </c:spPr>
        <c:crossAx val="222582656"/>
        <c:crosses val="autoZero"/>
        <c:crossBetween val="between"/>
      </c:valAx>
      <c:spPr>
        <a:noFill/>
        <a:ln>
          <a:noFill/>
        </a:ln>
      </c:spPr>
    </c:plotArea>
    <c:legend>
      <c:legendPos val="l"/>
      <c:layout>
        <c:manualLayout>
          <c:xMode val="edge"/>
          <c:yMode val="edge"/>
          <c:x val="1.12717141363123E-2"/>
          <c:y val="9.9309427151486426E-2"/>
          <c:w val="0.28149582451035721"/>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78523168771718E-2"/>
          <c:y val="8.6526318424922477E-2"/>
          <c:w val="0.98094961972757067"/>
          <c:h val="0.76822406419914968"/>
        </c:manualLayout>
      </c:layout>
      <c:barChart>
        <c:barDir val="col"/>
        <c:grouping val="percentStacked"/>
        <c:varyColors val="0"/>
        <c:ser>
          <c:idx val="0"/>
          <c:order val="0"/>
          <c:tx>
            <c:strRef>
              <c:f>List1!$B$1</c:f>
              <c:strCache>
                <c:ptCount val="1"/>
                <c:pt idx="0">
                  <c:v>LEFT wing parties</c:v>
                </c:pt>
              </c:strCache>
            </c:strRef>
          </c:tx>
          <c:spPr>
            <a:solidFill>
              <a:srgbClr val="F79646">
                <a:lumMod val="75000"/>
              </a:srgbClr>
            </a:solidFill>
            <a:ln>
              <a:noFill/>
            </a:ln>
          </c:spPr>
          <c:invertIfNegative val="0"/>
          <c:dPt>
            <c:idx val="0"/>
            <c:invertIfNegative val="0"/>
            <c:bubble3D val="0"/>
            <c:extLst>
              <c:ext xmlns:c16="http://schemas.microsoft.com/office/drawing/2014/chart" uri="{C3380CC4-5D6E-409C-BE32-E72D297353CC}">
                <c16:uniqueId val="{00000000-716F-4755-A1FE-68F7155396B9}"/>
              </c:ext>
            </c:extLst>
          </c:dPt>
          <c:dPt>
            <c:idx val="1"/>
            <c:invertIfNegative val="0"/>
            <c:bubble3D val="0"/>
            <c:extLst>
              <c:ext xmlns:c16="http://schemas.microsoft.com/office/drawing/2014/chart" uri="{C3380CC4-5D6E-409C-BE32-E72D297353CC}">
                <c16:uniqueId val="{00000001-716F-4755-A1FE-68F7155396B9}"/>
              </c:ext>
            </c:extLst>
          </c:dPt>
          <c:dPt>
            <c:idx val="2"/>
            <c:invertIfNegative val="0"/>
            <c:bubble3D val="0"/>
            <c:extLst>
              <c:ext xmlns:c16="http://schemas.microsoft.com/office/drawing/2014/chart" uri="{C3380CC4-5D6E-409C-BE32-E72D297353CC}">
                <c16:uniqueId val="{00000002-716F-4755-A1FE-68F7155396B9}"/>
              </c:ext>
            </c:extLst>
          </c:dPt>
          <c:dPt>
            <c:idx val="3"/>
            <c:invertIfNegative val="0"/>
            <c:bubble3D val="0"/>
            <c:extLst>
              <c:ext xmlns:c16="http://schemas.microsoft.com/office/drawing/2014/chart" uri="{C3380CC4-5D6E-409C-BE32-E72D297353CC}">
                <c16:uniqueId val="{00000003-716F-4755-A1FE-68F7155396B9}"/>
              </c:ext>
            </c:extLst>
          </c:dPt>
          <c:dPt>
            <c:idx val="8"/>
            <c:invertIfNegative val="0"/>
            <c:bubble3D val="0"/>
            <c:extLst>
              <c:ext xmlns:c16="http://schemas.microsoft.com/office/drawing/2014/chart" uri="{C3380CC4-5D6E-409C-BE32-E72D297353CC}">
                <c16:uniqueId val="{00000004-716F-4755-A1FE-68F7155396B9}"/>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716F-4755-A1FE-68F7155396B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List1!$B$2:$B$6</c:f>
              <c:numCache>
                <c:formatCode>General</c:formatCode>
                <c:ptCount val="5"/>
                <c:pt idx="0" formatCode="###0%">
                  <c:v>0.19495177519460039</c:v>
                </c:pt>
                <c:pt idx="2" formatCode="###0%">
                  <c:v>0.20426107760328108</c:v>
                </c:pt>
                <c:pt idx="3" formatCode="###0%">
                  <c:v>0.22386139596472104</c:v>
                </c:pt>
                <c:pt idx="4" formatCode="###0%">
                  <c:v>0.107686648844844</c:v>
                </c:pt>
              </c:numCache>
            </c:numRef>
          </c:val>
          <c:extLst>
            <c:ext xmlns:c16="http://schemas.microsoft.com/office/drawing/2014/chart" uri="{C3380CC4-5D6E-409C-BE32-E72D297353CC}">
              <c16:uniqueId val="{00000005-716F-4755-A1FE-68F7155396B9}"/>
            </c:ext>
          </c:extLst>
        </c:ser>
        <c:ser>
          <c:idx val="1"/>
          <c:order val="1"/>
          <c:tx>
            <c:strRef>
              <c:f>List1!$C$1</c:f>
              <c:strCache>
                <c:ptCount val="1"/>
                <c:pt idx="0">
                  <c:v>CENTER</c:v>
                </c:pt>
              </c:strCache>
            </c:strRef>
          </c:tx>
          <c:spPr>
            <a:solidFill>
              <a:sysClr val="window" lastClr="FFFFFF">
                <a:lumMod val="95000"/>
              </a:sysClr>
            </a:solidFill>
          </c:spPr>
          <c:invertIfNegative val="0"/>
          <c:dPt>
            <c:idx val="1"/>
            <c:invertIfNegative val="0"/>
            <c:bubble3D val="0"/>
            <c:extLst>
              <c:ext xmlns:c16="http://schemas.microsoft.com/office/drawing/2014/chart" uri="{C3380CC4-5D6E-409C-BE32-E72D297353CC}">
                <c16:uniqueId val="{00000006-716F-4755-A1FE-68F7155396B9}"/>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List1!$C$2:$C$6</c:f>
              <c:numCache>
                <c:formatCode>General</c:formatCode>
                <c:ptCount val="5"/>
                <c:pt idx="0" formatCode="###0%">
                  <c:v>0.53698574180479985</c:v>
                </c:pt>
                <c:pt idx="2" formatCode="###0%">
                  <c:v>0.46752316597278948</c:v>
                </c:pt>
                <c:pt idx="3" formatCode="###0%">
                  <c:v>0.54068193142027554</c:v>
                </c:pt>
                <c:pt idx="4" formatCode="###0%">
                  <c:v>0.68392393001783192</c:v>
                </c:pt>
              </c:numCache>
            </c:numRef>
          </c:val>
          <c:extLst>
            <c:ext xmlns:c16="http://schemas.microsoft.com/office/drawing/2014/chart" uri="{C3380CC4-5D6E-409C-BE32-E72D297353CC}">
              <c16:uniqueId val="{00000007-716F-4755-A1FE-68F7155396B9}"/>
            </c:ext>
          </c:extLst>
        </c:ser>
        <c:ser>
          <c:idx val="2"/>
          <c:order val="2"/>
          <c:tx>
            <c:strRef>
              <c:f>List1!$D$1</c:f>
              <c:strCache>
                <c:ptCount val="1"/>
                <c:pt idx="0">
                  <c:v>RIGHT wing parties</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List1!$A$2:$A$6</c:f>
              <c:strCache>
                <c:ptCount val="5"/>
                <c:pt idx="0">
                  <c:v>Total CR N1010</c:v>
                </c:pt>
                <c:pt idx="2">
                  <c:v>Index of interest in public events HIGH N408</c:v>
                </c:pt>
                <c:pt idx="3">
                  <c:v>Index of interest in public events CENTER N419</c:v>
                </c:pt>
                <c:pt idx="4">
                  <c:v>Index of interest in public events LOW N182</c:v>
                </c:pt>
              </c:strCache>
            </c:strRef>
          </c:cat>
          <c:val>
            <c:numRef>
              <c:f>List1!$D$2:$D$6</c:f>
              <c:numCache>
                <c:formatCode>General</c:formatCode>
                <c:ptCount val="5"/>
                <c:pt idx="0" formatCode="###0%">
                  <c:v>0.26806248300059815</c:v>
                </c:pt>
                <c:pt idx="2" formatCode="###0%">
                  <c:v>0.32821575642392864</c:v>
                </c:pt>
                <c:pt idx="3" formatCode="###0%">
                  <c:v>0.23545667261500314</c:v>
                </c:pt>
                <c:pt idx="4" formatCode="###0%">
                  <c:v>0.20838942113732484</c:v>
                </c:pt>
              </c:numCache>
            </c:numRef>
          </c:val>
          <c:extLst>
            <c:ext xmlns:c16="http://schemas.microsoft.com/office/drawing/2014/chart" uri="{C3380CC4-5D6E-409C-BE32-E72D297353CC}">
              <c16:uniqueId val="{00000008-716F-4755-A1FE-68F7155396B9}"/>
            </c:ext>
          </c:extLst>
        </c:ser>
        <c:dLbls>
          <c:showLegendKey val="0"/>
          <c:showVal val="0"/>
          <c:showCatName val="0"/>
          <c:showSerName val="0"/>
          <c:showPercent val="0"/>
          <c:showBubbleSize val="0"/>
        </c:dLbls>
        <c:gapWidth val="10"/>
        <c:overlap val="100"/>
        <c:serLines>
          <c:spPr>
            <a:ln w="15875">
              <a:solidFill>
                <a:sysClr val="window" lastClr="FFFFFF">
                  <a:lumMod val="85000"/>
                </a:sysClr>
              </a:solidFill>
            </a:ln>
          </c:spPr>
        </c:serLines>
        <c:axId val="135091712"/>
        <c:axId val="135093248"/>
      </c:barChart>
      <c:catAx>
        <c:axId val="135091712"/>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135093248"/>
        <c:crosses val="autoZero"/>
        <c:auto val="1"/>
        <c:lblAlgn val="ctr"/>
        <c:lblOffset val="300"/>
        <c:noMultiLvlLbl val="0"/>
      </c:catAx>
      <c:valAx>
        <c:axId val="135093248"/>
        <c:scaling>
          <c:orientation val="minMax"/>
          <c:max val="1"/>
          <c:min val="0"/>
        </c:scaling>
        <c:delete val="0"/>
        <c:axPos val="l"/>
        <c:numFmt formatCode="0%" sourceLinked="1"/>
        <c:majorTickMark val="out"/>
        <c:minorTickMark val="none"/>
        <c:tickLblPos val="none"/>
        <c:spPr>
          <a:ln>
            <a:noFill/>
          </a:ln>
        </c:spPr>
        <c:crossAx val="135091712"/>
        <c:crosses val="autoZero"/>
        <c:crossBetween val="between"/>
      </c:valAx>
      <c:spPr>
        <a:noFill/>
        <a:ln>
          <a:noFill/>
        </a:ln>
      </c:spPr>
    </c:plotArea>
    <c:legend>
      <c:legendPos val="l"/>
      <c:layout>
        <c:manualLayout>
          <c:xMode val="edge"/>
          <c:yMode val="edge"/>
          <c:x val="0.20133470096183256"/>
          <c:y val="4.7873605581136416E-2"/>
          <c:w val="0.21484615512091773"/>
          <c:h val="0.83555706430692711"/>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Prague </a:t>
            </a:r>
            <a:r>
              <a:rPr lang="cs-CZ" sz="600" i="1" dirty="0"/>
              <a:t>N=500</a:t>
            </a:r>
          </a:p>
        </c:rich>
      </c:tx>
      <c:layout>
        <c:manualLayout>
          <c:xMode val="edge"/>
          <c:yMode val="edge"/>
          <c:x val="0.53429555823282293"/>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Prague N=500</c:v>
                </c:pt>
              </c:strCache>
            </c:strRef>
          </c:tx>
          <c:spPr>
            <a:solidFill>
              <a:srgbClr val="37859D"/>
            </a:solidFill>
            <a:ln>
              <a:noFill/>
            </a:ln>
          </c:spPr>
          <c:invertIfNegative val="0"/>
          <c:dPt>
            <c:idx val="0"/>
            <c:invertIfNegative val="0"/>
            <c:bubble3D val="0"/>
            <c:extLst>
              <c:ext xmlns:c16="http://schemas.microsoft.com/office/drawing/2014/chart" uri="{C3380CC4-5D6E-409C-BE32-E72D297353CC}">
                <c16:uniqueId val="{00000000-4EB4-48E5-A45D-3B0C4B46AB2B}"/>
              </c:ext>
            </c:extLst>
          </c:dPt>
          <c:dPt>
            <c:idx val="1"/>
            <c:invertIfNegative val="0"/>
            <c:bubble3D val="0"/>
            <c:extLst>
              <c:ext xmlns:c16="http://schemas.microsoft.com/office/drawing/2014/chart" uri="{C3380CC4-5D6E-409C-BE32-E72D297353CC}">
                <c16:uniqueId val="{00000001-4EB4-48E5-A45D-3B0C4B46AB2B}"/>
              </c:ext>
            </c:extLst>
          </c:dPt>
          <c:dPt>
            <c:idx val="2"/>
            <c:invertIfNegative val="0"/>
            <c:bubble3D val="0"/>
            <c:extLst>
              <c:ext xmlns:c16="http://schemas.microsoft.com/office/drawing/2014/chart" uri="{C3380CC4-5D6E-409C-BE32-E72D297353CC}">
                <c16:uniqueId val="{00000002-4EB4-48E5-A45D-3B0C4B46AB2B}"/>
              </c:ext>
            </c:extLst>
          </c:dPt>
          <c:dPt>
            <c:idx val="3"/>
            <c:invertIfNegative val="0"/>
            <c:bubble3D val="0"/>
            <c:extLst>
              <c:ext xmlns:c16="http://schemas.microsoft.com/office/drawing/2014/chart" uri="{C3380CC4-5D6E-409C-BE32-E72D297353CC}">
                <c16:uniqueId val="{00000003-4EB4-48E5-A45D-3B0C4B46AB2B}"/>
              </c:ext>
            </c:extLst>
          </c:dPt>
          <c:dPt>
            <c:idx val="8"/>
            <c:invertIfNegative val="0"/>
            <c:bubble3D val="0"/>
            <c:extLst>
              <c:ext xmlns:c16="http://schemas.microsoft.com/office/drawing/2014/chart" uri="{C3380CC4-5D6E-409C-BE32-E72D297353CC}">
                <c16:uniqueId val="{00000004-4EB4-48E5-A45D-3B0C4B46AB2B}"/>
              </c:ext>
            </c:extLst>
          </c:dPt>
          <c:dLbls>
            <c:dLbl>
              <c:idx val="8"/>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4-4EB4-48E5-A45D-3B0C4B46AB2B}"/>
                </c:ext>
              </c:extLst>
            </c:dLbl>
            <c:dLbl>
              <c:idx val="17"/>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4EB4-48E5-A45D-3B0C4B46AB2B}"/>
                </c:ext>
              </c:extLst>
            </c:dLbl>
            <c:dLbl>
              <c:idx val="20"/>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4EB4-48E5-A45D-3B0C4B46AB2B}"/>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List1!$A$2:$A$21</c:f>
              <c:strCache>
                <c:ptCount val="20"/>
                <c:pt idx="0">
                  <c:v>Economic support, economic recovery</c:v>
                </c:pt>
                <c:pt idx="1">
                  <c:v>Resolving the situation regarding Covid, the consequences of the pandemic</c:v>
                </c:pt>
                <c:pt idx="2">
                  <c:v>Ecological projects</c:v>
                </c:pt>
                <c:pt idx="3">
                  <c:v>Subsidies, financial support</c:v>
                </c:pt>
                <c:pt idx="4">
                  <c:v>National support</c:v>
                </c:pt>
                <c:pt idx="5">
                  <c:v>Business support, small entrepreneurs</c:v>
                </c:pt>
                <c:pt idx="6">
                  <c:v>Tourism</c:v>
                </c:pt>
                <c:pt idx="7">
                  <c:v>Cooperation of all member countries</c:v>
                </c:pt>
                <c:pt idx="8">
                  <c:v>Fewer migrants, migration policy</c:v>
                </c:pt>
                <c:pt idx="9">
                  <c:v>Employment support</c:v>
                </c:pt>
                <c:pt idx="10">
                  <c:v>Education and training</c:v>
                </c:pt>
                <c:pt idx="11">
                  <c:v>Investments, investment support</c:v>
                </c:pt>
                <c:pt idx="12">
                  <c:v>Digitization</c:v>
                </c:pt>
                <c:pt idx="13">
                  <c:v>Abolition of the EU</c:v>
                </c:pt>
                <c:pt idx="14">
                  <c:v>Debt</c:v>
                </c:pt>
                <c:pt idx="15">
                  <c:v>Science and research</c:v>
                </c:pt>
                <c:pt idx="16">
                  <c:v>Culture and sports</c:v>
                </c:pt>
                <c:pt idx="17">
                  <c:v>Other</c:v>
                </c:pt>
                <c:pt idx="18">
                  <c:v>I do not know</c:v>
                </c:pt>
                <c:pt idx="19">
                  <c:v>I have no idea</c:v>
                </c:pt>
              </c:strCache>
            </c:strRef>
          </c:cat>
          <c:val>
            <c:numRef>
              <c:f>List1!$B$2:$B$21</c:f>
              <c:numCache>
                <c:formatCode>###0%</c:formatCode>
                <c:ptCount val="20"/>
                <c:pt idx="0">
                  <c:v>0.14199999999999999</c:v>
                </c:pt>
                <c:pt idx="1">
                  <c:v>9.8000000000000004E-2</c:v>
                </c:pt>
                <c:pt idx="2">
                  <c:v>5.800000000000001E-2</c:v>
                </c:pt>
                <c:pt idx="3">
                  <c:v>3.7999999999999999E-2</c:v>
                </c:pt>
                <c:pt idx="4">
                  <c:v>2.8000000000000004E-2</c:v>
                </c:pt>
                <c:pt idx="5">
                  <c:v>3.2000000000000001E-2</c:v>
                </c:pt>
                <c:pt idx="6">
                  <c:v>2.4E-2</c:v>
                </c:pt>
                <c:pt idx="7">
                  <c:v>1.7999999999999999E-2</c:v>
                </c:pt>
                <c:pt idx="8">
                  <c:v>0.02</c:v>
                </c:pt>
                <c:pt idx="9">
                  <c:v>1.2E-2</c:v>
                </c:pt>
                <c:pt idx="10">
                  <c:v>6.0000000000000001E-3</c:v>
                </c:pt>
                <c:pt idx="11">
                  <c:v>1.4000000000000002E-2</c:v>
                </c:pt>
                <c:pt idx="12">
                  <c:v>0.01</c:v>
                </c:pt>
                <c:pt idx="13">
                  <c:v>2E-3</c:v>
                </c:pt>
                <c:pt idx="14">
                  <c:v>2E-3</c:v>
                </c:pt>
                <c:pt idx="15">
                  <c:v>4.0000000000000001E-3</c:v>
                </c:pt>
                <c:pt idx="16">
                  <c:v>8.0000000000000002E-3</c:v>
                </c:pt>
                <c:pt idx="17">
                  <c:v>6.2000000000000006E-2</c:v>
                </c:pt>
                <c:pt idx="18">
                  <c:v>0.20800000000000002</c:v>
                </c:pt>
                <c:pt idx="19">
                  <c:v>0.29199999999999998</c:v>
                </c:pt>
              </c:numCache>
            </c:numRef>
          </c:val>
          <c:extLst>
            <c:ext xmlns:c16="http://schemas.microsoft.com/office/drawing/2014/chart" uri="{C3380CC4-5D6E-409C-BE32-E72D297353CC}">
              <c16:uniqueId val="{00000007-4EB4-48E5-A45D-3B0C4B46AB2B}"/>
            </c:ext>
          </c:extLst>
        </c:ser>
        <c:dLbls>
          <c:showLegendKey val="0"/>
          <c:showVal val="0"/>
          <c:showCatName val="0"/>
          <c:showSerName val="0"/>
          <c:showPercent val="0"/>
          <c:showBubbleSize val="0"/>
        </c:dLbls>
        <c:gapWidth val="30"/>
        <c:axId val="221500928"/>
        <c:axId val="224006528"/>
      </c:barChart>
      <c:catAx>
        <c:axId val="221500928"/>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solidFill>
                  <a:schemeClr val="bg1"/>
                </a:solidFill>
              </a:defRPr>
            </a:pPr>
            <a:endParaRPr lang="cs-CZ"/>
          </a:p>
        </c:txPr>
        <c:crossAx val="224006528"/>
        <c:crosses val="autoZero"/>
        <c:auto val="1"/>
        <c:lblAlgn val="ctr"/>
        <c:lblOffset val="300"/>
        <c:noMultiLvlLbl val="0"/>
      </c:catAx>
      <c:valAx>
        <c:axId val="224006528"/>
        <c:scaling>
          <c:orientation val="minMax"/>
          <c:max val="0.5"/>
          <c:min val="0"/>
        </c:scaling>
        <c:delete val="0"/>
        <c:axPos val="t"/>
        <c:numFmt formatCode="###0%" sourceLinked="1"/>
        <c:majorTickMark val="out"/>
        <c:minorTickMark val="none"/>
        <c:tickLblPos val="none"/>
        <c:spPr>
          <a:ln>
            <a:noFill/>
          </a:ln>
        </c:spPr>
        <c:crossAx val="221500928"/>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800"/>
            </a:pPr>
            <a:r>
              <a:rPr lang="cs-CZ" dirty="0"/>
              <a:t>Czech Republic </a:t>
            </a:r>
            <a:r>
              <a:rPr lang="cs-CZ" sz="600" i="1" dirty="0"/>
              <a:t>N=1010</a:t>
            </a:r>
          </a:p>
        </c:rich>
      </c:tx>
      <c:layout>
        <c:manualLayout>
          <c:xMode val="edge"/>
          <c:yMode val="edge"/>
          <c:x val="0.53138060620444094"/>
          <c:y val="0"/>
        </c:manualLayout>
      </c:layout>
      <c:overlay val="0"/>
    </c:title>
    <c:autoTitleDeleted val="0"/>
    <c:plotArea>
      <c:layout>
        <c:manualLayout>
          <c:layoutTarget val="inner"/>
          <c:xMode val="edge"/>
          <c:yMode val="edge"/>
          <c:x val="0.46724072620108337"/>
          <c:y val="6.7907879741179927E-2"/>
          <c:w val="0.53275927379891663"/>
          <c:h val="0.90526706079315977"/>
        </c:manualLayout>
      </c:layout>
      <c:barChart>
        <c:barDir val="bar"/>
        <c:grouping val="clustered"/>
        <c:varyColors val="0"/>
        <c:ser>
          <c:idx val="0"/>
          <c:order val="0"/>
          <c:tx>
            <c:strRef>
              <c:f>List1!$B$1</c:f>
              <c:strCache>
                <c:ptCount val="1"/>
                <c:pt idx="0">
                  <c:v>Czech Republic N=1010</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9612-48A3-98E9-3C53759F3E96}"/>
              </c:ext>
            </c:extLst>
          </c:dPt>
          <c:dPt>
            <c:idx val="1"/>
            <c:invertIfNegative val="0"/>
            <c:bubble3D val="0"/>
            <c:extLst>
              <c:ext xmlns:c16="http://schemas.microsoft.com/office/drawing/2014/chart" uri="{C3380CC4-5D6E-409C-BE32-E72D297353CC}">
                <c16:uniqueId val="{00000001-9612-48A3-98E9-3C53759F3E96}"/>
              </c:ext>
            </c:extLst>
          </c:dPt>
          <c:dPt>
            <c:idx val="2"/>
            <c:invertIfNegative val="0"/>
            <c:bubble3D val="0"/>
            <c:extLst>
              <c:ext xmlns:c16="http://schemas.microsoft.com/office/drawing/2014/chart" uri="{C3380CC4-5D6E-409C-BE32-E72D297353CC}">
                <c16:uniqueId val="{00000002-9612-48A3-98E9-3C53759F3E96}"/>
              </c:ext>
            </c:extLst>
          </c:dPt>
          <c:dPt>
            <c:idx val="3"/>
            <c:invertIfNegative val="0"/>
            <c:bubble3D val="0"/>
            <c:extLst>
              <c:ext xmlns:c16="http://schemas.microsoft.com/office/drawing/2014/chart" uri="{C3380CC4-5D6E-409C-BE32-E72D297353CC}">
                <c16:uniqueId val="{00000003-9612-48A3-98E9-3C53759F3E96}"/>
              </c:ext>
            </c:extLst>
          </c:dPt>
          <c:dPt>
            <c:idx val="8"/>
            <c:invertIfNegative val="0"/>
            <c:bubble3D val="0"/>
            <c:extLst>
              <c:ext xmlns:c16="http://schemas.microsoft.com/office/drawing/2014/chart" uri="{C3380CC4-5D6E-409C-BE32-E72D297353CC}">
                <c16:uniqueId val="{00000004-9612-48A3-98E9-3C53759F3E96}"/>
              </c:ext>
            </c:extLst>
          </c:dPt>
          <c:dLbls>
            <c:dLbl>
              <c:idx val="2"/>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9612-48A3-98E9-3C53759F3E96}"/>
                </c:ext>
              </c:extLst>
            </c:dLbl>
            <c:dLbl>
              <c:idx val="9"/>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5-9612-48A3-98E9-3C53759F3E96}"/>
                </c:ext>
              </c:extLst>
            </c:dLbl>
            <c:dLbl>
              <c:idx val="25"/>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6-9612-48A3-98E9-3C53759F3E9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List1!$A$2:$A$21</c:f>
              <c:strCache>
                <c:ptCount val="20"/>
                <c:pt idx="0">
                  <c:v>Economic support, economic recovery</c:v>
                </c:pt>
                <c:pt idx="1">
                  <c:v>Resolving the situation regarding Covid, the consequences of the pandemic</c:v>
                </c:pt>
                <c:pt idx="2">
                  <c:v>Ecological projects</c:v>
                </c:pt>
                <c:pt idx="3">
                  <c:v>Subsidies, financial support</c:v>
                </c:pt>
                <c:pt idx="4">
                  <c:v>National support</c:v>
                </c:pt>
                <c:pt idx="5">
                  <c:v>Business support, small entrepreneurs</c:v>
                </c:pt>
                <c:pt idx="6">
                  <c:v>Tourism</c:v>
                </c:pt>
                <c:pt idx="7">
                  <c:v>Cooperation of all member countries</c:v>
                </c:pt>
                <c:pt idx="8">
                  <c:v>Fewer migrants, migration policy</c:v>
                </c:pt>
                <c:pt idx="9">
                  <c:v>Employment support</c:v>
                </c:pt>
                <c:pt idx="10">
                  <c:v>Education and training</c:v>
                </c:pt>
                <c:pt idx="11">
                  <c:v>Investments, investment support</c:v>
                </c:pt>
                <c:pt idx="12">
                  <c:v>Digitization</c:v>
                </c:pt>
                <c:pt idx="13">
                  <c:v>Abolition of the EU</c:v>
                </c:pt>
                <c:pt idx="14">
                  <c:v>Debt</c:v>
                </c:pt>
                <c:pt idx="15">
                  <c:v>Science and research</c:v>
                </c:pt>
                <c:pt idx="16">
                  <c:v>Culture and sports</c:v>
                </c:pt>
                <c:pt idx="17">
                  <c:v>Other</c:v>
                </c:pt>
                <c:pt idx="18">
                  <c:v>I do not know</c:v>
                </c:pt>
                <c:pt idx="19">
                  <c:v>I have no idea</c:v>
                </c:pt>
              </c:strCache>
            </c:strRef>
          </c:cat>
          <c:val>
            <c:numRef>
              <c:f>List1!$B$2:$B$21</c:f>
              <c:numCache>
                <c:formatCode>###0%</c:formatCode>
                <c:ptCount val="20"/>
                <c:pt idx="0">
                  <c:v>0.11073675572158821</c:v>
                </c:pt>
                <c:pt idx="1">
                  <c:v>9.2574655912975229E-2</c:v>
                </c:pt>
                <c:pt idx="2">
                  <c:v>5.7623900469143854E-2</c:v>
                </c:pt>
                <c:pt idx="3">
                  <c:v>3.9679254206246198E-2</c:v>
                </c:pt>
                <c:pt idx="4">
                  <c:v>3.3613001862373773E-2</c:v>
                </c:pt>
                <c:pt idx="5">
                  <c:v>2.7080260312323478E-2</c:v>
                </c:pt>
                <c:pt idx="6">
                  <c:v>2.7033612243476522E-2</c:v>
                </c:pt>
                <c:pt idx="7">
                  <c:v>2.4442450686151668E-2</c:v>
                </c:pt>
                <c:pt idx="8">
                  <c:v>1.7291425768642874E-2</c:v>
                </c:pt>
                <c:pt idx="9">
                  <c:v>1.3439842261115191E-2</c:v>
                </c:pt>
                <c:pt idx="10">
                  <c:v>9.1134668655497436E-3</c:v>
                </c:pt>
                <c:pt idx="11">
                  <c:v>8.9110477248163459E-3</c:v>
                </c:pt>
                <c:pt idx="12">
                  <c:v>7.6135228044745019E-3</c:v>
                </c:pt>
                <c:pt idx="13">
                  <c:v>6.9531958748361156E-3</c:v>
                </c:pt>
                <c:pt idx="14">
                  <c:v>6.8376000630396968E-3</c:v>
                </c:pt>
                <c:pt idx="15">
                  <c:v>5.5340161572913944E-3</c:v>
                </c:pt>
                <c:pt idx="16">
                  <c:v>5.0002882526001425E-3</c:v>
                </c:pt>
                <c:pt idx="17">
                  <c:v>7.1754942060039434E-2</c:v>
                </c:pt>
                <c:pt idx="18">
                  <c:v>0.25287759486562295</c:v>
                </c:pt>
                <c:pt idx="19">
                  <c:v>0.27025468593486934</c:v>
                </c:pt>
              </c:numCache>
            </c:numRef>
          </c:val>
          <c:extLst>
            <c:ext xmlns:c16="http://schemas.microsoft.com/office/drawing/2014/chart" uri="{C3380CC4-5D6E-409C-BE32-E72D297353CC}">
              <c16:uniqueId val="{00000007-9612-48A3-98E9-3C53759F3E96}"/>
            </c:ext>
          </c:extLst>
        </c:ser>
        <c:dLbls>
          <c:showLegendKey val="0"/>
          <c:showVal val="0"/>
          <c:showCatName val="0"/>
          <c:showSerName val="0"/>
          <c:showPercent val="0"/>
          <c:showBubbleSize val="0"/>
        </c:dLbls>
        <c:gapWidth val="30"/>
        <c:axId val="224174464"/>
        <c:axId val="224190848"/>
      </c:barChart>
      <c:catAx>
        <c:axId val="224174464"/>
        <c:scaling>
          <c:orientation val="maxMin"/>
        </c:scaling>
        <c:delete val="0"/>
        <c:axPos val="l"/>
        <c:majorGridlines>
          <c:spPr>
            <a:ln>
              <a:solidFill>
                <a:sysClr val="window" lastClr="FFFFFF">
                  <a:lumMod val="95000"/>
                </a:sysClr>
              </a:solidFill>
            </a:ln>
          </c:spPr>
        </c:majorGridlines>
        <c:numFmt formatCode="General" sourceLinked="1"/>
        <c:majorTickMark val="out"/>
        <c:minorTickMark val="none"/>
        <c:tickLblPos val="low"/>
        <c:spPr>
          <a:ln>
            <a:noFill/>
          </a:ln>
        </c:spPr>
        <c:txPr>
          <a:bodyPr rot="0" vert="horz"/>
          <a:lstStyle/>
          <a:p>
            <a:pPr algn="r">
              <a:defRPr sz="800"/>
            </a:pPr>
            <a:endParaRPr lang="cs-CZ"/>
          </a:p>
        </c:txPr>
        <c:crossAx val="224190848"/>
        <c:crosses val="autoZero"/>
        <c:auto val="1"/>
        <c:lblAlgn val="ctr"/>
        <c:lblOffset val="300"/>
        <c:noMultiLvlLbl val="0"/>
      </c:catAx>
      <c:valAx>
        <c:axId val="224190848"/>
        <c:scaling>
          <c:orientation val="minMax"/>
          <c:max val="0.5"/>
          <c:min val="0"/>
        </c:scaling>
        <c:delete val="0"/>
        <c:axPos val="t"/>
        <c:numFmt formatCode="###0%" sourceLinked="1"/>
        <c:majorTickMark val="out"/>
        <c:minorTickMark val="none"/>
        <c:tickLblPos val="none"/>
        <c:spPr>
          <a:ln>
            <a:noFill/>
          </a:ln>
        </c:spPr>
        <c:crossAx val="224174464"/>
        <c:crosses val="autoZero"/>
        <c:crossBetween val="between"/>
      </c:valAx>
      <c:spPr>
        <a:noFill/>
        <a:ln>
          <a:noFill/>
        </a:ln>
      </c:spPr>
    </c:plotArea>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94427983894868E-3"/>
          <c:y val="8.6526318424922477E-2"/>
          <c:w val="0.98094961972757067"/>
          <c:h val="0.76822406419914968"/>
        </c:manualLayout>
      </c:layout>
      <c:barChart>
        <c:barDir val="col"/>
        <c:grouping val="percentStacked"/>
        <c:varyColors val="0"/>
        <c:ser>
          <c:idx val="0"/>
          <c:order val="0"/>
          <c:tx>
            <c:strRef>
              <c:f>List1!$B$1</c:f>
              <c:strCache>
                <c:ptCount val="1"/>
                <c:pt idx="0">
                  <c:v>Left wing
1-4</c:v>
                </c:pt>
              </c:strCache>
            </c:strRef>
          </c:tx>
          <c:spPr>
            <a:solidFill>
              <a:srgbClr val="F79646">
                <a:lumMod val="75000"/>
              </a:srgbClr>
            </a:solidFill>
            <a:ln>
              <a:noFill/>
            </a:ln>
          </c:spPr>
          <c:invertIfNegative val="0"/>
          <c:dPt>
            <c:idx val="0"/>
            <c:invertIfNegative val="0"/>
            <c:bubble3D val="0"/>
            <c:extLst>
              <c:ext xmlns:c16="http://schemas.microsoft.com/office/drawing/2014/chart" uri="{C3380CC4-5D6E-409C-BE32-E72D297353CC}">
                <c16:uniqueId val="{00000000-47F6-4C3A-A68F-D25AF3641790}"/>
              </c:ext>
            </c:extLst>
          </c:dPt>
          <c:dPt>
            <c:idx val="1"/>
            <c:invertIfNegative val="0"/>
            <c:bubble3D val="0"/>
            <c:extLst>
              <c:ext xmlns:c16="http://schemas.microsoft.com/office/drawing/2014/chart" uri="{C3380CC4-5D6E-409C-BE32-E72D297353CC}">
                <c16:uniqueId val="{00000001-47F6-4C3A-A68F-D25AF3641790}"/>
              </c:ext>
            </c:extLst>
          </c:dPt>
          <c:dPt>
            <c:idx val="2"/>
            <c:invertIfNegative val="0"/>
            <c:bubble3D val="0"/>
            <c:extLst>
              <c:ext xmlns:c16="http://schemas.microsoft.com/office/drawing/2014/chart" uri="{C3380CC4-5D6E-409C-BE32-E72D297353CC}">
                <c16:uniqueId val="{00000002-47F6-4C3A-A68F-D25AF3641790}"/>
              </c:ext>
            </c:extLst>
          </c:dPt>
          <c:dPt>
            <c:idx val="3"/>
            <c:invertIfNegative val="0"/>
            <c:bubble3D val="0"/>
            <c:extLst>
              <c:ext xmlns:c16="http://schemas.microsoft.com/office/drawing/2014/chart" uri="{C3380CC4-5D6E-409C-BE32-E72D297353CC}">
                <c16:uniqueId val="{00000003-47F6-4C3A-A68F-D25AF3641790}"/>
              </c:ext>
            </c:extLst>
          </c:dPt>
          <c:dPt>
            <c:idx val="8"/>
            <c:invertIfNegative val="0"/>
            <c:bubble3D val="0"/>
            <c:extLst>
              <c:ext xmlns:c16="http://schemas.microsoft.com/office/drawing/2014/chart" uri="{C3380CC4-5D6E-409C-BE32-E72D297353CC}">
                <c16:uniqueId val="{00000004-47F6-4C3A-A68F-D25AF3641790}"/>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1-47F6-4C3A-A68F-D25AF364179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List1!$A$2:$A$14</c:f>
              <c:strCache>
                <c:ptCount val="13"/>
                <c:pt idx="0">
                  <c:v>Total N=1010</c:v>
                </c:pt>
                <c:pt idx="2">
                  <c:v>Left-wing Euro-pesimist N95</c:v>
                </c:pt>
                <c:pt idx="3">
                  <c:v>Left-wing Euro-realist N58</c:v>
                </c:pt>
                <c:pt idx="4">
                  <c:v>Left-wing Euro-optimist N43</c:v>
                </c:pt>
                <c:pt idx="6">
                  <c:v>Center Euro-pesimist N127</c:v>
                </c:pt>
                <c:pt idx="7">
                  <c:v>Center Euro-realist N285</c:v>
                </c:pt>
                <c:pt idx="8">
                  <c:v>Center Euro-optimist N130</c:v>
                </c:pt>
                <c:pt idx="10">
                  <c:v>Right-wing Euro-pesimist N70</c:v>
                </c:pt>
                <c:pt idx="11">
                  <c:v>Right-wing Euro-realist N74</c:v>
                </c:pt>
                <c:pt idx="12">
                  <c:v>Right-wing Euro-optimist N126</c:v>
                </c:pt>
              </c:strCache>
            </c:strRef>
          </c:cat>
          <c:val>
            <c:numRef>
              <c:f>List1!$B$2:$B$14</c:f>
              <c:numCache>
                <c:formatCode>General</c:formatCode>
                <c:ptCount val="13"/>
                <c:pt idx="0" formatCode="###0%">
                  <c:v>0.18779884436163752</c:v>
                </c:pt>
                <c:pt idx="2" formatCode="###0%">
                  <c:v>0.33650667267855411</c:v>
                </c:pt>
                <c:pt idx="3" formatCode="###0%">
                  <c:v>0.14806439823465947</c:v>
                </c:pt>
                <c:pt idx="4" formatCode="###0%">
                  <c:v>0.25047528781790068</c:v>
                </c:pt>
                <c:pt idx="6" formatCode="###0%">
                  <c:v>0.33685262800533194</c:v>
                </c:pt>
                <c:pt idx="7" formatCode="###0%">
                  <c:v>5.3121562572751656E-2</c:v>
                </c:pt>
                <c:pt idx="8" formatCode="###0%">
                  <c:v>0.16222598936622049</c:v>
                </c:pt>
                <c:pt idx="10" formatCode="###0%">
                  <c:v>0.54340320566005695</c:v>
                </c:pt>
                <c:pt idx="11" formatCode="###0%">
                  <c:v>0.17976934544897646</c:v>
                </c:pt>
                <c:pt idx="12" formatCode="###0%">
                  <c:v>6.0002637994343501E-2</c:v>
                </c:pt>
              </c:numCache>
            </c:numRef>
          </c:val>
          <c:extLst>
            <c:ext xmlns:c16="http://schemas.microsoft.com/office/drawing/2014/chart" uri="{C3380CC4-5D6E-409C-BE32-E72D297353CC}">
              <c16:uniqueId val="{00000005-47F6-4C3A-A68F-D25AF3641790}"/>
            </c:ext>
          </c:extLst>
        </c:ser>
        <c:ser>
          <c:idx val="1"/>
          <c:order val="1"/>
          <c:tx>
            <c:strRef>
              <c:f>List1!$C$1</c:f>
              <c:strCache>
                <c:ptCount val="1"/>
                <c:pt idx="0">
                  <c:v>Center
5-7</c:v>
                </c:pt>
              </c:strCache>
            </c:strRef>
          </c:tx>
          <c:spPr>
            <a:solidFill>
              <a:sysClr val="window" lastClr="FFFFFF">
                <a:lumMod val="95000"/>
              </a:sysClr>
            </a:solidFill>
          </c:spPr>
          <c:invertIfNegative val="0"/>
          <c:dPt>
            <c:idx val="1"/>
            <c:invertIfNegative val="0"/>
            <c:bubble3D val="0"/>
            <c:extLst>
              <c:ext xmlns:c16="http://schemas.microsoft.com/office/drawing/2014/chart" uri="{C3380CC4-5D6E-409C-BE32-E72D297353CC}">
                <c16:uniqueId val="{00000006-47F6-4C3A-A68F-D25AF3641790}"/>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List1!$A$2:$A$14</c:f>
              <c:strCache>
                <c:ptCount val="13"/>
                <c:pt idx="0">
                  <c:v>Total N=1010</c:v>
                </c:pt>
                <c:pt idx="2">
                  <c:v>Left-wing Euro-pesimist N95</c:v>
                </c:pt>
                <c:pt idx="3">
                  <c:v>Left-wing Euro-realist N58</c:v>
                </c:pt>
                <c:pt idx="4">
                  <c:v>Left-wing Euro-optimist N43</c:v>
                </c:pt>
                <c:pt idx="6">
                  <c:v>Center Euro-pesimist N127</c:v>
                </c:pt>
                <c:pt idx="7">
                  <c:v>Center Euro-realist N285</c:v>
                </c:pt>
                <c:pt idx="8">
                  <c:v>Center Euro-optimist N130</c:v>
                </c:pt>
                <c:pt idx="10">
                  <c:v>Right-wing Euro-pesimist N70</c:v>
                </c:pt>
                <c:pt idx="11">
                  <c:v>Right-wing Euro-realist N74</c:v>
                </c:pt>
                <c:pt idx="12">
                  <c:v>Right-wing Euro-optimist N126</c:v>
                </c:pt>
              </c:strCache>
            </c:strRef>
          </c:cat>
          <c:val>
            <c:numRef>
              <c:f>List1!$C$2:$C$14</c:f>
              <c:numCache>
                <c:formatCode>General</c:formatCode>
                <c:ptCount val="13"/>
                <c:pt idx="0" formatCode="###0%">
                  <c:v>0.55766141723257001</c:v>
                </c:pt>
                <c:pt idx="2" formatCode="###0%">
                  <c:v>0.20498743536949265</c:v>
                </c:pt>
                <c:pt idx="3" formatCode="###0%">
                  <c:v>0.48154048686373846</c:v>
                </c:pt>
                <c:pt idx="4" formatCode="###0%">
                  <c:v>0.3445885622062283</c:v>
                </c:pt>
                <c:pt idx="6" formatCode="###0%">
                  <c:v>0.49853384638657389</c:v>
                </c:pt>
                <c:pt idx="7" formatCode="###0%">
                  <c:v>0.83260786015472776</c:v>
                </c:pt>
                <c:pt idx="8" formatCode="###0%">
                  <c:v>0.6316090730325995</c:v>
                </c:pt>
                <c:pt idx="10" formatCode="###0%">
                  <c:v>0.25211761836595026</c:v>
                </c:pt>
                <c:pt idx="11" formatCode="###0%">
                  <c:v>0.55419855963077003</c:v>
                </c:pt>
                <c:pt idx="12" formatCode="###0%">
                  <c:v>0.46620013209400896</c:v>
                </c:pt>
              </c:numCache>
            </c:numRef>
          </c:val>
          <c:extLst>
            <c:ext xmlns:c16="http://schemas.microsoft.com/office/drawing/2014/chart" uri="{C3380CC4-5D6E-409C-BE32-E72D297353CC}">
              <c16:uniqueId val="{00000007-47F6-4C3A-A68F-D25AF3641790}"/>
            </c:ext>
          </c:extLst>
        </c:ser>
        <c:ser>
          <c:idx val="2"/>
          <c:order val="2"/>
          <c:tx>
            <c:strRef>
              <c:f>List1!$D$1</c:f>
              <c:strCache>
                <c:ptCount val="1"/>
                <c:pt idx="0">
                  <c:v>Right wing
8-11</c:v>
                </c:pt>
              </c:strCache>
            </c:strRef>
          </c:tx>
          <c:spPr>
            <a:solidFill>
              <a:srgbClr val="37609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List1!$A$2:$A$14</c:f>
              <c:strCache>
                <c:ptCount val="13"/>
                <c:pt idx="0">
                  <c:v>Total N=1010</c:v>
                </c:pt>
                <c:pt idx="2">
                  <c:v>Left-wing Euro-pesimist N95</c:v>
                </c:pt>
                <c:pt idx="3">
                  <c:v>Left-wing Euro-realist N58</c:v>
                </c:pt>
                <c:pt idx="4">
                  <c:v>Left-wing Euro-optimist N43</c:v>
                </c:pt>
                <c:pt idx="6">
                  <c:v>Center Euro-pesimist N127</c:v>
                </c:pt>
                <c:pt idx="7">
                  <c:v>Center Euro-realist N285</c:v>
                </c:pt>
                <c:pt idx="8">
                  <c:v>Center Euro-optimist N130</c:v>
                </c:pt>
                <c:pt idx="10">
                  <c:v>Right-wing Euro-pesimist N70</c:v>
                </c:pt>
                <c:pt idx="11">
                  <c:v>Right-wing Euro-realist N74</c:v>
                </c:pt>
                <c:pt idx="12">
                  <c:v>Right-wing Euro-optimist N126</c:v>
                </c:pt>
              </c:strCache>
            </c:strRef>
          </c:cat>
          <c:val>
            <c:numRef>
              <c:f>List1!$D$2:$D$14</c:f>
              <c:numCache>
                <c:formatCode>General</c:formatCode>
                <c:ptCount val="13"/>
                <c:pt idx="0" formatCode="###0%">
                  <c:v>0.25453973840579081</c:v>
                </c:pt>
                <c:pt idx="2" formatCode="###0%">
                  <c:v>0.45850589195195307</c:v>
                </c:pt>
                <c:pt idx="3" formatCode="###0%">
                  <c:v>0.37039511490160221</c:v>
                </c:pt>
                <c:pt idx="4" formatCode="###0%">
                  <c:v>0.40493614997587124</c:v>
                </c:pt>
                <c:pt idx="6" formatCode="###0%">
                  <c:v>0.16461352560809367</c:v>
                </c:pt>
                <c:pt idx="7" formatCode="###0%">
                  <c:v>0.11427057727252046</c:v>
                </c:pt>
                <c:pt idx="8" formatCode="###0%">
                  <c:v>0.20616493760117957</c:v>
                </c:pt>
                <c:pt idx="10" formatCode="###0%">
                  <c:v>0.20447917597399232</c:v>
                </c:pt>
                <c:pt idx="11" formatCode="###0%">
                  <c:v>0.2660320949202532</c:v>
                </c:pt>
                <c:pt idx="12" formatCode="###0%">
                  <c:v>0.47379722991164686</c:v>
                </c:pt>
              </c:numCache>
            </c:numRef>
          </c:val>
          <c:extLst>
            <c:ext xmlns:c16="http://schemas.microsoft.com/office/drawing/2014/chart" uri="{C3380CC4-5D6E-409C-BE32-E72D297353CC}">
              <c16:uniqueId val="{00000008-47F6-4C3A-A68F-D25AF3641790}"/>
            </c:ext>
          </c:extLst>
        </c:ser>
        <c:dLbls>
          <c:showLegendKey val="0"/>
          <c:showVal val="0"/>
          <c:showCatName val="0"/>
          <c:showSerName val="0"/>
          <c:showPercent val="0"/>
          <c:showBubbleSize val="0"/>
        </c:dLbls>
        <c:gapWidth val="10"/>
        <c:overlap val="100"/>
        <c:axId val="143504128"/>
        <c:axId val="143616640"/>
      </c:barChart>
      <c:catAx>
        <c:axId val="143504128"/>
        <c:scaling>
          <c:orientation val="minMax"/>
        </c:scaling>
        <c:delete val="0"/>
        <c:axPos val="b"/>
        <c:numFmt formatCode="General" sourceLinked="1"/>
        <c:majorTickMark val="out"/>
        <c:minorTickMark val="none"/>
        <c:tickLblPos val="low"/>
        <c:spPr>
          <a:ln>
            <a:noFill/>
          </a:ln>
        </c:spPr>
        <c:txPr>
          <a:bodyPr rot="0" vert="horz"/>
          <a:lstStyle/>
          <a:p>
            <a:pPr algn="ctr">
              <a:defRPr sz="800"/>
            </a:pPr>
            <a:endParaRPr lang="cs-CZ"/>
          </a:p>
        </c:txPr>
        <c:crossAx val="143616640"/>
        <c:crosses val="autoZero"/>
        <c:auto val="1"/>
        <c:lblAlgn val="ctr"/>
        <c:lblOffset val="300"/>
        <c:noMultiLvlLbl val="0"/>
      </c:catAx>
      <c:valAx>
        <c:axId val="143616640"/>
        <c:scaling>
          <c:orientation val="minMax"/>
          <c:max val="1"/>
          <c:min val="0"/>
        </c:scaling>
        <c:delete val="0"/>
        <c:axPos val="l"/>
        <c:numFmt formatCode="0%" sourceLinked="1"/>
        <c:majorTickMark val="out"/>
        <c:minorTickMark val="none"/>
        <c:tickLblPos val="none"/>
        <c:spPr>
          <a:ln>
            <a:noFill/>
          </a:ln>
        </c:spPr>
        <c:crossAx val="143504128"/>
        <c:crosses val="autoZero"/>
        <c:crossBetween val="between"/>
      </c:valAx>
      <c:spPr>
        <a:noFill/>
        <a:ln>
          <a:noFill/>
        </a:ln>
      </c:spPr>
    </c:plotArea>
    <c:legend>
      <c:legendPos val="l"/>
      <c:layout>
        <c:manualLayout>
          <c:xMode val="edge"/>
          <c:yMode val="edge"/>
          <c:x val="7.917755479195912E-2"/>
          <c:y val="1.1137677899091493E-3"/>
          <c:w val="7.5027734806002375E-2"/>
          <c:h val="0.84023304808604993"/>
        </c:manualLayout>
      </c:layout>
      <c:overlay val="0"/>
      <c:spPr>
        <a:solidFill>
          <a:sysClr val="window" lastClr="FFFFFF"/>
        </a:solidFill>
      </c:spPr>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018933373371095"/>
          <c:y val="8.6526318424922477E-2"/>
          <c:w val="0.49063006144568633"/>
          <c:h val="0.76822406419914968"/>
        </c:manualLayout>
      </c:layout>
      <c:barChart>
        <c:barDir val="col"/>
        <c:grouping val="percentStacked"/>
        <c:varyColors val="0"/>
        <c:ser>
          <c:idx val="0"/>
          <c:order val="0"/>
          <c:tx>
            <c:strRef>
              <c:f>List1!$A$2</c:f>
              <c:strCache>
                <c:ptCount val="1"/>
                <c:pt idx="0">
                  <c:v>Definitely yes</c:v>
                </c:pt>
              </c:strCache>
            </c:strRef>
          </c:tx>
          <c:spPr>
            <a:solidFill>
              <a:srgbClr val="376092"/>
            </a:solidFill>
            <a:ln>
              <a:noFill/>
            </a:ln>
          </c:spPr>
          <c:invertIfNegative val="0"/>
          <c:dPt>
            <c:idx val="0"/>
            <c:invertIfNegative val="0"/>
            <c:bubble3D val="0"/>
            <c:extLst>
              <c:ext xmlns:c16="http://schemas.microsoft.com/office/drawing/2014/chart" uri="{C3380CC4-5D6E-409C-BE32-E72D297353CC}">
                <c16:uniqueId val="{00000000-999F-4106-83E1-0B33A10FC48C}"/>
              </c:ext>
            </c:extLst>
          </c:dPt>
          <c:dPt>
            <c:idx val="1"/>
            <c:invertIfNegative val="0"/>
            <c:bubble3D val="0"/>
            <c:spPr>
              <a:solidFill>
                <a:srgbClr val="37859D"/>
              </a:solidFill>
              <a:ln>
                <a:noFill/>
              </a:ln>
            </c:spPr>
            <c:extLst>
              <c:ext xmlns:c16="http://schemas.microsoft.com/office/drawing/2014/chart" uri="{C3380CC4-5D6E-409C-BE32-E72D297353CC}">
                <c16:uniqueId val="{00000002-999F-4106-83E1-0B33A10FC48C}"/>
              </c:ext>
            </c:extLst>
          </c:dPt>
          <c:dPt>
            <c:idx val="2"/>
            <c:invertIfNegative val="0"/>
            <c:bubble3D val="0"/>
            <c:extLst>
              <c:ext xmlns:c16="http://schemas.microsoft.com/office/drawing/2014/chart" uri="{C3380CC4-5D6E-409C-BE32-E72D297353CC}">
                <c16:uniqueId val="{00000003-999F-4106-83E1-0B33A10FC48C}"/>
              </c:ext>
            </c:extLst>
          </c:dPt>
          <c:dPt>
            <c:idx val="3"/>
            <c:invertIfNegative val="0"/>
            <c:bubble3D val="0"/>
            <c:extLst>
              <c:ext xmlns:c16="http://schemas.microsoft.com/office/drawing/2014/chart" uri="{C3380CC4-5D6E-409C-BE32-E72D297353CC}">
                <c16:uniqueId val="{00000004-999F-4106-83E1-0B33A10FC48C}"/>
              </c:ext>
            </c:extLst>
          </c:dPt>
          <c:dPt>
            <c:idx val="8"/>
            <c:invertIfNegative val="0"/>
            <c:bubble3D val="0"/>
            <c:extLst>
              <c:ext xmlns:c16="http://schemas.microsoft.com/office/drawing/2014/chart" uri="{C3380CC4-5D6E-409C-BE32-E72D297353CC}">
                <c16:uniqueId val="{00000005-999F-4106-83E1-0B33A10FC48C}"/>
              </c:ext>
            </c:extLst>
          </c:dPt>
          <c:dLbls>
            <c:dLbl>
              <c:idx val="1"/>
              <c:spPr>
                <a:noFill/>
                <a:ln>
                  <a:noFill/>
                </a:ln>
                <a:effectLst/>
              </c:spPr>
              <c:txPr>
                <a:bodyPr/>
                <a:lstStyle/>
                <a:p>
                  <a:pPr>
                    <a:defRPr/>
                  </a:pPr>
                  <a:endParaRPr lang="cs-CZ"/>
                </a:p>
              </c:txPr>
              <c:showLegendKey val="0"/>
              <c:showVal val="1"/>
              <c:showCatName val="0"/>
              <c:showSerName val="0"/>
              <c:showPercent val="0"/>
              <c:showBubbleSize val="0"/>
              <c:extLst>
                <c:ext xmlns:c16="http://schemas.microsoft.com/office/drawing/2014/chart" uri="{C3380CC4-5D6E-409C-BE32-E72D297353CC}">
                  <c16:uniqueId val="{00000002-999F-4106-83E1-0B33A10FC48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List1!$B$2:$C$2</c:f>
              <c:numCache>
                <c:formatCode>###0%</c:formatCode>
                <c:ptCount val="2"/>
                <c:pt idx="0">
                  <c:v>9.7354419978459561E-2</c:v>
                </c:pt>
                <c:pt idx="1">
                  <c:v>0.11600000000000002</c:v>
                </c:pt>
              </c:numCache>
            </c:numRef>
          </c:val>
          <c:extLst>
            <c:ext xmlns:c16="http://schemas.microsoft.com/office/drawing/2014/chart" uri="{C3380CC4-5D6E-409C-BE32-E72D297353CC}">
              <c16:uniqueId val="{00000006-999F-4106-83E1-0B33A10FC48C}"/>
            </c:ext>
          </c:extLst>
        </c:ser>
        <c:ser>
          <c:idx val="1"/>
          <c:order val="1"/>
          <c:tx>
            <c:strRef>
              <c:f>List1!$A$3</c:f>
              <c:strCache>
                <c:ptCount val="1"/>
                <c:pt idx="0">
                  <c:v>Probably yes</c:v>
                </c:pt>
              </c:strCache>
            </c:strRef>
          </c:tx>
          <c:spPr>
            <a:solidFill>
              <a:srgbClr val="376092">
                <a:alpha val="70000"/>
              </a:srgbClr>
            </a:solidFill>
          </c:spPr>
          <c:invertIfNegative val="0"/>
          <c:dPt>
            <c:idx val="1"/>
            <c:invertIfNegative val="0"/>
            <c:bubble3D val="0"/>
            <c:spPr>
              <a:solidFill>
                <a:srgbClr val="37859D">
                  <a:alpha val="70000"/>
                </a:srgbClr>
              </a:solidFill>
            </c:spPr>
            <c:extLst>
              <c:ext xmlns:c16="http://schemas.microsoft.com/office/drawing/2014/chart" uri="{C3380CC4-5D6E-409C-BE32-E72D297353CC}">
                <c16:uniqueId val="{00000008-999F-4106-83E1-0B33A10FC48C}"/>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List1!$B$3:$C$3</c:f>
              <c:numCache>
                <c:formatCode>###0%</c:formatCode>
                <c:ptCount val="2"/>
                <c:pt idx="0">
                  <c:v>0.26246110503534598</c:v>
                </c:pt>
                <c:pt idx="1">
                  <c:v>0.42799999999999999</c:v>
                </c:pt>
              </c:numCache>
            </c:numRef>
          </c:val>
          <c:extLst>
            <c:ext xmlns:c16="http://schemas.microsoft.com/office/drawing/2014/chart" uri="{C3380CC4-5D6E-409C-BE32-E72D297353CC}">
              <c16:uniqueId val="{00000009-999F-4106-83E1-0B33A10FC48C}"/>
            </c:ext>
          </c:extLst>
        </c:ser>
        <c:ser>
          <c:idx val="2"/>
          <c:order val="2"/>
          <c:tx>
            <c:strRef>
              <c:f>List1!$A$4</c:f>
              <c:strCache>
                <c:ptCount val="1"/>
                <c:pt idx="0">
                  <c:v>Difficult to say</c:v>
                </c:pt>
              </c:strCache>
            </c:strRef>
          </c:tx>
          <c:spPr>
            <a:solidFill>
              <a:sysClr val="window" lastClr="FFFFFF">
                <a:lumMod val="9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List1!$B$4:$C$4</c:f>
              <c:numCache>
                <c:formatCode>###0%</c:formatCode>
                <c:ptCount val="2"/>
                <c:pt idx="0">
                  <c:v>0.35398318945910856</c:v>
                </c:pt>
                <c:pt idx="1">
                  <c:v>0.26600000000000001</c:v>
                </c:pt>
              </c:numCache>
            </c:numRef>
          </c:val>
          <c:extLst>
            <c:ext xmlns:c16="http://schemas.microsoft.com/office/drawing/2014/chart" uri="{C3380CC4-5D6E-409C-BE32-E72D297353CC}">
              <c16:uniqueId val="{0000000A-999F-4106-83E1-0B33A10FC48C}"/>
            </c:ext>
          </c:extLst>
        </c:ser>
        <c:ser>
          <c:idx val="3"/>
          <c:order val="3"/>
          <c:tx>
            <c:strRef>
              <c:f>List1!$A$5</c:f>
              <c:strCache>
                <c:ptCount val="1"/>
                <c:pt idx="0">
                  <c:v>Probably no</c:v>
                </c:pt>
              </c:strCache>
            </c:strRef>
          </c:tx>
          <c:spPr>
            <a:solidFill>
              <a:sysClr val="window" lastClr="FFFFFF">
                <a:lumMod val="50000"/>
                <a:alpha val="7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List1!$B$5:$C$5</c:f>
              <c:numCache>
                <c:formatCode>###0%</c:formatCode>
                <c:ptCount val="2"/>
                <c:pt idx="0">
                  <c:v>0.20581683544668852</c:v>
                </c:pt>
                <c:pt idx="1">
                  <c:v>0.14799999999999999</c:v>
                </c:pt>
              </c:numCache>
            </c:numRef>
          </c:val>
          <c:extLst>
            <c:ext xmlns:c16="http://schemas.microsoft.com/office/drawing/2014/chart" uri="{C3380CC4-5D6E-409C-BE32-E72D297353CC}">
              <c16:uniqueId val="{0000000B-999F-4106-83E1-0B33A10FC48C}"/>
            </c:ext>
          </c:extLst>
        </c:ser>
        <c:ser>
          <c:idx val="4"/>
          <c:order val="4"/>
          <c:tx>
            <c:strRef>
              <c:f>List1!$A$6</c:f>
              <c:strCache>
                <c:ptCount val="1"/>
                <c:pt idx="0">
                  <c:v>Definitely no</c:v>
                </c:pt>
              </c:strCache>
            </c:strRef>
          </c:tx>
          <c:spPr>
            <a:solidFill>
              <a:sysClr val="window" lastClr="FFFFFF">
                <a:lumMod val="50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List1!$B$1:$C$1</c:f>
              <c:strCache>
                <c:ptCount val="2"/>
                <c:pt idx="0">
                  <c:v>Czech Republic N=1010</c:v>
                </c:pt>
                <c:pt idx="1">
                  <c:v>Prague N=500</c:v>
                </c:pt>
              </c:strCache>
            </c:strRef>
          </c:cat>
          <c:val>
            <c:numRef>
              <c:f>List1!$B$6:$C$6</c:f>
              <c:numCache>
                <c:formatCode>###0%</c:formatCode>
                <c:ptCount val="2"/>
                <c:pt idx="0">
                  <c:v>8.0384450080396755E-2</c:v>
                </c:pt>
                <c:pt idx="1">
                  <c:v>4.2000000000000003E-2</c:v>
                </c:pt>
              </c:numCache>
            </c:numRef>
          </c:val>
          <c:extLst>
            <c:ext xmlns:c16="http://schemas.microsoft.com/office/drawing/2014/chart" uri="{C3380CC4-5D6E-409C-BE32-E72D297353CC}">
              <c16:uniqueId val="{0000000C-999F-4106-83E1-0B33A10FC48C}"/>
            </c:ext>
          </c:extLst>
        </c:ser>
        <c:dLbls>
          <c:showLegendKey val="0"/>
          <c:showVal val="0"/>
          <c:showCatName val="0"/>
          <c:showSerName val="0"/>
          <c:showPercent val="0"/>
          <c:showBubbleSize val="0"/>
        </c:dLbls>
        <c:gapWidth val="10"/>
        <c:overlap val="100"/>
        <c:axId val="129881216"/>
        <c:axId val="129883136"/>
      </c:barChart>
      <c:catAx>
        <c:axId val="129881216"/>
        <c:scaling>
          <c:orientation val="minMax"/>
        </c:scaling>
        <c:delete val="0"/>
        <c:axPos val="b"/>
        <c:numFmt formatCode="General" sourceLinked="1"/>
        <c:majorTickMark val="out"/>
        <c:minorTickMark val="none"/>
        <c:tickLblPos val="low"/>
        <c:spPr>
          <a:ln>
            <a:noFill/>
          </a:ln>
        </c:spPr>
        <c:txPr>
          <a:bodyPr rot="0" vert="horz"/>
          <a:lstStyle/>
          <a:p>
            <a:pPr algn="r">
              <a:defRPr sz="800"/>
            </a:pPr>
            <a:endParaRPr lang="cs-CZ"/>
          </a:p>
        </c:txPr>
        <c:crossAx val="129883136"/>
        <c:crosses val="autoZero"/>
        <c:auto val="1"/>
        <c:lblAlgn val="ctr"/>
        <c:lblOffset val="300"/>
        <c:noMultiLvlLbl val="0"/>
      </c:catAx>
      <c:valAx>
        <c:axId val="129883136"/>
        <c:scaling>
          <c:orientation val="minMax"/>
          <c:max val="1"/>
          <c:min val="0"/>
        </c:scaling>
        <c:delete val="0"/>
        <c:axPos val="l"/>
        <c:numFmt formatCode="0%" sourceLinked="1"/>
        <c:majorTickMark val="out"/>
        <c:minorTickMark val="none"/>
        <c:tickLblPos val="none"/>
        <c:spPr>
          <a:ln>
            <a:noFill/>
          </a:ln>
        </c:spPr>
        <c:crossAx val="129881216"/>
        <c:crosses val="autoZero"/>
        <c:crossBetween val="between"/>
      </c:valAx>
      <c:spPr>
        <a:noFill/>
        <a:ln>
          <a:noFill/>
        </a:ln>
      </c:spPr>
    </c:plotArea>
    <c:legend>
      <c:legendPos val="l"/>
      <c:layout>
        <c:manualLayout>
          <c:xMode val="edge"/>
          <c:yMode val="edge"/>
          <c:x val="1.12717141363123E-2"/>
          <c:y val="9.9309427151486426E-2"/>
          <c:w val="0.11993458855654754"/>
          <c:h val="0.74170712435834085"/>
        </c:manualLayout>
      </c:layout>
      <c:overlay val="0"/>
    </c:legend>
    <c:plotVisOnly val="1"/>
    <c:dispBlanksAs val="gap"/>
    <c:showDLblsOverMax val="0"/>
  </c:chart>
  <c:spPr>
    <a:noFill/>
    <a:ln>
      <a:noFill/>
    </a:ln>
  </c:spPr>
  <c:txPr>
    <a:bodyPr/>
    <a:lstStyle/>
    <a:p>
      <a:pPr>
        <a:defRPr sz="800" b="0">
          <a:solidFill>
            <a:schemeClr val="tx1">
              <a:lumMod val="85000"/>
              <a:lumOff val="15000"/>
            </a:schemeClr>
          </a:solidFill>
          <a:latin typeface="Helvetica" pitchFamily="34" charset="0"/>
          <a:cs typeface="Helvetica" pitchFamily="34" charset="0"/>
        </a:defRPr>
      </a:pPr>
      <a:endParaRPr lang="cs-CZ"/>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F0FE59-FA11-F347-A993-563EB55F3605}" type="datetimeFigureOut">
              <a:rPr lang="en-US" smtClean="0"/>
              <a:t>2/20/2022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0208E-2D1E-8846-96C0-44DBA18F5475}" type="slidenum">
              <a:rPr lang="en-US" smtClean="0"/>
              <a:t>‹#›</a:t>
            </a:fld>
            <a:endParaRPr lang="en-US"/>
          </a:p>
        </p:txBody>
      </p:sp>
    </p:spTree>
    <p:extLst>
      <p:ext uri="{BB962C8B-B14F-4D97-AF65-F5344CB8AC3E}">
        <p14:creationId xmlns:p14="http://schemas.microsoft.com/office/powerpoint/2010/main" val="1824923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A625E-3E29-3A4B-B1A5-934DBD84256E}" type="datetimeFigureOut">
              <a:rPr lang="en-US" smtClean="0"/>
              <a:t>2/20/2022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109DD-8CA0-0040-A82C-D2A8D313C4BE}" type="slidenum">
              <a:rPr lang="en-US" smtClean="0"/>
              <a:t>‹#›</a:t>
            </a:fld>
            <a:endParaRPr lang="en-US"/>
          </a:p>
        </p:txBody>
      </p:sp>
    </p:spTree>
    <p:extLst>
      <p:ext uri="{BB962C8B-B14F-4D97-AF65-F5344CB8AC3E}">
        <p14:creationId xmlns:p14="http://schemas.microsoft.com/office/powerpoint/2010/main" val="34528502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lide - logo">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1719" y="4307106"/>
            <a:ext cx="1020563" cy="515691"/>
          </a:xfrm>
          <a:prstGeom prst="rect">
            <a:avLst/>
          </a:prstGeom>
        </p:spPr>
      </p:pic>
      <p:cxnSp>
        <p:nvCxnSpPr>
          <p:cNvPr id="11" name="Straight Connector 10"/>
          <p:cNvCxnSpPr/>
          <p:nvPr userDrawn="1"/>
        </p:nvCxnSpPr>
        <p:spPr>
          <a:xfrm>
            <a:off x="0" y="4131799"/>
            <a:ext cx="9144000" cy="0"/>
          </a:xfrm>
          <a:prstGeom prst="line">
            <a:avLst/>
          </a:prstGeom>
          <a:ln w="6350">
            <a:solidFill>
              <a:srgbClr val="867065"/>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Subtitle 1"/>
          <p:cNvSpPr txBox="1">
            <a:spLocks/>
          </p:cNvSpPr>
          <p:nvPr userDrawn="1"/>
        </p:nvSpPr>
        <p:spPr>
          <a:xfrm>
            <a:off x="3606966" y="4743432"/>
            <a:ext cx="1930068" cy="4000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lnSpc>
                <a:spcPct val="150000"/>
              </a:lnSpc>
            </a:pPr>
            <a:r>
              <a:rPr lang="en-US" sz="1000" dirty="0" err="1">
                <a:solidFill>
                  <a:schemeClr val="tx1"/>
                </a:solidFill>
                <a:latin typeface="Helvetica Light" charset="0"/>
                <a:ea typeface="Helvetica Light" charset="0"/>
                <a:cs typeface="Helvetica Light" charset="0"/>
              </a:rPr>
              <a:t>www.perfectcrowd.cz</a:t>
            </a:r>
            <a:endParaRPr lang="en-US" sz="1000" dirty="0">
              <a:solidFill>
                <a:schemeClr val="tx1"/>
              </a:solidFill>
              <a:latin typeface="Helvetica Light" charset="0"/>
              <a:ea typeface="Helvetica Light" charset="0"/>
              <a:cs typeface="Helvetica Light" charset="0"/>
            </a:endParaRPr>
          </a:p>
        </p:txBody>
      </p:sp>
      <p:sp>
        <p:nvSpPr>
          <p:cNvPr id="14" name="Text Placeholder 13"/>
          <p:cNvSpPr>
            <a:spLocks noGrp="1"/>
          </p:cNvSpPr>
          <p:nvPr>
            <p:ph type="body" sz="quarter" idx="10" hasCustomPrompt="1"/>
          </p:nvPr>
        </p:nvSpPr>
        <p:spPr>
          <a:xfrm>
            <a:off x="812800" y="2257426"/>
            <a:ext cx="7518400" cy="808152"/>
          </a:xfrm>
        </p:spPr>
        <p:txBody>
          <a:bodyPr anchor="ctr">
            <a:noAutofit/>
          </a:bodyPr>
          <a:lstStyle>
            <a:lvl1pPr marL="0" indent="0" algn="ctr">
              <a:buNone/>
              <a:defRPr sz="3600" b="0" i="0" cap="all">
                <a:latin typeface="Helvetica Light"/>
                <a:cs typeface="Helvetica Light"/>
              </a:defRPr>
            </a:lvl1pPr>
            <a:lvl2pPr marL="457200" indent="0">
              <a:buNone/>
              <a:defRPr sz="3600" b="0" i="0">
                <a:latin typeface="Helvetica Light"/>
                <a:cs typeface="Helvetica Light"/>
              </a:defRPr>
            </a:lvl2pPr>
            <a:lvl3pPr marL="914400" indent="0">
              <a:buNone/>
              <a:defRPr sz="3600" b="0" i="0">
                <a:latin typeface="Helvetica Light"/>
                <a:cs typeface="Helvetica Light"/>
              </a:defRPr>
            </a:lvl3pPr>
            <a:lvl4pPr marL="1371600" indent="0">
              <a:buNone/>
              <a:defRPr sz="3600" b="0" i="0">
                <a:latin typeface="Helvetica Light"/>
                <a:cs typeface="Helvetica Light"/>
              </a:defRPr>
            </a:lvl4pPr>
            <a:lvl5pPr marL="1828800" indent="0">
              <a:buNone/>
              <a:defRPr sz="3600" b="0" i="0">
                <a:latin typeface="Helvetica Light"/>
                <a:cs typeface="Helvetica Light"/>
              </a:defRPr>
            </a:lvl5pPr>
          </a:lstStyle>
          <a:p>
            <a:pPr lvl="0"/>
            <a:r>
              <a:rPr lang="cs-CZ" dirty="0"/>
              <a:t>&gt;&gt; Hlavní název</a:t>
            </a:r>
            <a:endParaRPr lang="en-US" dirty="0"/>
          </a:p>
        </p:txBody>
      </p:sp>
      <p:sp>
        <p:nvSpPr>
          <p:cNvPr id="17" name="Picture Placeholder 16"/>
          <p:cNvSpPr>
            <a:spLocks noGrp="1"/>
          </p:cNvSpPr>
          <p:nvPr>
            <p:ph type="pic" sz="quarter" idx="12" hasCustomPrompt="1"/>
          </p:nvPr>
        </p:nvSpPr>
        <p:spPr>
          <a:xfrm>
            <a:off x="3673887" y="282575"/>
            <a:ext cx="1796226" cy="1744663"/>
          </a:xfrm>
        </p:spPr>
        <p:txBody>
          <a:bodyPr/>
          <a:lstStyle>
            <a:lvl1pPr marL="0" indent="0" algn="ctr">
              <a:buNone/>
              <a:defRPr b="0" i="0">
                <a:latin typeface="Helvetica Light"/>
                <a:cs typeface="Helvetica Light"/>
              </a:defRPr>
            </a:lvl1pPr>
          </a:lstStyle>
          <a:p>
            <a:r>
              <a:rPr lang="en-US" b="0" i="0" dirty="0">
                <a:latin typeface="Helvetica Light"/>
                <a:cs typeface="Helvetica Light"/>
              </a:rPr>
              <a:t>Logo</a:t>
            </a:r>
            <a:endParaRPr lang="en-US" dirty="0"/>
          </a:p>
        </p:txBody>
      </p:sp>
      <p:sp>
        <p:nvSpPr>
          <p:cNvPr id="18" name="Text Placeholder 13"/>
          <p:cNvSpPr>
            <a:spLocks noGrp="1"/>
          </p:cNvSpPr>
          <p:nvPr>
            <p:ph type="body" sz="quarter" idx="11" hasCustomPrompt="1"/>
          </p:nvPr>
        </p:nvSpPr>
        <p:spPr>
          <a:xfrm>
            <a:off x="812800" y="3078386"/>
            <a:ext cx="7518400" cy="538785"/>
          </a:xfrm>
        </p:spPr>
        <p:txBody>
          <a:bodyPr anchor="ctr">
            <a:noAutofit/>
          </a:bodyPr>
          <a:lstStyle>
            <a:lvl1pPr marL="0" indent="0" algn="ctr">
              <a:buNone/>
              <a:defRPr sz="2400" b="0" i="0" cap="none">
                <a:solidFill>
                  <a:schemeClr val="tx1"/>
                </a:solidFill>
                <a:latin typeface="Helvetica Light"/>
                <a:cs typeface="Helvetica Light"/>
              </a:defRPr>
            </a:lvl1pPr>
            <a:lvl2pPr marL="457200" indent="0">
              <a:buNone/>
              <a:defRPr sz="3600" b="0" i="0">
                <a:latin typeface="Helvetica Light"/>
                <a:cs typeface="Helvetica Light"/>
              </a:defRPr>
            </a:lvl2pPr>
            <a:lvl3pPr marL="914400" indent="0">
              <a:buNone/>
              <a:defRPr sz="3600" b="0" i="0">
                <a:latin typeface="Helvetica Light"/>
                <a:cs typeface="Helvetica Light"/>
              </a:defRPr>
            </a:lvl3pPr>
            <a:lvl4pPr marL="1371600" indent="0">
              <a:buNone/>
              <a:defRPr sz="3600" b="0" i="0">
                <a:latin typeface="Helvetica Light"/>
                <a:cs typeface="Helvetica Light"/>
              </a:defRPr>
            </a:lvl4pPr>
            <a:lvl5pPr marL="1828800" indent="0">
              <a:buNone/>
              <a:defRPr sz="3600" b="0" i="0">
                <a:latin typeface="Helvetica Light"/>
                <a:cs typeface="Helvetica Light"/>
              </a:defRPr>
            </a:lvl5pPr>
          </a:lstStyle>
          <a:p>
            <a:pPr lvl="0"/>
            <a:r>
              <a:rPr lang="cs-CZ" dirty="0"/>
              <a:t>&gt;&gt; Podnázev</a:t>
            </a:r>
            <a:endParaRPr lang="en-US" dirty="0"/>
          </a:p>
        </p:txBody>
      </p:sp>
    </p:spTree>
    <p:extLst>
      <p:ext uri="{BB962C8B-B14F-4D97-AF65-F5344CB8AC3E}">
        <p14:creationId xmlns:p14="http://schemas.microsoft.com/office/powerpoint/2010/main" val="17479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Hlavní výsledky - pododdíl">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0" y="2633440"/>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sp>
        <p:nvSpPr>
          <p:cNvPr id="2" name="Oval 1"/>
          <p:cNvSpPr/>
          <p:nvPr userDrawn="1"/>
        </p:nvSpPr>
        <p:spPr>
          <a:xfrm>
            <a:off x="2872750" y="872501"/>
            <a:ext cx="3398500" cy="3398500"/>
          </a:xfrm>
          <a:prstGeom prst="ellipse">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18"/>
          <p:cNvSpPr>
            <a:spLocks noGrp="1"/>
          </p:cNvSpPr>
          <p:nvPr>
            <p:ph sz="quarter" idx="10" hasCustomPrompt="1"/>
          </p:nvPr>
        </p:nvSpPr>
        <p:spPr>
          <a:xfrm>
            <a:off x="3429000" y="1714500"/>
            <a:ext cx="2209800" cy="1714500"/>
          </a:xfrm>
        </p:spPr>
        <p:txBody>
          <a:bodyPr anchor="ctr">
            <a:normAutofit/>
          </a:bodyPr>
          <a:lstStyle>
            <a:lvl1pPr marL="0" algn="ctr">
              <a:spcBef>
                <a:spcPts val="0"/>
              </a:spcBef>
              <a:buNone/>
              <a:defRPr sz="2400" cap="all" baseline="0">
                <a:solidFill>
                  <a:schemeClr val="bg1"/>
                </a:solidFill>
              </a:defRPr>
            </a:lvl1pPr>
          </a:lstStyle>
          <a:p>
            <a:pPr lvl="0"/>
            <a:r>
              <a:rPr lang="en-US" sz="2400" dirty="0"/>
              <a:t>&gt;&gt;</a:t>
            </a:r>
            <a:r>
              <a:rPr lang="en-US" sz="2400" dirty="0" err="1"/>
              <a:t>Název</a:t>
            </a:r>
            <a:r>
              <a:rPr lang="en-US" sz="2400" dirty="0"/>
              <a:t> </a:t>
            </a:r>
            <a:r>
              <a:rPr lang="en-US" sz="2400" dirty="0" err="1"/>
              <a:t>pododdílu</a:t>
            </a:r>
            <a:endParaRPr lang="en-US" dirty="0"/>
          </a:p>
        </p:txBody>
      </p:sp>
    </p:spTree>
    <p:extLst>
      <p:ext uri="{BB962C8B-B14F-4D97-AF65-F5344CB8AC3E}">
        <p14:creationId xmlns:p14="http://schemas.microsoft.com/office/powerpoint/2010/main" val="24308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03 Hlavní výsledky - pododdíl">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0" y="2633440"/>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46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3 Hlavní výsledky – graf">
    <p:spTree>
      <p:nvGrpSpPr>
        <p:cNvPr id="1" name=""/>
        <p:cNvGrpSpPr/>
        <p:nvPr/>
      </p:nvGrpSpPr>
      <p:grpSpPr>
        <a:xfrm>
          <a:off x="0" y="0"/>
          <a:ext cx="0" cy="0"/>
          <a:chOff x="0" y="0"/>
          <a:chExt cx="0" cy="0"/>
        </a:xfrm>
      </p:grpSpPr>
      <p:sp>
        <p:nvSpPr>
          <p:cNvPr id="26" name="Text Placeholder 25"/>
          <p:cNvSpPr>
            <a:spLocks noGrp="1"/>
          </p:cNvSpPr>
          <p:nvPr>
            <p:ph type="body" sz="quarter" idx="13" hasCustomPrompt="1"/>
          </p:nvPr>
        </p:nvSpPr>
        <p:spPr>
          <a:xfrm>
            <a:off x="859954" y="4189413"/>
            <a:ext cx="2483322" cy="646112"/>
          </a:xfrm>
        </p:spPr>
        <p:txBody>
          <a:bodyPr anchor="ctr">
            <a:noAutofit/>
          </a:bodyPr>
          <a:lstStyle>
            <a:lvl1pPr marL="0" indent="0">
              <a:buNone/>
              <a:defRPr sz="1800" b="0" i="0">
                <a:latin typeface="Helvetica"/>
                <a:cs typeface="Helvetica"/>
              </a:defRPr>
            </a:lvl1pPr>
            <a:lvl2pPr marL="457200" indent="0">
              <a:buNone/>
              <a:defRPr sz="1800" b="0" i="0">
                <a:latin typeface="Helvetica"/>
                <a:cs typeface="Helvetica"/>
              </a:defRPr>
            </a:lvl2pPr>
            <a:lvl3pPr marL="914400" indent="0">
              <a:buNone/>
              <a:defRPr sz="1800" b="0" i="0">
                <a:latin typeface="Helvetica"/>
                <a:cs typeface="Helvetica"/>
              </a:defRPr>
            </a:lvl3pPr>
            <a:lvl4pPr marL="1371600" indent="0">
              <a:buNone/>
              <a:defRPr sz="1800" b="0" i="0">
                <a:latin typeface="Helvetica"/>
                <a:cs typeface="Helvetica"/>
              </a:defRPr>
            </a:lvl4pPr>
            <a:lvl5pPr marL="1828800" indent="0">
              <a:buNone/>
              <a:defRPr sz="1800" b="0" i="0">
                <a:latin typeface="Helvetica"/>
                <a:cs typeface="Helvetica"/>
              </a:defRPr>
            </a:lvl5pPr>
          </a:lstStyle>
          <a:p>
            <a:pPr lvl="0"/>
            <a:r>
              <a:rPr lang="cs-CZ" dirty="0"/>
              <a:t>&gt;&gt; Nejdůležitější číslo nebo informace</a:t>
            </a:r>
            <a:endParaRPr lang="en-US" dirty="0"/>
          </a:p>
        </p:txBody>
      </p:sp>
      <p:sp>
        <p:nvSpPr>
          <p:cNvPr id="8" name="Rectangle 7"/>
          <p:cNvSpPr/>
          <p:nvPr userDrawn="1"/>
        </p:nvSpPr>
        <p:spPr>
          <a:xfrm>
            <a:off x="0" y="-6614"/>
            <a:ext cx="9144000" cy="9981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round-help-button.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562" y="4942161"/>
            <a:ext cx="127835" cy="127835"/>
          </a:xfrm>
          <a:prstGeom prst="rect">
            <a:avLst/>
          </a:prstGeom>
        </p:spPr>
      </p:pic>
      <p:cxnSp>
        <p:nvCxnSpPr>
          <p:cNvPr id="14" name="Straight Connector 13"/>
          <p:cNvCxnSpPr/>
          <p:nvPr userDrawn="1"/>
        </p:nvCxnSpPr>
        <p:spPr>
          <a:xfrm>
            <a:off x="0" y="991561"/>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0" y="4106627"/>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pic>
        <p:nvPicPr>
          <p:cNvPr id="19" name="Picture 18" descr="medical-resul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955" y="4230876"/>
            <a:ext cx="553998" cy="553998"/>
          </a:xfrm>
          <a:prstGeom prst="rect">
            <a:avLst/>
          </a:prstGeom>
        </p:spPr>
      </p:pic>
      <p:sp>
        <p:nvSpPr>
          <p:cNvPr id="21"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4" name="Text Placeholder 3"/>
          <p:cNvSpPr>
            <a:spLocks noGrp="1"/>
          </p:cNvSpPr>
          <p:nvPr>
            <p:ph type="body" sz="quarter" idx="10" hasCustomPrompt="1"/>
          </p:nvPr>
        </p:nvSpPr>
        <p:spPr>
          <a:xfrm>
            <a:off x="398463" y="-6350"/>
            <a:ext cx="7910512" cy="998538"/>
          </a:xfrm>
        </p:spPr>
        <p:txBody>
          <a:bodyPr anchor="ctr">
            <a:noAutofit/>
          </a:bodyPr>
          <a:lstStyle>
            <a:lvl1pPr marL="0" indent="0">
              <a:buNone/>
              <a:defRPr sz="2400" b="0" i="0" cap="all">
                <a:latin typeface="Helvetica Light"/>
                <a:cs typeface="Helvetica Light"/>
              </a:defRPr>
            </a:lvl1pPr>
            <a:lvl2pPr marL="457200" indent="0">
              <a:buNone/>
              <a:defRPr sz="2800" b="0" i="0">
                <a:latin typeface="Helvetica Light"/>
                <a:cs typeface="Helvetica Light"/>
              </a:defRPr>
            </a:lvl2pPr>
            <a:lvl3pPr marL="914400" indent="0">
              <a:buNone/>
              <a:defRPr sz="2800" b="0" i="0">
                <a:latin typeface="Helvetica Light"/>
                <a:cs typeface="Helvetica Light"/>
              </a:defRPr>
            </a:lvl3pPr>
            <a:lvl4pPr marL="1371600" indent="0">
              <a:buNone/>
              <a:defRPr sz="2800" b="0" i="0">
                <a:latin typeface="Helvetica Light"/>
                <a:cs typeface="Helvetica Light"/>
              </a:defRPr>
            </a:lvl4pPr>
            <a:lvl5pPr marL="1828800" indent="0">
              <a:buNone/>
              <a:defRPr sz="2800" b="0" i="0">
                <a:latin typeface="Helvetica Light"/>
                <a:cs typeface="Helvetica Light"/>
              </a:defRPr>
            </a:lvl5pPr>
          </a:lstStyle>
          <a:p>
            <a:pPr lvl="0"/>
            <a:r>
              <a:rPr lang="cs-CZ" dirty="0"/>
              <a:t>&gt;&gt; Jednoduchá otázka</a:t>
            </a:r>
            <a:endParaRPr lang="en-US" dirty="0"/>
          </a:p>
        </p:txBody>
      </p:sp>
      <p:sp>
        <p:nvSpPr>
          <p:cNvPr id="22" name="Text Placeholder 21"/>
          <p:cNvSpPr>
            <a:spLocks noGrp="1"/>
          </p:cNvSpPr>
          <p:nvPr>
            <p:ph type="body" sz="quarter" idx="11" hasCustomPrompt="1"/>
          </p:nvPr>
        </p:nvSpPr>
        <p:spPr>
          <a:xfrm>
            <a:off x="468305" y="4862512"/>
            <a:ext cx="7692136" cy="273111"/>
          </a:xfrm>
        </p:spPr>
        <p:txBody>
          <a:bodyPr anchor="ctr">
            <a:noAutofit/>
          </a:bodyPr>
          <a:lstStyle>
            <a:lvl1pPr marL="0" indent="0">
              <a:buNone/>
              <a:defRPr sz="600" b="0" i="0">
                <a:latin typeface="Helvetica"/>
                <a:cs typeface="Helvetica"/>
              </a:defRPr>
            </a:lvl1pPr>
            <a:lvl2pPr marL="457200" indent="0">
              <a:buNone/>
              <a:defRPr sz="600" b="0" i="0">
                <a:latin typeface="Helvetica"/>
                <a:cs typeface="Helvetica"/>
              </a:defRPr>
            </a:lvl2pPr>
            <a:lvl3pPr marL="914400" indent="0">
              <a:buNone/>
              <a:defRPr sz="600" b="0" i="0">
                <a:latin typeface="Helvetica"/>
                <a:cs typeface="Helvetica"/>
              </a:defRPr>
            </a:lvl3pPr>
            <a:lvl4pPr marL="1371600" indent="0">
              <a:buNone/>
              <a:defRPr sz="600" b="0" i="0">
                <a:latin typeface="Helvetica"/>
                <a:cs typeface="Helvetica"/>
              </a:defRPr>
            </a:lvl4pPr>
            <a:lvl5pPr marL="1828800" indent="0">
              <a:buNone/>
              <a:defRPr sz="600" b="0" i="0">
                <a:latin typeface="Helvetica"/>
                <a:cs typeface="Helvetica"/>
              </a:defRPr>
            </a:lvl5pPr>
          </a:lstStyle>
          <a:p>
            <a:pPr lvl="0"/>
            <a:r>
              <a:rPr lang="cs-CZ" dirty="0"/>
              <a:t>&gt;&gt; Plné znění otázky</a:t>
            </a:r>
            <a:endParaRPr lang="en-US" dirty="0"/>
          </a:p>
        </p:txBody>
      </p:sp>
      <p:sp>
        <p:nvSpPr>
          <p:cNvPr id="24" name="Text Placeholder 23"/>
          <p:cNvSpPr>
            <a:spLocks noGrp="1"/>
          </p:cNvSpPr>
          <p:nvPr>
            <p:ph type="body" sz="quarter" idx="12" hasCustomPrompt="1"/>
          </p:nvPr>
        </p:nvSpPr>
        <p:spPr>
          <a:xfrm>
            <a:off x="3343275" y="4189413"/>
            <a:ext cx="5526405" cy="645805"/>
          </a:xfrm>
        </p:spPr>
        <p:txBody>
          <a:bodyPr>
            <a:noAutofit/>
          </a:bodyPr>
          <a:lstStyle>
            <a:lvl1pPr marL="0" indent="0">
              <a:buNone/>
              <a:defRPr sz="1000" b="0" i="0">
                <a:latin typeface="Helvetica Light"/>
                <a:cs typeface="Helvetica Light"/>
              </a:defRPr>
            </a:lvl1pPr>
            <a:lvl2pPr marL="457200" indent="0">
              <a:buNone/>
              <a:defRPr sz="1000" b="0" i="0">
                <a:latin typeface="Helvetica Light"/>
                <a:cs typeface="Helvetica Light"/>
              </a:defRPr>
            </a:lvl2pPr>
            <a:lvl3pPr marL="914400" indent="0">
              <a:buNone/>
              <a:defRPr sz="1000" b="0" i="0">
                <a:latin typeface="Helvetica Light"/>
                <a:cs typeface="Helvetica Light"/>
              </a:defRPr>
            </a:lvl3pPr>
            <a:lvl4pPr marL="1371600" indent="0">
              <a:buNone/>
              <a:defRPr sz="1000" b="0" i="0">
                <a:latin typeface="Helvetica Light"/>
                <a:cs typeface="Helvetica Light"/>
              </a:defRPr>
            </a:lvl4pPr>
            <a:lvl5pPr marL="1828800" indent="0">
              <a:buNone/>
              <a:defRPr sz="1000" b="0" i="0">
                <a:latin typeface="Helvetica Light"/>
                <a:cs typeface="Helvetica Light"/>
              </a:defRPr>
            </a:lvl5pPr>
          </a:lstStyle>
          <a:p>
            <a:pPr lvl="0"/>
            <a:r>
              <a:rPr lang="cs-CZ" dirty="0"/>
              <a:t>&gt;&gt; Konkrétnější popis</a:t>
            </a:r>
            <a:endParaRPr lang="en-US" dirty="0"/>
          </a:p>
        </p:txBody>
      </p:sp>
      <p:sp>
        <p:nvSpPr>
          <p:cNvPr id="28" name="Chart Placeholder 27"/>
          <p:cNvSpPr>
            <a:spLocks noGrp="1"/>
          </p:cNvSpPr>
          <p:nvPr>
            <p:ph type="chart" sz="quarter" idx="14" hasCustomPrompt="1"/>
          </p:nvPr>
        </p:nvSpPr>
        <p:spPr>
          <a:xfrm>
            <a:off x="398463" y="1182540"/>
            <a:ext cx="8471217" cy="2792107"/>
          </a:xfrm>
        </p:spPr>
        <p:txBody>
          <a:bodyPr>
            <a:normAutofit/>
          </a:bodyPr>
          <a:lstStyle>
            <a:lvl1pPr marL="0" indent="0">
              <a:buNone/>
              <a:defRPr sz="1800" b="0" i="0">
                <a:latin typeface="Helvetica"/>
                <a:cs typeface="Helvetica"/>
              </a:defRPr>
            </a:lvl1pPr>
          </a:lstStyle>
          <a:p>
            <a:r>
              <a:rPr lang="en-US" sz="1800" b="0" i="0" dirty="0">
                <a:latin typeface="Helvetica"/>
                <a:cs typeface="Helvetica"/>
              </a:rPr>
              <a:t>&gt;&gt; Graf</a:t>
            </a:r>
            <a:endParaRPr lang="en-US" dirty="0"/>
          </a:p>
        </p:txBody>
      </p:sp>
      <p:sp>
        <p:nvSpPr>
          <p:cNvPr id="31" name="TextBox 30"/>
          <p:cNvSpPr txBox="1"/>
          <p:nvPr userDrawn="1"/>
        </p:nvSpPr>
        <p:spPr>
          <a:xfrm>
            <a:off x="8080151" y="4908314"/>
            <a:ext cx="789530" cy="184666"/>
          </a:xfrm>
          <a:prstGeom prst="rect">
            <a:avLst/>
          </a:prstGeom>
          <a:noFill/>
        </p:spPr>
        <p:txBody>
          <a:bodyPr wrap="square" rtlCol="0" anchor="ctr">
            <a:spAutoFit/>
          </a:bodyPr>
          <a:lstStyle/>
          <a:p>
            <a:pPr algn="r"/>
            <a:r>
              <a:rPr lang="de-DE" sz="600" b="0" i="0" dirty="0">
                <a:solidFill>
                  <a:schemeClr val="tx1">
                    <a:lumMod val="95000"/>
                    <a:lumOff val="5000"/>
                  </a:schemeClr>
                </a:solidFill>
                <a:latin typeface="Helvetica Light"/>
                <a:cs typeface="Helvetica Light"/>
              </a:rPr>
              <a:t>© Perfect Crowd</a:t>
            </a:r>
            <a:endParaRPr lang="en-US" sz="600" b="0" i="0" dirty="0">
              <a:solidFill>
                <a:schemeClr val="tx1">
                  <a:lumMod val="95000"/>
                  <a:lumOff val="5000"/>
                </a:schemeClr>
              </a:solidFill>
              <a:latin typeface="Helvetica Light"/>
              <a:cs typeface="Helvetica Light"/>
            </a:endParaRPr>
          </a:p>
        </p:txBody>
      </p:sp>
      <p:sp>
        <p:nvSpPr>
          <p:cNvPr id="15" name="Obdélník 14">
            <a:extLst>
              <a:ext uri="{FF2B5EF4-FFF2-40B4-BE49-F238E27FC236}">
                <a16:creationId xmlns:a16="http://schemas.microsoft.com/office/drawing/2014/main" id="{7C0A7DBD-55FD-44D8-92A9-F0968A9FE161}"/>
              </a:ext>
            </a:extLst>
          </p:cNvPr>
          <p:cNvSpPr/>
          <p:nvPr userDrawn="1"/>
        </p:nvSpPr>
        <p:spPr>
          <a:xfrm>
            <a:off x="8450317" y="0"/>
            <a:ext cx="693683" cy="466659"/>
          </a:xfrm>
          <a:prstGeom prst="rect">
            <a:avLst/>
          </a:prstGeom>
          <a:blipFill>
            <a:blip r:embed="rId4">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913030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3 Hlavní výsledky – 4 grafy">
    <p:spTree>
      <p:nvGrpSpPr>
        <p:cNvPr id="1" name=""/>
        <p:cNvGrpSpPr/>
        <p:nvPr/>
      </p:nvGrpSpPr>
      <p:grpSpPr>
        <a:xfrm>
          <a:off x="0" y="0"/>
          <a:ext cx="0" cy="0"/>
          <a:chOff x="0" y="0"/>
          <a:chExt cx="0" cy="0"/>
        </a:xfrm>
      </p:grpSpPr>
      <p:sp>
        <p:nvSpPr>
          <p:cNvPr id="6" name="Chart Placeholder 5"/>
          <p:cNvSpPr>
            <a:spLocks noGrp="1"/>
          </p:cNvSpPr>
          <p:nvPr>
            <p:ph type="chart" sz="quarter" idx="17" hasCustomPrompt="1"/>
          </p:nvPr>
        </p:nvSpPr>
        <p:spPr>
          <a:xfrm>
            <a:off x="3522993" y="1182688"/>
            <a:ext cx="1278268" cy="2792865"/>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200"/>
            </a:lvl1pPr>
          </a:lstStyle>
          <a:p>
            <a:r>
              <a:rPr lang="en-US" sz="1800" b="0" i="0" dirty="0">
                <a:latin typeface="Helvetica"/>
                <a:cs typeface="Helvetica"/>
              </a:rPr>
              <a:t>&gt;&gt; Graf</a:t>
            </a:r>
            <a:endParaRPr lang="en-US" dirty="0"/>
          </a:p>
        </p:txBody>
      </p:sp>
      <p:sp>
        <p:nvSpPr>
          <p:cNvPr id="3" name="Chart Placeholder 2"/>
          <p:cNvSpPr>
            <a:spLocks noGrp="1"/>
          </p:cNvSpPr>
          <p:nvPr>
            <p:ph type="chart" sz="quarter" idx="16" hasCustomPrompt="1"/>
          </p:nvPr>
        </p:nvSpPr>
        <p:spPr>
          <a:xfrm>
            <a:off x="398462" y="1182687"/>
            <a:ext cx="1846263" cy="2791959"/>
          </a:xfrm>
        </p:spPr>
        <p:txBody>
          <a:bodyPr/>
          <a:lstStyle>
            <a:lvl1pPr>
              <a:defRPr sz="3200"/>
            </a:lvl1pPr>
          </a:lstStyle>
          <a:p>
            <a:r>
              <a:rPr lang="en-US" sz="1800" b="0" i="0" dirty="0">
                <a:latin typeface="Helvetica"/>
                <a:cs typeface="Helvetica"/>
              </a:rPr>
              <a:t>&gt;&gt; Graf</a:t>
            </a:r>
            <a:endParaRPr lang="en-US" dirty="0"/>
          </a:p>
        </p:txBody>
      </p:sp>
      <p:sp>
        <p:nvSpPr>
          <p:cNvPr id="26" name="Text Placeholder 25"/>
          <p:cNvSpPr>
            <a:spLocks noGrp="1"/>
          </p:cNvSpPr>
          <p:nvPr>
            <p:ph type="body" sz="quarter" idx="13" hasCustomPrompt="1"/>
          </p:nvPr>
        </p:nvSpPr>
        <p:spPr>
          <a:xfrm>
            <a:off x="859954" y="4189413"/>
            <a:ext cx="2483322" cy="646112"/>
          </a:xfrm>
        </p:spPr>
        <p:txBody>
          <a:bodyPr anchor="ctr">
            <a:noAutofit/>
          </a:bodyPr>
          <a:lstStyle>
            <a:lvl1pPr marL="0" indent="0">
              <a:buNone/>
              <a:defRPr sz="1800" b="0" i="0">
                <a:latin typeface="Helvetica"/>
                <a:cs typeface="Helvetica"/>
              </a:defRPr>
            </a:lvl1pPr>
            <a:lvl2pPr marL="457200" indent="0">
              <a:buNone/>
              <a:defRPr sz="1800" b="0" i="0">
                <a:latin typeface="Helvetica"/>
                <a:cs typeface="Helvetica"/>
              </a:defRPr>
            </a:lvl2pPr>
            <a:lvl3pPr marL="914400" indent="0">
              <a:buNone/>
              <a:defRPr sz="1800" b="0" i="0">
                <a:latin typeface="Helvetica"/>
                <a:cs typeface="Helvetica"/>
              </a:defRPr>
            </a:lvl3pPr>
            <a:lvl4pPr marL="1371600" indent="0">
              <a:buNone/>
              <a:defRPr sz="1800" b="0" i="0">
                <a:latin typeface="Helvetica"/>
                <a:cs typeface="Helvetica"/>
              </a:defRPr>
            </a:lvl4pPr>
            <a:lvl5pPr marL="1828800" indent="0">
              <a:buNone/>
              <a:defRPr sz="1800" b="0" i="0">
                <a:latin typeface="Helvetica"/>
                <a:cs typeface="Helvetica"/>
              </a:defRPr>
            </a:lvl5pPr>
          </a:lstStyle>
          <a:p>
            <a:pPr lvl="0"/>
            <a:r>
              <a:rPr lang="cs-CZ" dirty="0"/>
              <a:t>&gt;&gt; Nejdůležitější číslo nebo informace</a:t>
            </a:r>
            <a:endParaRPr lang="en-US" dirty="0"/>
          </a:p>
        </p:txBody>
      </p:sp>
      <p:sp>
        <p:nvSpPr>
          <p:cNvPr id="8" name="Rectangle 7"/>
          <p:cNvSpPr/>
          <p:nvPr userDrawn="1"/>
        </p:nvSpPr>
        <p:spPr>
          <a:xfrm>
            <a:off x="0" y="-6614"/>
            <a:ext cx="9144000" cy="9981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round-help-button.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562" y="4942161"/>
            <a:ext cx="127835" cy="127835"/>
          </a:xfrm>
          <a:prstGeom prst="rect">
            <a:avLst/>
          </a:prstGeom>
        </p:spPr>
      </p:pic>
      <p:cxnSp>
        <p:nvCxnSpPr>
          <p:cNvPr id="14" name="Straight Connector 13"/>
          <p:cNvCxnSpPr/>
          <p:nvPr userDrawn="1"/>
        </p:nvCxnSpPr>
        <p:spPr>
          <a:xfrm>
            <a:off x="0" y="991561"/>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0" y="4106627"/>
            <a:ext cx="9144000"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pic>
        <p:nvPicPr>
          <p:cNvPr id="19" name="Picture 18" descr="medical-resul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955" y="4230876"/>
            <a:ext cx="553998" cy="553998"/>
          </a:xfrm>
          <a:prstGeom prst="rect">
            <a:avLst/>
          </a:prstGeom>
        </p:spPr>
      </p:pic>
      <p:sp>
        <p:nvSpPr>
          <p:cNvPr id="21"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4" name="Text Placeholder 3"/>
          <p:cNvSpPr>
            <a:spLocks noGrp="1"/>
          </p:cNvSpPr>
          <p:nvPr>
            <p:ph type="body" sz="quarter" idx="10" hasCustomPrompt="1"/>
          </p:nvPr>
        </p:nvSpPr>
        <p:spPr>
          <a:xfrm>
            <a:off x="398463" y="-6350"/>
            <a:ext cx="7910512" cy="998538"/>
          </a:xfrm>
        </p:spPr>
        <p:txBody>
          <a:bodyPr anchor="ctr">
            <a:noAutofit/>
          </a:bodyPr>
          <a:lstStyle>
            <a:lvl1pPr marL="0" indent="0">
              <a:buNone/>
              <a:defRPr sz="2400" b="0" i="0" cap="all">
                <a:latin typeface="Helvetica Light"/>
                <a:cs typeface="Helvetica Light"/>
              </a:defRPr>
            </a:lvl1pPr>
            <a:lvl2pPr marL="457200" indent="0">
              <a:buNone/>
              <a:defRPr sz="2800" b="0" i="0">
                <a:latin typeface="Helvetica Light"/>
                <a:cs typeface="Helvetica Light"/>
              </a:defRPr>
            </a:lvl2pPr>
            <a:lvl3pPr marL="914400" indent="0">
              <a:buNone/>
              <a:defRPr sz="2800" b="0" i="0">
                <a:latin typeface="Helvetica Light"/>
                <a:cs typeface="Helvetica Light"/>
              </a:defRPr>
            </a:lvl3pPr>
            <a:lvl4pPr marL="1371600" indent="0">
              <a:buNone/>
              <a:defRPr sz="2800" b="0" i="0">
                <a:latin typeface="Helvetica Light"/>
                <a:cs typeface="Helvetica Light"/>
              </a:defRPr>
            </a:lvl4pPr>
            <a:lvl5pPr marL="1828800" indent="0">
              <a:buNone/>
              <a:defRPr sz="2800" b="0" i="0">
                <a:latin typeface="Helvetica Light"/>
                <a:cs typeface="Helvetica Light"/>
              </a:defRPr>
            </a:lvl5pPr>
          </a:lstStyle>
          <a:p>
            <a:pPr lvl="0"/>
            <a:r>
              <a:rPr lang="cs-CZ" dirty="0"/>
              <a:t>&gt;&gt; Jednoduchá otázka</a:t>
            </a:r>
            <a:endParaRPr lang="en-US" dirty="0"/>
          </a:p>
        </p:txBody>
      </p:sp>
      <p:sp>
        <p:nvSpPr>
          <p:cNvPr id="22" name="Text Placeholder 21"/>
          <p:cNvSpPr>
            <a:spLocks noGrp="1"/>
          </p:cNvSpPr>
          <p:nvPr>
            <p:ph type="body" sz="quarter" idx="11" hasCustomPrompt="1"/>
          </p:nvPr>
        </p:nvSpPr>
        <p:spPr>
          <a:xfrm>
            <a:off x="468305" y="4862512"/>
            <a:ext cx="7692136" cy="273111"/>
          </a:xfrm>
        </p:spPr>
        <p:txBody>
          <a:bodyPr anchor="ctr">
            <a:noAutofit/>
          </a:bodyPr>
          <a:lstStyle>
            <a:lvl1pPr marL="0" indent="0">
              <a:buNone/>
              <a:defRPr sz="600" b="0" i="0">
                <a:latin typeface="Helvetica"/>
                <a:cs typeface="Helvetica"/>
              </a:defRPr>
            </a:lvl1pPr>
            <a:lvl2pPr marL="457200" indent="0">
              <a:buNone/>
              <a:defRPr sz="600" b="0" i="0">
                <a:latin typeface="Helvetica"/>
                <a:cs typeface="Helvetica"/>
              </a:defRPr>
            </a:lvl2pPr>
            <a:lvl3pPr marL="914400" indent="0">
              <a:buNone/>
              <a:defRPr sz="600" b="0" i="0">
                <a:latin typeface="Helvetica"/>
                <a:cs typeface="Helvetica"/>
              </a:defRPr>
            </a:lvl3pPr>
            <a:lvl4pPr marL="1371600" indent="0">
              <a:buNone/>
              <a:defRPr sz="600" b="0" i="0">
                <a:latin typeface="Helvetica"/>
                <a:cs typeface="Helvetica"/>
              </a:defRPr>
            </a:lvl4pPr>
            <a:lvl5pPr marL="1828800" indent="0">
              <a:buNone/>
              <a:defRPr sz="600" b="0" i="0">
                <a:latin typeface="Helvetica"/>
                <a:cs typeface="Helvetica"/>
              </a:defRPr>
            </a:lvl5pPr>
          </a:lstStyle>
          <a:p>
            <a:pPr lvl="0"/>
            <a:r>
              <a:rPr lang="cs-CZ" dirty="0"/>
              <a:t>&gt;&gt; Plné znění otázky</a:t>
            </a:r>
            <a:endParaRPr lang="en-US" dirty="0"/>
          </a:p>
        </p:txBody>
      </p:sp>
      <p:sp>
        <p:nvSpPr>
          <p:cNvPr id="24" name="Text Placeholder 23"/>
          <p:cNvSpPr>
            <a:spLocks noGrp="1"/>
          </p:cNvSpPr>
          <p:nvPr>
            <p:ph type="body" sz="quarter" idx="12" hasCustomPrompt="1"/>
          </p:nvPr>
        </p:nvSpPr>
        <p:spPr>
          <a:xfrm>
            <a:off x="3343275" y="4189413"/>
            <a:ext cx="5526405" cy="645805"/>
          </a:xfrm>
        </p:spPr>
        <p:txBody>
          <a:bodyPr>
            <a:noAutofit/>
          </a:bodyPr>
          <a:lstStyle>
            <a:lvl1pPr marL="0" indent="0">
              <a:buNone/>
              <a:defRPr sz="1000" b="0" i="0">
                <a:latin typeface="Helvetica Light"/>
                <a:cs typeface="Helvetica Light"/>
              </a:defRPr>
            </a:lvl1pPr>
            <a:lvl2pPr marL="457200" indent="0">
              <a:buNone/>
              <a:defRPr sz="1000" b="0" i="0">
                <a:latin typeface="Helvetica Light"/>
                <a:cs typeface="Helvetica Light"/>
              </a:defRPr>
            </a:lvl2pPr>
            <a:lvl3pPr marL="914400" indent="0">
              <a:buNone/>
              <a:defRPr sz="1000" b="0" i="0">
                <a:latin typeface="Helvetica Light"/>
                <a:cs typeface="Helvetica Light"/>
              </a:defRPr>
            </a:lvl3pPr>
            <a:lvl4pPr marL="1371600" indent="0">
              <a:buNone/>
              <a:defRPr sz="1000" b="0" i="0">
                <a:latin typeface="Helvetica Light"/>
                <a:cs typeface="Helvetica Light"/>
              </a:defRPr>
            </a:lvl4pPr>
            <a:lvl5pPr marL="1828800" indent="0">
              <a:buNone/>
              <a:defRPr sz="1000" b="0" i="0">
                <a:latin typeface="Helvetica Light"/>
                <a:cs typeface="Helvetica Light"/>
              </a:defRPr>
            </a:lvl5pPr>
          </a:lstStyle>
          <a:p>
            <a:pPr lvl="0"/>
            <a:r>
              <a:rPr lang="cs-CZ" dirty="0"/>
              <a:t>&gt;&gt; Konkrétnější popis</a:t>
            </a:r>
            <a:endParaRPr lang="en-US" dirty="0"/>
          </a:p>
        </p:txBody>
      </p:sp>
      <p:sp>
        <p:nvSpPr>
          <p:cNvPr id="30" name="Picture Placeholder 29"/>
          <p:cNvSpPr>
            <a:spLocks noGrp="1"/>
          </p:cNvSpPr>
          <p:nvPr>
            <p:ph type="pic" sz="quarter" idx="15" hasCustomPrompt="1"/>
          </p:nvPr>
        </p:nvSpPr>
        <p:spPr>
          <a:xfrm>
            <a:off x="8361250" y="151448"/>
            <a:ext cx="746882" cy="699004"/>
          </a:xfrm>
        </p:spPr>
        <p:txBody>
          <a:bodyPr>
            <a:normAutofit/>
          </a:bodyPr>
          <a:lstStyle>
            <a:lvl1pPr marL="0" indent="0">
              <a:buNone/>
              <a:defRPr sz="1200" b="0" i="0">
                <a:latin typeface="Helvetica"/>
                <a:cs typeface="Helvetica"/>
              </a:defRPr>
            </a:lvl1pPr>
          </a:lstStyle>
          <a:p>
            <a:r>
              <a:rPr lang="en-US" dirty="0"/>
              <a:t>Logo</a:t>
            </a:r>
          </a:p>
        </p:txBody>
      </p:sp>
      <p:sp>
        <p:nvSpPr>
          <p:cNvPr id="31" name="TextBox 30"/>
          <p:cNvSpPr txBox="1"/>
          <p:nvPr userDrawn="1"/>
        </p:nvSpPr>
        <p:spPr>
          <a:xfrm>
            <a:off x="8080151" y="4908314"/>
            <a:ext cx="789530" cy="184666"/>
          </a:xfrm>
          <a:prstGeom prst="rect">
            <a:avLst/>
          </a:prstGeom>
          <a:noFill/>
        </p:spPr>
        <p:txBody>
          <a:bodyPr wrap="square" rtlCol="0" anchor="ctr">
            <a:spAutoFit/>
          </a:bodyPr>
          <a:lstStyle/>
          <a:p>
            <a:pPr algn="r"/>
            <a:r>
              <a:rPr lang="de-DE" sz="600" b="0" i="0" dirty="0">
                <a:solidFill>
                  <a:schemeClr val="tx1">
                    <a:lumMod val="95000"/>
                    <a:lumOff val="5000"/>
                  </a:schemeClr>
                </a:solidFill>
                <a:latin typeface="Helvetica Light"/>
                <a:cs typeface="Helvetica Light"/>
              </a:rPr>
              <a:t>© Perfect Crowd</a:t>
            </a:r>
            <a:endParaRPr lang="en-US" sz="600" b="0" i="0" dirty="0">
              <a:solidFill>
                <a:schemeClr val="tx1">
                  <a:lumMod val="95000"/>
                  <a:lumOff val="5000"/>
                </a:schemeClr>
              </a:solidFill>
              <a:latin typeface="Helvetica Light"/>
              <a:cs typeface="Helvetica Light"/>
            </a:endParaRPr>
          </a:p>
        </p:txBody>
      </p:sp>
      <p:sp>
        <p:nvSpPr>
          <p:cNvPr id="33" name="Chart Placeholder 5"/>
          <p:cNvSpPr>
            <a:spLocks noGrp="1"/>
          </p:cNvSpPr>
          <p:nvPr>
            <p:ph type="chart" sz="quarter" idx="18" hasCustomPrompt="1"/>
          </p:nvPr>
        </p:nvSpPr>
        <p:spPr>
          <a:xfrm>
            <a:off x="2244725" y="1181781"/>
            <a:ext cx="1278268" cy="2792865"/>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200"/>
            </a:lvl1pPr>
          </a:lstStyle>
          <a:p>
            <a:r>
              <a:rPr lang="en-US" sz="1800" b="0" i="0" dirty="0">
                <a:latin typeface="Helvetica"/>
                <a:cs typeface="Helvetica"/>
              </a:rPr>
              <a:t>&gt;&gt; Graf</a:t>
            </a:r>
            <a:endParaRPr lang="en-US" dirty="0"/>
          </a:p>
        </p:txBody>
      </p:sp>
      <p:sp>
        <p:nvSpPr>
          <p:cNvPr id="34" name="Chart Placeholder 5"/>
          <p:cNvSpPr>
            <a:spLocks noGrp="1"/>
          </p:cNvSpPr>
          <p:nvPr>
            <p:ph type="chart" sz="quarter" idx="19" hasCustomPrompt="1"/>
          </p:nvPr>
        </p:nvSpPr>
        <p:spPr>
          <a:xfrm>
            <a:off x="4801261" y="1182688"/>
            <a:ext cx="1278268" cy="2792865"/>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200"/>
            </a:lvl1pPr>
          </a:lstStyle>
          <a:p>
            <a:r>
              <a:rPr lang="en-US" sz="1800" b="0" i="0" dirty="0">
                <a:latin typeface="Helvetica"/>
                <a:cs typeface="Helvetica"/>
              </a:rPr>
              <a:t>&gt;&gt; Graf</a:t>
            </a:r>
            <a:endParaRPr lang="en-US" dirty="0"/>
          </a:p>
        </p:txBody>
      </p:sp>
      <p:sp>
        <p:nvSpPr>
          <p:cNvPr id="35" name="Chart Placeholder 5"/>
          <p:cNvSpPr>
            <a:spLocks noGrp="1"/>
          </p:cNvSpPr>
          <p:nvPr>
            <p:ph type="chart" sz="quarter" idx="20" hasCustomPrompt="1"/>
          </p:nvPr>
        </p:nvSpPr>
        <p:spPr>
          <a:xfrm>
            <a:off x="6079529" y="1181781"/>
            <a:ext cx="1278268" cy="2792865"/>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200"/>
            </a:lvl1pPr>
          </a:lstStyle>
          <a:p>
            <a:r>
              <a:rPr lang="en-US" sz="1800" b="0" i="0" dirty="0">
                <a:latin typeface="Helvetica"/>
                <a:cs typeface="Helvetica"/>
              </a:rPr>
              <a:t>&gt;&gt; Graf</a:t>
            </a:r>
            <a:endParaRPr lang="en-US" dirty="0"/>
          </a:p>
        </p:txBody>
      </p:sp>
      <p:sp>
        <p:nvSpPr>
          <p:cNvPr id="36" name="Chart Placeholder 5"/>
          <p:cNvSpPr>
            <a:spLocks noGrp="1"/>
          </p:cNvSpPr>
          <p:nvPr>
            <p:ph type="chart" sz="quarter" idx="21" hasCustomPrompt="1"/>
          </p:nvPr>
        </p:nvSpPr>
        <p:spPr>
          <a:xfrm>
            <a:off x="7364795" y="1182688"/>
            <a:ext cx="1278268" cy="2792865"/>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200"/>
            </a:lvl1pPr>
          </a:lstStyle>
          <a:p>
            <a:r>
              <a:rPr lang="en-US" sz="1800" b="0" i="0" dirty="0">
                <a:latin typeface="Helvetica"/>
                <a:cs typeface="Helvetica"/>
              </a:rPr>
              <a:t>&gt;&gt; Graf</a:t>
            </a:r>
            <a:endParaRPr lang="en-US" dirty="0"/>
          </a:p>
        </p:txBody>
      </p:sp>
      <p:sp>
        <p:nvSpPr>
          <p:cNvPr id="20" name="Obdélník 19">
            <a:extLst>
              <a:ext uri="{FF2B5EF4-FFF2-40B4-BE49-F238E27FC236}">
                <a16:creationId xmlns:a16="http://schemas.microsoft.com/office/drawing/2014/main" id="{5DAFBD7F-759D-49FC-A65C-155279089703}"/>
              </a:ext>
            </a:extLst>
          </p:cNvPr>
          <p:cNvSpPr/>
          <p:nvPr userDrawn="1"/>
        </p:nvSpPr>
        <p:spPr>
          <a:xfrm>
            <a:off x="8450317" y="0"/>
            <a:ext cx="693683" cy="466659"/>
          </a:xfrm>
          <a:prstGeom prst="rect">
            <a:avLst/>
          </a:prstGeom>
          <a:blipFill>
            <a:blip r:embed="rId4">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17173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4 Shrnutí/závěry">
    <p:bg>
      <p:bgPr>
        <a:solidFill>
          <a:srgbClr val="37859D"/>
        </a:solidFill>
        <a:effectLst/>
      </p:bgPr>
    </p:bg>
    <p:spTree>
      <p:nvGrpSpPr>
        <p:cNvPr id="1" name=""/>
        <p:cNvGrpSpPr/>
        <p:nvPr/>
      </p:nvGrpSpPr>
      <p:grpSpPr>
        <a:xfrm>
          <a:off x="0" y="0"/>
          <a:ext cx="0" cy="0"/>
          <a:chOff x="0" y="0"/>
          <a:chExt cx="0" cy="0"/>
        </a:xfrm>
      </p:grpSpPr>
      <p:sp>
        <p:nvSpPr>
          <p:cNvPr id="2" name="Oval 1"/>
          <p:cNvSpPr/>
          <p:nvPr userDrawn="1"/>
        </p:nvSpPr>
        <p:spPr>
          <a:xfrm>
            <a:off x="2872750" y="872501"/>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cxnSp>
        <p:nvCxnSpPr>
          <p:cNvPr id="8" name="Straight Connector 7"/>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pic>
        <p:nvPicPr>
          <p:cNvPr id="11" name="Picture 10" descr="Right_straight_arrow_128.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20632" y="1596902"/>
            <a:ext cx="706340" cy="689149"/>
          </a:xfrm>
          <a:prstGeom prst="rect">
            <a:avLst/>
          </a:prstGeom>
        </p:spPr>
      </p:pic>
    </p:spTree>
    <p:extLst>
      <p:ext uri="{BB962C8B-B14F-4D97-AF65-F5344CB8AC3E}">
        <p14:creationId xmlns:p14="http://schemas.microsoft.com/office/powerpoint/2010/main" val="1473554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4 Závěry - slide">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a:off x="-5521" y="1943100"/>
            <a:ext cx="9149521" cy="0"/>
          </a:xfrm>
          <a:prstGeom prst="line">
            <a:avLst/>
          </a:prstGeom>
          <a:ln w="6350">
            <a:solidFill>
              <a:srgbClr val="37859D"/>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800" b="0" i="0">
                <a:solidFill>
                  <a:srgbClr val="37859D"/>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9"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8" name="Obdélník 7">
            <a:extLst>
              <a:ext uri="{FF2B5EF4-FFF2-40B4-BE49-F238E27FC236}">
                <a16:creationId xmlns:a16="http://schemas.microsoft.com/office/drawing/2014/main" id="{F1644D94-06DD-4684-8FD8-592B32677411}"/>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79366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5 Doporučení">
    <p:bg>
      <p:bgPr>
        <a:solidFill>
          <a:srgbClr val="604A7B"/>
        </a:solidFill>
        <a:effectLst/>
      </p:bgPr>
    </p:bg>
    <p:spTree>
      <p:nvGrpSpPr>
        <p:cNvPr id="1" name=""/>
        <p:cNvGrpSpPr/>
        <p:nvPr/>
      </p:nvGrpSpPr>
      <p:grpSpPr>
        <a:xfrm>
          <a:off x="0" y="0"/>
          <a:ext cx="0" cy="0"/>
          <a:chOff x="0" y="0"/>
          <a:chExt cx="0" cy="0"/>
        </a:xfrm>
      </p:grpSpPr>
      <p:sp>
        <p:nvSpPr>
          <p:cNvPr id="2" name="Oval 1"/>
          <p:cNvSpPr/>
          <p:nvPr userDrawn="1"/>
        </p:nvSpPr>
        <p:spPr>
          <a:xfrm>
            <a:off x="2872750" y="872501"/>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cxnSp>
        <p:nvCxnSpPr>
          <p:cNvPr id="8" name="Straight Connector 7"/>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pic>
        <p:nvPicPr>
          <p:cNvPr id="9" name="Picture 8" descr="thumbs28.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20632" y="1467543"/>
            <a:ext cx="706340" cy="689149"/>
          </a:xfrm>
          <a:prstGeom prst="rect">
            <a:avLst/>
          </a:prstGeom>
        </p:spPr>
      </p:pic>
    </p:spTree>
    <p:extLst>
      <p:ext uri="{BB962C8B-B14F-4D97-AF65-F5344CB8AC3E}">
        <p14:creationId xmlns:p14="http://schemas.microsoft.com/office/powerpoint/2010/main" val="398350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5 Doporučení – slide">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a:off x="-5521" y="1943100"/>
            <a:ext cx="9149521" cy="0"/>
          </a:xfrm>
          <a:prstGeom prst="line">
            <a:avLst/>
          </a:prstGeom>
          <a:ln w="6350">
            <a:solidFill>
              <a:srgbClr val="604A7B"/>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800" b="0" i="0">
                <a:solidFill>
                  <a:srgbClr val="604A7B"/>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9"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8" name="Obdélník 7">
            <a:extLst>
              <a:ext uri="{FF2B5EF4-FFF2-40B4-BE49-F238E27FC236}">
                <a16:creationId xmlns:a16="http://schemas.microsoft.com/office/drawing/2014/main" id="{7D1BCA6D-F771-4CB9-B1D3-F7A9DF2814FE}"/>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161546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6 Projektovy tym a dokumenty">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val 1"/>
          <p:cNvSpPr/>
          <p:nvPr userDrawn="1"/>
        </p:nvSpPr>
        <p:spPr>
          <a:xfrm>
            <a:off x="2872750" y="872501"/>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cxnSp>
        <p:nvCxnSpPr>
          <p:cNvPr id="8" name="Straight Connector 7"/>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pic>
        <p:nvPicPr>
          <p:cNvPr id="6" name="Picture 5" descr="Text_Line_Form_512.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30588" y="1491062"/>
            <a:ext cx="682824" cy="685800"/>
          </a:xfrm>
          <a:prstGeom prst="rect">
            <a:avLst/>
          </a:prstGeom>
        </p:spPr>
      </p:pic>
    </p:spTree>
    <p:extLst>
      <p:ext uri="{BB962C8B-B14F-4D97-AF65-F5344CB8AC3E}">
        <p14:creationId xmlns:p14="http://schemas.microsoft.com/office/powerpoint/2010/main" val="1681053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6 Projektový tým">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a:off x="-5521" y="1943100"/>
            <a:ext cx="9149521" cy="0"/>
          </a:xfrm>
          <a:prstGeom prst="line">
            <a:avLst/>
          </a:prstGeom>
          <a:ln w="6350">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4902260"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r>
              <a:rPr lang="en-US" b="0" i="0" dirty="0">
                <a:latin typeface="Helvetica Light"/>
                <a:cs typeface="Helvetica Light"/>
              </a:rPr>
              <a:t> (</a:t>
            </a:r>
            <a:r>
              <a:rPr lang="en-US" b="0" i="0" dirty="0" err="1">
                <a:latin typeface="Helvetica Light"/>
                <a:cs typeface="Helvetica Light"/>
              </a:rPr>
              <a:t>Projektový</a:t>
            </a:r>
            <a:r>
              <a:rPr lang="en-US" b="0" i="0" dirty="0">
                <a:latin typeface="Helvetica Light"/>
                <a:cs typeface="Helvetica Light"/>
              </a:rPr>
              <a:t> </a:t>
            </a:r>
            <a:r>
              <a:rPr lang="en-US" b="0" i="0" dirty="0" err="1">
                <a:latin typeface="Helvetica Light"/>
                <a:cs typeface="Helvetica Light"/>
              </a:rPr>
              <a:t>tým</a:t>
            </a:r>
            <a:r>
              <a:rPr lang="en-US" b="0" i="0" dirty="0">
                <a:latin typeface="Helvetica Light"/>
                <a:cs typeface="Helvetica Light"/>
              </a:rPr>
              <a:t>)</a:t>
            </a:r>
            <a:endParaRPr lang="en-US" dirty="0"/>
          </a:p>
        </p:txBody>
      </p:sp>
      <p:sp>
        <p:nvSpPr>
          <p:cNvPr id="4" name="Picture Placeholder 3"/>
          <p:cNvSpPr>
            <a:spLocks noGrp="1"/>
          </p:cNvSpPr>
          <p:nvPr>
            <p:ph type="pic" sz="quarter" idx="11" hasCustomPrompt="1"/>
          </p:nvPr>
        </p:nvSpPr>
        <p:spPr>
          <a:xfrm>
            <a:off x="1155274" y="2565400"/>
            <a:ext cx="1320800" cy="1320800"/>
          </a:xfrm>
        </p:spPr>
        <p:txBody>
          <a:bodyPr anchor="t">
            <a:normAutofit/>
          </a:bodyPr>
          <a:lstStyle>
            <a:lvl1pPr marL="0" indent="0" algn="ctr">
              <a:buNone/>
              <a:defRPr sz="1800" b="0" i="0">
                <a:latin typeface="Helvetica Light"/>
                <a:cs typeface="Helvetica Light"/>
              </a:defRPr>
            </a:lvl1pPr>
          </a:lstStyle>
          <a:p>
            <a:r>
              <a:rPr lang="en-US" dirty="0" err="1"/>
              <a:t>Foto</a:t>
            </a:r>
            <a:endParaRPr lang="en-US" dirty="0"/>
          </a:p>
        </p:txBody>
      </p:sp>
      <p:sp>
        <p:nvSpPr>
          <p:cNvPr id="12" name="Picture Placeholder 3"/>
          <p:cNvSpPr>
            <a:spLocks noGrp="1"/>
          </p:cNvSpPr>
          <p:nvPr>
            <p:ph type="pic" sz="quarter" idx="12" hasCustomPrompt="1"/>
          </p:nvPr>
        </p:nvSpPr>
        <p:spPr>
          <a:xfrm>
            <a:off x="3810874" y="2565400"/>
            <a:ext cx="1320800" cy="1320800"/>
          </a:xfrm>
        </p:spPr>
        <p:txBody>
          <a:bodyPr anchor="t">
            <a:normAutofit/>
          </a:bodyPr>
          <a:lstStyle>
            <a:lvl1pPr marL="0" indent="0" algn="ctr">
              <a:buNone/>
              <a:defRPr sz="1800" b="0" i="0">
                <a:latin typeface="Helvetica Light"/>
                <a:cs typeface="Helvetica Light"/>
              </a:defRPr>
            </a:lvl1pPr>
          </a:lstStyle>
          <a:p>
            <a:r>
              <a:rPr lang="en-US" dirty="0" err="1"/>
              <a:t>Foto</a:t>
            </a:r>
            <a:endParaRPr lang="en-US" dirty="0"/>
          </a:p>
        </p:txBody>
      </p:sp>
      <p:sp>
        <p:nvSpPr>
          <p:cNvPr id="13" name="Picture Placeholder 3"/>
          <p:cNvSpPr>
            <a:spLocks noGrp="1"/>
          </p:cNvSpPr>
          <p:nvPr>
            <p:ph type="pic" sz="quarter" idx="13" hasCustomPrompt="1"/>
          </p:nvPr>
        </p:nvSpPr>
        <p:spPr>
          <a:xfrm>
            <a:off x="6593297" y="2565400"/>
            <a:ext cx="1320800" cy="1320800"/>
          </a:xfrm>
        </p:spPr>
        <p:txBody>
          <a:bodyPr anchor="t">
            <a:normAutofit/>
          </a:bodyPr>
          <a:lstStyle>
            <a:lvl1pPr marL="0" indent="0" algn="ctr">
              <a:buNone/>
              <a:defRPr sz="1800" b="0" i="0">
                <a:latin typeface="Helvetica Light"/>
                <a:cs typeface="Helvetica Light"/>
              </a:defRPr>
            </a:lvl1pPr>
          </a:lstStyle>
          <a:p>
            <a:r>
              <a:rPr lang="en-US" dirty="0" err="1"/>
              <a:t>Foto</a:t>
            </a:r>
            <a:endParaRPr lang="en-US" dirty="0"/>
          </a:p>
        </p:txBody>
      </p:sp>
      <p:sp>
        <p:nvSpPr>
          <p:cNvPr id="14" name="Text Placeholder 13"/>
          <p:cNvSpPr>
            <a:spLocks noGrp="1"/>
          </p:cNvSpPr>
          <p:nvPr>
            <p:ph type="body" sz="quarter" idx="14" hasCustomPrompt="1"/>
          </p:nvPr>
        </p:nvSpPr>
        <p:spPr>
          <a:xfrm>
            <a:off x="704977" y="4154878"/>
            <a:ext cx="2176463" cy="282575"/>
          </a:xfrm>
        </p:spPr>
        <p:txBody>
          <a:bodyPr>
            <a:noAutofit/>
          </a:bodyPr>
          <a:lstStyle>
            <a:lvl1pPr marL="0" indent="0" algn="ctr">
              <a:buNone/>
              <a:defRPr sz="1000" b="1" i="0" cap="all">
                <a:latin typeface="Helvetica"/>
                <a:cs typeface="Helvetica"/>
              </a:defRPr>
            </a:lvl1pPr>
            <a:lvl2pPr marL="457200" indent="0">
              <a:buNone/>
              <a:defRPr sz="1000" b="1" i="0">
                <a:latin typeface="Helvetica"/>
                <a:cs typeface="Helvetica"/>
              </a:defRPr>
            </a:lvl2pPr>
            <a:lvl3pPr marL="914400" indent="0">
              <a:buNone/>
              <a:defRPr sz="1000" b="1" i="0">
                <a:latin typeface="Helvetica"/>
                <a:cs typeface="Helvetica"/>
              </a:defRPr>
            </a:lvl3pPr>
            <a:lvl4pPr marL="1371600" indent="0">
              <a:buNone/>
              <a:defRPr sz="1000" b="1" i="0">
                <a:latin typeface="Helvetica"/>
                <a:cs typeface="Helvetica"/>
              </a:defRPr>
            </a:lvl4pPr>
            <a:lvl5pPr marL="1828800" indent="0">
              <a:buNone/>
              <a:defRPr sz="1000" b="1" i="0">
                <a:latin typeface="Helvetica"/>
                <a:cs typeface="Helvetica"/>
              </a:defRPr>
            </a:lvl5pPr>
          </a:lstStyle>
          <a:p>
            <a:pPr lvl="0"/>
            <a:r>
              <a:rPr lang="cs-CZ" dirty="0"/>
              <a:t>&gt;&gt; Jméno</a:t>
            </a:r>
            <a:endParaRPr lang="en-US" dirty="0"/>
          </a:p>
        </p:txBody>
      </p:sp>
      <p:sp>
        <p:nvSpPr>
          <p:cNvPr id="16" name="Text Placeholder 15"/>
          <p:cNvSpPr>
            <a:spLocks noGrp="1"/>
          </p:cNvSpPr>
          <p:nvPr>
            <p:ph type="body" sz="quarter" idx="15" hasCustomPrompt="1"/>
          </p:nvPr>
        </p:nvSpPr>
        <p:spPr>
          <a:xfrm>
            <a:off x="704811" y="4438015"/>
            <a:ext cx="2176462" cy="550863"/>
          </a:xfrm>
        </p:spPr>
        <p:txBody>
          <a:bodyPr>
            <a:noAutofit/>
          </a:bodyPr>
          <a:lstStyle>
            <a:lvl1pPr marL="0" indent="0" algn="ctr">
              <a:buNone/>
              <a:defRPr sz="800" b="0" i="0" baseline="0">
                <a:latin typeface="Helvetica Light"/>
                <a:cs typeface="Helvetica Light"/>
              </a:defRPr>
            </a:lvl1pPr>
            <a:lvl2pPr marL="457200" indent="0">
              <a:buNone/>
              <a:defRPr sz="800" b="0" i="0">
                <a:latin typeface="Helvetica Light"/>
                <a:cs typeface="Helvetica Light"/>
              </a:defRPr>
            </a:lvl2pPr>
            <a:lvl3pPr marL="914400" indent="0">
              <a:buNone/>
              <a:defRPr sz="800" b="0" i="0">
                <a:latin typeface="Helvetica Light"/>
                <a:cs typeface="Helvetica Light"/>
              </a:defRPr>
            </a:lvl3pPr>
            <a:lvl4pPr marL="1371600" indent="0">
              <a:buNone/>
              <a:defRPr sz="800" b="0" i="0">
                <a:latin typeface="Helvetica Light"/>
                <a:cs typeface="Helvetica Light"/>
              </a:defRPr>
            </a:lvl4pPr>
            <a:lvl5pPr marL="1828800" indent="0">
              <a:buNone/>
              <a:defRPr sz="800" b="0" i="0">
                <a:latin typeface="Helvetica Light"/>
                <a:cs typeface="Helvetica Light"/>
              </a:defRPr>
            </a:lvl5pPr>
          </a:lstStyle>
          <a:p>
            <a:pPr lvl="0"/>
            <a:r>
              <a:rPr lang="cs-CZ" dirty="0"/>
              <a:t>&gt;&gt; Telefon</a:t>
            </a:r>
          </a:p>
          <a:p>
            <a:pPr lvl="0"/>
            <a:r>
              <a:rPr lang="cs-CZ" dirty="0"/>
              <a:t>&gt;&gt; E-mail</a:t>
            </a:r>
            <a:endParaRPr lang="en-US" dirty="0"/>
          </a:p>
        </p:txBody>
      </p:sp>
      <p:sp>
        <p:nvSpPr>
          <p:cNvPr id="18" name="Text Placeholder 13"/>
          <p:cNvSpPr>
            <a:spLocks noGrp="1"/>
          </p:cNvSpPr>
          <p:nvPr>
            <p:ph type="body" sz="quarter" idx="16" hasCustomPrompt="1"/>
          </p:nvPr>
        </p:nvSpPr>
        <p:spPr>
          <a:xfrm>
            <a:off x="3384727" y="4154878"/>
            <a:ext cx="2176463" cy="282575"/>
          </a:xfrm>
        </p:spPr>
        <p:txBody>
          <a:bodyPr>
            <a:noAutofit/>
          </a:bodyPr>
          <a:lstStyle>
            <a:lvl1pPr marL="0" indent="0" algn="ctr">
              <a:buNone/>
              <a:defRPr sz="1000" b="1" i="0" cap="all">
                <a:latin typeface="Helvetica"/>
                <a:cs typeface="Helvetica"/>
              </a:defRPr>
            </a:lvl1pPr>
            <a:lvl2pPr marL="457200" indent="0">
              <a:buNone/>
              <a:defRPr sz="1000" b="1" i="0">
                <a:latin typeface="Helvetica"/>
                <a:cs typeface="Helvetica"/>
              </a:defRPr>
            </a:lvl2pPr>
            <a:lvl3pPr marL="914400" indent="0">
              <a:buNone/>
              <a:defRPr sz="1000" b="1" i="0">
                <a:latin typeface="Helvetica"/>
                <a:cs typeface="Helvetica"/>
              </a:defRPr>
            </a:lvl3pPr>
            <a:lvl4pPr marL="1371600" indent="0">
              <a:buNone/>
              <a:defRPr sz="1000" b="1" i="0">
                <a:latin typeface="Helvetica"/>
                <a:cs typeface="Helvetica"/>
              </a:defRPr>
            </a:lvl4pPr>
            <a:lvl5pPr marL="1828800" indent="0">
              <a:buNone/>
              <a:defRPr sz="1000" b="1" i="0">
                <a:latin typeface="Helvetica"/>
                <a:cs typeface="Helvetica"/>
              </a:defRPr>
            </a:lvl5pPr>
          </a:lstStyle>
          <a:p>
            <a:pPr lvl="0"/>
            <a:r>
              <a:rPr lang="cs-CZ" dirty="0"/>
              <a:t>&gt;&gt; Jméno</a:t>
            </a:r>
            <a:endParaRPr lang="en-US" dirty="0"/>
          </a:p>
        </p:txBody>
      </p:sp>
      <p:sp>
        <p:nvSpPr>
          <p:cNvPr id="19" name="Text Placeholder 15"/>
          <p:cNvSpPr>
            <a:spLocks noGrp="1"/>
          </p:cNvSpPr>
          <p:nvPr>
            <p:ph type="body" sz="quarter" idx="17" hasCustomPrompt="1"/>
          </p:nvPr>
        </p:nvSpPr>
        <p:spPr>
          <a:xfrm>
            <a:off x="3384561" y="4438015"/>
            <a:ext cx="2176462" cy="550863"/>
          </a:xfrm>
        </p:spPr>
        <p:txBody>
          <a:bodyPr>
            <a:noAutofit/>
          </a:bodyPr>
          <a:lstStyle>
            <a:lvl1pPr marL="0" indent="0" algn="ctr">
              <a:buNone/>
              <a:defRPr sz="800" b="0" i="0" baseline="0">
                <a:latin typeface="Helvetica Light"/>
                <a:cs typeface="Helvetica Light"/>
              </a:defRPr>
            </a:lvl1pPr>
            <a:lvl2pPr marL="457200" indent="0">
              <a:buNone/>
              <a:defRPr sz="800" b="0" i="0">
                <a:latin typeface="Helvetica Light"/>
                <a:cs typeface="Helvetica Light"/>
              </a:defRPr>
            </a:lvl2pPr>
            <a:lvl3pPr marL="914400" indent="0">
              <a:buNone/>
              <a:defRPr sz="800" b="0" i="0">
                <a:latin typeface="Helvetica Light"/>
                <a:cs typeface="Helvetica Light"/>
              </a:defRPr>
            </a:lvl3pPr>
            <a:lvl4pPr marL="1371600" indent="0">
              <a:buNone/>
              <a:defRPr sz="800" b="0" i="0">
                <a:latin typeface="Helvetica Light"/>
                <a:cs typeface="Helvetica Light"/>
              </a:defRPr>
            </a:lvl4pPr>
            <a:lvl5pPr marL="1828800" indent="0">
              <a:buNone/>
              <a:defRPr sz="800" b="0" i="0">
                <a:latin typeface="Helvetica Light"/>
                <a:cs typeface="Helvetica Light"/>
              </a:defRPr>
            </a:lvl5pPr>
          </a:lstStyle>
          <a:p>
            <a:pPr lvl="0"/>
            <a:r>
              <a:rPr lang="cs-CZ" dirty="0"/>
              <a:t>&gt;&gt; Telefon</a:t>
            </a:r>
          </a:p>
          <a:p>
            <a:pPr lvl="0"/>
            <a:r>
              <a:rPr lang="cs-CZ" dirty="0"/>
              <a:t>&gt;&gt; E-mail</a:t>
            </a:r>
            <a:endParaRPr lang="en-US" dirty="0"/>
          </a:p>
        </p:txBody>
      </p:sp>
      <p:sp>
        <p:nvSpPr>
          <p:cNvPr id="20" name="Text Placeholder 13"/>
          <p:cNvSpPr>
            <a:spLocks noGrp="1"/>
          </p:cNvSpPr>
          <p:nvPr>
            <p:ph type="body" sz="quarter" idx="18" hasCustomPrompt="1"/>
          </p:nvPr>
        </p:nvSpPr>
        <p:spPr>
          <a:xfrm>
            <a:off x="6155831" y="4154878"/>
            <a:ext cx="2176463" cy="282575"/>
          </a:xfrm>
        </p:spPr>
        <p:txBody>
          <a:bodyPr>
            <a:noAutofit/>
          </a:bodyPr>
          <a:lstStyle>
            <a:lvl1pPr marL="0" indent="0" algn="ctr">
              <a:buNone/>
              <a:defRPr sz="1000" b="1" i="0" cap="all">
                <a:latin typeface="Helvetica"/>
                <a:cs typeface="Helvetica"/>
              </a:defRPr>
            </a:lvl1pPr>
            <a:lvl2pPr marL="457200" indent="0">
              <a:buNone/>
              <a:defRPr sz="1000" b="1" i="0">
                <a:latin typeface="Helvetica"/>
                <a:cs typeface="Helvetica"/>
              </a:defRPr>
            </a:lvl2pPr>
            <a:lvl3pPr marL="914400" indent="0">
              <a:buNone/>
              <a:defRPr sz="1000" b="1" i="0">
                <a:latin typeface="Helvetica"/>
                <a:cs typeface="Helvetica"/>
              </a:defRPr>
            </a:lvl3pPr>
            <a:lvl4pPr marL="1371600" indent="0">
              <a:buNone/>
              <a:defRPr sz="1000" b="1" i="0">
                <a:latin typeface="Helvetica"/>
                <a:cs typeface="Helvetica"/>
              </a:defRPr>
            </a:lvl4pPr>
            <a:lvl5pPr marL="1828800" indent="0">
              <a:buNone/>
              <a:defRPr sz="1000" b="1" i="0">
                <a:latin typeface="Helvetica"/>
                <a:cs typeface="Helvetica"/>
              </a:defRPr>
            </a:lvl5pPr>
          </a:lstStyle>
          <a:p>
            <a:pPr lvl="0"/>
            <a:r>
              <a:rPr lang="cs-CZ" dirty="0"/>
              <a:t>&gt;&gt; Jméno</a:t>
            </a:r>
            <a:endParaRPr lang="en-US" dirty="0"/>
          </a:p>
        </p:txBody>
      </p:sp>
      <p:sp>
        <p:nvSpPr>
          <p:cNvPr id="21" name="Text Placeholder 15"/>
          <p:cNvSpPr>
            <a:spLocks noGrp="1"/>
          </p:cNvSpPr>
          <p:nvPr>
            <p:ph type="body" sz="quarter" idx="19" hasCustomPrompt="1"/>
          </p:nvPr>
        </p:nvSpPr>
        <p:spPr>
          <a:xfrm>
            <a:off x="6155665" y="4438015"/>
            <a:ext cx="2176462" cy="550863"/>
          </a:xfrm>
        </p:spPr>
        <p:txBody>
          <a:bodyPr>
            <a:noAutofit/>
          </a:bodyPr>
          <a:lstStyle>
            <a:lvl1pPr marL="0" indent="0" algn="ctr">
              <a:buNone/>
              <a:defRPr sz="800" b="0" i="0" baseline="0">
                <a:latin typeface="Helvetica Light"/>
                <a:cs typeface="Helvetica Light"/>
              </a:defRPr>
            </a:lvl1pPr>
            <a:lvl2pPr marL="457200" indent="0">
              <a:buNone/>
              <a:defRPr sz="800" b="0" i="0">
                <a:latin typeface="Helvetica Light"/>
                <a:cs typeface="Helvetica Light"/>
              </a:defRPr>
            </a:lvl2pPr>
            <a:lvl3pPr marL="914400" indent="0">
              <a:buNone/>
              <a:defRPr sz="800" b="0" i="0">
                <a:latin typeface="Helvetica Light"/>
                <a:cs typeface="Helvetica Light"/>
              </a:defRPr>
            </a:lvl3pPr>
            <a:lvl4pPr marL="1371600" indent="0">
              <a:buNone/>
              <a:defRPr sz="800" b="0" i="0">
                <a:latin typeface="Helvetica Light"/>
                <a:cs typeface="Helvetica Light"/>
              </a:defRPr>
            </a:lvl4pPr>
            <a:lvl5pPr marL="1828800" indent="0">
              <a:buNone/>
              <a:defRPr sz="800" b="0" i="0">
                <a:latin typeface="Helvetica Light"/>
                <a:cs typeface="Helvetica Light"/>
              </a:defRPr>
            </a:lvl5pPr>
          </a:lstStyle>
          <a:p>
            <a:pPr lvl="0"/>
            <a:r>
              <a:rPr lang="cs-CZ" dirty="0"/>
              <a:t>&gt;&gt; Telefon</a:t>
            </a:r>
          </a:p>
          <a:p>
            <a:pPr lvl="0"/>
            <a:r>
              <a:rPr lang="cs-CZ" dirty="0"/>
              <a:t>&gt;&gt; E-mail</a:t>
            </a:r>
            <a:endParaRPr lang="en-US" dirty="0"/>
          </a:p>
        </p:txBody>
      </p:sp>
      <p:sp>
        <p:nvSpPr>
          <p:cNvPr id="22"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15" name="Obdélník 14">
            <a:extLst>
              <a:ext uri="{FF2B5EF4-FFF2-40B4-BE49-F238E27FC236}">
                <a16:creationId xmlns:a16="http://schemas.microsoft.com/office/drawing/2014/main" id="{128A4F21-C1AE-4E9F-A34B-551FDB0C86FC}"/>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29128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lide - obrázek">
    <p:bg>
      <p:bgPr>
        <a:solidFill>
          <a:schemeClr val="bg1">
            <a:lumMod val="95000"/>
          </a:schemeClr>
        </a:solidFill>
        <a:effectLst/>
      </p:bgPr>
    </p:bg>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6AEB6EE8-B888-4D6A-8C6A-6C22C5AD6D15}"/>
              </a:ext>
            </a:extLst>
          </p:cNvPr>
          <p:cNvSpPr/>
          <p:nvPr userDrawn="1"/>
        </p:nvSpPr>
        <p:spPr>
          <a:xfrm>
            <a:off x="0" y="-32914"/>
            <a:ext cx="9143999" cy="517641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1719" y="4307106"/>
            <a:ext cx="1020563" cy="515691"/>
          </a:xfrm>
          <a:prstGeom prst="rect">
            <a:avLst/>
          </a:prstGeom>
        </p:spPr>
      </p:pic>
      <p:cxnSp>
        <p:nvCxnSpPr>
          <p:cNvPr id="11" name="Straight Connector 10"/>
          <p:cNvCxnSpPr/>
          <p:nvPr userDrawn="1"/>
        </p:nvCxnSpPr>
        <p:spPr>
          <a:xfrm>
            <a:off x="0" y="4131799"/>
            <a:ext cx="9144000" cy="0"/>
          </a:xfrm>
          <a:prstGeom prst="line">
            <a:avLst/>
          </a:prstGeom>
          <a:ln w="6350">
            <a:solidFill>
              <a:srgbClr val="867065"/>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Subtitle 1"/>
          <p:cNvSpPr txBox="1">
            <a:spLocks/>
          </p:cNvSpPr>
          <p:nvPr userDrawn="1"/>
        </p:nvSpPr>
        <p:spPr>
          <a:xfrm>
            <a:off x="3606966" y="4743432"/>
            <a:ext cx="1930068" cy="4000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lnSpc>
                <a:spcPct val="150000"/>
              </a:lnSpc>
            </a:pPr>
            <a:r>
              <a:rPr lang="en-US" sz="1000" dirty="0" err="1">
                <a:solidFill>
                  <a:schemeClr val="tx1"/>
                </a:solidFill>
                <a:latin typeface="Helvetica Light" charset="0"/>
                <a:ea typeface="Helvetica Light" charset="0"/>
                <a:cs typeface="Helvetica Light" charset="0"/>
              </a:rPr>
              <a:t>www.perfectcrowd.cz</a:t>
            </a:r>
            <a:endParaRPr lang="en-US" sz="1000" dirty="0">
              <a:solidFill>
                <a:schemeClr val="tx1"/>
              </a:solidFill>
              <a:latin typeface="Helvetica Light" charset="0"/>
              <a:ea typeface="Helvetica Light" charset="0"/>
              <a:cs typeface="Helvetica Light" charset="0"/>
            </a:endParaRPr>
          </a:p>
        </p:txBody>
      </p:sp>
      <p:sp>
        <p:nvSpPr>
          <p:cNvPr id="6" name="Obdélník 5">
            <a:extLst>
              <a:ext uri="{FF2B5EF4-FFF2-40B4-BE49-F238E27FC236}">
                <a16:creationId xmlns:a16="http://schemas.microsoft.com/office/drawing/2014/main" id="{CF5BCAAB-741B-4E28-B6BC-6358AAD716E0}"/>
              </a:ext>
            </a:extLst>
          </p:cNvPr>
          <p:cNvSpPr/>
          <p:nvPr userDrawn="1"/>
        </p:nvSpPr>
        <p:spPr>
          <a:xfrm>
            <a:off x="8450317" y="-12612"/>
            <a:ext cx="693683" cy="466659"/>
          </a:xfrm>
          <a:prstGeom prst="rect">
            <a:avLst/>
          </a:prstGeom>
          <a:blipFill>
            <a:blip r:embed="rId3">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524848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Dokumenty">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4902260"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r>
              <a:rPr lang="en-US" b="0" i="0" dirty="0">
                <a:latin typeface="Helvetica Light"/>
                <a:cs typeface="Helvetica Light"/>
              </a:rPr>
              <a:t> (</a:t>
            </a:r>
            <a:r>
              <a:rPr lang="en-US" b="0" i="0" dirty="0" err="1">
                <a:latin typeface="Helvetica Light"/>
                <a:cs typeface="Helvetica Light"/>
              </a:rPr>
              <a:t>Dokumenty</a:t>
            </a:r>
            <a:r>
              <a:rPr lang="en-US" b="0" i="0" dirty="0">
                <a:latin typeface="Helvetica Light"/>
                <a:cs typeface="Helvetica Light"/>
              </a:rPr>
              <a:t>)</a:t>
            </a:r>
            <a:endParaRPr lang="en-US" dirty="0"/>
          </a:p>
        </p:txBody>
      </p:sp>
      <p:sp>
        <p:nvSpPr>
          <p:cNvPr id="6"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8"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9" name="Obdélník 8">
            <a:extLst>
              <a:ext uri="{FF2B5EF4-FFF2-40B4-BE49-F238E27FC236}">
                <a16:creationId xmlns:a16="http://schemas.microsoft.com/office/drawing/2014/main" id="{1B1A8825-C064-4D93-994A-9676258E415D}"/>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654043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err="1"/>
              <a:t>Click</a:t>
            </a:r>
            <a:r>
              <a:rPr lang="cs-CZ" dirty="0"/>
              <a:t> to </a:t>
            </a:r>
            <a:r>
              <a:rPr lang="cs-CZ" dirty="0" err="1"/>
              <a:t>edit</a:t>
            </a:r>
            <a:r>
              <a:rPr lang="cs-CZ" dirty="0"/>
              <a:t> Master </a:t>
            </a:r>
            <a:r>
              <a:rPr lang="cs-CZ" dirty="0" err="1"/>
              <a:t>title</a:t>
            </a:r>
            <a:r>
              <a:rPr lang="cs-CZ" dirty="0"/>
              <a:t> style</a:t>
            </a:r>
            <a:endParaRPr lang="en-US" dirty="0"/>
          </a:p>
        </p:txBody>
      </p:sp>
      <p:sp>
        <p:nvSpPr>
          <p:cNvPr id="3" name="Content Placeholder 2"/>
          <p:cNvSpPr>
            <a:spLocks noGrp="1"/>
          </p:cNvSpPr>
          <p:nvPr>
            <p:ph idx="1"/>
          </p:nvPr>
        </p:nvSpPr>
        <p:spPr/>
        <p:txBody>
          <a:bodyPr/>
          <a:lstStyle>
            <a:lvl1pPr marL="0" indent="0">
              <a:buNone/>
              <a:defRPr b="0" i="0">
                <a:latin typeface="Helvetica Light"/>
                <a:cs typeface="Helvetica Light"/>
              </a:defRPr>
            </a:lvl1pPr>
            <a:lvl2pPr marL="457200" indent="0">
              <a:buNone/>
              <a:defRPr b="0" i="0">
                <a:latin typeface="Helvetica Light"/>
                <a:cs typeface="Helvetica Light"/>
              </a:defRPr>
            </a:lvl2pPr>
            <a:lvl3pPr marL="914400" indent="0">
              <a:buNone/>
              <a:defRPr b="0" i="0">
                <a:latin typeface="Helvetica Light"/>
                <a:cs typeface="Helvetica Light"/>
              </a:defRPr>
            </a:lvl3pPr>
            <a:lvl4pPr marL="1371600" indent="0">
              <a:buNone/>
              <a:defRPr b="0" i="0">
                <a:latin typeface="Helvetica Light"/>
                <a:cs typeface="Helvetica Light"/>
              </a:defRPr>
            </a:lvl4pPr>
            <a:lvl5pPr marL="1828800" indent="0">
              <a:buNone/>
              <a:defRPr b="0" i="0">
                <a:latin typeface="Helvetica Light"/>
                <a:cs typeface="Helvetica Light"/>
              </a:defRPr>
            </a:lvl5pPr>
          </a:lstStyle>
          <a:p>
            <a:pPr lvl="0"/>
            <a:r>
              <a:rPr lang="cs-CZ" dirty="0" err="1"/>
              <a:t>Click</a:t>
            </a:r>
            <a:r>
              <a:rPr lang="cs-CZ" dirty="0"/>
              <a:t> to </a:t>
            </a:r>
            <a:r>
              <a:rPr lang="cs-CZ" dirty="0" err="1"/>
              <a:t>edit</a:t>
            </a:r>
            <a:r>
              <a:rPr lang="cs-CZ" dirty="0"/>
              <a:t> Master text </a:t>
            </a:r>
            <a:r>
              <a:rPr lang="cs-CZ" dirty="0" err="1"/>
              <a:t>styles</a:t>
            </a:r>
            <a:endParaRPr lang="cs-CZ" dirty="0"/>
          </a:p>
          <a:p>
            <a:pPr lvl="1"/>
            <a:r>
              <a:rPr lang="cs-CZ" dirty="0"/>
              <a:t>Second </a:t>
            </a:r>
            <a:r>
              <a:rPr lang="cs-CZ" dirty="0" err="1"/>
              <a:t>level</a:t>
            </a:r>
            <a:endParaRPr lang="cs-CZ" dirty="0"/>
          </a:p>
          <a:p>
            <a:pPr lvl="2"/>
            <a:r>
              <a:rPr lang="cs-CZ" dirty="0" err="1"/>
              <a:t>Third</a:t>
            </a:r>
            <a:r>
              <a:rPr lang="cs-CZ" dirty="0"/>
              <a:t> </a:t>
            </a:r>
            <a:r>
              <a:rPr lang="cs-CZ" dirty="0" err="1"/>
              <a:t>level</a:t>
            </a:r>
            <a:endParaRPr lang="cs-CZ" dirty="0"/>
          </a:p>
          <a:p>
            <a:pPr lvl="3"/>
            <a:r>
              <a:rPr lang="cs-CZ" dirty="0" err="1"/>
              <a:t>Fourth</a:t>
            </a:r>
            <a:r>
              <a:rPr lang="cs-CZ" dirty="0"/>
              <a:t> </a:t>
            </a:r>
            <a:r>
              <a:rPr lang="cs-CZ" dirty="0" err="1"/>
              <a:t>level</a:t>
            </a:r>
            <a:endParaRPr lang="cs-CZ" dirty="0"/>
          </a:p>
          <a:p>
            <a:pPr lvl="4"/>
            <a:r>
              <a:rPr lang="cs-CZ" dirty="0" err="1"/>
              <a:t>Fifth</a:t>
            </a:r>
            <a:r>
              <a:rPr lang="cs-CZ" dirty="0"/>
              <a:t> </a:t>
            </a:r>
            <a:r>
              <a:rPr lang="cs-CZ" dirty="0" err="1"/>
              <a:t>level</a:t>
            </a:r>
            <a:endParaRPr lang="en-US" dirty="0"/>
          </a:p>
        </p:txBody>
      </p:sp>
    </p:spTree>
    <p:extLst>
      <p:ext uri="{BB962C8B-B14F-4D97-AF65-F5344CB8AC3E}">
        <p14:creationId xmlns:p14="http://schemas.microsoft.com/office/powerpoint/2010/main" val="3212467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01 Kontext a cíle">
    <p:bg>
      <p:bgPr>
        <a:solidFill>
          <a:schemeClr val="accent3">
            <a:lumMod val="75000"/>
          </a:schemeClr>
        </a:solidFill>
        <a:effectLst/>
      </p:bgPr>
    </p:bg>
    <p:spTree>
      <p:nvGrpSpPr>
        <p:cNvPr id="1" name=""/>
        <p:cNvGrpSpPr/>
        <p:nvPr/>
      </p:nvGrpSpPr>
      <p:grpSpPr>
        <a:xfrm>
          <a:off x="0" y="0"/>
          <a:ext cx="0" cy="0"/>
          <a:chOff x="0" y="0"/>
          <a:chExt cx="0" cy="0"/>
        </a:xfrm>
      </p:grpSpPr>
      <p:sp>
        <p:nvSpPr>
          <p:cNvPr id="2" name="Oval 1"/>
          <p:cNvSpPr/>
          <p:nvPr userDrawn="1"/>
        </p:nvSpPr>
        <p:spPr>
          <a:xfrm>
            <a:off x="2872750" y="872500"/>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Office_List_512.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03227" y="1657351"/>
            <a:ext cx="747264" cy="733751"/>
          </a:xfrm>
          <a:prstGeom prst="rect">
            <a:avLst/>
          </a:prstGeom>
        </p:spPr>
      </p:pic>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cxnSp>
        <p:nvCxnSpPr>
          <p:cNvPr id="13" name="Straight Connector 12"/>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31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ah">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4119680"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r>
              <a:rPr lang="en-US" b="0" i="0" dirty="0">
                <a:latin typeface="Helvetica Light"/>
                <a:cs typeface="Helvetica Light"/>
              </a:rPr>
              <a:t> (</a:t>
            </a:r>
            <a:r>
              <a:rPr lang="en-US" b="0" i="0" dirty="0" err="1">
                <a:latin typeface="Helvetica Light"/>
                <a:cs typeface="Helvetica Light"/>
              </a:rPr>
              <a:t>obsah</a:t>
            </a:r>
            <a:r>
              <a:rPr lang="en-US" b="0" i="0" dirty="0">
                <a:latin typeface="Helvetica Light"/>
                <a:cs typeface="Helvetica Light"/>
              </a:rPr>
              <a: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lnSpc>
                <a:spcPct val="140000"/>
              </a:lnSpc>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8"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9" name="Obdélník 8">
            <a:extLst>
              <a:ext uri="{FF2B5EF4-FFF2-40B4-BE49-F238E27FC236}">
                <a16:creationId xmlns:a16="http://schemas.microsoft.com/office/drawing/2014/main" id="{8F79A7C1-3A91-4433-9B82-F20F75C3891D}"/>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41826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ntext a cíle 01">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rgbClr val="83B431"/>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800" b="0" i="0">
                <a:solidFill>
                  <a:srgbClr val="72A927"/>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8"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9" name="Obdélník 8">
            <a:extLst>
              <a:ext uri="{FF2B5EF4-FFF2-40B4-BE49-F238E27FC236}">
                <a16:creationId xmlns:a16="http://schemas.microsoft.com/office/drawing/2014/main" id="{0372FE11-14F9-42A4-A3A2-F2A2F7E2F6E1}"/>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59991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2 Metodologie">
    <p:bg>
      <p:bgPr>
        <a:solidFill>
          <a:srgbClr val="95353C"/>
        </a:solidFill>
        <a:effectLst/>
      </p:bgPr>
    </p:bg>
    <p:spTree>
      <p:nvGrpSpPr>
        <p:cNvPr id="1" name=""/>
        <p:cNvGrpSpPr/>
        <p:nvPr/>
      </p:nvGrpSpPr>
      <p:grpSpPr>
        <a:xfrm>
          <a:off x="0" y="0"/>
          <a:ext cx="0" cy="0"/>
          <a:chOff x="0" y="0"/>
          <a:chExt cx="0" cy="0"/>
        </a:xfrm>
      </p:grpSpPr>
      <p:sp>
        <p:nvSpPr>
          <p:cNvPr id="2" name="Oval 1"/>
          <p:cNvSpPr/>
          <p:nvPr userDrawn="1"/>
        </p:nvSpPr>
        <p:spPr>
          <a:xfrm>
            <a:off x="2872750" y="872501"/>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pic>
        <p:nvPicPr>
          <p:cNvPr id="6" name="Picture 5" descr="Lighting_Bulb_512.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44735" y="1285131"/>
            <a:ext cx="1054535" cy="1054535"/>
          </a:xfrm>
          <a:prstGeom prst="rect">
            <a:avLst/>
          </a:prstGeom>
        </p:spPr>
      </p:pic>
      <p:cxnSp>
        <p:nvCxnSpPr>
          <p:cNvPr id="12" name="Straight Connector 11"/>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92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Metodologie – slide">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rgbClr val="95353C"/>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800" b="0" i="0">
                <a:solidFill>
                  <a:srgbClr val="95353C"/>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9"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8" name="Obdélník 7">
            <a:extLst>
              <a:ext uri="{FF2B5EF4-FFF2-40B4-BE49-F238E27FC236}">
                <a16:creationId xmlns:a16="http://schemas.microsoft.com/office/drawing/2014/main" id="{B0AE21D4-F26F-40A3-B016-1A68251E137A}"/>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41958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2 Metodologie – tabulka">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rgbClr val="95353C"/>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000" b="0" i="0">
                <a:solidFill>
                  <a:srgbClr val="000000"/>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cxnSp>
        <p:nvCxnSpPr>
          <p:cNvPr id="9" name="Straight Connector 8"/>
          <p:cNvCxnSpPr/>
          <p:nvPr userDrawn="1"/>
        </p:nvCxnSpPr>
        <p:spPr>
          <a:xfrm>
            <a:off x="0" y="2518781"/>
            <a:ext cx="9149521" cy="0"/>
          </a:xfrm>
          <a:prstGeom prst="line">
            <a:avLst/>
          </a:prstGeom>
          <a:ln w="6350">
            <a:solidFill>
              <a:srgbClr val="95353C"/>
            </a:solidFill>
            <a:prstDash val="dash"/>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2" hasCustomPrompt="1"/>
          </p:nvPr>
        </p:nvSpPr>
        <p:spPr>
          <a:xfrm>
            <a:off x="306388" y="1943100"/>
            <a:ext cx="1739723" cy="576263"/>
          </a:xfrm>
        </p:spPr>
        <p:txBody>
          <a:bodyPr anchor="ctr">
            <a:noAutofit/>
          </a:bodyPr>
          <a:lstStyle>
            <a:lvl1pPr>
              <a:defRPr sz="1200" b="1" cap="all"/>
            </a:lvl1pPr>
            <a:lvl2pPr>
              <a:defRPr sz="1200"/>
            </a:lvl2pPr>
            <a:lvl3pPr>
              <a:defRPr sz="1200"/>
            </a:lvl3pPr>
            <a:lvl4pPr>
              <a:defRPr sz="1200"/>
            </a:lvl4pPr>
            <a:lvl5pPr>
              <a:defRPr sz="1200"/>
            </a:lvl5pPr>
          </a:lstStyle>
          <a:p>
            <a:pPr lvl="0"/>
            <a:r>
              <a:rPr lang="cs-CZ" dirty="0"/>
              <a:t>&gt;&gt; Položka</a:t>
            </a:r>
            <a:endParaRPr lang="en-US" dirty="0"/>
          </a:p>
        </p:txBody>
      </p:sp>
      <p:sp>
        <p:nvSpPr>
          <p:cNvPr id="12" name="Text Placeholder 5"/>
          <p:cNvSpPr>
            <a:spLocks noGrp="1"/>
          </p:cNvSpPr>
          <p:nvPr>
            <p:ph type="body" sz="quarter" idx="13" hasCustomPrompt="1"/>
          </p:nvPr>
        </p:nvSpPr>
        <p:spPr>
          <a:xfrm>
            <a:off x="2046111" y="1942518"/>
            <a:ext cx="1739723" cy="576263"/>
          </a:xfrm>
        </p:spPr>
        <p:txBody>
          <a:bodyPr anchor="ctr">
            <a:noAutofit/>
          </a:bodyPr>
          <a:lstStyle>
            <a:lvl1pPr>
              <a:defRPr sz="1200" b="1" cap="all"/>
            </a:lvl1pPr>
            <a:lvl2pPr>
              <a:defRPr sz="1200"/>
            </a:lvl2pPr>
            <a:lvl3pPr>
              <a:defRPr sz="1200"/>
            </a:lvl3pPr>
            <a:lvl4pPr>
              <a:defRPr sz="1200"/>
            </a:lvl4pPr>
            <a:lvl5pPr>
              <a:defRPr sz="1200"/>
            </a:lvl5pPr>
          </a:lstStyle>
          <a:p>
            <a:pPr lvl="0"/>
            <a:r>
              <a:rPr lang="cs-CZ" dirty="0"/>
              <a:t>&gt;&gt; Položka</a:t>
            </a:r>
            <a:endParaRPr lang="en-US" dirty="0"/>
          </a:p>
        </p:txBody>
      </p:sp>
      <p:sp>
        <p:nvSpPr>
          <p:cNvPr id="13" name="Text Placeholder 5"/>
          <p:cNvSpPr>
            <a:spLocks noGrp="1"/>
          </p:cNvSpPr>
          <p:nvPr>
            <p:ph type="body" sz="quarter" idx="14" hasCustomPrompt="1"/>
          </p:nvPr>
        </p:nvSpPr>
        <p:spPr>
          <a:xfrm>
            <a:off x="3785834" y="1942518"/>
            <a:ext cx="1739723" cy="576263"/>
          </a:xfrm>
        </p:spPr>
        <p:txBody>
          <a:bodyPr anchor="ctr">
            <a:noAutofit/>
          </a:bodyPr>
          <a:lstStyle>
            <a:lvl1pPr>
              <a:defRPr sz="1200" b="1" cap="all"/>
            </a:lvl1pPr>
            <a:lvl2pPr>
              <a:defRPr sz="1200"/>
            </a:lvl2pPr>
            <a:lvl3pPr>
              <a:defRPr sz="1200"/>
            </a:lvl3pPr>
            <a:lvl4pPr>
              <a:defRPr sz="1200"/>
            </a:lvl4pPr>
            <a:lvl5pPr>
              <a:defRPr sz="1200"/>
            </a:lvl5pPr>
          </a:lstStyle>
          <a:p>
            <a:pPr lvl="0"/>
            <a:r>
              <a:rPr lang="cs-CZ" dirty="0"/>
              <a:t>&gt;&gt; Položka</a:t>
            </a:r>
            <a:endParaRPr lang="en-US" dirty="0"/>
          </a:p>
        </p:txBody>
      </p:sp>
      <p:sp>
        <p:nvSpPr>
          <p:cNvPr id="14" name="Text Placeholder 5"/>
          <p:cNvSpPr>
            <a:spLocks noGrp="1"/>
          </p:cNvSpPr>
          <p:nvPr>
            <p:ph type="body" sz="quarter" idx="15" hasCustomPrompt="1"/>
          </p:nvPr>
        </p:nvSpPr>
        <p:spPr>
          <a:xfrm>
            <a:off x="5525557" y="1942518"/>
            <a:ext cx="1739723" cy="576263"/>
          </a:xfrm>
        </p:spPr>
        <p:txBody>
          <a:bodyPr anchor="ctr">
            <a:noAutofit/>
          </a:bodyPr>
          <a:lstStyle>
            <a:lvl1pPr>
              <a:defRPr sz="1200" b="1" cap="all"/>
            </a:lvl1pPr>
            <a:lvl2pPr>
              <a:defRPr sz="1200"/>
            </a:lvl2pPr>
            <a:lvl3pPr>
              <a:defRPr sz="1200"/>
            </a:lvl3pPr>
            <a:lvl4pPr>
              <a:defRPr sz="1200"/>
            </a:lvl4pPr>
            <a:lvl5pPr>
              <a:defRPr sz="1200"/>
            </a:lvl5pPr>
          </a:lstStyle>
          <a:p>
            <a:pPr lvl="0"/>
            <a:r>
              <a:rPr lang="cs-CZ" dirty="0"/>
              <a:t>&gt;&gt; Položka</a:t>
            </a:r>
            <a:endParaRPr lang="en-US" dirty="0"/>
          </a:p>
        </p:txBody>
      </p:sp>
      <p:sp>
        <p:nvSpPr>
          <p:cNvPr id="15" name="Text Placeholder 5"/>
          <p:cNvSpPr>
            <a:spLocks noGrp="1"/>
          </p:cNvSpPr>
          <p:nvPr>
            <p:ph type="body" sz="quarter" idx="16" hasCustomPrompt="1"/>
          </p:nvPr>
        </p:nvSpPr>
        <p:spPr>
          <a:xfrm>
            <a:off x="7265280" y="1952625"/>
            <a:ext cx="1739723" cy="576263"/>
          </a:xfrm>
        </p:spPr>
        <p:txBody>
          <a:bodyPr anchor="ctr">
            <a:noAutofit/>
          </a:bodyPr>
          <a:lstStyle>
            <a:lvl1pPr>
              <a:defRPr sz="1200" b="1" cap="all"/>
            </a:lvl1pPr>
            <a:lvl2pPr>
              <a:defRPr sz="1200"/>
            </a:lvl2pPr>
            <a:lvl3pPr>
              <a:defRPr sz="1200"/>
            </a:lvl3pPr>
            <a:lvl4pPr>
              <a:defRPr sz="1200"/>
            </a:lvl4pPr>
            <a:lvl5pPr>
              <a:defRPr sz="1200"/>
            </a:lvl5pPr>
          </a:lstStyle>
          <a:p>
            <a:pPr lvl="0"/>
            <a:r>
              <a:rPr lang="cs-CZ" dirty="0"/>
              <a:t>&gt;&gt; Položka</a:t>
            </a:r>
            <a:endParaRPr lang="en-US" dirty="0"/>
          </a:p>
        </p:txBody>
      </p:sp>
      <p:sp>
        <p:nvSpPr>
          <p:cNvPr id="16" name="Text Placeholder 15"/>
          <p:cNvSpPr>
            <a:spLocks noGrp="1"/>
          </p:cNvSpPr>
          <p:nvPr>
            <p:ph type="body" sz="quarter" idx="17" hasCustomPrompt="1"/>
          </p:nvPr>
        </p:nvSpPr>
        <p:spPr>
          <a:xfrm>
            <a:off x="306388" y="2737556"/>
            <a:ext cx="1739900" cy="2124957"/>
          </a:xfrm>
        </p:spPr>
        <p:txBody>
          <a:bodyPr>
            <a:noAutofit/>
          </a:bodyPr>
          <a:lstStyle>
            <a:lvl1pPr>
              <a:defRPr sz="1000" b="0" i="0">
                <a:latin typeface="Helvetica Light"/>
                <a:cs typeface="Helvetica Light"/>
              </a:defRPr>
            </a:lvl1pPr>
            <a:lvl2pPr>
              <a:defRPr sz="1000" b="0" i="0">
                <a:latin typeface="Helvetica Light"/>
                <a:cs typeface="Helvetica Light"/>
              </a:defRPr>
            </a:lvl2pPr>
            <a:lvl3pPr>
              <a:defRPr sz="1000" b="0" i="0">
                <a:latin typeface="Helvetica Light"/>
                <a:cs typeface="Helvetica Light"/>
              </a:defRPr>
            </a:lvl3pPr>
            <a:lvl4pPr>
              <a:defRPr sz="1000" b="0" i="0">
                <a:latin typeface="Helvetica Light"/>
                <a:cs typeface="Helvetica Light"/>
              </a:defRPr>
            </a:lvl4pPr>
            <a:lvl5pPr>
              <a:defRPr sz="1000" b="0" i="0">
                <a:latin typeface="Helvetica Light"/>
                <a:cs typeface="Helvetica Light"/>
              </a:defRPr>
            </a:lvl5pPr>
          </a:lstStyle>
          <a:p>
            <a:pPr lvl="0"/>
            <a:r>
              <a:rPr lang="cs-CZ" dirty="0"/>
              <a:t>&gt;&gt; Popis</a:t>
            </a:r>
            <a:endParaRPr lang="en-US" dirty="0"/>
          </a:p>
        </p:txBody>
      </p:sp>
      <p:sp>
        <p:nvSpPr>
          <p:cNvPr id="18" name="Text Placeholder 15"/>
          <p:cNvSpPr>
            <a:spLocks noGrp="1"/>
          </p:cNvSpPr>
          <p:nvPr>
            <p:ph type="body" sz="quarter" idx="18" hasCustomPrompt="1"/>
          </p:nvPr>
        </p:nvSpPr>
        <p:spPr>
          <a:xfrm>
            <a:off x="2043289" y="2737556"/>
            <a:ext cx="1739900" cy="2124957"/>
          </a:xfrm>
        </p:spPr>
        <p:txBody>
          <a:bodyPr>
            <a:noAutofit/>
          </a:bodyPr>
          <a:lstStyle>
            <a:lvl1pPr>
              <a:defRPr sz="1000" b="0" i="0">
                <a:latin typeface="Helvetica Light"/>
                <a:cs typeface="Helvetica Light"/>
              </a:defRPr>
            </a:lvl1pPr>
            <a:lvl2pPr>
              <a:defRPr sz="1000" b="0" i="0">
                <a:latin typeface="Helvetica Light"/>
                <a:cs typeface="Helvetica Light"/>
              </a:defRPr>
            </a:lvl2pPr>
            <a:lvl3pPr>
              <a:defRPr sz="1000" b="0" i="0">
                <a:latin typeface="Helvetica Light"/>
                <a:cs typeface="Helvetica Light"/>
              </a:defRPr>
            </a:lvl3pPr>
            <a:lvl4pPr>
              <a:defRPr sz="1000" b="0" i="0">
                <a:latin typeface="Helvetica Light"/>
                <a:cs typeface="Helvetica Light"/>
              </a:defRPr>
            </a:lvl4pPr>
            <a:lvl5pPr>
              <a:defRPr sz="1000" b="0" i="0">
                <a:latin typeface="Helvetica Light"/>
                <a:cs typeface="Helvetica Light"/>
              </a:defRPr>
            </a:lvl5pPr>
          </a:lstStyle>
          <a:p>
            <a:pPr lvl="0"/>
            <a:r>
              <a:rPr lang="cs-CZ" dirty="0"/>
              <a:t>&gt;&gt; Popis</a:t>
            </a:r>
            <a:endParaRPr lang="en-US" dirty="0"/>
          </a:p>
        </p:txBody>
      </p:sp>
      <p:sp>
        <p:nvSpPr>
          <p:cNvPr id="19" name="Text Placeholder 15"/>
          <p:cNvSpPr>
            <a:spLocks noGrp="1"/>
          </p:cNvSpPr>
          <p:nvPr>
            <p:ph type="body" sz="quarter" idx="19" hasCustomPrompt="1"/>
          </p:nvPr>
        </p:nvSpPr>
        <p:spPr>
          <a:xfrm>
            <a:off x="3783189" y="2737556"/>
            <a:ext cx="1739900" cy="2124957"/>
          </a:xfrm>
        </p:spPr>
        <p:txBody>
          <a:bodyPr>
            <a:noAutofit/>
          </a:bodyPr>
          <a:lstStyle>
            <a:lvl1pPr>
              <a:defRPr sz="1000" b="0" i="0">
                <a:latin typeface="Helvetica Light"/>
                <a:cs typeface="Helvetica Light"/>
              </a:defRPr>
            </a:lvl1pPr>
            <a:lvl2pPr>
              <a:defRPr sz="1000" b="0" i="0">
                <a:latin typeface="Helvetica Light"/>
                <a:cs typeface="Helvetica Light"/>
              </a:defRPr>
            </a:lvl2pPr>
            <a:lvl3pPr>
              <a:defRPr sz="1000" b="0" i="0">
                <a:latin typeface="Helvetica Light"/>
                <a:cs typeface="Helvetica Light"/>
              </a:defRPr>
            </a:lvl3pPr>
            <a:lvl4pPr>
              <a:defRPr sz="1000" b="0" i="0">
                <a:latin typeface="Helvetica Light"/>
                <a:cs typeface="Helvetica Light"/>
              </a:defRPr>
            </a:lvl4pPr>
            <a:lvl5pPr>
              <a:defRPr sz="1000" b="0" i="0">
                <a:latin typeface="Helvetica Light"/>
                <a:cs typeface="Helvetica Light"/>
              </a:defRPr>
            </a:lvl5pPr>
          </a:lstStyle>
          <a:p>
            <a:pPr lvl="0"/>
            <a:r>
              <a:rPr lang="cs-CZ" dirty="0"/>
              <a:t>&gt;&gt; Popis</a:t>
            </a:r>
            <a:endParaRPr lang="en-US" dirty="0"/>
          </a:p>
        </p:txBody>
      </p:sp>
      <p:sp>
        <p:nvSpPr>
          <p:cNvPr id="20" name="Text Placeholder 15"/>
          <p:cNvSpPr>
            <a:spLocks noGrp="1"/>
          </p:cNvSpPr>
          <p:nvPr>
            <p:ph type="body" sz="quarter" idx="20" hasCustomPrompt="1"/>
          </p:nvPr>
        </p:nvSpPr>
        <p:spPr>
          <a:xfrm>
            <a:off x="5523089" y="2737556"/>
            <a:ext cx="1739900" cy="2124223"/>
          </a:xfrm>
        </p:spPr>
        <p:txBody>
          <a:bodyPr>
            <a:noAutofit/>
          </a:bodyPr>
          <a:lstStyle>
            <a:lvl1pPr>
              <a:defRPr sz="1000" b="0" i="0">
                <a:latin typeface="Helvetica Light"/>
                <a:cs typeface="Helvetica Light"/>
              </a:defRPr>
            </a:lvl1pPr>
            <a:lvl2pPr>
              <a:defRPr sz="1000" b="0" i="0">
                <a:latin typeface="Helvetica Light"/>
                <a:cs typeface="Helvetica Light"/>
              </a:defRPr>
            </a:lvl2pPr>
            <a:lvl3pPr>
              <a:defRPr sz="1000" b="0" i="0">
                <a:latin typeface="Helvetica Light"/>
                <a:cs typeface="Helvetica Light"/>
              </a:defRPr>
            </a:lvl3pPr>
            <a:lvl4pPr>
              <a:defRPr sz="1000" b="0" i="0">
                <a:latin typeface="Helvetica Light"/>
                <a:cs typeface="Helvetica Light"/>
              </a:defRPr>
            </a:lvl4pPr>
            <a:lvl5pPr>
              <a:defRPr sz="1000" b="0" i="0">
                <a:latin typeface="Helvetica Light"/>
                <a:cs typeface="Helvetica Light"/>
              </a:defRPr>
            </a:lvl5pPr>
          </a:lstStyle>
          <a:p>
            <a:pPr lvl="0"/>
            <a:r>
              <a:rPr lang="cs-CZ" dirty="0"/>
              <a:t>&gt;&gt; Popis</a:t>
            </a:r>
            <a:endParaRPr lang="en-US" dirty="0"/>
          </a:p>
        </p:txBody>
      </p:sp>
      <p:sp>
        <p:nvSpPr>
          <p:cNvPr id="21" name="Text Placeholder 15"/>
          <p:cNvSpPr>
            <a:spLocks noGrp="1"/>
          </p:cNvSpPr>
          <p:nvPr>
            <p:ph type="body" sz="quarter" idx="21" hasCustomPrompt="1"/>
          </p:nvPr>
        </p:nvSpPr>
        <p:spPr>
          <a:xfrm>
            <a:off x="7265280" y="2737556"/>
            <a:ext cx="1739900" cy="2114850"/>
          </a:xfrm>
        </p:spPr>
        <p:txBody>
          <a:bodyPr>
            <a:noAutofit/>
          </a:bodyPr>
          <a:lstStyle>
            <a:lvl1pPr>
              <a:defRPr sz="1000" b="0" i="0">
                <a:latin typeface="Helvetica Light"/>
                <a:cs typeface="Helvetica Light"/>
              </a:defRPr>
            </a:lvl1pPr>
            <a:lvl2pPr>
              <a:defRPr sz="1000" b="0" i="0">
                <a:latin typeface="Helvetica Light"/>
                <a:cs typeface="Helvetica Light"/>
              </a:defRPr>
            </a:lvl2pPr>
            <a:lvl3pPr>
              <a:defRPr sz="1000" b="0" i="0">
                <a:latin typeface="Helvetica Light"/>
                <a:cs typeface="Helvetica Light"/>
              </a:defRPr>
            </a:lvl3pPr>
            <a:lvl4pPr>
              <a:defRPr sz="1000" b="0" i="0">
                <a:latin typeface="Helvetica Light"/>
                <a:cs typeface="Helvetica Light"/>
              </a:defRPr>
            </a:lvl4pPr>
            <a:lvl5pPr>
              <a:defRPr sz="1000" b="0" i="0">
                <a:latin typeface="Helvetica Light"/>
                <a:cs typeface="Helvetica Light"/>
              </a:defRPr>
            </a:lvl5pPr>
          </a:lstStyle>
          <a:p>
            <a:pPr lvl="0"/>
            <a:r>
              <a:rPr lang="cs-CZ" dirty="0"/>
              <a:t>&gt;&gt; Popis</a:t>
            </a:r>
            <a:endParaRPr lang="en-US" dirty="0"/>
          </a:p>
        </p:txBody>
      </p:sp>
      <p:sp>
        <p:nvSpPr>
          <p:cNvPr id="22"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23" name="Obdélník 22">
            <a:extLst>
              <a:ext uri="{FF2B5EF4-FFF2-40B4-BE49-F238E27FC236}">
                <a16:creationId xmlns:a16="http://schemas.microsoft.com/office/drawing/2014/main" id="{084543F7-C483-48A0-A16B-93B4A71500CF}"/>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87105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 Hlavní výsledky">
    <p:bg>
      <p:bgPr>
        <a:solidFill>
          <a:srgbClr val="376092"/>
        </a:solidFill>
        <a:effectLst/>
      </p:bgPr>
    </p:bg>
    <p:spTree>
      <p:nvGrpSpPr>
        <p:cNvPr id="1" name=""/>
        <p:cNvGrpSpPr/>
        <p:nvPr/>
      </p:nvGrpSpPr>
      <p:grpSpPr>
        <a:xfrm>
          <a:off x="0" y="0"/>
          <a:ext cx="0" cy="0"/>
          <a:chOff x="0" y="0"/>
          <a:chExt cx="0" cy="0"/>
        </a:xfrm>
      </p:grpSpPr>
      <p:sp>
        <p:nvSpPr>
          <p:cNvPr id="2" name="Oval 1"/>
          <p:cNvSpPr/>
          <p:nvPr userDrawn="1"/>
        </p:nvSpPr>
        <p:spPr>
          <a:xfrm>
            <a:off x="2872750" y="872501"/>
            <a:ext cx="3398500" cy="33985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9"/>
          <p:cNvSpPr>
            <a:spLocks noGrp="1"/>
          </p:cNvSpPr>
          <p:nvPr>
            <p:ph sz="quarter" idx="10" hasCustomPrompt="1"/>
          </p:nvPr>
        </p:nvSpPr>
        <p:spPr>
          <a:xfrm>
            <a:off x="3429000" y="2857500"/>
            <a:ext cx="2286000" cy="800100"/>
          </a:xfrm>
        </p:spPr>
        <p:txBody>
          <a:bodyPr>
            <a:normAutofit/>
          </a:bodyPr>
          <a:lstStyle>
            <a:lvl1pPr marL="0" indent="0" algn="ctr">
              <a:spcBef>
                <a:spcPts val="0"/>
              </a:spcBef>
              <a:buNone/>
              <a:defRPr sz="1800" b="0" i="0" cap="all">
                <a:solidFill>
                  <a:schemeClr val="tx1">
                    <a:lumMod val="75000"/>
                    <a:lumOff val="25000"/>
                  </a:schemeClr>
                </a:solidFill>
                <a:latin typeface="Helvetica Light"/>
                <a:cs typeface="Helvetica Light"/>
              </a:defRPr>
            </a:lvl1pPr>
          </a:lstStyle>
          <a:p>
            <a:pPr lvl="0"/>
            <a:r>
              <a:rPr lang="cs-CZ" dirty="0"/>
              <a:t>&gt;&gt;Název</a:t>
            </a:r>
            <a:endParaRPr lang="en-US" dirty="0"/>
          </a:p>
        </p:txBody>
      </p:sp>
      <p:pic>
        <p:nvPicPr>
          <p:cNvPr id="7" name="Picture 6" descr="Vintage_Eyeglasses_512.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3515" y="1250467"/>
            <a:ext cx="1116970" cy="1089199"/>
          </a:xfrm>
          <a:prstGeom prst="rect">
            <a:avLst/>
          </a:prstGeom>
        </p:spPr>
      </p:pic>
      <p:cxnSp>
        <p:nvCxnSpPr>
          <p:cNvPr id="12" name="Straight Connector 11"/>
          <p:cNvCxnSpPr/>
          <p:nvPr userDrawn="1"/>
        </p:nvCxnSpPr>
        <p:spPr>
          <a:xfrm>
            <a:off x="0" y="2633440"/>
            <a:ext cx="9144000" cy="0"/>
          </a:xfrm>
          <a:prstGeom prst="line">
            <a:avLst/>
          </a:prstGeom>
          <a:ln w="6350">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78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3 Výsledky - slide">
    <p:spTree>
      <p:nvGrpSpPr>
        <p:cNvPr id="1" name=""/>
        <p:cNvGrpSpPr/>
        <p:nvPr/>
      </p:nvGrpSpPr>
      <p:grpSpPr>
        <a:xfrm>
          <a:off x="0" y="0"/>
          <a:ext cx="0" cy="0"/>
          <a:chOff x="0" y="0"/>
          <a:chExt cx="0" cy="0"/>
        </a:xfrm>
      </p:grpSpPr>
      <p:sp>
        <p:nvSpPr>
          <p:cNvPr id="7" name="Rectangle 6"/>
          <p:cNvSpPr/>
          <p:nvPr userDrawn="1"/>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521" y="1943100"/>
            <a:ext cx="9149521" cy="0"/>
          </a:xfrm>
          <a:prstGeom prst="line">
            <a:avLst/>
          </a:prstGeom>
          <a:ln w="6350">
            <a:solidFill>
              <a:srgbClr val="376092"/>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0" hasCustomPrompt="1"/>
          </p:nvPr>
        </p:nvSpPr>
        <p:spPr>
          <a:xfrm>
            <a:off x="306388" y="786435"/>
            <a:ext cx="2561052" cy="463550"/>
          </a:xfrm>
        </p:spPr>
        <p:txBody>
          <a:bodyPr anchor="ctr">
            <a:noAutofit/>
          </a:bodyPr>
          <a:lstStyle>
            <a:lvl1pPr marL="0" indent="0">
              <a:buNone/>
              <a:defRPr sz="2000" b="0" i="0" cap="all">
                <a:latin typeface="Helvetica Light"/>
                <a:cs typeface="Helvetica Light"/>
              </a:defRPr>
            </a:lvl1pPr>
          </a:lstStyle>
          <a:p>
            <a:pPr lvl="0"/>
            <a:r>
              <a:rPr lang="en-US" b="0" i="0" dirty="0">
                <a:latin typeface="Helvetica Light"/>
                <a:cs typeface="Helvetica Light"/>
              </a:rPr>
              <a:t>&gt;&gt;</a:t>
            </a:r>
            <a:r>
              <a:rPr lang="en-US" b="0" i="0" dirty="0" err="1">
                <a:latin typeface="Helvetica Light"/>
                <a:cs typeface="Helvetica Light"/>
              </a:rPr>
              <a:t>název</a:t>
            </a:r>
            <a:endParaRPr lang="en-US" dirty="0"/>
          </a:p>
        </p:txBody>
      </p:sp>
      <p:sp>
        <p:nvSpPr>
          <p:cNvPr id="3" name="Text Placeholder 2"/>
          <p:cNvSpPr>
            <a:spLocks noGrp="1"/>
          </p:cNvSpPr>
          <p:nvPr>
            <p:ph type="body" sz="quarter" idx="11" hasCustomPrompt="1"/>
          </p:nvPr>
        </p:nvSpPr>
        <p:spPr>
          <a:xfrm>
            <a:off x="2947988" y="0"/>
            <a:ext cx="6196012" cy="1943100"/>
          </a:xfrm>
        </p:spPr>
        <p:txBody>
          <a:bodyPr anchor="ctr">
            <a:noAutofit/>
          </a:bodyPr>
          <a:lstStyle>
            <a:lvl1pPr marL="0" indent="0">
              <a:buNone/>
              <a:defRPr sz="2800" b="0" i="0">
                <a:solidFill>
                  <a:srgbClr val="376092"/>
                </a:solidFill>
                <a:latin typeface="Helvetica Light"/>
                <a:cs typeface="Helvetica Light"/>
              </a:defRPr>
            </a:lvl1pPr>
            <a:lvl2pPr marL="457200" indent="0">
              <a:buNone/>
              <a:defRPr sz="2800" b="0" i="0">
                <a:solidFill>
                  <a:srgbClr val="88A65E"/>
                </a:solidFill>
                <a:latin typeface="Helvetica Light"/>
                <a:cs typeface="Helvetica Light"/>
              </a:defRPr>
            </a:lvl2pPr>
            <a:lvl3pPr marL="914400" indent="0">
              <a:buNone/>
              <a:defRPr sz="2800" b="0" i="0">
                <a:solidFill>
                  <a:srgbClr val="88A65E"/>
                </a:solidFill>
                <a:latin typeface="Helvetica Light"/>
                <a:cs typeface="Helvetica Light"/>
              </a:defRPr>
            </a:lvl3pPr>
            <a:lvl4pPr marL="1371600" indent="0">
              <a:buNone/>
              <a:defRPr sz="2800" b="0" i="0">
                <a:solidFill>
                  <a:srgbClr val="88A65E"/>
                </a:solidFill>
                <a:latin typeface="Helvetica Light"/>
                <a:cs typeface="Helvetica Light"/>
              </a:defRPr>
            </a:lvl4pPr>
            <a:lvl5pPr marL="1828800" indent="0">
              <a:buNone/>
              <a:defRPr sz="2800" b="0" i="0">
                <a:solidFill>
                  <a:srgbClr val="88A65E"/>
                </a:solidFill>
                <a:latin typeface="Helvetica Light"/>
                <a:cs typeface="Helvetica Light"/>
              </a:defRPr>
            </a:lvl5pPr>
          </a:lstStyle>
          <a:p>
            <a:pPr lvl="0"/>
            <a:r>
              <a:rPr lang="cs-CZ" dirty="0"/>
              <a:t>&gt;&gt;Text</a:t>
            </a:r>
            <a:endParaRPr lang="en-US" dirty="0"/>
          </a:p>
        </p:txBody>
      </p:sp>
      <p:sp>
        <p:nvSpPr>
          <p:cNvPr id="5" name="Text Placeholder 4"/>
          <p:cNvSpPr>
            <a:spLocks noGrp="1"/>
          </p:cNvSpPr>
          <p:nvPr>
            <p:ph type="body" sz="quarter" idx="12" hasCustomPrompt="1"/>
          </p:nvPr>
        </p:nvSpPr>
        <p:spPr>
          <a:xfrm>
            <a:off x="2947988" y="2266950"/>
            <a:ext cx="6196012" cy="2562225"/>
          </a:xfrm>
        </p:spPr>
        <p:txBody>
          <a:bodyPr>
            <a:normAutofit/>
          </a:bodyPr>
          <a:lstStyle>
            <a:lvl1pPr marL="0" indent="0">
              <a:buNone/>
              <a:defRPr sz="1200" b="0" i="0">
                <a:latin typeface="Helvetica Light"/>
                <a:cs typeface="Helvetica Light"/>
              </a:defRPr>
            </a:lvl1pPr>
            <a:lvl2pPr marL="457200" indent="0">
              <a:buNone/>
              <a:defRPr sz="1200" b="0" i="0">
                <a:latin typeface="Helvetica Light"/>
                <a:cs typeface="Helvetica Light"/>
              </a:defRPr>
            </a:lvl2pPr>
            <a:lvl3pPr marL="914400" indent="0">
              <a:buNone/>
              <a:defRPr sz="1200" b="0" i="0">
                <a:latin typeface="Helvetica Light"/>
                <a:cs typeface="Helvetica Light"/>
              </a:defRPr>
            </a:lvl3pPr>
            <a:lvl4pPr marL="1371600" indent="0">
              <a:buNone/>
              <a:defRPr sz="1200" b="0" i="0">
                <a:latin typeface="Helvetica Light"/>
                <a:cs typeface="Helvetica Light"/>
              </a:defRPr>
            </a:lvl4pPr>
            <a:lvl5pPr marL="1828800" indent="0">
              <a:buNone/>
              <a:defRPr sz="1200" b="0" i="0">
                <a:latin typeface="Helvetica Light"/>
                <a:cs typeface="Helvetica Light"/>
              </a:defRPr>
            </a:lvl5pPr>
          </a:lstStyle>
          <a:p>
            <a:pPr lvl="0"/>
            <a:r>
              <a:rPr lang="cs-CZ" dirty="0"/>
              <a:t>&gt;&gt;&gt;&gt;Text</a:t>
            </a:r>
            <a:endParaRPr lang="en-US" dirty="0"/>
          </a:p>
        </p:txBody>
      </p:sp>
      <p:sp>
        <p:nvSpPr>
          <p:cNvPr id="8" name="Slide Number Placeholder 15"/>
          <p:cNvSpPr>
            <a:spLocks noGrp="1"/>
          </p:cNvSpPr>
          <p:nvPr>
            <p:ph type="sldNum" sz="quarter" idx="4294967295"/>
          </p:nvPr>
        </p:nvSpPr>
        <p:spPr>
          <a:xfrm>
            <a:off x="8808300" y="4861779"/>
            <a:ext cx="330312" cy="273844"/>
          </a:xfrm>
          <a:prstGeom prst="rect">
            <a:avLst/>
          </a:prstGeom>
        </p:spPr>
        <p:txBody>
          <a:bodyPr anchor="ctr"/>
          <a:lstStyle>
            <a:lvl1pPr algn="ctr">
              <a:defRPr sz="500"/>
            </a:lvl1pPr>
          </a:lstStyle>
          <a:p>
            <a:fld id="{5825218C-25B4-344F-928F-D03E04344629}" type="slidenum">
              <a:rPr lang="en-US" smtClean="0">
                <a:latin typeface="Helvetica Light"/>
                <a:cs typeface="Helvetica Light"/>
              </a:rPr>
              <a:pPr/>
              <a:t>‹#›</a:t>
            </a:fld>
            <a:endParaRPr lang="en-US" sz="1050" dirty="0">
              <a:latin typeface="Helvetica Light"/>
              <a:cs typeface="Helvetica Light"/>
            </a:endParaRPr>
          </a:p>
        </p:txBody>
      </p:sp>
      <p:sp>
        <p:nvSpPr>
          <p:cNvPr id="9" name="Obdélník 8">
            <a:extLst>
              <a:ext uri="{FF2B5EF4-FFF2-40B4-BE49-F238E27FC236}">
                <a16:creationId xmlns:a16="http://schemas.microsoft.com/office/drawing/2014/main" id="{A2115EDE-AB3B-49E8-953F-0CAD428735D6}"/>
              </a:ext>
            </a:extLst>
          </p:cNvPr>
          <p:cNvSpPr/>
          <p:nvPr userDrawn="1"/>
        </p:nvSpPr>
        <p:spPr>
          <a:xfrm>
            <a:off x="8450317" y="0"/>
            <a:ext cx="693683" cy="466659"/>
          </a:xfrm>
          <a:prstGeom prst="rect">
            <a:avLst/>
          </a:prstGeom>
          <a:blipFill>
            <a:blip r:embed="rId2">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98302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cs-CZ" dirty="0" err="1"/>
              <a:t>Click</a:t>
            </a:r>
            <a:r>
              <a:rPr lang="cs-CZ" dirty="0"/>
              <a:t> to </a:t>
            </a:r>
            <a:r>
              <a:rPr lang="cs-CZ" dirty="0" err="1"/>
              <a:t>edit</a:t>
            </a:r>
            <a:r>
              <a:rPr lang="cs-CZ" dirty="0"/>
              <a:t> Master </a:t>
            </a:r>
            <a:r>
              <a:rPr lang="cs-CZ" dirty="0" err="1"/>
              <a:t>title</a:t>
            </a:r>
            <a:r>
              <a:rPr lang="cs-CZ" dirty="0"/>
              <a:t>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cs-CZ" dirty="0" err="1"/>
              <a:t>Click</a:t>
            </a:r>
            <a:r>
              <a:rPr lang="cs-CZ" dirty="0"/>
              <a:t> to </a:t>
            </a:r>
            <a:r>
              <a:rPr lang="cs-CZ" dirty="0" err="1"/>
              <a:t>edit</a:t>
            </a:r>
            <a:r>
              <a:rPr lang="cs-CZ" dirty="0"/>
              <a:t> Master text </a:t>
            </a:r>
            <a:r>
              <a:rPr lang="cs-CZ" dirty="0" err="1"/>
              <a:t>styles</a:t>
            </a:r>
            <a:endParaRPr lang="cs-CZ" dirty="0"/>
          </a:p>
          <a:p>
            <a:pPr lvl="1"/>
            <a:r>
              <a:rPr lang="cs-CZ" dirty="0"/>
              <a:t>Second </a:t>
            </a:r>
            <a:r>
              <a:rPr lang="cs-CZ" dirty="0" err="1"/>
              <a:t>level</a:t>
            </a:r>
            <a:endParaRPr lang="cs-CZ" dirty="0"/>
          </a:p>
          <a:p>
            <a:pPr lvl="2"/>
            <a:r>
              <a:rPr lang="cs-CZ" dirty="0" err="1"/>
              <a:t>Third</a:t>
            </a:r>
            <a:r>
              <a:rPr lang="cs-CZ" dirty="0"/>
              <a:t> </a:t>
            </a:r>
            <a:r>
              <a:rPr lang="cs-CZ" dirty="0" err="1"/>
              <a:t>level</a:t>
            </a:r>
            <a:endParaRPr lang="cs-CZ" dirty="0"/>
          </a:p>
          <a:p>
            <a:pPr lvl="3"/>
            <a:r>
              <a:rPr lang="cs-CZ" dirty="0" err="1"/>
              <a:t>Fourth</a:t>
            </a:r>
            <a:r>
              <a:rPr lang="cs-CZ" dirty="0"/>
              <a:t> </a:t>
            </a:r>
            <a:r>
              <a:rPr lang="cs-CZ" dirty="0" err="1"/>
              <a:t>level</a:t>
            </a:r>
            <a:endParaRPr lang="cs-CZ" dirty="0"/>
          </a:p>
          <a:p>
            <a:pPr lvl="4"/>
            <a:r>
              <a:rPr lang="cs-CZ" dirty="0" err="1"/>
              <a:t>Fifth</a:t>
            </a:r>
            <a:r>
              <a:rPr lang="cs-CZ" dirty="0"/>
              <a:t> </a:t>
            </a:r>
            <a:r>
              <a:rPr lang="cs-CZ" dirty="0" err="1"/>
              <a:t>level</a:t>
            </a:r>
            <a:endParaRPr lang="en-US" dirty="0"/>
          </a:p>
        </p:txBody>
      </p:sp>
      <p:sp>
        <p:nvSpPr>
          <p:cNvPr id="6" name="Obdélník 5">
            <a:extLst>
              <a:ext uri="{FF2B5EF4-FFF2-40B4-BE49-F238E27FC236}">
                <a16:creationId xmlns:a16="http://schemas.microsoft.com/office/drawing/2014/main" id="{822108D1-43EA-400F-B6BA-05C2446FE741}"/>
              </a:ext>
            </a:extLst>
          </p:cNvPr>
          <p:cNvSpPr/>
          <p:nvPr userDrawn="1"/>
        </p:nvSpPr>
        <p:spPr>
          <a:xfrm>
            <a:off x="8450317" y="0"/>
            <a:ext cx="693683" cy="466659"/>
          </a:xfrm>
          <a:prstGeom prst="rect">
            <a:avLst/>
          </a:prstGeom>
          <a:blipFill>
            <a:blip r:embed="rId24">
              <a:alphaModFix amt="86000"/>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685167112"/>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9" r:id="rId3"/>
    <p:sldLayoutId id="2147483650" r:id="rId4"/>
    <p:sldLayoutId id="2147483661" r:id="rId5"/>
    <p:sldLayoutId id="2147483674" r:id="rId6"/>
    <p:sldLayoutId id="2147483682" r:id="rId7"/>
    <p:sldLayoutId id="2147483663" r:id="rId8"/>
    <p:sldLayoutId id="2147483683" r:id="rId9"/>
    <p:sldLayoutId id="2147483665" r:id="rId10"/>
    <p:sldLayoutId id="2147483685" r:id="rId11"/>
    <p:sldLayoutId id="2147483673" r:id="rId12"/>
    <p:sldLayoutId id="2147483684" r:id="rId13"/>
    <p:sldLayoutId id="2147483667" r:id="rId14"/>
    <p:sldLayoutId id="2147483676" r:id="rId15"/>
    <p:sldLayoutId id="2147483671" r:id="rId16"/>
    <p:sldLayoutId id="2147483678" r:id="rId17"/>
    <p:sldLayoutId id="2147483669" r:id="rId18"/>
    <p:sldLayoutId id="2147483675" r:id="rId19"/>
    <p:sldLayoutId id="2147483680" r:id="rId20"/>
    <p:sldLayoutId id="2147483686" r:id="rId21"/>
    <p:sldLayoutId id="2147483687" r:id="rId22"/>
  </p:sldLayoutIdLst>
  <p:hf sldNum="0" hdr="0" ftr="0" dt="0"/>
  <p:txStyles>
    <p:titleStyle>
      <a:lvl1pPr algn="ctr" defTabSz="457200" rtl="0" eaLnBrk="1" latinLnBrk="0" hangingPunct="1">
        <a:spcBef>
          <a:spcPct val="0"/>
        </a:spcBef>
        <a:buNone/>
        <a:defRPr sz="4400" b="0" i="0" kern="1200">
          <a:solidFill>
            <a:schemeClr val="tx1"/>
          </a:solidFill>
          <a:latin typeface="Helvetica Light"/>
          <a:ea typeface="+mj-ea"/>
          <a:cs typeface="Helvetica Light"/>
        </a:defRPr>
      </a:lvl1pPr>
    </p:titleStyle>
    <p:bodyStyle>
      <a:lvl1pPr marL="0" indent="0" algn="l" defTabSz="457200" rtl="0" eaLnBrk="1" latinLnBrk="0" hangingPunct="1">
        <a:spcBef>
          <a:spcPct val="20000"/>
        </a:spcBef>
        <a:buFont typeface="Arial"/>
        <a:buNone/>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2.xml"/><Relationship Id="rId4" Type="http://schemas.openxmlformats.org/officeDocument/2006/relationships/chart" Target="../charts/chart19.xml"/></Relationships>
</file>

<file path=ppt/slides/_rels/slide3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12.xml"/><Relationship Id="rId4" Type="http://schemas.openxmlformats.org/officeDocument/2006/relationships/chart" Target="../charts/chart24.xml"/></Relationships>
</file>

<file path=ppt/slides/_rels/slide33.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12.xml"/><Relationship Id="rId5" Type="http://schemas.openxmlformats.org/officeDocument/2006/relationships/chart" Target="../charts/chart46.xml"/><Relationship Id="rId4" Type="http://schemas.openxmlformats.org/officeDocument/2006/relationships/chart" Target="../charts/char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chart" Target="../charts/chart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chart" Target="../charts/chart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chart" Target="../charts/chart52.xml"/><Relationship Id="rId1" Type="http://schemas.openxmlformats.org/officeDocument/2006/relationships/slideLayout" Target="../slideLayouts/slideLayout12.xml"/><Relationship Id="rId4" Type="http://schemas.openxmlformats.org/officeDocument/2006/relationships/chart" Target="../charts/chart54.xml"/></Relationships>
</file>

<file path=ppt/slides/_rels/slide56.xml.rels><?xml version="1.0" encoding="UTF-8" standalone="yes"?>
<Relationships xmlns="http://schemas.openxmlformats.org/package/2006/relationships"><Relationship Id="rId3" Type="http://schemas.openxmlformats.org/officeDocument/2006/relationships/chart" Target="../charts/chart56.xml"/><Relationship Id="rId2" Type="http://schemas.openxmlformats.org/officeDocument/2006/relationships/chart" Target="../charts/chart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chart" Target="../charts/chart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chart" Target="../charts/chart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chart" Target="../charts/chart62.xml"/><Relationship Id="rId2" Type="http://schemas.openxmlformats.org/officeDocument/2006/relationships/chart" Target="../charts/chart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chart" Target="../charts/chart6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chart" Target="../charts/chart71.xml"/><Relationship Id="rId2" Type="http://schemas.openxmlformats.org/officeDocument/2006/relationships/chart" Target="../charts/chart7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1.xml"/><Relationship Id="rId5" Type="http://schemas.microsoft.com/office/2007/relationships/hdphoto" Target="../media/hdphoto2.wdp"/><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a:extLst>
              <a:ext uri="{FF2B5EF4-FFF2-40B4-BE49-F238E27FC236}">
                <a16:creationId xmlns:a16="http://schemas.microsoft.com/office/drawing/2014/main" id="{9734C905-D24A-49A0-844A-5CA08C169BFF}"/>
              </a:ext>
            </a:extLst>
          </p:cNvPr>
          <p:cNvPicPr>
            <a:picLocks noChangeAspect="1"/>
          </p:cNvPicPr>
          <p:nvPr/>
        </p:nvPicPr>
        <p:blipFill>
          <a:blip r:embed="rId2">
            <a:alphaModFix amt="85000"/>
          </a:blip>
          <a:stretch>
            <a:fillRect/>
          </a:stretch>
        </p:blipFill>
        <p:spPr>
          <a:xfrm>
            <a:off x="1" y="-44450"/>
            <a:ext cx="9143999" cy="4235450"/>
          </a:xfrm>
          <a:prstGeom prst="rect">
            <a:avLst/>
          </a:prstGeom>
        </p:spPr>
      </p:pic>
      <p:sp>
        <p:nvSpPr>
          <p:cNvPr id="7" name="Zástupný symbol pro text 10">
            <a:extLst>
              <a:ext uri="{FF2B5EF4-FFF2-40B4-BE49-F238E27FC236}">
                <a16:creationId xmlns:a16="http://schemas.microsoft.com/office/drawing/2014/main" id="{C2211ADE-FB21-4C79-95AA-104002A5CF18}"/>
              </a:ext>
            </a:extLst>
          </p:cNvPr>
          <p:cNvSpPr txBox="1">
            <a:spLocks/>
          </p:cNvSpPr>
          <p:nvPr/>
        </p:nvSpPr>
        <p:spPr>
          <a:xfrm>
            <a:off x="278296" y="423192"/>
            <a:ext cx="8865703" cy="808152"/>
          </a:xfrm>
          <a:prstGeom prst="rect">
            <a:avLst/>
          </a:prstGeom>
        </p:spPr>
        <p:txBody>
          <a:bodyPr vert="horz" lIns="91440" tIns="45720" rIns="91440" bIns="45720" rtlCol="0">
            <a:normAutofit fontScale="92500"/>
          </a:bodyPr>
          <a:lstStyle>
            <a:lvl1pPr marL="0" indent="0" algn="l" defTabSz="457200" rtl="0" eaLnBrk="1" latinLnBrk="0" hangingPunct="1">
              <a:spcBef>
                <a:spcPct val="20000"/>
              </a:spcBef>
              <a:buFont typeface="Arial"/>
              <a:buNone/>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cs-CZ" sz="3600" b="1" dirty="0">
                <a:solidFill>
                  <a:schemeClr val="bg1">
                    <a:lumMod val="95000"/>
                  </a:schemeClr>
                </a:solidFill>
              </a:rPr>
              <a:t>ROLE OF </a:t>
            </a:r>
            <a:r>
              <a:rPr lang="en-GB" sz="3600" b="1" dirty="0">
                <a:solidFill>
                  <a:schemeClr val="bg1">
                    <a:lumMod val="95000"/>
                  </a:schemeClr>
                </a:solidFill>
              </a:rPr>
              <a:t>THE </a:t>
            </a:r>
            <a:r>
              <a:rPr lang="cs-CZ" sz="3600" b="1" dirty="0">
                <a:solidFill>
                  <a:schemeClr val="bg1">
                    <a:lumMod val="95000"/>
                  </a:schemeClr>
                </a:solidFill>
              </a:rPr>
              <a:t>EU AND ITS PERCEPTION</a:t>
            </a:r>
          </a:p>
        </p:txBody>
      </p:sp>
      <p:sp>
        <p:nvSpPr>
          <p:cNvPr id="8" name="Zástupný symbol pro text 13">
            <a:extLst>
              <a:ext uri="{FF2B5EF4-FFF2-40B4-BE49-F238E27FC236}">
                <a16:creationId xmlns:a16="http://schemas.microsoft.com/office/drawing/2014/main" id="{32B8B77D-BA86-47DA-8B98-BF73B88EB4CF}"/>
              </a:ext>
            </a:extLst>
          </p:cNvPr>
          <p:cNvSpPr txBox="1">
            <a:spLocks/>
          </p:cNvSpPr>
          <p:nvPr/>
        </p:nvSpPr>
        <p:spPr>
          <a:xfrm>
            <a:off x="278296" y="1067362"/>
            <a:ext cx="7876281" cy="186633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400" b="1" cap="all" dirty="0">
              <a:solidFill>
                <a:schemeClr val="bg1">
                  <a:lumMod val="95000"/>
                </a:schemeClr>
              </a:solidFill>
              <a:latin typeface="Helvetica Light" charset="0"/>
              <a:ea typeface="Helvetica Light" charset="0"/>
              <a:cs typeface="Helvetica Light" charset="0"/>
            </a:endParaRPr>
          </a:p>
          <a:p>
            <a:endParaRPr lang="en-GB" sz="2400" b="1" cap="all" dirty="0">
              <a:solidFill>
                <a:schemeClr val="bg1">
                  <a:lumMod val="95000"/>
                </a:schemeClr>
              </a:solidFill>
              <a:latin typeface="Helvetica Light" charset="0"/>
              <a:ea typeface="Helvetica Light" charset="0"/>
              <a:cs typeface="Helvetica Light" charset="0"/>
            </a:endParaRPr>
          </a:p>
          <a:p>
            <a:r>
              <a:rPr lang="cs-CZ" sz="2400" b="1" cap="all" dirty="0" err="1">
                <a:solidFill>
                  <a:schemeClr val="bg1">
                    <a:lumMod val="95000"/>
                  </a:schemeClr>
                </a:solidFill>
                <a:latin typeface="Helvetica Light" charset="0"/>
                <a:ea typeface="Helvetica Light" charset="0"/>
                <a:cs typeface="Helvetica Light" charset="0"/>
              </a:rPr>
              <a:t>Research</a:t>
            </a:r>
            <a:r>
              <a:rPr lang="en-GB" sz="2400" b="1" cap="all" dirty="0">
                <a:solidFill>
                  <a:schemeClr val="bg1">
                    <a:lumMod val="95000"/>
                  </a:schemeClr>
                </a:solidFill>
                <a:latin typeface="Helvetica Light" charset="0"/>
                <a:ea typeface="Helvetica Light" charset="0"/>
                <a:cs typeface="Helvetica Light" charset="0"/>
              </a:rPr>
              <a:t> </a:t>
            </a:r>
            <a:r>
              <a:rPr lang="cs-CZ" sz="2400" b="1" cap="all" dirty="0">
                <a:solidFill>
                  <a:schemeClr val="bg1">
                    <a:lumMod val="95000"/>
                  </a:schemeClr>
                </a:solidFill>
                <a:latin typeface="Helvetica Light" charset="0"/>
                <a:ea typeface="Helvetica Light" charset="0"/>
                <a:cs typeface="Helvetica Light" charset="0"/>
              </a:rPr>
              <a:t>Report</a:t>
            </a:r>
            <a:endParaRPr lang="en-GB" sz="2400" b="1" cap="all" dirty="0">
              <a:solidFill>
                <a:schemeClr val="bg1">
                  <a:lumMod val="95000"/>
                </a:schemeClr>
              </a:solidFill>
              <a:latin typeface="Helvetica Light" charset="0"/>
              <a:ea typeface="Helvetica Light" charset="0"/>
              <a:cs typeface="Helvetica Light" charset="0"/>
            </a:endParaRPr>
          </a:p>
          <a:p>
            <a:r>
              <a:rPr lang="en-GB" sz="2400" b="1" cap="all" dirty="0">
                <a:solidFill>
                  <a:schemeClr val="bg1">
                    <a:lumMod val="95000"/>
                  </a:schemeClr>
                </a:solidFill>
                <a:latin typeface="Helvetica Light" charset="0"/>
                <a:ea typeface="Helvetica Light" charset="0"/>
                <a:cs typeface="Helvetica Light" charset="0"/>
              </a:rPr>
              <a:t>2021</a:t>
            </a:r>
          </a:p>
        </p:txBody>
      </p:sp>
    </p:spTree>
    <p:extLst>
      <p:ext uri="{BB962C8B-B14F-4D97-AF65-F5344CB8AC3E}">
        <p14:creationId xmlns:p14="http://schemas.microsoft.com/office/powerpoint/2010/main" val="65143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p:txBody>
          <a:bodyPr/>
          <a:lstStyle/>
          <a:p>
            <a:r>
              <a:rPr lang="cs-CZ" dirty="0"/>
              <a:t>RESEARCH CONCLUSIONS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dirty="0"/>
              <a:t>Czech and Prague population differ only in particular topics</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normAutofit lnSpcReduction="10000"/>
          </a:bodyPr>
          <a:lstStyle/>
          <a:p>
            <a:r>
              <a:rPr lang="en-GB" dirty="0"/>
              <a:t>We didn‘t identify strong differences between Czech and Prague population and when we did, It was rather determined by the way of spending European funds in their surroundings or by degree of individual Euroscepticism, not by structural differences.</a:t>
            </a:r>
          </a:p>
          <a:p>
            <a:endParaRPr lang="en-GB" dirty="0"/>
          </a:p>
          <a:p>
            <a:r>
              <a:rPr lang="en-GB" dirty="0"/>
              <a:t>The only one strong difference between those populations is in their belief in the future of EU: 55% of Prague population believes that EU will exist twenty years from now, while in Czech population it is only 36%. </a:t>
            </a:r>
          </a:p>
          <a:p>
            <a:endParaRPr lang="en-GB" dirty="0"/>
          </a:p>
          <a:p>
            <a:endParaRPr lang="en-GB" dirty="0"/>
          </a:p>
          <a:p>
            <a:endParaRPr lang="en-GB" dirty="0"/>
          </a:p>
          <a:p>
            <a:endParaRPr lang="en-GB" dirty="0"/>
          </a:p>
          <a:p>
            <a:endParaRPr lang="en-GB" dirty="0"/>
          </a:p>
          <a:p>
            <a:r>
              <a:rPr lang="en-GB" dirty="0"/>
              <a:t> </a:t>
            </a:r>
          </a:p>
        </p:txBody>
      </p:sp>
      <p:pic>
        <p:nvPicPr>
          <p:cNvPr id="6" name="Obrázek 5">
            <a:extLst>
              <a:ext uri="{FF2B5EF4-FFF2-40B4-BE49-F238E27FC236}">
                <a16:creationId xmlns:a16="http://schemas.microsoft.com/office/drawing/2014/main" id="{9F869AC3-9F8A-4473-BAB3-0121D06A28F6}"/>
              </a:ext>
            </a:extLst>
          </p:cNvPr>
          <p:cNvPicPr>
            <a:picLocks noChangeAspect="1"/>
          </p:cNvPicPr>
          <p:nvPr/>
        </p:nvPicPr>
        <p:blipFill>
          <a:blip r:embed="rId2"/>
          <a:stretch>
            <a:fillRect/>
          </a:stretch>
        </p:blipFill>
        <p:spPr>
          <a:xfrm>
            <a:off x="590550" y="2655265"/>
            <a:ext cx="1600200" cy="1600200"/>
          </a:xfrm>
          <a:prstGeom prst="rect">
            <a:avLst/>
          </a:prstGeom>
        </p:spPr>
      </p:pic>
      <p:pic>
        <p:nvPicPr>
          <p:cNvPr id="8" name="Obrázek 7">
            <a:extLst>
              <a:ext uri="{FF2B5EF4-FFF2-40B4-BE49-F238E27FC236}">
                <a16:creationId xmlns:a16="http://schemas.microsoft.com/office/drawing/2014/main" id="{5C4667BC-2E57-40D3-96A2-0A7F0FD746A1}"/>
              </a:ext>
            </a:extLst>
          </p:cNvPr>
          <p:cNvPicPr>
            <a:picLocks noChangeAspect="1"/>
          </p:cNvPicPr>
          <p:nvPr/>
        </p:nvPicPr>
        <p:blipFill>
          <a:blip r:embed="rId3"/>
          <a:stretch>
            <a:fillRect/>
          </a:stretch>
        </p:blipFill>
        <p:spPr>
          <a:xfrm>
            <a:off x="1023938" y="3152153"/>
            <a:ext cx="303212" cy="303212"/>
          </a:xfrm>
          <a:prstGeom prst="rect">
            <a:avLst/>
          </a:prstGeom>
        </p:spPr>
      </p:pic>
    </p:spTree>
    <p:extLst>
      <p:ext uri="{BB962C8B-B14F-4D97-AF65-F5344CB8AC3E}">
        <p14:creationId xmlns:p14="http://schemas.microsoft.com/office/powerpoint/2010/main" val="294794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p:txBody>
          <a:bodyPr/>
          <a:lstStyle/>
          <a:p>
            <a:r>
              <a:rPr lang="cs-CZ" dirty="0"/>
              <a:t>RESEARCH CONCLUSIONS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dirty="0"/>
              <a:t>Dealing with left and right wing extremism </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lstStyle/>
          <a:p>
            <a:r>
              <a:rPr lang="en-GB" dirty="0"/>
              <a:t>Only one in five in Czech republic views positively the approach of EU with dealing with left and right wing extremism, which is significantly the worst score among all eight topics.</a:t>
            </a:r>
          </a:p>
          <a:p>
            <a:endParaRPr lang="en-GB" dirty="0"/>
          </a:p>
          <a:p>
            <a:r>
              <a:rPr lang="en-GB" dirty="0"/>
              <a:t>On the other hand, one in two in Czech republic views positively the approach of EU with terrorism and security. From our point of view, It could be interpreted as delineation against political ideologies, which are generally stigmatized in Czech republic.</a:t>
            </a:r>
          </a:p>
          <a:p>
            <a:endParaRPr lang="en-GB" dirty="0"/>
          </a:p>
          <a:p>
            <a:endParaRPr lang="en-GB" dirty="0"/>
          </a:p>
        </p:txBody>
      </p:sp>
      <p:pic>
        <p:nvPicPr>
          <p:cNvPr id="13" name="Obrázek 12" descr="Obsah obrázku lukostřelba, lampa&#10;&#10;Popis byl vytvořen automaticky">
            <a:extLst>
              <a:ext uri="{FF2B5EF4-FFF2-40B4-BE49-F238E27FC236}">
                <a16:creationId xmlns:a16="http://schemas.microsoft.com/office/drawing/2014/main" id="{10C06209-15A7-441F-B653-CC3C0BBB313E}"/>
              </a:ext>
            </a:extLst>
          </p:cNvPr>
          <p:cNvPicPr>
            <a:picLocks noChangeAspect="1"/>
          </p:cNvPicPr>
          <p:nvPr/>
        </p:nvPicPr>
        <p:blipFill rotWithShape="1">
          <a:blip r:embed="rId2"/>
          <a:srcRect r="2153"/>
          <a:stretch/>
        </p:blipFill>
        <p:spPr>
          <a:xfrm>
            <a:off x="306388" y="3067137"/>
            <a:ext cx="2065924" cy="758650"/>
          </a:xfrm>
          <a:prstGeom prst="rect">
            <a:avLst/>
          </a:prstGeom>
        </p:spPr>
      </p:pic>
      <p:sp>
        <p:nvSpPr>
          <p:cNvPr id="14" name="Ovál 13">
            <a:extLst>
              <a:ext uri="{FF2B5EF4-FFF2-40B4-BE49-F238E27FC236}">
                <a16:creationId xmlns:a16="http://schemas.microsoft.com/office/drawing/2014/main" id="{0D7F42D8-11C0-4EBE-B5E7-1537E9E2E8D3}"/>
              </a:ext>
            </a:extLst>
          </p:cNvPr>
          <p:cNvSpPr/>
          <p:nvPr/>
        </p:nvSpPr>
        <p:spPr>
          <a:xfrm>
            <a:off x="275432" y="3632200"/>
            <a:ext cx="214312" cy="19358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5" name="Ovál 14">
            <a:extLst>
              <a:ext uri="{FF2B5EF4-FFF2-40B4-BE49-F238E27FC236}">
                <a16:creationId xmlns:a16="http://schemas.microsoft.com/office/drawing/2014/main" id="{B1B33C3F-A40E-4AD0-B581-4AFE9DB25752}"/>
              </a:ext>
            </a:extLst>
          </p:cNvPr>
          <p:cNvSpPr/>
          <p:nvPr/>
        </p:nvSpPr>
        <p:spPr>
          <a:xfrm>
            <a:off x="2234200" y="3632199"/>
            <a:ext cx="214312" cy="193587"/>
          </a:xfrm>
          <a:prstGeom prst="ellipse">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9149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sah 1">
            <a:extLst>
              <a:ext uri="{FF2B5EF4-FFF2-40B4-BE49-F238E27FC236}">
                <a16:creationId xmlns:a16="http://schemas.microsoft.com/office/drawing/2014/main" id="{F8426F72-E72D-4B09-90F1-DFF0087A6724}"/>
              </a:ext>
            </a:extLst>
          </p:cNvPr>
          <p:cNvSpPr>
            <a:spLocks noGrp="1"/>
          </p:cNvSpPr>
          <p:nvPr>
            <p:ph sz="quarter" idx="10"/>
          </p:nvPr>
        </p:nvSpPr>
        <p:spPr>
          <a:xfrm>
            <a:off x="3194050" y="2857500"/>
            <a:ext cx="2724150" cy="800100"/>
          </a:xfrm>
        </p:spPr>
        <p:txBody>
          <a:bodyPr/>
          <a:lstStyle/>
          <a:p>
            <a:r>
              <a:rPr lang="en-GB"/>
              <a:t>rECOMMENDATIONS</a:t>
            </a:r>
          </a:p>
        </p:txBody>
      </p:sp>
    </p:spTree>
    <p:extLst>
      <p:ext uri="{BB962C8B-B14F-4D97-AF65-F5344CB8AC3E}">
        <p14:creationId xmlns:p14="http://schemas.microsoft.com/office/powerpoint/2010/main" val="191324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a:xfrm>
            <a:off x="91440" y="786435"/>
            <a:ext cx="2776000" cy="463550"/>
          </a:xfrm>
        </p:spPr>
        <p:txBody>
          <a:bodyPr/>
          <a:lstStyle/>
          <a:p>
            <a:r>
              <a:rPr lang="en-GB"/>
              <a:t>Recommendations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dirty="0"/>
              <a:t>Awareness of EU projects does not affect how we perceive the EU. EU could focus on local humanitarian aid.</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lstStyle/>
          <a:p>
            <a:r>
              <a:rPr lang="en-GB" dirty="0"/>
              <a:t>Awareness of EU projects does not affect how we perceive the EU. For example it is quite well visible that Prague citizens are aware of the EU project in their surrounding is similar manner as the rest of the country. That‘s why we would recommend to rely on the fact that people are aware of the EU project in their neighbourhood. </a:t>
            </a:r>
          </a:p>
          <a:p>
            <a:endParaRPr lang="en-GB" dirty="0"/>
          </a:p>
          <a:p>
            <a:r>
              <a:rPr lang="en-GB" dirty="0"/>
              <a:t>Both respondents from Prague and respondents from Czech Republic appreciated role of the EU in </a:t>
            </a:r>
            <a:r>
              <a:rPr lang="cs-CZ" dirty="0"/>
              <a:t>a </a:t>
            </a:r>
            <a:r>
              <a:rPr lang="en-GB" dirty="0"/>
              <a:t>humanitarian aid and</a:t>
            </a:r>
            <a:r>
              <a:rPr lang="cs-CZ" dirty="0"/>
              <a:t> in </a:t>
            </a:r>
            <a:r>
              <a:rPr lang="en-GB" dirty="0"/>
              <a:t>ecology</a:t>
            </a:r>
            <a:r>
              <a:rPr lang="cs-CZ" dirty="0"/>
              <a:t>.</a:t>
            </a:r>
            <a:r>
              <a:rPr lang="en-GB" dirty="0"/>
              <a:t> In cases in which EU helps local people in need it is hard to blame EU. </a:t>
            </a:r>
          </a:p>
          <a:p>
            <a:endParaRPr lang="en-GB" dirty="0"/>
          </a:p>
          <a:p>
            <a:r>
              <a:rPr lang="en-GB" dirty="0"/>
              <a:t>The role of EU could be perceive better if EU would help in urgent and serious cases. Not only current pandemic generate such opportunities but poverty or bad ecological situation in particular regions (Ostrava, </a:t>
            </a:r>
            <a:r>
              <a:rPr lang="cs-CZ" dirty="0"/>
              <a:t>Ústí nad Labem) </a:t>
            </a:r>
            <a:r>
              <a:rPr lang="cs-CZ" dirty="0" err="1"/>
              <a:t>too</a:t>
            </a:r>
            <a:r>
              <a:rPr lang="cs-CZ" dirty="0"/>
              <a:t>.</a:t>
            </a:r>
            <a:endParaRPr lang="en-GB" dirty="0"/>
          </a:p>
        </p:txBody>
      </p:sp>
      <p:pic>
        <p:nvPicPr>
          <p:cNvPr id="8" name="Obrázek 7">
            <a:extLst>
              <a:ext uri="{FF2B5EF4-FFF2-40B4-BE49-F238E27FC236}">
                <a16:creationId xmlns:a16="http://schemas.microsoft.com/office/drawing/2014/main" id="{C90EBC16-E350-422D-8F33-215A5A250D18}"/>
              </a:ext>
            </a:extLst>
          </p:cNvPr>
          <p:cNvPicPr>
            <a:picLocks noChangeAspect="1"/>
          </p:cNvPicPr>
          <p:nvPr/>
        </p:nvPicPr>
        <p:blipFill>
          <a:blip r:embed="rId2"/>
          <a:stretch>
            <a:fillRect/>
          </a:stretch>
        </p:blipFill>
        <p:spPr>
          <a:xfrm>
            <a:off x="706438" y="2839244"/>
            <a:ext cx="1255712" cy="1255712"/>
          </a:xfrm>
          <a:prstGeom prst="rect">
            <a:avLst/>
          </a:prstGeom>
        </p:spPr>
      </p:pic>
    </p:spTree>
    <p:extLst>
      <p:ext uri="{BB962C8B-B14F-4D97-AF65-F5344CB8AC3E}">
        <p14:creationId xmlns:p14="http://schemas.microsoft.com/office/powerpoint/2010/main" val="185823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a:xfrm>
            <a:off x="152400" y="786435"/>
            <a:ext cx="2715040" cy="463550"/>
          </a:xfrm>
        </p:spPr>
        <p:txBody>
          <a:bodyPr/>
          <a:lstStyle/>
          <a:p>
            <a:r>
              <a:rPr lang="en-GB"/>
              <a:t>RECOMMENDATIONS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a:t>The ideal archetype of MEP </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lstStyle/>
          <a:p>
            <a:endParaRPr lang="cs-CZ" dirty="0"/>
          </a:p>
          <a:p>
            <a:endParaRPr lang="cs-CZ" dirty="0"/>
          </a:p>
          <a:p>
            <a:endParaRPr lang="cs-CZ" dirty="0"/>
          </a:p>
          <a:p>
            <a:endParaRPr lang="cs-CZ" dirty="0"/>
          </a:p>
          <a:p>
            <a:endParaRPr lang="cs-CZ" dirty="0"/>
          </a:p>
        </p:txBody>
      </p:sp>
      <p:pic>
        <p:nvPicPr>
          <p:cNvPr id="8" name="Obrázek 7">
            <a:extLst>
              <a:ext uri="{FF2B5EF4-FFF2-40B4-BE49-F238E27FC236}">
                <a16:creationId xmlns:a16="http://schemas.microsoft.com/office/drawing/2014/main" id="{C90EBC16-E350-422D-8F33-215A5A250D18}"/>
              </a:ext>
            </a:extLst>
          </p:cNvPr>
          <p:cNvPicPr>
            <a:picLocks noChangeAspect="1"/>
          </p:cNvPicPr>
          <p:nvPr/>
        </p:nvPicPr>
        <p:blipFill>
          <a:blip r:embed="rId2"/>
          <a:stretch>
            <a:fillRect/>
          </a:stretch>
        </p:blipFill>
        <p:spPr>
          <a:xfrm>
            <a:off x="706438" y="2839244"/>
            <a:ext cx="1255712" cy="1255712"/>
          </a:xfrm>
          <a:prstGeom prst="rect">
            <a:avLst/>
          </a:prstGeom>
        </p:spPr>
      </p:pic>
      <p:sp>
        <p:nvSpPr>
          <p:cNvPr id="6" name="Zástupný text 3">
            <a:extLst>
              <a:ext uri="{FF2B5EF4-FFF2-40B4-BE49-F238E27FC236}">
                <a16:creationId xmlns:a16="http://schemas.microsoft.com/office/drawing/2014/main" id="{C9B39BE0-1EA5-43D5-9E17-4CECF4942084}"/>
              </a:ext>
            </a:extLst>
          </p:cNvPr>
          <p:cNvSpPr txBox="1">
            <a:spLocks/>
          </p:cNvSpPr>
          <p:nvPr/>
        </p:nvSpPr>
        <p:spPr>
          <a:xfrm>
            <a:off x="2947988" y="2263140"/>
            <a:ext cx="6196012" cy="256222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1pPr>
            <a:lvl2pPr marL="4572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2pPr>
            <a:lvl3pPr marL="9144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3pPr>
            <a:lvl4pPr marL="13716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4pPr>
            <a:lvl5pPr marL="18288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cs-CZ" dirty="0"/>
          </a:p>
          <a:p>
            <a:endParaRPr lang="cs-CZ" dirty="0"/>
          </a:p>
          <a:p>
            <a:endParaRPr lang="cs-CZ" dirty="0"/>
          </a:p>
          <a:p>
            <a:endParaRPr lang="cs-CZ" dirty="0"/>
          </a:p>
          <a:p>
            <a:endParaRPr lang="cs-CZ" dirty="0"/>
          </a:p>
        </p:txBody>
      </p:sp>
      <p:sp>
        <p:nvSpPr>
          <p:cNvPr id="9" name="Zástupný text 3">
            <a:extLst>
              <a:ext uri="{FF2B5EF4-FFF2-40B4-BE49-F238E27FC236}">
                <a16:creationId xmlns:a16="http://schemas.microsoft.com/office/drawing/2014/main" id="{495FB3A7-2B85-42F8-AB81-2AF9C8FC1122}"/>
              </a:ext>
            </a:extLst>
          </p:cNvPr>
          <p:cNvSpPr txBox="1">
            <a:spLocks/>
          </p:cNvSpPr>
          <p:nvPr/>
        </p:nvSpPr>
        <p:spPr>
          <a:xfrm>
            <a:off x="2947988" y="2259330"/>
            <a:ext cx="6196012" cy="256222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1pPr>
            <a:lvl2pPr marL="4572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2pPr>
            <a:lvl3pPr marL="9144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3pPr>
            <a:lvl4pPr marL="13716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4pPr>
            <a:lvl5pPr marL="1828800" indent="0" algn="l" defTabSz="457200" rtl="0" eaLnBrk="1" latinLnBrk="0" hangingPunct="1">
              <a:spcBef>
                <a:spcPct val="20000"/>
              </a:spcBef>
              <a:buFont typeface="Arial"/>
              <a:buNone/>
              <a:defRPr sz="12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Ideal MEP, according to the respondents, should be someone who is able to transfer his experience to the EU and at the same time will proactively seek opportunities for his country. </a:t>
            </a:r>
          </a:p>
          <a:p>
            <a:endParaRPr lang="en-GB" dirty="0"/>
          </a:p>
          <a:p>
            <a:r>
              <a:rPr lang="en-GB" sz="1200" dirty="0"/>
              <a:t>Current key benefits of MEP are </a:t>
            </a:r>
            <a:r>
              <a:rPr lang="cs-CZ" sz="1200" dirty="0"/>
              <a:t>:</a:t>
            </a:r>
          </a:p>
          <a:p>
            <a:pPr marL="228600" indent="-228600">
              <a:buAutoNum type="arabicParenR"/>
            </a:pPr>
            <a:r>
              <a:rPr lang="cs-CZ" sz="1200" dirty="0"/>
              <a:t>H</a:t>
            </a:r>
            <a:r>
              <a:rPr lang="en-GB" sz="1200" dirty="0"/>
              <a:t>is/her experiences in politics </a:t>
            </a:r>
            <a:endParaRPr lang="cs-CZ" sz="1200" dirty="0"/>
          </a:p>
          <a:p>
            <a:pPr marL="228600" indent="-228600">
              <a:buAutoNum type="arabicParenR"/>
            </a:pPr>
            <a:r>
              <a:rPr lang="cs-CZ" sz="1200" dirty="0"/>
              <a:t>A</a:t>
            </a:r>
            <a:r>
              <a:rPr lang="en-GB" sz="1200" dirty="0" err="1"/>
              <a:t>bility</a:t>
            </a:r>
            <a:r>
              <a:rPr lang="en-GB" sz="1200" dirty="0"/>
              <a:t> to use its presence in the heart of the EU to help to promote subsidies for investment in his/her area.</a:t>
            </a:r>
          </a:p>
          <a:p>
            <a:endParaRPr lang="en-GB" dirty="0"/>
          </a:p>
          <a:p>
            <a:r>
              <a:rPr lang="en-GB" sz="1200" dirty="0"/>
              <a:t>The ideal narrative of an MEP is</a:t>
            </a:r>
          </a:p>
          <a:p>
            <a:r>
              <a:rPr lang="en-GB" sz="1200" b="1" i="1" dirty="0"/>
              <a:t>I know languages and I am well oriented within the organization of the EU. This will allow me to get more from our EU membership for our country / region.</a:t>
            </a:r>
          </a:p>
          <a:p>
            <a:endParaRPr lang="en-GB" sz="1200"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28896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obsah 4">
            <a:extLst>
              <a:ext uri="{FF2B5EF4-FFF2-40B4-BE49-F238E27FC236}">
                <a16:creationId xmlns:a16="http://schemas.microsoft.com/office/drawing/2014/main" id="{1FC04D1C-FDE6-452F-9BF7-B73DB58B9B6B}"/>
              </a:ext>
            </a:extLst>
          </p:cNvPr>
          <p:cNvSpPr>
            <a:spLocks noGrp="1"/>
          </p:cNvSpPr>
          <p:nvPr>
            <p:ph sz="quarter" idx="10"/>
          </p:nvPr>
        </p:nvSpPr>
        <p:spPr/>
        <p:txBody>
          <a:bodyPr>
            <a:normAutofit/>
          </a:bodyPr>
          <a:lstStyle/>
          <a:p>
            <a:r>
              <a:rPr lang="cs-CZ" dirty="0" err="1"/>
              <a:t>Main</a:t>
            </a:r>
            <a:r>
              <a:rPr lang="cs-CZ" dirty="0"/>
              <a:t> </a:t>
            </a:r>
            <a:r>
              <a:rPr lang="cs-CZ" dirty="0" err="1"/>
              <a:t>findings</a:t>
            </a:r>
            <a:endParaRPr lang="cs-CZ" dirty="0"/>
          </a:p>
        </p:txBody>
      </p:sp>
    </p:spTree>
    <p:extLst>
      <p:ext uri="{BB962C8B-B14F-4D97-AF65-F5344CB8AC3E}">
        <p14:creationId xmlns:p14="http://schemas.microsoft.com/office/powerpoint/2010/main" val="323885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lstStyle/>
          <a:p>
            <a:r>
              <a:rPr lang="sk-SK" dirty="0" err="1"/>
              <a:t>Interest</a:t>
            </a:r>
            <a:r>
              <a:rPr lang="sk-SK" dirty="0"/>
              <a:t> in </a:t>
            </a:r>
            <a:r>
              <a:rPr lang="sk-SK" dirty="0" err="1"/>
              <a:t>public</a:t>
            </a:r>
            <a:r>
              <a:rPr lang="sk-SK" dirty="0"/>
              <a:t> </a:t>
            </a:r>
            <a:r>
              <a:rPr lang="sk-SK" dirty="0" err="1"/>
              <a:t>affairs</a:t>
            </a:r>
            <a:r>
              <a:rPr lang="sk-SK" dirty="0"/>
              <a:t> AND TO VOTE</a:t>
            </a:r>
            <a:endParaRPr lang="cs-CZ" dirty="0"/>
          </a:p>
        </p:txBody>
      </p:sp>
    </p:spTree>
    <p:extLst>
      <p:ext uri="{BB962C8B-B14F-4D97-AF65-F5344CB8AC3E}">
        <p14:creationId xmlns:p14="http://schemas.microsoft.com/office/powerpoint/2010/main" val="420137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Zástupný symbol pro graf 16"/>
          <p:cNvGraphicFramePr>
            <a:graphicFrameLocks/>
          </p:cNvGraphicFramePr>
          <p:nvPr>
            <p:extLst>
              <p:ext uri="{D42A27DB-BD31-4B8C-83A1-F6EECF244321}">
                <p14:modId xmlns:p14="http://schemas.microsoft.com/office/powerpoint/2010/main" val="2403075188"/>
              </p:ext>
            </p:extLst>
          </p:nvPr>
        </p:nvGraphicFramePr>
        <p:xfrm>
          <a:off x="2806078" y="1032841"/>
          <a:ext cx="5882853" cy="30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313440534"/>
              </p:ext>
            </p:extLst>
          </p:nvPr>
        </p:nvGraphicFramePr>
        <p:xfrm>
          <a:off x="0" y="1032841"/>
          <a:ext cx="5882853" cy="3071941"/>
        </p:xfrm>
        <a:graphic>
          <a:graphicData uri="http://schemas.openxmlformats.org/drawingml/2006/chart">
            <c:chart xmlns:c="http://schemas.openxmlformats.org/drawingml/2006/chart" xmlns:r="http://schemas.openxmlformats.org/officeDocument/2006/relationships" r:id="rId3"/>
          </a:graphicData>
        </a:graphic>
      </p:graphicFrame>
      <p:sp>
        <p:nvSpPr>
          <p:cNvPr id="2" name="Zástupný symbol pro text 1"/>
          <p:cNvSpPr>
            <a:spLocks noGrp="1"/>
          </p:cNvSpPr>
          <p:nvPr>
            <p:ph type="body" sz="quarter" idx="13"/>
          </p:nvPr>
        </p:nvSpPr>
        <p:spPr/>
        <p:txBody>
          <a:bodyPr/>
          <a:lstStyle/>
          <a:p>
            <a:r>
              <a:rPr lang="cs-CZ" dirty="0"/>
              <a:t>Prague </a:t>
            </a:r>
            <a:r>
              <a:rPr lang="cs-CZ"/>
              <a:t>is more cosmopolitan</a:t>
            </a:r>
            <a:endParaRPr lang="cs-CZ" dirty="0"/>
          </a:p>
        </p:txBody>
      </p:sp>
      <p:sp>
        <p:nvSpPr>
          <p:cNvPr id="3" name="Zástupný symbol pro text 2"/>
          <p:cNvSpPr>
            <a:spLocks noGrp="1"/>
          </p:cNvSpPr>
          <p:nvPr>
            <p:ph type="body" sz="quarter" idx="10"/>
          </p:nvPr>
        </p:nvSpPr>
        <p:spPr/>
        <p:txBody>
          <a:bodyPr/>
          <a:lstStyle/>
          <a:p>
            <a:r>
              <a:rPr lang="cs-CZ" dirty="0" err="1"/>
              <a:t>declared</a:t>
            </a:r>
            <a:r>
              <a:rPr lang="cs-CZ" dirty="0"/>
              <a:t> </a:t>
            </a:r>
            <a:r>
              <a:rPr lang="cs-CZ" dirty="0" err="1"/>
              <a:t>interest</a:t>
            </a:r>
            <a:r>
              <a:rPr lang="cs-CZ" dirty="0"/>
              <a:t> in public </a:t>
            </a:r>
            <a:r>
              <a:rPr lang="cs-CZ" dirty="0" err="1"/>
              <a:t>affairs</a:t>
            </a:r>
            <a:endParaRPr lang="cs-CZ" dirty="0"/>
          </a:p>
        </p:txBody>
      </p:sp>
      <p:sp>
        <p:nvSpPr>
          <p:cNvPr id="4" name="Zástupný symbol pro text 3"/>
          <p:cNvSpPr>
            <a:spLocks noGrp="1"/>
          </p:cNvSpPr>
          <p:nvPr>
            <p:ph type="body" sz="quarter" idx="11"/>
          </p:nvPr>
        </p:nvSpPr>
        <p:spPr/>
        <p:txBody>
          <a:bodyPr/>
          <a:lstStyle/>
          <a:p>
            <a:r>
              <a:rPr lang="en-US" dirty="0"/>
              <a:t>We are going to introduce you to various statements in order to find out to what extent you are interested in public affairs/events, politics and the world around you. For each statement, please choose the most fitting answer.</a:t>
            </a:r>
            <a:endParaRPr lang="cs-CZ" dirty="0"/>
          </a:p>
        </p:txBody>
      </p:sp>
      <p:sp>
        <p:nvSpPr>
          <p:cNvPr id="5" name="Zástupný symbol pro text 4"/>
          <p:cNvSpPr>
            <a:spLocks noGrp="1"/>
          </p:cNvSpPr>
          <p:nvPr>
            <p:ph type="body" sz="quarter" idx="12"/>
          </p:nvPr>
        </p:nvSpPr>
        <p:spPr/>
        <p:txBody>
          <a:bodyPr/>
          <a:lstStyle/>
          <a:p>
            <a:r>
              <a:rPr lang="cs-CZ" dirty="0"/>
              <a:t>As </a:t>
            </a:r>
            <a:r>
              <a:rPr lang="cs-CZ"/>
              <a:t>expected, population from Prague tends to be more interested in foreign affairs and to follow the news on daily basis. </a:t>
            </a:r>
            <a:endParaRPr lang="cs-CZ" dirty="0"/>
          </a:p>
        </p:txBody>
      </p:sp>
    </p:spTree>
    <p:extLst>
      <p:ext uri="{BB962C8B-B14F-4D97-AF65-F5344CB8AC3E}">
        <p14:creationId xmlns:p14="http://schemas.microsoft.com/office/powerpoint/2010/main" val="174394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Biased</a:t>
            </a:r>
            <a:r>
              <a:rPr lang="cs-CZ" dirty="0"/>
              <a:t> by </a:t>
            </a:r>
            <a:r>
              <a:rPr lang="cs-CZ" dirty="0" err="1"/>
              <a:t>self</a:t>
            </a:r>
            <a:r>
              <a:rPr lang="cs-CZ" dirty="0"/>
              <a:t>-reporting</a:t>
            </a:r>
          </a:p>
        </p:txBody>
      </p:sp>
      <p:sp>
        <p:nvSpPr>
          <p:cNvPr id="3" name="Zástupný symbol pro text 2"/>
          <p:cNvSpPr>
            <a:spLocks noGrp="1"/>
          </p:cNvSpPr>
          <p:nvPr>
            <p:ph type="body" sz="quarter" idx="10"/>
          </p:nvPr>
        </p:nvSpPr>
        <p:spPr/>
        <p:txBody>
          <a:bodyPr/>
          <a:lstStyle/>
          <a:p>
            <a:r>
              <a:rPr lang="cs-CZ" dirty="0"/>
              <a:t>PREVIOUS VOTING AND DECLARED INTEREST TO VOTE</a:t>
            </a:r>
          </a:p>
        </p:txBody>
      </p:sp>
      <p:sp>
        <p:nvSpPr>
          <p:cNvPr id="4" name="Zástupný symbol pro text 3"/>
          <p:cNvSpPr>
            <a:spLocks noGrp="1"/>
          </p:cNvSpPr>
          <p:nvPr>
            <p:ph type="body" sz="quarter" idx="11"/>
          </p:nvPr>
        </p:nvSpPr>
        <p:spPr/>
        <p:txBody>
          <a:bodyPr/>
          <a:lstStyle/>
          <a:p>
            <a:r>
              <a:rPr lang="en-US" dirty="0"/>
              <a:t>Did you take part in the last European Parliament elections (2019)?</a:t>
            </a:r>
            <a:r>
              <a:rPr lang="cs-CZ" dirty="0"/>
              <a:t> </a:t>
            </a:r>
            <a:r>
              <a:rPr lang="en-US" dirty="0"/>
              <a:t>Did you take part in the last elections to the Chamber of Deputies (2017)?</a:t>
            </a:r>
            <a:r>
              <a:rPr lang="cs-CZ" dirty="0"/>
              <a:t> </a:t>
            </a:r>
            <a:r>
              <a:rPr lang="en-US" dirty="0"/>
              <a:t>Imagine that the elections to the Chamber of Deputies would take place next week. Would you take part in the elections?</a:t>
            </a:r>
            <a:endParaRPr lang="cs-CZ" dirty="0"/>
          </a:p>
        </p:txBody>
      </p:sp>
      <p:sp>
        <p:nvSpPr>
          <p:cNvPr id="5" name="Zástupný symbol pro text 4"/>
          <p:cNvSpPr>
            <a:spLocks noGrp="1"/>
          </p:cNvSpPr>
          <p:nvPr>
            <p:ph type="body" sz="quarter" idx="12"/>
          </p:nvPr>
        </p:nvSpPr>
        <p:spPr/>
        <p:txBody>
          <a:bodyPr/>
          <a:lstStyle/>
          <a:p>
            <a:r>
              <a:rPr lang="cs-CZ" dirty="0" err="1"/>
              <a:t>We</a:t>
            </a:r>
            <a:r>
              <a:rPr lang="cs-CZ" dirty="0"/>
              <a:t> </a:t>
            </a:r>
            <a:r>
              <a:rPr lang="cs-CZ" dirty="0" err="1"/>
              <a:t>have</a:t>
            </a:r>
            <a:r>
              <a:rPr lang="cs-CZ" dirty="0"/>
              <a:t> to </a:t>
            </a:r>
            <a:r>
              <a:rPr lang="cs-CZ" dirty="0" err="1"/>
              <a:t>take</a:t>
            </a:r>
            <a:r>
              <a:rPr lang="cs-CZ" noProof="1"/>
              <a:t> into account two major facts over here – social desirability and self-reporting. Both have an impact on the results as respondents don‘t want to look badly even to themselves. </a:t>
            </a:r>
            <a:endParaRPr lang="cs-CZ" dirty="0"/>
          </a:p>
        </p:txBody>
      </p:sp>
      <p:graphicFrame>
        <p:nvGraphicFramePr>
          <p:cNvPr id="9" name="Zástupný symbol pro graf 16"/>
          <p:cNvGraphicFramePr>
            <a:graphicFrameLocks noGrp="1"/>
          </p:cNvGraphicFramePr>
          <p:nvPr>
            <p:ph type="chart" sz="quarter" idx="14"/>
          </p:nvPr>
        </p:nvGraphicFramePr>
        <p:xfrm>
          <a:off x="615576" y="1330741"/>
          <a:ext cx="4799106" cy="2697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Zástupný symbol pro graf 16"/>
          <p:cNvGraphicFramePr>
            <a:graphicFrameLocks/>
          </p:cNvGraphicFramePr>
          <p:nvPr/>
        </p:nvGraphicFramePr>
        <p:xfrm>
          <a:off x="5352526" y="1381201"/>
          <a:ext cx="3547035" cy="2716006"/>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ovéPole 10"/>
          <p:cNvSpPr txBox="1"/>
          <p:nvPr/>
        </p:nvSpPr>
        <p:spPr>
          <a:xfrm>
            <a:off x="1846730" y="1093711"/>
            <a:ext cx="1465466" cy="461665"/>
          </a:xfrm>
          <a:prstGeom prst="rect">
            <a:avLst/>
          </a:prstGeom>
          <a:noFill/>
        </p:spPr>
        <p:txBody>
          <a:bodyPr wrap="none" rtlCol="0">
            <a:spAutoFit/>
          </a:bodyPr>
          <a:lstStyle/>
          <a:p>
            <a:r>
              <a:rPr lang="en-US" sz="800" dirty="0">
                <a:latin typeface="Helvetica" panose="020B0604020202020204" pitchFamily="34" charset="0"/>
                <a:cs typeface="Helvetica" panose="020B0604020202020204" pitchFamily="34" charset="0"/>
              </a:rPr>
              <a:t>Did you take part in the last </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European</a:t>
            </a:r>
            <a:r>
              <a:rPr lang="cs-CZ" sz="800" dirty="0">
                <a:latin typeface="Helvetica" panose="020B0604020202020204" pitchFamily="34" charset="0"/>
                <a:cs typeface="Helvetica" panose="020B0604020202020204" pitchFamily="34" charset="0"/>
              </a:rPr>
              <a:t> </a:t>
            </a:r>
            <a:r>
              <a:rPr lang="en-US" sz="800" dirty="0">
                <a:latin typeface="Helvetica" panose="020B0604020202020204" pitchFamily="34" charset="0"/>
                <a:cs typeface="Helvetica" panose="020B0604020202020204" pitchFamily="34" charset="0"/>
              </a:rPr>
              <a:t>Parliament</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elections</a:t>
            </a:r>
            <a:r>
              <a:rPr lang="cs-CZ" sz="800" dirty="0">
                <a:latin typeface="Helvetica" panose="020B0604020202020204" pitchFamily="34" charset="0"/>
                <a:cs typeface="Helvetica" panose="020B0604020202020204" pitchFamily="34" charset="0"/>
              </a:rPr>
              <a:t> </a:t>
            </a:r>
            <a:r>
              <a:rPr lang="en-US" sz="800" dirty="0">
                <a:latin typeface="Helvetica" panose="020B0604020202020204" pitchFamily="34" charset="0"/>
                <a:cs typeface="Helvetica" panose="020B0604020202020204" pitchFamily="34" charset="0"/>
              </a:rPr>
              <a:t>(2019)?</a:t>
            </a:r>
            <a:endParaRPr lang="cs-CZ" sz="800" dirty="0">
              <a:latin typeface="Helvetica" panose="020B0604020202020204" pitchFamily="34" charset="0"/>
              <a:cs typeface="Helvetica" panose="020B0604020202020204" pitchFamily="34" charset="0"/>
            </a:endParaRPr>
          </a:p>
        </p:txBody>
      </p:sp>
      <p:sp>
        <p:nvSpPr>
          <p:cNvPr id="13" name="TextovéPole 12"/>
          <p:cNvSpPr txBox="1"/>
          <p:nvPr/>
        </p:nvSpPr>
        <p:spPr>
          <a:xfrm>
            <a:off x="3922994" y="1093711"/>
            <a:ext cx="1465466" cy="461665"/>
          </a:xfrm>
          <a:prstGeom prst="rect">
            <a:avLst/>
          </a:prstGeom>
          <a:noFill/>
        </p:spPr>
        <p:txBody>
          <a:bodyPr wrap="none" rtlCol="0">
            <a:spAutoFit/>
          </a:bodyPr>
          <a:lstStyle/>
          <a:p>
            <a:r>
              <a:rPr lang="en-US" sz="800" dirty="0">
                <a:latin typeface="Helvetica" panose="020B0604020202020204" pitchFamily="34" charset="0"/>
                <a:cs typeface="Helvetica" panose="020B0604020202020204" pitchFamily="34" charset="0"/>
              </a:rPr>
              <a:t>Did you take part in the last </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elections to the Chamber </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of Deputies (2017)?</a:t>
            </a:r>
            <a:endParaRPr lang="cs-CZ" sz="800" dirty="0">
              <a:latin typeface="Helvetica" panose="020B0604020202020204" pitchFamily="34" charset="0"/>
              <a:cs typeface="Helvetica" panose="020B0604020202020204" pitchFamily="34" charset="0"/>
            </a:endParaRPr>
          </a:p>
        </p:txBody>
      </p:sp>
      <p:sp>
        <p:nvSpPr>
          <p:cNvPr id="15" name="TextovéPole 14"/>
          <p:cNvSpPr txBox="1"/>
          <p:nvPr/>
        </p:nvSpPr>
        <p:spPr>
          <a:xfrm>
            <a:off x="5759411" y="1093711"/>
            <a:ext cx="2682145" cy="461665"/>
          </a:xfrm>
          <a:prstGeom prst="rect">
            <a:avLst/>
          </a:prstGeom>
          <a:noFill/>
        </p:spPr>
        <p:txBody>
          <a:bodyPr wrap="none" rtlCol="0">
            <a:spAutoFit/>
          </a:bodyPr>
          <a:lstStyle/>
          <a:p>
            <a:r>
              <a:rPr lang="en-US" sz="800" dirty="0">
                <a:latin typeface="Helvetica" panose="020B0604020202020204" pitchFamily="34" charset="0"/>
                <a:cs typeface="Helvetica" panose="020B0604020202020204" pitchFamily="34" charset="0"/>
              </a:rPr>
              <a:t>Imagine that the elections to </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the Chamber of Deputies would take place next week. </a:t>
            </a:r>
            <a:endParaRPr lang="cs-CZ" sz="800" dirty="0">
              <a:latin typeface="Helvetica" panose="020B0604020202020204" pitchFamily="34" charset="0"/>
              <a:cs typeface="Helvetica" panose="020B0604020202020204" pitchFamily="34" charset="0"/>
            </a:endParaRPr>
          </a:p>
          <a:p>
            <a:r>
              <a:rPr lang="en-US" sz="800" dirty="0">
                <a:latin typeface="Helvetica" panose="020B0604020202020204" pitchFamily="34" charset="0"/>
                <a:cs typeface="Helvetica" panose="020B0604020202020204" pitchFamily="34" charset="0"/>
              </a:rPr>
              <a:t>Would you take part in the elections?</a:t>
            </a:r>
            <a:endParaRPr lang="cs-CZ"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6709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Inclining</a:t>
            </a:r>
            <a:r>
              <a:rPr lang="cs-CZ" dirty="0"/>
              <a:t> to </a:t>
            </a:r>
            <a:r>
              <a:rPr lang="cs-CZ" dirty="0" err="1"/>
              <a:t>liberalism</a:t>
            </a:r>
            <a:endParaRPr lang="cs-CZ" dirty="0"/>
          </a:p>
        </p:txBody>
      </p:sp>
      <p:sp>
        <p:nvSpPr>
          <p:cNvPr id="3" name="Zástupný symbol pro text 2"/>
          <p:cNvSpPr>
            <a:spLocks noGrp="1"/>
          </p:cNvSpPr>
          <p:nvPr>
            <p:ph type="body" sz="quarter" idx="10"/>
          </p:nvPr>
        </p:nvSpPr>
        <p:spPr/>
        <p:txBody>
          <a:bodyPr/>
          <a:lstStyle/>
          <a:p>
            <a:r>
              <a:rPr lang="cs-CZ" dirty="0"/>
              <a:t>OTHER POLITICAL PARTIES CONSIDERED</a:t>
            </a:r>
          </a:p>
        </p:txBody>
      </p:sp>
      <p:sp>
        <p:nvSpPr>
          <p:cNvPr id="4" name="Zástupný symbol pro text 3"/>
          <p:cNvSpPr>
            <a:spLocks noGrp="1"/>
          </p:cNvSpPr>
          <p:nvPr>
            <p:ph type="body" sz="quarter" idx="11"/>
          </p:nvPr>
        </p:nvSpPr>
        <p:spPr/>
        <p:txBody>
          <a:bodyPr/>
          <a:lstStyle/>
          <a:p>
            <a:r>
              <a:rPr lang="en-US" dirty="0"/>
              <a:t>As you would not have chosen the party with decisive certainty….What would the other parties you would take into consideration be?</a:t>
            </a:r>
            <a:endParaRPr lang="cs-CZ" dirty="0"/>
          </a:p>
        </p:txBody>
      </p:sp>
      <p:sp>
        <p:nvSpPr>
          <p:cNvPr id="5" name="Zástupný symbol pro text 4"/>
          <p:cNvSpPr>
            <a:spLocks noGrp="1"/>
          </p:cNvSpPr>
          <p:nvPr>
            <p:ph type="body" sz="quarter" idx="12"/>
          </p:nvPr>
        </p:nvSpPr>
        <p:spPr/>
        <p:txBody>
          <a:bodyPr/>
          <a:lstStyle/>
          <a:p>
            <a:r>
              <a:rPr lang="cs-CZ" dirty="0" err="1"/>
              <a:t>While</a:t>
            </a:r>
            <a:r>
              <a:rPr lang="cs-CZ" dirty="0"/>
              <a:t> </a:t>
            </a:r>
            <a:r>
              <a:rPr lang="cs-CZ" dirty="0" err="1"/>
              <a:t>half</a:t>
            </a:r>
            <a:r>
              <a:rPr lang="cs-CZ" dirty="0"/>
              <a:t> </a:t>
            </a:r>
            <a:r>
              <a:rPr lang="cs-CZ" dirty="0" err="1"/>
              <a:t>of</a:t>
            </a:r>
            <a:r>
              <a:rPr lang="cs-CZ" dirty="0"/>
              <a:t> </a:t>
            </a:r>
            <a:r>
              <a:rPr lang="cs-CZ" dirty="0" err="1"/>
              <a:t>the</a:t>
            </a:r>
            <a:r>
              <a:rPr lang="cs-CZ" dirty="0"/>
              <a:t> </a:t>
            </a:r>
            <a:r>
              <a:rPr lang="cs-CZ" dirty="0" err="1"/>
              <a:t>respondents</a:t>
            </a:r>
            <a:r>
              <a:rPr lang="cs-CZ" dirty="0"/>
              <a:t> </a:t>
            </a:r>
            <a:r>
              <a:rPr lang="cs-CZ" dirty="0" err="1"/>
              <a:t>don‘t</a:t>
            </a:r>
            <a:r>
              <a:rPr lang="cs-CZ" dirty="0"/>
              <a:t> </a:t>
            </a:r>
            <a:r>
              <a:rPr lang="cs-CZ" dirty="0" err="1"/>
              <a:t>know</a:t>
            </a:r>
            <a:r>
              <a:rPr lang="cs-CZ" dirty="0"/>
              <a:t> </a:t>
            </a:r>
            <a:r>
              <a:rPr lang="cs-CZ" dirty="0" err="1"/>
              <a:t>who</a:t>
            </a:r>
            <a:r>
              <a:rPr lang="cs-CZ" dirty="0"/>
              <a:t> to </a:t>
            </a:r>
            <a:r>
              <a:rPr lang="cs-CZ" dirty="0" err="1"/>
              <a:t>vote</a:t>
            </a:r>
            <a:r>
              <a:rPr lang="cs-CZ" dirty="0"/>
              <a:t> </a:t>
            </a:r>
            <a:r>
              <a:rPr lang="cs-CZ" dirty="0" err="1"/>
              <a:t>for</a:t>
            </a:r>
            <a:r>
              <a:rPr lang="cs-CZ" dirty="0"/>
              <a:t> </a:t>
            </a:r>
            <a:r>
              <a:rPr lang="cs-CZ" dirty="0" err="1"/>
              <a:t>if</a:t>
            </a:r>
            <a:r>
              <a:rPr lang="cs-CZ" dirty="0"/>
              <a:t> </a:t>
            </a:r>
            <a:r>
              <a:rPr lang="cs-CZ" dirty="0" err="1"/>
              <a:t>they</a:t>
            </a:r>
            <a:r>
              <a:rPr lang="cs-CZ" dirty="0"/>
              <a:t> </a:t>
            </a:r>
            <a:r>
              <a:rPr lang="cs-CZ" dirty="0" err="1"/>
              <a:t>wouldn‘t</a:t>
            </a:r>
            <a:r>
              <a:rPr lang="cs-CZ" dirty="0"/>
              <a:t> </a:t>
            </a:r>
            <a:r>
              <a:rPr lang="cs-CZ" dirty="0" err="1"/>
              <a:t>vote</a:t>
            </a:r>
            <a:r>
              <a:rPr lang="cs-CZ" dirty="0"/>
              <a:t> </a:t>
            </a:r>
            <a:r>
              <a:rPr lang="cs-CZ" dirty="0" err="1"/>
              <a:t>their</a:t>
            </a:r>
            <a:r>
              <a:rPr lang="cs-CZ" dirty="0"/>
              <a:t> </a:t>
            </a:r>
            <a:r>
              <a:rPr lang="cs-CZ" dirty="0" err="1"/>
              <a:t>first</a:t>
            </a:r>
            <a:r>
              <a:rPr lang="cs-CZ" dirty="0"/>
              <a:t> </a:t>
            </a:r>
            <a:r>
              <a:rPr lang="cs-CZ" dirty="0" err="1"/>
              <a:t>choice</a:t>
            </a:r>
            <a:r>
              <a:rPr lang="cs-CZ" dirty="0"/>
              <a:t> </a:t>
            </a:r>
            <a:r>
              <a:rPr lang="cs-CZ" dirty="0" err="1"/>
              <a:t>with</a:t>
            </a:r>
            <a:r>
              <a:rPr lang="cs-CZ" dirty="0"/>
              <a:t> </a:t>
            </a:r>
            <a:r>
              <a:rPr lang="cs-CZ" dirty="0" err="1"/>
              <a:t>decisive</a:t>
            </a:r>
            <a:r>
              <a:rPr lang="cs-CZ" dirty="0"/>
              <a:t> </a:t>
            </a:r>
            <a:r>
              <a:rPr lang="cs-CZ" dirty="0" err="1"/>
              <a:t>certainity</a:t>
            </a:r>
            <a:r>
              <a:rPr lang="cs-CZ" dirty="0"/>
              <a:t>, </a:t>
            </a:r>
            <a:r>
              <a:rPr lang="cs-CZ" dirty="0" err="1"/>
              <a:t>there</a:t>
            </a:r>
            <a:r>
              <a:rPr lang="cs-CZ" dirty="0"/>
              <a:t> has </a:t>
            </a:r>
            <a:r>
              <a:rPr lang="cs-CZ" dirty="0" err="1"/>
              <a:t>been</a:t>
            </a:r>
            <a:r>
              <a:rPr lang="cs-CZ" dirty="0"/>
              <a:t> </a:t>
            </a:r>
            <a:r>
              <a:rPr lang="cs-CZ" dirty="0" err="1"/>
              <a:t>strong</a:t>
            </a:r>
            <a:r>
              <a:rPr lang="cs-CZ" dirty="0"/>
              <a:t> </a:t>
            </a:r>
            <a:r>
              <a:rPr lang="cs-CZ" dirty="0" err="1"/>
              <a:t>connection</a:t>
            </a:r>
            <a:r>
              <a:rPr lang="cs-CZ" dirty="0"/>
              <a:t> to </a:t>
            </a:r>
            <a:r>
              <a:rPr lang="cs-CZ" dirty="0" err="1"/>
              <a:t>liberalism</a:t>
            </a:r>
            <a:r>
              <a:rPr lang="cs-CZ" dirty="0"/>
              <a:t> in case </a:t>
            </a:r>
            <a:r>
              <a:rPr lang="cs-CZ" dirty="0" err="1"/>
              <a:t>of</a:t>
            </a:r>
            <a:r>
              <a:rPr lang="cs-CZ" dirty="0"/>
              <a:t> second and </a:t>
            </a:r>
            <a:r>
              <a:rPr lang="cs-CZ" dirty="0" err="1"/>
              <a:t>other</a:t>
            </a:r>
            <a:r>
              <a:rPr lang="cs-CZ" dirty="0"/>
              <a:t> </a:t>
            </a:r>
            <a:r>
              <a:rPr lang="cs-CZ" dirty="0" err="1"/>
              <a:t>choices</a:t>
            </a:r>
            <a:r>
              <a:rPr lang="cs-CZ" dirty="0"/>
              <a:t> </a:t>
            </a:r>
            <a:r>
              <a:rPr lang="cs-CZ" dirty="0" err="1"/>
              <a:t>within</a:t>
            </a:r>
            <a:r>
              <a:rPr lang="cs-CZ" dirty="0"/>
              <a:t> </a:t>
            </a:r>
            <a:r>
              <a:rPr lang="cs-CZ" dirty="0" err="1"/>
              <a:t>czech</a:t>
            </a:r>
            <a:r>
              <a:rPr lang="cs-CZ" dirty="0"/>
              <a:t> </a:t>
            </a:r>
            <a:r>
              <a:rPr lang="cs-CZ" dirty="0" err="1"/>
              <a:t>political</a:t>
            </a:r>
            <a:r>
              <a:rPr lang="cs-CZ" dirty="0"/>
              <a:t> </a:t>
            </a:r>
            <a:r>
              <a:rPr lang="cs-CZ" dirty="0" err="1"/>
              <a:t>landscape</a:t>
            </a:r>
            <a:r>
              <a:rPr lang="cs-CZ" dirty="0"/>
              <a:t>.</a:t>
            </a:r>
          </a:p>
        </p:txBody>
      </p:sp>
      <p:graphicFrame>
        <p:nvGraphicFramePr>
          <p:cNvPr id="8" name="Zástupný symbol pro graf 16"/>
          <p:cNvGraphicFramePr>
            <a:graphicFrameLocks/>
          </p:cNvGraphicFramePr>
          <p:nvPr/>
        </p:nvGraphicFramePr>
        <p:xfrm>
          <a:off x="3098142"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42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p:cNvSpPr>
            <a:spLocks noGrp="1"/>
          </p:cNvSpPr>
          <p:nvPr>
            <p:ph type="body" sz="quarter" idx="10"/>
          </p:nvPr>
        </p:nvSpPr>
        <p:spPr/>
        <p:txBody>
          <a:bodyPr/>
          <a:lstStyle/>
          <a:p>
            <a:r>
              <a:rPr lang="cs-CZ" dirty="0" err="1"/>
              <a:t>content</a:t>
            </a:r>
            <a:endParaRPr lang="cs-CZ" dirty="0"/>
          </a:p>
        </p:txBody>
      </p:sp>
      <p:sp>
        <p:nvSpPr>
          <p:cNvPr id="6" name="Zástupný symbol pro text 5"/>
          <p:cNvSpPr>
            <a:spLocks noGrp="1"/>
          </p:cNvSpPr>
          <p:nvPr>
            <p:ph type="body" sz="quarter" idx="12"/>
          </p:nvPr>
        </p:nvSpPr>
        <p:spPr/>
        <p:txBody>
          <a:bodyPr/>
          <a:lstStyle/>
          <a:p>
            <a:r>
              <a:rPr lang="cs-CZ" dirty="0" err="1"/>
              <a:t>Context</a:t>
            </a:r>
            <a:r>
              <a:rPr lang="cs-CZ" dirty="0"/>
              <a:t> and </a:t>
            </a:r>
            <a:r>
              <a:rPr lang="cs-CZ" dirty="0" err="1"/>
              <a:t>objectives</a:t>
            </a:r>
            <a:r>
              <a:rPr lang="cs-CZ" dirty="0"/>
              <a:t> </a:t>
            </a:r>
            <a:r>
              <a:rPr lang="cs-CZ" dirty="0" err="1"/>
              <a:t>of</a:t>
            </a:r>
            <a:r>
              <a:rPr lang="cs-CZ" dirty="0"/>
              <a:t> </a:t>
            </a:r>
            <a:r>
              <a:rPr lang="cs-CZ" dirty="0" err="1"/>
              <a:t>the</a:t>
            </a:r>
            <a:r>
              <a:rPr lang="cs-CZ" dirty="0"/>
              <a:t> </a:t>
            </a:r>
            <a:r>
              <a:rPr lang="cs-CZ" dirty="0" err="1"/>
              <a:t>research</a:t>
            </a:r>
            <a:endParaRPr lang="cs-CZ" dirty="0"/>
          </a:p>
          <a:p>
            <a:r>
              <a:rPr lang="cs-CZ" dirty="0" err="1"/>
              <a:t>Methodology</a:t>
            </a:r>
            <a:endParaRPr lang="cs-CZ" dirty="0"/>
          </a:p>
          <a:p>
            <a:r>
              <a:rPr lang="cs-CZ" dirty="0" err="1"/>
              <a:t>Research</a:t>
            </a:r>
            <a:r>
              <a:rPr lang="cs-CZ" dirty="0"/>
              <a:t> </a:t>
            </a:r>
            <a:r>
              <a:rPr lang="cs-CZ" dirty="0" err="1"/>
              <a:t>conclusions</a:t>
            </a:r>
            <a:endParaRPr lang="cs-CZ" dirty="0"/>
          </a:p>
          <a:p>
            <a:r>
              <a:rPr lang="cs-CZ" dirty="0" err="1"/>
              <a:t>Main</a:t>
            </a:r>
            <a:r>
              <a:rPr lang="cs-CZ" dirty="0"/>
              <a:t> </a:t>
            </a:r>
            <a:r>
              <a:rPr lang="cs-CZ" dirty="0" err="1"/>
              <a:t>findings</a:t>
            </a:r>
            <a:endParaRPr lang="cs-CZ" dirty="0"/>
          </a:p>
          <a:p>
            <a:r>
              <a:rPr lang="cs-CZ" dirty="0"/>
              <a:t>Project team</a:t>
            </a:r>
          </a:p>
          <a:p>
            <a:endParaRPr lang="cs-CZ" dirty="0"/>
          </a:p>
          <a:p>
            <a:endParaRPr lang="cs-CZ" dirty="0"/>
          </a:p>
        </p:txBody>
      </p:sp>
    </p:spTree>
    <p:extLst>
      <p:ext uri="{BB962C8B-B14F-4D97-AF65-F5344CB8AC3E}">
        <p14:creationId xmlns:p14="http://schemas.microsoft.com/office/powerpoint/2010/main" val="160553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Weak</a:t>
            </a:r>
            <a:r>
              <a:rPr lang="cs-CZ" dirty="0"/>
              <a:t> </a:t>
            </a:r>
            <a:r>
              <a:rPr lang="cs-CZ" dirty="0" err="1"/>
              <a:t>connection</a:t>
            </a:r>
            <a:r>
              <a:rPr lang="cs-CZ" dirty="0"/>
              <a:t> to </a:t>
            </a:r>
            <a:r>
              <a:rPr lang="cs-CZ" dirty="0" err="1"/>
              <a:t>the</a:t>
            </a:r>
            <a:r>
              <a:rPr lang="cs-CZ" dirty="0"/>
              <a:t> public </a:t>
            </a:r>
            <a:r>
              <a:rPr lang="cs-CZ" dirty="0" err="1"/>
              <a:t>affairs</a:t>
            </a:r>
            <a:r>
              <a:rPr lang="cs-CZ" dirty="0"/>
              <a:t> </a:t>
            </a:r>
            <a:r>
              <a:rPr lang="cs-CZ" dirty="0" err="1"/>
              <a:t>interest</a:t>
            </a:r>
            <a:endParaRPr lang="cs-CZ" dirty="0"/>
          </a:p>
        </p:txBody>
      </p:sp>
      <p:sp>
        <p:nvSpPr>
          <p:cNvPr id="3" name="Zástupný symbol pro text 2"/>
          <p:cNvSpPr>
            <a:spLocks noGrp="1"/>
          </p:cNvSpPr>
          <p:nvPr>
            <p:ph type="body" sz="quarter" idx="10"/>
          </p:nvPr>
        </p:nvSpPr>
        <p:spPr/>
        <p:txBody>
          <a:bodyPr/>
          <a:lstStyle/>
          <a:p>
            <a:r>
              <a:rPr lang="cs-CZ" dirty="0" err="1"/>
              <a:t>Self-perception</a:t>
            </a:r>
            <a:r>
              <a:rPr lang="cs-CZ" dirty="0"/>
              <a:t> on </a:t>
            </a:r>
            <a:r>
              <a:rPr lang="cs-CZ" dirty="0" err="1"/>
              <a:t>the</a:t>
            </a:r>
            <a:r>
              <a:rPr lang="cs-CZ" dirty="0"/>
              <a:t> </a:t>
            </a:r>
            <a:r>
              <a:rPr lang="cs-CZ" dirty="0" err="1"/>
              <a:t>left</a:t>
            </a:r>
            <a:r>
              <a:rPr lang="cs-CZ" dirty="0"/>
              <a:t>/</a:t>
            </a:r>
            <a:r>
              <a:rPr lang="cs-CZ" dirty="0" err="1"/>
              <a:t>right</a:t>
            </a:r>
            <a:r>
              <a:rPr lang="cs-CZ" dirty="0"/>
              <a:t> </a:t>
            </a:r>
            <a:r>
              <a:rPr lang="cs-CZ" dirty="0" err="1"/>
              <a:t>scale</a:t>
            </a:r>
            <a:endParaRPr lang="cs-CZ" dirty="0"/>
          </a:p>
        </p:txBody>
      </p:sp>
      <p:sp>
        <p:nvSpPr>
          <p:cNvPr id="4" name="Zástupný symbol pro text 3"/>
          <p:cNvSpPr>
            <a:spLocks noGrp="1"/>
          </p:cNvSpPr>
          <p:nvPr>
            <p:ph type="body" sz="quarter" idx="11"/>
          </p:nvPr>
        </p:nvSpPr>
        <p:spPr/>
        <p:txBody>
          <a:bodyPr/>
          <a:lstStyle/>
          <a:p>
            <a:r>
              <a:rPr lang="en-US" dirty="0"/>
              <a:t>Politics is often about the right and left wing issue. Where would you see yourself on this scale?</a:t>
            </a:r>
            <a:endParaRPr lang="cs-CZ" dirty="0"/>
          </a:p>
        </p:txBody>
      </p:sp>
      <p:sp>
        <p:nvSpPr>
          <p:cNvPr id="5" name="Zástupný symbol pro text 4"/>
          <p:cNvSpPr>
            <a:spLocks noGrp="1"/>
          </p:cNvSpPr>
          <p:nvPr>
            <p:ph type="body" sz="quarter" idx="12"/>
          </p:nvPr>
        </p:nvSpPr>
        <p:spPr/>
        <p:txBody>
          <a:bodyPr/>
          <a:lstStyle/>
          <a:p>
            <a:r>
              <a:rPr lang="cs-CZ" dirty="0" err="1"/>
              <a:t>While</a:t>
            </a:r>
            <a:r>
              <a:rPr lang="cs-CZ" dirty="0"/>
              <a:t> </a:t>
            </a:r>
            <a:r>
              <a:rPr lang="cs-CZ" dirty="0" err="1"/>
              <a:t>the</a:t>
            </a:r>
            <a:r>
              <a:rPr lang="cs-CZ" dirty="0"/>
              <a:t> </a:t>
            </a:r>
            <a:r>
              <a:rPr lang="cs-CZ" dirty="0" err="1"/>
              <a:t>left</a:t>
            </a:r>
            <a:r>
              <a:rPr lang="cs-CZ" dirty="0"/>
              <a:t>/</a:t>
            </a:r>
            <a:r>
              <a:rPr lang="cs-CZ" dirty="0" err="1"/>
              <a:t>right</a:t>
            </a:r>
            <a:r>
              <a:rPr lang="cs-CZ" dirty="0"/>
              <a:t> </a:t>
            </a:r>
            <a:r>
              <a:rPr lang="cs-CZ" dirty="0" err="1"/>
              <a:t>political</a:t>
            </a:r>
            <a:r>
              <a:rPr lang="cs-CZ" dirty="0"/>
              <a:t> </a:t>
            </a:r>
            <a:r>
              <a:rPr lang="cs-CZ" dirty="0" err="1"/>
              <a:t>views</a:t>
            </a:r>
            <a:r>
              <a:rPr lang="cs-CZ" dirty="0"/>
              <a:t> are </a:t>
            </a:r>
            <a:r>
              <a:rPr lang="cs-CZ" dirty="0" err="1"/>
              <a:t>based</a:t>
            </a:r>
            <a:r>
              <a:rPr lang="cs-CZ" dirty="0"/>
              <a:t> on </a:t>
            </a:r>
            <a:r>
              <a:rPr lang="cs-CZ" dirty="0" err="1"/>
              <a:t>numerous</a:t>
            </a:r>
            <a:r>
              <a:rPr lang="cs-CZ" dirty="0"/>
              <a:t> </a:t>
            </a:r>
            <a:r>
              <a:rPr lang="cs-CZ" dirty="0" err="1"/>
              <a:t>strong</a:t>
            </a:r>
            <a:r>
              <a:rPr lang="cs-CZ" dirty="0"/>
              <a:t> </a:t>
            </a:r>
            <a:r>
              <a:rPr lang="cs-CZ" dirty="0" err="1"/>
              <a:t>factors</a:t>
            </a:r>
            <a:r>
              <a:rPr lang="cs-CZ" dirty="0"/>
              <a:t>, as </a:t>
            </a:r>
            <a:r>
              <a:rPr lang="cs-CZ" dirty="0" err="1"/>
              <a:t>we</a:t>
            </a:r>
            <a:r>
              <a:rPr lang="cs-CZ" dirty="0"/>
              <a:t> </a:t>
            </a:r>
            <a:r>
              <a:rPr lang="cs-CZ" dirty="0" err="1"/>
              <a:t>can</a:t>
            </a:r>
            <a:r>
              <a:rPr lang="cs-CZ" dirty="0"/>
              <a:t> </a:t>
            </a:r>
            <a:r>
              <a:rPr lang="cs-CZ" dirty="0" err="1"/>
              <a:t>see</a:t>
            </a:r>
            <a:r>
              <a:rPr lang="cs-CZ" dirty="0"/>
              <a:t>, </a:t>
            </a:r>
            <a:r>
              <a:rPr lang="cs-CZ" dirty="0" err="1"/>
              <a:t>it‘s</a:t>
            </a:r>
            <a:r>
              <a:rPr lang="cs-CZ" dirty="0"/>
              <a:t> not </a:t>
            </a:r>
            <a:r>
              <a:rPr lang="cs-CZ" dirty="0" err="1"/>
              <a:t>necessarily</a:t>
            </a:r>
            <a:r>
              <a:rPr lang="cs-CZ" dirty="0"/>
              <a:t> </a:t>
            </a:r>
            <a:r>
              <a:rPr lang="cs-CZ" dirty="0" err="1"/>
              <a:t>linked</a:t>
            </a:r>
            <a:r>
              <a:rPr lang="cs-CZ" dirty="0"/>
              <a:t> to </a:t>
            </a:r>
            <a:r>
              <a:rPr lang="cs-CZ" dirty="0" err="1"/>
              <a:t>the</a:t>
            </a:r>
            <a:r>
              <a:rPr lang="cs-CZ" dirty="0"/>
              <a:t> </a:t>
            </a:r>
            <a:r>
              <a:rPr lang="cs-CZ" dirty="0" err="1"/>
              <a:t>degree</a:t>
            </a:r>
            <a:r>
              <a:rPr lang="cs-CZ" dirty="0"/>
              <a:t> </a:t>
            </a:r>
            <a:r>
              <a:rPr lang="cs-CZ" dirty="0" err="1"/>
              <a:t>of</a:t>
            </a:r>
            <a:r>
              <a:rPr lang="cs-CZ" dirty="0"/>
              <a:t> </a:t>
            </a:r>
            <a:r>
              <a:rPr lang="cs-CZ" dirty="0" err="1"/>
              <a:t>interest</a:t>
            </a:r>
            <a:r>
              <a:rPr lang="cs-CZ" dirty="0"/>
              <a:t> in public </a:t>
            </a:r>
            <a:r>
              <a:rPr lang="cs-CZ" dirty="0" err="1"/>
              <a:t>affairs</a:t>
            </a:r>
            <a:r>
              <a:rPr lang="cs-CZ" dirty="0"/>
              <a:t>.  </a:t>
            </a:r>
          </a:p>
        </p:txBody>
      </p:sp>
      <p:graphicFrame>
        <p:nvGraphicFramePr>
          <p:cNvPr id="11"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22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normAutofit/>
          </a:bodyPr>
          <a:lstStyle/>
          <a:p>
            <a:r>
              <a:rPr lang="en-GB" b="1" dirty="0"/>
              <a:t>PERCEPTION OF EU</a:t>
            </a:r>
            <a:endParaRPr lang="cs-CZ" b="1" dirty="0"/>
          </a:p>
        </p:txBody>
      </p:sp>
    </p:spTree>
    <p:extLst>
      <p:ext uri="{BB962C8B-B14F-4D97-AF65-F5344CB8AC3E}">
        <p14:creationId xmlns:p14="http://schemas.microsoft.com/office/powerpoint/2010/main" val="207677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a:t>Negative </a:t>
            </a:r>
            <a:r>
              <a:rPr lang="cs-CZ" dirty="0" err="1"/>
              <a:t>association</a:t>
            </a:r>
            <a:r>
              <a:rPr lang="cs-CZ" dirty="0"/>
              <a:t> </a:t>
            </a:r>
            <a:r>
              <a:rPr lang="cs-CZ" dirty="0" err="1"/>
              <a:t>with</a:t>
            </a:r>
            <a:r>
              <a:rPr lang="cs-CZ" dirty="0"/>
              <a:t> </a:t>
            </a:r>
            <a:r>
              <a:rPr lang="cs-CZ" dirty="0" err="1"/>
              <a:t>the</a:t>
            </a:r>
            <a:r>
              <a:rPr lang="cs-CZ" dirty="0"/>
              <a:t> </a:t>
            </a:r>
            <a:r>
              <a:rPr lang="cs-CZ" dirty="0" err="1"/>
              <a:t>left</a:t>
            </a:r>
            <a:endParaRPr lang="cs-CZ" dirty="0"/>
          </a:p>
        </p:txBody>
      </p:sp>
      <p:sp>
        <p:nvSpPr>
          <p:cNvPr id="3" name="Zástupný symbol pro text 2"/>
          <p:cNvSpPr>
            <a:spLocks noGrp="1"/>
          </p:cNvSpPr>
          <p:nvPr>
            <p:ph type="body" sz="quarter" idx="10"/>
          </p:nvPr>
        </p:nvSpPr>
        <p:spPr/>
        <p:txBody>
          <a:bodyPr/>
          <a:lstStyle/>
          <a:p>
            <a:r>
              <a:rPr lang="cs-CZ" dirty="0" err="1"/>
              <a:t>Perception</a:t>
            </a:r>
            <a:r>
              <a:rPr lang="cs-CZ" dirty="0"/>
              <a:t> </a:t>
            </a:r>
            <a:r>
              <a:rPr lang="cs-CZ" dirty="0" err="1"/>
              <a:t>of</a:t>
            </a:r>
            <a:r>
              <a:rPr lang="cs-CZ" dirty="0"/>
              <a:t> THE EU</a:t>
            </a:r>
            <a:br>
              <a:rPr lang="cs-CZ" dirty="0"/>
            </a:br>
            <a:r>
              <a:rPr lang="cs-CZ" b="1" dirty="0"/>
              <a:t>on </a:t>
            </a:r>
            <a:r>
              <a:rPr lang="cs-CZ" b="1" dirty="0" err="1"/>
              <a:t>the</a:t>
            </a:r>
            <a:r>
              <a:rPr lang="cs-CZ" b="1" dirty="0"/>
              <a:t> </a:t>
            </a:r>
            <a:r>
              <a:rPr lang="cs-CZ" b="1" dirty="0" err="1"/>
              <a:t>left</a:t>
            </a:r>
            <a:r>
              <a:rPr lang="cs-CZ" b="1" dirty="0"/>
              <a:t>/</a:t>
            </a:r>
            <a:r>
              <a:rPr lang="cs-CZ" b="1" dirty="0" err="1"/>
              <a:t>right</a:t>
            </a:r>
            <a:r>
              <a:rPr lang="cs-CZ" b="1" dirty="0"/>
              <a:t> </a:t>
            </a:r>
            <a:r>
              <a:rPr lang="cs-CZ" b="1" dirty="0" err="1"/>
              <a:t>scale</a:t>
            </a:r>
            <a:endParaRPr lang="cs-CZ" b="1" dirty="0"/>
          </a:p>
        </p:txBody>
      </p:sp>
      <p:sp>
        <p:nvSpPr>
          <p:cNvPr id="4" name="Zástupný symbol pro text 3"/>
          <p:cNvSpPr>
            <a:spLocks noGrp="1"/>
          </p:cNvSpPr>
          <p:nvPr>
            <p:ph type="body" sz="quarter" idx="11"/>
          </p:nvPr>
        </p:nvSpPr>
        <p:spPr/>
        <p:txBody>
          <a:bodyPr/>
          <a:lstStyle/>
          <a:p>
            <a:r>
              <a:rPr lang="en-US" dirty="0"/>
              <a:t>And where would the European Union as such on this scale be?</a:t>
            </a:r>
            <a:endParaRPr lang="cs-CZ" dirty="0"/>
          </a:p>
        </p:txBody>
      </p:sp>
      <p:sp>
        <p:nvSpPr>
          <p:cNvPr id="5" name="Zástupný symbol pro text 4"/>
          <p:cNvSpPr>
            <a:spLocks noGrp="1"/>
          </p:cNvSpPr>
          <p:nvPr>
            <p:ph type="body" sz="quarter" idx="12"/>
          </p:nvPr>
        </p:nvSpPr>
        <p:spPr/>
        <p:txBody>
          <a:bodyPr/>
          <a:lstStyle/>
          <a:p>
            <a:r>
              <a:rPr lang="cs-CZ" dirty="0" err="1"/>
              <a:t>If</a:t>
            </a:r>
            <a:r>
              <a:rPr lang="cs-CZ" dirty="0"/>
              <a:t> </a:t>
            </a:r>
            <a:r>
              <a:rPr lang="cs-CZ" dirty="0" err="1"/>
              <a:t>the</a:t>
            </a:r>
            <a:r>
              <a:rPr lang="cs-CZ" dirty="0"/>
              <a:t> </a:t>
            </a:r>
            <a:r>
              <a:rPr lang="cs-CZ" dirty="0" err="1"/>
              <a:t>respondents</a:t>
            </a:r>
            <a:r>
              <a:rPr lang="cs-CZ" dirty="0"/>
              <a:t> </a:t>
            </a:r>
            <a:r>
              <a:rPr lang="cs-CZ" dirty="0" err="1"/>
              <a:t>tend</a:t>
            </a:r>
            <a:r>
              <a:rPr lang="cs-CZ" dirty="0"/>
              <a:t> to </a:t>
            </a:r>
            <a:r>
              <a:rPr lang="cs-CZ" dirty="0" err="1"/>
              <a:t>view</a:t>
            </a:r>
            <a:r>
              <a:rPr lang="cs-CZ" dirty="0"/>
              <a:t> </a:t>
            </a:r>
            <a:r>
              <a:rPr lang="cs-CZ" dirty="0" err="1"/>
              <a:t>themselves</a:t>
            </a:r>
            <a:r>
              <a:rPr lang="cs-CZ" dirty="0"/>
              <a:t> as </a:t>
            </a:r>
            <a:r>
              <a:rPr lang="cs-CZ" dirty="0" err="1"/>
              <a:t>eurosceptics</a:t>
            </a:r>
            <a:r>
              <a:rPr lang="cs-CZ" dirty="0"/>
              <a:t>, </a:t>
            </a:r>
            <a:r>
              <a:rPr lang="cs-CZ" dirty="0" err="1"/>
              <a:t>they</a:t>
            </a:r>
            <a:r>
              <a:rPr lang="cs-CZ" dirty="0"/>
              <a:t> are more </a:t>
            </a:r>
            <a:r>
              <a:rPr lang="cs-CZ" dirty="0" err="1"/>
              <a:t>often</a:t>
            </a:r>
            <a:r>
              <a:rPr lang="cs-CZ" dirty="0"/>
              <a:t> </a:t>
            </a:r>
            <a:r>
              <a:rPr lang="cs-CZ" dirty="0" err="1"/>
              <a:t>declaring</a:t>
            </a:r>
            <a:r>
              <a:rPr lang="cs-CZ" dirty="0"/>
              <a:t> </a:t>
            </a:r>
            <a:r>
              <a:rPr lang="cs-CZ" dirty="0" err="1"/>
              <a:t>that</a:t>
            </a:r>
            <a:r>
              <a:rPr lang="cs-CZ" dirty="0"/>
              <a:t> EU </a:t>
            </a:r>
            <a:r>
              <a:rPr lang="cs-CZ" dirty="0" err="1"/>
              <a:t>is</a:t>
            </a:r>
            <a:r>
              <a:rPr lang="cs-CZ" dirty="0"/>
              <a:t> </a:t>
            </a:r>
            <a:r>
              <a:rPr lang="cs-CZ" dirty="0" err="1"/>
              <a:t>rather</a:t>
            </a:r>
            <a:r>
              <a:rPr lang="cs-CZ" dirty="0"/>
              <a:t> </a:t>
            </a:r>
            <a:r>
              <a:rPr lang="cs-CZ" dirty="0" err="1"/>
              <a:t>leftist</a:t>
            </a:r>
            <a:r>
              <a:rPr lang="cs-CZ" dirty="0"/>
              <a:t>. </a:t>
            </a:r>
          </a:p>
        </p:txBody>
      </p:sp>
      <p:graphicFrame>
        <p:nvGraphicFramePr>
          <p:cNvPr id="7" name="Zástupný symbol pro graf 16"/>
          <p:cNvGraphicFramePr>
            <a:graphicFrameLocks/>
          </p:cNvGraphicFramePr>
          <p:nvPr>
            <p:extLst>
              <p:ext uri="{D42A27DB-BD31-4B8C-83A1-F6EECF244321}">
                <p14:modId xmlns:p14="http://schemas.microsoft.com/office/powerpoint/2010/main" val="3077285546"/>
              </p:ext>
            </p:extLst>
          </p:nvPr>
        </p:nvGraphicFramePr>
        <p:xfrm>
          <a:off x="240632" y="1213747"/>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03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a:t>Prague ha</a:t>
            </a:r>
            <a:r>
              <a:rPr lang="en-GB" dirty="0"/>
              <a:t>s</a:t>
            </a:r>
            <a:r>
              <a:rPr lang="cs-CZ" dirty="0"/>
              <a:t> </a:t>
            </a:r>
            <a:r>
              <a:rPr lang="cs-CZ" dirty="0" err="1"/>
              <a:t>stronger</a:t>
            </a:r>
            <a:r>
              <a:rPr lang="cs-CZ" dirty="0"/>
              <a:t> </a:t>
            </a:r>
            <a:r>
              <a:rPr lang="cs-CZ" dirty="0" err="1"/>
              <a:t>belief</a:t>
            </a:r>
            <a:r>
              <a:rPr lang="cs-CZ" dirty="0"/>
              <a:t> in </a:t>
            </a:r>
            <a:r>
              <a:rPr lang="cs-CZ" dirty="0" err="1"/>
              <a:t>the</a:t>
            </a:r>
            <a:r>
              <a:rPr lang="cs-CZ" dirty="0"/>
              <a:t> </a:t>
            </a:r>
            <a:r>
              <a:rPr lang="cs-CZ" dirty="0" err="1"/>
              <a:t>future</a:t>
            </a:r>
            <a:r>
              <a:rPr lang="cs-CZ" dirty="0"/>
              <a:t> </a:t>
            </a:r>
            <a:r>
              <a:rPr lang="cs-CZ" dirty="0" err="1"/>
              <a:t>of</a:t>
            </a:r>
            <a:r>
              <a:rPr lang="cs-CZ" dirty="0"/>
              <a:t> EU</a:t>
            </a:r>
          </a:p>
        </p:txBody>
      </p:sp>
      <p:sp>
        <p:nvSpPr>
          <p:cNvPr id="3" name="Zástupný symbol pro text 2"/>
          <p:cNvSpPr>
            <a:spLocks noGrp="1"/>
          </p:cNvSpPr>
          <p:nvPr>
            <p:ph type="body" sz="quarter" idx="10"/>
          </p:nvPr>
        </p:nvSpPr>
        <p:spPr/>
        <p:txBody>
          <a:bodyPr/>
          <a:lstStyle/>
          <a:p>
            <a:r>
              <a:rPr lang="cs-CZ" dirty="0"/>
              <a:t>BELIEF IN THE FUTURE OF EU</a:t>
            </a:r>
          </a:p>
        </p:txBody>
      </p:sp>
      <p:sp>
        <p:nvSpPr>
          <p:cNvPr id="4" name="Zástupný symbol pro text 3"/>
          <p:cNvSpPr>
            <a:spLocks noGrp="1"/>
          </p:cNvSpPr>
          <p:nvPr>
            <p:ph type="body" sz="quarter" idx="11"/>
          </p:nvPr>
        </p:nvSpPr>
        <p:spPr/>
        <p:txBody>
          <a:bodyPr/>
          <a:lstStyle/>
          <a:p>
            <a:r>
              <a:rPr lang="en-US" dirty="0"/>
              <a:t>Do you think that in 2040 the European Union will still exist?</a:t>
            </a:r>
            <a:endParaRPr lang="cs-CZ" dirty="0"/>
          </a:p>
        </p:txBody>
      </p:sp>
      <p:sp>
        <p:nvSpPr>
          <p:cNvPr id="5" name="Zástupný symbol pro text 4"/>
          <p:cNvSpPr>
            <a:spLocks noGrp="1"/>
          </p:cNvSpPr>
          <p:nvPr>
            <p:ph type="body" sz="quarter" idx="12"/>
          </p:nvPr>
        </p:nvSpPr>
        <p:spPr/>
        <p:txBody>
          <a:bodyPr/>
          <a:lstStyle/>
          <a:p>
            <a:r>
              <a:rPr lang="cs-CZ" dirty="0" err="1"/>
              <a:t>Only</a:t>
            </a:r>
            <a:r>
              <a:rPr lang="cs-CZ" dirty="0"/>
              <a:t> </a:t>
            </a:r>
            <a:r>
              <a:rPr lang="cs-CZ" dirty="0" err="1"/>
              <a:t>approximately</a:t>
            </a:r>
            <a:r>
              <a:rPr lang="cs-CZ" dirty="0"/>
              <a:t> </a:t>
            </a:r>
            <a:r>
              <a:rPr lang="cs-CZ" dirty="0" err="1"/>
              <a:t>third</a:t>
            </a:r>
            <a:r>
              <a:rPr lang="cs-CZ" dirty="0"/>
              <a:t> </a:t>
            </a:r>
            <a:r>
              <a:rPr lang="cs-CZ" dirty="0" err="1"/>
              <a:t>of</a:t>
            </a:r>
            <a:r>
              <a:rPr lang="cs-CZ" dirty="0"/>
              <a:t> </a:t>
            </a:r>
            <a:r>
              <a:rPr lang="cs-CZ" dirty="0" err="1"/>
              <a:t>czech</a:t>
            </a:r>
            <a:r>
              <a:rPr lang="cs-CZ" dirty="0"/>
              <a:t> </a:t>
            </a:r>
            <a:r>
              <a:rPr lang="cs-CZ" dirty="0" err="1"/>
              <a:t>population</a:t>
            </a:r>
            <a:r>
              <a:rPr lang="cs-CZ" dirty="0"/>
              <a:t> </a:t>
            </a:r>
            <a:r>
              <a:rPr lang="cs-CZ" dirty="0" err="1"/>
              <a:t>believe</a:t>
            </a:r>
            <a:r>
              <a:rPr lang="cs-CZ" dirty="0"/>
              <a:t> </a:t>
            </a:r>
            <a:r>
              <a:rPr lang="cs-CZ" dirty="0" err="1"/>
              <a:t>that</a:t>
            </a:r>
            <a:r>
              <a:rPr lang="cs-CZ" dirty="0"/>
              <a:t> EU </a:t>
            </a:r>
            <a:r>
              <a:rPr lang="cs-CZ" dirty="0" err="1"/>
              <a:t>will</a:t>
            </a:r>
            <a:r>
              <a:rPr lang="cs-CZ" dirty="0"/>
              <a:t> </a:t>
            </a:r>
            <a:r>
              <a:rPr lang="cs-CZ" dirty="0" err="1"/>
              <a:t>exist</a:t>
            </a:r>
            <a:r>
              <a:rPr lang="cs-CZ" dirty="0"/>
              <a:t> </a:t>
            </a:r>
            <a:r>
              <a:rPr lang="cs-CZ" dirty="0" err="1"/>
              <a:t>twenty</a:t>
            </a:r>
            <a:r>
              <a:rPr lang="cs-CZ" dirty="0"/>
              <a:t> </a:t>
            </a:r>
            <a:r>
              <a:rPr lang="cs-CZ" dirty="0" err="1"/>
              <a:t>years</a:t>
            </a:r>
            <a:r>
              <a:rPr lang="cs-CZ" dirty="0"/>
              <a:t> </a:t>
            </a:r>
            <a:r>
              <a:rPr lang="cs-CZ" dirty="0" err="1"/>
              <a:t>from</a:t>
            </a:r>
            <a:r>
              <a:rPr lang="cs-CZ" dirty="0"/>
              <a:t> </a:t>
            </a:r>
            <a:r>
              <a:rPr lang="cs-CZ" dirty="0" err="1"/>
              <a:t>now</a:t>
            </a:r>
            <a:r>
              <a:rPr lang="cs-CZ" dirty="0"/>
              <a:t> in </a:t>
            </a:r>
            <a:r>
              <a:rPr lang="cs-CZ" dirty="0" err="1"/>
              <a:t>comparison</a:t>
            </a:r>
            <a:r>
              <a:rPr lang="cs-CZ" dirty="0"/>
              <a:t> to more </a:t>
            </a:r>
            <a:r>
              <a:rPr lang="cs-CZ" dirty="0" err="1"/>
              <a:t>than</a:t>
            </a:r>
            <a:r>
              <a:rPr lang="cs-CZ" dirty="0"/>
              <a:t> </a:t>
            </a:r>
            <a:r>
              <a:rPr lang="cs-CZ" dirty="0" err="1"/>
              <a:t>half</a:t>
            </a:r>
            <a:r>
              <a:rPr lang="cs-CZ" dirty="0"/>
              <a:t> </a:t>
            </a:r>
            <a:r>
              <a:rPr lang="cs-CZ" dirty="0" err="1"/>
              <a:t>of</a:t>
            </a:r>
            <a:r>
              <a:rPr lang="cs-CZ" dirty="0"/>
              <a:t> </a:t>
            </a:r>
            <a:r>
              <a:rPr lang="cs-CZ" dirty="0" err="1"/>
              <a:t>prague</a:t>
            </a:r>
            <a:r>
              <a:rPr lang="cs-CZ" dirty="0"/>
              <a:t> </a:t>
            </a:r>
            <a:r>
              <a:rPr lang="cs-CZ" dirty="0" err="1"/>
              <a:t>population</a:t>
            </a:r>
            <a:r>
              <a:rPr lang="cs-CZ" dirty="0"/>
              <a:t>. </a:t>
            </a:r>
            <a:r>
              <a:rPr lang="cs-CZ" dirty="0" err="1"/>
              <a:t>This</a:t>
            </a:r>
            <a:r>
              <a:rPr lang="cs-CZ" dirty="0"/>
              <a:t> </a:t>
            </a:r>
            <a:r>
              <a:rPr lang="cs-CZ" dirty="0" err="1"/>
              <a:t>may</a:t>
            </a:r>
            <a:r>
              <a:rPr lang="cs-CZ" dirty="0"/>
              <a:t> </a:t>
            </a:r>
            <a:r>
              <a:rPr lang="cs-CZ" dirty="0" err="1"/>
              <a:t>indicate</a:t>
            </a:r>
            <a:r>
              <a:rPr lang="cs-CZ" dirty="0"/>
              <a:t> </a:t>
            </a:r>
            <a:r>
              <a:rPr lang="cs-CZ" dirty="0" err="1"/>
              <a:t>that</a:t>
            </a:r>
            <a:r>
              <a:rPr lang="cs-CZ" dirty="0"/>
              <a:t> </a:t>
            </a:r>
            <a:r>
              <a:rPr lang="cs-CZ" dirty="0" err="1"/>
              <a:t>people</a:t>
            </a:r>
            <a:r>
              <a:rPr lang="cs-CZ" dirty="0"/>
              <a:t> in </a:t>
            </a:r>
            <a:r>
              <a:rPr lang="cs-CZ" dirty="0" err="1"/>
              <a:t>bigger</a:t>
            </a:r>
            <a:r>
              <a:rPr lang="cs-CZ" dirty="0"/>
              <a:t> </a:t>
            </a:r>
            <a:r>
              <a:rPr lang="cs-CZ" dirty="0" err="1"/>
              <a:t>cities</a:t>
            </a:r>
            <a:r>
              <a:rPr lang="cs-CZ" dirty="0"/>
              <a:t> are more </a:t>
            </a:r>
            <a:r>
              <a:rPr lang="cs-CZ" dirty="0" err="1"/>
              <a:t>aware</a:t>
            </a:r>
            <a:r>
              <a:rPr lang="cs-CZ" dirty="0"/>
              <a:t> </a:t>
            </a:r>
            <a:r>
              <a:rPr lang="cs-CZ" dirty="0" err="1"/>
              <a:t>of</a:t>
            </a:r>
            <a:r>
              <a:rPr lang="cs-CZ" dirty="0"/>
              <a:t> </a:t>
            </a:r>
            <a:r>
              <a:rPr lang="cs-CZ" dirty="0" err="1"/>
              <a:t>the</a:t>
            </a:r>
            <a:r>
              <a:rPr lang="cs-CZ" dirty="0"/>
              <a:t> </a:t>
            </a:r>
            <a:r>
              <a:rPr lang="cs-CZ" dirty="0" err="1"/>
              <a:t>benefits</a:t>
            </a:r>
            <a:r>
              <a:rPr lang="cs-CZ" dirty="0"/>
              <a:t> </a:t>
            </a:r>
            <a:r>
              <a:rPr lang="cs-CZ" dirty="0" err="1"/>
              <a:t>of</a:t>
            </a:r>
            <a:r>
              <a:rPr lang="cs-CZ" dirty="0"/>
              <a:t> EU </a:t>
            </a:r>
            <a:r>
              <a:rPr lang="cs-CZ" dirty="0" err="1"/>
              <a:t>membership</a:t>
            </a:r>
            <a:r>
              <a:rPr lang="cs-CZ" dirty="0"/>
              <a:t> and </a:t>
            </a:r>
            <a:r>
              <a:rPr lang="cs-CZ" dirty="0" err="1"/>
              <a:t>tend</a:t>
            </a:r>
            <a:r>
              <a:rPr lang="cs-CZ" dirty="0"/>
              <a:t> to </a:t>
            </a:r>
            <a:r>
              <a:rPr lang="cs-CZ" dirty="0" err="1"/>
              <a:t>believe</a:t>
            </a:r>
            <a:r>
              <a:rPr lang="cs-CZ" dirty="0"/>
              <a:t> more in </a:t>
            </a:r>
            <a:r>
              <a:rPr lang="cs-CZ" dirty="0" err="1"/>
              <a:t>the</a:t>
            </a:r>
            <a:r>
              <a:rPr lang="cs-CZ" dirty="0"/>
              <a:t> stability </a:t>
            </a:r>
            <a:r>
              <a:rPr lang="cs-CZ" dirty="0" err="1"/>
              <a:t>of</a:t>
            </a:r>
            <a:r>
              <a:rPr lang="cs-CZ" dirty="0"/>
              <a:t> </a:t>
            </a:r>
            <a:r>
              <a:rPr lang="cs-CZ" dirty="0" err="1"/>
              <a:t>the</a:t>
            </a:r>
            <a:r>
              <a:rPr lang="cs-CZ" dirty="0"/>
              <a:t> EU </a:t>
            </a:r>
            <a:r>
              <a:rPr lang="cs-CZ" dirty="0" err="1"/>
              <a:t>project</a:t>
            </a:r>
            <a:r>
              <a:rPr lang="cs-CZ" dirty="0"/>
              <a:t>.</a:t>
            </a:r>
          </a:p>
        </p:txBody>
      </p:sp>
      <p:graphicFrame>
        <p:nvGraphicFramePr>
          <p:cNvPr id="12" name="Zástupný symbol pro graf 16"/>
          <p:cNvGraphicFramePr>
            <a:graphicFrameLocks/>
          </p:cNvGraphicFramePr>
          <p:nvPr>
            <p:extLst>
              <p:ext uri="{D42A27DB-BD31-4B8C-83A1-F6EECF244321}">
                <p14:modId xmlns:p14="http://schemas.microsoft.com/office/powerpoint/2010/main" val="1892880347"/>
              </p:ext>
            </p:extLst>
          </p:nvPr>
        </p:nvGraphicFramePr>
        <p:xfrm>
          <a:off x="525033" y="1261672"/>
          <a:ext cx="8025654"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154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Intergenerational</a:t>
            </a:r>
            <a:r>
              <a:rPr lang="cs-CZ" dirty="0"/>
              <a:t> </a:t>
            </a:r>
            <a:r>
              <a:rPr lang="cs-CZ" dirty="0" err="1"/>
              <a:t>conflict</a:t>
            </a:r>
            <a:endParaRPr lang="cs-CZ" dirty="0"/>
          </a:p>
        </p:txBody>
      </p:sp>
      <p:sp>
        <p:nvSpPr>
          <p:cNvPr id="3" name="Zástupný symbol pro text 2"/>
          <p:cNvSpPr>
            <a:spLocks noGrp="1"/>
          </p:cNvSpPr>
          <p:nvPr>
            <p:ph type="body" sz="quarter" idx="10"/>
          </p:nvPr>
        </p:nvSpPr>
        <p:spPr/>
        <p:txBody>
          <a:bodyPr/>
          <a:lstStyle/>
          <a:p>
            <a:r>
              <a:rPr lang="cs-CZ" dirty="0" err="1"/>
              <a:t>Belief</a:t>
            </a:r>
            <a:r>
              <a:rPr lang="cs-CZ" dirty="0"/>
              <a:t> in </a:t>
            </a:r>
            <a:r>
              <a:rPr lang="cs-CZ" dirty="0" err="1"/>
              <a:t>the</a:t>
            </a:r>
            <a:r>
              <a:rPr lang="cs-CZ" dirty="0"/>
              <a:t> </a:t>
            </a:r>
            <a:r>
              <a:rPr lang="cs-CZ" dirty="0" err="1"/>
              <a:t>future</a:t>
            </a:r>
            <a:r>
              <a:rPr lang="cs-CZ" dirty="0"/>
              <a:t> </a:t>
            </a:r>
            <a:r>
              <a:rPr lang="cs-CZ" dirty="0" err="1"/>
              <a:t>of</a:t>
            </a:r>
            <a:r>
              <a:rPr lang="cs-CZ" dirty="0"/>
              <a:t> </a:t>
            </a:r>
            <a:r>
              <a:rPr lang="cs-CZ" dirty="0" err="1"/>
              <a:t>eu</a:t>
            </a:r>
            <a:r>
              <a:rPr lang="cs-CZ" dirty="0"/>
              <a:t> </a:t>
            </a:r>
            <a:br>
              <a:rPr lang="cs-CZ" dirty="0"/>
            </a:br>
            <a:r>
              <a:rPr lang="cs-CZ" b="1" dirty="0" err="1"/>
              <a:t>based</a:t>
            </a:r>
            <a:r>
              <a:rPr lang="cs-CZ" b="1" dirty="0"/>
              <a:t> on </a:t>
            </a:r>
            <a:r>
              <a:rPr lang="cs-CZ" b="1" dirty="0" err="1"/>
              <a:t>age</a:t>
            </a:r>
            <a:endParaRPr lang="cs-CZ" b="1" dirty="0"/>
          </a:p>
        </p:txBody>
      </p:sp>
      <p:sp>
        <p:nvSpPr>
          <p:cNvPr id="4" name="Zástupný symbol pro text 3"/>
          <p:cNvSpPr>
            <a:spLocks noGrp="1"/>
          </p:cNvSpPr>
          <p:nvPr>
            <p:ph type="body" sz="quarter" idx="11"/>
          </p:nvPr>
        </p:nvSpPr>
        <p:spPr/>
        <p:txBody>
          <a:bodyPr/>
          <a:lstStyle/>
          <a:p>
            <a:r>
              <a:rPr lang="en-US" dirty="0"/>
              <a:t>Do you think that in 2040 the European Union will still exist?</a:t>
            </a:r>
            <a:endParaRPr lang="cs-CZ" dirty="0"/>
          </a:p>
        </p:txBody>
      </p:sp>
      <p:sp>
        <p:nvSpPr>
          <p:cNvPr id="5" name="Zástupný symbol pro text 4"/>
          <p:cNvSpPr>
            <a:spLocks noGrp="1"/>
          </p:cNvSpPr>
          <p:nvPr>
            <p:ph type="body" sz="quarter" idx="12"/>
          </p:nvPr>
        </p:nvSpPr>
        <p:spPr/>
        <p:txBody>
          <a:bodyPr/>
          <a:lstStyle/>
          <a:p>
            <a:r>
              <a:rPr lang="cs-CZ" dirty="0" err="1"/>
              <a:t>The</a:t>
            </a:r>
            <a:r>
              <a:rPr lang="cs-CZ" dirty="0"/>
              <a:t> </a:t>
            </a:r>
            <a:r>
              <a:rPr lang="cs-CZ" dirty="0" err="1"/>
              <a:t>fact</a:t>
            </a:r>
            <a:r>
              <a:rPr lang="cs-CZ" dirty="0"/>
              <a:t> </a:t>
            </a:r>
            <a:r>
              <a:rPr lang="cs-CZ" dirty="0" err="1"/>
              <a:t>that</a:t>
            </a:r>
            <a:r>
              <a:rPr lang="cs-CZ" dirty="0"/>
              <a:t> </a:t>
            </a:r>
            <a:r>
              <a:rPr lang="cs-CZ" dirty="0" err="1"/>
              <a:t>age</a:t>
            </a:r>
            <a:r>
              <a:rPr lang="cs-CZ" dirty="0"/>
              <a:t> </a:t>
            </a:r>
            <a:r>
              <a:rPr lang="cs-CZ" dirty="0" err="1"/>
              <a:t>cohort</a:t>
            </a:r>
            <a:r>
              <a:rPr lang="cs-CZ" dirty="0"/>
              <a:t> </a:t>
            </a:r>
            <a:r>
              <a:rPr lang="cs-CZ" dirty="0" err="1"/>
              <a:t>from</a:t>
            </a:r>
            <a:r>
              <a:rPr lang="cs-CZ" dirty="0"/>
              <a:t> 18-24 show </a:t>
            </a:r>
            <a:r>
              <a:rPr lang="cs-CZ" dirty="0" err="1"/>
              <a:t>the</a:t>
            </a:r>
            <a:r>
              <a:rPr lang="cs-CZ" dirty="0"/>
              <a:t> least </a:t>
            </a:r>
            <a:r>
              <a:rPr lang="cs-CZ" dirty="0" err="1"/>
              <a:t>interest</a:t>
            </a:r>
            <a:r>
              <a:rPr lang="cs-CZ" dirty="0"/>
              <a:t> in public </a:t>
            </a:r>
            <a:r>
              <a:rPr lang="cs-CZ" dirty="0" err="1"/>
              <a:t>affairs</a:t>
            </a:r>
            <a:r>
              <a:rPr lang="cs-CZ" dirty="0"/>
              <a:t> </a:t>
            </a:r>
            <a:r>
              <a:rPr lang="cs-CZ" dirty="0" err="1"/>
              <a:t>generally</a:t>
            </a:r>
            <a:r>
              <a:rPr lang="cs-CZ" dirty="0"/>
              <a:t> </a:t>
            </a:r>
            <a:r>
              <a:rPr lang="cs-CZ" dirty="0" err="1"/>
              <a:t>is</a:t>
            </a:r>
            <a:r>
              <a:rPr lang="cs-CZ" dirty="0"/>
              <a:t> </a:t>
            </a:r>
            <a:r>
              <a:rPr lang="cs-CZ" dirty="0" err="1"/>
              <a:t>interesting</a:t>
            </a:r>
            <a:r>
              <a:rPr lang="cs-CZ" dirty="0"/>
              <a:t> in </a:t>
            </a:r>
            <a:r>
              <a:rPr lang="cs-CZ" dirty="0" err="1"/>
              <a:t>context</a:t>
            </a:r>
            <a:r>
              <a:rPr lang="cs-CZ" dirty="0"/>
              <a:t> </a:t>
            </a:r>
            <a:r>
              <a:rPr lang="cs-CZ" dirty="0" err="1"/>
              <a:t>with</a:t>
            </a:r>
            <a:r>
              <a:rPr lang="cs-CZ" dirty="0"/>
              <a:t> </a:t>
            </a:r>
            <a:r>
              <a:rPr lang="cs-CZ" dirty="0" err="1"/>
              <a:t>this</a:t>
            </a:r>
            <a:r>
              <a:rPr lang="cs-CZ" dirty="0"/>
              <a:t> </a:t>
            </a:r>
            <a:r>
              <a:rPr lang="cs-CZ" dirty="0" err="1"/>
              <a:t>graph</a:t>
            </a:r>
            <a:r>
              <a:rPr lang="cs-CZ" dirty="0"/>
              <a:t> - </a:t>
            </a:r>
            <a:r>
              <a:rPr lang="cs-CZ" dirty="0" err="1"/>
              <a:t>the</a:t>
            </a:r>
            <a:r>
              <a:rPr lang="cs-CZ" dirty="0"/>
              <a:t> </a:t>
            </a:r>
            <a:r>
              <a:rPr lang="cs-CZ" dirty="0" err="1"/>
              <a:t>only</a:t>
            </a:r>
            <a:r>
              <a:rPr lang="cs-CZ" dirty="0"/>
              <a:t> majority </a:t>
            </a:r>
            <a:r>
              <a:rPr lang="cs-CZ" dirty="0" err="1"/>
              <a:t>from</a:t>
            </a:r>
            <a:r>
              <a:rPr lang="cs-CZ" dirty="0"/>
              <a:t> </a:t>
            </a:r>
            <a:r>
              <a:rPr lang="cs-CZ" dirty="0" err="1"/>
              <a:t>the</a:t>
            </a:r>
            <a:r>
              <a:rPr lang="cs-CZ" dirty="0"/>
              <a:t> </a:t>
            </a:r>
            <a:r>
              <a:rPr lang="cs-CZ" dirty="0" err="1"/>
              <a:t>age</a:t>
            </a:r>
            <a:r>
              <a:rPr lang="cs-CZ" dirty="0"/>
              <a:t> </a:t>
            </a:r>
            <a:r>
              <a:rPr lang="cs-CZ" dirty="0" err="1"/>
              <a:t>cohorts</a:t>
            </a:r>
            <a:r>
              <a:rPr lang="cs-CZ" dirty="0"/>
              <a:t> </a:t>
            </a:r>
            <a:r>
              <a:rPr lang="cs-CZ" dirty="0" err="1"/>
              <a:t>that</a:t>
            </a:r>
            <a:r>
              <a:rPr lang="cs-CZ" dirty="0"/>
              <a:t> </a:t>
            </a:r>
            <a:r>
              <a:rPr lang="cs-CZ" dirty="0" err="1"/>
              <a:t>declares</a:t>
            </a:r>
            <a:r>
              <a:rPr lang="cs-CZ" dirty="0"/>
              <a:t> </a:t>
            </a:r>
            <a:r>
              <a:rPr lang="cs-CZ" dirty="0" err="1"/>
              <a:t>their</a:t>
            </a:r>
            <a:r>
              <a:rPr lang="cs-CZ" dirty="0"/>
              <a:t> </a:t>
            </a:r>
            <a:r>
              <a:rPr lang="cs-CZ" dirty="0" err="1"/>
              <a:t>belief</a:t>
            </a:r>
            <a:r>
              <a:rPr lang="cs-CZ" dirty="0"/>
              <a:t> in </a:t>
            </a:r>
            <a:r>
              <a:rPr lang="cs-CZ" dirty="0" err="1"/>
              <a:t>the</a:t>
            </a:r>
            <a:r>
              <a:rPr lang="cs-CZ" dirty="0"/>
              <a:t> </a:t>
            </a:r>
            <a:r>
              <a:rPr lang="cs-CZ" dirty="0" err="1"/>
              <a:t>future</a:t>
            </a:r>
            <a:r>
              <a:rPr lang="cs-CZ" dirty="0"/>
              <a:t> </a:t>
            </a:r>
            <a:r>
              <a:rPr lang="cs-CZ" dirty="0" err="1"/>
              <a:t>of</a:t>
            </a:r>
            <a:r>
              <a:rPr lang="cs-CZ" dirty="0"/>
              <a:t> </a:t>
            </a:r>
            <a:r>
              <a:rPr lang="cs-CZ" dirty="0" err="1"/>
              <a:t>the</a:t>
            </a:r>
            <a:r>
              <a:rPr lang="cs-CZ" dirty="0"/>
              <a:t> EU </a:t>
            </a:r>
            <a:r>
              <a:rPr lang="cs-CZ" dirty="0" err="1"/>
              <a:t>is</a:t>
            </a:r>
            <a:r>
              <a:rPr lang="cs-CZ" dirty="0"/>
              <a:t> </a:t>
            </a:r>
            <a:r>
              <a:rPr lang="cs-CZ" dirty="0" err="1"/>
              <a:t>the</a:t>
            </a:r>
            <a:r>
              <a:rPr lang="cs-CZ" dirty="0"/>
              <a:t> </a:t>
            </a:r>
            <a:r>
              <a:rPr lang="cs-CZ" dirty="0" err="1"/>
              <a:t>youngest</a:t>
            </a:r>
            <a:r>
              <a:rPr lang="cs-CZ" dirty="0"/>
              <a:t> </a:t>
            </a:r>
            <a:r>
              <a:rPr lang="cs-CZ" dirty="0" err="1"/>
              <a:t>one</a:t>
            </a:r>
            <a:r>
              <a:rPr lang="cs-CZ" dirty="0"/>
              <a:t>. On </a:t>
            </a:r>
            <a:r>
              <a:rPr lang="cs-CZ" dirty="0" err="1"/>
              <a:t>the</a:t>
            </a:r>
            <a:r>
              <a:rPr lang="cs-CZ" dirty="0"/>
              <a:t> </a:t>
            </a:r>
            <a:r>
              <a:rPr lang="cs-CZ" dirty="0" err="1"/>
              <a:t>other</a:t>
            </a:r>
            <a:r>
              <a:rPr lang="cs-CZ" dirty="0"/>
              <a:t> hand, </a:t>
            </a:r>
            <a:r>
              <a:rPr lang="cs-CZ" dirty="0" err="1"/>
              <a:t>belief</a:t>
            </a:r>
            <a:r>
              <a:rPr lang="cs-CZ" dirty="0"/>
              <a:t> in </a:t>
            </a:r>
            <a:r>
              <a:rPr lang="cs-CZ" dirty="0" err="1"/>
              <a:t>the</a:t>
            </a:r>
            <a:r>
              <a:rPr lang="cs-CZ" dirty="0"/>
              <a:t> </a:t>
            </a:r>
            <a:r>
              <a:rPr lang="cs-CZ" dirty="0" err="1"/>
              <a:t>future</a:t>
            </a:r>
            <a:r>
              <a:rPr lang="cs-CZ" dirty="0"/>
              <a:t> </a:t>
            </a:r>
            <a:r>
              <a:rPr lang="cs-CZ" dirty="0" err="1"/>
              <a:t>of</a:t>
            </a:r>
            <a:r>
              <a:rPr lang="cs-CZ" dirty="0"/>
              <a:t> EU </a:t>
            </a:r>
            <a:r>
              <a:rPr lang="cs-CZ" dirty="0" err="1"/>
              <a:t>is</a:t>
            </a:r>
            <a:r>
              <a:rPr lang="cs-CZ" dirty="0"/>
              <a:t> </a:t>
            </a:r>
            <a:r>
              <a:rPr lang="cs-CZ" dirty="0" err="1"/>
              <a:t>quite</a:t>
            </a:r>
            <a:r>
              <a:rPr lang="cs-CZ" dirty="0"/>
              <a:t> </a:t>
            </a:r>
            <a:r>
              <a:rPr lang="cs-CZ" dirty="0" err="1"/>
              <a:t>alarming</a:t>
            </a:r>
            <a:r>
              <a:rPr lang="cs-CZ" dirty="0"/>
              <a:t> </a:t>
            </a:r>
            <a:r>
              <a:rPr lang="cs-CZ" dirty="0" err="1"/>
              <a:t>for</a:t>
            </a:r>
            <a:r>
              <a:rPr lang="cs-CZ" dirty="0"/>
              <a:t> </a:t>
            </a:r>
            <a:r>
              <a:rPr lang="cs-CZ" dirty="0" err="1"/>
              <a:t>the</a:t>
            </a:r>
            <a:r>
              <a:rPr lang="cs-CZ" dirty="0"/>
              <a:t> </a:t>
            </a:r>
            <a:r>
              <a:rPr lang="cs-CZ" dirty="0" err="1"/>
              <a:t>senior‘s</a:t>
            </a:r>
            <a:r>
              <a:rPr lang="cs-CZ" dirty="0"/>
              <a:t> </a:t>
            </a:r>
            <a:r>
              <a:rPr lang="cs-CZ" dirty="0" err="1"/>
              <a:t>cohorts</a:t>
            </a:r>
            <a:r>
              <a:rPr lang="cs-CZ" dirty="0"/>
              <a:t>.</a:t>
            </a:r>
          </a:p>
        </p:txBody>
      </p:sp>
      <p:graphicFrame>
        <p:nvGraphicFramePr>
          <p:cNvPr id="12"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162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Evolving/established</a:t>
            </a:r>
          </a:p>
        </p:txBody>
      </p:sp>
      <p:sp>
        <p:nvSpPr>
          <p:cNvPr id="3" name="Zástupný symbol pro text 2"/>
          <p:cNvSpPr>
            <a:spLocks noGrp="1"/>
          </p:cNvSpPr>
          <p:nvPr>
            <p:ph type="body" sz="quarter" idx="10"/>
          </p:nvPr>
        </p:nvSpPr>
        <p:spPr/>
        <p:txBody>
          <a:bodyPr/>
          <a:lstStyle/>
          <a:p>
            <a:r>
              <a:rPr lang="cs-CZ" dirty="0" err="1"/>
              <a:t>Number</a:t>
            </a:r>
            <a:r>
              <a:rPr lang="cs-CZ" dirty="0"/>
              <a:t> </a:t>
            </a:r>
            <a:r>
              <a:rPr lang="cs-CZ" dirty="0" err="1"/>
              <a:t>of</a:t>
            </a:r>
            <a:r>
              <a:rPr lang="cs-CZ" dirty="0"/>
              <a:t> </a:t>
            </a:r>
            <a:r>
              <a:rPr lang="cs-CZ" dirty="0" err="1"/>
              <a:t>states</a:t>
            </a:r>
            <a:r>
              <a:rPr lang="cs-CZ" dirty="0"/>
              <a:t> </a:t>
            </a:r>
            <a:r>
              <a:rPr lang="cs-CZ" dirty="0" err="1"/>
              <a:t>of</a:t>
            </a:r>
            <a:r>
              <a:rPr lang="cs-CZ" dirty="0"/>
              <a:t> </a:t>
            </a:r>
            <a:r>
              <a:rPr lang="cs-CZ" dirty="0" err="1"/>
              <a:t>eu</a:t>
            </a:r>
            <a:r>
              <a:rPr lang="cs-CZ" dirty="0"/>
              <a:t> in </a:t>
            </a:r>
            <a:r>
              <a:rPr lang="cs-CZ" dirty="0" err="1"/>
              <a:t>the</a:t>
            </a:r>
            <a:r>
              <a:rPr lang="cs-CZ" dirty="0"/>
              <a:t> </a:t>
            </a:r>
            <a:r>
              <a:rPr lang="cs-CZ" dirty="0" err="1"/>
              <a:t>future</a:t>
            </a:r>
            <a:br>
              <a:rPr lang="cs-CZ" dirty="0"/>
            </a:br>
            <a:r>
              <a:rPr lang="cs-CZ" b="1" dirty="0" err="1"/>
              <a:t>based</a:t>
            </a:r>
            <a:r>
              <a:rPr lang="cs-CZ" b="1" dirty="0"/>
              <a:t> on public </a:t>
            </a:r>
            <a:r>
              <a:rPr lang="cs-CZ" b="1" dirty="0" err="1"/>
              <a:t>affairs</a:t>
            </a:r>
            <a:r>
              <a:rPr lang="cs-CZ" b="1" dirty="0"/>
              <a:t> </a:t>
            </a:r>
            <a:r>
              <a:rPr lang="cs-CZ" b="1" dirty="0" err="1"/>
              <a:t>interest</a:t>
            </a:r>
            <a:endParaRPr lang="cs-CZ" b="1" dirty="0"/>
          </a:p>
        </p:txBody>
      </p:sp>
      <p:sp>
        <p:nvSpPr>
          <p:cNvPr id="4" name="Zástupný symbol pro text 3"/>
          <p:cNvSpPr>
            <a:spLocks noGrp="1"/>
          </p:cNvSpPr>
          <p:nvPr>
            <p:ph type="body" sz="quarter" idx="11"/>
          </p:nvPr>
        </p:nvSpPr>
        <p:spPr/>
        <p:txBody>
          <a:bodyPr/>
          <a:lstStyle/>
          <a:p>
            <a:r>
              <a:rPr lang="en-US" dirty="0"/>
              <a:t>Do you think that in 2040 the EU will have more or fewer member states than it has now?</a:t>
            </a:r>
            <a:endParaRPr lang="cs-CZ" dirty="0"/>
          </a:p>
        </p:txBody>
      </p:sp>
      <p:sp>
        <p:nvSpPr>
          <p:cNvPr id="5" name="Zástupný symbol pro text 4"/>
          <p:cNvSpPr>
            <a:spLocks noGrp="1"/>
          </p:cNvSpPr>
          <p:nvPr>
            <p:ph type="body" sz="quarter" idx="12"/>
          </p:nvPr>
        </p:nvSpPr>
        <p:spPr/>
        <p:txBody>
          <a:bodyPr/>
          <a:lstStyle/>
          <a:p>
            <a:r>
              <a:rPr lang="en-GB"/>
              <a:t>Those who show higher interest in public affairs view the EU more as continuously evolving project, while those with lower interest view the EU as established institution with higher degree of uncertainity in case of the number of states.</a:t>
            </a:r>
          </a:p>
        </p:txBody>
      </p:sp>
      <p:graphicFrame>
        <p:nvGraphicFramePr>
          <p:cNvPr id="8"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8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4 out of 5 doesn‘t expect to EU loose it‘s power</a:t>
            </a:r>
          </a:p>
        </p:txBody>
      </p:sp>
      <p:sp>
        <p:nvSpPr>
          <p:cNvPr id="3" name="Zástupný symbol pro text 2"/>
          <p:cNvSpPr>
            <a:spLocks noGrp="1"/>
          </p:cNvSpPr>
          <p:nvPr>
            <p:ph type="body" sz="quarter" idx="10"/>
          </p:nvPr>
        </p:nvSpPr>
        <p:spPr/>
        <p:txBody>
          <a:bodyPr/>
          <a:lstStyle/>
          <a:p>
            <a:r>
              <a:rPr lang="cs-CZ" dirty="0" err="1"/>
              <a:t>Integration</a:t>
            </a:r>
            <a:r>
              <a:rPr lang="cs-CZ" dirty="0"/>
              <a:t>/</a:t>
            </a:r>
            <a:r>
              <a:rPr lang="cs-CZ" dirty="0" err="1"/>
              <a:t>separation</a:t>
            </a:r>
            <a:r>
              <a:rPr lang="cs-CZ" dirty="0"/>
              <a:t> </a:t>
            </a:r>
            <a:r>
              <a:rPr lang="cs-CZ" dirty="0" err="1"/>
              <a:t>of</a:t>
            </a:r>
            <a:r>
              <a:rPr lang="cs-CZ" dirty="0"/>
              <a:t> </a:t>
            </a:r>
            <a:r>
              <a:rPr lang="cs-CZ" dirty="0" err="1"/>
              <a:t>the</a:t>
            </a:r>
            <a:r>
              <a:rPr lang="cs-CZ" dirty="0"/>
              <a:t> 	</a:t>
            </a:r>
            <a:r>
              <a:rPr lang="cs-CZ" dirty="0" err="1"/>
              <a:t>States</a:t>
            </a:r>
            <a:endParaRPr lang="cs-CZ" dirty="0"/>
          </a:p>
        </p:txBody>
      </p:sp>
      <p:sp>
        <p:nvSpPr>
          <p:cNvPr id="4" name="Zástupný symbol pro text 3"/>
          <p:cNvSpPr>
            <a:spLocks noGrp="1"/>
          </p:cNvSpPr>
          <p:nvPr>
            <p:ph type="body" sz="quarter" idx="11"/>
          </p:nvPr>
        </p:nvSpPr>
        <p:spPr/>
        <p:txBody>
          <a:bodyPr/>
          <a:lstStyle/>
          <a:p>
            <a:r>
              <a:rPr lang="en-US" dirty="0"/>
              <a:t>And do you think that by 2050 there will have been higher integration and strengthening of the European Union, or, conversely, strengthening the powers of nation states will have occurred?</a:t>
            </a:r>
            <a:endParaRPr lang="cs-CZ" dirty="0"/>
          </a:p>
        </p:txBody>
      </p:sp>
      <p:sp>
        <p:nvSpPr>
          <p:cNvPr id="5" name="Zástupný symbol pro text 4"/>
          <p:cNvSpPr>
            <a:spLocks noGrp="1"/>
          </p:cNvSpPr>
          <p:nvPr>
            <p:ph type="body" sz="quarter" idx="12"/>
          </p:nvPr>
        </p:nvSpPr>
        <p:spPr/>
        <p:txBody>
          <a:bodyPr/>
          <a:lstStyle/>
          <a:p>
            <a:r>
              <a:rPr lang="en-GB"/>
              <a:t>People may believe that EU won‘t exist in the future, but if it will, it is unlikely for people to imagine that there will be a reform that will cause strengthening the powers of nation states.</a:t>
            </a:r>
          </a:p>
        </p:txBody>
      </p:sp>
      <p:graphicFrame>
        <p:nvGraphicFramePr>
          <p:cNvPr id="7" name="Zástupný symbol pro graf 16"/>
          <p:cNvGraphicFramePr>
            <a:graphicFrameLocks/>
          </p:cNvGraphicFramePr>
          <p:nvPr>
            <p:extLst>
              <p:ext uri="{D42A27DB-BD31-4B8C-83A1-F6EECF244321}">
                <p14:modId xmlns:p14="http://schemas.microsoft.com/office/powerpoint/2010/main" val="2908714352"/>
              </p:ext>
            </p:extLst>
          </p:nvPr>
        </p:nvGraphicFramePr>
        <p:xfrm>
          <a:off x="2889281"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Zástupný symbol pro graf 16"/>
          <p:cNvGraphicFramePr>
            <a:graphicFrameLocks noGrp="1"/>
          </p:cNvGraphicFramePr>
          <p:nvPr>
            <p:ph type="chart" sz="quarter" idx="14"/>
            <p:extLst>
              <p:ext uri="{D42A27DB-BD31-4B8C-83A1-F6EECF244321}">
                <p14:modId xmlns:p14="http://schemas.microsoft.com/office/powerpoint/2010/main" val="1455632054"/>
              </p:ext>
            </p:extLst>
          </p:nvPr>
        </p:nvGraphicFramePr>
        <p:xfrm>
          <a:off x="10885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339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What to expect?</a:t>
            </a:r>
          </a:p>
        </p:txBody>
      </p:sp>
      <p:sp>
        <p:nvSpPr>
          <p:cNvPr id="3" name="Zástupný symbol pro text 2"/>
          <p:cNvSpPr>
            <a:spLocks noGrp="1"/>
          </p:cNvSpPr>
          <p:nvPr>
            <p:ph type="body" sz="quarter" idx="10"/>
          </p:nvPr>
        </p:nvSpPr>
        <p:spPr/>
        <p:txBody>
          <a:bodyPr/>
          <a:lstStyle/>
          <a:p>
            <a:r>
              <a:rPr lang="cs-CZ" dirty="0" err="1"/>
              <a:t>Integration</a:t>
            </a:r>
            <a:r>
              <a:rPr lang="cs-CZ" dirty="0"/>
              <a:t>/SEGREGATION</a:t>
            </a:r>
            <a:br>
              <a:rPr lang="cs-CZ" dirty="0"/>
            </a:br>
            <a:r>
              <a:rPr lang="cs-CZ" b="1" dirty="0"/>
              <a:t>BASED ON PUBLIC AFFAIRS INTEREST</a:t>
            </a:r>
          </a:p>
        </p:txBody>
      </p:sp>
      <p:sp>
        <p:nvSpPr>
          <p:cNvPr id="4" name="Zástupný symbol pro text 3"/>
          <p:cNvSpPr>
            <a:spLocks noGrp="1"/>
          </p:cNvSpPr>
          <p:nvPr>
            <p:ph type="body" sz="quarter" idx="11"/>
          </p:nvPr>
        </p:nvSpPr>
        <p:spPr/>
        <p:txBody>
          <a:bodyPr/>
          <a:lstStyle/>
          <a:p>
            <a:r>
              <a:rPr lang="en-US" dirty="0"/>
              <a:t>And do you think that by 2050 there will have been higher integration and strengthening of the European Union, or, conversely, strengthening the powers of nation states will have occurred?</a:t>
            </a:r>
            <a:endParaRPr lang="cs-CZ" dirty="0"/>
          </a:p>
        </p:txBody>
      </p:sp>
      <p:sp>
        <p:nvSpPr>
          <p:cNvPr id="5" name="Zástupný symbol pro text 4"/>
          <p:cNvSpPr>
            <a:spLocks noGrp="1"/>
          </p:cNvSpPr>
          <p:nvPr>
            <p:ph type="body" sz="quarter" idx="12"/>
          </p:nvPr>
        </p:nvSpPr>
        <p:spPr/>
        <p:txBody>
          <a:bodyPr/>
          <a:lstStyle/>
          <a:p>
            <a:r>
              <a:rPr lang="en-GB"/>
              <a:t>Respondents with higher index of public interest expect from EU to strenghten the process of integration, but those with lower interest do not necessarily expect to strenghten the process of segregation. They are rather in favor of status quo or they don‘t know.</a:t>
            </a:r>
          </a:p>
        </p:txBody>
      </p:sp>
      <p:graphicFrame>
        <p:nvGraphicFramePr>
          <p:cNvPr id="9"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119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normAutofit fontScale="92500" lnSpcReduction="10000"/>
          </a:bodyPr>
          <a:lstStyle/>
          <a:p>
            <a:r>
              <a:rPr lang="en-GB" dirty="0"/>
              <a:t>PERCEPTION OF EU MEMBERSHIP AND ITS BENEFITS</a:t>
            </a:r>
            <a:endParaRPr lang="cs-CZ" dirty="0"/>
          </a:p>
        </p:txBody>
      </p:sp>
    </p:spTree>
    <p:extLst>
      <p:ext uri="{BB962C8B-B14F-4D97-AF65-F5344CB8AC3E}">
        <p14:creationId xmlns:p14="http://schemas.microsoft.com/office/powerpoint/2010/main" val="133209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Main benefits stayed the same</a:t>
            </a:r>
          </a:p>
        </p:txBody>
      </p:sp>
      <p:sp>
        <p:nvSpPr>
          <p:cNvPr id="3" name="Zástupný symbol pro text 2"/>
          <p:cNvSpPr>
            <a:spLocks noGrp="1"/>
          </p:cNvSpPr>
          <p:nvPr>
            <p:ph type="body" sz="quarter" idx="10"/>
          </p:nvPr>
        </p:nvSpPr>
        <p:spPr/>
        <p:txBody>
          <a:bodyPr/>
          <a:lstStyle/>
          <a:p>
            <a:r>
              <a:rPr lang="cs-CZ" dirty="0" err="1"/>
              <a:t>main</a:t>
            </a:r>
            <a:r>
              <a:rPr lang="cs-CZ" dirty="0"/>
              <a:t> </a:t>
            </a:r>
            <a:r>
              <a:rPr lang="cs-CZ" dirty="0" err="1"/>
              <a:t>benefits</a:t>
            </a:r>
            <a:r>
              <a:rPr lang="cs-CZ" dirty="0"/>
              <a:t> </a:t>
            </a:r>
            <a:r>
              <a:rPr lang="cs-CZ" dirty="0" err="1"/>
              <a:t>of</a:t>
            </a:r>
            <a:r>
              <a:rPr lang="cs-CZ" dirty="0"/>
              <a:t> </a:t>
            </a:r>
            <a:r>
              <a:rPr lang="cs-CZ" dirty="0" err="1"/>
              <a:t>the</a:t>
            </a:r>
            <a:r>
              <a:rPr lang="cs-CZ" dirty="0"/>
              <a:t> </a:t>
            </a:r>
            <a:r>
              <a:rPr lang="cs-CZ" dirty="0" err="1"/>
              <a:t>eu</a:t>
            </a:r>
            <a:r>
              <a:rPr lang="cs-CZ" dirty="0"/>
              <a:t> </a:t>
            </a:r>
            <a:r>
              <a:rPr lang="cs-CZ" dirty="0" err="1"/>
              <a:t>membership</a:t>
            </a:r>
            <a:endParaRPr lang="cs-CZ" dirty="0"/>
          </a:p>
        </p:txBody>
      </p:sp>
      <p:sp>
        <p:nvSpPr>
          <p:cNvPr id="4" name="Zástupný symbol pro text 3"/>
          <p:cNvSpPr>
            <a:spLocks noGrp="1"/>
          </p:cNvSpPr>
          <p:nvPr>
            <p:ph type="body" sz="quarter" idx="11"/>
          </p:nvPr>
        </p:nvSpPr>
        <p:spPr/>
        <p:txBody>
          <a:bodyPr/>
          <a:lstStyle/>
          <a:p>
            <a:r>
              <a:rPr lang="en-US" dirty="0"/>
              <a:t>Please list all the benefits that the Czech Republic's EU membership has brought, if you perceive any:</a:t>
            </a:r>
            <a:endParaRPr lang="cs-CZ" dirty="0"/>
          </a:p>
        </p:txBody>
      </p:sp>
      <p:sp>
        <p:nvSpPr>
          <p:cNvPr id="5" name="Zástupný symbol pro text 4"/>
          <p:cNvSpPr>
            <a:spLocks noGrp="1"/>
          </p:cNvSpPr>
          <p:nvPr>
            <p:ph type="body" sz="quarter" idx="12"/>
          </p:nvPr>
        </p:nvSpPr>
        <p:spPr/>
        <p:txBody>
          <a:bodyPr/>
          <a:lstStyle/>
          <a:p>
            <a:r>
              <a:rPr lang="en-GB" dirty="0"/>
              <a:t>Even tough restrictions in Czech Republic had been limiting the major benefits of EU membership (travel, single market), people still recognize their value.  </a:t>
            </a:r>
          </a:p>
        </p:txBody>
      </p:sp>
      <p:graphicFrame>
        <p:nvGraphicFramePr>
          <p:cNvPr id="10" name="Zástupný symbol pro graf 16"/>
          <p:cNvGraphicFramePr>
            <a:graphicFrameLocks/>
          </p:cNvGraphicFramePr>
          <p:nvPr>
            <p:extLst>
              <p:ext uri="{D42A27DB-BD31-4B8C-83A1-F6EECF244321}">
                <p14:modId xmlns:p14="http://schemas.microsoft.com/office/powerpoint/2010/main" val="134985889"/>
              </p:ext>
            </p:extLst>
          </p:nvPr>
        </p:nvGraphicFramePr>
        <p:xfrm>
          <a:off x="3189803"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Zástupný symbol pro graf 16"/>
          <p:cNvGraphicFramePr>
            <a:graphicFrameLocks noGrp="1"/>
          </p:cNvGraphicFramePr>
          <p:nvPr>
            <p:ph type="chart" sz="quarter" idx="14"/>
            <p:extLst>
              <p:ext uri="{D42A27DB-BD31-4B8C-83A1-F6EECF244321}">
                <p14:modId xmlns:p14="http://schemas.microsoft.com/office/powerpoint/2010/main" val="1281450525"/>
              </p:ext>
            </p:extLst>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365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cs-CZ" dirty="0" err="1"/>
              <a:t>Context</a:t>
            </a:r>
            <a:r>
              <a:rPr lang="cs-CZ" dirty="0"/>
              <a:t> and </a:t>
            </a:r>
            <a:r>
              <a:rPr lang="cs-CZ" dirty="0" err="1"/>
              <a:t>objectiveS</a:t>
            </a:r>
            <a:endParaRPr lang="cs-CZ" dirty="0"/>
          </a:p>
        </p:txBody>
      </p:sp>
    </p:spTree>
    <p:extLst>
      <p:ext uri="{BB962C8B-B14F-4D97-AF65-F5344CB8AC3E}">
        <p14:creationId xmlns:p14="http://schemas.microsoft.com/office/powerpoint/2010/main" val="768461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Zástupný symbol pro graf 16"/>
          <p:cNvGraphicFramePr>
            <a:graphicFrameLocks/>
          </p:cNvGraphicFramePr>
          <p:nvPr/>
        </p:nvGraphicFramePr>
        <p:xfrm>
          <a:off x="4293687" y="1065503"/>
          <a:ext cx="4369468"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Zástupný symbol pro graf 16"/>
          <p:cNvGraphicFramePr>
            <a:graphicFrameLocks/>
          </p:cNvGraphicFramePr>
          <p:nvPr/>
        </p:nvGraphicFramePr>
        <p:xfrm>
          <a:off x="2276894" y="1065503"/>
          <a:ext cx="4369468" cy="30003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Zástupný symbol pro graf 16"/>
          <p:cNvGraphicFramePr>
            <a:graphicFrameLocks noGrp="1"/>
          </p:cNvGraphicFramePr>
          <p:nvPr>
            <p:ph type="chart" sz="quarter" idx="14"/>
          </p:nvPr>
        </p:nvGraphicFramePr>
        <p:xfrm>
          <a:off x="260100" y="1065503"/>
          <a:ext cx="4369468" cy="3000317"/>
        </p:xfrm>
        <a:graphic>
          <a:graphicData uri="http://schemas.openxmlformats.org/drawingml/2006/chart">
            <c:chart xmlns:c="http://schemas.openxmlformats.org/drawingml/2006/chart" xmlns:r="http://schemas.openxmlformats.org/officeDocument/2006/relationships" r:id="rId4"/>
          </a:graphicData>
        </a:graphic>
      </p:graphicFrame>
      <p:sp>
        <p:nvSpPr>
          <p:cNvPr id="2" name="Zástupný symbol pro text 1"/>
          <p:cNvSpPr>
            <a:spLocks noGrp="1"/>
          </p:cNvSpPr>
          <p:nvPr>
            <p:ph type="body" sz="quarter" idx="13"/>
          </p:nvPr>
        </p:nvSpPr>
        <p:spPr/>
        <p:txBody>
          <a:bodyPr/>
          <a:lstStyle/>
          <a:p>
            <a:r>
              <a:rPr lang="en-GB"/>
              <a:t>Pro-market politics are the right european values</a:t>
            </a:r>
          </a:p>
        </p:txBody>
      </p:sp>
      <p:sp>
        <p:nvSpPr>
          <p:cNvPr id="3" name="Zástupný symbol pro text 2"/>
          <p:cNvSpPr>
            <a:spLocks noGrp="1"/>
          </p:cNvSpPr>
          <p:nvPr>
            <p:ph type="body" sz="quarter" idx="10"/>
          </p:nvPr>
        </p:nvSpPr>
        <p:spPr>
          <a:xfrm>
            <a:off x="398462" y="-6350"/>
            <a:ext cx="8471217" cy="998538"/>
          </a:xfrm>
        </p:spPr>
        <p:txBody>
          <a:bodyPr/>
          <a:lstStyle/>
          <a:p>
            <a:r>
              <a:rPr lang="cs-CZ" dirty="0" err="1"/>
              <a:t>main</a:t>
            </a:r>
            <a:r>
              <a:rPr lang="cs-CZ" dirty="0"/>
              <a:t> </a:t>
            </a:r>
            <a:r>
              <a:rPr lang="cs-CZ" dirty="0" err="1"/>
              <a:t>benefits</a:t>
            </a:r>
            <a:r>
              <a:rPr lang="cs-CZ" dirty="0"/>
              <a:t> </a:t>
            </a:r>
            <a:r>
              <a:rPr lang="cs-CZ" dirty="0" err="1"/>
              <a:t>of</a:t>
            </a:r>
            <a:r>
              <a:rPr lang="cs-CZ" dirty="0"/>
              <a:t> </a:t>
            </a:r>
            <a:r>
              <a:rPr lang="cs-CZ" dirty="0" err="1"/>
              <a:t>eu</a:t>
            </a:r>
            <a:r>
              <a:rPr lang="cs-CZ" dirty="0"/>
              <a:t> </a:t>
            </a:r>
            <a:r>
              <a:rPr lang="cs-CZ" dirty="0" err="1"/>
              <a:t>membership</a:t>
            </a:r>
            <a:br>
              <a:rPr lang="cs-CZ" dirty="0"/>
            </a:br>
            <a:r>
              <a:rPr lang="cs-CZ" b="1" dirty="0"/>
              <a:t>BASED ON LEFT/RIGHT SCALE AND OPT/REA/PES VIEWS</a:t>
            </a:r>
          </a:p>
        </p:txBody>
      </p:sp>
      <p:sp>
        <p:nvSpPr>
          <p:cNvPr id="4" name="Zástupný symbol pro text 3"/>
          <p:cNvSpPr>
            <a:spLocks noGrp="1"/>
          </p:cNvSpPr>
          <p:nvPr>
            <p:ph type="body" sz="quarter" idx="11"/>
          </p:nvPr>
        </p:nvSpPr>
        <p:spPr/>
        <p:txBody>
          <a:bodyPr/>
          <a:lstStyle/>
          <a:p>
            <a:r>
              <a:rPr lang="en-US" dirty="0"/>
              <a:t>Please list all the benefits that the Czech Republic's EU membership has brought, if you perceive any:</a:t>
            </a:r>
            <a:endParaRPr lang="cs-CZ" dirty="0"/>
          </a:p>
        </p:txBody>
      </p:sp>
      <p:sp>
        <p:nvSpPr>
          <p:cNvPr id="5" name="Zástupný symbol pro text 4"/>
          <p:cNvSpPr>
            <a:spLocks noGrp="1"/>
          </p:cNvSpPr>
          <p:nvPr>
            <p:ph type="body" sz="quarter" idx="12"/>
          </p:nvPr>
        </p:nvSpPr>
        <p:spPr/>
        <p:txBody>
          <a:bodyPr/>
          <a:lstStyle/>
          <a:p>
            <a:r>
              <a:rPr lang="en-GB" dirty="0"/>
              <a:t>The three most scoring benefits in the form of open question have been also declared more often by right-wings respondents. </a:t>
            </a:r>
          </a:p>
        </p:txBody>
      </p:sp>
    </p:spTree>
    <p:extLst>
      <p:ext uri="{BB962C8B-B14F-4D97-AF65-F5344CB8AC3E}">
        <p14:creationId xmlns:p14="http://schemas.microsoft.com/office/powerpoint/2010/main" val="3635275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Czech myth about bureaucracy</a:t>
            </a:r>
          </a:p>
        </p:txBody>
      </p:sp>
      <p:sp>
        <p:nvSpPr>
          <p:cNvPr id="3" name="Zástupný symbol pro text 2"/>
          <p:cNvSpPr>
            <a:spLocks noGrp="1"/>
          </p:cNvSpPr>
          <p:nvPr>
            <p:ph type="body" sz="quarter" idx="10"/>
          </p:nvPr>
        </p:nvSpPr>
        <p:spPr>
          <a:xfrm>
            <a:off x="398462" y="-6350"/>
            <a:ext cx="8471217" cy="998538"/>
          </a:xfrm>
        </p:spPr>
        <p:txBody>
          <a:bodyPr/>
          <a:lstStyle/>
          <a:p>
            <a:r>
              <a:rPr lang="cs-CZ" dirty="0" err="1"/>
              <a:t>Main</a:t>
            </a:r>
            <a:r>
              <a:rPr lang="cs-CZ" dirty="0"/>
              <a:t> </a:t>
            </a:r>
            <a:r>
              <a:rPr lang="cs-CZ" dirty="0" err="1"/>
              <a:t>drawbacks</a:t>
            </a:r>
            <a:r>
              <a:rPr lang="cs-CZ" dirty="0"/>
              <a:t> </a:t>
            </a:r>
            <a:r>
              <a:rPr lang="cs-CZ" dirty="0" err="1"/>
              <a:t>of</a:t>
            </a:r>
            <a:r>
              <a:rPr lang="cs-CZ" dirty="0"/>
              <a:t> </a:t>
            </a:r>
            <a:r>
              <a:rPr lang="cs-CZ" dirty="0" err="1"/>
              <a:t>the</a:t>
            </a:r>
            <a:r>
              <a:rPr lang="cs-CZ" dirty="0"/>
              <a:t> </a:t>
            </a:r>
            <a:r>
              <a:rPr lang="cs-CZ" dirty="0" err="1"/>
              <a:t>eu</a:t>
            </a:r>
            <a:r>
              <a:rPr lang="cs-CZ" dirty="0"/>
              <a:t> </a:t>
            </a:r>
            <a:r>
              <a:rPr lang="cs-CZ" dirty="0" err="1"/>
              <a:t>membership</a:t>
            </a:r>
            <a:endParaRPr lang="cs-CZ" dirty="0"/>
          </a:p>
        </p:txBody>
      </p:sp>
      <p:sp>
        <p:nvSpPr>
          <p:cNvPr id="4" name="Zástupný symbol pro text 3"/>
          <p:cNvSpPr>
            <a:spLocks noGrp="1"/>
          </p:cNvSpPr>
          <p:nvPr>
            <p:ph type="body" sz="quarter" idx="11"/>
          </p:nvPr>
        </p:nvSpPr>
        <p:spPr/>
        <p:txBody>
          <a:bodyPr/>
          <a:lstStyle/>
          <a:p>
            <a:r>
              <a:rPr lang="en-US" dirty="0"/>
              <a:t>Please list all the drawbacks that the Czech Republic's EU membership has brought, if you perceive any:</a:t>
            </a:r>
            <a:endParaRPr lang="cs-CZ" dirty="0"/>
          </a:p>
        </p:txBody>
      </p:sp>
      <p:sp>
        <p:nvSpPr>
          <p:cNvPr id="5" name="Zástupný symbol pro text 4"/>
          <p:cNvSpPr>
            <a:spLocks noGrp="1"/>
          </p:cNvSpPr>
          <p:nvPr>
            <p:ph type="body" sz="quarter" idx="12"/>
          </p:nvPr>
        </p:nvSpPr>
        <p:spPr/>
        <p:txBody>
          <a:bodyPr/>
          <a:lstStyle/>
          <a:p>
            <a:r>
              <a:rPr lang="en-GB"/>
              <a:t>Czechs tend to believe that complex systems don‘t require highly organized structures. This contradiction is often seen in the communication towards public by political parties: The state will work better under our leadership, but at the same time, we will reduce bureaucracy and the number of employees in public sector.</a:t>
            </a:r>
          </a:p>
          <a:p>
            <a:endParaRPr lang="en-GB"/>
          </a:p>
        </p:txBody>
      </p:sp>
      <p:graphicFrame>
        <p:nvGraphicFramePr>
          <p:cNvPr id="6" name="Zástupný symbol pro graf 16"/>
          <p:cNvGraphicFramePr>
            <a:graphicFrameLocks/>
          </p:cNvGraphicFramePr>
          <p:nvPr>
            <p:extLst>
              <p:ext uri="{D42A27DB-BD31-4B8C-83A1-F6EECF244321}">
                <p14:modId xmlns:p14="http://schemas.microsoft.com/office/powerpoint/2010/main" val="124560355"/>
              </p:ext>
            </p:extLst>
          </p:nvPr>
        </p:nvGraphicFramePr>
        <p:xfrm>
          <a:off x="3189803"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1475096733"/>
              </p:ext>
            </p:extLst>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0758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Right wing patriots</a:t>
            </a:r>
          </a:p>
        </p:txBody>
      </p:sp>
      <p:sp>
        <p:nvSpPr>
          <p:cNvPr id="3" name="Zástupný symbol pro text 2"/>
          <p:cNvSpPr>
            <a:spLocks noGrp="1"/>
          </p:cNvSpPr>
          <p:nvPr>
            <p:ph type="body" sz="quarter" idx="10"/>
          </p:nvPr>
        </p:nvSpPr>
        <p:spPr>
          <a:xfrm>
            <a:off x="398463" y="-6350"/>
            <a:ext cx="8264692" cy="998538"/>
          </a:xfrm>
        </p:spPr>
        <p:txBody>
          <a:bodyPr/>
          <a:lstStyle/>
          <a:p>
            <a:r>
              <a:rPr lang="cs-CZ" dirty="0" err="1"/>
              <a:t>Main</a:t>
            </a:r>
            <a:r>
              <a:rPr lang="cs-CZ" dirty="0"/>
              <a:t> </a:t>
            </a:r>
            <a:r>
              <a:rPr lang="cs-CZ" dirty="0" err="1"/>
              <a:t>drawbacks</a:t>
            </a:r>
            <a:r>
              <a:rPr lang="cs-CZ" dirty="0"/>
              <a:t> </a:t>
            </a:r>
            <a:r>
              <a:rPr lang="cs-CZ" dirty="0" err="1"/>
              <a:t>of</a:t>
            </a:r>
            <a:r>
              <a:rPr lang="cs-CZ" dirty="0"/>
              <a:t> </a:t>
            </a:r>
            <a:r>
              <a:rPr lang="cs-CZ" dirty="0" err="1"/>
              <a:t>the</a:t>
            </a:r>
            <a:r>
              <a:rPr lang="cs-CZ" dirty="0"/>
              <a:t> </a:t>
            </a:r>
            <a:r>
              <a:rPr lang="cs-CZ" dirty="0" err="1"/>
              <a:t>eu</a:t>
            </a:r>
            <a:r>
              <a:rPr lang="cs-CZ" dirty="0"/>
              <a:t> </a:t>
            </a:r>
            <a:r>
              <a:rPr lang="cs-CZ" dirty="0" err="1"/>
              <a:t>membership</a:t>
            </a:r>
            <a:br>
              <a:rPr lang="cs-CZ" dirty="0"/>
            </a:br>
            <a:r>
              <a:rPr lang="cs-CZ" b="1" dirty="0"/>
              <a:t>BASED ON LEFT/RIGHT SCALE AND OPT/REA/PES VIEWS</a:t>
            </a:r>
            <a:endParaRPr lang="cs-CZ" dirty="0"/>
          </a:p>
        </p:txBody>
      </p:sp>
      <p:sp>
        <p:nvSpPr>
          <p:cNvPr id="4" name="Zástupný symbol pro text 3"/>
          <p:cNvSpPr>
            <a:spLocks noGrp="1"/>
          </p:cNvSpPr>
          <p:nvPr>
            <p:ph type="body" sz="quarter" idx="11"/>
          </p:nvPr>
        </p:nvSpPr>
        <p:spPr/>
        <p:txBody>
          <a:bodyPr/>
          <a:lstStyle/>
          <a:p>
            <a:r>
              <a:rPr lang="en-US" dirty="0"/>
              <a:t>Please list all the drawbacks that the Czech Republic's EU membership has brought, if you perceive any:</a:t>
            </a:r>
            <a:endParaRPr lang="cs-CZ" dirty="0"/>
          </a:p>
        </p:txBody>
      </p:sp>
      <p:sp>
        <p:nvSpPr>
          <p:cNvPr id="5" name="Zástupný symbol pro text 4"/>
          <p:cNvSpPr>
            <a:spLocks noGrp="1"/>
          </p:cNvSpPr>
          <p:nvPr>
            <p:ph type="body" sz="quarter" idx="12"/>
          </p:nvPr>
        </p:nvSpPr>
        <p:spPr/>
        <p:txBody>
          <a:bodyPr/>
          <a:lstStyle/>
          <a:p>
            <a:r>
              <a:rPr lang="en-GB"/>
              <a:t>Altough right-wing respondents recognizing the main benefits more often than others, they are also the most homogenous and the most critical group in terms of main drawbacks of the EU membership.</a:t>
            </a:r>
          </a:p>
        </p:txBody>
      </p:sp>
      <p:graphicFrame>
        <p:nvGraphicFramePr>
          <p:cNvPr id="9" name="Zástupný symbol pro graf 16"/>
          <p:cNvGraphicFramePr>
            <a:graphicFrameLocks/>
          </p:cNvGraphicFramePr>
          <p:nvPr/>
        </p:nvGraphicFramePr>
        <p:xfrm>
          <a:off x="4293687" y="1065503"/>
          <a:ext cx="4369468"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Zástupný symbol pro graf 16"/>
          <p:cNvGraphicFramePr>
            <a:graphicFrameLocks/>
          </p:cNvGraphicFramePr>
          <p:nvPr/>
        </p:nvGraphicFramePr>
        <p:xfrm>
          <a:off x="2276894" y="1065503"/>
          <a:ext cx="4369468" cy="30003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Zástupný symbol pro graf 16"/>
          <p:cNvGraphicFramePr>
            <a:graphicFrameLocks noGrp="1"/>
          </p:cNvGraphicFramePr>
          <p:nvPr>
            <p:ph type="chart" sz="quarter" idx="14"/>
          </p:nvPr>
        </p:nvGraphicFramePr>
        <p:xfrm>
          <a:off x="260100" y="1065503"/>
          <a:ext cx="4369468" cy="30003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847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Representative of the bureaucracy</a:t>
            </a:r>
          </a:p>
        </p:txBody>
      </p:sp>
      <p:sp>
        <p:nvSpPr>
          <p:cNvPr id="3" name="Zástupný symbol pro text 2"/>
          <p:cNvSpPr>
            <a:spLocks noGrp="1"/>
          </p:cNvSpPr>
          <p:nvPr>
            <p:ph type="body" sz="quarter" idx="10"/>
          </p:nvPr>
        </p:nvSpPr>
        <p:spPr/>
        <p:txBody>
          <a:bodyPr/>
          <a:lstStyle/>
          <a:p>
            <a:r>
              <a:rPr lang="cs-CZ" dirty="0" err="1"/>
              <a:t>profession</a:t>
            </a:r>
            <a:r>
              <a:rPr lang="cs-CZ" dirty="0"/>
              <a:t> </a:t>
            </a:r>
            <a:r>
              <a:rPr lang="cs-CZ" dirty="0" err="1"/>
              <a:t>of</a:t>
            </a:r>
            <a:r>
              <a:rPr lang="cs-CZ" dirty="0"/>
              <a:t> </a:t>
            </a:r>
            <a:r>
              <a:rPr lang="cs-CZ" dirty="0" err="1"/>
              <a:t>the</a:t>
            </a:r>
            <a:r>
              <a:rPr lang="cs-CZ" dirty="0"/>
              <a:t> </a:t>
            </a:r>
            <a:r>
              <a:rPr lang="cs-CZ" dirty="0" err="1"/>
              <a:t>eu</a:t>
            </a:r>
            <a:r>
              <a:rPr lang="cs-CZ" dirty="0"/>
              <a:t> as a person		</a:t>
            </a:r>
          </a:p>
        </p:txBody>
      </p:sp>
      <p:sp>
        <p:nvSpPr>
          <p:cNvPr id="4" name="Zástupný symbol pro text 3"/>
          <p:cNvSpPr>
            <a:spLocks noGrp="1"/>
          </p:cNvSpPr>
          <p:nvPr>
            <p:ph type="body" sz="quarter" idx="11"/>
          </p:nvPr>
        </p:nvSpPr>
        <p:spPr/>
        <p:txBody>
          <a:bodyPr/>
          <a:lstStyle/>
          <a:p>
            <a:r>
              <a:rPr lang="en-US" dirty="0"/>
              <a:t>Please imagine that the European Union would become a human and want to apply its best qualities and skills. What profession do you think she/he would represent?</a:t>
            </a:r>
            <a:endParaRPr lang="cs-CZ" dirty="0"/>
          </a:p>
        </p:txBody>
      </p:sp>
      <p:sp>
        <p:nvSpPr>
          <p:cNvPr id="5" name="Zástupný symbol pro text 4"/>
          <p:cNvSpPr>
            <a:spLocks noGrp="1"/>
          </p:cNvSpPr>
          <p:nvPr>
            <p:ph type="body" sz="quarter" idx="12"/>
          </p:nvPr>
        </p:nvSpPr>
        <p:spPr/>
        <p:txBody>
          <a:bodyPr/>
          <a:lstStyle/>
          <a:p>
            <a:r>
              <a:rPr lang="en-GB"/>
              <a:t>In accordance with previous findings, Czechs often imagine the EU as a bureaucracy with emphasis on knowledge of law and processes. Minor part of the public sees the EU as service-related profession. </a:t>
            </a:r>
          </a:p>
        </p:txBody>
      </p:sp>
      <p:graphicFrame>
        <p:nvGraphicFramePr>
          <p:cNvPr id="8" name="Zástupný symbol pro graf 16"/>
          <p:cNvGraphicFramePr>
            <a:graphicFrameLocks/>
          </p:cNvGraphicFramePr>
          <p:nvPr>
            <p:extLst>
              <p:ext uri="{D42A27DB-BD31-4B8C-83A1-F6EECF244321}">
                <p14:modId xmlns:p14="http://schemas.microsoft.com/office/powerpoint/2010/main" val="3983610728"/>
              </p:ext>
            </p:extLst>
          </p:nvPr>
        </p:nvGraphicFramePr>
        <p:xfrm>
          <a:off x="3098142"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extLst>
              <p:ext uri="{D42A27DB-BD31-4B8C-83A1-F6EECF244321}">
                <p14:modId xmlns:p14="http://schemas.microsoft.com/office/powerpoint/2010/main" val="3140986250"/>
              </p:ext>
            </p:extLst>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843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More people had seen negative news</a:t>
            </a:r>
          </a:p>
        </p:txBody>
      </p:sp>
      <p:sp>
        <p:nvSpPr>
          <p:cNvPr id="3" name="Zástupný symbol pro text 2"/>
          <p:cNvSpPr>
            <a:spLocks noGrp="1"/>
          </p:cNvSpPr>
          <p:nvPr>
            <p:ph type="body" sz="quarter" idx="10"/>
          </p:nvPr>
        </p:nvSpPr>
        <p:spPr/>
        <p:txBody>
          <a:bodyPr/>
          <a:lstStyle/>
          <a:p>
            <a:r>
              <a:rPr lang="cs-CZ" dirty="0"/>
              <a:t>sentiment </a:t>
            </a:r>
            <a:r>
              <a:rPr lang="cs-CZ" dirty="0" err="1"/>
              <a:t>of</a:t>
            </a:r>
            <a:r>
              <a:rPr lang="cs-CZ" dirty="0"/>
              <a:t> PERCIEVED </a:t>
            </a:r>
            <a:r>
              <a:rPr lang="cs-CZ" dirty="0" err="1"/>
              <a:t>information</a:t>
            </a:r>
            <a:r>
              <a:rPr lang="cs-CZ" dirty="0"/>
              <a:t> </a:t>
            </a:r>
            <a:r>
              <a:rPr lang="cs-CZ" dirty="0" err="1"/>
              <a:t>about</a:t>
            </a:r>
            <a:r>
              <a:rPr lang="cs-CZ" dirty="0"/>
              <a:t> </a:t>
            </a:r>
            <a:r>
              <a:rPr lang="cs-CZ" dirty="0" err="1"/>
              <a:t>eu</a:t>
            </a:r>
            <a:r>
              <a:rPr lang="cs-CZ" dirty="0"/>
              <a:t> </a:t>
            </a:r>
            <a:br>
              <a:rPr lang="cs-CZ" dirty="0"/>
            </a:br>
            <a:r>
              <a:rPr lang="cs-CZ" b="1" dirty="0" err="1"/>
              <a:t>During</a:t>
            </a:r>
            <a:r>
              <a:rPr lang="cs-CZ" b="1" dirty="0"/>
              <a:t> past </a:t>
            </a:r>
            <a:r>
              <a:rPr lang="cs-CZ" b="1" dirty="0" err="1"/>
              <a:t>six</a:t>
            </a:r>
            <a:r>
              <a:rPr lang="cs-CZ" b="1" dirty="0"/>
              <a:t> </a:t>
            </a:r>
            <a:r>
              <a:rPr lang="cs-CZ" b="1" dirty="0" err="1"/>
              <a:t>months</a:t>
            </a:r>
            <a:endParaRPr lang="cs-CZ" b="1" dirty="0"/>
          </a:p>
        </p:txBody>
      </p:sp>
      <p:sp>
        <p:nvSpPr>
          <p:cNvPr id="4" name="Zástupný symbol pro text 3"/>
          <p:cNvSpPr>
            <a:spLocks noGrp="1"/>
          </p:cNvSpPr>
          <p:nvPr>
            <p:ph type="body" sz="quarter" idx="11"/>
          </p:nvPr>
        </p:nvSpPr>
        <p:spPr/>
        <p:txBody>
          <a:bodyPr/>
          <a:lstStyle/>
          <a:p>
            <a:r>
              <a:rPr lang="en-US" dirty="0"/>
              <a:t>Please try to recall all the pieces of news and information you have received about the EU over the last six months. How did you usually feel about such message or piece of information?</a:t>
            </a:r>
            <a:endParaRPr lang="cs-CZ" dirty="0"/>
          </a:p>
        </p:txBody>
      </p:sp>
      <p:sp>
        <p:nvSpPr>
          <p:cNvPr id="5" name="Zástupný symbol pro text 4"/>
          <p:cNvSpPr>
            <a:spLocks noGrp="1"/>
          </p:cNvSpPr>
          <p:nvPr>
            <p:ph type="body" sz="quarter" idx="12"/>
          </p:nvPr>
        </p:nvSpPr>
        <p:spPr/>
        <p:txBody>
          <a:bodyPr/>
          <a:lstStyle/>
          <a:p>
            <a:r>
              <a:rPr lang="en-GB"/>
              <a:t>Although the EU has done unprecedented action in response to the coronavirus, people had more likely seen negative news than positive news. This is consistent with the findings that during the pandemic, the disinformations have raised on social and other media channels.</a:t>
            </a:r>
          </a:p>
        </p:txBody>
      </p:sp>
      <p:graphicFrame>
        <p:nvGraphicFramePr>
          <p:cNvPr id="10" name="Zástupný symbol pro graf 16"/>
          <p:cNvGraphicFramePr>
            <a:graphicFrameLocks/>
          </p:cNvGraphicFramePr>
          <p:nvPr>
            <p:extLst>
              <p:ext uri="{D42A27DB-BD31-4B8C-83A1-F6EECF244321}">
                <p14:modId xmlns:p14="http://schemas.microsoft.com/office/powerpoint/2010/main" val="886750405"/>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911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normAutofit/>
          </a:bodyPr>
          <a:lstStyle/>
          <a:p>
            <a:r>
              <a:rPr lang="sk-SK" dirty="0"/>
              <a:t>EU </a:t>
            </a:r>
            <a:r>
              <a:rPr lang="sk-SK" dirty="0" err="1"/>
              <a:t>projects</a:t>
            </a:r>
            <a:r>
              <a:rPr lang="sk-SK" dirty="0"/>
              <a:t> in my </a:t>
            </a:r>
            <a:r>
              <a:rPr lang="sk-SK" dirty="0" err="1"/>
              <a:t>area</a:t>
            </a:r>
            <a:endParaRPr lang="cs-CZ" dirty="0"/>
          </a:p>
        </p:txBody>
      </p:sp>
    </p:spTree>
    <p:extLst>
      <p:ext uri="{BB962C8B-B14F-4D97-AF65-F5344CB8AC3E}">
        <p14:creationId xmlns:p14="http://schemas.microsoft.com/office/powerpoint/2010/main" val="1070588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In the consciousness</a:t>
            </a:r>
          </a:p>
        </p:txBody>
      </p:sp>
      <p:sp>
        <p:nvSpPr>
          <p:cNvPr id="3" name="Zástupný symbol pro text 2"/>
          <p:cNvSpPr>
            <a:spLocks noGrp="1"/>
          </p:cNvSpPr>
          <p:nvPr>
            <p:ph type="body" sz="quarter" idx="10"/>
          </p:nvPr>
        </p:nvSpPr>
        <p:spPr>
          <a:xfrm>
            <a:off x="398462" y="-6350"/>
            <a:ext cx="8349297" cy="998538"/>
          </a:xfrm>
        </p:spPr>
        <p:txBody>
          <a:bodyPr/>
          <a:lstStyle/>
          <a:p>
            <a:r>
              <a:rPr lang="cs-CZ" dirty="0" err="1"/>
              <a:t>awareness</a:t>
            </a:r>
            <a:r>
              <a:rPr lang="cs-CZ" dirty="0"/>
              <a:t> </a:t>
            </a:r>
            <a:r>
              <a:rPr lang="cs-CZ" dirty="0" err="1"/>
              <a:t>of</a:t>
            </a:r>
            <a:r>
              <a:rPr lang="cs-CZ" dirty="0"/>
              <a:t> </a:t>
            </a:r>
            <a:r>
              <a:rPr lang="cs-CZ" dirty="0" err="1"/>
              <a:t>eu-funded</a:t>
            </a:r>
            <a:r>
              <a:rPr lang="cs-CZ" dirty="0"/>
              <a:t> </a:t>
            </a:r>
            <a:r>
              <a:rPr lang="cs-CZ" dirty="0" err="1"/>
              <a:t>projects</a:t>
            </a:r>
            <a:r>
              <a:rPr lang="cs-CZ" dirty="0"/>
              <a:t>			</a:t>
            </a:r>
          </a:p>
        </p:txBody>
      </p:sp>
      <p:sp>
        <p:nvSpPr>
          <p:cNvPr id="4" name="Zástupný symbol pro text 3"/>
          <p:cNvSpPr>
            <a:spLocks noGrp="1"/>
          </p:cNvSpPr>
          <p:nvPr>
            <p:ph type="body" sz="quarter" idx="11"/>
          </p:nvPr>
        </p:nvSpPr>
        <p:spPr/>
        <p:txBody>
          <a:bodyPr/>
          <a:lstStyle/>
          <a:p>
            <a:r>
              <a:rPr lang="en-US" dirty="0"/>
              <a:t>Please try to think about and specify how many times you have seen the sign "Supported by European Union funds" in your area:</a:t>
            </a:r>
            <a:endParaRPr lang="cs-CZ" dirty="0"/>
          </a:p>
        </p:txBody>
      </p:sp>
      <p:sp>
        <p:nvSpPr>
          <p:cNvPr id="5" name="Zástupný symbol pro text 4"/>
          <p:cNvSpPr>
            <a:spLocks noGrp="1"/>
          </p:cNvSpPr>
          <p:nvPr>
            <p:ph type="body" sz="quarter" idx="12"/>
          </p:nvPr>
        </p:nvSpPr>
        <p:spPr/>
        <p:txBody>
          <a:bodyPr/>
          <a:lstStyle/>
          <a:p>
            <a:r>
              <a:rPr lang="en-GB"/>
              <a:t>Vast majority have seen the information about EU-funded projects in their surroundings.  </a:t>
            </a:r>
          </a:p>
        </p:txBody>
      </p:sp>
      <p:graphicFrame>
        <p:nvGraphicFramePr>
          <p:cNvPr id="10" name="Zástupný symbol pro graf 16"/>
          <p:cNvGraphicFramePr>
            <a:graphicFrameLocks/>
          </p:cNvGraphicFramePr>
          <p:nvPr>
            <p:extLst>
              <p:ext uri="{D42A27DB-BD31-4B8C-83A1-F6EECF244321}">
                <p14:modId xmlns:p14="http://schemas.microsoft.com/office/powerpoint/2010/main" val="327447655"/>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484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Splitted into thirds</a:t>
            </a:r>
          </a:p>
        </p:txBody>
      </p:sp>
      <p:sp>
        <p:nvSpPr>
          <p:cNvPr id="3" name="Zástupný symbol pro text 2"/>
          <p:cNvSpPr>
            <a:spLocks noGrp="1"/>
          </p:cNvSpPr>
          <p:nvPr>
            <p:ph type="body" sz="quarter" idx="10"/>
          </p:nvPr>
        </p:nvSpPr>
        <p:spPr/>
        <p:txBody>
          <a:bodyPr/>
          <a:lstStyle/>
          <a:p>
            <a:r>
              <a:rPr lang="cs-CZ" dirty="0" err="1"/>
              <a:t>how</a:t>
            </a:r>
            <a:r>
              <a:rPr lang="cs-CZ" dirty="0"/>
              <a:t> many </a:t>
            </a:r>
            <a:r>
              <a:rPr lang="cs-CZ" dirty="0" err="1"/>
              <a:t>projects</a:t>
            </a:r>
            <a:r>
              <a:rPr lang="cs-CZ" dirty="0"/>
              <a:t> do </a:t>
            </a:r>
            <a:r>
              <a:rPr lang="cs-CZ" dirty="0" err="1"/>
              <a:t>respondents</a:t>
            </a:r>
            <a:r>
              <a:rPr lang="cs-CZ" dirty="0"/>
              <a:t> </a:t>
            </a:r>
            <a:r>
              <a:rPr lang="cs-CZ" dirty="0" err="1"/>
              <a:t>know</a:t>
            </a:r>
            <a:endParaRPr lang="cs-CZ" dirty="0"/>
          </a:p>
        </p:txBody>
      </p:sp>
      <p:sp>
        <p:nvSpPr>
          <p:cNvPr id="4" name="Zástupný symbol pro text 3"/>
          <p:cNvSpPr>
            <a:spLocks noGrp="1"/>
          </p:cNvSpPr>
          <p:nvPr>
            <p:ph type="body" sz="quarter" idx="11"/>
          </p:nvPr>
        </p:nvSpPr>
        <p:spPr/>
        <p:txBody>
          <a:bodyPr/>
          <a:lstStyle/>
          <a:p>
            <a:r>
              <a:rPr lang="en-US" dirty="0"/>
              <a:t>Are you aware of any construction, repair or project in your area that has been funded by the European Union funds?</a:t>
            </a:r>
            <a:endParaRPr lang="cs-CZ" dirty="0"/>
          </a:p>
        </p:txBody>
      </p:sp>
      <p:sp>
        <p:nvSpPr>
          <p:cNvPr id="5" name="Zástupný symbol pro text 4"/>
          <p:cNvSpPr>
            <a:spLocks noGrp="1"/>
          </p:cNvSpPr>
          <p:nvPr>
            <p:ph type="body" sz="quarter" idx="12"/>
          </p:nvPr>
        </p:nvSpPr>
        <p:spPr/>
        <p:txBody>
          <a:bodyPr/>
          <a:lstStyle/>
          <a:p>
            <a:r>
              <a:rPr lang="en-GB"/>
              <a:t>It‘s quite interesting that third of respondents who saw a sign with information of „EU-funded project“ are unaware of any specific project. We do know what EU is doing for us, but we cannot connect it with concrete iniciatives. </a:t>
            </a:r>
          </a:p>
        </p:txBody>
      </p:sp>
      <p:graphicFrame>
        <p:nvGraphicFramePr>
          <p:cNvPr id="10" name="Zástupný symbol pro graf 16"/>
          <p:cNvGraphicFramePr>
            <a:graphicFrameLocks/>
          </p:cNvGraphicFramePr>
          <p:nvPr>
            <p:extLst>
              <p:ext uri="{D42A27DB-BD31-4B8C-83A1-F6EECF244321}">
                <p14:modId xmlns:p14="http://schemas.microsoft.com/office/powerpoint/2010/main" val="1599847682"/>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854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EU is replacing the state</a:t>
            </a:r>
          </a:p>
        </p:txBody>
      </p:sp>
      <p:sp>
        <p:nvSpPr>
          <p:cNvPr id="3" name="Zástupný symbol pro text 2"/>
          <p:cNvSpPr>
            <a:spLocks noGrp="1"/>
          </p:cNvSpPr>
          <p:nvPr>
            <p:ph type="body" sz="quarter" idx="10"/>
          </p:nvPr>
        </p:nvSpPr>
        <p:spPr/>
        <p:txBody>
          <a:bodyPr/>
          <a:lstStyle/>
          <a:p>
            <a:r>
              <a:rPr lang="cs-CZ" dirty="0" err="1"/>
              <a:t>which</a:t>
            </a:r>
            <a:r>
              <a:rPr lang="cs-CZ" dirty="0"/>
              <a:t> </a:t>
            </a:r>
            <a:r>
              <a:rPr lang="cs-CZ" dirty="0" err="1"/>
              <a:t>kind</a:t>
            </a:r>
            <a:r>
              <a:rPr lang="cs-CZ" dirty="0"/>
              <a:t> </a:t>
            </a:r>
            <a:r>
              <a:rPr lang="cs-CZ" dirty="0" err="1"/>
              <a:t>of</a:t>
            </a:r>
            <a:r>
              <a:rPr lang="cs-CZ" dirty="0"/>
              <a:t> </a:t>
            </a:r>
            <a:r>
              <a:rPr lang="cs-CZ" dirty="0" err="1"/>
              <a:t>eu-funded</a:t>
            </a:r>
            <a:r>
              <a:rPr lang="cs-CZ" dirty="0"/>
              <a:t> 	</a:t>
            </a:r>
            <a:r>
              <a:rPr lang="cs-CZ" dirty="0" err="1"/>
              <a:t>Projects</a:t>
            </a:r>
            <a:r>
              <a:rPr lang="cs-CZ" dirty="0"/>
              <a:t> do </a:t>
            </a:r>
            <a:r>
              <a:rPr lang="cs-CZ" dirty="0" err="1"/>
              <a:t>respondents</a:t>
            </a:r>
            <a:r>
              <a:rPr lang="cs-CZ" dirty="0"/>
              <a:t> </a:t>
            </a:r>
            <a:r>
              <a:rPr lang="cs-CZ" dirty="0" err="1"/>
              <a:t>know</a:t>
            </a:r>
            <a:endParaRPr lang="cs-CZ" dirty="0"/>
          </a:p>
        </p:txBody>
      </p:sp>
      <p:sp>
        <p:nvSpPr>
          <p:cNvPr id="4" name="Zástupný symbol pro text 3"/>
          <p:cNvSpPr>
            <a:spLocks noGrp="1"/>
          </p:cNvSpPr>
          <p:nvPr>
            <p:ph type="body" sz="quarter" idx="11"/>
          </p:nvPr>
        </p:nvSpPr>
        <p:spPr/>
        <p:txBody>
          <a:bodyPr/>
          <a:lstStyle/>
          <a:p>
            <a:r>
              <a:rPr lang="en-US" dirty="0"/>
              <a:t>And what areas did this construction, repair or project cover? Please select all areas affected:</a:t>
            </a:r>
            <a:endParaRPr lang="cs-CZ" dirty="0"/>
          </a:p>
        </p:txBody>
      </p:sp>
      <p:graphicFrame>
        <p:nvGraphicFramePr>
          <p:cNvPr id="8" name="Zástupný symbol pro graf 16"/>
          <p:cNvGraphicFramePr>
            <a:graphicFrameLocks/>
          </p:cNvGraphicFramePr>
          <p:nvPr>
            <p:extLst>
              <p:ext uri="{D42A27DB-BD31-4B8C-83A1-F6EECF244321}">
                <p14:modId xmlns:p14="http://schemas.microsoft.com/office/powerpoint/2010/main" val="1411634347"/>
              </p:ext>
            </p:extLst>
          </p:nvPr>
        </p:nvGraphicFramePr>
        <p:xfrm>
          <a:off x="2953764" y="1051466"/>
          <a:ext cx="5426232"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extLst>
              <p:ext uri="{D42A27DB-BD31-4B8C-83A1-F6EECF244321}">
                <p14:modId xmlns:p14="http://schemas.microsoft.com/office/powerpoint/2010/main" val="2989872502"/>
              </p:ext>
            </p:extLst>
          </p:nvPr>
        </p:nvGraphicFramePr>
        <p:xfrm>
          <a:off x="180170" y="1051466"/>
          <a:ext cx="5426232" cy="3000317"/>
        </p:xfrm>
        <a:graphic>
          <a:graphicData uri="http://schemas.openxmlformats.org/drawingml/2006/chart">
            <c:chart xmlns:c="http://schemas.openxmlformats.org/drawingml/2006/chart" xmlns:r="http://schemas.openxmlformats.org/officeDocument/2006/relationships" r:id="rId3"/>
          </a:graphicData>
        </a:graphic>
      </p:graphicFrame>
      <p:sp>
        <p:nvSpPr>
          <p:cNvPr id="7" name="Zástupný text 6">
            <a:extLst>
              <a:ext uri="{FF2B5EF4-FFF2-40B4-BE49-F238E27FC236}">
                <a16:creationId xmlns:a16="http://schemas.microsoft.com/office/drawing/2014/main" id="{DE083853-C1E1-4234-9957-7F7ADACE350D}"/>
              </a:ext>
            </a:extLst>
          </p:cNvPr>
          <p:cNvSpPr>
            <a:spLocks noGrp="1"/>
          </p:cNvSpPr>
          <p:nvPr>
            <p:ph type="body" sz="quarter" idx="12"/>
          </p:nvPr>
        </p:nvSpPr>
        <p:spPr/>
        <p:txBody>
          <a:bodyPr/>
          <a:lstStyle/>
          <a:p>
            <a:r>
              <a:rPr lang="en-GB"/>
              <a:t>As we can see, Prague population is significantly more aware of EU benefits in quartal sector as well as in case of awareness of improvements in public space. </a:t>
            </a:r>
          </a:p>
          <a:p>
            <a:endParaRPr lang="en-GB"/>
          </a:p>
        </p:txBody>
      </p:sp>
    </p:spTree>
    <p:extLst>
      <p:ext uri="{BB962C8B-B14F-4D97-AF65-F5344CB8AC3E}">
        <p14:creationId xmlns:p14="http://schemas.microsoft.com/office/powerpoint/2010/main" val="2879335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EU impact is more recognized by the opposition</a:t>
            </a:r>
          </a:p>
        </p:txBody>
      </p:sp>
      <p:sp>
        <p:nvSpPr>
          <p:cNvPr id="3" name="Zástupný symbol pro text 2"/>
          <p:cNvSpPr>
            <a:spLocks noGrp="1"/>
          </p:cNvSpPr>
          <p:nvPr>
            <p:ph type="body" sz="quarter" idx="10"/>
          </p:nvPr>
        </p:nvSpPr>
        <p:spPr>
          <a:xfrm>
            <a:off x="180170" y="-6350"/>
            <a:ext cx="8790210" cy="998538"/>
          </a:xfrm>
        </p:spPr>
        <p:txBody>
          <a:bodyPr/>
          <a:lstStyle/>
          <a:p>
            <a:endParaRPr lang="cs-CZ" dirty="0"/>
          </a:p>
          <a:p>
            <a:r>
              <a:rPr lang="cs-CZ" dirty="0" err="1"/>
              <a:t>which</a:t>
            </a:r>
            <a:r>
              <a:rPr lang="cs-CZ" dirty="0"/>
              <a:t> </a:t>
            </a:r>
            <a:r>
              <a:rPr lang="cs-CZ" dirty="0" err="1"/>
              <a:t>kind</a:t>
            </a:r>
            <a:r>
              <a:rPr lang="cs-CZ" dirty="0"/>
              <a:t> </a:t>
            </a:r>
            <a:r>
              <a:rPr lang="cs-CZ" dirty="0" err="1"/>
              <a:t>of</a:t>
            </a:r>
            <a:r>
              <a:rPr lang="cs-CZ" dirty="0"/>
              <a:t> </a:t>
            </a:r>
            <a:r>
              <a:rPr lang="cs-CZ" dirty="0" err="1"/>
              <a:t>eu-funded</a:t>
            </a:r>
            <a:r>
              <a:rPr lang="cs-CZ" dirty="0"/>
              <a:t> 	</a:t>
            </a:r>
            <a:r>
              <a:rPr lang="cs-CZ" dirty="0" err="1"/>
              <a:t>Projects</a:t>
            </a:r>
            <a:r>
              <a:rPr lang="cs-CZ" dirty="0"/>
              <a:t> DO R. KNOW</a:t>
            </a:r>
            <a:br>
              <a:rPr lang="cs-CZ" dirty="0"/>
            </a:br>
            <a:r>
              <a:rPr lang="cs-CZ" b="1" dirty="0"/>
              <a:t>BASED ON THE VOTE FOR COALITION/OPOSITION</a:t>
            </a:r>
            <a:endParaRPr lang="cs-CZ" dirty="0"/>
          </a:p>
          <a:p>
            <a:endParaRPr lang="cs-CZ" dirty="0"/>
          </a:p>
        </p:txBody>
      </p:sp>
      <p:sp>
        <p:nvSpPr>
          <p:cNvPr id="4" name="Zástupný symbol pro text 3"/>
          <p:cNvSpPr>
            <a:spLocks noGrp="1"/>
          </p:cNvSpPr>
          <p:nvPr>
            <p:ph type="body" sz="quarter" idx="11"/>
          </p:nvPr>
        </p:nvSpPr>
        <p:spPr/>
        <p:txBody>
          <a:bodyPr/>
          <a:lstStyle/>
          <a:p>
            <a:r>
              <a:rPr lang="en-US" dirty="0"/>
              <a:t>And what areas did this construction, repair or project cover? Please select all areas affected:</a:t>
            </a:r>
            <a:endParaRPr lang="cs-CZ" dirty="0"/>
          </a:p>
        </p:txBody>
      </p:sp>
      <p:sp>
        <p:nvSpPr>
          <p:cNvPr id="5" name="Zástupný symbol pro text 4"/>
          <p:cNvSpPr>
            <a:spLocks noGrp="1"/>
          </p:cNvSpPr>
          <p:nvPr>
            <p:ph type="body" sz="quarter" idx="12"/>
          </p:nvPr>
        </p:nvSpPr>
        <p:spPr>
          <a:noFill/>
        </p:spPr>
        <p:txBody>
          <a:bodyPr/>
          <a:lstStyle/>
          <a:p>
            <a:r>
              <a:rPr lang="en-GB"/>
              <a:t>Respondents who vote for the opposition political parties are recognizing the impact of EU more in areas that are the targets of current criticism towards the coalition (infrastructure, education and cultural facilities). Coalition voters identify the impact of EU significantly more in secondary sector (retraining and industry).</a:t>
            </a:r>
          </a:p>
        </p:txBody>
      </p:sp>
      <p:graphicFrame>
        <p:nvGraphicFramePr>
          <p:cNvPr id="8" name="Zástupný symbol pro graf 16"/>
          <p:cNvGraphicFramePr>
            <a:graphicFrameLocks/>
          </p:cNvGraphicFramePr>
          <p:nvPr/>
        </p:nvGraphicFramePr>
        <p:xfrm>
          <a:off x="2953764" y="1051466"/>
          <a:ext cx="5426232"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nvPr>
        </p:nvGraphicFramePr>
        <p:xfrm>
          <a:off x="180170" y="1051466"/>
          <a:ext cx="5426232"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830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p:cNvSpPr>
            <a:spLocks noGrp="1"/>
          </p:cNvSpPr>
          <p:nvPr>
            <p:ph type="body" sz="quarter" idx="10"/>
          </p:nvPr>
        </p:nvSpPr>
        <p:spPr/>
        <p:txBody>
          <a:bodyPr/>
          <a:lstStyle/>
          <a:p>
            <a:r>
              <a:rPr lang="en-GB" dirty="0"/>
              <a:t>Context and objectives of the research</a:t>
            </a:r>
          </a:p>
        </p:txBody>
      </p:sp>
      <p:sp>
        <p:nvSpPr>
          <p:cNvPr id="6" name="Zástupný symbol pro text 5"/>
          <p:cNvSpPr>
            <a:spLocks noGrp="1"/>
          </p:cNvSpPr>
          <p:nvPr>
            <p:ph type="body" sz="quarter" idx="12"/>
          </p:nvPr>
        </p:nvSpPr>
        <p:spPr/>
        <p:txBody>
          <a:bodyPr/>
          <a:lstStyle/>
          <a:p>
            <a:r>
              <a:rPr lang="en-US" dirty="0"/>
              <a:t>Currently, number of studies are available that have been focused on overall evaluation of the EU as an institution by citizens of Czech Republic. Attitudes towards the EU has been continuously measured by organizations like </a:t>
            </a:r>
            <a:r>
              <a:rPr lang="en-US" dirty="0" err="1"/>
              <a:t>Eurobarometr</a:t>
            </a:r>
            <a:r>
              <a:rPr lang="en-US" dirty="0"/>
              <a:t> or CVVM. Yet majority of studies have only measured the overall sentiment towards EU and paid insufficient attention to particular provisions, benefits and the role of EU.</a:t>
            </a:r>
            <a:r>
              <a:rPr lang="cs-CZ" dirty="0"/>
              <a:t> </a:t>
            </a:r>
            <a:r>
              <a:rPr lang="en-US" dirty="0"/>
              <a:t>Main objective of this research is to evaluate the role of EU from the perspective of an ordinary citizen. The research aims to explore how specifically are Czech citizens aware of EU projects in their immediate surroundings and their consequences for them, which also measure their conscious perception of the EU. </a:t>
            </a:r>
            <a:endParaRPr lang="cs-CZ" dirty="0"/>
          </a:p>
        </p:txBody>
      </p:sp>
      <p:pic>
        <p:nvPicPr>
          <p:cNvPr id="3" name="Obrázek 2">
            <a:extLst>
              <a:ext uri="{FF2B5EF4-FFF2-40B4-BE49-F238E27FC236}">
                <a16:creationId xmlns:a16="http://schemas.microsoft.com/office/drawing/2014/main" id="{3F474AD1-F23E-4565-948F-4B5FCA031608}"/>
              </a:ext>
            </a:extLst>
          </p:cNvPr>
          <p:cNvPicPr>
            <a:picLocks noChangeAspect="1"/>
          </p:cNvPicPr>
          <p:nvPr/>
        </p:nvPicPr>
        <p:blipFill>
          <a:blip r:embed="rId2"/>
          <a:stretch>
            <a:fillRect/>
          </a:stretch>
        </p:blipFill>
        <p:spPr>
          <a:xfrm>
            <a:off x="611188" y="2571750"/>
            <a:ext cx="1695450" cy="1695450"/>
          </a:xfrm>
          <a:prstGeom prst="rect">
            <a:avLst/>
          </a:prstGeom>
        </p:spPr>
      </p:pic>
    </p:spTree>
    <p:extLst>
      <p:ext uri="{BB962C8B-B14F-4D97-AF65-F5344CB8AC3E}">
        <p14:creationId xmlns:p14="http://schemas.microsoft.com/office/powerpoint/2010/main" val="2159202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a:xfrm>
            <a:off x="859953" y="4189413"/>
            <a:ext cx="5854953" cy="646112"/>
          </a:xfrm>
        </p:spPr>
        <p:txBody>
          <a:bodyPr/>
          <a:lstStyle/>
          <a:p>
            <a:r>
              <a:rPr lang="cs-CZ" dirty="0" err="1"/>
              <a:t>Reconstructions</a:t>
            </a:r>
            <a:r>
              <a:rPr lang="cs-CZ" dirty="0"/>
              <a:t> </a:t>
            </a:r>
            <a:r>
              <a:rPr lang="cs-CZ" dirty="0" err="1"/>
              <a:t>have</a:t>
            </a:r>
            <a:r>
              <a:rPr lang="cs-CZ" dirty="0"/>
              <a:t> </a:t>
            </a:r>
            <a:r>
              <a:rPr lang="cs-CZ" dirty="0" err="1"/>
              <a:t>the</a:t>
            </a:r>
            <a:r>
              <a:rPr lang="cs-CZ" dirty="0"/>
              <a:t> most </a:t>
            </a:r>
            <a:r>
              <a:rPr lang="cs-CZ" dirty="0" err="1"/>
              <a:t>visibility</a:t>
            </a:r>
            <a:endParaRPr lang="cs-CZ" dirty="0"/>
          </a:p>
        </p:txBody>
      </p:sp>
      <p:sp>
        <p:nvSpPr>
          <p:cNvPr id="3" name="Zástupný symbol pro text 2"/>
          <p:cNvSpPr>
            <a:spLocks noGrp="1"/>
          </p:cNvSpPr>
          <p:nvPr>
            <p:ph type="body" sz="quarter" idx="10"/>
          </p:nvPr>
        </p:nvSpPr>
        <p:spPr/>
        <p:txBody>
          <a:bodyPr/>
          <a:lstStyle/>
          <a:p>
            <a:r>
              <a:rPr lang="cs-CZ" dirty="0"/>
              <a:t>Open </a:t>
            </a:r>
            <a:r>
              <a:rPr lang="cs-CZ" dirty="0" err="1"/>
              <a:t>question</a:t>
            </a:r>
            <a:r>
              <a:rPr lang="cs-CZ" dirty="0"/>
              <a:t> – </a:t>
            </a:r>
            <a:r>
              <a:rPr lang="cs-CZ" dirty="0" err="1"/>
              <a:t>particular</a:t>
            </a:r>
            <a:r>
              <a:rPr lang="cs-CZ" dirty="0"/>
              <a:t> </a:t>
            </a:r>
            <a:r>
              <a:rPr lang="cs-CZ" dirty="0" err="1"/>
              <a:t>areas</a:t>
            </a:r>
            <a:endParaRPr lang="cs-CZ" dirty="0"/>
          </a:p>
        </p:txBody>
      </p:sp>
      <p:sp>
        <p:nvSpPr>
          <p:cNvPr id="4" name="Zástupný symbol pro text 3"/>
          <p:cNvSpPr>
            <a:spLocks noGrp="1"/>
          </p:cNvSpPr>
          <p:nvPr>
            <p:ph type="body" sz="quarter" idx="11"/>
          </p:nvPr>
        </p:nvSpPr>
        <p:spPr/>
        <p:txBody>
          <a:bodyPr/>
          <a:lstStyle/>
          <a:p>
            <a:r>
              <a:rPr lang="en-US" dirty="0"/>
              <a:t>Please list the specific construction, repair or name of the project you are aware of and which has been funded by the European Union funds in the area </a:t>
            </a:r>
            <a:endParaRPr lang="cs-CZ" dirty="0"/>
          </a:p>
        </p:txBody>
      </p:sp>
      <p:graphicFrame>
        <p:nvGraphicFramePr>
          <p:cNvPr id="8" name="Zástupný symbol pro graf 16"/>
          <p:cNvGraphicFramePr>
            <a:graphicFrameLocks/>
          </p:cNvGraphicFramePr>
          <p:nvPr/>
        </p:nvGraphicFramePr>
        <p:xfrm>
          <a:off x="2953764" y="1051466"/>
          <a:ext cx="5426232"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extLst>
              <p:ext uri="{D42A27DB-BD31-4B8C-83A1-F6EECF244321}">
                <p14:modId xmlns:p14="http://schemas.microsoft.com/office/powerpoint/2010/main" val="1619748581"/>
              </p:ext>
            </p:extLst>
          </p:nvPr>
        </p:nvGraphicFramePr>
        <p:xfrm>
          <a:off x="180170" y="1051466"/>
          <a:ext cx="5426232"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0841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Zástupný symbol pro graf 16"/>
          <p:cNvGraphicFramePr>
            <a:graphicFrameLocks/>
          </p:cNvGraphicFramePr>
          <p:nvPr/>
        </p:nvGraphicFramePr>
        <p:xfrm>
          <a:off x="2671020"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sp>
        <p:nvSpPr>
          <p:cNvPr id="2" name="Zástupný symbol pro text 1"/>
          <p:cNvSpPr>
            <a:spLocks noGrp="1"/>
          </p:cNvSpPr>
          <p:nvPr>
            <p:ph type="body" sz="quarter" idx="13"/>
          </p:nvPr>
        </p:nvSpPr>
        <p:spPr/>
        <p:txBody>
          <a:bodyPr/>
          <a:lstStyle/>
          <a:p>
            <a:r>
              <a:rPr lang="cs-CZ" dirty="0" err="1"/>
              <a:t>Postindustrial</a:t>
            </a:r>
            <a:r>
              <a:rPr lang="cs-CZ" dirty="0"/>
              <a:t> </a:t>
            </a:r>
            <a:r>
              <a:rPr lang="cs-CZ" dirty="0" err="1"/>
              <a:t>values</a:t>
            </a:r>
            <a:endParaRPr lang="cs-CZ" dirty="0"/>
          </a:p>
        </p:txBody>
      </p:sp>
      <p:sp>
        <p:nvSpPr>
          <p:cNvPr id="3" name="Zástupný symbol pro text 2"/>
          <p:cNvSpPr>
            <a:spLocks noGrp="1"/>
          </p:cNvSpPr>
          <p:nvPr>
            <p:ph type="body" sz="quarter" idx="10"/>
          </p:nvPr>
        </p:nvSpPr>
        <p:spPr/>
        <p:txBody>
          <a:bodyPr/>
          <a:lstStyle/>
          <a:p>
            <a:r>
              <a:rPr lang="cs-CZ" dirty="0"/>
              <a:t>In </a:t>
            </a:r>
            <a:r>
              <a:rPr lang="cs-CZ" dirty="0" err="1"/>
              <a:t>which</a:t>
            </a:r>
            <a:r>
              <a:rPr lang="cs-CZ" dirty="0"/>
              <a:t> </a:t>
            </a:r>
            <a:r>
              <a:rPr lang="cs-CZ" dirty="0" err="1"/>
              <a:t>areas</a:t>
            </a:r>
            <a:r>
              <a:rPr lang="cs-CZ" dirty="0"/>
              <a:t> </a:t>
            </a:r>
            <a:r>
              <a:rPr lang="cs-CZ" dirty="0" err="1"/>
              <a:t>could</a:t>
            </a:r>
            <a:r>
              <a:rPr lang="cs-CZ" dirty="0"/>
              <a:t> </a:t>
            </a:r>
            <a:r>
              <a:rPr lang="cs-CZ" dirty="0" err="1"/>
              <a:t>eu</a:t>
            </a:r>
            <a:r>
              <a:rPr lang="cs-CZ" dirty="0"/>
              <a:t> </a:t>
            </a:r>
            <a:r>
              <a:rPr lang="cs-CZ" dirty="0" err="1"/>
              <a:t>improve</a:t>
            </a:r>
            <a:r>
              <a:rPr lang="cs-CZ" dirty="0"/>
              <a:t> my WELL-BEING</a:t>
            </a:r>
          </a:p>
        </p:txBody>
      </p:sp>
      <p:sp>
        <p:nvSpPr>
          <p:cNvPr id="4" name="Zástupný symbol pro text 3"/>
          <p:cNvSpPr>
            <a:spLocks noGrp="1"/>
          </p:cNvSpPr>
          <p:nvPr>
            <p:ph type="body" sz="quarter" idx="11"/>
          </p:nvPr>
        </p:nvSpPr>
        <p:spPr/>
        <p:txBody>
          <a:bodyPr/>
          <a:lstStyle/>
          <a:p>
            <a:r>
              <a:rPr lang="en-US" dirty="0"/>
              <a:t>And what other areas where the EU would improve your life, work, education or leisure activities for you or your loved ones do you know?</a:t>
            </a:r>
            <a:endParaRPr lang="cs-CZ" dirty="0"/>
          </a:p>
        </p:txBody>
      </p:sp>
      <p:sp>
        <p:nvSpPr>
          <p:cNvPr id="5" name="Zástupný symbol pro text 4"/>
          <p:cNvSpPr>
            <a:spLocks noGrp="1"/>
          </p:cNvSpPr>
          <p:nvPr>
            <p:ph type="body" sz="quarter" idx="12"/>
          </p:nvPr>
        </p:nvSpPr>
        <p:spPr/>
        <p:txBody>
          <a:bodyPr/>
          <a:lstStyle/>
          <a:p>
            <a:r>
              <a:rPr lang="cs-CZ" dirty="0" err="1"/>
              <a:t>When</a:t>
            </a:r>
            <a:r>
              <a:rPr lang="cs-CZ" dirty="0"/>
              <a:t> </a:t>
            </a:r>
            <a:r>
              <a:rPr lang="cs-CZ" dirty="0" err="1"/>
              <a:t>we</a:t>
            </a:r>
            <a:r>
              <a:rPr lang="cs-CZ" dirty="0"/>
              <a:t> </a:t>
            </a:r>
            <a:r>
              <a:rPr lang="cs-CZ" dirty="0" err="1"/>
              <a:t>ask</a:t>
            </a:r>
            <a:r>
              <a:rPr lang="cs-CZ" dirty="0"/>
              <a:t> </a:t>
            </a:r>
            <a:r>
              <a:rPr lang="cs-CZ" dirty="0" err="1"/>
              <a:t>respondents</a:t>
            </a:r>
            <a:r>
              <a:rPr lang="cs-CZ" dirty="0"/>
              <a:t> </a:t>
            </a:r>
            <a:r>
              <a:rPr lang="cs-CZ" dirty="0" err="1"/>
              <a:t>what</a:t>
            </a:r>
            <a:r>
              <a:rPr lang="cs-CZ" dirty="0"/>
              <a:t> </a:t>
            </a:r>
            <a:r>
              <a:rPr lang="cs-CZ" dirty="0" err="1"/>
              <a:t>could</a:t>
            </a:r>
            <a:r>
              <a:rPr lang="cs-CZ" dirty="0"/>
              <a:t> </a:t>
            </a:r>
            <a:r>
              <a:rPr lang="cs-CZ" dirty="0" err="1"/>
              <a:t>the</a:t>
            </a:r>
            <a:r>
              <a:rPr lang="cs-CZ" dirty="0"/>
              <a:t> EU do to </a:t>
            </a:r>
            <a:r>
              <a:rPr lang="cs-CZ" dirty="0" err="1"/>
              <a:t>improve</a:t>
            </a:r>
            <a:r>
              <a:rPr lang="cs-CZ" dirty="0"/>
              <a:t> </a:t>
            </a:r>
            <a:r>
              <a:rPr lang="cs-CZ" dirty="0" err="1"/>
              <a:t>their</a:t>
            </a:r>
            <a:r>
              <a:rPr lang="cs-CZ" dirty="0"/>
              <a:t> </a:t>
            </a:r>
            <a:r>
              <a:rPr lang="cs-CZ" dirty="0" err="1"/>
              <a:t>lives</a:t>
            </a:r>
            <a:r>
              <a:rPr lang="cs-CZ" dirty="0"/>
              <a:t>, </a:t>
            </a:r>
            <a:r>
              <a:rPr lang="cs-CZ" dirty="0" err="1"/>
              <a:t>half</a:t>
            </a:r>
            <a:r>
              <a:rPr lang="cs-CZ" dirty="0"/>
              <a:t> </a:t>
            </a:r>
            <a:r>
              <a:rPr lang="cs-CZ" dirty="0" err="1"/>
              <a:t>of</a:t>
            </a:r>
            <a:r>
              <a:rPr lang="cs-CZ" dirty="0"/>
              <a:t> </a:t>
            </a:r>
            <a:r>
              <a:rPr lang="cs-CZ" dirty="0" err="1"/>
              <a:t>them</a:t>
            </a:r>
            <a:r>
              <a:rPr lang="cs-CZ" dirty="0"/>
              <a:t> </a:t>
            </a:r>
            <a:r>
              <a:rPr lang="cs-CZ" dirty="0" err="1"/>
              <a:t>don‘t</a:t>
            </a:r>
            <a:r>
              <a:rPr lang="cs-CZ" dirty="0"/>
              <a:t> </a:t>
            </a:r>
            <a:r>
              <a:rPr lang="cs-CZ" dirty="0" err="1"/>
              <a:t>know</a:t>
            </a:r>
            <a:r>
              <a:rPr lang="cs-CZ" dirty="0"/>
              <a:t> </a:t>
            </a:r>
            <a:r>
              <a:rPr lang="cs-CZ" dirty="0" err="1"/>
              <a:t>what</a:t>
            </a:r>
            <a:r>
              <a:rPr lang="cs-CZ" dirty="0"/>
              <a:t> to </a:t>
            </a:r>
            <a:r>
              <a:rPr lang="cs-CZ" dirty="0" err="1"/>
              <a:t>ask</a:t>
            </a:r>
            <a:r>
              <a:rPr lang="cs-CZ" dirty="0"/>
              <a:t> </a:t>
            </a:r>
            <a:r>
              <a:rPr lang="cs-CZ" dirty="0" err="1"/>
              <a:t>for</a:t>
            </a:r>
            <a:r>
              <a:rPr lang="cs-CZ" dirty="0"/>
              <a:t>. </a:t>
            </a:r>
          </a:p>
          <a:p>
            <a:endParaRPr lang="cs-CZ" dirty="0"/>
          </a:p>
        </p:txBody>
      </p:sp>
      <p:graphicFrame>
        <p:nvGraphicFramePr>
          <p:cNvPr id="7" name="Zástupný symbol pro graf 16"/>
          <p:cNvGraphicFramePr>
            <a:graphicFrameLocks noGrp="1"/>
          </p:cNvGraphicFramePr>
          <p:nvPr>
            <p:ph type="chart" sz="quarter" idx="14"/>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6378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European</a:t>
            </a:r>
            <a:r>
              <a:rPr lang="cs-CZ" dirty="0"/>
              <a:t> </a:t>
            </a:r>
            <a:r>
              <a:rPr lang="cs-CZ" dirty="0" err="1"/>
              <a:t>funds</a:t>
            </a:r>
            <a:r>
              <a:rPr lang="cs-CZ" dirty="0"/>
              <a:t> are </a:t>
            </a:r>
            <a:r>
              <a:rPr lang="cs-CZ" dirty="0" err="1"/>
              <a:t>spent</a:t>
            </a:r>
            <a:r>
              <a:rPr lang="cs-CZ" dirty="0"/>
              <a:t> </a:t>
            </a:r>
            <a:r>
              <a:rPr lang="cs-CZ" dirty="0" err="1"/>
              <a:t>efficiently</a:t>
            </a:r>
            <a:endParaRPr lang="cs-CZ" dirty="0"/>
          </a:p>
        </p:txBody>
      </p:sp>
      <p:sp>
        <p:nvSpPr>
          <p:cNvPr id="3" name="Zástupný symbol pro text 2"/>
          <p:cNvSpPr>
            <a:spLocks noGrp="1"/>
          </p:cNvSpPr>
          <p:nvPr>
            <p:ph type="body" sz="quarter" idx="10"/>
          </p:nvPr>
        </p:nvSpPr>
        <p:spPr/>
        <p:txBody>
          <a:bodyPr/>
          <a:lstStyle/>
          <a:p>
            <a:r>
              <a:rPr lang="cs-CZ" dirty="0"/>
              <a:t>trust in </a:t>
            </a:r>
            <a:r>
              <a:rPr lang="cs-CZ" dirty="0" err="1"/>
              <a:t>spending</a:t>
            </a:r>
            <a:r>
              <a:rPr lang="cs-CZ" dirty="0"/>
              <a:t> </a:t>
            </a:r>
            <a:r>
              <a:rPr lang="cs-CZ" dirty="0" err="1"/>
              <a:t>of</a:t>
            </a:r>
            <a:r>
              <a:rPr lang="cs-CZ" dirty="0"/>
              <a:t> </a:t>
            </a:r>
            <a:r>
              <a:rPr lang="cs-CZ" dirty="0" err="1"/>
              <a:t>municipalities</a:t>
            </a:r>
            <a:endParaRPr lang="cs-CZ" dirty="0"/>
          </a:p>
        </p:txBody>
      </p:sp>
      <p:sp>
        <p:nvSpPr>
          <p:cNvPr id="4" name="Zástupný symbol pro text 3"/>
          <p:cNvSpPr>
            <a:spLocks noGrp="1"/>
          </p:cNvSpPr>
          <p:nvPr>
            <p:ph type="body" sz="quarter" idx="11"/>
          </p:nvPr>
        </p:nvSpPr>
        <p:spPr/>
        <p:txBody>
          <a:bodyPr/>
          <a:lstStyle/>
          <a:p>
            <a:r>
              <a:rPr lang="en-US" dirty="0"/>
              <a:t>Municipalities often use co-financing from the European Union funds. Do you think that these funds are spent efficiently and for the benefit of your community in your area?</a:t>
            </a:r>
            <a:endParaRPr lang="cs-CZ" dirty="0"/>
          </a:p>
        </p:txBody>
      </p:sp>
      <p:sp>
        <p:nvSpPr>
          <p:cNvPr id="5" name="Zástupný symbol pro text 4"/>
          <p:cNvSpPr>
            <a:spLocks noGrp="1"/>
          </p:cNvSpPr>
          <p:nvPr>
            <p:ph type="body" sz="quarter" idx="12"/>
          </p:nvPr>
        </p:nvSpPr>
        <p:spPr/>
        <p:txBody>
          <a:bodyPr/>
          <a:lstStyle/>
          <a:p>
            <a:r>
              <a:rPr lang="cs-CZ" dirty="0" err="1"/>
              <a:t>Only</a:t>
            </a:r>
            <a:r>
              <a:rPr lang="cs-CZ" dirty="0"/>
              <a:t> </a:t>
            </a:r>
            <a:r>
              <a:rPr lang="cs-CZ" dirty="0" err="1"/>
              <a:t>one</a:t>
            </a:r>
            <a:r>
              <a:rPr lang="cs-CZ" dirty="0"/>
              <a:t> person </a:t>
            </a:r>
            <a:r>
              <a:rPr lang="cs-CZ" dirty="0" err="1"/>
              <a:t>from</a:t>
            </a:r>
            <a:r>
              <a:rPr lang="cs-CZ" dirty="0"/>
              <a:t> </a:t>
            </a:r>
            <a:r>
              <a:rPr lang="cs-CZ" dirty="0" err="1"/>
              <a:t>seven</a:t>
            </a:r>
            <a:r>
              <a:rPr lang="cs-CZ" dirty="0"/>
              <a:t> </a:t>
            </a:r>
            <a:r>
              <a:rPr lang="cs-CZ" dirty="0" err="1"/>
              <a:t>people</a:t>
            </a:r>
            <a:r>
              <a:rPr lang="cs-CZ" dirty="0"/>
              <a:t> do not </a:t>
            </a:r>
            <a:r>
              <a:rPr lang="cs-CZ" dirty="0" err="1"/>
              <a:t>believe</a:t>
            </a:r>
            <a:r>
              <a:rPr lang="cs-CZ" dirty="0"/>
              <a:t> </a:t>
            </a:r>
            <a:r>
              <a:rPr lang="cs-CZ" dirty="0" err="1"/>
              <a:t>that</a:t>
            </a:r>
            <a:r>
              <a:rPr lang="cs-CZ" dirty="0"/>
              <a:t> </a:t>
            </a:r>
            <a:r>
              <a:rPr lang="cs-CZ" dirty="0" err="1"/>
              <a:t>their</a:t>
            </a:r>
            <a:r>
              <a:rPr lang="cs-CZ" dirty="0"/>
              <a:t> municipality </a:t>
            </a:r>
            <a:r>
              <a:rPr lang="cs-CZ" dirty="0" err="1"/>
              <a:t>representatives</a:t>
            </a:r>
            <a:r>
              <a:rPr lang="cs-CZ" dirty="0"/>
              <a:t> are </a:t>
            </a:r>
            <a:r>
              <a:rPr lang="cs-CZ" dirty="0" err="1"/>
              <a:t>spending</a:t>
            </a:r>
            <a:r>
              <a:rPr lang="cs-CZ" dirty="0"/>
              <a:t> </a:t>
            </a:r>
            <a:r>
              <a:rPr lang="cs-CZ" dirty="0" err="1"/>
              <a:t>the</a:t>
            </a:r>
            <a:r>
              <a:rPr lang="cs-CZ" dirty="0"/>
              <a:t> </a:t>
            </a:r>
            <a:r>
              <a:rPr lang="cs-CZ" dirty="0" err="1"/>
              <a:t>money</a:t>
            </a:r>
            <a:r>
              <a:rPr lang="cs-CZ" dirty="0"/>
              <a:t> </a:t>
            </a:r>
            <a:r>
              <a:rPr lang="cs-CZ" dirty="0" err="1"/>
              <a:t>from</a:t>
            </a:r>
            <a:r>
              <a:rPr lang="cs-CZ" dirty="0"/>
              <a:t> EU </a:t>
            </a:r>
            <a:r>
              <a:rPr lang="cs-CZ" dirty="0" err="1"/>
              <a:t>efficiently</a:t>
            </a:r>
            <a:r>
              <a:rPr lang="cs-CZ" dirty="0"/>
              <a:t>. </a:t>
            </a:r>
          </a:p>
        </p:txBody>
      </p:sp>
      <p:graphicFrame>
        <p:nvGraphicFramePr>
          <p:cNvPr id="10" name="Zástupný symbol pro graf 16"/>
          <p:cNvGraphicFramePr>
            <a:graphicFrameLocks/>
          </p:cNvGraphicFramePr>
          <p:nvPr>
            <p:extLst>
              <p:ext uri="{D42A27DB-BD31-4B8C-83A1-F6EECF244321}">
                <p14:modId xmlns:p14="http://schemas.microsoft.com/office/powerpoint/2010/main" val="2872888027"/>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6159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Divided</a:t>
            </a:r>
            <a:r>
              <a:rPr lang="cs-CZ" dirty="0"/>
              <a:t> on </a:t>
            </a:r>
            <a:r>
              <a:rPr lang="cs-CZ" dirty="0" err="1"/>
              <a:t>inequalities</a:t>
            </a:r>
            <a:endParaRPr lang="cs-CZ" dirty="0"/>
          </a:p>
        </p:txBody>
      </p:sp>
      <p:sp>
        <p:nvSpPr>
          <p:cNvPr id="3" name="Zástupný symbol pro text 2"/>
          <p:cNvSpPr>
            <a:spLocks noGrp="1"/>
          </p:cNvSpPr>
          <p:nvPr>
            <p:ph type="body" sz="quarter" idx="10"/>
          </p:nvPr>
        </p:nvSpPr>
        <p:spPr/>
        <p:txBody>
          <a:bodyPr/>
          <a:lstStyle/>
          <a:p>
            <a:r>
              <a:rPr lang="cs-CZ" dirty="0"/>
              <a:t>EFFORTS OF EU TO TACKLE INEQUALITIES</a:t>
            </a:r>
          </a:p>
        </p:txBody>
      </p:sp>
      <p:sp>
        <p:nvSpPr>
          <p:cNvPr id="4" name="Zástupný symbol pro text 3"/>
          <p:cNvSpPr>
            <a:spLocks noGrp="1"/>
          </p:cNvSpPr>
          <p:nvPr>
            <p:ph type="body" sz="quarter" idx="11"/>
          </p:nvPr>
        </p:nvSpPr>
        <p:spPr/>
        <p:txBody>
          <a:bodyPr/>
          <a:lstStyle/>
          <a:p>
            <a:r>
              <a:rPr lang="en-US" dirty="0"/>
              <a:t>One of the European Union's key efforts is the reduction of inequalities between the Member States, but especially between regions within individual countries. Do you feel that this effort is reflected in your life and surroundings in some way?</a:t>
            </a:r>
            <a:endParaRPr lang="cs-CZ" dirty="0"/>
          </a:p>
        </p:txBody>
      </p:sp>
      <p:sp>
        <p:nvSpPr>
          <p:cNvPr id="5" name="Zástupný symbol pro text 4"/>
          <p:cNvSpPr>
            <a:spLocks noGrp="1"/>
          </p:cNvSpPr>
          <p:nvPr>
            <p:ph type="body" sz="quarter" idx="12"/>
          </p:nvPr>
        </p:nvSpPr>
        <p:spPr/>
        <p:txBody>
          <a:bodyPr/>
          <a:lstStyle/>
          <a:p>
            <a:r>
              <a:rPr lang="cs-CZ" dirty="0" err="1"/>
              <a:t>We</a:t>
            </a:r>
            <a:r>
              <a:rPr lang="cs-CZ" dirty="0"/>
              <a:t> are </a:t>
            </a:r>
            <a:r>
              <a:rPr lang="cs-CZ" dirty="0" err="1"/>
              <a:t>divided</a:t>
            </a:r>
            <a:r>
              <a:rPr lang="cs-CZ" dirty="0"/>
              <a:t> </a:t>
            </a:r>
            <a:r>
              <a:rPr lang="cs-CZ" dirty="0" err="1"/>
              <a:t>into</a:t>
            </a:r>
            <a:r>
              <a:rPr lang="cs-CZ" dirty="0"/>
              <a:t> </a:t>
            </a:r>
            <a:r>
              <a:rPr lang="cs-CZ" dirty="0" err="1"/>
              <a:t>two</a:t>
            </a:r>
            <a:r>
              <a:rPr lang="cs-CZ" dirty="0"/>
              <a:t> </a:t>
            </a:r>
            <a:r>
              <a:rPr lang="cs-CZ" dirty="0" err="1"/>
              <a:t>opposing</a:t>
            </a:r>
            <a:r>
              <a:rPr lang="cs-CZ" dirty="0"/>
              <a:t> </a:t>
            </a:r>
            <a:r>
              <a:rPr lang="cs-CZ" dirty="0" err="1"/>
              <a:t>groups</a:t>
            </a:r>
            <a:r>
              <a:rPr lang="cs-CZ" dirty="0"/>
              <a:t> – </a:t>
            </a:r>
            <a:r>
              <a:rPr lang="cs-CZ" dirty="0" err="1"/>
              <a:t>one</a:t>
            </a:r>
            <a:r>
              <a:rPr lang="cs-CZ" dirty="0"/>
              <a:t> </a:t>
            </a:r>
            <a:r>
              <a:rPr lang="cs-CZ" dirty="0" err="1"/>
              <a:t>does</a:t>
            </a:r>
            <a:r>
              <a:rPr lang="cs-CZ" dirty="0"/>
              <a:t> </a:t>
            </a:r>
            <a:r>
              <a:rPr lang="cs-CZ" dirty="0" err="1"/>
              <a:t>feel</a:t>
            </a:r>
            <a:r>
              <a:rPr lang="cs-CZ" dirty="0"/>
              <a:t> </a:t>
            </a:r>
            <a:r>
              <a:rPr lang="cs-CZ" dirty="0" err="1"/>
              <a:t>that</a:t>
            </a:r>
            <a:r>
              <a:rPr lang="cs-CZ" dirty="0"/>
              <a:t> EU has positive </a:t>
            </a:r>
            <a:r>
              <a:rPr lang="cs-CZ" dirty="0" err="1"/>
              <a:t>impact</a:t>
            </a:r>
            <a:r>
              <a:rPr lang="cs-CZ" dirty="0"/>
              <a:t> to </a:t>
            </a:r>
            <a:r>
              <a:rPr lang="cs-CZ" dirty="0" err="1"/>
              <a:t>their</a:t>
            </a:r>
            <a:r>
              <a:rPr lang="cs-CZ" dirty="0"/>
              <a:t> </a:t>
            </a:r>
            <a:r>
              <a:rPr lang="cs-CZ" dirty="0" err="1"/>
              <a:t>surroundings</a:t>
            </a:r>
            <a:r>
              <a:rPr lang="cs-CZ" dirty="0"/>
              <a:t> and </a:t>
            </a:r>
            <a:r>
              <a:rPr lang="cs-CZ" dirty="0" err="1"/>
              <a:t>tackling</a:t>
            </a:r>
            <a:r>
              <a:rPr lang="cs-CZ" dirty="0"/>
              <a:t> </a:t>
            </a:r>
            <a:r>
              <a:rPr lang="cs-CZ" dirty="0" err="1"/>
              <a:t>the</a:t>
            </a:r>
            <a:r>
              <a:rPr lang="cs-CZ" dirty="0"/>
              <a:t> </a:t>
            </a:r>
            <a:r>
              <a:rPr lang="cs-CZ" dirty="0" err="1"/>
              <a:t>inequalities</a:t>
            </a:r>
            <a:r>
              <a:rPr lang="cs-CZ" dirty="0"/>
              <a:t> </a:t>
            </a:r>
            <a:r>
              <a:rPr lang="cs-CZ" dirty="0" err="1"/>
              <a:t>between</a:t>
            </a:r>
            <a:r>
              <a:rPr lang="cs-CZ" dirty="0"/>
              <a:t> </a:t>
            </a:r>
            <a:r>
              <a:rPr lang="cs-CZ" dirty="0" err="1"/>
              <a:t>regions</a:t>
            </a:r>
            <a:r>
              <a:rPr lang="cs-CZ" dirty="0"/>
              <a:t> </a:t>
            </a:r>
            <a:r>
              <a:rPr lang="cs-CZ" dirty="0" err="1"/>
              <a:t>well</a:t>
            </a:r>
            <a:r>
              <a:rPr lang="cs-CZ" dirty="0"/>
              <a:t>, </a:t>
            </a:r>
            <a:r>
              <a:rPr lang="cs-CZ" dirty="0" err="1"/>
              <a:t>while</a:t>
            </a:r>
            <a:r>
              <a:rPr lang="cs-CZ" dirty="0"/>
              <a:t> </a:t>
            </a:r>
            <a:r>
              <a:rPr lang="cs-CZ" dirty="0" err="1"/>
              <a:t>the</a:t>
            </a:r>
            <a:r>
              <a:rPr lang="cs-CZ" dirty="0"/>
              <a:t> </a:t>
            </a:r>
            <a:r>
              <a:rPr lang="cs-CZ" dirty="0" err="1"/>
              <a:t>other</a:t>
            </a:r>
            <a:r>
              <a:rPr lang="cs-CZ" dirty="0"/>
              <a:t> </a:t>
            </a:r>
            <a:r>
              <a:rPr lang="cs-CZ" dirty="0" err="1"/>
              <a:t>half</a:t>
            </a:r>
            <a:r>
              <a:rPr lang="cs-CZ" dirty="0"/>
              <a:t> not. </a:t>
            </a:r>
          </a:p>
        </p:txBody>
      </p:sp>
      <p:graphicFrame>
        <p:nvGraphicFramePr>
          <p:cNvPr id="10" name="Zástupný symbol pro graf 16"/>
          <p:cNvGraphicFramePr>
            <a:graphicFrameLocks/>
          </p:cNvGraphicFramePr>
          <p:nvPr>
            <p:extLst>
              <p:ext uri="{D42A27DB-BD31-4B8C-83A1-F6EECF244321}">
                <p14:modId xmlns:p14="http://schemas.microsoft.com/office/powerpoint/2010/main" val="322165712"/>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0781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lstStyle/>
          <a:p>
            <a:r>
              <a:rPr lang="sk-SK" dirty="0"/>
              <a:t>ANTICIPATED EU BENEFITS</a:t>
            </a:r>
            <a:endParaRPr lang="cs-CZ" dirty="0"/>
          </a:p>
        </p:txBody>
      </p:sp>
    </p:spTree>
    <p:extLst>
      <p:ext uri="{BB962C8B-B14F-4D97-AF65-F5344CB8AC3E}">
        <p14:creationId xmlns:p14="http://schemas.microsoft.com/office/powerpoint/2010/main" val="3113146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Zástupný symbol pro graf 16"/>
          <p:cNvGraphicFramePr>
            <a:graphicFrameLocks/>
          </p:cNvGraphicFramePr>
          <p:nvPr>
            <p:extLst>
              <p:ext uri="{D42A27DB-BD31-4B8C-83A1-F6EECF244321}">
                <p14:modId xmlns:p14="http://schemas.microsoft.com/office/powerpoint/2010/main" val="2480870746"/>
              </p:ext>
            </p:extLst>
          </p:nvPr>
        </p:nvGraphicFramePr>
        <p:xfrm>
          <a:off x="2806078" y="1032841"/>
          <a:ext cx="5882853" cy="30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4014325399"/>
              </p:ext>
            </p:extLst>
          </p:nvPr>
        </p:nvGraphicFramePr>
        <p:xfrm>
          <a:off x="0" y="1032841"/>
          <a:ext cx="5882853" cy="3071941"/>
        </p:xfrm>
        <a:graphic>
          <a:graphicData uri="http://schemas.openxmlformats.org/drawingml/2006/chart">
            <c:chart xmlns:c="http://schemas.openxmlformats.org/drawingml/2006/chart" xmlns:r="http://schemas.openxmlformats.org/officeDocument/2006/relationships" r:id="rId3"/>
          </a:graphicData>
        </a:graphic>
      </p:graphicFrame>
      <p:sp>
        <p:nvSpPr>
          <p:cNvPr id="2" name="Zástupný symbol pro text 1"/>
          <p:cNvSpPr>
            <a:spLocks noGrp="1"/>
          </p:cNvSpPr>
          <p:nvPr>
            <p:ph type="body" sz="quarter" idx="13"/>
          </p:nvPr>
        </p:nvSpPr>
        <p:spPr/>
        <p:txBody>
          <a:bodyPr/>
          <a:lstStyle/>
          <a:p>
            <a:r>
              <a:rPr lang="en-GB"/>
              <a:t>Two thirds are in favor of referendums</a:t>
            </a:r>
          </a:p>
        </p:txBody>
      </p:sp>
      <p:sp>
        <p:nvSpPr>
          <p:cNvPr id="3" name="Zástupný symbol pro text 2"/>
          <p:cNvSpPr>
            <a:spLocks noGrp="1"/>
          </p:cNvSpPr>
          <p:nvPr>
            <p:ph type="body" sz="quarter" idx="10"/>
          </p:nvPr>
        </p:nvSpPr>
        <p:spPr/>
        <p:txBody>
          <a:bodyPr/>
          <a:lstStyle/>
          <a:p>
            <a:r>
              <a:rPr lang="cs-CZ" dirty="0" err="1"/>
              <a:t>Expectations</a:t>
            </a:r>
            <a:r>
              <a:rPr lang="cs-CZ" dirty="0"/>
              <a:t> </a:t>
            </a:r>
            <a:r>
              <a:rPr lang="cs-CZ" dirty="0" err="1"/>
              <a:t>from</a:t>
            </a:r>
            <a:r>
              <a:rPr lang="cs-CZ" dirty="0"/>
              <a:t> </a:t>
            </a:r>
            <a:r>
              <a:rPr lang="cs-CZ" dirty="0" err="1"/>
              <a:t>the</a:t>
            </a:r>
            <a:r>
              <a:rPr lang="cs-CZ" dirty="0"/>
              <a:t> </a:t>
            </a:r>
            <a:r>
              <a:rPr lang="cs-CZ" dirty="0" err="1"/>
              <a:t>eu</a:t>
            </a:r>
            <a:r>
              <a:rPr lang="cs-CZ" dirty="0"/>
              <a:t>			</a:t>
            </a:r>
          </a:p>
        </p:txBody>
      </p:sp>
      <p:sp>
        <p:nvSpPr>
          <p:cNvPr id="4" name="Zástupný symbol pro text 3"/>
          <p:cNvSpPr>
            <a:spLocks noGrp="1"/>
          </p:cNvSpPr>
          <p:nvPr>
            <p:ph type="body" sz="quarter" idx="11"/>
          </p:nvPr>
        </p:nvSpPr>
        <p:spPr/>
        <p:txBody>
          <a:bodyPr/>
          <a:lstStyle/>
          <a:p>
            <a:r>
              <a:rPr lang="en-US" dirty="0"/>
              <a:t>In this part of the questionnaire, we will present to you the statements made by people in connection with their expectations as for the European Union. For each, please tick whether you agree or disagree.</a:t>
            </a:r>
            <a:endParaRPr lang="cs-CZ" dirty="0"/>
          </a:p>
        </p:txBody>
      </p:sp>
      <p:sp>
        <p:nvSpPr>
          <p:cNvPr id="5" name="Zástupný symbol pro text 4"/>
          <p:cNvSpPr>
            <a:spLocks noGrp="1"/>
          </p:cNvSpPr>
          <p:nvPr>
            <p:ph type="body" sz="quarter" idx="12"/>
          </p:nvPr>
        </p:nvSpPr>
        <p:spPr/>
        <p:txBody>
          <a:bodyPr/>
          <a:lstStyle/>
          <a:p>
            <a:r>
              <a:rPr lang="en-GB"/>
              <a:t>Direct democracy is an important topic in the Czech republic, even in contrast to the fact that we have one of the lowest voter turnouts in the whole EU. This finding may be part of the bigger issue – Czech republic doesn‘t have a crucial voice or impact within the EU in the eyes of the public as we can see from the most agreed statement. Czech interests are not the same as EU interests. </a:t>
            </a:r>
          </a:p>
        </p:txBody>
      </p:sp>
    </p:spTree>
    <p:extLst>
      <p:ext uri="{BB962C8B-B14F-4D97-AF65-F5344CB8AC3E}">
        <p14:creationId xmlns:p14="http://schemas.microsoft.com/office/powerpoint/2010/main" val="4160581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Opposition voters for the Schengen area</a:t>
            </a:r>
          </a:p>
        </p:txBody>
      </p:sp>
      <p:sp>
        <p:nvSpPr>
          <p:cNvPr id="3" name="Zástupný symbol pro text 2"/>
          <p:cNvSpPr>
            <a:spLocks noGrp="1"/>
          </p:cNvSpPr>
          <p:nvPr>
            <p:ph type="body" sz="quarter" idx="10"/>
          </p:nvPr>
        </p:nvSpPr>
        <p:spPr/>
        <p:txBody>
          <a:bodyPr/>
          <a:lstStyle/>
          <a:p>
            <a:r>
              <a:rPr lang="cs-CZ" i="1" dirty="0"/>
              <a:t>„</a:t>
            </a:r>
            <a:r>
              <a:rPr lang="en-US" i="1" dirty="0"/>
              <a:t>Membership in the Schengen area is one of the </a:t>
            </a:r>
            <a:r>
              <a:rPr lang="cs-CZ" i="1" dirty="0" err="1"/>
              <a:t>main</a:t>
            </a:r>
            <a:r>
              <a:rPr lang="cs-CZ" i="1" dirty="0"/>
              <a:t> </a:t>
            </a:r>
            <a:r>
              <a:rPr lang="en-US" i="1" dirty="0"/>
              <a:t>benefits for our country</a:t>
            </a:r>
            <a:r>
              <a:rPr lang="cs-CZ" i="1" dirty="0"/>
              <a:t>.“</a:t>
            </a:r>
          </a:p>
        </p:txBody>
      </p:sp>
      <p:sp>
        <p:nvSpPr>
          <p:cNvPr id="4" name="Zástupný symbol pro text 3"/>
          <p:cNvSpPr>
            <a:spLocks noGrp="1"/>
          </p:cNvSpPr>
          <p:nvPr>
            <p:ph type="body" sz="quarter" idx="11"/>
          </p:nvPr>
        </p:nvSpPr>
        <p:spPr/>
        <p:txBody>
          <a:bodyPr/>
          <a:lstStyle/>
          <a:p>
            <a:r>
              <a:rPr lang="en-US" dirty="0"/>
              <a:t>In this part of the questionnaire, we will present to you the statements made by people in connection with their expectations as for the European Union. For each, please tick whether you agree or disagree.</a:t>
            </a:r>
            <a:endParaRPr lang="cs-CZ" dirty="0"/>
          </a:p>
        </p:txBody>
      </p:sp>
      <p:sp>
        <p:nvSpPr>
          <p:cNvPr id="5" name="Zástupný symbol pro text 4"/>
          <p:cNvSpPr>
            <a:spLocks noGrp="1"/>
          </p:cNvSpPr>
          <p:nvPr>
            <p:ph type="body" sz="quarter" idx="12"/>
          </p:nvPr>
        </p:nvSpPr>
        <p:spPr/>
        <p:txBody>
          <a:bodyPr/>
          <a:lstStyle/>
          <a:p>
            <a:r>
              <a:rPr lang="en-GB"/>
              <a:t>This could be linked to the more cosmopolitan/liberal nature of opposition voters.</a:t>
            </a:r>
          </a:p>
        </p:txBody>
      </p:sp>
      <p:graphicFrame>
        <p:nvGraphicFramePr>
          <p:cNvPr id="10"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726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Zástupný symbol pro graf 16"/>
          <p:cNvGraphicFramePr>
            <a:graphicFrameLocks/>
          </p:cNvGraphicFramePr>
          <p:nvPr/>
        </p:nvGraphicFramePr>
        <p:xfrm>
          <a:off x="5510313" y="1155033"/>
          <a:ext cx="3032262" cy="2797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Zástupný symbol pro graf 16"/>
          <p:cNvGraphicFramePr>
            <a:graphicFrameLocks/>
          </p:cNvGraphicFramePr>
          <p:nvPr/>
        </p:nvGraphicFramePr>
        <p:xfrm>
          <a:off x="3871937" y="1155033"/>
          <a:ext cx="3032262" cy="27973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Zástupný symbol pro graf 16"/>
          <p:cNvGraphicFramePr>
            <a:graphicFrameLocks/>
          </p:cNvGraphicFramePr>
          <p:nvPr/>
        </p:nvGraphicFramePr>
        <p:xfrm>
          <a:off x="2233560" y="1155033"/>
          <a:ext cx="3032262" cy="2797342"/>
        </p:xfrm>
        <a:graphic>
          <a:graphicData uri="http://schemas.openxmlformats.org/drawingml/2006/chart">
            <c:chart xmlns:c="http://schemas.openxmlformats.org/drawingml/2006/chart" xmlns:r="http://schemas.openxmlformats.org/officeDocument/2006/relationships" r:id="rId4"/>
          </a:graphicData>
        </a:graphic>
      </p:graphicFrame>
      <p:sp>
        <p:nvSpPr>
          <p:cNvPr id="2" name="Zástupný symbol pro text 1"/>
          <p:cNvSpPr>
            <a:spLocks noGrp="1"/>
          </p:cNvSpPr>
          <p:nvPr>
            <p:ph type="body" sz="quarter" idx="13"/>
          </p:nvPr>
        </p:nvSpPr>
        <p:spPr/>
        <p:txBody>
          <a:bodyPr/>
          <a:lstStyle/>
          <a:p>
            <a:r>
              <a:rPr lang="en-GB"/>
              <a:t>Agreed to disagree</a:t>
            </a:r>
          </a:p>
        </p:txBody>
      </p:sp>
      <p:sp>
        <p:nvSpPr>
          <p:cNvPr id="3" name="Zástupný symbol pro text 2"/>
          <p:cNvSpPr>
            <a:spLocks noGrp="1"/>
          </p:cNvSpPr>
          <p:nvPr>
            <p:ph type="body" sz="quarter" idx="10"/>
          </p:nvPr>
        </p:nvSpPr>
        <p:spPr/>
        <p:txBody>
          <a:bodyPr/>
          <a:lstStyle/>
          <a:p>
            <a:r>
              <a:rPr lang="cs-CZ" i="1" dirty="0"/>
              <a:t>„</a:t>
            </a:r>
            <a:r>
              <a:rPr lang="en-US" i="1" dirty="0"/>
              <a:t>Our country benefits from the European Union's subsidy policy system.</a:t>
            </a:r>
            <a:r>
              <a:rPr lang="cs-CZ" i="1" dirty="0"/>
              <a:t>“</a:t>
            </a:r>
          </a:p>
        </p:txBody>
      </p:sp>
      <p:sp>
        <p:nvSpPr>
          <p:cNvPr id="4" name="Zástupný symbol pro text 3"/>
          <p:cNvSpPr>
            <a:spLocks noGrp="1"/>
          </p:cNvSpPr>
          <p:nvPr>
            <p:ph type="body" sz="quarter" idx="11"/>
          </p:nvPr>
        </p:nvSpPr>
        <p:spPr/>
        <p:txBody>
          <a:bodyPr/>
          <a:lstStyle/>
          <a:p>
            <a:r>
              <a:rPr lang="en-US" dirty="0"/>
              <a:t>If you went to the polls, which side, or coalition of parties would you probably vote for?</a:t>
            </a:r>
            <a:r>
              <a:rPr lang="cs-CZ" dirty="0"/>
              <a:t> </a:t>
            </a:r>
            <a:r>
              <a:rPr lang="en-US" dirty="0"/>
              <a:t>In this part of the questionnaire, we will present to you the statements made by people in connection with their expectations as for the European Union. For each, please tick whether you agree or disagree.</a:t>
            </a:r>
            <a:r>
              <a:rPr lang="cs-CZ" dirty="0"/>
              <a:t> </a:t>
            </a:r>
          </a:p>
        </p:txBody>
      </p:sp>
      <p:sp>
        <p:nvSpPr>
          <p:cNvPr id="5" name="Zástupný symbol pro text 4"/>
          <p:cNvSpPr>
            <a:spLocks noGrp="1"/>
          </p:cNvSpPr>
          <p:nvPr>
            <p:ph type="body" sz="quarter" idx="12"/>
          </p:nvPr>
        </p:nvSpPr>
        <p:spPr/>
        <p:txBody>
          <a:bodyPr/>
          <a:lstStyle/>
          <a:p>
            <a:r>
              <a:rPr lang="en-GB"/>
              <a:t>Three key voters group of political parties (when we consider their profilation: Main coalition party – ANO, main opposition party – Pirates and main anti-establishment party – SPD) and their views on the european subsudy policy systém.</a:t>
            </a:r>
          </a:p>
        </p:txBody>
      </p:sp>
      <p:graphicFrame>
        <p:nvGraphicFramePr>
          <p:cNvPr id="9" name="Zástupný symbol pro graf 16"/>
          <p:cNvGraphicFramePr>
            <a:graphicFrameLocks noGrp="1"/>
          </p:cNvGraphicFramePr>
          <p:nvPr>
            <p:ph type="chart" sz="quarter" idx="14"/>
          </p:nvPr>
        </p:nvGraphicFramePr>
        <p:xfrm>
          <a:off x="23760" y="1155033"/>
          <a:ext cx="3032262" cy="27973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2085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lstStyle/>
          <a:p>
            <a:r>
              <a:rPr lang="sk-SK" dirty="0"/>
              <a:t>IDEAL </a:t>
            </a:r>
            <a:r>
              <a:rPr lang="sk-SK" dirty="0" err="1"/>
              <a:t>MeP</a:t>
            </a:r>
            <a:r>
              <a:rPr lang="sk-SK" dirty="0"/>
              <a:t> CONCEPT TEST</a:t>
            </a:r>
            <a:endParaRPr lang="cs-CZ" dirty="0"/>
          </a:p>
        </p:txBody>
      </p:sp>
    </p:spTree>
    <p:extLst>
      <p:ext uri="{BB962C8B-B14F-4D97-AF65-F5344CB8AC3E}">
        <p14:creationId xmlns:p14="http://schemas.microsoft.com/office/powerpoint/2010/main" val="3435984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délník 8"/>
          <p:cNvSpPr/>
          <p:nvPr/>
        </p:nvSpPr>
        <p:spPr>
          <a:xfrm>
            <a:off x="5522494" y="1118937"/>
            <a:ext cx="3347185" cy="1678405"/>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0" name="Obdélník 9"/>
          <p:cNvSpPr/>
          <p:nvPr/>
        </p:nvSpPr>
        <p:spPr>
          <a:xfrm>
            <a:off x="5522493" y="2797342"/>
            <a:ext cx="3347185" cy="1052763"/>
          </a:xfrm>
          <a:prstGeom prst="rect">
            <a:avLst/>
          </a:prstGeom>
          <a:solidFill>
            <a:srgbClr val="3785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1" name="Obdélník 10"/>
          <p:cNvSpPr/>
          <p:nvPr/>
        </p:nvSpPr>
        <p:spPr>
          <a:xfrm>
            <a:off x="523374" y="1118937"/>
            <a:ext cx="4999119" cy="16784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2" name="Obdélník 11"/>
          <p:cNvSpPr/>
          <p:nvPr/>
        </p:nvSpPr>
        <p:spPr>
          <a:xfrm>
            <a:off x="523373" y="2797342"/>
            <a:ext cx="4999119" cy="10527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3" name="Zástupný symbol pro text 2"/>
          <p:cNvSpPr>
            <a:spLocks noGrp="1"/>
          </p:cNvSpPr>
          <p:nvPr>
            <p:ph type="body" sz="quarter" idx="10"/>
          </p:nvPr>
        </p:nvSpPr>
        <p:spPr/>
        <p:txBody>
          <a:bodyPr/>
          <a:lstStyle/>
          <a:p>
            <a:r>
              <a:rPr lang="en-US" dirty="0"/>
              <a:t>The </a:t>
            </a:r>
            <a:r>
              <a:rPr lang="cs-CZ" dirty="0" err="1"/>
              <a:t>MAp</a:t>
            </a:r>
            <a:r>
              <a:rPr lang="cs-CZ" dirty="0"/>
              <a:t> OF AN </a:t>
            </a:r>
            <a:r>
              <a:rPr lang="en-US" dirty="0"/>
              <a:t>ideal M</a:t>
            </a:r>
            <a:r>
              <a:rPr lang="cs-CZ" dirty="0"/>
              <a:t>E</a:t>
            </a:r>
            <a:r>
              <a:rPr lang="en-US" dirty="0"/>
              <a:t>P</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graphicFrame>
        <p:nvGraphicFramePr>
          <p:cNvPr id="13" name="Graf 12"/>
          <p:cNvGraphicFramePr>
            <a:graphicFrameLocks/>
          </p:cNvGraphicFramePr>
          <p:nvPr>
            <p:extLst>
              <p:ext uri="{D42A27DB-BD31-4B8C-83A1-F6EECF244321}">
                <p14:modId xmlns:p14="http://schemas.microsoft.com/office/powerpoint/2010/main" val="4249233118"/>
              </p:ext>
            </p:extLst>
          </p:nvPr>
        </p:nvGraphicFramePr>
        <p:xfrm>
          <a:off x="84666" y="1072261"/>
          <a:ext cx="8974667" cy="2998977"/>
        </p:xfrm>
        <a:graphic>
          <a:graphicData uri="http://schemas.openxmlformats.org/drawingml/2006/chart">
            <c:chart xmlns:c="http://schemas.openxmlformats.org/drawingml/2006/chart" xmlns:r="http://schemas.openxmlformats.org/officeDocument/2006/relationships" r:id="rId2"/>
          </a:graphicData>
        </a:graphic>
      </p:graphicFrame>
      <p:sp>
        <p:nvSpPr>
          <p:cNvPr id="14" name="Zástupný symbol pro text 3">
            <a:extLst>
              <a:ext uri="{FF2B5EF4-FFF2-40B4-BE49-F238E27FC236}">
                <a16:creationId xmlns:a16="http://schemas.microsoft.com/office/drawing/2014/main" id="{EBC81FCE-2740-4A12-9B1E-8D0851925C17}"/>
              </a:ext>
            </a:extLst>
          </p:cNvPr>
          <p:cNvSpPr txBox="1">
            <a:spLocks/>
          </p:cNvSpPr>
          <p:nvPr/>
        </p:nvSpPr>
        <p:spPr>
          <a:xfrm>
            <a:off x="1451864" y="1573461"/>
            <a:ext cx="2910731" cy="534545"/>
          </a:xfrm>
          <a:prstGeom prst="rect">
            <a:avLst/>
          </a:prstGeom>
        </p:spPr>
        <p:txBody>
          <a:bodyPr vert="horz" lIns="91440" tIns="45720" rIns="91440" bIns="45720" rtlCol="0" anchor="ctr">
            <a:noAutofit/>
          </a:bodyPr>
          <a:lstStyle>
            <a:lvl1pPr marL="0" indent="0" algn="l" defTabSz="457200" rtl="0" eaLnBrk="1" latinLnBrk="0" hangingPunct="1">
              <a:spcBef>
                <a:spcPct val="20000"/>
              </a:spcBef>
              <a:buFont typeface="Arial"/>
              <a:buNone/>
              <a:defRPr sz="600" b="0" i="0" kern="1200">
                <a:solidFill>
                  <a:schemeClr val="tx1"/>
                </a:solidFill>
                <a:latin typeface="Helvetica"/>
                <a:ea typeface="+mn-ea"/>
                <a:cs typeface="Helvetica"/>
              </a:defRPr>
            </a:lvl1pPr>
            <a:lvl2pPr marL="4572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2pPr>
            <a:lvl3pPr marL="9144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3pPr>
            <a:lvl4pPr marL="13716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4pPr>
            <a:lvl5pPr marL="18288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cs-CZ" sz="1000" dirty="0"/>
              <a:t>WHAT MEP DOES BUT SHOULD NOT</a:t>
            </a:r>
          </a:p>
        </p:txBody>
      </p:sp>
      <p:sp>
        <p:nvSpPr>
          <p:cNvPr id="15" name="Zástupný symbol pro text 3">
            <a:extLst>
              <a:ext uri="{FF2B5EF4-FFF2-40B4-BE49-F238E27FC236}">
                <a16:creationId xmlns:a16="http://schemas.microsoft.com/office/drawing/2014/main" id="{709CC9FD-2D4C-411B-8DCA-9C5516D9ADFC}"/>
              </a:ext>
            </a:extLst>
          </p:cNvPr>
          <p:cNvSpPr txBox="1">
            <a:spLocks/>
          </p:cNvSpPr>
          <p:nvPr/>
        </p:nvSpPr>
        <p:spPr>
          <a:xfrm>
            <a:off x="1403642" y="3049584"/>
            <a:ext cx="2910731" cy="534545"/>
          </a:xfrm>
          <a:prstGeom prst="rect">
            <a:avLst/>
          </a:prstGeom>
        </p:spPr>
        <p:txBody>
          <a:bodyPr vert="horz" lIns="91440" tIns="45720" rIns="91440" bIns="45720" rtlCol="0" anchor="ctr">
            <a:noAutofit/>
          </a:bodyPr>
          <a:lstStyle>
            <a:lvl1pPr marL="0" indent="0" algn="l" defTabSz="457200" rtl="0" eaLnBrk="1" latinLnBrk="0" hangingPunct="1">
              <a:spcBef>
                <a:spcPct val="20000"/>
              </a:spcBef>
              <a:buFont typeface="Arial"/>
              <a:buNone/>
              <a:defRPr sz="600" b="0" i="0" kern="1200">
                <a:solidFill>
                  <a:schemeClr val="tx1"/>
                </a:solidFill>
                <a:latin typeface="Helvetica"/>
                <a:ea typeface="+mn-ea"/>
                <a:cs typeface="Helvetica"/>
              </a:defRPr>
            </a:lvl1pPr>
            <a:lvl2pPr marL="4572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2pPr>
            <a:lvl3pPr marL="9144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3pPr>
            <a:lvl4pPr marL="13716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4pPr>
            <a:lvl5pPr marL="18288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cs-CZ" sz="1000" dirty="0"/>
              <a:t>WHAT MEP DOES NOT AND SHOULD NOT</a:t>
            </a:r>
          </a:p>
        </p:txBody>
      </p:sp>
      <p:sp>
        <p:nvSpPr>
          <p:cNvPr id="16" name="Zástupný symbol pro text 3">
            <a:extLst>
              <a:ext uri="{FF2B5EF4-FFF2-40B4-BE49-F238E27FC236}">
                <a16:creationId xmlns:a16="http://schemas.microsoft.com/office/drawing/2014/main" id="{7BB58F9C-91DB-4423-BB35-405ECC9B0E2F}"/>
              </a:ext>
            </a:extLst>
          </p:cNvPr>
          <p:cNvSpPr txBox="1">
            <a:spLocks/>
          </p:cNvSpPr>
          <p:nvPr/>
        </p:nvSpPr>
        <p:spPr>
          <a:xfrm>
            <a:off x="5709895" y="1572513"/>
            <a:ext cx="2910731" cy="534545"/>
          </a:xfrm>
          <a:prstGeom prst="rect">
            <a:avLst/>
          </a:prstGeom>
        </p:spPr>
        <p:txBody>
          <a:bodyPr vert="horz" lIns="91440" tIns="45720" rIns="91440" bIns="45720" rtlCol="0" anchor="ctr">
            <a:noAutofit/>
          </a:bodyPr>
          <a:lstStyle>
            <a:lvl1pPr marL="0" indent="0" algn="l" defTabSz="457200" rtl="0" eaLnBrk="1" latinLnBrk="0" hangingPunct="1">
              <a:spcBef>
                <a:spcPct val="20000"/>
              </a:spcBef>
              <a:buFont typeface="Arial"/>
              <a:buNone/>
              <a:defRPr sz="600" b="0" i="0" kern="1200">
                <a:solidFill>
                  <a:schemeClr val="tx1"/>
                </a:solidFill>
                <a:latin typeface="Helvetica"/>
                <a:ea typeface="+mn-ea"/>
                <a:cs typeface="Helvetica"/>
              </a:defRPr>
            </a:lvl1pPr>
            <a:lvl2pPr marL="4572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2pPr>
            <a:lvl3pPr marL="9144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3pPr>
            <a:lvl4pPr marL="13716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4pPr>
            <a:lvl5pPr marL="18288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cs-CZ" sz="1000" dirty="0"/>
              <a:t>KEY BENEFITS OF MEP</a:t>
            </a:r>
          </a:p>
        </p:txBody>
      </p:sp>
      <p:sp>
        <p:nvSpPr>
          <p:cNvPr id="17" name="Zástupný symbol pro text 3">
            <a:extLst>
              <a:ext uri="{FF2B5EF4-FFF2-40B4-BE49-F238E27FC236}">
                <a16:creationId xmlns:a16="http://schemas.microsoft.com/office/drawing/2014/main" id="{FEF4A956-540A-486D-AF48-4251129DA91B}"/>
              </a:ext>
            </a:extLst>
          </p:cNvPr>
          <p:cNvSpPr txBox="1">
            <a:spLocks/>
          </p:cNvSpPr>
          <p:nvPr/>
        </p:nvSpPr>
        <p:spPr>
          <a:xfrm>
            <a:off x="5843936" y="3250918"/>
            <a:ext cx="2910731" cy="534545"/>
          </a:xfrm>
          <a:prstGeom prst="rect">
            <a:avLst/>
          </a:prstGeom>
        </p:spPr>
        <p:txBody>
          <a:bodyPr vert="horz" lIns="91440" tIns="45720" rIns="91440" bIns="45720" rtlCol="0" anchor="ctr">
            <a:noAutofit/>
          </a:bodyPr>
          <a:lstStyle>
            <a:lvl1pPr marL="0" indent="0" algn="l" defTabSz="457200" rtl="0" eaLnBrk="1" latinLnBrk="0" hangingPunct="1">
              <a:spcBef>
                <a:spcPct val="20000"/>
              </a:spcBef>
              <a:buFont typeface="Arial"/>
              <a:buNone/>
              <a:defRPr sz="600" b="0" i="0" kern="1200">
                <a:solidFill>
                  <a:schemeClr val="tx1"/>
                </a:solidFill>
                <a:latin typeface="Helvetica"/>
                <a:ea typeface="+mn-ea"/>
                <a:cs typeface="Helvetica"/>
              </a:defRPr>
            </a:lvl1pPr>
            <a:lvl2pPr marL="4572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2pPr>
            <a:lvl3pPr marL="9144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3pPr>
            <a:lvl4pPr marL="13716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4pPr>
            <a:lvl5pPr marL="1828800" indent="0" algn="l" defTabSz="457200" rtl="0" eaLnBrk="1" latinLnBrk="0" hangingPunct="1">
              <a:spcBef>
                <a:spcPct val="20000"/>
              </a:spcBef>
              <a:buFont typeface="Arial"/>
              <a:buNone/>
              <a:defRPr sz="600" b="0" i="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cs-CZ" sz="1000" dirty="0"/>
              <a:t>MISSING BENEFITS OF MEP</a:t>
            </a:r>
          </a:p>
        </p:txBody>
      </p:sp>
    </p:spTree>
    <p:extLst>
      <p:ext uri="{BB962C8B-B14F-4D97-AF65-F5344CB8AC3E}">
        <p14:creationId xmlns:p14="http://schemas.microsoft.com/office/powerpoint/2010/main" val="175122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obsah 3"/>
          <p:cNvSpPr>
            <a:spLocks noGrp="1"/>
          </p:cNvSpPr>
          <p:nvPr>
            <p:ph sz="quarter" idx="10"/>
          </p:nvPr>
        </p:nvSpPr>
        <p:spPr/>
        <p:txBody>
          <a:bodyPr/>
          <a:lstStyle/>
          <a:p>
            <a:r>
              <a:rPr lang="cs-CZ" dirty="0" err="1"/>
              <a:t>methodology</a:t>
            </a:r>
            <a:endParaRPr lang="cs-CZ" dirty="0"/>
          </a:p>
        </p:txBody>
      </p:sp>
    </p:spTree>
    <p:extLst>
      <p:ext uri="{BB962C8B-B14F-4D97-AF65-F5344CB8AC3E}">
        <p14:creationId xmlns:p14="http://schemas.microsoft.com/office/powerpoint/2010/main" val="23892915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a:xfrm>
            <a:off x="859953" y="4189413"/>
            <a:ext cx="7449021" cy="646112"/>
          </a:xfrm>
        </p:spPr>
        <p:txBody>
          <a:bodyPr/>
          <a:lstStyle/>
          <a:p>
            <a:r>
              <a:rPr lang="en-GB" sz="1400" dirty="0"/>
              <a:t>Current key benefits of M</a:t>
            </a:r>
            <a:r>
              <a:rPr lang="cs-CZ" sz="1400" dirty="0"/>
              <a:t>E</a:t>
            </a:r>
            <a:r>
              <a:rPr lang="en-GB" sz="1400" dirty="0"/>
              <a:t>P are his experiences in politics and ability to use its presence in the heart of the EU to help to promote subsidies for investment in his/her area.</a:t>
            </a:r>
          </a:p>
        </p:txBody>
      </p:sp>
      <p:sp>
        <p:nvSpPr>
          <p:cNvPr id="3" name="Zástupný symbol pro text 2"/>
          <p:cNvSpPr>
            <a:spLocks noGrp="1"/>
          </p:cNvSpPr>
          <p:nvPr>
            <p:ph type="body" sz="quarter" idx="10"/>
          </p:nvPr>
        </p:nvSpPr>
        <p:spPr/>
        <p:txBody>
          <a:bodyPr/>
          <a:lstStyle/>
          <a:p>
            <a:r>
              <a:rPr lang="en-US" dirty="0"/>
              <a:t>KEY BENEFITS OF M</a:t>
            </a:r>
            <a:r>
              <a:rPr lang="cs-CZ" dirty="0"/>
              <a:t>E</a:t>
            </a:r>
            <a:r>
              <a:rPr lang="en-US" dirty="0"/>
              <a:t>P</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grpSp>
        <p:nvGrpSpPr>
          <p:cNvPr id="15" name="Skupina 14">
            <a:extLst>
              <a:ext uri="{FF2B5EF4-FFF2-40B4-BE49-F238E27FC236}">
                <a16:creationId xmlns:a16="http://schemas.microsoft.com/office/drawing/2014/main" id="{83E4B3D0-EF4A-459D-B32F-8198C16958F9}"/>
              </a:ext>
            </a:extLst>
          </p:cNvPr>
          <p:cNvGrpSpPr/>
          <p:nvPr/>
        </p:nvGrpSpPr>
        <p:grpSpPr>
          <a:xfrm>
            <a:off x="7928894" y="257169"/>
            <a:ext cx="910286" cy="500608"/>
            <a:chOff x="8080301" y="91836"/>
            <a:chExt cx="917229" cy="746059"/>
          </a:xfrm>
        </p:grpSpPr>
        <p:sp>
          <p:nvSpPr>
            <p:cNvPr id="16" name="Obdélník 15">
              <a:extLst>
                <a:ext uri="{FF2B5EF4-FFF2-40B4-BE49-F238E27FC236}">
                  <a16:creationId xmlns:a16="http://schemas.microsoft.com/office/drawing/2014/main" id="{02B1835E-201C-4B56-9A23-F0F3BD9E88EA}"/>
                </a:ext>
              </a:extLst>
            </p:cNvPr>
            <p:cNvSpPr/>
            <p:nvPr/>
          </p:nvSpPr>
          <p:spPr>
            <a:xfrm>
              <a:off x="8540183" y="467219"/>
              <a:ext cx="457347" cy="370676"/>
            </a:xfrm>
            <a:prstGeom prst="rect">
              <a:avLst/>
            </a:prstGeom>
            <a:solidFill>
              <a:srgbClr val="3785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7" name="Obdélník 16">
              <a:extLst>
                <a:ext uri="{FF2B5EF4-FFF2-40B4-BE49-F238E27FC236}">
                  <a16:creationId xmlns:a16="http://schemas.microsoft.com/office/drawing/2014/main" id="{D0306F8D-2D11-43B4-8F2A-C4166D64D9F1}"/>
                </a:ext>
              </a:extLst>
            </p:cNvPr>
            <p:cNvSpPr/>
            <p:nvPr/>
          </p:nvSpPr>
          <p:spPr>
            <a:xfrm>
              <a:off x="8540183" y="91836"/>
              <a:ext cx="457347" cy="370676"/>
            </a:xfrm>
            <a:prstGeom prst="rect">
              <a:avLst/>
            </a:prstGeom>
            <a:solidFill>
              <a:srgbClr val="37609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8" name="Obdélník 17">
              <a:extLst>
                <a:ext uri="{FF2B5EF4-FFF2-40B4-BE49-F238E27FC236}">
                  <a16:creationId xmlns:a16="http://schemas.microsoft.com/office/drawing/2014/main" id="{08478875-8BDF-4CA4-A8F2-FEE22FEB3064}"/>
                </a:ext>
              </a:extLst>
            </p:cNvPr>
            <p:cNvSpPr/>
            <p:nvPr/>
          </p:nvSpPr>
          <p:spPr>
            <a:xfrm>
              <a:off x="8080301" y="91836"/>
              <a:ext cx="457347" cy="37067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9" name="Obdélník 18">
              <a:extLst>
                <a:ext uri="{FF2B5EF4-FFF2-40B4-BE49-F238E27FC236}">
                  <a16:creationId xmlns:a16="http://schemas.microsoft.com/office/drawing/2014/main" id="{A7E560A4-08A4-4E43-9FA8-28A987FD2031}"/>
                </a:ext>
              </a:extLst>
            </p:cNvPr>
            <p:cNvSpPr/>
            <p:nvPr/>
          </p:nvSpPr>
          <p:spPr>
            <a:xfrm>
              <a:off x="8080301" y="467219"/>
              <a:ext cx="457347" cy="3706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grpSp>
      <p:graphicFrame>
        <p:nvGraphicFramePr>
          <p:cNvPr id="21" name="Graf 20"/>
          <p:cNvGraphicFramePr>
            <a:graphicFrameLocks/>
          </p:cNvGraphicFramePr>
          <p:nvPr>
            <p:extLst>
              <p:ext uri="{D42A27DB-BD31-4B8C-83A1-F6EECF244321}">
                <p14:modId xmlns:p14="http://schemas.microsoft.com/office/powerpoint/2010/main" val="533481563"/>
              </p:ext>
            </p:extLst>
          </p:nvPr>
        </p:nvGraphicFramePr>
        <p:xfrm>
          <a:off x="84666" y="1072261"/>
          <a:ext cx="8974667" cy="2998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21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text 2"/>
          <p:cNvSpPr>
            <a:spLocks noGrp="1"/>
          </p:cNvSpPr>
          <p:nvPr>
            <p:ph type="body" sz="quarter" idx="10"/>
          </p:nvPr>
        </p:nvSpPr>
        <p:spPr/>
        <p:txBody>
          <a:bodyPr/>
          <a:lstStyle/>
          <a:p>
            <a:r>
              <a:rPr lang="en-US" dirty="0"/>
              <a:t>MISSING BENEFITS OF M</a:t>
            </a:r>
            <a:r>
              <a:rPr lang="cs-CZ" dirty="0"/>
              <a:t>E</a:t>
            </a:r>
            <a:r>
              <a:rPr lang="en-US" dirty="0"/>
              <a:t>P</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grpSp>
        <p:nvGrpSpPr>
          <p:cNvPr id="12" name="Skupina 11">
            <a:extLst>
              <a:ext uri="{FF2B5EF4-FFF2-40B4-BE49-F238E27FC236}">
                <a16:creationId xmlns:a16="http://schemas.microsoft.com/office/drawing/2014/main" id="{83E4B3D0-EF4A-459D-B32F-8198C16958F9}"/>
              </a:ext>
            </a:extLst>
          </p:cNvPr>
          <p:cNvGrpSpPr/>
          <p:nvPr/>
        </p:nvGrpSpPr>
        <p:grpSpPr>
          <a:xfrm>
            <a:off x="7928894" y="257169"/>
            <a:ext cx="910286" cy="500608"/>
            <a:chOff x="8080301" y="91836"/>
            <a:chExt cx="917229" cy="746059"/>
          </a:xfrm>
        </p:grpSpPr>
        <p:sp>
          <p:nvSpPr>
            <p:cNvPr id="13" name="Obdélník 12">
              <a:extLst>
                <a:ext uri="{FF2B5EF4-FFF2-40B4-BE49-F238E27FC236}">
                  <a16:creationId xmlns:a16="http://schemas.microsoft.com/office/drawing/2014/main" id="{02B1835E-201C-4B56-9A23-F0F3BD9E88EA}"/>
                </a:ext>
              </a:extLst>
            </p:cNvPr>
            <p:cNvSpPr/>
            <p:nvPr/>
          </p:nvSpPr>
          <p:spPr>
            <a:xfrm>
              <a:off x="8540183" y="467219"/>
              <a:ext cx="457347" cy="370676"/>
            </a:xfrm>
            <a:prstGeom prst="rect">
              <a:avLst/>
            </a:prstGeom>
            <a:solidFill>
              <a:srgbClr val="37859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4" name="Obdélník 13">
              <a:extLst>
                <a:ext uri="{FF2B5EF4-FFF2-40B4-BE49-F238E27FC236}">
                  <a16:creationId xmlns:a16="http://schemas.microsoft.com/office/drawing/2014/main" id="{D0306F8D-2D11-43B4-8F2A-C4166D64D9F1}"/>
                </a:ext>
              </a:extLst>
            </p:cNvPr>
            <p:cNvSpPr/>
            <p:nvPr/>
          </p:nvSpPr>
          <p:spPr>
            <a:xfrm>
              <a:off x="8540183" y="91836"/>
              <a:ext cx="457347" cy="370676"/>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0" name="Obdélník 19">
              <a:extLst>
                <a:ext uri="{FF2B5EF4-FFF2-40B4-BE49-F238E27FC236}">
                  <a16:creationId xmlns:a16="http://schemas.microsoft.com/office/drawing/2014/main" id="{08478875-8BDF-4CA4-A8F2-FEE22FEB3064}"/>
                </a:ext>
              </a:extLst>
            </p:cNvPr>
            <p:cNvSpPr/>
            <p:nvPr/>
          </p:nvSpPr>
          <p:spPr>
            <a:xfrm>
              <a:off x="8080301" y="91836"/>
              <a:ext cx="457347" cy="37067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2" name="Obdélník 21">
              <a:extLst>
                <a:ext uri="{FF2B5EF4-FFF2-40B4-BE49-F238E27FC236}">
                  <a16:creationId xmlns:a16="http://schemas.microsoft.com/office/drawing/2014/main" id="{A7E560A4-08A4-4E43-9FA8-28A987FD2031}"/>
                </a:ext>
              </a:extLst>
            </p:cNvPr>
            <p:cNvSpPr/>
            <p:nvPr/>
          </p:nvSpPr>
          <p:spPr>
            <a:xfrm>
              <a:off x="8080301" y="467219"/>
              <a:ext cx="457347" cy="3706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grpSp>
      <p:graphicFrame>
        <p:nvGraphicFramePr>
          <p:cNvPr id="23" name="Graf 22"/>
          <p:cNvGraphicFramePr>
            <a:graphicFrameLocks/>
          </p:cNvGraphicFramePr>
          <p:nvPr>
            <p:extLst>
              <p:ext uri="{D42A27DB-BD31-4B8C-83A1-F6EECF244321}">
                <p14:modId xmlns:p14="http://schemas.microsoft.com/office/powerpoint/2010/main" val="3020646080"/>
              </p:ext>
            </p:extLst>
          </p:nvPr>
        </p:nvGraphicFramePr>
        <p:xfrm>
          <a:off x="84666" y="1072261"/>
          <a:ext cx="8974667" cy="2998977"/>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Přímá spojnice se šipkou 23"/>
          <p:cNvCxnSpPr/>
          <p:nvPr/>
        </p:nvCxnSpPr>
        <p:spPr>
          <a:xfrm flipH="1">
            <a:off x="3675311" y="1612232"/>
            <a:ext cx="499647" cy="297676"/>
          </a:xfrm>
          <a:prstGeom prst="straightConnector1">
            <a:avLst/>
          </a:prstGeom>
          <a:ln w="9525">
            <a:solidFill>
              <a:schemeClr val="bg1">
                <a:lumMod val="85000"/>
              </a:schemeClr>
            </a:solidFill>
            <a:tailEnd type="arrow" w="sm" len="sm"/>
          </a:ln>
          <a:effectLst/>
        </p:spPr>
        <p:style>
          <a:lnRef idx="2">
            <a:schemeClr val="accent1"/>
          </a:lnRef>
          <a:fillRef idx="0">
            <a:schemeClr val="accent1"/>
          </a:fillRef>
          <a:effectRef idx="1">
            <a:schemeClr val="accent1"/>
          </a:effectRef>
          <a:fontRef idx="minor">
            <a:schemeClr val="tx1"/>
          </a:fontRef>
        </p:style>
      </p:cxnSp>
      <p:sp>
        <p:nvSpPr>
          <p:cNvPr id="15" name="Zástupný symbol pro text 1">
            <a:extLst>
              <a:ext uri="{FF2B5EF4-FFF2-40B4-BE49-F238E27FC236}">
                <a16:creationId xmlns:a16="http://schemas.microsoft.com/office/drawing/2014/main" id="{80EDA057-7F01-4D2C-911A-C9709DF69E05}"/>
              </a:ext>
            </a:extLst>
          </p:cNvPr>
          <p:cNvSpPr>
            <a:spLocks noGrp="1"/>
          </p:cNvSpPr>
          <p:nvPr>
            <p:ph type="body" sz="quarter" idx="13"/>
          </p:nvPr>
        </p:nvSpPr>
        <p:spPr>
          <a:xfrm>
            <a:off x="859953" y="4189413"/>
            <a:ext cx="7449021" cy="646112"/>
          </a:xfrm>
        </p:spPr>
        <p:txBody>
          <a:bodyPr/>
          <a:lstStyle/>
          <a:p>
            <a:r>
              <a:rPr lang="en-GB" sz="1400" dirty="0"/>
              <a:t>Respondents consider that </a:t>
            </a:r>
            <a:r>
              <a:rPr lang="cs-CZ" sz="1400" dirty="0"/>
              <a:t>MEP</a:t>
            </a:r>
            <a:r>
              <a:rPr lang="en-GB" sz="1400" dirty="0"/>
              <a:t>s do not articulate people’s interest within the EU. However there is a visible demand for </a:t>
            </a:r>
            <a:r>
              <a:rPr lang="cs-CZ" sz="1400" dirty="0"/>
              <a:t>MEP</a:t>
            </a:r>
            <a:r>
              <a:rPr lang="en-GB" sz="1400" dirty="0"/>
              <a:t>s that play role of a medium between the EU and citizens.</a:t>
            </a:r>
          </a:p>
        </p:txBody>
      </p:sp>
    </p:spTree>
    <p:extLst>
      <p:ext uri="{BB962C8B-B14F-4D97-AF65-F5344CB8AC3E}">
        <p14:creationId xmlns:p14="http://schemas.microsoft.com/office/powerpoint/2010/main" val="63259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text 2"/>
          <p:cNvSpPr>
            <a:spLocks noGrp="1"/>
          </p:cNvSpPr>
          <p:nvPr>
            <p:ph type="body" sz="quarter" idx="10"/>
          </p:nvPr>
        </p:nvSpPr>
        <p:spPr/>
        <p:txBody>
          <a:bodyPr/>
          <a:lstStyle/>
          <a:p>
            <a:r>
              <a:rPr lang="en-US" dirty="0"/>
              <a:t>WHAT M</a:t>
            </a:r>
            <a:r>
              <a:rPr lang="cs-CZ" dirty="0"/>
              <a:t>E</a:t>
            </a:r>
            <a:r>
              <a:rPr lang="en-US" dirty="0"/>
              <a:t>P DOES BUT SHOULD NOT</a:t>
            </a:r>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grpSp>
        <p:nvGrpSpPr>
          <p:cNvPr id="12" name="Skupina 11">
            <a:extLst>
              <a:ext uri="{FF2B5EF4-FFF2-40B4-BE49-F238E27FC236}">
                <a16:creationId xmlns:a16="http://schemas.microsoft.com/office/drawing/2014/main" id="{83E4B3D0-EF4A-459D-B32F-8198C16958F9}"/>
              </a:ext>
            </a:extLst>
          </p:cNvPr>
          <p:cNvGrpSpPr/>
          <p:nvPr/>
        </p:nvGrpSpPr>
        <p:grpSpPr>
          <a:xfrm>
            <a:off x="7928894" y="257169"/>
            <a:ext cx="910286" cy="500608"/>
            <a:chOff x="8080301" y="91836"/>
            <a:chExt cx="917229" cy="746059"/>
          </a:xfrm>
        </p:grpSpPr>
        <p:sp>
          <p:nvSpPr>
            <p:cNvPr id="13" name="Obdélník 12">
              <a:extLst>
                <a:ext uri="{FF2B5EF4-FFF2-40B4-BE49-F238E27FC236}">
                  <a16:creationId xmlns:a16="http://schemas.microsoft.com/office/drawing/2014/main" id="{02B1835E-201C-4B56-9A23-F0F3BD9E88EA}"/>
                </a:ext>
              </a:extLst>
            </p:cNvPr>
            <p:cNvSpPr/>
            <p:nvPr/>
          </p:nvSpPr>
          <p:spPr>
            <a:xfrm>
              <a:off x="8540183" y="467219"/>
              <a:ext cx="457347" cy="370676"/>
            </a:xfrm>
            <a:prstGeom prst="rect">
              <a:avLst/>
            </a:prstGeom>
            <a:solidFill>
              <a:srgbClr val="3785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4" name="Obdélník 13">
              <a:extLst>
                <a:ext uri="{FF2B5EF4-FFF2-40B4-BE49-F238E27FC236}">
                  <a16:creationId xmlns:a16="http://schemas.microsoft.com/office/drawing/2014/main" id="{D0306F8D-2D11-43B4-8F2A-C4166D64D9F1}"/>
                </a:ext>
              </a:extLst>
            </p:cNvPr>
            <p:cNvSpPr/>
            <p:nvPr/>
          </p:nvSpPr>
          <p:spPr>
            <a:xfrm>
              <a:off x="8540183" y="91836"/>
              <a:ext cx="457347" cy="370676"/>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0" name="Obdélník 19">
              <a:extLst>
                <a:ext uri="{FF2B5EF4-FFF2-40B4-BE49-F238E27FC236}">
                  <a16:creationId xmlns:a16="http://schemas.microsoft.com/office/drawing/2014/main" id="{08478875-8BDF-4CA4-A8F2-FEE22FEB3064}"/>
                </a:ext>
              </a:extLst>
            </p:cNvPr>
            <p:cNvSpPr/>
            <p:nvPr/>
          </p:nvSpPr>
          <p:spPr>
            <a:xfrm>
              <a:off x="8080301" y="91836"/>
              <a:ext cx="457347" cy="370676"/>
            </a:xfrm>
            <a:prstGeom prst="rect">
              <a:avLst/>
            </a:prstGeom>
            <a:solidFill>
              <a:schemeClr val="accent6">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2" name="Obdélník 21">
              <a:extLst>
                <a:ext uri="{FF2B5EF4-FFF2-40B4-BE49-F238E27FC236}">
                  <a16:creationId xmlns:a16="http://schemas.microsoft.com/office/drawing/2014/main" id="{A7E560A4-08A4-4E43-9FA8-28A987FD2031}"/>
                </a:ext>
              </a:extLst>
            </p:cNvPr>
            <p:cNvSpPr/>
            <p:nvPr/>
          </p:nvSpPr>
          <p:spPr>
            <a:xfrm>
              <a:off x="8080301" y="467219"/>
              <a:ext cx="457347" cy="3706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grpSp>
      <p:graphicFrame>
        <p:nvGraphicFramePr>
          <p:cNvPr id="15" name="Graf 14"/>
          <p:cNvGraphicFramePr>
            <a:graphicFrameLocks/>
          </p:cNvGraphicFramePr>
          <p:nvPr>
            <p:extLst>
              <p:ext uri="{D42A27DB-BD31-4B8C-83A1-F6EECF244321}">
                <p14:modId xmlns:p14="http://schemas.microsoft.com/office/powerpoint/2010/main" val="1531894744"/>
              </p:ext>
            </p:extLst>
          </p:nvPr>
        </p:nvGraphicFramePr>
        <p:xfrm>
          <a:off x="84666" y="1072261"/>
          <a:ext cx="8974667" cy="2998977"/>
        </p:xfrm>
        <a:graphic>
          <a:graphicData uri="http://schemas.openxmlformats.org/drawingml/2006/chart">
            <c:chart xmlns:c="http://schemas.openxmlformats.org/drawingml/2006/chart" xmlns:r="http://schemas.openxmlformats.org/officeDocument/2006/relationships" r:id="rId2"/>
          </a:graphicData>
        </a:graphic>
      </p:graphicFrame>
      <p:sp>
        <p:nvSpPr>
          <p:cNvPr id="16" name="Zástupný symbol pro text 1">
            <a:extLst>
              <a:ext uri="{FF2B5EF4-FFF2-40B4-BE49-F238E27FC236}">
                <a16:creationId xmlns:a16="http://schemas.microsoft.com/office/drawing/2014/main" id="{C6B61E4A-4971-4EBC-B111-E96F244B9184}"/>
              </a:ext>
            </a:extLst>
          </p:cNvPr>
          <p:cNvSpPr>
            <a:spLocks noGrp="1"/>
          </p:cNvSpPr>
          <p:nvPr>
            <p:ph type="body" sz="quarter" idx="13"/>
          </p:nvPr>
        </p:nvSpPr>
        <p:spPr>
          <a:xfrm>
            <a:off x="859953" y="4189413"/>
            <a:ext cx="7449021" cy="646112"/>
          </a:xfrm>
        </p:spPr>
        <p:txBody>
          <a:bodyPr/>
          <a:lstStyle/>
          <a:p>
            <a:r>
              <a:rPr lang="en-GB" sz="1400" dirty="0"/>
              <a:t>Respondents do not appreciate much when </a:t>
            </a:r>
            <a:r>
              <a:rPr lang="cs-CZ" sz="1400" dirty="0"/>
              <a:t>MEP</a:t>
            </a:r>
            <a:r>
              <a:rPr lang="en-GB" sz="1400" dirty="0"/>
              <a:t>s comment other countries.</a:t>
            </a:r>
          </a:p>
        </p:txBody>
      </p:sp>
    </p:spTree>
    <p:extLst>
      <p:ext uri="{BB962C8B-B14F-4D97-AF65-F5344CB8AC3E}">
        <p14:creationId xmlns:p14="http://schemas.microsoft.com/office/powerpoint/2010/main" val="2128280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text 2"/>
          <p:cNvSpPr>
            <a:spLocks noGrp="1"/>
          </p:cNvSpPr>
          <p:nvPr>
            <p:ph type="body" sz="quarter" idx="10"/>
          </p:nvPr>
        </p:nvSpPr>
        <p:spPr/>
        <p:txBody>
          <a:bodyPr/>
          <a:lstStyle/>
          <a:p>
            <a:r>
              <a:rPr lang="en-US" dirty="0"/>
              <a:t>WHAT M</a:t>
            </a:r>
            <a:r>
              <a:rPr lang="cs-CZ" dirty="0"/>
              <a:t>E</a:t>
            </a:r>
            <a:r>
              <a:rPr lang="en-US" dirty="0"/>
              <a:t>P DOES NOT AND SHOULD NOT</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grpSp>
        <p:nvGrpSpPr>
          <p:cNvPr id="12" name="Skupina 11">
            <a:extLst>
              <a:ext uri="{FF2B5EF4-FFF2-40B4-BE49-F238E27FC236}">
                <a16:creationId xmlns:a16="http://schemas.microsoft.com/office/drawing/2014/main" id="{83E4B3D0-EF4A-459D-B32F-8198C16958F9}"/>
              </a:ext>
            </a:extLst>
          </p:cNvPr>
          <p:cNvGrpSpPr/>
          <p:nvPr/>
        </p:nvGrpSpPr>
        <p:grpSpPr>
          <a:xfrm>
            <a:off x="7928894" y="257169"/>
            <a:ext cx="910286" cy="500608"/>
            <a:chOff x="8080301" y="91836"/>
            <a:chExt cx="917229" cy="746059"/>
          </a:xfrm>
        </p:grpSpPr>
        <p:sp>
          <p:nvSpPr>
            <p:cNvPr id="13" name="Obdélník 12">
              <a:extLst>
                <a:ext uri="{FF2B5EF4-FFF2-40B4-BE49-F238E27FC236}">
                  <a16:creationId xmlns:a16="http://schemas.microsoft.com/office/drawing/2014/main" id="{02B1835E-201C-4B56-9A23-F0F3BD9E88EA}"/>
                </a:ext>
              </a:extLst>
            </p:cNvPr>
            <p:cNvSpPr/>
            <p:nvPr/>
          </p:nvSpPr>
          <p:spPr>
            <a:xfrm>
              <a:off x="8540183" y="467219"/>
              <a:ext cx="457347" cy="370676"/>
            </a:xfrm>
            <a:prstGeom prst="rect">
              <a:avLst/>
            </a:prstGeom>
            <a:solidFill>
              <a:srgbClr val="3785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4" name="Obdélník 13">
              <a:extLst>
                <a:ext uri="{FF2B5EF4-FFF2-40B4-BE49-F238E27FC236}">
                  <a16:creationId xmlns:a16="http://schemas.microsoft.com/office/drawing/2014/main" id="{D0306F8D-2D11-43B4-8F2A-C4166D64D9F1}"/>
                </a:ext>
              </a:extLst>
            </p:cNvPr>
            <p:cNvSpPr/>
            <p:nvPr/>
          </p:nvSpPr>
          <p:spPr>
            <a:xfrm>
              <a:off x="8540183" y="91836"/>
              <a:ext cx="457347" cy="370676"/>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0" name="Obdélník 19">
              <a:extLst>
                <a:ext uri="{FF2B5EF4-FFF2-40B4-BE49-F238E27FC236}">
                  <a16:creationId xmlns:a16="http://schemas.microsoft.com/office/drawing/2014/main" id="{08478875-8BDF-4CA4-A8F2-FEE22FEB3064}"/>
                </a:ext>
              </a:extLst>
            </p:cNvPr>
            <p:cNvSpPr/>
            <p:nvPr/>
          </p:nvSpPr>
          <p:spPr>
            <a:xfrm>
              <a:off x="8080301" y="91836"/>
              <a:ext cx="457347" cy="37067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22" name="Obdélník 21">
              <a:extLst>
                <a:ext uri="{FF2B5EF4-FFF2-40B4-BE49-F238E27FC236}">
                  <a16:creationId xmlns:a16="http://schemas.microsoft.com/office/drawing/2014/main" id="{A7E560A4-08A4-4E43-9FA8-28A987FD2031}"/>
                </a:ext>
              </a:extLst>
            </p:cNvPr>
            <p:cNvSpPr/>
            <p:nvPr/>
          </p:nvSpPr>
          <p:spPr>
            <a:xfrm>
              <a:off x="8080301" y="467219"/>
              <a:ext cx="457347" cy="370676"/>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grpSp>
      <p:graphicFrame>
        <p:nvGraphicFramePr>
          <p:cNvPr id="16" name="Graf 15"/>
          <p:cNvGraphicFramePr>
            <a:graphicFrameLocks/>
          </p:cNvGraphicFramePr>
          <p:nvPr>
            <p:extLst>
              <p:ext uri="{D42A27DB-BD31-4B8C-83A1-F6EECF244321}">
                <p14:modId xmlns:p14="http://schemas.microsoft.com/office/powerpoint/2010/main" val="2058084651"/>
              </p:ext>
            </p:extLst>
          </p:nvPr>
        </p:nvGraphicFramePr>
        <p:xfrm>
          <a:off x="84666" y="1072261"/>
          <a:ext cx="8974667" cy="2998977"/>
        </p:xfrm>
        <a:graphic>
          <a:graphicData uri="http://schemas.openxmlformats.org/drawingml/2006/chart">
            <c:chart xmlns:c="http://schemas.openxmlformats.org/drawingml/2006/chart" xmlns:r="http://schemas.openxmlformats.org/officeDocument/2006/relationships" r:id="rId2"/>
          </a:graphicData>
        </a:graphic>
      </p:graphicFrame>
      <p:sp>
        <p:nvSpPr>
          <p:cNvPr id="15" name="Zástupný symbol pro text 1">
            <a:extLst>
              <a:ext uri="{FF2B5EF4-FFF2-40B4-BE49-F238E27FC236}">
                <a16:creationId xmlns:a16="http://schemas.microsoft.com/office/drawing/2014/main" id="{5447B1DA-EE08-4096-A587-04B0D3C9F737}"/>
              </a:ext>
            </a:extLst>
          </p:cNvPr>
          <p:cNvSpPr>
            <a:spLocks noGrp="1"/>
          </p:cNvSpPr>
          <p:nvPr>
            <p:ph type="body" sz="quarter" idx="13"/>
          </p:nvPr>
        </p:nvSpPr>
        <p:spPr>
          <a:xfrm>
            <a:off x="859953" y="4189413"/>
            <a:ext cx="7449021" cy="646112"/>
          </a:xfrm>
        </p:spPr>
        <p:txBody>
          <a:bodyPr/>
          <a:lstStyle/>
          <a:p>
            <a:r>
              <a:rPr lang="en-GB" sz="1400" dirty="0"/>
              <a:t>M</a:t>
            </a:r>
            <a:r>
              <a:rPr lang="cs-CZ" sz="1400" dirty="0"/>
              <a:t>E</a:t>
            </a:r>
            <a:r>
              <a:rPr lang="en-GB" sz="1400" dirty="0"/>
              <a:t>P should promote people not a country.</a:t>
            </a:r>
          </a:p>
        </p:txBody>
      </p:sp>
    </p:spTree>
    <p:extLst>
      <p:ext uri="{BB962C8B-B14F-4D97-AF65-F5344CB8AC3E}">
        <p14:creationId xmlns:p14="http://schemas.microsoft.com/office/powerpoint/2010/main" val="4094051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Voice</a:t>
            </a:r>
            <a:r>
              <a:rPr lang="cs-CZ" dirty="0"/>
              <a:t> </a:t>
            </a:r>
            <a:r>
              <a:rPr lang="cs-CZ" dirty="0" err="1"/>
              <a:t>of</a:t>
            </a:r>
            <a:r>
              <a:rPr lang="cs-CZ" dirty="0"/>
              <a:t> </a:t>
            </a:r>
            <a:r>
              <a:rPr lang="cs-CZ" dirty="0" err="1"/>
              <a:t>the</a:t>
            </a:r>
            <a:r>
              <a:rPr lang="cs-CZ" dirty="0"/>
              <a:t> </a:t>
            </a:r>
            <a:r>
              <a:rPr lang="cs-CZ" dirty="0" err="1"/>
              <a:t>people</a:t>
            </a:r>
            <a:endParaRPr lang="cs-CZ" dirty="0"/>
          </a:p>
        </p:txBody>
      </p:sp>
      <p:sp>
        <p:nvSpPr>
          <p:cNvPr id="3" name="Zástupný symbol pro text 2"/>
          <p:cNvSpPr>
            <a:spLocks noGrp="1"/>
          </p:cNvSpPr>
          <p:nvPr>
            <p:ph type="body" sz="quarter" idx="10"/>
          </p:nvPr>
        </p:nvSpPr>
        <p:spPr/>
        <p:txBody>
          <a:bodyPr/>
          <a:lstStyle/>
          <a:p>
            <a:r>
              <a:rPr lang="en-US" dirty="0"/>
              <a:t>The ideal M</a:t>
            </a:r>
            <a:r>
              <a:rPr lang="cs-CZ" dirty="0"/>
              <a:t>E</a:t>
            </a:r>
            <a:r>
              <a:rPr lang="en-US" dirty="0"/>
              <a:t>P</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sp>
        <p:nvSpPr>
          <p:cNvPr id="5" name="Zástupný symbol pro text 4"/>
          <p:cNvSpPr>
            <a:spLocks noGrp="1"/>
          </p:cNvSpPr>
          <p:nvPr>
            <p:ph type="body" sz="quarter" idx="12"/>
          </p:nvPr>
        </p:nvSpPr>
        <p:spPr/>
        <p:txBody>
          <a:bodyPr/>
          <a:lstStyle/>
          <a:p>
            <a:r>
              <a:rPr lang="cs-CZ" dirty="0" err="1"/>
              <a:t>The</a:t>
            </a:r>
            <a:r>
              <a:rPr lang="cs-CZ" dirty="0"/>
              <a:t> </a:t>
            </a:r>
            <a:r>
              <a:rPr lang="cs-CZ" dirty="0" err="1"/>
              <a:t>ideal</a:t>
            </a:r>
            <a:r>
              <a:rPr lang="cs-CZ" dirty="0"/>
              <a:t> MEP </a:t>
            </a:r>
            <a:r>
              <a:rPr lang="cs-CZ" dirty="0" err="1"/>
              <a:t>should</a:t>
            </a:r>
            <a:r>
              <a:rPr lang="cs-CZ" dirty="0"/>
              <a:t> </a:t>
            </a:r>
            <a:r>
              <a:rPr lang="cs-CZ" dirty="0" err="1"/>
              <a:t>be</a:t>
            </a:r>
            <a:r>
              <a:rPr lang="cs-CZ" dirty="0"/>
              <a:t> </a:t>
            </a:r>
            <a:r>
              <a:rPr lang="cs-CZ" dirty="0" err="1"/>
              <a:t>fluent</a:t>
            </a:r>
            <a:r>
              <a:rPr lang="cs-CZ" dirty="0"/>
              <a:t> in </a:t>
            </a:r>
            <a:r>
              <a:rPr lang="cs-CZ" dirty="0" err="1"/>
              <a:t>the</a:t>
            </a:r>
            <a:r>
              <a:rPr lang="cs-CZ" dirty="0"/>
              <a:t> </a:t>
            </a:r>
            <a:r>
              <a:rPr lang="cs-CZ" dirty="0" err="1"/>
              <a:t>foreign</a:t>
            </a:r>
            <a:r>
              <a:rPr lang="cs-CZ" dirty="0"/>
              <a:t> </a:t>
            </a:r>
            <a:r>
              <a:rPr lang="cs-CZ" dirty="0" err="1"/>
              <a:t>language</a:t>
            </a:r>
            <a:r>
              <a:rPr lang="cs-CZ" dirty="0"/>
              <a:t> and </a:t>
            </a:r>
            <a:r>
              <a:rPr lang="cs-CZ" dirty="0" err="1"/>
              <a:t>should</a:t>
            </a:r>
            <a:r>
              <a:rPr lang="cs-CZ" dirty="0"/>
              <a:t> </a:t>
            </a:r>
            <a:r>
              <a:rPr lang="cs-CZ" dirty="0" err="1"/>
              <a:t>know</a:t>
            </a:r>
            <a:r>
              <a:rPr lang="cs-CZ" dirty="0"/>
              <a:t> his country and </a:t>
            </a:r>
            <a:r>
              <a:rPr lang="cs-CZ" dirty="0" err="1"/>
              <a:t>its</a:t>
            </a:r>
            <a:r>
              <a:rPr lang="cs-CZ" dirty="0"/>
              <a:t> </a:t>
            </a:r>
            <a:r>
              <a:rPr lang="cs-CZ" dirty="0" err="1"/>
              <a:t>citizens</a:t>
            </a:r>
            <a:r>
              <a:rPr lang="cs-CZ" dirty="0"/>
              <a:t>. </a:t>
            </a:r>
            <a:r>
              <a:rPr lang="cs-CZ" dirty="0" err="1"/>
              <a:t>Previous</a:t>
            </a:r>
            <a:r>
              <a:rPr lang="cs-CZ" dirty="0"/>
              <a:t> </a:t>
            </a:r>
            <a:r>
              <a:rPr lang="cs-CZ" dirty="0" err="1"/>
              <a:t>experience</a:t>
            </a:r>
            <a:r>
              <a:rPr lang="cs-CZ" dirty="0"/>
              <a:t> in </a:t>
            </a:r>
            <a:r>
              <a:rPr lang="cs-CZ" dirty="0" err="1"/>
              <a:t>private</a:t>
            </a:r>
            <a:r>
              <a:rPr lang="cs-CZ" dirty="0"/>
              <a:t> </a:t>
            </a:r>
            <a:r>
              <a:rPr lang="cs-CZ" dirty="0" err="1"/>
              <a:t>life</a:t>
            </a:r>
            <a:r>
              <a:rPr lang="cs-CZ" dirty="0"/>
              <a:t> </a:t>
            </a:r>
            <a:r>
              <a:rPr lang="cs-CZ" dirty="0" err="1"/>
              <a:t>or</a:t>
            </a:r>
            <a:r>
              <a:rPr lang="cs-CZ" dirty="0"/>
              <a:t> </a:t>
            </a:r>
            <a:r>
              <a:rPr lang="cs-CZ" dirty="0" err="1"/>
              <a:t>advocating</a:t>
            </a:r>
            <a:r>
              <a:rPr lang="cs-CZ" dirty="0"/>
              <a:t> </a:t>
            </a:r>
            <a:r>
              <a:rPr lang="cs-CZ" dirty="0" err="1"/>
              <a:t>for</a:t>
            </a:r>
            <a:r>
              <a:rPr lang="cs-CZ" dirty="0"/>
              <a:t> </a:t>
            </a:r>
            <a:r>
              <a:rPr lang="cs-CZ" dirty="0" err="1"/>
              <a:t>european</a:t>
            </a:r>
            <a:r>
              <a:rPr lang="cs-CZ" dirty="0"/>
              <a:t> </a:t>
            </a:r>
            <a:r>
              <a:rPr lang="cs-CZ" dirty="0" err="1"/>
              <a:t>values</a:t>
            </a:r>
            <a:r>
              <a:rPr lang="cs-CZ" dirty="0"/>
              <a:t> </a:t>
            </a:r>
            <a:r>
              <a:rPr lang="cs-CZ" dirty="0" err="1"/>
              <a:t>doesn‘t</a:t>
            </a:r>
            <a:r>
              <a:rPr lang="cs-CZ" dirty="0"/>
              <a:t> </a:t>
            </a:r>
            <a:r>
              <a:rPr lang="cs-CZ" dirty="0" err="1"/>
              <a:t>matter</a:t>
            </a:r>
            <a:r>
              <a:rPr lang="cs-CZ" dirty="0"/>
              <a:t> </a:t>
            </a:r>
            <a:r>
              <a:rPr lang="cs-CZ" dirty="0" err="1"/>
              <a:t>that</a:t>
            </a:r>
            <a:r>
              <a:rPr lang="cs-CZ" dirty="0"/>
              <a:t> much. </a:t>
            </a:r>
            <a:r>
              <a:rPr lang="cs-CZ" dirty="0" err="1"/>
              <a:t>According</a:t>
            </a:r>
            <a:r>
              <a:rPr lang="cs-CZ" dirty="0"/>
              <a:t> to </a:t>
            </a:r>
            <a:r>
              <a:rPr lang="cs-CZ" dirty="0" err="1"/>
              <a:t>the</a:t>
            </a:r>
            <a:r>
              <a:rPr lang="cs-CZ" dirty="0"/>
              <a:t> public, </a:t>
            </a:r>
            <a:r>
              <a:rPr lang="cs-CZ" dirty="0" err="1"/>
              <a:t>our</a:t>
            </a:r>
            <a:r>
              <a:rPr lang="cs-CZ" dirty="0"/>
              <a:t> </a:t>
            </a:r>
            <a:r>
              <a:rPr lang="cs-CZ" dirty="0" err="1"/>
              <a:t>MEP‘s</a:t>
            </a:r>
            <a:r>
              <a:rPr lang="cs-CZ" dirty="0"/>
              <a:t> are </a:t>
            </a:r>
            <a:r>
              <a:rPr lang="cs-CZ" dirty="0" err="1"/>
              <a:t>the</a:t>
            </a:r>
            <a:r>
              <a:rPr lang="cs-CZ" dirty="0"/>
              <a:t> </a:t>
            </a:r>
            <a:r>
              <a:rPr lang="cs-CZ" dirty="0" err="1"/>
              <a:t>worst</a:t>
            </a:r>
            <a:r>
              <a:rPr lang="cs-CZ" dirty="0"/>
              <a:t> in </a:t>
            </a:r>
            <a:r>
              <a:rPr lang="cs-CZ" dirty="0" err="1"/>
              <a:t>the</a:t>
            </a:r>
            <a:r>
              <a:rPr lang="cs-CZ" dirty="0"/>
              <a:t> </a:t>
            </a:r>
            <a:r>
              <a:rPr lang="cs-CZ" dirty="0" err="1"/>
              <a:t>demonstrating</a:t>
            </a:r>
            <a:r>
              <a:rPr lang="cs-CZ" dirty="0"/>
              <a:t> </a:t>
            </a:r>
            <a:r>
              <a:rPr lang="cs-CZ" dirty="0" err="1"/>
              <a:t>their</a:t>
            </a:r>
            <a:r>
              <a:rPr lang="cs-CZ" dirty="0"/>
              <a:t> </a:t>
            </a:r>
            <a:r>
              <a:rPr lang="cs-CZ" dirty="0" err="1"/>
              <a:t>activity</a:t>
            </a:r>
            <a:r>
              <a:rPr lang="cs-CZ" dirty="0"/>
              <a:t> to </a:t>
            </a:r>
            <a:r>
              <a:rPr lang="cs-CZ" dirty="0" err="1"/>
              <a:t>the</a:t>
            </a:r>
            <a:r>
              <a:rPr lang="cs-CZ" dirty="0"/>
              <a:t> public. </a:t>
            </a:r>
          </a:p>
        </p:txBody>
      </p:sp>
      <p:graphicFrame>
        <p:nvGraphicFramePr>
          <p:cNvPr id="10" name="Tabulka 9"/>
          <p:cNvGraphicFramePr>
            <a:graphicFrameLocks noGrp="1"/>
          </p:cNvGraphicFramePr>
          <p:nvPr>
            <p:extLst>
              <p:ext uri="{D42A27DB-BD31-4B8C-83A1-F6EECF244321}">
                <p14:modId xmlns:p14="http://schemas.microsoft.com/office/powerpoint/2010/main" val="958325221"/>
              </p:ext>
            </p:extLst>
          </p:nvPr>
        </p:nvGraphicFramePr>
        <p:xfrm>
          <a:off x="398462" y="1106291"/>
          <a:ext cx="8471222" cy="2936319"/>
        </p:xfrm>
        <a:graphic>
          <a:graphicData uri="http://schemas.openxmlformats.org/drawingml/2006/table">
            <a:tbl>
              <a:tblPr/>
              <a:tblGrid>
                <a:gridCol w="6236954">
                  <a:extLst>
                    <a:ext uri="{9D8B030D-6E8A-4147-A177-3AD203B41FA5}">
                      <a16:colId xmlns:a16="http://schemas.microsoft.com/office/drawing/2014/main" val="20000"/>
                    </a:ext>
                  </a:extLst>
                </a:gridCol>
                <a:gridCol w="558567">
                  <a:extLst>
                    <a:ext uri="{9D8B030D-6E8A-4147-A177-3AD203B41FA5}">
                      <a16:colId xmlns:a16="http://schemas.microsoft.com/office/drawing/2014/main" val="20001"/>
                    </a:ext>
                  </a:extLst>
                </a:gridCol>
                <a:gridCol w="558567">
                  <a:extLst>
                    <a:ext uri="{9D8B030D-6E8A-4147-A177-3AD203B41FA5}">
                      <a16:colId xmlns:a16="http://schemas.microsoft.com/office/drawing/2014/main" val="20002"/>
                    </a:ext>
                  </a:extLst>
                </a:gridCol>
                <a:gridCol w="558567">
                  <a:extLst>
                    <a:ext uri="{9D8B030D-6E8A-4147-A177-3AD203B41FA5}">
                      <a16:colId xmlns:a16="http://schemas.microsoft.com/office/drawing/2014/main" val="20003"/>
                    </a:ext>
                  </a:extLst>
                </a:gridCol>
                <a:gridCol w="558567">
                  <a:extLst>
                    <a:ext uri="{9D8B030D-6E8A-4147-A177-3AD203B41FA5}">
                      <a16:colId xmlns:a16="http://schemas.microsoft.com/office/drawing/2014/main" val="20004"/>
                    </a:ext>
                  </a:extLst>
                </a:gridCol>
              </a:tblGrid>
              <a:tr h="115674">
                <a:tc>
                  <a:txBody>
                    <a:bodyPr/>
                    <a:lstStyle/>
                    <a:p>
                      <a:pPr algn="l" fontAlgn="b"/>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gridSpan="2">
                  <a:txBody>
                    <a:bodyPr/>
                    <a:lstStyle/>
                    <a:p>
                      <a:pPr algn="ctr" fontAlgn="b"/>
                      <a:r>
                        <a:rPr lang="cs-CZ" sz="700" b="0" i="0" u="none" strike="noStrike" dirty="0">
                          <a:solidFill>
                            <a:srgbClr val="000000"/>
                          </a:solidFill>
                          <a:effectLst/>
                          <a:latin typeface="Helvetica" panose="020B0604020202020204" pitchFamily="34" charset="0"/>
                          <a:cs typeface="Helvetica" panose="020B0604020202020204" pitchFamily="34" charset="0"/>
                        </a:rPr>
                        <a:t>Czech Republic</a:t>
                      </a:r>
                    </a:p>
                  </a:txBody>
                  <a:tcPr marL="5564" marR="5564" marT="5564" marB="0"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gridSpan="2">
                  <a:txBody>
                    <a:bodyPr/>
                    <a:lstStyle/>
                    <a:p>
                      <a:pPr algn="ctr" fontAlgn="b"/>
                      <a:r>
                        <a:rPr lang="cs-CZ" sz="700" b="0" i="0" u="none" strike="noStrike" dirty="0">
                          <a:solidFill>
                            <a:srgbClr val="000000"/>
                          </a:solidFill>
                          <a:effectLst/>
                          <a:latin typeface="Helvetica" panose="020B0604020202020204" pitchFamily="34" charset="0"/>
                          <a:cs typeface="Helvetica" panose="020B0604020202020204" pitchFamily="34" charset="0"/>
                        </a:rPr>
                        <a:t>Prague</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pPr algn="ctr" fontAlgn="b"/>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0791">
                <a:tc>
                  <a:txBody>
                    <a:bodyPr/>
                    <a:lstStyle/>
                    <a:p>
                      <a:pPr algn="l" fontAlgn="ctr"/>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a:noFill/>
                    </a:lnR>
                    <a:lnT>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700" b="0" i="0" u="none" strike="noStrike" dirty="0" err="1">
                          <a:solidFill>
                            <a:srgbClr val="000000"/>
                          </a:solidFill>
                          <a:effectLst/>
                          <a:latin typeface="Helvetica" panose="020B0604020202020204" pitchFamily="34" charset="0"/>
                          <a:cs typeface="Helvetica" panose="020B0604020202020204" pitchFamily="34" charset="0"/>
                        </a:rPr>
                        <a:t>importance</a:t>
                      </a:r>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700" b="0" i="0" u="none" strike="noStrike" dirty="0" err="1">
                          <a:solidFill>
                            <a:srgbClr val="000000"/>
                          </a:solidFill>
                          <a:effectLst/>
                          <a:latin typeface="Helvetica" panose="020B0604020202020204" pitchFamily="34" charset="0"/>
                          <a:cs typeface="Helvetica" panose="020B0604020202020204" pitchFamily="34" charset="0"/>
                        </a:rPr>
                        <a:t>fulfilling</a:t>
                      </a:r>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w="6350" cap="flat" cmpd="sng" algn="ctr">
                      <a:solidFill>
                        <a:schemeClr val="bg1">
                          <a:lumMod val="85000"/>
                        </a:schemeClr>
                      </a:solid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700" b="0" i="0" u="none" strike="noStrike" dirty="0" err="1">
                          <a:solidFill>
                            <a:srgbClr val="000000"/>
                          </a:solidFill>
                          <a:effectLst/>
                          <a:latin typeface="Helvetica" panose="020B0604020202020204" pitchFamily="34" charset="0"/>
                          <a:cs typeface="Helvetica" panose="020B0604020202020204" pitchFamily="34" charset="0"/>
                        </a:rPr>
                        <a:t>importance</a:t>
                      </a:r>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w="6350" cap="flat" cmpd="sng" algn="ctr">
                      <a:solidFill>
                        <a:schemeClr val="bg1">
                          <a:lumMod val="85000"/>
                        </a:schemeClr>
                      </a:solidFill>
                      <a:prstDash val="solid"/>
                      <a:round/>
                      <a:headEnd type="none" w="med" len="med"/>
                      <a:tailEnd type="none" w="med" len="med"/>
                    </a:lnL>
                    <a:lnR>
                      <a:noFill/>
                    </a:lnR>
                    <a:lnT>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cs-CZ" sz="700" b="0" i="0" u="none" strike="noStrike" dirty="0" err="1">
                          <a:solidFill>
                            <a:srgbClr val="000000"/>
                          </a:solidFill>
                          <a:effectLst/>
                          <a:latin typeface="Helvetica" panose="020B0604020202020204" pitchFamily="34" charset="0"/>
                          <a:cs typeface="Helvetica" panose="020B0604020202020204" pitchFamily="34" charset="0"/>
                        </a:rPr>
                        <a:t>fulfilling</a:t>
                      </a:r>
                      <a:endParaRPr lang="cs-CZ" sz="700" b="0" i="0" u="none" strike="noStrike" dirty="0">
                        <a:solidFill>
                          <a:srgbClr val="000000"/>
                        </a:solidFill>
                        <a:effectLst/>
                        <a:latin typeface="Helvetica" panose="020B0604020202020204" pitchFamily="34" charset="0"/>
                        <a:cs typeface="Helvetica" panose="020B0604020202020204" pitchFamily="34" charset="0"/>
                      </a:endParaRPr>
                    </a:p>
                  </a:txBody>
                  <a:tcPr marL="5564" marR="5564" marT="5564" marB="0" anchor="ctr">
                    <a:lnL>
                      <a:noFill/>
                    </a:lnL>
                    <a:lnR>
                      <a:noFill/>
                    </a:lnR>
                    <a:lnT>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have a perfect command of at least one foreign language.</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8,8</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6,6</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1" i="0" u="none" strike="noStrike" dirty="0">
                          <a:solidFill>
                            <a:srgbClr val="000000"/>
                          </a:solidFill>
                          <a:effectLst/>
                          <a:latin typeface="Helvetica" panose="020B0604020202020204" pitchFamily="34" charset="0"/>
                          <a:cs typeface="Helvetica" panose="020B0604020202020204" pitchFamily="34" charset="0"/>
                        </a:rPr>
                        <a:t>8,9</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6,7</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2"/>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explain the views of their own citizens to the rest of Europe so that the peoples of the EU can understand them better.</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8,3</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8,4</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03"/>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be aware of the issues of their country, or region in detail and strive to address them at the EU level.                                            </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8,1</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1" i="0" u="none" strike="noStrike" dirty="0">
                          <a:solidFill>
                            <a:srgbClr val="000000"/>
                          </a:solidFill>
                          <a:effectLst/>
                          <a:latin typeface="Helvetica" panose="020B0604020202020204" pitchFamily="34" charset="0"/>
                          <a:cs typeface="Helvetica" panose="020B0604020202020204" pitchFamily="34" charset="0"/>
                        </a:rPr>
                        <a:t>8,4</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5,6</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4"/>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advise and help citizens and businesses in their country on how to make the most of EU membership.</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8,1</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8,2</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5,0</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05"/>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address the issues of their own country which go beyond the capabilities of one country, such as danger/threat from other countries, climate change.</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8,0</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5,4</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8,3</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06"/>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have already had some experience with politics and know how politics works.</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7,9</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6,0</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8,2</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6,3</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7"/>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based on knowledge of how the EU projects work, help to promote subsidies for investments in their area.</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7,9</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7,9</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8"/>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clearly and measurably demonstrate their activity, e.g. by the number of proposals submitted, the number of votes or the intelligence level.</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7,8</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5,0</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7,9</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5,0</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09"/>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meet the citizens of their own country in person.</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Helvetica" panose="020B0604020202020204" pitchFamily="34" charset="0"/>
                          <a:cs typeface="Helvetica" panose="020B0604020202020204" pitchFamily="34" charset="0"/>
                        </a:rPr>
                        <a:t>7,7</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7,6</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4,9</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10"/>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be responsible for how the European Union is perceived by the Czech nation.</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Helvetica" panose="020B0604020202020204" pitchFamily="34" charset="0"/>
                          <a:cs typeface="Helvetica" panose="020B0604020202020204" pitchFamily="34" charset="0"/>
                        </a:rPr>
                        <a:t>7,6</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1"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7,7</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11"/>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have a legal-oriented education in order to be able to get their head round in the legislative process.</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7,8</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5,7</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2"/>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be accountable to Czech citizens to the same extent as it should be accountable to citizens of other member states.</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5,4</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7,4</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5,4</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13"/>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be interested in successes in other countries and try to promote them in their own country.</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7,3</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7,5</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5,1</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859D"/>
                    </a:solidFill>
                  </a:tcPr>
                </a:tc>
                <a:extLst>
                  <a:ext uri="{0D108BD9-81ED-4DB2-BD59-A6C34878D82A}">
                    <a16:rowId xmlns:a16="http://schemas.microsoft.com/office/drawing/2014/main" val="10014"/>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have already achieved success in the private or public sector.</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dirty="0">
                          <a:solidFill>
                            <a:srgbClr val="000000"/>
                          </a:solidFill>
                          <a:effectLst/>
                          <a:latin typeface="Helvetica" panose="020B0604020202020204" pitchFamily="34" charset="0"/>
                          <a:cs typeface="Helvetica" panose="020B0604020202020204" pitchFamily="34" charset="0"/>
                        </a:rPr>
                        <a:t>6,5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6,1</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15"/>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also address and comment on other countries, such as Belarus or Hungary.</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6,2</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5,7</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6,5</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5,5</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16"/>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be active on social networks.</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Helvetica" panose="020B0604020202020204" pitchFamily="34" charset="0"/>
                          <a:cs typeface="Helvetica" panose="020B0604020202020204" pitchFamily="34" charset="0"/>
                        </a:rPr>
                        <a:t>5,9</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5,8</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6,1</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5,7</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17"/>
                  </a:ext>
                </a:extLst>
              </a:tr>
              <a:tr h="156462">
                <a:tc>
                  <a:txBody>
                    <a:bodyPr/>
                    <a:lstStyle/>
                    <a:p>
                      <a:pPr algn="l" fontAlgn="t"/>
                      <a:r>
                        <a:rPr lang="en-US" sz="700" b="0" i="0" u="none" strike="noStrike" dirty="0">
                          <a:solidFill>
                            <a:srgbClr val="000000"/>
                          </a:solidFill>
                          <a:effectLst/>
                          <a:latin typeface="Helvetica" panose="020B0604020202020204" pitchFamily="34" charset="0"/>
                          <a:cs typeface="Helvetica" panose="020B0604020202020204" pitchFamily="34" charset="0"/>
                        </a:rPr>
                        <a:t>should promote the European principles, even at the cost of creating conflict in the country for which they were elected.</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5,4</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5,4</a:t>
                      </a:r>
                    </a:p>
                  </a:txBody>
                  <a:tcPr marL="5564" marR="5564" marT="5564" marB="0" anchor="ctr">
                    <a:lnL>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w="6350" cap="flat" cmpd="sng" algn="ctr">
                      <a:solidFill>
                        <a:schemeClr val="bg1">
                          <a:lumMod val="85000"/>
                        </a:schemeClr>
                      </a:solidFill>
                      <a:prstDash val="solid"/>
                      <a:round/>
                      <a:headEnd type="none" w="med" len="med"/>
                      <a:tailEnd type="none" w="med" len="med"/>
                    </a:lnL>
                    <a:lnR>
                      <a:noFill/>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fontAlgn="t"/>
                      <a:r>
                        <a:rPr lang="cs-CZ" sz="700" b="0" i="0" u="none" strike="noStrike" dirty="0">
                          <a:solidFill>
                            <a:srgbClr val="000000"/>
                          </a:solidFill>
                          <a:effectLst/>
                          <a:latin typeface="Helvetica" panose="020B0604020202020204" pitchFamily="34" charset="0"/>
                          <a:cs typeface="Helvetica" panose="020B0604020202020204" pitchFamily="34" charset="0"/>
                        </a:rPr>
                        <a:t>5,3</a:t>
                      </a:r>
                    </a:p>
                  </a:txBody>
                  <a:tcPr marL="5564" marR="5564" marT="5564" marB="0" anchor="ctr">
                    <a:lnL>
                      <a:noFill/>
                    </a:lnL>
                    <a:lnR>
                      <a:noFill/>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18"/>
                  </a:ext>
                </a:extLst>
              </a:tr>
            </a:tbl>
          </a:graphicData>
        </a:graphic>
      </p:graphicFrame>
      <p:grpSp>
        <p:nvGrpSpPr>
          <p:cNvPr id="11" name="Skupina 10">
            <a:extLst>
              <a:ext uri="{FF2B5EF4-FFF2-40B4-BE49-F238E27FC236}">
                <a16:creationId xmlns:a16="http://schemas.microsoft.com/office/drawing/2014/main" id="{83E4B3D0-EF4A-459D-B32F-8198C16958F9}"/>
              </a:ext>
            </a:extLst>
          </p:cNvPr>
          <p:cNvGrpSpPr/>
          <p:nvPr/>
        </p:nvGrpSpPr>
        <p:grpSpPr>
          <a:xfrm>
            <a:off x="7928894" y="257169"/>
            <a:ext cx="910286" cy="500608"/>
            <a:chOff x="8080301" y="91836"/>
            <a:chExt cx="917229" cy="746059"/>
          </a:xfrm>
        </p:grpSpPr>
        <p:sp>
          <p:nvSpPr>
            <p:cNvPr id="12" name="Obdélník 11">
              <a:extLst>
                <a:ext uri="{FF2B5EF4-FFF2-40B4-BE49-F238E27FC236}">
                  <a16:creationId xmlns:a16="http://schemas.microsoft.com/office/drawing/2014/main" id="{02B1835E-201C-4B56-9A23-F0F3BD9E88EA}"/>
                </a:ext>
              </a:extLst>
            </p:cNvPr>
            <p:cNvSpPr/>
            <p:nvPr/>
          </p:nvSpPr>
          <p:spPr>
            <a:xfrm>
              <a:off x="8540183" y="467219"/>
              <a:ext cx="457347" cy="370676"/>
            </a:xfrm>
            <a:prstGeom prst="rect">
              <a:avLst/>
            </a:prstGeom>
            <a:solidFill>
              <a:srgbClr val="3785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3" name="Obdélník 12">
              <a:extLst>
                <a:ext uri="{FF2B5EF4-FFF2-40B4-BE49-F238E27FC236}">
                  <a16:creationId xmlns:a16="http://schemas.microsoft.com/office/drawing/2014/main" id="{D0306F8D-2D11-43B4-8F2A-C4166D64D9F1}"/>
                </a:ext>
              </a:extLst>
            </p:cNvPr>
            <p:cNvSpPr/>
            <p:nvPr/>
          </p:nvSpPr>
          <p:spPr>
            <a:xfrm>
              <a:off x="8540183" y="91836"/>
              <a:ext cx="457347" cy="370676"/>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4" name="Obdélník 13">
              <a:extLst>
                <a:ext uri="{FF2B5EF4-FFF2-40B4-BE49-F238E27FC236}">
                  <a16:creationId xmlns:a16="http://schemas.microsoft.com/office/drawing/2014/main" id="{08478875-8BDF-4CA4-A8F2-FEE22FEB3064}"/>
                </a:ext>
              </a:extLst>
            </p:cNvPr>
            <p:cNvSpPr/>
            <p:nvPr/>
          </p:nvSpPr>
          <p:spPr>
            <a:xfrm>
              <a:off x="8080301" y="91836"/>
              <a:ext cx="457347" cy="37067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sp>
          <p:nvSpPr>
            <p:cNvPr id="15" name="Obdélník 14">
              <a:extLst>
                <a:ext uri="{FF2B5EF4-FFF2-40B4-BE49-F238E27FC236}">
                  <a16:creationId xmlns:a16="http://schemas.microsoft.com/office/drawing/2014/main" id="{A7E560A4-08A4-4E43-9FA8-28A987FD2031}"/>
                </a:ext>
              </a:extLst>
            </p:cNvPr>
            <p:cNvSpPr/>
            <p:nvPr/>
          </p:nvSpPr>
          <p:spPr>
            <a:xfrm>
              <a:off x="8080301" y="467219"/>
              <a:ext cx="457347" cy="3706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Helvetica" pitchFamily="2" charset="0"/>
                <a:ea typeface="+mn-ea"/>
                <a:cs typeface="+mn-cs"/>
              </a:endParaRPr>
            </a:p>
          </p:txBody>
        </p:sp>
      </p:grpSp>
    </p:spTree>
    <p:extLst>
      <p:ext uri="{BB962C8B-B14F-4D97-AF65-F5344CB8AC3E}">
        <p14:creationId xmlns:p14="http://schemas.microsoft.com/office/powerpoint/2010/main" val="4097056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Zástupný symbol pro graf 16"/>
          <p:cNvGraphicFramePr>
            <a:graphicFrameLocks/>
          </p:cNvGraphicFramePr>
          <p:nvPr>
            <p:extLst>
              <p:ext uri="{D42A27DB-BD31-4B8C-83A1-F6EECF244321}">
                <p14:modId xmlns:p14="http://schemas.microsoft.com/office/powerpoint/2010/main" val="1086796421"/>
              </p:ext>
            </p:extLst>
          </p:nvPr>
        </p:nvGraphicFramePr>
        <p:xfrm>
          <a:off x="4676685"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Zástupný symbol pro graf 16"/>
          <p:cNvGraphicFramePr>
            <a:graphicFrameLocks noGrp="1"/>
          </p:cNvGraphicFramePr>
          <p:nvPr>
            <p:ph type="chart" sz="quarter" idx="14"/>
            <p:extLst>
              <p:ext uri="{D42A27DB-BD31-4B8C-83A1-F6EECF244321}">
                <p14:modId xmlns:p14="http://schemas.microsoft.com/office/powerpoint/2010/main" val="3083092166"/>
              </p:ext>
            </p:extLst>
          </p:nvPr>
        </p:nvGraphicFramePr>
        <p:xfrm>
          <a:off x="2965480"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
        <p:nvSpPr>
          <p:cNvPr id="2" name="Zástupný symbol pro text 1"/>
          <p:cNvSpPr>
            <a:spLocks noGrp="1"/>
          </p:cNvSpPr>
          <p:nvPr>
            <p:ph type="body" sz="quarter" idx="13"/>
          </p:nvPr>
        </p:nvSpPr>
        <p:spPr/>
        <p:txBody>
          <a:bodyPr/>
          <a:lstStyle/>
          <a:p>
            <a:r>
              <a:rPr lang="cs-CZ" sz="1400" dirty="0"/>
              <a:t>Czech </a:t>
            </a:r>
            <a:r>
              <a:rPr lang="cs-CZ" sz="1400" dirty="0" err="1"/>
              <a:t>european</a:t>
            </a:r>
            <a:r>
              <a:rPr lang="cs-CZ" sz="1400" dirty="0"/>
              <a:t> </a:t>
            </a:r>
            <a:r>
              <a:rPr lang="cs-CZ" sz="1400" dirty="0" err="1"/>
              <a:t>commissioner</a:t>
            </a:r>
            <a:r>
              <a:rPr lang="cs-CZ" sz="1400" dirty="0"/>
              <a:t> </a:t>
            </a:r>
            <a:r>
              <a:rPr lang="cs-CZ" sz="1400" dirty="0" err="1"/>
              <a:t>is</a:t>
            </a:r>
            <a:r>
              <a:rPr lang="cs-CZ" sz="1400" dirty="0"/>
              <a:t> </a:t>
            </a:r>
            <a:r>
              <a:rPr lang="cs-CZ" sz="1400" dirty="0" err="1"/>
              <a:t>the</a:t>
            </a:r>
            <a:r>
              <a:rPr lang="cs-CZ" sz="1400" dirty="0"/>
              <a:t> second most </a:t>
            </a:r>
            <a:r>
              <a:rPr lang="cs-CZ" sz="1400" dirty="0" err="1"/>
              <a:t>known</a:t>
            </a:r>
            <a:r>
              <a:rPr lang="cs-CZ" sz="1400" dirty="0"/>
              <a:t> MEP</a:t>
            </a:r>
          </a:p>
        </p:txBody>
      </p:sp>
      <p:sp>
        <p:nvSpPr>
          <p:cNvPr id="3" name="Zástupný symbol pro text 2"/>
          <p:cNvSpPr>
            <a:spLocks noGrp="1"/>
          </p:cNvSpPr>
          <p:nvPr>
            <p:ph type="body" sz="quarter" idx="10"/>
          </p:nvPr>
        </p:nvSpPr>
        <p:spPr>
          <a:xfrm>
            <a:off x="398462" y="-6350"/>
            <a:ext cx="8148129" cy="998538"/>
          </a:xfrm>
        </p:spPr>
        <p:txBody>
          <a:bodyPr/>
          <a:lstStyle/>
          <a:p>
            <a:r>
              <a:rPr lang="cs-CZ" dirty="0" err="1"/>
              <a:t>Spontanneous</a:t>
            </a:r>
            <a:r>
              <a:rPr lang="cs-CZ" dirty="0"/>
              <a:t> </a:t>
            </a:r>
            <a:r>
              <a:rPr lang="en-GB" dirty="0"/>
              <a:t>AWARENESS</a:t>
            </a:r>
            <a:r>
              <a:rPr lang="cs-CZ" dirty="0"/>
              <a:t> </a:t>
            </a:r>
            <a:r>
              <a:rPr lang="cs-CZ" dirty="0" err="1"/>
              <a:t>of</a:t>
            </a:r>
            <a:r>
              <a:rPr lang="cs-CZ" dirty="0"/>
              <a:t> </a:t>
            </a:r>
            <a:r>
              <a:rPr lang="cs-CZ" dirty="0" err="1"/>
              <a:t>mps</a:t>
            </a:r>
            <a:endParaRPr lang="cs-CZ" dirty="0"/>
          </a:p>
        </p:txBody>
      </p:sp>
      <p:sp>
        <p:nvSpPr>
          <p:cNvPr id="4" name="Zástupný symbol pro text 3"/>
          <p:cNvSpPr>
            <a:spLocks noGrp="1"/>
          </p:cNvSpPr>
          <p:nvPr>
            <p:ph type="body" sz="quarter" idx="11"/>
          </p:nvPr>
        </p:nvSpPr>
        <p:spPr/>
        <p:txBody>
          <a:bodyPr/>
          <a:lstStyle/>
          <a:p>
            <a:r>
              <a:rPr lang="en-US" dirty="0"/>
              <a:t>Please list the names of all Czech and foreign MPs you can recall:</a:t>
            </a:r>
            <a:endParaRPr lang="cs-CZ" dirty="0"/>
          </a:p>
        </p:txBody>
      </p:sp>
      <p:sp>
        <p:nvSpPr>
          <p:cNvPr id="5" name="Zástupný symbol pro text 4"/>
          <p:cNvSpPr>
            <a:spLocks noGrp="1"/>
          </p:cNvSpPr>
          <p:nvPr>
            <p:ph type="body" sz="quarter" idx="12"/>
          </p:nvPr>
        </p:nvSpPr>
        <p:spPr/>
        <p:txBody>
          <a:bodyPr/>
          <a:lstStyle/>
          <a:p>
            <a:r>
              <a:rPr lang="cs-CZ" dirty="0"/>
              <a:t>4 in 10 </a:t>
            </a:r>
            <a:r>
              <a:rPr lang="cs-CZ" dirty="0" err="1"/>
              <a:t>respondents</a:t>
            </a:r>
            <a:r>
              <a:rPr lang="cs-CZ" dirty="0"/>
              <a:t> do not </a:t>
            </a:r>
            <a:r>
              <a:rPr lang="cs-CZ" dirty="0" err="1"/>
              <a:t>know</a:t>
            </a:r>
            <a:r>
              <a:rPr lang="cs-CZ" dirty="0"/>
              <a:t> any MEP, </a:t>
            </a:r>
            <a:r>
              <a:rPr lang="cs-CZ" dirty="0" err="1"/>
              <a:t>while</a:t>
            </a:r>
            <a:r>
              <a:rPr lang="cs-CZ" dirty="0"/>
              <a:t> </a:t>
            </a:r>
            <a:r>
              <a:rPr lang="cs-CZ" dirty="0" err="1"/>
              <a:t>spontanneus</a:t>
            </a:r>
            <a:r>
              <a:rPr lang="cs-CZ" dirty="0"/>
              <a:t> </a:t>
            </a:r>
            <a:r>
              <a:rPr lang="cs-CZ" dirty="0" err="1"/>
              <a:t>knowledge</a:t>
            </a:r>
            <a:r>
              <a:rPr lang="cs-CZ" dirty="0"/>
              <a:t> </a:t>
            </a:r>
            <a:r>
              <a:rPr lang="cs-CZ" dirty="0" err="1"/>
              <a:t>of</a:t>
            </a:r>
            <a:r>
              <a:rPr lang="cs-CZ" dirty="0"/>
              <a:t> Stanislav </a:t>
            </a:r>
            <a:r>
              <a:rPr lang="cs-CZ" dirty="0" err="1"/>
              <a:t>Polčák</a:t>
            </a:r>
            <a:r>
              <a:rPr lang="cs-CZ" dirty="0"/>
              <a:t> </a:t>
            </a:r>
            <a:r>
              <a:rPr lang="cs-CZ" dirty="0" err="1"/>
              <a:t>is</a:t>
            </a:r>
            <a:r>
              <a:rPr lang="cs-CZ" dirty="0"/>
              <a:t> on </a:t>
            </a:r>
            <a:r>
              <a:rPr lang="cs-CZ" dirty="0" err="1"/>
              <a:t>the</a:t>
            </a:r>
            <a:r>
              <a:rPr lang="cs-CZ" dirty="0"/>
              <a:t> </a:t>
            </a:r>
            <a:r>
              <a:rPr lang="cs-CZ" dirty="0" err="1"/>
              <a:t>verge</a:t>
            </a:r>
            <a:r>
              <a:rPr lang="cs-CZ" dirty="0"/>
              <a:t> </a:t>
            </a:r>
            <a:r>
              <a:rPr lang="cs-CZ" dirty="0" err="1"/>
              <a:t>of</a:t>
            </a:r>
            <a:r>
              <a:rPr lang="cs-CZ" dirty="0"/>
              <a:t> </a:t>
            </a:r>
            <a:r>
              <a:rPr lang="cs-CZ" dirty="0" err="1"/>
              <a:t>statistical</a:t>
            </a:r>
            <a:r>
              <a:rPr lang="cs-CZ" dirty="0"/>
              <a:t> </a:t>
            </a:r>
            <a:r>
              <a:rPr lang="cs-CZ" dirty="0" err="1"/>
              <a:t>error</a:t>
            </a:r>
            <a:r>
              <a:rPr lang="cs-CZ" dirty="0"/>
              <a:t>.</a:t>
            </a:r>
          </a:p>
        </p:txBody>
      </p:sp>
      <p:graphicFrame>
        <p:nvGraphicFramePr>
          <p:cNvPr id="10" name="Zástupný symbol pro graf 16"/>
          <p:cNvGraphicFramePr>
            <a:graphicFrameLocks/>
          </p:cNvGraphicFramePr>
          <p:nvPr>
            <p:extLst>
              <p:ext uri="{D42A27DB-BD31-4B8C-83A1-F6EECF244321}">
                <p14:modId xmlns:p14="http://schemas.microsoft.com/office/powerpoint/2010/main" val="3037406266"/>
              </p:ext>
            </p:extLst>
          </p:nvPr>
        </p:nvGraphicFramePr>
        <p:xfrm>
          <a:off x="525034" y="1261672"/>
          <a:ext cx="3373198" cy="27160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1295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Zástupný symbol pro graf 16"/>
          <p:cNvGraphicFramePr>
            <a:graphicFrameLocks/>
          </p:cNvGraphicFramePr>
          <p:nvPr>
            <p:extLst>
              <p:ext uri="{D42A27DB-BD31-4B8C-83A1-F6EECF244321}">
                <p14:modId xmlns:p14="http://schemas.microsoft.com/office/powerpoint/2010/main" val="3808756610"/>
              </p:ext>
            </p:extLst>
          </p:nvPr>
        </p:nvGraphicFramePr>
        <p:xfrm>
          <a:off x="2901616" y="1032841"/>
          <a:ext cx="5516479" cy="30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2927644870"/>
              </p:ext>
            </p:extLst>
          </p:nvPr>
        </p:nvGraphicFramePr>
        <p:xfrm>
          <a:off x="0" y="1032841"/>
          <a:ext cx="5516479" cy="3071941"/>
        </p:xfrm>
        <a:graphic>
          <a:graphicData uri="http://schemas.openxmlformats.org/drawingml/2006/chart">
            <c:chart xmlns:c="http://schemas.openxmlformats.org/drawingml/2006/chart" xmlns:r="http://schemas.openxmlformats.org/officeDocument/2006/relationships" r:id="rId3"/>
          </a:graphicData>
        </a:graphic>
      </p:graphicFrame>
      <p:sp>
        <p:nvSpPr>
          <p:cNvPr id="2" name="Zástupný symbol pro text 1"/>
          <p:cNvSpPr>
            <a:spLocks noGrp="1"/>
          </p:cNvSpPr>
          <p:nvPr>
            <p:ph type="body" sz="quarter" idx="13"/>
          </p:nvPr>
        </p:nvSpPr>
        <p:spPr/>
        <p:txBody>
          <a:bodyPr/>
          <a:lstStyle/>
          <a:p>
            <a:r>
              <a:rPr lang="cs-CZ" dirty="0" err="1"/>
              <a:t>Recall</a:t>
            </a:r>
            <a:r>
              <a:rPr lang="cs-CZ" dirty="0"/>
              <a:t> </a:t>
            </a:r>
            <a:r>
              <a:rPr lang="cs-CZ" dirty="0" err="1"/>
              <a:t>of</a:t>
            </a:r>
            <a:r>
              <a:rPr lang="cs-CZ" dirty="0"/>
              <a:t> </a:t>
            </a:r>
            <a:r>
              <a:rPr lang="cs-CZ" dirty="0" err="1"/>
              <a:t>the</a:t>
            </a:r>
            <a:r>
              <a:rPr lang="cs-CZ" dirty="0"/>
              <a:t> </a:t>
            </a:r>
            <a:r>
              <a:rPr lang="cs-CZ" dirty="0" err="1"/>
              <a:t>nineties</a:t>
            </a:r>
            <a:endParaRPr lang="cs-CZ" dirty="0"/>
          </a:p>
        </p:txBody>
      </p:sp>
      <p:sp>
        <p:nvSpPr>
          <p:cNvPr id="3" name="Zástupný symbol pro text 2"/>
          <p:cNvSpPr>
            <a:spLocks noGrp="1"/>
          </p:cNvSpPr>
          <p:nvPr>
            <p:ph type="body" sz="quarter" idx="10"/>
          </p:nvPr>
        </p:nvSpPr>
        <p:spPr>
          <a:xfrm>
            <a:off x="398462" y="-6350"/>
            <a:ext cx="8081073" cy="998538"/>
          </a:xfrm>
        </p:spPr>
        <p:txBody>
          <a:bodyPr/>
          <a:lstStyle/>
          <a:p>
            <a:r>
              <a:rPr lang="cs-CZ" dirty="0"/>
              <a:t>PROMPTED AWARENESS</a:t>
            </a:r>
            <a:r>
              <a:rPr lang="en-US" dirty="0"/>
              <a:t> of </a:t>
            </a:r>
            <a:r>
              <a:rPr lang="en-US" dirty="0" err="1"/>
              <a:t>meps</a:t>
            </a:r>
            <a:r>
              <a:rPr lang="en-US" dirty="0"/>
              <a:t> of their work</a:t>
            </a:r>
          </a:p>
        </p:txBody>
      </p:sp>
      <p:sp>
        <p:nvSpPr>
          <p:cNvPr id="4" name="Zástupný symbol pro text 3"/>
          <p:cNvSpPr>
            <a:spLocks noGrp="1"/>
          </p:cNvSpPr>
          <p:nvPr>
            <p:ph type="body" sz="quarter" idx="11"/>
          </p:nvPr>
        </p:nvSpPr>
        <p:spPr/>
        <p:txBody>
          <a:bodyPr/>
          <a:lstStyle/>
          <a:p>
            <a:r>
              <a:rPr lang="en-US" dirty="0"/>
              <a:t>There is a list of candidate leaders and the most famous Czech MPs. For each, please specify if you know him / her.</a:t>
            </a:r>
            <a:endParaRPr lang="cs-CZ" dirty="0"/>
          </a:p>
        </p:txBody>
      </p:sp>
      <p:sp>
        <p:nvSpPr>
          <p:cNvPr id="5" name="Zástupný symbol pro text 4"/>
          <p:cNvSpPr>
            <a:spLocks noGrp="1"/>
          </p:cNvSpPr>
          <p:nvPr>
            <p:ph type="body" sz="quarter" idx="12"/>
          </p:nvPr>
        </p:nvSpPr>
        <p:spPr/>
        <p:txBody>
          <a:bodyPr/>
          <a:lstStyle/>
          <a:p>
            <a:r>
              <a:rPr lang="cs-CZ" dirty="0"/>
              <a:t>Most </a:t>
            </a:r>
            <a:r>
              <a:rPr lang="cs-CZ" dirty="0" err="1"/>
              <a:t>known</a:t>
            </a:r>
            <a:r>
              <a:rPr lang="cs-CZ" dirty="0"/>
              <a:t> </a:t>
            </a:r>
            <a:r>
              <a:rPr lang="cs-CZ" dirty="0" err="1"/>
              <a:t>MEPs</a:t>
            </a:r>
            <a:r>
              <a:rPr lang="cs-CZ" dirty="0"/>
              <a:t> are </a:t>
            </a:r>
            <a:r>
              <a:rPr lang="cs-CZ" dirty="0" err="1"/>
              <a:t>the</a:t>
            </a:r>
            <a:r>
              <a:rPr lang="cs-CZ" dirty="0"/>
              <a:t> </a:t>
            </a:r>
            <a:r>
              <a:rPr lang="cs-CZ" dirty="0" err="1"/>
              <a:t>right-wing</a:t>
            </a:r>
            <a:r>
              <a:rPr lang="cs-CZ" dirty="0"/>
              <a:t> </a:t>
            </a:r>
            <a:r>
              <a:rPr lang="cs-CZ" dirty="0" err="1"/>
              <a:t>politics</a:t>
            </a:r>
            <a:r>
              <a:rPr lang="cs-CZ" dirty="0"/>
              <a:t> </a:t>
            </a:r>
            <a:r>
              <a:rPr lang="cs-CZ" dirty="0" err="1"/>
              <a:t>who</a:t>
            </a:r>
            <a:r>
              <a:rPr lang="cs-CZ" dirty="0"/>
              <a:t> had </a:t>
            </a:r>
            <a:r>
              <a:rPr lang="cs-CZ" dirty="0" err="1"/>
              <a:t>been</a:t>
            </a:r>
            <a:r>
              <a:rPr lang="cs-CZ" dirty="0"/>
              <a:t> on </a:t>
            </a:r>
            <a:r>
              <a:rPr lang="cs-CZ" dirty="0" err="1"/>
              <a:t>the</a:t>
            </a:r>
            <a:r>
              <a:rPr lang="cs-CZ" dirty="0"/>
              <a:t> </a:t>
            </a:r>
            <a:r>
              <a:rPr lang="cs-CZ" dirty="0" err="1"/>
              <a:t>political</a:t>
            </a:r>
            <a:r>
              <a:rPr lang="cs-CZ" dirty="0"/>
              <a:t> </a:t>
            </a:r>
            <a:r>
              <a:rPr lang="cs-CZ" dirty="0" err="1"/>
              <a:t>scene</a:t>
            </a:r>
            <a:r>
              <a:rPr lang="cs-CZ" dirty="0"/>
              <a:t> </a:t>
            </a:r>
            <a:r>
              <a:rPr lang="cs-CZ" dirty="0" err="1"/>
              <a:t>for</a:t>
            </a:r>
            <a:r>
              <a:rPr lang="cs-CZ" dirty="0"/>
              <a:t> more </a:t>
            </a:r>
            <a:r>
              <a:rPr lang="cs-CZ" dirty="0" err="1"/>
              <a:t>than</a:t>
            </a:r>
            <a:r>
              <a:rPr lang="cs-CZ" dirty="0"/>
              <a:t> 30 </a:t>
            </a:r>
            <a:r>
              <a:rPr lang="cs-CZ" dirty="0" err="1"/>
              <a:t>years</a:t>
            </a:r>
            <a:r>
              <a:rPr lang="cs-CZ" dirty="0"/>
              <a:t>. </a:t>
            </a:r>
            <a:r>
              <a:rPr lang="cs-CZ" dirty="0" err="1"/>
              <a:t>Respondents</a:t>
            </a:r>
            <a:r>
              <a:rPr lang="cs-CZ" dirty="0"/>
              <a:t> are </a:t>
            </a:r>
            <a:r>
              <a:rPr lang="cs-CZ" dirty="0" err="1"/>
              <a:t>quite</a:t>
            </a:r>
            <a:r>
              <a:rPr lang="cs-CZ" dirty="0"/>
              <a:t> </a:t>
            </a:r>
            <a:r>
              <a:rPr lang="cs-CZ" dirty="0" err="1"/>
              <a:t>little</a:t>
            </a:r>
            <a:r>
              <a:rPr lang="cs-CZ" dirty="0"/>
              <a:t> </a:t>
            </a:r>
            <a:r>
              <a:rPr lang="cs-CZ" dirty="0" err="1"/>
              <a:t>familiar</a:t>
            </a:r>
            <a:r>
              <a:rPr lang="cs-CZ" dirty="0"/>
              <a:t> </a:t>
            </a:r>
            <a:r>
              <a:rPr lang="cs-CZ" dirty="0" err="1"/>
              <a:t>with</a:t>
            </a:r>
            <a:r>
              <a:rPr lang="cs-CZ" dirty="0"/>
              <a:t> </a:t>
            </a:r>
            <a:r>
              <a:rPr lang="cs-CZ" dirty="0" err="1"/>
              <a:t>the</a:t>
            </a:r>
            <a:r>
              <a:rPr lang="cs-CZ" dirty="0"/>
              <a:t> </a:t>
            </a:r>
            <a:r>
              <a:rPr lang="cs-CZ" dirty="0" err="1"/>
              <a:t>representatives</a:t>
            </a:r>
            <a:r>
              <a:rPr lang="cs-CZ" dirty="0"/>
              <a:t> </a:t>
            </a:r>
            <a:r>
              <a:rPr lang="cs-CZ" dirty="0" err="1"/>
              <a:t>of</a:t>
            </a:r>
            <a:r>
              <a:rPr lang="cs-CZ" dirty="0"/>
              <a:t> </a:t>
            </a:r>
            <a:r>
              <a:rPr lang="cs-CZ" dirty="0" err="1"/>
              <a:t>new</a:t>
            </a:r>
            <a:r>
              <a:rPr lang="cs-CZ" dirty="0"/>
              <a:t> </a:t>
            </a:r>
            <a:r>
              <a:rPr lang="cs-CZ" dirty="0" err="1"/>
              <a:t>political</a:t>
            </a:r>
            <a:r>
              <a:rPr lang="cs-CZ" dirty="0"/>
              <a:t> </a:t>
            </a:r>
            <a:r>
              <a:rPr lang="cs-CZ" dirty="0" err="1"/>
              <a:t>subjects</a:t>
            </a:r>
            <a:r>
              <a:rPr lang="cs-CZ" dirty="0"/>
              <a:t> – SPD and </a:t>
            </a:r>
            <a:r>
              <a:rPr lang="cs-CZ" dirty="0" err="1"/>
              <a:t>Pirate</a:t>
            </a:r>
            <a:r>
              <a:rPr lang="cs-CZ" dirty="0"/>
              <a:t> party. 7 in 10 </a:t>
            </a:r>
            <a:r>
              <a:rPr lang="cs-CZ" dirty="0" err="1"/>
              <a:t>respondents</a:t>
            </a:r>
            <a:r>
              <a:rPr lang="cs-CZ" dirty="0"/>
              <a:t> </a:t>
            </a:r>
            <a:r>
              <a:rPr lang="cs-CZ" dirty="0" err="1"/>
              <a:t>don‘t</a:t>
            </a:r>
            <a:r>
              <a:rPr lang="cs-CZ" dirty="0"/>
              <a:t> </a:t>
            </a:r>
            <a:r>
              <a:rPr lang="cs-CZ" dirty="0" err="1"/>
              <a:t>know</a:t>
            </a:r>
            <a:r>
              <a:rPr lang="cs-CZ" dirty="0"/>
              <a:t> Stanislav </a:t>
            </a:r>
            <a:r>
              <a:rPr lang="cs-CZ" dirty="0" err="1"/>
              <a:t>Polčák</a:t>
            </a:r>
            <a:r>
              <a:rPr lang="cs-CZ" dirty="0"/>
              <a:t> </a:t>
            </a:r>
            <a:r>
              <a:rPr lang="cs-CZ" dirty="0" err="1"/>
              <a:t>at</a:t>
            </a:r>
            <a:r>
              <a:rPr lang="cs-CZ" dirty="0"/>
              <a:t> </a:t>
            </a:r>
            <a:r>
              <a:rPr lang="cs-CZ" dirty="0" err="1"/>
              <a:t>all</a:t>
            </a:r>
            <a:r>
              <a:rPr lang="cs-CZ" dirty="0"/>
              <a:t>. </a:t>
            </a:r>
          </a:p>
        </p:txBody>
      </p:sp>
    </p:spTree>
    <p:extLst>
      <p:ext uri="{BB962C8B-B14F-4D97-AF65-F5344CB8AC3E}">
        <p14:creationId xmlns:p14="http://schemas.microsoft.com/office/powerpoint/2010/main" val="601719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err="1"/>
              <a:t>High</a:t>
            </a:r>
            <a:r>
              <a:rPr lang="cs-CZ" dirty="0"/>
              <a:t> </a:t>
            </a:r>
            <a:r>
              <a:rPr lang="cs-CZ" dirty="0" err="1"/>
              <a:t>interest</a:t>
            </a:r>
            <a:r>
              <a:rPr lang="cs-CZ" dirty="0"/>
              <a:t>/</a:t>
            </a:r>
            <a:r>
              <a:rPr lang="cs-CZ" dirty="0" err="1"/>
              <a:t>high</a:t>
            </a:r>
            <a:r>
              <a:rPr lang="cs-CZ" dirty="0"/>
              <a:t> </a:t>
            </a:r>
            <a:r>
              <a:rPr lang="cs-CZ" dirty="0" err="1"/>
              <a:t>recognition</a:t>
            </a:r>
            <a:endParaRPr lang="cs-CZ" dirty="0"/>
          </a:p>
        </p:txBody>
      </p:sp>
      <p:sp>
        <p:nvSpPr>
          <p:cNvPr id="3" name="Zástupný symbol pro text 2"/>
          <p:cNvSpPr>
            <a:spLocks noGrp="1"/>
          </p:cNvSpPr>
          <p:nvPr>
            <p:ph type="body" sz="quarter" idx="10"/>
          </p:nvPr>
        </p:nvSpPr>
        <p:spPr/>
        <p:txBody>
          <a:bodyPr/>
          <a:lstStyle/>
          <a:p>
            <a:r>
              <a:rPr lang="cs-CZ" dirty="0"/>
              <a:t> </a:t>
            </a:r>
            <a:r>
              <a:rPr lang="cs-CZ" dirty="0" err="1"/>
              <a:t>stanislav</a:t>
            </a:r>
            <a:r>
              <a:rPr lang="cs-CZ" dirty="0"/>
              <a:t> </a:t>
            </a:r>
            <a:r>
              <a:rPr lang="cs-CZ" dirty="0" err="1"/>
              <a:t>polčák</a:t>
            </a:r>
            <a:r>
              <a:rPr lang="cs-CZ" dirty="0"/>
              <a:t> /</a:t>
            </a:r>
            <a:r>
              <a:rPr lang="cs-CZ" dirty="0" err="1"/>
              <a:t>interest</a:t>
            </a:r>
            <a:r>
              <a:rPr lang="cs-CZ" dirty="0"/>
              <a:t> in public </a:t>
            </a:r>
            <a:r>
              <a:rPr lang="cs-CZ" dirty="0" err="1"/>
              <a:t>affairs</a:t>
            </a:r>
            <a:endParaRPr lang="cs-CZ" dirty="0"/>
          </a:p>
        </p:txBody>
      </p:sp>
      <p:sp>
        <p:nvSpPr>
          <p:cNvPr id="4" name="Zástupný symbol pro text 3"/>
          <p:cNvSpPr>
            <a:spLocks noGrp="1"/>
          </p:cNvSpPr>
          <p:nvPr>
            <p:ph type="body" sz="quarter" idx="11"/>
          </p:nvPr>
        </p:nvSpPr>
        <p:spPr/>
        <p:txBody>
          <a:bodyPr/>
          <a:lstStyle/>
          <a:p>
            <a:r>
              <a:rPr lang="en-US" dirty="0"/>
              <a:t>There is a list of candidate leaders and the most famous Czech MPs. For each, please specify if you know him / her.</a:t>
            </a:r>
            <a:endParaRPr lang="cs-CZ" dirty="0"/>
          </a:p>
        </p:txBody>
      </p:sp>
      <p:sp>
        <p:nvSpPr>
          <p:cNvPr id="5" name="Zástupný symbol pro text 4"/>
          <p:cNvSpPr>
            <a:spLocks noGrp="1"/>
          </p:cNvSpPr>
          <p:nvPr>
            <p:ph type="body" sz="quarter" idx="12"/>
          </p:nvPr>
        </p:nvSpPr>
        <p:spPr/>
        <p:txBody>
          <a:bodyPr/>
          <a:lstStyle/>
          <a:p>
            <a:r>
              <a:rPr lang="cs-CZ" dirty="0" err="1"/>
              <a:t>If</a:t>
            </a:r>
            <a:r>
              <a:rPr lang="cs-CZ" dirty="0"/>
              <a:t> </a:t>
            </a:r>
            <a:r>
              <a:rPr lang="cs-CZ" dirty="0" err="1"/>
              <a:t>the</a:t>
            </a:r>
            <a:r>
              <a:rPr lang="cs-CZ" dirty="0"/>
              <a:t> </a:t>
            </a:r>
            <a:r>
              <a:rPr lang="cs-CZ" dirty="0" err="1"/>
              <a:t>respondents</a:t>
            </a:r>
            <a:r>
              <a:rPr lang="cs-CZ" dirty="0"/>
              <a:t> </a:t>
            </a:r>
            <a:r>
              <a:rPr lang="cs-CZ" dirty="0" err="1"/>
              <a:t>don‘t</a:t>
            </a:r>
            <a:r>
              <a:rPr lang="cs-CZ" dirty="0"/>
              <a:t> show </a:t>
            </a:r>
            <a:r>
              <a:rPr lang="cs-CZ" dirty="0" err="1"/>
              <a:t>interest</a:t>
            </a:r>
            <a:r>
              <a:rPr lang="cs-CZ" dirty="0"/>
              <a:t> in public </a:t>
            </a:r>
            <a:r>
              <a:rPr lang="cs-CZ" dirty="0" err="1"/>
              <a:t>affairs</a:t>
            </a:r>
            <a:r>
              <a:rPr lang="cs-CZ" dirty="0"/>
              <a:t>, </a:t>
            </a:r>
            <a:r>
              <a:rPr lang="cs-CZ" dirty="0" err="1"/>
              <a:t>there</a:t>
            </a:r>
            <a:r>
              <a:rPr lang="cs-CZ" dirty="0"/>
              <a:t> </a:t>
            </a:r>
            <a:r>
              <a:rPr lang="cs-CZ" dirty="0" err="1"/>
              <a:t>is</a:t>
            </a:r>
            <a:r>
              <a:rPr lang="cs-CZ" dirty="0"/>
              <a:t> </a:t>
            </a:r>
            <a:r>
              <a:rPr lang="cs-CZ" dirty="0" err="1"/>
              <a:t>almost</a:t>
            </a:r>
            <a:r>
              <a:rPr lang="cs-CZ" dirty="0"/>
              <a:t> </a:t>
            </a:r>
            <a:r>
              <a:rPr lang="cs-CZ" dirty="0" err="1"/>
              <a:t>zero</a:t>
            </a:r>
            <a:r>
              <a:rPr lang="cs-CZ" dirty="0"/>
              <a:t> </a:t>
            </a:r>
            <a:r>
              <a:rPr lang="cs-CZ" dirty="0" err="1"/>
              <a:t>chance</a:t>
            </a:r>
            <a:r>
              <a:rPr lang="cs-CZ" dirty="0"/>
              <a:t> </a:t>
            </a:r>
            <a:r>
              <a:rPr lang="cs-CZ" dirty="0" err="1"/>
              <a:t>that</a:t>
            </a:r>
            <a:r>
              <a:rPr lang="cs-CZ" dirty="0"/>
              <a:t> </a:t>
            </a:r>
            <a:r>
              <a:rPr lang="cs-CZ" dirty="0" err="1"/>
              <a:t>they</a:t>
            </a:r>
            <a:r>
              <a:rPr lang="cs-CZ" dirty="0"/>
              <a:t> </a:t>
            </a:r>
            <a:r>
              <a:rPr lang="cs-CZ" dirty="0" err="1"/>
              <a:t>will</a:t>
            </a:r>
            <a:r>
              <a:rPr lang="cs-CZ" dirty="0"/>
              <a:t> </a:t>
            </a:r>
            <a:r>
              <a:rPr lang="cs-CZ" dirty="0" err="1"/>
              <a:t>know</a:t>
            </a:r>
            <a:r>
              <a:rPr lang="cs-CZ" dirty="0"/>
              <a:t> Stanislav </a:t>
            </a:r>
            <a:r>
              <a:rPr lang="cs-CZ" dirty="0" err="1"/>
              <a:t>Polčák</a:t>
            </a:r>
            <a:r>
              <a:rPr lang="cs-CZ" dirty="0"/>
              <a:t>. </a:t>
            </a:r>
          </a:p>
        </p:txBody>
      </p:sp>
      <p:graphicFrame>
        <p:nvGraphicFramePr>
          <p:cNvPr id="11" name="Zástupný symbol pro graf 16"/>
          <p:cNvGraphicFramePr>
            <a:graphicFrameLocks/>
          </p:cNvGraphicFramePr>
          <p:nvPr/>
        </p:nvGraphicFramePr>
        <p:xfrm>
          <a:off x="240632" y="1261672"/>
          <a:ext cx="8629049"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783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cs-CZ" dirty="0"/>
              <a:t>Archetype </a:t>
            </a:r>
            <a:r>
              <a:rPr lang="cs-CZ" dirty="0" err="1"/>
              <a:t>of</a:t>
            </a:r>
            <a:r>
              <a:rPr lang="cs-CZ" dirty="0"/>
              <a:t> </a:t>
            </a:r>
            <a:r>
              <a:rPr lang="cs-CZ" dirty="0" err="1"/>
              <a:t>european</a:t>
            </a:r>
            <a:r>
              <a:rPr lang="cs-CZ" dirty="0"/>
              <a:t> patriot</a:t>
            </a:r>
          </a:p>
        </p:txBody>
      </p:sp>
      <p:sp>
        <p:nvSpPr>
          <p:cNvPr id="3" name="Zástupný symbol pro text 2"/>
          <p:cNvSpPr>
            <a:spLocks noGrp="1"/>
          </p:cNvSpPr>
          <p:nvPr>
            <p:ph type="body" sz="quarter" idx="10"/>
          </p:nvPr>
        </p:nvSpPr>
        <p:spPr/>
        <p:txBody>
          <a:bodyPr/>
          <a:lstStyle/>
          <a:p>
            <a:r>
              <a:rPr lang="cs-CZ" dirty="0" err="1"/>
              <a:t>Would</a:t>
            </a:r>
            <a:r>
              <a:rPr lang="cs-CZ" dirty="0"/>
              <a:t> </a:t>
            </a:r>
            <a:r>
              <a:rPr lang="cs-CZ" dirty="0" err="1"/>
              <a:t>vote</a:t>
            </a:r>
            <a:r>
              <a:rPr lang="cs-CZ" dirty="0"/>
              <a:t> </a:t>
            </a:r>
            <a:r>
              <a:rPr lang="cs-CZ" dirty="0" err="1"/>
              <a:t>for</a:t>
            </a:r>
            <a:r>
              <a:rPr lang="cs-CZ" dirty="0"/>
              <a:t> Stanislav </a:t>
            </a:r>
            <a:r>
              <a:rPr lang="cs-CZ" dirty="0" err="1"/>
              <a:t>polčák</a:t>
            </a:r>
            <a:r>
              <a:rPr lang="cs-CZ" dirty="0"/>
              <a:t>/</a:t>
            </a:r>
            <a:r>
              <a:rPr lang="en-US" dirty="0"/>
              <a:t>fulfill</a:t>
            </a:r>
            <a:r>
              <a:rPr lang="cs-CZ" dirty="0"/>
              <a:t>MENT </a:t>
            </a:r>
            <a:r>
              <a:rPr lang="cs-CZ" dirty="0" err="1"/>
              <a:t>Of</a:t>
            </a:r>
            <a:r>
              <a:rPr lang="cs-CZ" dirty="0"/>
              <a:t> such </a:t>
            </a:r>
            <a:r>
              <a:rPr lang="cs-CZ" dirty="0" err="1"/>
              <a:t>characteristics</a:t>
            </a:r>
            <a:r>
              <a:rPr lang="cs-CZ" dirty="0"/>
              <a:t> </a:t>
            </a:r>
            <a:r>
              <a:rPr lang="cs-CZ" dirty="0" err="1"/>
              <a:t>of</a:t>
            </a:r>
            <a:r>
              <a:rPr lang="cs-CZ" dirty="0"/>
              <a:t> </a:t>
            </a:r>
            <a:r>
              <a:rPr lang="cs-CZ" dirty="0" err="1"/>
              <a:t>the</a:t>
            </a:r>
            <a:r>
              <a:rPr lang="cs-CZ" dirty="0"/>
              <a:t> role </a:t>
            </a:r>
            <a:r>
              <a:rPr lang="cs-CZ" dirty="0" err="1"/>
              <a:t>mep</a:t>
            </a:r>
            <a:endParaRPr lang="cs-CZ" dirty="0"/>
          </a:p>
        </p:txBody>
      </p:sp>
      <p:sp>
        <p:nvSpPr>
          <p:cNvPr id="4" name="Zástupný symbol pro text 3"/>
          <p:cNvSpPr>
            <a:spLocks noGrp="1"/>
          </p:cNvSpPr>
          <p:nvPr>
            <p:ph type="body" sz="quarter" idx="11"/>
          </p:nvPr>
        </p:nvSpPr>
        <p:spPr/>
        <p:txBody>
          <a:bodyPr/>
          <a:lstStyle/>
          <a:p>
            <a:r>
              <a:rPr lang="en-US" dirty="0"/>
              <a:t>In this chapter, we will focus on your ideas as for an ideal MP. For each characteristic presented on a ten-point scale, please indicate to what extent you consider it important for an ideal MP; and at the same time, please indicate whether, in your opinion, the current Czech MPs mostly represent/fulfill such characteristics.</a:t>
            </a:r>
            <a:r>
              <a:rPr lang="cs-CZ" dirty="0"/>
              <a:t>  </a:t>
            </a:r>
            <a:r>
              <a:rPr lang="en-US" dirty="0"/>
              <a:t>The ideal MP…..</a:t>
            </a:r>
            <a:endParaRPr lang="cs-CZ" dirty="0"/>
          </a:p>
        </p:txBody>
      </p:sp>
      <p:sp>
        <p:nvSpPr>
          <p:cNvPr id="5" name="Zástupný symbol pro text 4"/>
          <p:cNvSpPr>
            <a:spLocks noGrp="1"/>
          </p:cNvSpPr>
          <p:nvPr>
            <p:ph type="body" sz="quarter" idx="12"/>
          </p:nvPr>
        </p:nvSpPr>
        <p:spPr/>
        <p:txBody>
          <a:bodyPr/>
          <a:lstStyle/>
          <a:p>
            <a:r>
              <a:rPr lang="cs-CZ" dirty="0" err="1"/>
              <a:t>Respondents</a:t>
            </a:r>
            <a:r>
              <a:rPr lang="cs-CZ" dirty="0"/>
              <a:t> </a:t>
            </a:r>
            <a:r>
              <a:rPr lang="cs-CZ" dirty="0" err="1"/>
              <a:t>who</a:t>
            </a:r>
            <a:r>
              <a:rPr lang="cs-CZ" dirty="0"/>
              <a:t> </a:t>
            </a:r>
            <a:r>
              <a:rPr lang="cs-CZ" dirty="0" err="1"/>
              <a:t>would</a:t>
            </a:r>
            <a:r>
              <a:rPr lang="cs-CZ" dirty="0"/>
              <a:t> </a:t>
            </a:r>
            <a:r>
              <a:rPr lang="cs-CZ" dirty="0" err="1"/>
              <a:t>vote</a:t>
            </a:r>
            <a:r>
              <a:rPr lang="cs-CZ" dirty="0"/>
              <a:t> </a:t>
            </a:r>
            <a:r>
              <a:rPr lang="cs-CZ" dirty="0" err="1"/>
              <a:t>for</a:t>
            </a:r>
            <a:r>
              <a:rPr lang="cs-CZ" dirty="0"/>
              <a:t> Stanislav </a:t>
            </a:r>
            <a:r>
              <a:rPr lang="cs-CZ" dirty="0" err="1"/>
              <a:t>Polčák</a:t>
            </a:r>
            <a:r>
              <a:rPr lang="cs-CZ" dirty="0"/>
              <a:t> are more personality – </a:t>
            </a:r>
            <a:r>
              <a:rPr lang="cs-CZ" dirty="0" err="1"/>
              <a:t>oriented</a:t>
            </a:r>
            <a:r>
              <a:rPr lang="cs-CZ" dirty="0"/>
              <a:t> (</a:t>
            </a:r>
            <a:r>
              <a:rPr lang="cs-CZ" dirty="0" err="1"/>
              <a:t>should</a:t>
            </a:r>
            <a:r>
              <a:rPr lang="cs-CZ" dirty="0"/>
              <a:t> </a:t>
            </a:r>
            <a:r>
              <a:rPr lang="cs-CZ" dirty="0" err="1"/>
              <a:t>be</a:t>
            </a:r>
            <a:r>
              <a:rPr lang="cs-CZ" dirty="0"/>
              <a:t> </a:t>
            </a:r>
            <a:r>
              <a:rPr lang="cs-CZ" dirty="0" err="1"/>
              <a:t>experienced</a:t>
            </a:r>
            <a:r>
              <a:rPr lang="cs-CZ" dirty="0"/>
              <a:t> in </a:t>
            </a:r>
            <a:r>
              <a:rPr lang="cs-CZ" dirty="0" err="1"/>
              <a:t>politics</a:t>
            </a:r>
            <a:r>
              <a:rPr lang="cs-CZ" dirty="0"/>
              <a:t> and </a:t>
            </a:r>
            <a:r>
              <a:rPr lang="cs-CZ" dirty="0" err="1"/>
              <a:t>achieved</a:t>
            </a:r>
            <a:r>
              <a:rPr lang="cs-CZ" dirty="0"/>
              <a:t> </a:t>
            </a:r>
            <a:r>
              <a:rPr lang="cs-CZ" dirty="0" err="1"/>
              <a:t>success</a:t>
            </a:r>
            <a:r>
              <a:rPr lang="cs-CZ" dirty="0"/>
              <a:t> in </a:t>
            </a:r>
            <a:r>
              <a:rPr lang="cs-CZ" dirty="0" err="1"/>
              <a:t>private</a:t>
            </a:r>
            <a:r>
              <a:rPr lang="cs-CZ" dirty="0"/>
              <a:t> </a:t>
            </a:r>
            <a:r>
              <a:rPr lang="cs-CZ" dirty="0" err="1"/>
              <a:t>life</a:t>
            </a:r>
            <a:r>
              <a:rPr lang="cs-CZ" dirty="0"/>
              <a:t>) and </a:t>
            </a:r>
            <a:r>
              <a:rPr lang="cs-CZ" dirty="0" err="1"/>
              <a:t>views</a:t>
            </a:r>
            <a:r>
              <a:rPr lang="cs-CZ" dirty="0"/>
              <a:t> </a:t>
            </a:r>
            <a:r>
              <a:rPr lang="cs-CZ" dirty="0" err="1"/>
              <a:t>the</a:t>
            </a:r>
            <a:r>
              <a:rPr lang="cs-CZ" dirty="0"/>
              <a:t> </a:t>
            </a:r>
            <a:r>
              <a:rPr lang="cs-CZ" dirty="0" err="1"/>
              <a:t>czech</a:t>
            </a:r>
            <a:r>
              <a:rPr lang="cs-CZ" dirty="0"/>
              <a:t> </a:t>
            </a:r>
            <a:r>
              <a:rPr lang="cs-CZ" dirty="0" err="1"/>
              <a:t>MEP‘s</a:t>
            </a:r>
            <a:r>
              <a:rPr lang="cs-CZ" dirty="0"/>
              <a:t> </a:t>
            </a:r>
            <a:r>
              <a:rPr lang="cs-CZ" dirty="0" err="1"/>
              <a:t>work</a:t>
            </a:r>
            <a:r>
              <a:rPr lang="cs-CZ" dirty="0"/>
              <a:t> more </a:t>
            </a:r>
            <a:r>
              <a:rPr lang="cs-CZ" dirty="0" err="1"/>
              <a:t>positively</a:t>
            </a:r>
            <a:r>
              <a:rPr lang="cs-CZ" dirty="0"/>
              <a:t>. </a:t>
            </a:r>
          </a:p>
        </p:txBody>
      </p:sp>
      <p:graphicFrame>
        <p:nvGraphicFramePr>
          <p:cNvPr id="7" name="Tabulka 6"/>
          <p:cNvGraphicFramePr>
            <a:graphicFrameLocks noGrp="1"/>
          </p:cNvGraphicFramePr>
          <p:nvPr/>
        </p:nvGraphicFramePr>
        <p:xfrm>
          <a:off x="240629" y="1127961"/>
          <a:ext cx="8629050" cy="2914643"/>
        </p:xfrm>
        <a:graphic>
          <a:graphicData uri="http://schemas.openxmlformats.org/drawingml/2006/table">
            <a:tbl>
              <a:tblPr/>
              <a:tblGrid>
                <a:gridCol w="6310566">
                  <a:extLst>
                    <a:ext uri="{9D8B030D-6E8A-4147-A177-3AD203B41FA5}">
                      <a16:colId xmlns:a16="http://schemas.microsoft.com/office/drawing/2014/main" val="20000"/>
                    </a:ext>
                  </a:extLst>
                </a:gridCol>
                <a:gridCol w="577516">
                  <a:extLst>
                    <a:ext uri="{9D8B030D-6E8A-4147-A177-3AD203B41FA5}">
                      <a16:colId xmlns:a16="http://schemas.microsoft.com/office/drawing/2014/main" val="20001"/>
                    </a:ext>
                  </a:extLst>
                </a:gridCol>
                <a:gridCol w="870484">
                  <a:extLst>
                    <a:ext uri="{9D8B030D-6E8A-4147-A177-3AD203B41FA5}">
                      <a16:colId xmlns:a16="http://schemas.microsoft.com/office/drawing/2014/main" val="20002"/>
                    </a:ext>
                  </a:extLst>
                </a:gridCol>
                <a:gridCol w="870484">
                  <a:extLst>
                    <a:ext uri="{9D8B030D-6E8A-4147-A177-3AD203B41FA5}">
                      <a16:colId xmlns:a16="http://schemas.microsoft.com/office/drawing/2014/main" val="20003"/>
                    </a:ext>
                  </a:extLst>
                </a:gridCol>
              </a:tblGrid>
              <a:tr h="416017">
                <a:tc>
                  <a:txBody>
                    <a:bodyPr/>
                    <a:lstStyle/>
                    <a:p>
                      <a:pPr algn="ctr" fontAlgn="ctr"/>
                      <a:r>
                        <a:rPr lang="cs-CZ" sz="700" b="0" i="0" u="none" strike="noStrike" dirty="0">
                          <a:solidFill>
                            <a:srgbClr val="000000"/>
                          </a:solidFill>
                          <a:effectLst/>
                          <a:latin typeface="Arial"/>
                        </a:rPr>
                        <a:t> </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cs-CZ" sz="700" b="0" i="0" u="none" strike="noStrike" dirty="0">
                          <a:solidFill>
                            <a:srgbClr val="000000"/>
                          </a:solidFill>
                          <a:effectLst/>
                          <a:latin typeface="Arial"/>
                        </a:rPr>
                        <a:t>Total CR </a:t>
                      </a:r>
                      <a:r>
                        <a:rPr lang="cs-CZ" sz="600" b="0" i="1" u="none" strike="noStrike" dirty="0">
                          <a:solidFill>
                            <a:srgbClr val="000000"/>
                          </a:solidFill>
                          <a:effectLst/>
                          <a:latin typeface="Arial"/>
                        </a:rPr>
                        <a:t>N1010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b="0" i="0" u="none" strike="noStrike" dirty="0">
                          <a:solidFill>
                            <a:srgbClr val="000000"/>
                          </a:solidFill>
                          <a:effectLst/>
                          <a:latin typeface="Arial"/>
                        </a:rPr>
                        <a:t>1,2 – Would never vote for Stanislav </a:t>
                      </a:r>
                      <a:r>
                        <a:rPr lang="en-US" sz="700" b="0" i="0" u="none" strike="noStrike" dirty="0" err="1">
                          <a:solidFill>
                            <a:srgbClr val="000000"/>
                          </a:solidFill>
                          <a:effectLst/>
                          <a:latin typeface="Arial"/>
                        </a:rPr>
                        <a:t>Polčák</a:t>
                      </a:r>
                      <a:r>
                        <a:rPr lang="en-US" sz="700" b="0" i="0" u="none" strike="noStrike" dirty="0">
                          <a:solidFill>
                            <a:srgbClr val="000000"/>
                          </a:solidFill>
                          <a:effectLst/>
                          <a:latin typeface="Arial"/>
                        </a:rPr>
                        <a:t> </a:t>
                      </a:r>
                      <a:r>
                        <a:rPr lang="en-US" sz="600" b="0" i="1" u="none" strike="noStrike" dirty="0">
                          <a:solidFill>
                            <a:srgbClr val="000000"/>
                          </a:solidFill>
                          <a:effectLst/>
                          <a:latin typeface="Arial"/>
                        </a:rPr>
                        <a:t>N425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b="0" i="0" u="none" strike="noStrike" dirty="0">
                          <a:solidFill>
                            <a:srgbClr val="000000"/>
                          </a:solidFill>
                          <a:effectLst/>
                          <a:latin typeface="Arial"/>
                        </a:rPr>
                        <a:t>4,5 – Would happily vote for Stanislav </a:t>
                      </a:r>
                      <a:r>
                        <a:rPr lang="en-US" sz="700" b="0" i="0" u="none" strike="noStrike" dirty="0" err="1">
                          <a:solidFill>
                            <a:srgbClr val="000000"/>
                          </a:solidFill>
                          <a:effectLst/>
                          <a:latin typeface="Arial"/>
                        </a:rPr>
                        <a:t>Polčák</a:t>
                      </a:r>
                      <a:r>
                        <a:rPr lang="en-US" sz="700" b="0" i="0" u="none" strike="noStrike" dirty="0">
                          <a:solidFill>
                            <a:srgbClr val="000000"/>
                          </a:solidFill>
                          <a:effectLst/>
                          <a:latin typeface="Arial"/>
                        </a:rPr>
                        <a:t> </a:t>
                      </a:r>
                      <a:r>
                        <a:rPr lang="en-US" sz="600" b="0" i="1" u="none" strike="noStrike" dirty="0">
                          <a:solidFill>
                            <a:srgbClr val="000000"/>
                          </a:solidFill>
                          <a:effectLst/>
                          <a:latin typeface="Arial"/>
                        </a:rPr>
                        <a:t>N180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6978">
                <a:tc>
                  <a:txBody>
                    <a:bodyPr/>
                    <a:lstStyle/>
                    <a:p>
                      <a:pPr algn="l" fontAlgn="t"/>
                      <a:r>
                        <a:rPr lang="en-US" sz="700" b="0" i="0" u="none" strike="noStrike" dirty="0">
                          <a:solidFill>
                            <a:srgbClr val="000000"/>
                          </a:solidFill>
                          <a:effectLst/>
                          <a:latin typeface="Arial"/>
                        </a:rPr>
                        <a:t>should have a perfect command of at least one foreign language.</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6,6</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6,2</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t"/>
                      <a:r>
                        <a:rPr lang="cs-CZ" sz="700" b="0" i="0" u="none" strike="noStrike">
                          <a:solidFill>
                            <a:srgbClr val="000000"/>
                          </a:solidFill>
                          <a:effectLst/>
                          <a:latin typeface="Arial"/>
                        </a:rPr>
                        <a:t>6,5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1"/>
                  </a:ext>
                </a:extLst>
              </a:tr>
              <a:tr h="146978">
                <a:tc>
                  <a:txBody>
                    <a:bodyPr/>
                    <a:lstStyle/>
                    <a:p>
                      <a:pPr algn="l" fontAlgn="t"/>
                      <a:r>
                        <a:rPr lang="en-US" sz="700" b="0" i="0" u="none" strike="noStrike" dirty="0">
                          <a:solidFill>
                            <a:srgbClr val="000000"/>
                          </a:solidFill>
                          <a:effectLst/>
                          <a:latin typeface="Arial"/>
                        </a:rPr>
                        <a:t>should explain the views of their own citizens to the rest of Europe so that the peoples of the EU can understand them better.</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5,1</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6978">
                <a:tc>
                  <a:txBody>
                    <a:bodyPr/>
                    <a:lstStyle/>
                    <a:p>
                      <a:pPr algn="l" fontAlgn="t"/>
                      <a:r>
                        <a:rPr lang="en-US" sz="700" b="0" i="0" u="none" strike="noStrike" dirty="0">
                          <a:solidFill>
                            <a:srgbClr val="000000"/>
                          </a:solidFill>
                          <a:effectLst/>
                          <a:latin typeface="Arial"/>
                        </a:rPr>
                        <a:t>should be aware of the issues of their country, or region in detail and strive to address them at the EU level.                                            </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5,3</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4,8</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6,0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3"/>
                  </a:ext>
                </a:extLst>
              </a:tr>
              <a:tr h="146978">
                <a:tc>
                  <a:txBody>
                    <a:bodyPr/>
                    <a:lstStyle/>
                    <a:p>
                      <a:pPr algn="l" fontAlgn="t"/>
                      <a:r>
                        <a:rPr lang="en-US" sz="700" b="0" i="0" u="none" strike="noStrike" dirty="0">
                          <a:solidFill>
                            <a:srgbClr val="000000"/>
                          </a:solidFill>
                          <a:effectLst/>
                          <a:latin typeface="Arial"/>
                        </a:rPr>
                        <a:t>should advise and help citizens and businesses in their country on how to make the most of EU membership.</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5,1</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4,6</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6978">
                <a:tc>
                  <a:txBody>
                    <a:bodyPr/>
                    <a:lstStyle/>
                    <a:p>
                      <a:pPr algn="l" fontAlgn="t"/>
                      <a:r>
                        <a:rPr lang="en-US" sz="700" b="0" i="0" u="none" strike="noStrike" dirty="0">
                          <a:solidFill>
                            <a:srgbClr val="000000"/>
                          </a:solidFill>
                          <a:effectLst/>
                          <a:latin typeface="Arial"/>
                        </a:rPr>
                        <a:t>should address the issues of their own country which go beyond the capabilities of one country, such as danger/threat from other countries, climate change.</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4,9</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5,7</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6978">
                <a:tc>
                  <a:txBody>
                    <a:bodyPr/>
                    <a:lstStyle/>
                    <a:p>
                      <a:pPr algn="l" fontAlgn="t"/>
                      <a:r>
                        <a:rPr lang="en-US" sz="700" b="0" i="0" u="none" strike="noStrike" dirty="0">
                          <a:solidFill>
                            <a:srgbClr val="000000"/>
                          </a:solidFill>
                          <a:effectLst/>
                          <a:latin typeface="Arial"/>
                        </a:rPr>
                        <a:t>should have already had some experience with politics and know how politics works.</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6,0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t"/>
                      <a:r>
                        <a:rPr lang="cs-CZ" sz="700" b="1" i="0" u="none" strike="noStrike">
                          <a:solidFill>
                            <a:srgbClr val="000000"/>
                          </a:solidFill>
                          <a:effectLst/>
                          <a:latin typeface="Arial"/>
                        </a:rPr>
                        <a:t>6,5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6"/>
                  </a:ext>
                </a:extLst>
              </a:tr>
              <a:tr h="146978">
                <a:tc>
                  <a:txBody>
                    <a:bodyPr/>
                    <a:lstStyle/>
                    <a:p>
                      <a:pPr algn="l" fontAlgn="t"/>
                      <a:r>
                        <a:rPr lang="en-US" sz="700" b="0" i="0" u="none" strike="noStrike" dirty="0">
                          <a:solidFill>
                            <a:srgbClr val="000000"/>
                          </a:solidFill>
                          <a:effectLst/>
                          <a:latin typeface="Arial"/>
                        </a:rPr>
                        <a:t>should, based on knowledge of how the EU projects work, help to promote subsidies for investments in their area.</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5,7</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46978">
                <a:tc>
                  <a:txBody>
                    <a:bodyPr/>
                    <a:lstStyle/>
                    <a:p>
                      <a:pPr algn="l" fontAlgn="t"/>
                      <a:r>
                        <a:rPr lang="en-US" sz="700" b="0" i="0" u="none" strike="noStrike" dirty="0">
                          <a:solidFill>
                            <a:srgbClr val="000000"/>
                          </a:solidFill>
                          <a:effectLst/>
                          <a:latin typeface="Arial"/>
                        </a:rPr>
                        <a:t>should clearly and measurably demonstrate their activity, e.g. by the number of proposals submitted, the number of votes or the intelligence level.</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5,2</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46978">
                <a:tc>
                  <a:txBody>
                    <a:bodyPr/>
                    <a:lstStyle/>
                    <a:p>
                      <a:pPr algn="l" fontAlgn="t"/>
                      <a:r>
                        <a:rPr lang="en-US" sz="700" b="0" i="0" u="none" strike="noStrike" dirty="0">
                          <a:solidFill>
                            <a:srgbClr val="000000"/>
                          </a:solidFill>
                          <a:effectLst/>
                          <a:latin typeface="Arial"/>
                        </a:rPr>
                        <a:t>should meet the citizens of their own country in person.</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5,1</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46978">
                <a:tc>
                  <a:txBody>
                    <a:bodyPr/>
                    <a:lstStyle/>
                    <a:p>
                      <a:pPr algn="l" fontAlgn="t"/>
                      <a:r>
                        <a:rPr lang="en-US" sz="700" b="0" i="0" u="none" strike="noStrike" dirty="0">
                          <a:solidFill>
                            <a:srgbClr val="000000"/>
                          </a:solidFill>
                          <a:effectLst/>
                          <a:latin typeface="Arial"/>
                        </a:rPr>
                        <a:t>should be responsible for how the European Union is perceived by the Czech nation.</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5,3</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4,9</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5,6</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46978">
                <a:tc>
                  <a:txBody>
                    <a:bodyPr/>
                    <a:lstStyle/>
                    <a:p>
                      <a:pPr algn="l" fontAlgn="t"/>
                      <a:r>
                        <a:rPr lang="en-US" sz="700" b="0" i="0" u="none" strike="noStrike" dirty="0">
                          <a:solidFill>
                            <a:srgbClr val="000000"/>
                          </a:solidFill>
                          <a:effectLst/>
                          <a:latin typeface="Arial"/>
                        </a:rPr>
                        <a:t>should have a legal-oriented education in order to be able to get their head round in the legislative process.</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6,2</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1"/>
                  </a:ext>
                </a:extLst>
              </a:tr>
              <a:tr h="146978">
                <a:tc>
                  <a:txBody>
                    <a:bodyPr/>
                    <a:lstStyle/>
                    <a:p>
                      <a:pPr algn="l" fontAlgn="t"/>
                      <a:r>
                        <a:rPr lang="en-US" sz="700" b="0" i="0" u="none" strike="noStrike" dirty="0">
                          <a:solidFill>
                            <a:srgbClr val="000000"/>
                          </a:solidFill>
                          <a:effectLst/>
                          <a:latin typeface="Arial"/>
                        </a:rPr>
                        <a:t>should be accountable to Czech citizens to the same extent as it should be accountable to citizens of other member states.</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4,9</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5,8</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2"/>
                  </a:ext>
                </a:extLst>
              </a:tr>
              <a:tr h="146978">
                <a:tc>
                  <a:txBody>
                    <a:bodyPr/>
                    <a:lstStyle/>
                    <a:p>
                      <a:pPr algn="l" fontAlgn="t"/>
                      <a:r>
                        <a:rPr lang="en-US" sz="700" b="0" i="0" u="none" strike="noStrike" dirty="0">
                          <a:solidFill>
                            <a:srgbClr val="000000"/>
                          </a:solidFill>
                          <a:effectLst/>
                          <a:latin typeface="Arial"/>
                        </a:rPr>
                        <a:t>should be interested in successes in other countries and try to promote them in their own country.</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5,3</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5,1</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t"/>
                      <a:r>
                        <a:rPr lang="cs-CZ" sz="700" b="0"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46978">
                <a:tc>
                  <a:txBody>
                    <a:bodyPr/>
                    <a:lstStyle/>
                    <a:p>
                      <a:pPr algn="l" fontAlgn="t"/>
                      <a:r>
                        <a:rPr lang="en-US" sz="700" b="0" i="0" u="none" strike="noStrike" dirty="0">
                          <a:solidFill>
                            <a:srgbClr val="000000"/>
                          </a:solidFill>
                          <a:effectLst/>
                          <a:latin typeface="Arial"/>
                        </a:rPr>
                        <a:t>should have already achieved success in the private or public sector.</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5,5</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4,9</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1" i="0" u="none" strike="noStrike">
                          <a:solidFill>
                            <a:srgbClr val="000000"/>
                          </a:solidFill>
                          <a:effectLst/>
                          <a:latin typeface="Arial"/>
                        </a:rPr>
                        <a:t>6,2</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4"/>
                  </a:ext>
                </a:extLst>
              </a:tr>
              <a:tr h="146978">
                <a:tc>
                  <a:txBody>
                    <a:bodyPr/>
                    <a:lstStyle/>
                    <a:p>
                      <a:pPr algn="l" fontAlgn="t"/>
                      <a:r>
                        <a:rPr lang="en-US" sz="700" b="0" i="0" u="none" strike="noStrike" dirty="0">
                          <a:solidFill>
                            <a:srgbClr val="000000"/>
                          </a:solidFill>
                          <a:effectLst/>
                          <a:latin typeface="Arial"/>
                        </a:rPr>
                        <a:t>should also address and comment on other countries, such as Belarus or Hungary.</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5,7</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5,2</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t"/>
                      <a:r>
                        <a:rPr lang="cs-CZ" sz="700" b="1" i="0" u="none" strike="noStrike">
                          <a:solidFill>
                            <a:srgbClr val="000000"/>
                          </a:solidFill>
                          <a:effectLst/>
                          <a:latin typeface="Arial"/>
                        </a:rPr>
                        <a:t>6,1</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5"/>
                  </a:ext>
                </a:extLst>
              </a:tr>
              <a:tr h="146978">
                <a:tc>
                  <a:txBody>
                    <a:bodyPr/>
                    <a:lstStyle/>
                    <a:p>
                      <a:pPr algn="l" fontAlgn="t"/>
                      <a:r>
                        <a:rPr lang="en-US" sz="700" b="0" i="0" u="none" strike="noStrike" dirty="0">
                          <a:solidFill>
                            <a:srgbClr val="000000"/>
                          </a:solidFill>
                          <a:effectLst/>
                          <a:latin typeface="Arial"/>
                        </a:rPr>
                        <a:t>should be active on social networks.</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5,8</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t"/>
                      <a:r>
                        <a:rPr lang="cs-CZ" sz="700" b="1" i="0" u="none" strike="noStrike">
                          <a:solidFill>
                            <a:srgbClr val="000000"/>
                          </a:solidFill>
                          <a:effectLst/>
                          <a:latin typeface="Arial"/>
                        </a:rPr>
                        <a:t>6,0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16"/>
                  </a:ext>
                </a:extLst>
              </a:tr>
              <a:tr h="146978">
                <a:tc>
                  <a:txBody>
                    <a:bodyPr/>
                    <a:lstStyle/>
                    <a:p>
                      <a:pPr algn="l" fontAlgn="t"/>
                      <a:r>
                        <a:rPr lang="en-US" sz="700" b="0" i="0" u="none" strike="noStrike" dirty="0">
                          <a:solidFill>
                            <a:srgbClr val="000000"/>
                          </a:solidFill>
                          <a:effectLst/>
                          <a:latin typeface="Arial"/>
                        </a:rPr>
                        <a:t>should promote the European principles, even at the cost of creating conflict in the country for which they were elected.</a:t>
                      </a:r>
                    </a:p>
                  </a:txBody>
                  <a:tcPr marL="4717" marR="4717" marT="4717"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5,4</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t"/>
                      <a:r>
                        <a:rPr lang="cs-CZ" sz="700" b="0" i="0" u="none" strike="noStrike">
                          <a:solidFill>
                            <a:srgbClr val="000000"/>
                          </a:solidFill>
                          <a:effectLst/>
                          <a:latin typeface="Arial"/>
                        </a:rPr>
                        <a:t>5,0</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solidFill>
                      <a:srgbClr val="808080"/>
                    </a:solidFill>
                  </a:tcPr>
                </a:tc>
                <a:tc>
                  <a:txBody>
                    <a:bodyPr/>
                    <a:lstStyle/>
                    <a:p>
                      <a:pPr algn="ctr" fontAlgn="t"/>
                      <a:r>
                        <a:rPr lang="cs-CZ" sz="700" b="1" i="0" u="none" strike="noStrike" dirty="0">
                          <a:solidFill>
                            <a:srgbClr val="000000"/>
                          </a:solidFill>
                          <a:effectLst/>
                          <a:latin typeface="Arial"/>
                        </a:rPr>
                        <a:t>5,6</a:t>
                      </a:r>
                    </a:p>
                  </a:txBody>
                  <a:tcPr marL="4717" marR="4717" marT="471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243382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lstStyle/>
          <a:p>
            <a:r>
              <a:rPr lang="sk-SK" dirty="0"/>
              <a:t>KEY TOPICS</a:t>
            </a:r>
            <a:endParaRPr lang="cs-CZ" dirty="0"/>
          </a:p>
        </p:txBody>
      </p:sp>
    </p:spTree>
    <p:extLst>
      <p:ext uri="{BB962C8B-B14F-4D97-AF65-F5344CB8AC3E}">
        <p14:creationId xmlns:p14="http://schemas.microsoft.com/office/powerpoint/2010/main" val="345180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cs-CZ" dirty="0"/>
              <a:t>Sample</a:t>
            </a:r>
          </a:p>
        </p:txBody>
      </p:sp>
      <p:sp>
        <p:nvSpPr>
          <p:cNvPr id="3" name="Text Placeholder 2"/>
          <p:cNvSpPr>
            <a:spLocks noGrp="1"/>
          </p:cNvSpPr>
          <p:nvPr>
            <p:ph type="body" sz="quarter" idx="11"/>
          </p:nvPr>
        </p:nvSpPr>
        <p:spPr/>
        <p:txBody>
          <a:bodyPr/>
          <a:lstStyle/>
          <a:p>
            <a:pPr>
              <a:lnSpc>
                <a:spcPct val="150000"/>
              </a:lnSpc>
              <a:defRPr/>
            </a:pPr>
            <a:r>
              <a:rPr lang="cs-CZ" dirty="0" err="1">
                <a:latin typeface="Helvetica Light" charset="0"/>
                <a:ea typeface="Helvetica Light" charset="0"/>
                <a:cs typeface="Helvetica Light" charset="0"/>
                <a:sym typeface="Helvetica" charset="0"/>
              </a:rPr>
              <a:t>Questionnaire</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distributed</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across</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Perfect</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Crowd‘s</a:t>
            </a:r>
            <a:r>
              <a:rPr lang="cs-CZ" dirty="0">
                <a:latin typeface="Helvetica Light" charset="0"/>
                <a:ea typeface="Helvetica Light" charset="0"/>
                <a:cs typeface="Helvetica Light" charset="0"/>
                <a:sym typeface="Helvetica" charset="0"/>
              </a:rPr>
              <a:t> panel </a:t>
            </a:r>
            <a:r>
              <a:rPr lang="cs-CZ" dirty="0" err="1">
                <a:latin typeface="Helvetica Light" charset="0"/>
                <a:ea typeface="Helvetica Light" charset="0"/>
                <a:cs typeface="Helvetica Light" charset="0"/>
                <a:sym typeface="Helvetica" charset="0"/>
              </a:rPr>
              <a:t>of</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respondents</a:t>
            </a:r>
            <a:r>
              <a:rPr lang="cs-CZ" dirty="0">
                <a:latin typeface="Helvetica Light" charset="0"/>
                <a:ea typeface="Helvetica Light" charset="0"/>
                <a:cs typeface="Helvetica Light" charset="0"/>
                <a:sym typeface="Helvetica" charset="0"/>
              </a:rPr>
              <a:t> (30 000 </a:t>
            </a:r>
            <a:r>
              <a:rPr lang="cs-CZ" dirty="0" err="1">
                <a:latin typeface="Helvetica Light" charset="0"/>
                <a:ea typeface="Helvetica Light" charset="0"/>
                <a:cs typeface="Helvetica Light" charset="0"/>
                <a:sym typeface="Helvetica" charset="0"/>
              </a:rPr>
              <a:t>registered</a:t>
            </a:r>
            <a:r>
              <a:rPr lang="cs-CZ" dirty="0">
                <a:latin typeface="Helvetica Light" charset="0"/>
                <a:ea typeface="Helvetica Light" charset="0"/>
                <a:cs typeface="Helvetica Light" charset="0"/>
                <a:sym typeface="Helvetica" charset="0"/>
              </a:rPr>
              <a:t> </a:t>
            </a:r>
            <a:r>
              <a:rPr lang="cs-CZ" dirty="0" err="1">
                <a:latin typeface="Helvetica Light" charset="0"/>
                <a:ea typeface="Helvetica Light" charset="0"/>
                <a:cs typeface="Helvetica Light" charset="0"/>
                <a:sym typeface="Helvetica" charset="0"/>
              </a:rPr>
              <a:t>members</a:t>
            </a:r>
            <a:r>
              <a:rPr lang="cs-CZ" dirty="0">
                <a:latin typeface="Helvetica Light" charset="0"/>
                <a:ea typeface="Helvetica Light" charset="0"/>
                <a:cs typeface="Helvetica Light" charset="0"/>
                <a:sym typeface="Helvetica" charset="0"/>
              </a:rPr>
              <a:t>).</a:t>
            </a:r>
          </a:p>
        </p:txBody>
      </p:sp>
      <p:sp>
        <p:nvSpPr>
          <p:cNvPr id="5" name="Text Placeholder 4"/>
          <p:cNvSpPr>
            <a:spLocks noGrp="1"/>
          </p:cNvSpPr>
          <p:nvPr>
            <p:ph type="body" sz="quarter" idx="12"/>
          </p:nvPr>
        </p:nvSpPr>
        <p:spPr>
          <a:xfrm>
            <a:off x="306388" y="1942518"/>
            <a:ext cx="1739723" cy="576263"/>
          </a:xfrm>
        </p:spPr>
        <p:txBody>
          <a:bodyPr/>
          <a:lstStyle/>
          <a:p>
            <a:r>
              <a:rPr lang="cs-CZ" dirty="0"/>
              <a:t>COUNTRY</a:t>
            </a:r>
            <a:endParaRPr lang="en-US" dirty="0"/>
          </a:p>
        </p:txBody>
      </p:sp>
      <p:sp>
        <p:nvSpPr>
          <p:cNvPr id="7" name="Text Placeholder 6"/>
          <p:cNvSpPr>
            <a:spLocks noGrp="1"/>
          </p:cNvSpPr>
          <p:nvPr>
            <p:ph type="body" sz="quarter" idx="14"/>
          </p:nvPr>
        </p:nvSpPr>
        <p:spPr>
          <a:xfrm>
            <a:off x="1497080" y="1928870"/>
            <a:ext cx="1739723" cy="576263"/>
          </a:xfrm>
        </p:spPr>
        <p:txBody>
          <a:bodyPr/>
          <a:lstStyle/>
          <a:p>
            <a:r>
              <a:rPr lang="cs-CZ" dirty="0"/>
              <a:t>TARGET GROUP</a:t>
            </a:r>
            <a:endParaRPr lang="en-US" dirty="0"/>
          </a:p>
        </p:txBody>
      </p:sp>
      <p:sp>
        <p:nvSpPr>
          <p:cNvPr id="8" name="Text Placeholder 7"/>
          <p:cNvSpPr>
            <a:spLocks noGrp="1"/>
          </p:cNvSpPr>
          <p:nvPr>
            <p:ph type="body" sz="quarter" idx="15"/>
          </p:nvPr>
        </p:nvSpPr>
        <p:spPr>
          <a:xfrm>
            <a:off x="4509533" y="1942518"/>
            <a:ext cx="1906507" cy="576263"/>
          </a:xfrm>
        </p:spPr>
        <p:txBody>
          <a:bodyPr/>
          <a:lstStyle/>
          <a:p>
            <a:r>
              <a:rPr lang="cs-CZ" dirty="0"/>
              <a:t>SAMPLE(PRG AND CZ)</a:t>
            </a:r>
            <a:endParaRPr lang="en-US" dirty="0"/>
          </a:p>
        </p:txBody>
      </p:sp>
      <p:sp>
        <p:nvSpPr>
          <p:cNvPr id="9" name="Text Placeholder 8"/>
          <p:cNvSpPr>
            <a:spLocks noGrp="1"/>
          </p:cNvSpPr>
          <p:nvPr>
            <p:ph type="body" sz="quarter" idx="16"/>
          </p:nvPr>
        </p:nvSpPr>
        <p:spPr>
          <a:xfrm>
            <a:off x="7108025" y="1935985"/>
            <a:ext cx="2116523" cy="576263"/>
          </a:xfrm>
        </p:spPr>
        <p:txBody>
          <a:bodyPr/>
          <a:lstStyle/>
          <a:p>
            <a:r>
              <a:rPr lang="cs-CZ" dirty="0"/>
              <a:t>COMPLETION TIME </a:t>
            </a:r>
            <a:endParaRPr lang="en-US" dirty="0"/>
          </a:p>
        </p:txBody>
      </p:sp>
      <p:sp>
        <p:nvSpPr>
          <p:cNvPr id="20" name="TextBox 17"/>
          <p:cNvSpPr txBox="1"/>
          <p:nvPr/>
        </p:nvSpPr>
        <p:spPr>
          <a:xfrm>
            <a:off x="53348" y="2695180"/>
            <a:ext cx="1122901" cy="577850"/>
          </a:xfrm>
          <a:prstGeom prst="rect">
            <a:avLst/>
          </a:prstGeom>
          <a:noFill/>
        </p:spPr>
        <p:txBody>
          <a:bodyPr wrap="square" rtlCol="0">
            <a:spAutoFit/>
          </a:bodyPr>
          <a:lstStyle/>
          <a:p>
            <a:pPr algn="ctr" defTabSz="1109614">
              <a:lnSpc>
                <a:spcPct val="150000"/>
              </a:lnSpc>
              <a:defRPr/>
            </a:pPr>
            <a:r>
              <a:rPr lang="en-GB" sz="2400" b="1" dirty="0">
                <a:latin typeface="Helvetica Light" charset="0"/>
                <a:ea typeface="Helvetica Light" charset="0"/>
                <a:cs typeface="Helvetica Light" charset="0"/>
                <a:sym typeface="Helvetica" charset="0"/>
              </a:rPr>
              <a:t>CZ</a:t>
            </a:r>
          </a:p>
        </p:txBody>
      </p:sp>
      <p:sp>
        <p:nvSpPr>
          <p:cNvPr id="22" name="TextBox 20"/>
          <p:cNvSpPr txBox="1"/>
          <p:nvPr/>
        </p:nvSpPr>
        <p:spPr>
          <a:xfrm>
            <a:off x="1497080" y="2757810"/>
            <a:ext cx="2187219" cy="2485873"/>
          </a:xfrm>
          <a:prstGeom prst="rect">
            <a:avLst/>
          </a:prstGeom>
          <a:noFill/>
        </p:spPr>
        <p:txBody>
          <a:bodyPr wrap="square" rtlCol="0">
            <a:spAutoFit/>
          </a:bodyPr>
          <a:lstStyle/>
          <a:p>
            <a:pPr defTabSz="1109614">
              <a:lnSpc>
                <a:spcPct val="150000"/>
              </a:lnSpc>
              <a:defRPr/>
            </a:pPr>
            <a:r>
              <a:rPr lang="en-US" sz="1400" b="1" i="0" u="none" strike="noStrike" dirty="0">
                <a:solidFill>
                  <a:srgbClr val="000000"/>
                </a:solidFill>
                <a:effectLst/>
                <a:latin typeface="Helvetica Light"/>
              </a:rPr>
              <a:t>general Czech voter population from 18 to 70 years old/representative sample based on sex, age, education and size of municipality and region</a:t>
            </a:r>
          </a:p>
          <a:p>
            <a:pPr defTabSz="1109614">
              <a:lnSpc>
                <a:spcPct val="150000"/>
              </a:lnSpc>
              <a:defRPr/>
            </a:pPr>
            <a:endParaRPr lang="cs-CZ" sz="1050" dirty="0">
              <a:latin typeface="Helvetica Light" charset="0"/>
              <a:ea typeface="Helvetica Light" charset="0"/>
              <a:cs typeface="Helvetica Light" charset="0"/>
              <a:sym typeface="Helvetica" charset="0"/>
            </a:endParaRPr>
          </a:p>
          <a:p>
            <a:pPr defTabSz="1109614">
              <a:lnSpc>
                <a:spcPct val="150000"/>
              </a:lnSpc>
              <a:defRPr/>
            </a:pPr>
            <a:endParaRPr lang="cs-CZ" sz="1050" dirty="0">
              <a:latin typeface="Helvetica Light" charset="0"/>
              <a:ea typeface="Helvetica Light" charset="0"/>
              <a:cs typeface="Helvetica Light" charset="0"/>
              <a:sym typeface="Helvetica" charset="0"/>
            </a:endParaRPr>
          </a:p>
        </p:txBody>
      </p:sp>
      <p:sp>
        <p:nvSpPr>
          <p:cNvPr id="23" name="TextBox 21"/>
          <p:cNvSpPr txBox="1"/>
          <p:nvPr/>
        </p:nvSpPr>
        <p:spPr>
          <a:xfrm>
            <a:off x="4572000" y="2776292"/>
            <a:ext cx="3278554" cy="698396"/>
          </a:xfrm>
          <a:prstGeom prst="rect">
            <a:avLst/>
          </a:prstGeom>
          <a:noFill/>
        </p:spPr>
        <p:txBody>
          <a:bodyPr wrap="square" rtlCol="0">
            <a:spAutoFit/>
          </a:bodyPr>
          <a:lstStyle/>
          <a:p>
            <a:pPr defTabSz="1109614">
              <a:lnSpc>
                <a:spcPct val="150000"/>
              </a:lnSpc>
              <a:defRPr/>
            </a:pPr>
            <a:r>
              <a:rPr lang="cs-CZ" sz="1400" b="1" dirty="0">
                <a:latin typeface="Helvetica Light" charset="0"/>
                <a:ea typeface="Helvetica Light" charset="0"/>
                <a:cs typeface="Helvetica Light" charset="0"/>
                <a:sym typeface="Helvetica" charset="0"/>
              </a:rPr>
              <a:t>N(PRG) = 500</a:t>
            </a:r>
          </a:p>
          <a:p>
            <a:pPr defTabSz="1109614">
              <a:lnSpc>
                <a:spcPct val="150000"/>
              </a:lnSpc>
              <a:defRPr/>
            </a:pPr>
            <a:r>
              <a:rPr lang="cs-CZ" sz="1400" b="1" dirty="0">
                <a:latin typeface="Helvetica Light" charset="0"/>
                <a:ea typeface="Helvetica Light" charset="0"/>
                <a:cs typeface="Helvetica Light" charset="0"/>
                <a:sym typeface="Helvetica" charset="0"/>
              </a:rPr>
              <a:t>N(CZ) = 500</a:t>
            </a:r>
          </a:p>
        </p:txBody>
      </p:sp>
      <p:sp>
        <p:nvSpPr>
          <p:cNvPr id="12" name="TextBox 21">
            <a:extLst>
              <a:ext uri="{FF2B5EF4-FFF2-40B4-BE49-F238E27FC236}">
                <a16:creationId xmlns:a16="http://schemas.microsoft.com/office/drawing/2014/main" id="{434348DD-808F-439D-A12E-A2D27FF5E2F9}"/>
              </a:ext>
            </a:extLst>
          </p:cNvPr>
          <p:cNvSpPr txBox="1"/>
          <p:nvPr/>
        </p:nvSpPr>
        <p:spPr>
          <a:xfrm>
            <a:off x="7108025" y="2776292"/>
            <a:ext cx="3278554" cy="375231"/>
          </a:xfrm>
          <a:prstGeom prst="rect">
            <a:avLst/>
          </a:prstGeom>
          <a:noFill/>
        </p:spPr>
        <p:txBody>
          <a:bodyPr wrap="square" rtlCol="0">
            <a:spAutoFit/>
          </a:bodyPr>
          <a:lstStyle/>
          <a:p>
            <a:pPr defTabSz="1109614">
              <a:lnSpc>
                <a:spcPct val="150000"/>
              </a:lnSpc>
              <a:defRPr/>
            </a:pPr>
            <a:r>
              <a:rPr lang="cs-CZ" sz="1400" b="1" dirty="0" err="1">
                <a:latin typeface="Helvetica Light" charset="0"/>
                <a:ea typeface="Helvetica Light" charset="0"/>
                <a:cs typeface="Helvetica Light" charset="0"/>
                <a:sym typeface="Helvetica" charset="0"/>
              </a:rPr>
              <a:t>median</a:t>
            </a:r>
            <a:r>
              <a:rPr lang="cs-CZ" sz="1400" b="1" dirty="0">
                <a:latin typeface="Helvetica Light" charset="0"/>
                <a:ea typeface="Helvetica Light" charset="0"/>
                <a:cs typeface="Helvetica Light" charset="0"/>
                <a:sym typeface="Helvetica" charset="0"/>
              </a:rPr>
              <a:t> = 25 min</a:t>
            </a:r>
          </a:p>
        </p:txBody>
      </p:sp>
    </p:spTree>
    <p:extLst>
      <p:ext uri="{BB962C8B-B14F-4D97-AF65-F5344CB8AC3E}">
        <p14:creationId xmlns:p14="http://schemas.microsoft.com/office/powerpoint/2010/main" val="1395238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Přímá spojnice 29"/>
          <p:cNvCxnSpPr/>
          <p:nvPr/>
        </p:nvCxnSpPr>
        <p:spPr>
          <a:xfrm>
            <a:off x="4570195" y="1317458"/>
            <a:ext cx="7219" cy="2448426"/>
          </a:xfrm>
          <a:prstGeom prst="line">
            <a:avLst/>
          </a:prstGeom>
          <a:ln w="127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Přímá spojnice 30"/>
          <p:cNvCxnSpPr/>
          <p:nvPr/>
        </p:nvCxnSpPr>
        <p:spPr>
          <a:xfrm>
            <a:off x="468305" y="2545404"/>
            <a:ext cx="8158337" cy="0"/>
          </a:xfrm>
          <a:prstGeom prst="line">
            <a:avLst/>
          </a:prstGeom>
          <a:ln w="12700">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Přímá spojnice 11"/>
          <p:cNvCxnSpPr/>
          <p:nvPr/>
        </p:nvCxnSpPr>
        <p:spPr>
          <a:xfrm>
            <a:off x="270711" y="1949116"/>
            <a:ext cx="8598969" cy="0"/>
          </a:xfrm>
          <a:prstGeom prst="line">
            <a:avLst/>
          </a:prstGeom>
          <a:ln w="12700">
            <a:solidFill>
              <a:srgbClr val="376092"/>
            </a:solidFill>
          </a:ln>
          <a:effectLst/>
        </p:spPr>
        <p:style>
          <a:lnRef idx="2">
            <a:schemeClr val="accent1"/>
          </a:lnRef>
          <a:fillRef idx="0">
            <a:schemeClr val="accent1"/>
          </a:fillRef>
          <a:effectRef idx="1">
            <a:schemeClr val="accent1"/>
          </a:effectRef>
          <a:fontRef idx="minor">
            <a:schemeClr val="tx1"/>
          </a:fontRef>
        </p:style>
      </p:cxnSp>
      <p:cxnSp>
        <p:nvCxnSpPr>
          <p:cNvPr id="14" name="Přímá spojnice 13"/>
          <p:cNvCxnSpPr/>
          <p:nvPr/>
        </p:nvCxnSpPr>
        <p:spPr>
          <a:xfrm>
            <a:off x="5131871" y="1072261"/>
            <a:ext cx="0" cy="2946286"/>
          </a:xfrm>
          <a:prstGeom prst="line">
            <a:avLst/>
          </a:prstGeom>
          <a:ln w="12700">
            <a:solidFill>
              <a:srgbClr val="376092"/>
            </a:solidFill>
          </a:ln>
          <a:effectLst/>
        </p:spPr>
        <p:style>
          <a:lnRef idx="2">
            <a:schemeClr val="accent1"/>
          </a:lnRef>
          <a:fillRef idx="0">
            <a:schemeClr val="accent1"/>
          </a:fillRef>
          <a:effectRef idx="1">
            <a:schemeClr val="accent1"/>
          </a:effectRef>
          <a:fontRef idx="minor">
            <a:schemeClr val="tx1"/>
          </a:fontRef>
        </p:style>
      </p:cxnSp>
      <p:sp>
        <p:nvSpPr>
          <p:cNvPr id="2" name="Zástupný symbol pro text 1"/>
          <p:cNvSpPr>
            <a:spLocks noGrp="1"/>
          </p:cNvSpPr>
          <p:nvPr>
            <p:ph type="body" sz="quarter" idx="13"/>
          </p:nvPr>
        </p:nvSpPr>
        <p:spPr/>
        <p:txBody>
          <a:bodyPr/>
          <a:lstStyle/>
          <a:p>
            <a:r>
              <a:rPr lang="en-GB"/>
              <a:t>Mainly at the national level</a:t>
            </a:r>
          </a:p>
        </p:txBody>
      </p:sp>
      <p:sp>
        <p:nvSpPr>
          <p:cNvPr id="3" name="Zástupný symbol pro text 2"/>
          <p:cNvSpPr>
            <a:spLocks noGrp="1"/>
          </p:cNvSpPr>
          <p:nvPr>
            <p:ph type="body" sz="quarter" idx="10"/>
          </p:nvPr>
        </p:nvSpPr>
        <p:spPr/>
        <p:txBody>
          <a:bodyPr/>
          <a:lstStyle/>
          <a:p>
            <a:r>
              <a:rPr lang="cs-CZ" dirty="0"/>
              <a:t>Major </a:t>
            </a:r>
            <a:r>
              <a:rPr lang="cs-CZ" dirty="0" err="1"/>
              <a:t>topics</a:t>
            </a:r>
            <a:r>
              <a:rPr lang="cs-CZ" dirty="0"/>
              <a:t> and </a:t>
            </a:r>
            <a:r>
              <a:rPr lang="cs-CZ" dirty="0" err="1"/>
              <a:t>where</a:t>
            </a:r>
            <a:r>
              <a:rPr lang="cs-CZ" dirty="0"/>
              <a:t> </a:t>
            </a:r>
            <a:r>
              <a:rPr lang="cs-CZ" dirty="0" err="1"/>
              <a:t>they</a:t>
            </a:r>
            <a:r>
              <a:rPr lang="cs-CZ" dirty="0"/>
              <a:t> </a:t>
            </a:r>
            <a:r>
              <a:rPr lang="cs-CZ" dirty="0" err="1"/>
              <a:t>should</a:t>
            </a:r>
            <a:r>
              <a:rPr lang="cs-CZ" dirty="0"/>
              <a:t> </a:t>
            </a:r>
            <a:r>
              <a:rPr lang="cs-CZ" dirty="0" err="1"/>
              <a:t>be</a:t>
            </a:r>
            <a:r>
              <a:rPr lang="cs-CZ" dirty="0"/>
              <a:t> </a:t>
            </a:r>
            <a:r>
              <a:rPr lang="cs-CZ" dirty="0" err="1"/>
              <a:t>adressed</a:t>
            </a:r>
            <a:endParaRPr lang="cs-CZ" dirty="0"/>
          </a:p>
        </p:txBody>
      </p:sp>
      <p:sp>
        <p:nvSpPr>
          <p:cNvPr id="4" name="Zástupný symbol pro text 3"/>
          <p:cNvSpPr>
            <a:spLocks noGrp="1"/>
          </p:cNvSpPr>
          <p:nvPr>
            <p:ph type="body" sz="quarter" idx="11"/>
          </p:nvPr>
        </p:nvSpPr>
        <p:spPr/>
        <p:txBody>
          <a:bodyPr/>
          <a:lstStyle/>
          <a:p>
            <a:r>
              <a:rPr lang="en-US" dirty="0"/>
              <a:t>We are going to introduce you to several topic areas the European Union is currently dealing with. For each topic, please indicate - on a ten-point scale - whether such a topic should be addressed more at the EU level or rather at the Czech level; and at the same time how important this topic is for you / personally.</a:t>
            </a:r>
            <a:endParaRPr lang="cs-CZ" dirty="0"/>
          </a:p>
        </p:txBody>
      </p:sp>
      <p:sp>
        <p:nvSpPr>
          <p:cNvPr id="5" name="Zástupný symbol pro text 4"/>
          <p:cNvSpPr>
            <a:spLocks noGrp="1"/>
          </p:cNvSpPr>
          <p:nvPr>
            <p:ph type="body" sz="quarter" idx="12"/>
          </p:nvPr>
        </p:nvSpPr>
        <p:spPr/>
        <p:txBody>
          <a:bodyPr/>
          <a:lstStyle/>
          <a:p>
            <a:r>
              <a:rPr lang="en-GB"/>
              <a:t>As we can see, respondents doesn‘t distinguish between the the degree of impact on Czech republic or European union. If it‘s politized in Czech republic, it should be adressed mainly on the national level.</a:t>
            </a:r>
          </a:p>
        </p:txBody>
      </p:sp>
      <p:sp>
        <p:nvSpPr>
          <p:cNvPr id="19" name="TextovéPole 18"/>
          <p:cNvSpPr txBox="1"/>
          <p:nvPr/>
        </p:nvSpPr>
        <p:spPr>
          <a:xfrm>
            <a:off x="1955131" y="3854343"/>
            <a:ext cx="1669047" cy="215444"/>
          </a:xfrm>
          <a:prstGeom prst="rect">
            <a:avLst/>
          </a:prstGeom>
          <a:noFill/>
        </p:spPr>
        <p:txBody>
          <a:bodyPr wrap="none" rtlCol="0">
            <a:spAutoFit/>
          </a:bodyPr>
          <a:lstStyle/>
          <a:p>
            <a:r>
              <a:rPr lang="en-US" sz="800" b="1" dirty="0">
                <a:solidFill>
                  <a:schemeClr val="bg1">
                    <a:lumMod val="50000"/>
                  </a:schemeClr>
                </a:solidFill>
                <a:latin typeface="Helvetica" panose="020B0604020202020204" pitchFamily="34" charset="0"/>
                <a:cs typeface="Helvetica" panose="020B0604020202020204" pitchFamily="34" charset="0"/>
              </a:rPr>
              <a:t>←</a:t>
            </a:r>
            <a:r>
              <a:rPr lang="cs-CZ" sz="800" b="1" dirty="0">
                <a:solidFill>
                  <a:schemeClr val="bg1">
                    <a:lumMod val="50000"/>
                  </a:schemeClr>
                </a:solidFill>
                <a:latin typeface="Helvetica" panose="020B0604020202020204" pitchFamily="34" charset="0"/>
                <a:cs typeface="Helvetica" panose="020B0604020202020204" pitchFamily="34" charset="0"/>
              </a:rPr>
              <a:t> </a:t>
            </a:r>
            <a:r>
              <a:rPr lang="en-US" sz="800" b="1" dirty="0">
                <a:solidFill>
                  <a:schemeClr val="bg1">
                    <a:lumMod val="50000"/>
                  </a:schemeClr>
                </a:solidFill>
                <a:latin typeface="Helvetica" panose="020B0604020202020204" pitchFamily="34" charset="0"/>
                <a:cs typeface="Helvetica" panose="020B0604020202020204" pitchFamily="34" charset="0"/>
              </a:rPr>
              <a:t>MAINLY AT THE  EU LEVEL</a:t>
            </a:r>
            <a:endParaRPr lang="cs-CZ" sz="800" b="1" dirty="0">
              <a:solidFill>
                <a:schemeClr val="bg1">
                  <a:lumMod val="50000"/>
                </a:schemeClr>
              </a:solidFill>
              <a:latin typeface="Helvetica" panose="020B0604020202020204" pitchFamily="34" charset="0"/>
              <a:cs typeface="Helvetica" panose="020B0604020202020204" pitchFamily="34" charset="0"/>
            </a:endParaRPr>
          </a:p>
        </p:txBody>
      </p:sp>
      <p:sp>
        <p:nvSpPr>
          <p:cNvPr id="20" name="TextovéPole 19"/>
          <p:cNvSpPr txBox="1"/>
          <p:nvPr/>
        </p:nvSpPr>
        <p:spPr>
          <a:xfrm>
            <a:off x="5575868" y="3886063"/>
            <a:ext cx="1616148" cy="215444"/>
          </a:xfrm>
          <a:prstGeom prst="rect">
            <a:avLst/>
          </a:prstGeom>
          <a:noFill/>
        </p:spPr>
        <p:txBody>
          <a:bodyPr wrap="none" rtlCol="0">
            <a:spAutoFit/>
          </a:bodyPr>
          <a:lstStyle/>
          <a:p>
            <a:r>
              <a:rPr lang="en-US" sz="800" b="1" dirty="0">
                <a:solidFill>
                  <a:schemeClr val="bg1">
                    <a:lumMod val="50000"/>
                  </a:schemeClr>
                </a:solidFill>
                <a:latin typeface="Helvetica" panose="020B0604020202020204" pitchFamily="34" charset="0"/>
                <a:cs typeface="Helvetica" panose="020B0604020202020204" pitchFamily="34" charset="0"/>
              </a:rPr>
              <a:t>MAINLY AT THE CR LEVEL→</a:t>
            </a:r>
          </a:p>
        </p:txBody>
      </p:sp>
      <p:sp>
        <p:nvSpPr>
          <p:cNvPr id="23" name="TextovéPole 22"/>
          <p:cNvSpPr txBox="1"/>
          <p:nvPr/>
        </p:nvSpPr>
        <p:spPr>
          <a:xfrm rot="16200000">
            <a:off x="-153194" y="2839851"/>
            <a:ext cx="657552" cy="215444"/>
          </a:xfrm>
          <a:prstGeom prst="rect">
            <a:avLst/>
          </a:prstGeom>
          <a:noFill/>
        </p:spPr>
        <p:txBody>
          <a:bodyPr wrap="none" rtlCol="0">
            <a:spAutoFit/>
          </a:bodyPr>
          <a:lstStyle/>
          <a:p>
            <a:r>
              <a:rPr lang="cs-CZ" sz="800" b="1" dirty="0">
                <a:solidFill>
                  <a:schemeClr val="bg1">
                    <a:lumMod val="50000"/>
                  </a:schemeClr>
                </a:solidFill>
                <a:latin typeface="Helvetica" panose="020B0604020202020204" pitchFamily="34" charset="0"/>
                <a:cs typeface="Helvetica" panose="020B0604020202020204" pitchFamily="34" charset="0"/>
              </a:rPr>
              <a:t>← MINOR</a:t>
            </a:r>
          </a:p>
        </p:txBody>
      </p:sp>
      <p:sp>
        <p:nvSpPr>
          <p:cNvPr id="24" name="TextovéPole 23"/>
          <p:cNvSpPr txBox="1"/>
          <p:nvPr/>
        </p:nvSpPr>
        <p:spPr>
          <a:xfrm rot="16200000">
            <a:off x="-518678" y="1639224"/>
            <a:ext cx="1388522" cy="215444"/>
          </a:xfrm>
          <a:prstGeom prst="rect">
            <a:avLst/>
          </a:prstGeom>
          <a:noFill/>
        </p:spPr>
        <p:txBody>
          <a:bodyPr wrap="none" rtlCol="0">
            <a:spAutoFit/>
          </a:bodyPr>
          <a:lstStyle/>
          <a:p>
            <a:r>
              <a:rPr lang="cs-CZ" sz="800" b="1" dirty="0">
                <a:solidFill>
                  <a:schemeClr val="bg1">
                    <a:lumMod val="50000"/>
                  </a:schemeClr>
                </a:solidFill>
                <a:latin typeface="Helvetica" panose="020B0604020202020204" pitchFamily="34" charset="0"/>
                <a:cs typeface="Helvetica" panose="020B0604020202020204" pitchFamily="34" charset="0"/>
              </a:rPr>
              <a:t>KEY OF IMPORTANCE→</a:t>
            </a:r>
          </a:p>
        </p:txBody>
      </p:sp>
      <p:graphicFrame>
        <p:nvGraphicFramePr>
          <p:cNvPr id="9" name="Graf 8"/>
          <p:cNvGraphicFramePr>
            <a:graphicFrameLocks/>
          </p:cNvGraphicFramePr>
          <p:nvPr>
            <p:extLst>
              <p:ext uri="{D42A27DB-BD31-4B8C-83A1-F6EECF244321}">
                <p14:modId xmlns:p14="http://schemas.microsoft.com/office/powerpoint/2010/main" val="4113590685"/>
              </p:ext>
            </p:extLst>
          </p:nvPr>
        </p:nvGraphicFramePr>
        <p:xfrm>
          <a:off x="51658" y="1103981"/>
          <a:ext cx="8974667" cy="2998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70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Zástupný symbol pro graf 16"/>
          <p:cNvGraphicFramePr>
            <a:graphicFrameLocks/>
          </p:cNvGraphicFramePr>
          <p:nvPr>
            <p:extLst>
              <p:ext uri="{D42A27DB-BD31-4B8C-83A1-F6EECF244321}">
                <p14:modId xmlns:p14="http://schemas.microsoft.com/office/powerpoint/2010/main" val="3670770653"/>
              </p:ext>
            </p:extLst>
          </p:nvPr>
        </p:nvGraphicFramePr>
        <p:xfrm>
          <a:off x="2825416" y="1032838"/>
          <a:ext cx="4704346" cy="30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3807485148"/>
              </p:ext>
            </p:extLst>
          </p:nvPr>
        </p:nvGraphicFramePr>
        <p:xfrm>
          <a:off x="1" y="1032841"/>
          <a:ext cx="4704346" cy="3071941"/>
        </p:xfrm>
        <a:graphic>
          <a:graphicData uri="http://schemas.openxmlformats.org/drawingml/2006/chart">
            <c:chart xmlns:c="http://schemas.openxmlformats.org/drawingml/2006/chart" xmlns:r="http://schemas.openxmlformats.org/officeDocument/2006/relationships" r:id="rId3"/>
          </a:graphicData>
        </a:graphic>
      </p:graphicFrame>
      <p:sp>
        <p:nvSpPr>
          <p:cNvPr id="2" name="Zástupný symbol pro text 1"/>
          <p:cNvSpPr>
            <a:spLocks noGrp="1"/>
          </p:cNvSpPr>
          <p:nvPr>
            <p:ph type="body" sz="quarter" idx="13"/>
          </p:nvPr>
        </p:nvSpPr>
        <p:spPr/>
        <p:txBody>
          <a:bodyPr/>
          <a:lstStyle/>
          <a:p>
            <a:r>
              <a:rPr lang="en-GB" dirty="0"/>
              <a:t>Humanitarian and ecological aid</a:t>
            </a:r>
          </a:p>
        </p:txBody>
      </p:sp>
      <p:sp>
        <p:nvSpPr>
          <p:cNvPr id="3" name="Zástupný symbol pro text 2"/>
          <p:cNvSpPr>
            <a:spLocks noGrp="1"/>
          </p:cNvSpPr>
          <p:nvPr>
            <p:ph type="body" sz="quarter" idx="10"/>
          </p:nvPr>
        </p:nvSpPr>
        <p:spPr/>
        <p:txBody>
          <a:bodyPr/>
          <a:lstStyle/>
          <a:p>
            <a:r>
              <a:rPr lang="cs-CZ" dirty="0" err="1"/>
              <a:t>Where</a:t>
            </a:r>
            <a:r>
              <a:rPr lang="cs-CZ" dirty="0"/>
              <a:t> </a:t>
            </a:r>
            <a:r>
              <a:rPr lang="cs-CZ" dirty="0" err="1"/>
              <a:t>should</a:t>
            </a:r>
            <a:r>
              <a:rPr lang="cs-CZ" dirty="0"/>
              <a:t> </a:t>
            </a:r>
            <a:r>
              <a:rPr lang="cs-CZ" dirty="0" err="1"/>
              <a:t>be</a:t>
            </a:r>
            <a:r>
              <a:rPr lang="cs-CZ" dirty="0"/>
              <a:t> </a:t>
            </a:r>
            <a:r>
              <a:rPr lang="cs-CZ" dirty="0" err="1"/>
              <a:t>the</a:t>
            </a:r>
            <a:r>
              <a:rPr lang="cs-CZ" dirty="0"/>
              <a:t> </a:t>
            </a:r>
            <a:r>
              <a:rPr lang="cs-CZ" dirty="0" err="1"/>
              <a:t>topics</a:t>
            </a:r>
            <a:r>
              <a:rPr lang="cs-CZ" dirty="0"/>
              <a:t> </a:t>
            </a:r>
            <a:r>
              <a:rPr lang="cs-CZ" dirty="0" err="1"/>
              <a:t>adressed</a:t>
            </a:r>
            <a:r>
              <a:rPr lang="cs-CZ" dirty="0"/>
              <a:t>		</a:t>
            </a:r>
          </a:p>
        </p:txBody>
      </p:sp>
      <p:sp>
        <p:nvSpPr>
          <p:cNvPr id="4" name="Zástupný symbol pro text 3"/>
          <p:cNvSpPr>
            <a:spLocks noGrp="1"/>
          </p:cNvSpPr>
          <p:nvPr>
            <p:ph type="body" sz="quarter" idx="11"/>
          </p:nvPr>
        </p:nvSpPr>
        <p:spPr/>
        <p:txBody>
          <a:bodyPr/>
          <a:lstStyle/>
          <a:p>
            <a:r>
              <a:rPr lang="en-US" dirty="0"/>
              <a:t>We are going to introduce you to several topic areas the European Union is currently dealing with. For each topic, please indicate - on a ten-point scale - whether such a topic should be addressed more at the EU level or rather at the Czech level; and at the same time how important this topic is for you / personally.</a:t>
            </a:r>
            <a:endParaRPr lang="cs-CZ" dirty="0"/>
          </a:p>
        </p:txBody>
      </p:sp>
      <p:sp>
        <p:nvSpPr>
          <p:cNvPr id="5" name="Zástupný symbol pro text 4"/>
          <p:cNvSpPr>
            <a:spLocks noGrp="1"/>
          </p:cNvSpPr>
          <p:nvPr>
            <p:ph type="body" sz="quarter" idx="12"/>
          </p:nvPr>
        </p:nvSpPr>
        <p:spPr/>
        <p:txBody>
          <a:bodyPr/>
          <a:lstStyle/>
          <a:p>
            <a:r>
              <a:rPr lang="en-GB" dirty="0"/>
              <a:t>Not a single topic should be addressed more at EU level according to the public opinion. As we can see, extreme values (1 and 10) ​​are clearly skewed in favour to ‘Mainly at the CR level‘. However if we should prioritize people are more open to consider humanitarian and ecological aid as the manner of the EU.</a:t>
            </a:r>
          </a:p>
          <a:p>
            <a:endParaRPr lang="en-GB" dirty="0"/>
          </a:p>
        </p:txBody>
      </p:sp>
      <p:graphicFrame>
        <p:nvGraphicFramePr>
          <p:cNvPr id="9" name="Tabulka 8"/>
          <p:cNvGraphicFramePr>
            <a:graphicFrameLocks noGrp="1"/>
          </p:cNvGraphicFramePr>
          <p:nvPr>
            <p:extLst>
              <p:ext uri="{D42A27DB-BD31-4B8C-83A1-F6EECF244321}">
                <p14:modId xmlns:p14="http://schemas.microsoft.com/office/powerpoint/2010/main" val="3725762760"/>
              </p:ext>
            </p:extLst>
          </p:nvPr>
        </p:nvGraphicFramePr>
        <p:xfrm>
          <a:off x="4634163" y="1032844"/>
          <a:ext cx="609600" cy="2847344"/>
        </p:xfrm>
        <a:graphic>
          <a:graphicData uri="http://schemas.openxmlformats.org/drawingml/2006/table">
            <a:tbl>
              <a:tblPr/>
              <a:tblGrid>
                <a:gridCol w="609600">
                  <a:extLst>
                    <a:ext uri="{9D8B030D-6E8A-4147-A177-3AD203B41FA5}">
                      <a16:colId xmlns:a16="http://schemas.microsoft.com/office/drawing/2014/main" val="20000"/>
                    </a:ext>
                  </a:extLst>
                </a:gridCol>
              </a:tblGrid>
              <a:tr h="191984">
                <a:tc>
                  <a:txBody>
                    <a:bodyPr/>
                    <a:lstStyle/>
                    <a:p>
                      <a:pPr algn="l" fontAlgn="b"/>
                      <a:r>
                        <a:rPr lang="cs-CZ" sz="700" b="0" i="1" u="none" strike="noStrike" dirty="0" err="1">
                          <a:solidFill>
                            <a:srgbClr val="000000"/>
                          </a:solidFill>
                          <a:effectLst/>
                          <a:latin typeface="Helvetica" panose="020B0604020202020204" pitchFamily="34" charset="0"/>
                          <a:cs typeface="Helvetica" panose="020B0604020202020204" pitchFamily="34" charset="0"/>
                        </a:rPr>
                        <a:t>mean</a:t>
                      </a:r>
                      <a:endParaRPr lang="cs-CZ" sz="700" b="0" i="1"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graphicFrame>
        <p:nvGraphicFramePr>
          <p:cNvPr id="11" name="Tabulka 10"/>
          <p:cNvGraphicFramePr>
            <a:graphicFrameLocks noGrp="1"/>
          </p:cNvGraphicFramePr>
          <p:nvPr>
            <p:extLst>
              <p:ext uri="{D42A27DB-BD31-4B8C-83A1-F6EECF244321}">
                <p14:modId xmlns:p14="http://schemas.microsoft.com/office/powerpoint/2010/main" val="4095349510"/>
              </p:ext>
            </p:extLst>
          </p:nvPr>
        </p:nvGraphicFramePr>
        <p:xfrm>
          <a:off x="7459578" y="1032841"/>
          <a:ext cx="609600" cy="2847344"/>
        </p:xfrm>
        <a:graphic>
          <a:graphicData uri="http://schemas.openxmlformats.org/drawingml/2006/table">
            <a:tbl>
              <a:tblPr/>
              <a:tblGrid>
                <a:gridCol w="609600">
                  <a:extLst>
                    <a:ext uri="{9D8B030D-6E8A-4147-A177-3AD203B41FA5}">
                      <a16:colId xmlns:a16="http://schemas.microsoft.com/office/drawing/2014/main" val="20000"/>
                    </a:ext>
                  </a:extLst>
                </a:gridCol>
              </a:tblGrid>
              <a:tr h="191984">
                <a:tc>
                  <a:txBody>
                    <a:bodyPr/>
                    <a:lstStyle/>
                    <a:p>
                      <a:pPr algn="l" fontAlgn="b"/>
                      <a:r>
                        <a:rPr lang="cs-CZ" sz="700" b="0" i="1" u="none" strike="noStrike" dirty="0" err="1">
                          <a:solidFill>
                            <a:srgbClr val="000000"/>
                          </a:solidFill>
                          <a:effectLst/>
                          <a:latin typeface="Helvetica" panose="020B0604020202020204" pitchFamily="34" charset="0"/>
                          <a:cs typeface="Helvetica" panose="020B0604020202020204" pitchFamily="34" charset="0"/>
                        </a:rPr>
                        <a:t>mean</a:t>
                      </a:r>
                      <a:endParaRPr lang="cs-CZ" sz="700" b="0" i="1"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65536">
                <a:tc>
                  <a:txBody>
                    <a:bodyPr/>
                    <a:lstStyle/>
                    <a:p>
                      <a:pPr algn="l" fontAlgn="t"/>
                      <a:r>
                        <a:rPr lang="cs-CZ" sz="700" b="0" i="1" u="none" strike="noStrike" dirty="0">
                          <a:solidFill>
                            <a:srgbClr val="000000"/>
                          </a:solidFill>
                          <a:effectLst/>
                          <a:latin typeface="Helvetica" panose="020B0604020202020204" pitchFamily="34" charset="0"/>
                          <a:cs typeface="Helvetica" panose="020B0604020202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24646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Still should be adressed on national level</a:t>
            </a:r>
          </a:p>
        </p:txBody>
      </p:sp>
      <p:sp>
        <p:nvSpPr>
          <p:cNvPr id="3" name="Zástupný symbol pro text 2"/>
          <p:cNvSpPr>
            <a:spLocks noGrp="1"/>
          </p:cNvSpPr>
          <p:nvPr>
            <p:ph type="body" sz="quarter" idx="10"/>
          </p:nvPr>
        </p:nvSpPr>
        <p:spPr/>
        <p:txBody>
          <a:bodyPr/>
          <a:lstStyle/>
          <a:p>
            <a:r>
              <a:rPr lang="cs-CZ" dirty="0" err="1"/>
              <a:t>Where</a:t>
            </a:r>
            <a:r>
              <a:rPr lang="cs-CZ" dirty="0"/>
              <a:t> </a:t>
            </a:r>
            <a:r>
              <a:rPr lang="cs-CZ" dirty="0" err="1"/>
              <a:t>should</a:t>
            </a:r>
            <a:r>
              <a:rPr lang="cs-CZ" dirty="0"/>
              <a:t> </a:t>
            </a:r>
            <a:r>
              <a:rPr lang="cs-CZ" dirty="0" err="1"/>
              <a:t>be</a:t>
            </a:r>
            <a:r>
              <a:rPr lang="cs-CZ" dirty="0"/>
              <a:t> </a:t>
            </a:r>
            <a:r>
              <a:rPr lang="cs-CZ" dirty="0" err="1"/>
              <a:t>the</a:t>
            </a:r>
            <a:r>
              <a:rPr lang="cs-CZ" dirty="0"/>
              <a:t> </a:t>
            </a:r>
            <a:r>
              <a:rPr lang="cs-CZ" dirty="0" err="1"/>
              <a:t>topics</a:t>
            </a:r>
            <a:r>
              <a:rPr lang="cs-CZ" dirty="0"/>
              <a:t> </a:t>
            </a:r>
            <a:r>
              <a:rPr lang="cs-CZ" dirty="0" err="1"/>
              <a:t>adressed</a:t>
            </a:r>
            <a:br>
              <a:rPr lang="cs-CZ" dirty="0"/>
            </a:br>
            <a:r>
              <a:rPr lang="cs-CZ" b="1" dirty="0" err="1"/>
              <a:t>Based</a:t>
            </a:r>
            <a:r>
              <a:rPr lang="cs-CZ" b="1" dirty="0"/>
              <a:t> on </a:t>
            </a:r>
            <a:r>
              <a:rPr lang="cs-CZ" b="1" dirty="0" err="1"/>
              <a:t>vote</a:t>
            </a:r>
            <a:r>
              <a:rPr lang="cs-CZ" b="1" dirty="0"/>
              <a:t> </a:t>
            </a:r>
            <a:r>
              <a:rPr lang="cs-CZ" b="1" dirty="0" err="1"/>
              <a:t>for</a:t>
            </a:r>
            <a:r>
              <a:rPr lang="cs-CZ" b="1" dirty="0"/>
              <a:t> </a:t>
            </a:r>
            <a:r>
              <a:rPr lang="cs-CZ" b="1" dirty="0" err="1"/>
              <a:t>coalition</a:t>
            </a:r>
            <a:r>
              <a:rPr lang="cs-CZ" b="1" dirty="0"/>
              <a:t>/</a:t>
            </a:r>
            <a:r>
              <a:rPr lang="cs-CZ" b="1" dirty="0" err="1"/>
              <a:t>opposition</a:t>
            </a:r>
            <a:endParaRPr lang="cs-CZ" b="1" dirty="0"/>
          </a:p>
        </p:txBody>
      </p:sp>
      <p:sp>
        <p:nvSpPr>
          <p:cNvPr id="4" name="Zástupný symbol pro text 3"/>
          <p:cNvSpPr>
            <a:spLocks noGrp="1"/>
          </p:cNvSpPr>
          <p:nvPr>
            <p:ph type="body" sz="quarter" idx="11"/>
          </p:nvPr>
        </p:nvSpPr>
        <p:spPr/>
        <p:txBody>
          <a:bodyPr/>
          <a:lstStyle/>
          <a:p>
            <a:r>
              <a:rPr lang="en-US" dirty="0"/>
              <a:t>We are going to introduce you to several topic areas the European Union is currently dealing with. For each topic, please indicate - on a ten-point scale - whether such a topic should be addressed more at the EU level or rather at the Czech level; and at the same time how important this topic is for you / personally.</a:t>
            </a:r>
            <a:endParaRPr lang="cs-CZ" dirty="0"/>
          </a:p>
        </p:txBody>
      </p:sp>
      <p:sp>
        <p:nvSpPr>
          <p:cNvPr id="5" name="Zástupný symbol pro text 4"/>
          <p:cNvSpPr>
            <a:spLocks noGrp="1"/>
          </p:cNvSpPr>
          <p:nvPr>
            <p:ph type="body" sz="quarter" idx="12"/>
          </p:nvPr>
        </p:nvSpPr>
        <p:spPr/>
        <p:txBody>
          <a:bodyPr/>
          <a:lstStyle/>
          <a:p>
            <a:r>
              <a:rPr lang="en-GB"/>
              <a:t>Opposition voters tend to rely on the European union more when dealing with global-scale contemporary problems, but both groups still declare to adress them rather on the national level.</a:t>
            </a:r>
          </a:p>
        </p:txBody>
      </p:sp>
      <p:sp>
        <p:nvSpPr>
          <p:cNvPr id="14" name="TextovéPole 13"/>
          <p:cNvSpPr txBox="1"/>
          <p:nvPr/>
        </p:nvSpPr>
        <p:spPr>
          <a:xfrm>
            <a:off x="0" y="1070809"/>
            <a:ext cx="2541080" cy="215444"/>
          </a:xfrm>
          <a:prstGeom prst="rect">
            <a:avLst/>
          </a:prstGeom>
          <a:solidFill>
            <a:schemeClr val="bg1">
              <a:lumMod val="95000"/>
            </a:schemeClr>
          </a:solidFill>
        </p:spPr>
        <p:txBody>
          <a:bodyPr wrap="none" rtlCol="0">
            <a:spAutoFit/>
          </a:bodyPr>
          <a:lstStyle/>
          <a:p>
            <a:r>
              <a:rPr lang="cs-CZ" sz="800" dirty="0" err="1">
                <a:latin typeface="Arial" panose="020B0604020202020204" pitchFamily="34" charset="0"/>
                <a:cs typeface="Arial" panose="020B0604020202020204" pitchFamily="34" charset="0"/>
              </a:rPr>
              <a:t>Mean</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Mainly</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at</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the</a:t>
            </a:r>
            <a:r>
              <a:rPr lang="cs-CZ" sz="800" dirty="0">
                <a:latin typeface="Arial" panose="020B0604020202020204" pitchFamily="34" charset="0"/>
                <a:cs typeface="Arial" panose="020B0604020202020204" pitchFamily="34" charset="0"/>
              </a:rPr>
              <a:t> EU = 1 /  </a:t>
            </a:r>
            <a:r>
              <a:rPr lang="cs-CZ" sz="800" dirty="0" err="1">
                <a:latin typeface="Arial" panose="020B0604020202020204" pitchFamily="34" charset="0"/>
                <a:cs typeface="Arial" panose="020B0604020202020204" pitchFamily="34" charset="0"/>
              </a:rPr>
              <a:t>Mainly</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at</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the</a:t>
            </a:r>
            <a:r>
              <a:rPr lang="cs-CZ" sz="800" dirty="0">
                <a:latin typeface="Arial" panose="020B0604020202020204" pitchFamily="34" charset="0"/>
                <a:cs typeface="Arial" panose="020B0604020202020204" pitchFamily="34" charset="0"/>
              </a:rPr>
              <a:t> CR = 10</a:t>
            </a:r>
          </a:p>
        </p:txBody>
      </p:sp>
      <p:graphicFrame>
        <p:nvGraphicFramePr>
          <p:cNvPr id="9" name="Zástupný symbol pro graf 16"/>
          <p:cNvGraphicFramePr>
            <a:graphicFrameLocks/>
          </p:cNvGraphicFramePr>
          <p:nvPr/>
        </p:nvGraphicFramePr>
        <p:xfrm>
          <a:off x="2876626" y="1070809"/>
          <a:ext cx="4596990"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Zástupný symbol pro graf 16"/>
          <p:cNvGraphicFramePr>
            <a:graphicFrameLocks noGrp="1"/>
          </p:cNvGraphicFramePr>
          <p:nvPr>
            <p:ph type="chart" sz="quarter" idx="14"/>
          </p:nvPr>
        </p:nvGraphicFramePr>
        <p:xfrm>
          <a:off x="468305" y="1070809"/>
          <a:ext cx="4596990"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3293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Zástupný symbol pro graf 16"/>
          <p:cNvGraphicFramePr>
            <a:graphicFrameLocks/>
          </p:cNvGraphicFramePr>
          <p:nvPr>
            <p:extLst>
              <p:ext uri="{D42A27DB-BD31-4B8C-83A1-F6EECF244321}">
                <p14:modId xmlns:p14="http://schemas.microsoft.com/office/powerpoint/2010/main" val="1707314552"/>
              </p:ext>
            </p:extLst>
          </p:nvPr>
        </p:nvGraphicFramePr>
        <p:xfrm>
          <a:off x="2466475" y="1032841"/>
          <a:ext cx="5486400" cy="3071941"/>
        </p:xfrm>
        <a:graphic>
          <a:graphicData uri="http://schemas.openxmlformats.org/drawingml/2006/chart">
            <c:chart xmlns:c="http://schemas.openxmlformats.org/drawingml/2006/chart" xmlns:r="http://schemas.openxmlformats.org/officeDocument/2006/relationships" r:id="rId2"/>
          </a:graphicData>
        </a:graphic>
      </p:graphicFrame>
      <p:sp>
        <p:nvSpPr>
          <p:cNvPr id="2" name="Zástupný symbol pro text 1"/>
          <p:cNvSpPr>
            <a:spLocks noGrp="1"/>
          </p:cNvSpPr>
          <p:nvPr>
            <p:ph type="body" sz="quarter" idx="13"/>
          </p:nvPr>
        </p:nvSpPr>
        <p:spPr/>
        <p:txBody>
          <a:bodyPr/>
          <a:lstStyle/>
          <a:p>
            <a:r>
              <a:rPr lang="en-GB"/>
              <a:t>Conflict of interests of our PM</a:t>
            </a:r>
          </a:p>
        </p:txBody>
      </p:sp>
      <p:sp>
        <p:nvSpPr>
          <p:cNvPr id="3" name="Zástupný symbol pro text 2"/>
          <p:cNvSpPr>
            <a:spLocks noGrp="1"/>
          </p:cNvSpPr>
          <p:nvPr>
            <p:ph type="body" sz="quarter" idx="10"/>
          </p:nvPr>
        </p:nvSpPr>
        <p:spPr/>
        <p:txBody>
          <a:bodyPr/>
          <a:lstStyle/>
          <a:p>
            <a:endParaRPr lang="cs-CZ" dirty="0"/>
          </a:p>
          <a:p>
            <a:r>
              <a:rPr lang="cs-CZ" dirty="0"/>
              <a:t>role </a:t>
            </a:r>
            <a:r>
              <a:rPr lang="cs-CZ" dirty="0" err="1"/>
              <a:t>of</a:t>
            </a:r>
            <a:r>
              <a:rPr lang="cs-CZ" dirty="0"/>
              <a:t> </a:t>
            </a:r>
            <a:r>
              <a:rPr lang="cs-CZ" dirty="0" err="1"/>
              <a:t>the</a:t>
            </a:r>
            <a:r>
              <a:rPr lang="cs-CZ" dirty="0"/>
              <a:t> </a:t>
            </a:r>
            <a:r>
              <a:rPr lang="cs-CZ" dirty="0" err="1"/>
              <a:t>eu</a:t>
            </a:r>
            <a:r>
              <a:rPr lang="cs-CZ" dirty="0"/>
              <a:t> </a:t>
            </a:r>
            <a:r>
              <a:rPr lang="cs-CZ" b="1" dirty="0" err="1"/>
              <a:t>current</a:t>
            </a:r>
            <a:r>
              <a:rPr lang="cs-CZ" b="1" dirty="0"/>
              <a:t> </a:t>
            </a:r>
            <a:r>
              <a:rPr lang="cs-CZ" b="1" dirty="0" err="1"/>
              <a:t>topics</a:t>
            </a:r>
            <a:r>
              <a:rPr lang="cs-CZ" dirty="0"/>
              <a:t>							</a:t>
            </a:r>
          </a:p>
        </p:txBody>
      </p:sp>
      <p:sp>
        <p:nvSpPr>
          <p:cNvPr id="4" name="Zástupný symbol pro text 3"/>
          <p:cNvSpPr>
            <a:spLocks noGrp="1"/>
          </p:cNvSpPr>
          <p:nvPr>
            <p:ph type="body" sz="quarter" idx="11"/>
          </p:nvPr>
        </p:nvSpPr>
        <p:spPr/>
        <p:txBody>
          <a:bodyPr/>
          <a:lstStyle/>
          <a:p>
            <a:r>
              <a:rPr lang="en-US" dirty="0"/>
              <a:t>At present, several current topics are being addressed in the Czech Republic, which are also linked to the European Union. For each topic, please indicate whether you perceive the role and involvement of the European Union in this topic as positive or negative.</a:t>
            </a:r>
            <a:endParaRPr lang="cs-CZ" dirty="0"/>
          </a:p>
        </p:txBody>
      </p:sp>
      <p:sp>
        <p:nvSpPr>
          <p:cNvPr id="5" name="Zástupný symbol pro text 4"/>
          <p:cNvSpPr>
            <a:spLocks noGrp="1"/>
          </p:cNvSpPr>
          <p:nvPr>
            <p:ph type="body" sz="quarter" idx="12"/>
          </p:nvPr>
        </p:nvSpPr>
        <p:spPr/>
        <p:txBody>
          <a:bodyPr/>
          <a:lstStyle/>
          <a:p>
            <a:r>
              <a:rPr lang="en-GB"/>
              <a:t>About 20-26 percent of the voters would vote for the political party of our current PM Andrej Babiš, but almost 40 percent percieve the role of EU in his conflict of interest as negative. </a:t>
            </a:r>
          </a:p>
        </p:txBody>
      </p:sp>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2593605736"/>
              </p:ext>
            </p:extLst>
          </p:nvPr>
        </p:nvGraphicFramePr>
        <p:xfrm>
          <a:off x="1" y="1032841"/>
          <a:ext cx="5486400" cy="3071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4998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Explanatory variable is the general perception</a:t>
            </a:r>
          </a:p>
        </p:txBody>
      </p:sp>
      <p:sp>
        <p:nvSpPr>
          <p:cNvPr id="3" name="Zástupný symbol pro text 2"/>
          <p:cNvSpPr>
            <a:spLocks noGrp="1"/>
          </p:cNvSpPr>
          <p:nvPr>
            <p:ph type="body" sz="quarter" idx="10"/>
          </p:nvPr>
        </p:nvSpPr>
        <p:spPr/>
        <p:txBody>
          <a:bodyPr/>
          <a:lstStyle/>
          <a:p>
            <a:r>
              <a:rPr lang="cs-CZ" dirty="0" err="1"/>
              <a:t>Evaluating</a:t>
            </a:r>
            <a:r>
              <a:rPr lang="cs-CZ" dirty="0"/>
              <a:t> </a:t>
            </a:r>
            <a:r>
              <a:rPr lang="cs-CZ" dirty="0" err="1"/>
              <a:t>of</a:t>
            </a:r>
            <a:r>
              <a:rPr lang="cs-CZ" dirty="0"/>
              <a:t> THE </a:t>
            </a:r>
            <a:r>
              <a:rPr lang="cs-CZ" dirty="0" err="1"/>
              <a:t>key</a:t>
            </a:r>
            <a:r>
              <a:rPr lang="cs-CZ" dirty="0"/>
              <a:t> </a:t>
            </a:r>
            <a:r>
              <a:rPr lang="cs-CZ" dirty="0" err="1"/>
              <a:t>topics</a:t>
            </a:r>
            <a:br>
              <a:rPr lang="cs-CZ" dirty="0"/>
            </a:br>
            <a:r>
              <a:rPr lang="cs-CZ" dirty="0"/>
              <a:t>BASED ON LEFT/RIGHT SCALE AND OPT/REA/PES VIEWS</a:t>
            </a:r>
          </a:p>
        </p:txBody>
      </p:sp>
      <p:sp>
        <p:nvSpPr>
          <p:cNvPr id="4" name="Zástupný symbol pro text 3"/>
          <p:cNvSpPr>
            <a:spLocks noGrp="1"/>
          </p:cNvSpPr>
          <p:nvPr>
            <p:ph type="body" sz="quarter" idx="11"/>
          </p:nvPr>
        </p:nvSpPr>
        <p:spPr/>
        <p:txBody>
          <a:bodyPr/>
          <a:lstStyle/>
          <a:p>
            <a:r>
              <a:rPr lang="en-US" dirty="0"/>
              <a:t>At present, several current topics are being addressed in the Czech Republic, which are also linked to the European Union. For each topic, please indicate whether you perceive the role and involvement of the European Union in this topic as positive or negative.</a:t>
            </a:r>
            <a:endParaRPr lang="cs-CZ" dirty="0"/>
          </a:p>
        </p:txBody>
      </p:sp>
      <p:sp>
        <p:nvSpPr>
          <p:cNvPr id="5" name="Zástupný symbol pro text 4"/>
          <p:cNvSpPr>
            <a:spLocks noGrp="1"/>
          </p:cNvSpPr>
          <p:nvPr>
            <p:ph type="body" sz="quarter" idx="12"/>
          </p:nvPr>
        </p:nvSpPr>
        <p:spPr/>
        <p:txBody>
          <a:bodyPr/>
          <a:lstStyle/>
          <a:p>
            <a:r>
              <a:rPr lang="en-GB"/>
              <a:t>In case of evaluating key topics, there is almost none connection to the left/right scale, but we found strong connection to the general perception of the EU – respondents evaluated key topics worse if they identified themselves as eurosceptics.</a:t>
            </a:r>
          </a:p>
        </p:txBody>
      </p:sp>
      <p:sp>
        <p:nvSpPr>
          <p:cNvPr id="10" name="Chart Placeholder 9">
            <a:extLst>
              <a:ext uri="{FF2B5EF4-FFF2-40B4-BE49-F238E27FC236}">
                <a16:creationId xmlns:a16="http://schemas.microsoft.com/office/drawing/2014/main" id="{D6776EFF-15DE-4E1F-93E2-0B4ED90F3ECD}"/>
              </a:ext>
            </a:extLst>
          </p:cNvPr>
          <p:cNvSpPr>
            <a:spLocks noGrp="1"/>
          </p:cNvSpPr>
          <p:nvPr>
            <p:ph type="chart" sz="quarter" idx="14"/>
          </p:nvPr>
        </p:nvSpPr>
        <p:spPr/>
      </p:sp>
      <p:graphicFrame>
        <p:nvGraphicFramePr>
          <p:cNvPr id="12" name="Tabulka 11"/>
          <p:cNvGraphicFramePr>
            <a:graphicFrameLocks noGrp="1"/>
          </p:cNvGraphicFramePr>
          <p:nvPr/>
        </p:nvGraphicFramePr>
        <p:xfrm>
          <a:off x="398460" y="1022681"/>
          <a:ext cx="8471217" cy="3099574"/>
        </p:xfrm>
        <a:graphic>
          <a:graphicData uri="http://schemas.openxmlformats.org/drawingml/2006/table">
            <a:tbl>
              <a:tblPr/>
              <a:tblGrid>
                <a:gridCol w="3602040">
                  <a:extLst>
                    <a:ext uri="{9D8B030D-6E8A-4147-A177-3AD203B41FA5}">
                      <a16:colId xmlns:a16="http://schemas.microsoft.com/office/drawing/2014/main" val="20000"/>
                    </a:ext>
                  </a:extLst>
                </a:gridCol>
                <a:gridCol w="351195">
                  <a:extLst>
                    <a:ext uri="{9D8B030D-6E8A-4147-A177-3AD203B41FA5}">
                      <a16:colId xmlns:a16="http://schemas.microsoft.com/office/drawing/2014/main" val="20001"/>
                    </a:ext>
                  </a:extLst>
                </a:gridCol>
                <a:gridCol w="501998">
                  <a:extLst>
                    <a:ext uri="{9D8B030D-6E8A-4147-A177-3AD203B41FA5}">
                      <a16:colId xmlns:a16="http://schemas.microsoft.com/office/drawing/2014/main" val="20002"/>
                    </a:ext>
                  </a:extLst>
                </a:gridCol>
                <a:gridCol w="501998">
                  <a:extLst>
                    <a:ext uri="{9D8B030D-6E8A-4147-A177-3AD203B41FA5}">
                      <a16:colId xmlns:a16="http://schemas.microsoft.com/office/drawing/2014/main" val="20003"/>
                    </a:ext>
                  </a:extLst>
                </a:gridCol>
                <a:gridCol w="501998">
                  <a:extLst>
                    <a:ext uri="{9D8B030D-6E8A-4147-A177-3AD203B41FA5}">
                      <a16:colId xmlns:a16="http://schemas.microsoft.com/office/drawing/2014/main" val="20004"/>
                    </a:ext>
                  </a:extLst>
                </a:gridCol>
                <a:gridCol w="501998">
                  <a:extLst>
                    <a:ext uri="{9D8B030D-6E8A-4147-A177-3AD203B41FA5}">
                      <a16:colId xmlns:a16="http://schemas.microsoft.com/office/drawing/2014/main" val="20005"/>
                    </a:ext>
                  </a:extLst>
                </a:gridCol>
                <a:gridCol w="501998">
                  <a:extLst>
                    <a:ext uri="{9D8B030D-6E8A-4147-A177-3AD203B41FA5}">
                      <a16:colId xmlns:a16="http://schemas.microsoft.com/office/drawing/2014/main" val="20006"/>
                    </a:ext>
                  </a:extLst>
                </a:gridCol>
                <a:gridCol w="501998">
                  <a:extLst>
                    <a:ext uri="{9D8B030D-6E8A-4147-A177-3AD203B41FA5}">
                      <a16:colId xmlns:a16="http://schemas.microsoft.com/office/drawing/2014/main" val="20007"/>
                    </a:ext>
                  </a:extLst>
                </a:gridCol>
                <a:gridCol w="501998">
                  <a:extLst>
                    <a:ext uri="{9D8B030D-6E8A-4147-A177-3AD203B41FA5}">
                      <a16:colId xmlns:a16="http://schemas.microsoft.com/office/drawing/2014/main" val="20008"/>
                    </a:ext>
                  </a:extLst>
                </a:gridCol>
                <a:gridCol w="501998">
                  <a:extLst>
                    <a:ext uri="{9D8B030D-6E8A-4147-A177-3AD203B41FA5}">
                      <a16:colId xmlns:a16="http://schemas.microsoft.com/office/drawing/2014/main" val="20009"/>
                    </a:ext>
                  </a:extLst>
                </a:gridCol>
                <a:gridCol w="501998">
                  <a:extLst>
                    <a:ext uri="{9D8B030D-6E8A-4147-A177-3AD203B41FA5}">
                      <a16:colId xmlns:a16="http://schemas.microsoft.com/office/drawing/2014/main" val="20010"/>
                    </a:ext>
                  </a:extLst>
                </a:gridCol>
              </a:tblGrid>
              <a:tr h="473826">
                <a:tc>
                  <a:txBody>
                    <a:bodyPr/>
                    <a:lstStyle/>
                    <a:p>
                      <a:pPr algn="l" fontAlgn="ctr"/>
                      <a:endParaRPr lang="cs-CZ" sz="700" b="0" i="0" u="none" strike="noStrike" dirty="0">
                        <a:solidFill>
                          <a:srgbClr val="000000"/>
                        </a:solidFill>
                        <a:effectLst/>
                        <a:latin typeface="Arial"/>
                      </a:endParaRP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a:solidFill>
                            <a:srgbClr val="000000"/>
                          </a:solidFill>
                          <a:effectLst/>
                          <a:latin typeface="Arial"/>
                        </a:rPr>
                        <a:t>Total N=1010</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Left-wing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pesimist</a:t>
                      </a:r>
                      <a:r>
                        <a:rPr lang="cs-CZ" sz="700" b="0" i="0" u="none" strike="noStrike" dirty="0">
                          <a:solidFill>
                            <a:srgbClr val="000000"/>
                          </a:solidFill>
                          <a:effectLst/>
                          <a:latin typeface="Arial"/>
                        </a:rPr>
                        <a:t> N95</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Left-wing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realist</a:t>
                      </a:r>
                      <a:r>
                        <a:rPr lang="cs-CZ" sz="700" b="0" i="0" u="none" strike="noStrike" dirty="0">
                          <a:solidFill>
                            <a:srgbClr val="000000"/>
                          </a:solidFill>
                          <a:effectLst/>
                          <a:latin typeface="Arial"/>
                        </a:rPr>
                        <a:t> N58</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Left-wing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optimist</a:t>
                      </a:r>
                      <a:r>
                        <a:rPr lang="cs-CZ" sz="700" b="0" i="0" u="none" strike="noStrike" dirty="0">
                          <a:solidFill>
                            <a:srgbClr val="000000"/>
                          </a:solidFill>
                          <a:effectLst/>
                          <a:latin typeface="Arial"/>
                        </a:rPr>
                        <a:t> N43</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a:solidFill>
                            <a:srgbClr val="000000"/>
                          </a:solidFill>
                          <a:effectLst/>
                          <a:latin typeface="Arial"/>
                        </a:rPr>
                        <a:t>Center Euro-</a:t>
                      </a:r>
                      <a:r>
                        <a:rPr lang="cs-CZ" sz="700" b="0" i="0" u="none" strike="noStrike" dirty="0" err="1">
                          <a:solidFill>
                            <a:srgbClr val="000000"/>
                          </a:solidFill>
                          <a:effectLst/>
                          <a:latin typeface="Arial"/>
                        </a:rPr>
                        <a:t>pesimist</a:t>
                      </a:r>
                      <a:r>
                        <a:rPr lang="cs-CZ" sz="700" b="0" i="0" u="none" strike="noStrike" dirty="0">
                          <a:solidFill>
                            <a:srgbClr val="000000"/>
                          </a:solidFill>
                          <a:effectLst/>
                          <a:latin typeface="Arial"/>
                        </a:rPr>
                        <a:t> N127</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a:solidFill>
                            <a:srgbClr val="000000"/>
                          </a:solidFill>
                          <a:effectLst/>
                          <a:latin typeface="Arial"/>
                        </a:rPr>
                        <a:t>Center Euro-</a:t>
                      </a:r>
                      <a:r>
                        <a:rPr lang="cs-CZ" sz="700" b="0" i="0" u="none" strike="noStrike" dirty="0" err="1">
                          <a:solidFill>
                            <a:srgbClr val="000000"/>
                          </a:solidFill>
                          <a:effectLst/>
                          <a:latin typeface="Arial"/>
                        </a:rPr>
                        <a:t>realist</a:t>
                      </a:r>
                      <a:r>
                        <a:rPr lang="cs-CZ" sz="700" b="0" i="0" u="none" strike="noStrike" dirty="0">
                          <a:solidFill>
                            <a:srgbClr val="000000"/>
                          </a:solidFill>
                          <a:effectLst/>
                          <a:latin typeface="Arial"/>
                        </a:rPr>
                        <a:t> N285</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a:solidFill>
                            <a:srgbClr val="000000"/>
                          </a:solidFill>
                          <a:effectLst/>
                          <a:latin typeface="Arial"/>
                        </a:rPr>
                        <a:t>Center Euro-</a:t>
                      </a:r>
                      <a:r>
                        <a:rPr lang="cs-CZ" sz="700" b="0" i="0" u="none" strike="noStrike" dirty="0" err="1">
                          <a:solidFill>
                            <a:srgbClr val="000000"/>
                          </a:solidFill>
                          <a:effectLst/>
                          <a:latin typeface="Arial"/>
                        </a:rPr>
                        <a:t>optimist</a:t>
                      </a:r>
                      <a:r>
                        <a:rPr lang="cs-CZ" sz="700" b="0" i="0" u="none" strike="noStrike" dirty="0">
                          <a:solidFill>
                            <a:srgbClr val="000000"/>
                          </a:solidFill>
                          <a:effectLst/>
                          <a:latin typeface="Arial"/>
                        </a:rPr>
                        <a:t> N130</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Right-wing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pesimist</a:t>
                      </a:r>
                      <a:r>
                        <a:rPr lang="cs-CZ" sz="700" b="0" i="0" u="none" strike="noStrike" dirty="0">
                          <a:solidFill>
                            <a:srgbClr val="000000"/>
                          </a:solidFill>
                          <a:effectLst/>
                          <a:latin typeface="Arial"/>
                        </a:rPr>
                        <a:t> N70</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Right-wing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realist</a:t>
                      </a:r>
                      <a:r>
                        <a:rPr lang="cs-CZ" sz="700" b="0" i="0" u="none" strike="noStrike" dirty="0">
                          <a:solidFill>
                            <a:srgbClr val="000000"/>
                          </a:solidFill>
                          <a:effectLst/>
                          <a:latin typeface="Arial"/>
                        </a:rPr>
                        <a:t> N74</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tc>
                  <a:txBody>
                    <a:bodyPr/>
                    <a:lstStyle/>
                    <a:p>
                      <a:pPr algn="ctr" fontAlgn="b"/>
                      <a:r>
                        <a:rPr lang="cs-CZ" sz="700" b="0" i="0" u="none" strike="noStrike" dirty="0" err="1">
                          <a:solidFill>
                            <a:srgbClr val="000000"/>
                          </a:solidFill>
                          <a:effectLst/>
                          <a:latin typeface="Arial"/>
                        </a:rPr>
                        <a:t>Right-wing</a:t>
                      </a:r>
                      <a:r>
                        <a:rPr lang="cs-CZ" sz="700" b="0" i="0" u="none" strike="noStrike" dirty="0">
                          <a:solidFill>
                            <a:srgbClr val="000000"/>
                          </a:solidFill>
                          <a:effectLst/>
                          <a:latin typeface="Arial"/>
                        </a:rPr>
                        <a:t> Euro-</a:t>
                      </a:r>
                      <a:r>
                        <a:rPr lang="cs-CZ" sz="700" b="0" i="0" u="none" strike="noStrike" dirty="0" err="1">
                          <a:solidFill>
                            <a:srgbClr val="000000"/>
                          </a:solidFill>
                          <a:effectLst/>
                          <a:latin typeface="Arial"/>
                        </a:rPr>
                        <a:t>optimist</a:t>
                      </a:r>
                      <a:r>
                        <a:rPr lang="cs-CZ" sz="700" b="0" i="0" u="none" strike="noStrike" dirty="0">
                          <a:solidFill>
                            <a:srgbClr val="000000"/>
                          </a:solidFill>
                          <a:effectLst/>
                          <a:latin typeface="Arial"/>
                        </a:rPr>
                        <a:t> N126</a:t>
                      </a:r>
                    </a:p>
                  </a:txBody>
                  <a:tcPr marL="7620" marR="7620" marT="7620" marB="0" anchor="ctr">
                    <a:lnL>
                      <a:noFill/>
                    </a:lnL>
                    <a:lnR>
                      <a:noFill/>
                    </a:lnR>
                    <a:lnT>
                      <a:noFill/>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0"/>
                  </a:ext>
                </a:extLst>
              </a:tr>
              <a:tr h="153115">
                <a:tc>
                  <a:txBody>
                    <a:bodyPr/>
                    <a:lstStyle/>
                    <a:p>
                      <a:pPr algn="l" fontAlgn="t"/>
                      <a:r>
                        <a:rPr lang="en-US" sz="700" b="0" i="0" u="none" strike="noStrike" dirty="0">
                          <a:solidFill>
                            <a:srgbClr val="000000"/>
                          </a:solidFill>
                          <a:effectLst/>
                          <a:latin typeface="Arial"/>
                        </a:rPr>
                        <a:t>Equality between men and women</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r h="153115">
                <a:tc>
                  <a:txBody>
                    <a:bodyPr/>
                    <a:lstStyle/>
                    <a:p>
                      <a:pPr algn="l" fontAlgn="t"/>
                      <a:r>
                        <a:rPr lang="cs-CZ" sz="700" b="0" i="0" u="none" strike="noStrike" dirty="0" err="1">
                          <a:solidFill>
                            <a:srgbClr val="000000"/>
                          </a:solidFill>
                          <a:effectLst/>
                          <a:latin typeface="Arial"/>
                        </a:rPr>
                        <a:t>Terrorism</a:t>
                      </a:r>
                      <a:r>
                        <a:rPr lang="cs-CZ" sz="700" b="0" i="0" u="none" strike="noStrike" dirty="0">
                          <a:solidFill>
                            <a:srgbClr val="000000"/>
                          </a:solidFill>
                          <a:effectLst/>
                          <a:latin typeface="Arial"/>
                        </a:rPr>
                        <a:t> and </a:t>
                      </a:r>
                      <a:r>
                        <a:rPr lang="cs-CZ" sz="700" b="0" i="0" u="none" strike="noStrike" dirty="0" err="1">
                          <a:solidFill>
                            <a:srgbClr val="000000"/>
                          </a:solidFill>
                          <a:effectLst/>
                          <a:latin typeface="Arial"/>
                        </a:rPr>
                        <a:t>security</a:t>
                      </a:r>
                      <a:endParaRPr lang="cs-CZ" sz="700" b="0" i="0" u="none" strike="noStrike" dirty="0">
                        <a:solidFill>
                          <a:srgbClr val="000000"/>
                        </a:solidFill>
                        <a:effectLst/>
                        <a:latin typeface="Arial"/>
                      </a:endParaRP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dirty="0">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2"/>
                  </a:ext>
                </a:extLst>
              </a:tr>
              <a:tr h="153115">
                <a:tc>
                  <a:txBody>
                    <a:bodyPr/>
                    <a:lstStyle/>
                    <a:p>
                      <a:pPr algn="l" fontAlgn="t"/>
                      <a:r>
                        <a:rPr lang="en-US" sz="700" b="0" i="0" u="none" strike="noStrike" dirty="0">
                          <a:solidFill>
                            <a:srgbClr val="000000"/>
                          </a:solidFill>
                          <a:effectLst/>
                          <a:latin typeface="Arial"/>
                        </a:rPr>
                        <a:t>Recovery Fund (European Union joint loan on financial markets)</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dirty="0">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3"/>
                  </a:ext>
                </a:extLst>
              </a:tr>
              <a:tr h="153115">
                <a:tc>
                  <a:txBody>
                    <a:bodyPr/>
                    <a:lstStyle/>
                    <a:p>
                      <a:pPr algn="l" fontAlgn="t"/>
                      <a:r>
                        <a:rPr lang="en-US" sz="700" b="0" i="0" u="none" strike="noStrike" dirty="0">
                          <a:solidFill>
                            <a:srgbClr val="000000"/>
                          </a:solidFill>
                          <a:effectLst/>
                          <a:latin typeface="Arial"/>
                        </a:rPr>
                        <a:t>Precaution measures against economic crises</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dirty="0">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dirty="0">
                          <a:solidFill>
                            <a:srgbClr val="000000"/>
                          </a:solidFill>
                          <a:effectLst/>
                          <a:latin typeface="Arial"/>
                        </a:rPr>
                        <a:t>2,4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4"/>
                  </a:ext>
                </a:extLst>
              </a:tr>
              <a:tr h="153115">
                <a:tc>
                  <a:txBody>
                    <a:bodyPr/>
                    <a:lstStyle/>
                    <a:p>
                      <a:pPr algn="l" fontAlgn="t"/>
                      <a:r>
                        <a:rPr lang="en-US" sz="700" b="0" i="0" u="none" strike="noStrike" dirty="0">
                          <a:solidFill>
                            <a:srgbClr val="000000"/>
                          </a:solidFill>
                          <a:effectLst/>
                          <a:latin typeface="Arial"/>
                        </a:rPr>
                        <a:t>Termination of operation of coal power plants by 2038 in the Czech Republic</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dirty="0">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5"/>
                  </a:ext>
                </a:extLst>
              </a:tr>
              <a:tr h="153115">
                <a:tc>
                  <a:txBody>
                    <a:bodyPr/>
                    <a:lstStyle/>
                    <a:p>
                      <a:pPr algn="l" fontAlgn="t"/>
                      <a:r>
                        <a:rPr lang="cs-CZ" sz="700" b="0" i="0" u="none" strike="noStrike" dirty="0" err="1">
                          <a:solidFill>
                            <a:srgbClr val="000000"/>
                          </a:solidFill>
                          <a:effectLst/>
                          <a:latin typeface="Arial"/>
                        </a:rPr>
                        <a:t>Agricultural</a:t>
                      </a:r>
                      <a:r>
                        <a:rPr lang="cs-CZ" sz="700" b="0" i="0" u="none" strike="noStrike" dirty="0">
                          <a:solidFill>
                            <a:srgbClr val="000000"/>
                          </a:solidFill>
                          <a:effectLst/>
                          <a:latin typeface="Arial"/>
                        </a:rPr>
                        <a:t> </a:t>
                      </a:r>
                      <a:r>
                        <a:rPr lang="cs-CZ" sz="700" b="0" i="0" u="none" strike="noStrike" dirty="0" err="1">
                          <a:solidFill>
                            <a:srgbClr val="000000"/>
                          </a:solidFill>
                          <a:effectLst/>
                          <a:latin typeface="Arial"/>
                        </a:rPr>
                        <a:t>expenditure</a:t>
                      </a:r>
                      <a:endParaRPr lang="cs-CZ" sz="700" b="0" i="0" u="none" strike="noStrike" dirty="0">
                        <a:solidFill>
                          <a:srgbClr val="000000"/>
                        </a:solidFill>
                        <a:effectLst/>
                        <a:latin typeface="Arial"/>
                      </a:endParaRP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2,9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6"/>
                  </a:ext>
                </a:extLst>
              </a:tr>
              <a:tr h="153115">
                <a:tc>
                  <a:txBody>
                    <a:bodyPr/>
                    <a:lstStyle/>
                    <a:p>
                      <a:pPr algn="l" fontAlgn="t"/>
                      <a:r>
                        <a:rPr lang="en-US" sz="700" b="0" i="0" u="none" strike="noStrike" dirty="0">
                          <a:solidFill>
                            <a:srgbClr val="000000"/>
                          </a:solidFill>
                          <a:effectLst/>
                          <a:latin typeface="Arial"/>
                        </a:rPr>
                        <a:t>Conflict of interests of the Prime Minister Andrej </a:t>
                      </a:r>
                      <a:r>
                        <a:rPr lang="en-US" sz="700" b="0" i="0" u="none" strike="noStrike" dirty="0" err="1">
                          <a:solidFill>
                            <a:srgbClr val="000000"/>
                          </a:solidFill>
                          <a:effectLst/>
                          <a:latin typeface="Arial"/>
                        </a:rPr>
                        <a:t>Babiš</a:t>
                      </a:r>
                      <a:r>
                        <a:rPr lang="en-US" sz="700" b="0" i="0" u="none" strike="noStrike" dirty="0">
                          <a:solidFill>
                            <a:srgbClr val="000000"/>
                          </a:solidFill>
                          <a:effectLst/>
                          <a:latin typeface="Arial"/>
                        </a:rPr>
                        <a:t>                   </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2,6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2,9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7"/>
                  </a:ext>
                </a:extLst>
              </a:tr>
              <a:tr h="153115">
                <a:tc>
                  <a:txBody>
                    <a:bodyPr/>
                    <a:lstStyle/>
                    <a:p>
                      <a:pPr algn="l" fontAlgn="t"/>
                      <a:r>
                        <a:rPr lang="cs-CZ" sz="700" b="0" i="0" u="none" strike="noStrike">
                          <a:solidFill>
                            <a:srgbClr val="000000"/>
                          </a:solidFill>
                          <a:effectLst/>
                          <a:latin typeface="Arial"/>
                        </a:rPr>
                        <a:t>Left-wing and right-wing extremism</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376092"/>
                    </a:solidFill>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2,8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extLst>
                  <a:ext uri="{0D108BD9-81ED-4DB2-BD59-A6C34878D82A}">
                    <a16:rowId xmlns:a16="http://schemas.microsoft.com/office/drawing/2014/main" val="10008"/>
                  </a:ext>
                </a:extLst>
              </a:tr>
              <a:tr h="153115">
                <a:tc>
                  <a:txBody>
                    <a:bodyPr/>
                    <a:lstStyle/>
                    <a:p>
                      <a:pPr algn="l" fontAlgn="t"/>
                      <a:r>
                        <a:rPr lang="en-US" sz="700" b="0" i="0" u="none" strike="noStrike" dirty="0">
                          <a:solidFill>
                            <a:srgbClr val="000000"/>
                          </a:solidFill>
                          <a:effectLst/>
                          <a:latin typeface="Arial"/>
                        </a:rPr>
                        <a:t>Providing technical assistance to the Member countries</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153115">
                <a:tc>
                  <a:txBody>
                    <a:bodyPr/>
                    <a:lstStyle/>
                    <a:p>
                      <a:pPr algn="l" fontAlgn="t"/>
                      <a:r>
                        <a:rPr lang="en-US" sz="700" b="0" i="0" u="none" strike="noStrike" dirty="0">
                          <a:solidFill>
                            <a:srgbClr val="000000"/>
                          </a:solidFill>
                          <a:effectLst/>
                          <a:latin typeface="Arial"/>
                        </a:rPr>
                        <a:t>Vision of the transformation of member economies in response to the spread of COVID-19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E26B0A"/>
                    </a:solidFill>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153115">
                <a:tc>
                  <a:txBody>
                    <a:bodyPr/>
                    <a:lstStyle/>
                    <a:p>
                      <a:pPr algn="l" fontAlgn="t"/>
                      <a:r>
                        <a:rPr lang="en-US" sz="700" b="0" i="0" u="none" strike="noStrike" dirty="0">
                          <a:solidFill>
                            <a:srgbClr val="000000"/>
                          </a:solidFill>
                          <a:effectLst/>
                          <a:latin typeface="Arial"/>
                        </a:rPr>
                        <a:t>Cooperation/Collaboration between the Czech Government and the European Union</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A6A6A6"/>
                    </a:solidFill>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241069">
                <a:tc>
                  <a:txBody>
                    <a:bodyPr/>
                    <a:lstStyle/>
                    <a:p>
                      <a:pPr algn="l" fontAlgn="t"/>
                      <a:r>
                        <a:rPr lang="en-US" sz="700" b="0" i="0" u="none" strike="noStrike" dirty="0">
                          <a:solidFill>
                            <a:srgbClr val="000000"/>
                          </a:solidFill>
                          <a:effectLst/>
                          <a:latin typeface="Arial"/>
                        </a:rPr>
                        <a:t>Outcomes of the Council of Europe, European Council and EU summits in connection with the spread of COVID-19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3,7</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153115">
                <a:tc>
                  <a:txBody>
                    <a:bodyPr/>
                    <a:lstStyle/>
                    <a:p>
                      <a:pPr algn="l" fontAlgn="t"/>
                      <a:r>
                        <a:rPr lang="en-US" sz="700" b="0" i="0" u="none" strike="noStrike" dirty="0">
                          <a:solidFill>
                            <a:srgbClr val="000000"/>
                          </a:solidFill>
                          <a:effectLst/>
                          <a:latin typeface="Arial"/>
                        </a:rPr>
                        <a:t>Vaccination strategy for the European population</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4,0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r h="153115">
                <a:tc>
                  <a:txBody>
                    <a:bodyPr/>
                    <a:lstStyle/>
                    <a:p>
                      <a:pPr algn="l" fontAlgn="t"/>
                      <a:r>
                        <a:rPr lang="en-US" sz="700" b="0" i="0" u="none" strike="noStrike" dirty="0">
                          <a:solidFill>
                            <a:srgbClr val="000000"/>
                          </a:solidFill>
                          <a:effectLst/>
                          <a:latin typeface="Arial"/>
                        </a:rPr>
                        <a:t>Coordination of the Member States in relation to the spread of COVID-19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4,0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4,1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4"/>
                  </a:ext>
                </a:extLst>
              </a:tr>
              <a:tr h="241069">
                <a:tc>
                  <a:txBody>
                    <a:bodyPr/>
                    <a:lstStyle/>
                    <a:p>
                      <a:pPr algn="l" fontAlgn="t"/>
                      <a:r>
                        <a:rPr lang="en-US" sz="700" b="0" i="0" u="none" strike="noStrike" dirty="0">
                          <a:solidFill>
                            <a:srgbClr val="000000"/>
                          </a:solidFill>
                          <a:effectLst/>
                          <a:latin typeface="Arial"/>
                        </a:rPr>
                        <a:t>The way of communication of the European Union representatives towards the Czech citizens</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4,2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4,0</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a:solidFill>
                            <a:srgbClr val="000000"/>
                          </a:solidFill>
                          <a:effectLst/>
                          <a:latin typeface="Arial"/>
                        </a:rPr>
                        <a:t>3,5</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fontAlgn="t"/>
                      <a:r>
                        <a:rPr lang="cs-CZ" sz="700" b="0" i="0" u="none" strike="noStrike" dirty="0">
                          <a:solidFill>
                            <a:srgbClr val="000000"/>
                          </a:solidFill>
                          <a:effectLst/>
                          <a:latin typeface="Arial"/>
                        </a:rPr>
                        <a:t>3,4</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5"/>
                  </a:ext>
                </a:extLst>
              </a:tr>
              <a:tr h="153115">
                <a:tc>
                  <a:txBody>
                    <a:bodyPr/>
                    <a:lstStyle/>
                    <a:p>
                      <a:pPr algn="l" fontAlgn="t"/>
                      <a:r>
                        <a:rPr lang="en-US" sz="700" b="0" i="0" u="none" strike="noStrike" dirty="0">
                          <a:solidFill>
                            <a:srgbClr val="000000"/>
                          </a:solidFill>
                          <a:effectLst/>
                          <a:latin typeface="Arial"/>
                        </a:rPr>
                        <a:t>Early response to the first wave of the pandemic                                                            </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dirty="0">
                          <a:solidFill>
                            <a:srgbClr val="000000"/>
                          </a:solidFill>
                          <a:effectLst/>
                          <a:latin typeface="Arial"/>
                        </a:rPr>
                        <a:t>4,1</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2,9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solidFill>
                      <a:srgbClr val="E26B0A"/>
                    </a:solidFill>
                  </a:tcPr>
                </a:tc>
                <a:tc>
                  <a:txBody>
                    <a:bodyPr/>
                    <a:lstStyle/>
                    <a:p>
                      <a:pPr algn="ctr" fontAlgn="t"/>
                      <a:r>
                        <a:rPr lang="cs-CZ" sz="700" b="0" i="0" u="none" strike="noStrike">
                          <a:solidFill>
                            <a:srgbClr val="000000"/>
                          </a:solidFill>
                          <a:effectLst/>
                          <a:latin typeface="Arial"/>
                        </a:rPr>
                        <a:t>3,2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3,9</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3,6</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4,2</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a:solidFill>
                            <a:srgbClr val="000000"/>
                          </a:solidFill>
                          <a:effectLst/>
                          <a:latin typeface="Arial"/>
                        </a:rPr>
                        <a:t>3,8</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tc>
                  <a:txBody>
                    <a:bodyPr/>
                    <a:lstStyle/>
                    <a:p>
                      <a:pPr algn="ctr" fontAlgn="t"/>
                      <a:r>
                        <a:rPr lang="cs-CZ" sz="700" b="0" i="0" u="none" strike="noStrike" dirty="0">
                          <a:solidFill>
                            <a:srgbClr val="000000"/>
                          </a:solidFill>
                          <a:effectLst/>
                          <a:latin typeface="Arial"/>
                        </a:rPr>
                        <a:t>3,3</a:t>
                      </a:r>
                    </a:p>
                  </a:txBody>
                  <a:tcPr marL="7620" marR="7620" marT="7620" marB="0" anchor="ctr">
                    <a:lnL>
                      <a:noFill/>
                    </a:lnL>
                    <a:lnR>
                      <a:noFill/>
                    </a:lnR>
                    <a:lnT w="6350" cap="flat" cmpd="sng" algn="ctr">
                      <a:solidFill>
                        <a:schemeClr val="bg1">
                          <a:lumMod val="85000"/>
                        </a:schemeClr>
                      </a:solidFill>
                      <a:prstDash val="solid"/>
                      <a:round/>
                      <a:headEnd type="none" w="med" len="med"/>
                      <a:tailEnd type="none" w="med" len="med"/>
                    </a:lnT>
                    <a:lnB>
                      <a:noFill/>
                    </a:lnB>
                  </a:tcPr>
                </a:tc>
                <a:extLst>
                  <a:ext uri="{0D108BD9-81ED-4DB2-BD59-A6C34878D82A}">
                    <a16:rowId xmlns:a16="http://schemas.microsoft.com/office/drawing/2014/main" val="10016"/>
                  </a:ext>
                </a:extLst>
              </a:tr>
            </a:tbl>
          </a:graphicData>
        </a:graphic>
      </p:graphicFrame>
      <p:sp>
        <p:nvSpPr>
          <p:cNvPr id="13" name="TextovéPole 12"/>
          <p:cNvSpPr txBox="1"/>
          <p:nvPr/>
        </p:nvSpPr>
        <p:spPr>
          <a:xfrm>
            <a:off x="398460" y="1120769"/>
            <a:ext cx="2603598" cy="215444"/>
          </a:xfrm>
          <a:prstGeom prst="rect">
            <a:avLst/>
          </a:prstGeom>
          <a:solidFill>
            <a:schemeClr val="bg1">
              <a:lumMod val="95000"/>
            </a:schemeClr>
          </a:solidFill>
        </p:spPr>
        <p:txBody>
          <a:bodyPr wrap="none" rtlCol="0">
            <a:spAutoFit/>
          </a:bodyPr>
          <a:lstStyle/>
          <a:p>
            <a:r>
              <a:rPr lang="cs-CZ" sz="800" dirty="0" err="1">
                <a:latin typeface="Arial" panose="020B0604020202020204" pitchFamily="34" charset="0"/>
                <a:cs typeface="Arial" panose="020B0604020202020204" pitchFamily="34" charset="0"/>
              </a:rPr>
              <a:t>Mean</a:t>
            </a:r>
            <a:r>
              <a:rPr lang="cs-CZ" sz="800" dirty="0">
                <a:latin typeface="Arial" panose="020B0604020202020204" pitchFamily="34" charset="0"/>
                <a:cs typeface="Arial" panose="020B0604020202020204" pitchFamily="34" charset="0"/>
              </a:rPr>
              <a:t>: </a:t>
            </a:r>
            <a:r>
              <a:rPr lang="cs-CZ" sz="800" dirty="0" err="1">
                <a:latin typeface="Arial" panose="020B0604020202020204" pitchFamily="34" charset="0"/>
                <a:cs typeface="Arial" panose="020B0604020202020204" pitchFamily="34" charset="0"/>
              </a:rPr>
              <a:t>Definitely</a:t>
            </a:r>
            <a:r>
              <a:rPr lang="cs-CZ" sz="800" dirty="0">
                <a:latin typeface="Arial" panose="020B0604020202020204" pitchFamily="34" charset="0"/>
                <a:cs typeface="Arial" panose="020B0604020202020204" pitchFamily="34" charset="0"/>
              </a:rPr>
              <a:t> positive = 1 /  </a:t>
            </a:r>
            <a:r>
              <a:rPr lang="cs-CZ" sz="800" dirty="0" err="1">
                <a:latin typeface="Arial" panose="020B0604020202020204" pitchFamily="34" charset="0"/>
                <a:cs typeface="Arial" panose="020B0604020202020204" pitchFamily="34" charset="0"/>
              </a:rPr>
              <a:t>Definitely</a:t>
            </a:r>
            <a:r>
              <a:rPr lang="cs-CZ" sz="800" dirty="0">
                <a:latin typeface="Arial" panose="020B0604020202020204" pitchFamily="34" charset="0"/>
                <a:cs typeface="Arial" panose="020B0604020202020204" pitchFamily="34" charset="0"/>
              </a:rPr>
              <a:t> negative = 5</a:t>
            </a:r>
          </a:p>
        </p:txBody>
      </p:sp>
    </p:spTree>
    <p:extLst>
      <p:ext uri="{BB962C8B-B14F-4D97-AF65-F5344CB8AC3E}">
        <p14:creationId xmlns:p14="http://schemas.microsoft.com/office/powerpoint/2010/main" val="976173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sz="quarter" idx="10"/>
          </p:nvPr>
        </p:nvSpPr>
        <p:spPr/>
        <p:txBody>
          <a:bodyPr/>
          <a:lstStyle/>
          <a:p>
            <a:r>
              <a:rPr lang="sk-SK" dirty="0"/>
              <a:t>COVID-19</a:t>
            </a:r>
            <a:endParaRPr lang="cs-CZ" dirty="0"/>
          </a:p>
        </p:txBody>
      </p:sp>
    </p:spTree>
    <p:extLst>
      <p:ext uri="{BB962C8B-B14F-4D97-AF65-F5344CB8AC3E}">
        <p14:creationId xmlns:p14="http://schemas.microsoft.com/office/powerpoint/2010/main" val="138992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EU would get a C- grade</a:t>
            </a:r>
          </a:p>
        </p:txBody>
      </p:sp>
      <p:sp>
        <p:nvSpPr>
          <p:cNvPr id="3" name="Zástupný symbol pro text 2"/>
          <p:cNvSpPr>
            <a:spLocks noGrp="1"/>
          </p:cNvSpPr>
          <p:nvPr>
            <p:ph type="body" sz="quarter" idx="10"/>
          </p:nvPr>
        </p:nvSpPr>
        <p:spPr/>
        <p:txBody>
          <a:bodyPr/>
          <a:lstStyle/>
          <a:p>
            <a:r>
              <a:rPr lang="cs-CZ" dirty="0"/>
              <a:t>EVALUATING THE EU APPROACH IN RESPONSE TO PANDEMIC	</a:t>
            </a:r>
          </a:p>
        </p:txBody>
      </p:sp>
      <p:sp>
        <p:nvSpPr>
          <p:cNvPr id="4" name="Zástupný symbol pro text 3"/>
          <p:cNvSpPr>
            <a:spLocks noGrp="1"/>
          </p:cNvSpPr>
          <p:nvPr>
            <p:ph type="body" sz="quarter" idx="11"/>
          </p:nvPr>
        </p:nvSpPr>
        <p:spPr/>
        <p:txBody>
          <a:bodyPr/>
          <a:lstStyle/>
          <a:p>
            <a:r>
              <a:rPr lang="en-US" dirty="0"/>
              <a:t>Please evaluate the following steps/measures of the European Union in connection with the spread of COVID-19 in the form of marking, as in school.</a:t>
            </a:r>
            <a:endParaRPr lang="cs-CZ" dirty="0"/>
          </a:p>
        </p:txBody>
      </p:sp>
      <p:sp>
        <p:nvSpPr>
          <p:cNvPr id="5" name="Zástupný symbol pro text 4"/>
          <p:cNvSpPr>
            <a:spLocks noGrp="1"/>
          </p:cNvSpPr>
          <p:nvPr>
            <p:ph type="body" sz="quarter" idx="12"/>
          </p:nvPr>
        </p:nvSpPr>
        <p:spPr/>
        <p:txBody>
          <a:bodyPr/>
          <a:lstStyle/>
          <a:p>
            <a:r>
              <a:rPr lang="en-GB"/>
              <a:t>We didn‘t identify any particular topic where the EU did well or wrong in response to pandemic, yet we can say how the EU perfromed as a whole subject – worse than the public would expect. </a:t>
            </a:r>
          </a:p>
        </p:txBody>
      </p:sp>
      <p:graphicFrame>
        <p:nvGraphicFramePr>
          <p:cNvPr id="7" name="Zástupný symbol pro graf 16"/>
          <p:cNvGraphicFramePr>
            <a:graphicFrameLocks/>
          </p:cNvGraphicFramePr>
          <p:nvPr>
            <p:extLst>
              <p:ext uri="{D42A27DB-BD31-4B8C-83A1-F6EECF244321}">
                <p14:modId xmlns:p14="http://schemas.microsoft.com/office/powerpoint/2010/main" val="1242927410"/>
              </p:ext>
            </p:extLst>
          </p:nvPr>
        </p:nvGraphicFramePr>
        <p:xfrm>
          <a:off x="2466475" y="1032841"/>
          <a:ext cx="5486400" cy="30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Zástupný symbol pro graf 16"/>
          <p:cNvGraphicFramePr>
            <a:graphicFrameLocks noGrp="1"/>
          </p:cNvGraphicFramePr>
          <p:nvPr>
            <p:ph type="chart" sz="quarter" idx="14"/>
            <p:extLst>
              <p:ext uri="{D42A27DB-BD31-4B8C-83A1-F6EECF244321}">
                <p14:modId xmlns:p14="http://schemas.microsoft.com/office/powerpoint/2010/main" val="3042792230"/>
              </p:ext>
            </p:extLst>
          </p:nvPr>
        </p:nvGraphicFramePr>
        <p:xfrm>
          <a:off x="1" y="1032841"/>
          <a:ext cx="5486400" cy="3071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7834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Pandemic situation/migration</a:t>
            </a:r>
          </a:p>
        </p:txBody>
      </p:sp>
      <p:sp>
        <p:nvSpPr>
          <p:cNvPr id="3" name="Zástupný symbol pro text 2"/>
          <p:cNvSpPr>
            <a:spLocks noGrp="1"/>
          </p:cNvSpPr>
          <p:nvPr>
            <p:ph type="body" sz="quarter" idx="10"/>
          </p:nvPr>
        </p:nvSpPr>
        <p:spPr/>
        <p:txBody>
          <a:bodyPr/>
          <a:lstStyle/>
          <a:p>
            <a:r>
              <a:rPr lang="cs-CZ" dirty="0" err="1"/>
              <a:t>The</a:t>
            </a:r>
            <a:r>
              <a:rPr lang="cs-CZ" dirty="0"/>
              <a:t> </a:t>
            </a:r>
            <a:r>
              <a:rPr lang="cs-CZ" dirty="0" err="1"/>
              <a:t>shortcomings</a:t>
            </a:r>
            <a:r>
              <a:rPr lang="cs-CZ" dirty="0"/>
              <a:t> </a:t>
            </a:r>
            <a:r>
              <a:rPr lang="cs-CZ" dirty="0" err="1"/>
              <a:t>of</a:t>
            </a:r>
            <a:r>
              <a:rPr lang="cs-CZ" dirty="0"/>
              <a:t> </a:t>
            </a:r>
            <a:r>
              <a:rPr lang="cs-CZ" dirty="0" err="1"/>
              <a:t>eu</a:t>
            </a:r>
            <a:r>
              <a:rPr lang="cs-CZ" dirty="0"/>
              <a:t> </a:t>
            </a:r>
            <a:r>
              <a:rPr lang="cs-CZ" dirty="0" err="1"/>
              <a:t>actions</a:t>
            </a:r>
            <a:r>
              <a:rPr lang="cs-CZ" dirty="0"/>
              <a:t> </a:t>
            </a:r>
            <a:r>
              <a:rPr lang="cs-CZ" dirty="0" err="1"/>
              <a:t>during</a:t>
            </a:r>
            <a:r>
              <a:rPr lang="cs-CZ" dirty="0"/>
              <a:t> 2020</a:t>
            </a:r>
          </a:p>
        </p:txBody>
      </p:sp>
      <p:sp>
        <p:nvSpPr>
          <p:cNvPr id="4" name="Zástupný symbol pro text 3"/>
          <p:cNvSpPr>
            <a:spLocks noGrp="1"/>
          </p:cNvSpPr>
          <p:nvPr>
            <p:ph type="body" sz="quarter" idx="11"/>
          </p:nvPr>
        </p:nvSpPr>
        <p:spPr/>
        <p:txBody>
          <a:bodyPr/>
          <a:lstStyle/>
          <a:p>
            <a:r>
              <a:rPr lang="en-US" dirty="0"/>
              <a:t>Please consider the European Union's actions in 2020. Are you aware of any shortcomings or problems and, if so, which ones?</a:t>
            </a:r>
            <a:endParaRPr lang="cs-CZ" dirty="0"/>
          </a:p>
        </p:txBody>
      </p:sp>
      <p:sp>
        <p:nvSpPr>
          <p:cNvPr id="5" name="Zástupný symbol pro text 4"/>
          <p:cNvSpPr>
            <a:spLocks noGrp="1"/>
          </p:cNvSpPr>
          <p:nvPr>
            <p:ph type="body" sz="quarter" idx="12"/>
          </p:nvPr>
        </p:nvSpPr>
        <p:spPr/>
        <p:txBody>
          <a:bodyPr/>
          <a:lstStyle/>
          <a:p>
            <a:endParaRPr lang="cs-CZ" dirty="0"/>
          </a:p>
          <a:p>
            <a:endParaRPr lang="cs-CZ" dirty="0"/>
          </a:p>
        </p:txBody>
      </p:sp>
      <p:graphicFrame>
        <p:nvGraphicFramePr>
          <p:cNvPr id="9" name="Zástupný symbol pro graf 16"/>
          <p:cNvGraphicFramePr>
            <a:graphicFrameLocks/>
          </p:cNvGraphicFramePr>
          <p:nvPr>
            <p:extLst>
              <p:ext uri="{D42A27DB-BD31-4B8C-83A1-F6EECF244321}">
                <p14:modId xmlns:p14="http://schemas.microsoft.com/office/powerpoint/2010/main" val="2330850167"/>
              </p:ext>
            </p:extLst>
          </p:nvPr>
        </p:nvGraphicFramePr>
        <p:xfrm>
          <a:off x="2671020" y="1111624"/>
          <a:ext cx="4356847"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Zástupný symbol pro graf 16"/>
          <p:cNvGraphicFramePr>
            <a:graphicFrameLocks noGrp="1"/>
          </p:cNvGraphicFramePr>
          <p:nvPr>
            <p:ph type="chart" sz="quarter" idx="14"/>
            <p:extLst>
              <p:ext uri="{D42A27DB-BD31-4B8C-83A1-F6EECF244321}">
                <p14:modId xmlns:p14="http://schemas.microsoft.com/office/powerpoint/2010/main" val="3909641033"/>
              </p:ext>
            </p:extLst>
          </p:nvPr>
        </p:nvGraphicFramePr>
        <p:xfrm>
          <a:off x="859954" y="1111624"/>
          <a:ext cx="4356847" cy="3000317"/>
        </p:xfrm>
        <a:graphic>
          <a:graphicData uri="http://schemas.openxmlformats.org/drawingml/2006/chart">
            <c:chart xmlns:c="http://schemas.openxmlformats.org/drawingml/2006/chart" xmlns:r="http://schemas.openxmlformats.org/officeDocument/2006/relationships" r:id="rId3"/>
          </a:graphicData>
        </a:graphic>
      </p:graphicFrame>
      <p:sp>
        <p:nvSpPr>
          <p:cNvPr id="8" name="Zástupný symbol pro text 4">
            <a:extLst>
              <a:ext uri="{FF2B5EF4-FFF2-40B4-BE49-F238E27FC236}">
                <a16:creationId xmlns:a16="http://schemas.microsoft.com/office/drawing/2014/main" id="{3FCB5B98-0602-46FD-A2DF-9980D4F4F1D4}"/>
              </a:ext>
            </a:extLst>
          </p:cNvPr>
          <p:cNvSpPr txBox="1">
            <a:spLocks/>
          </p:cNvSpPr>
          <p:nvPr/>
        </p:nvSpPr>
        <p:spPr>
          <a:xfrm>
            <a:off x="3343274" y="4189413"/>
            <a:ext cx="5526405" cy="645805"/>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000" b="0" i="0" kern="1200">
                <a:solidFill>
                  <a:schemeClr val="tx1"/>
                </a:solidFill>
                <a:latin typeface="Helvetica Light"/>
                <a:ea typeface="+mn-ea"/>
                <a:cs typeface="Helvetica Light"/>
              </a:defRPr>
            </a:lvl1pPr>
            <a:lvl2pPr marL="457200" indent="0" algn="l" defTabSz="457200" rtl="0" eaLnBrk="1" latinLnBrk="0" hangingPunct="1">
              <a:spcBef>
                <a:spcPct val="20000"/>
              </a:spcBef>
              <a:buFont typeface="Arial"/>
              <a:buNone/>
              <a:defRPr sz="1000" b="0" i="0" kern="1200">
                <a:solidFill>
                  <a:schemeClr val="tx1"/>
                </a:solidFill>
                <a:latin typeface="Helvetica Light"/>
                <a:ea typeface="+mn-ea"/>
                <a:cs typeface="Helvetica Light"/>
              </a:defRPr>
            </a:lvl2pPr>
            <a:lvl3pPr marL="914400" indent="0" algn="l" defTabSz="457200" rtl="0" eaLnBrk="1" latinLnBrk="0" hangingPunct="1">
              <a:spcBef>
                <a:spcPct val="20000"/>
              </a:spcBef>
              <a:buFont typeface="Arial"/>
              <a:buNone/>
              <a:defRPr sz="1000" b="0" i="0" kern="1200">
                <a:solidFill>
                  <a:schemeClr val="tx1"/>
                </a:solidFill>
                <a:latin typeface="Helvetica Light"/>
                <a:ea typeface="+mn-ea"/>
                <a:cs typeface="Helvetica Light"/>
              </a:defRPr>
            </a:lvl3pPr>
            <a:lvl4pPr marL="1371600" indent="0" algn="l" defTabSz="457200" rtl="0" eaLnBrk="1" latinLnBrk="0" hangingPunct="1">
              <a:spcBef>
                <a:spcPct val="20000"/>
              </a:spcBef>
              <a:buFont typeface="Arial"/>
              <a:buNone/>
              <a:defRPr sz="1000" b="0" i="0" kern="1200">
                <a:solidFill>
                  <a:schemeClr val="tx1"/>
                </a:solidFill>
                <a:latin typeface="Helvetica Light"/>
                <a:ea typeface="+mn-ea"/>
                <a:cs typeface="Helvetica Light"/>
              </a:defRPr>
            </a:lvl4pPr>
            <a:lvl5pPr marL="1828800" indent="0" algn="l" defTabSz="457200" rtl="0" eaLnBrk="1" latinLnBrk="0" hangingPunct="1">
              <a:spcBef>
                <a:spcPct val="20000"/>
              </a:spcBef>
              <a:buFont typeface="Arial"/>
              <a:buNone/>
              <a:defRPr sz="1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Yet half of the population wasn‘t aware of any specific shortcomings in response to EU actions during 2020. </a:t>
            </a:r>
          </a:p>
          <a:p>
            <a:endParaRPr lang="en-GB"/>
          </a:p>
        </p:txBody>
      </p:sp>
    </p:spTree>
    <p:extLst>
      <p:ext uri="{BB962C8B-B14F-4D97-AF65-F5344CB8AC3E}">
        <p14:creationId xmlns:p14="http://schemas.microsoft.com/office/powerpoint/2010/main" val="2629013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An unprecedented step unnoticed</a:t>
            </a:r>
          </a:p>
        </p:txBody>
      </p:sp>
      <p:sp>
        <p:nvSpPr>
          <p:cNvPr id="3" name="Zástupný symbol pro text 2"/>
          <p:cNvSpPr>
            <a:spLocks noGrp="1"/>
          </p:cNvSpPr>
          <p:nvPr>
            <p:ph type="body" sz="quarter" idx="10"/>
          </p:nvPr>
        </p:nvSpPr>
        <p:spPr>
          <a:xfrm>
            <a:off x="398462" y="-6350"/>
            <a:ext cx="8471217" cy="998538"/>
          </a:xfrm>
        </p:spPr>
        <p:txBody>
          <a:bodyPr/>
          <a:lstStyle/>
          <a:p>
            <a:r>
              <a:rPr lang="cs-CZ" dirty="0" err="1"/>
              <a:t>Awareness</a:t>
            </a:r>
            <a:r>
              <a:rPr lang="cs-CZ" dirty="0"/>
              <a:t> </a:t>
            </a:r>
            <a:r>
              <a:rPr lang="cs-CZ" dirty="0" err="1"/>
              <a:t>of</a:t>
            </a:r>
            <a:r>
              <a:rPr lang="cs-CZ" dirty="0"/>
              <a:t> </a:t>
            </a:r>
            <a:r>
              <a:rPr lang="cs-CZ" dirty="0" err="1"/>
              <a:t>the</a:t>
            </a:r>
            <a:r>
              <a:rPr lang="cs-CZ" dirty="0"/>
              <a:t> </a:t>
            </a:r>
            <a:r>
              <a:rPr lang="cs-CZ" dirty="0" err="1"/>
              <a:t>recovery</a:t>
            </a:r>
            <a:r>
              <a:rPr lang="cs-CZ" dirty="0"/>
              <a:t> </a:t>
            </a:r>
            <a:r>
              <a:rPr lang="cs-CZ" dirty="0" err="1"/>
              <a:t>plan</a:t>
            </a:r>
            <a:endParaRPr lang="cs-CZ" dirty="0"/>
          </a:p>
        </p:txBody>
      </p:sp>
      <p:sp>
        <p:nvSpPr>
          <p:cNvPr id="4" name="Zástupný symbol pro text 3"/>
          <p:cNvSpPr>
            <a:spLocks noGrp="1"/>
          </p:cNvSpPr>
          <p:nvPr>
            <p:ph type="body" sz="quarter" idx="11"/>
          </p:nvPr>
        </p:nvSpPr>
        <p:spPr/>
        <p:txBody>
          <a:bodyPr/>
          <a:lstStyle/>
          <a:p>
            <a:r>
              <a:rPr lang="en-US" dirty="0"/>
              <a:t>The European Commission has presented a Plan to support Europe's recovery. Do you have an idea of what this plan entails and what its goals are?</a:t>
            </a:r>
            <a:endParaRPr lang="cs-CZ" dirty="0"/>
          </a:p>
        </p:txBody>
      </p:sp>
      <p:sp>
        <p:nvSpPr>
          <p:cNvPr id="5" name="Zástupný symbol pro text 4"/>
          <p:cNvSpPr>
            <a:spLocks noGrp="1"/>
          </p:cNvSpPr>
          <p:nvPr>
            <p:ph type="body" sz="quarter" idx="12"/>
          </p:nvPr>
        </p:nvSpPr>
        <p:spPr/>
        <p:txBody>
          <a:bodyPr/>
          <a:lstStyle/>
          <a:p>
            <a:r>
              <a:rPr lang="en-GB"/>
              <a:t>There is a huge potential in case of advocating and presenting the European recovery plan to the czech public as it reacts to most disccused issues in public space. In combination with the ‘ideal MEP‘ archetype, it can generates positive sentiment across all target groups.</a:t>
            </a:r>
          </a:p>
        </p:txBody>
      </p:sp>
      <p:graphicFrame>
        <p:nvGraphicFramePr>
          <p:cNvPr id="10" name="Zástupný symbol pro graf 16"/>
          <p:cNvGraphicFramePr>
            <a:graphicFrameLocks/>
          </p:cNvGraphicFramePr>
          <p:nvPr>
            <p:extLst>
              <p:ext uri="{D42A27DB-BD31-4B8C-83A1-F6EECF244321}">
                <p14:modId xmlns:p14="http://schemas.microsoft.com/office/powerpoint/2010/main" val="1945305055"/>
              </p:ext>
            </p:extLst>
          </p:nvPr>
        </p:nvGraphicFramePr>
        <p:xfrm>
          <a:off x="525033" y="1261672"/>
          <a:ext cx="6760285" cy="2716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2853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p:txBody>
          <a:bodyPr/>
          <a:lstStyle/>
          <a:p>
            <a:r>
              <a:rPr lang="en-GB"/>
              <a:t>Reaction to the economic crisis</a:t>
            </a:r>
          </a:p>
        </p:txBody>
      </p:sp>
      <p:sp>
        <p:nvSpPr>
          <p:cNvPr id="3" name="Zástupný symbol pro text 2"/>
          <p:cNvSpPr>
            <a:spLocks noGrp="1"/>
          </p:cNvSpPr>
          <p:nvPr>
            <p:ph type="body" sz="quarter" idx="10"/>
          </p:nvPr>
        </p:nvSpPr>
        <p:spPr/>
        <p:txBody>
          <a:bodyPr/>
          <a:lstStyle/>
          <a:p>
            <a:endParaRPr lang="cs-CZ" dirty="0"/>
          </a:p>
          <a:p>
            <a:r>
              <a:rPr lang="cs-CZ" dirty="0" err="1"/>
              <a:t>spontanne</a:t>
            </a:r>
            <a:r>
              <a:rPr lang="en-GB" dirty="0"/>
              <a:t>O</a:t>
            </a:r>
            <a:r>
              <a:rPr lang="cs-CZ" dirty="0" err="1"/>
              <a:t>us</a:t>
            </a:r>
            <a:r>
              <a:rPr lang="cs-CZ" dirty="0"/>
              <a:t> </a:t>
            </a:r>
            <a:r>
              <a:rPr lang="cs-CZ" dirty="0" err="1"/>
              <a:t>ideas</a:t>
            </a:r>
            <a:r>
              <a:rPr lang="cs-CZ" dirty="0"/>
              <a:t> </a:t>
            </a:r>
            <a:r>
              <a:rPr lang="cs-CZ" dirty="0" err="1"/>
              <a:t>about</a:t>
            </a:r>
            <a:r>
              <a:rPr lang="en-GB" dirty="0"/>
              <a:t> </a:t>
            </a:r>
            <a:r>
              <a:rPr lang="cs-CZ" dirty="0"/>
              <a:t>THE </a:t>
            </a:r>
            <a:r>
              <a:rPr lang="cs-CZ" dirty="0" err="1"/>
              <a:t>recovery</a:t>
            </a:r>
            <a:r>
              <a:rPr lang="cs-CZ" dirty="0"/>
              <a:t> </a:t>
            </a:r>
            <a:r>
              <a:rPr lang="cs-CZ" dirty="0" err="1"/>
              <a:t>plan</a:t>
            </a:r>
            <a:r>
              <a:rPr lang="cs-CZ" dirty="0"/>
              <a:t>									</a:t>
            </a:r>
          </a:p>
        </p:txBody>
      </p:sp>
      <p:sp>
        <p:nvSpPr>
          <p:cNvPr id="4" name="Zástupný symbol pro text 3"/>
          <p:cNvSpPr>
            <a:spLocks noGrp="1"/>
          </p:cNvSpPr>
          <p:nvPr>
            <p:ph type="body" sz="quarter" idx="11"/>
          </p:nvPr>
        </p:nvSpPr>
        <p:spPr/>
        <p:txBody>
          <a:bodyPr/>
          <a:lstStyle/>
          <a:p>
            <a:r>
              <a:rPr lang="en-US" dirty="0"/>
              <a:t>Please specify what you think of the European Recovery Plan.</a:t>
            </a:r>
            <a:endParaRPr lang="cs-CZ" dirty="0"/>
          </a:p>
        </p:txBody>
      </p:sp>
      <p:sp>
        <p:nvSpPr>
          <p:cNvPr id="5" name="Zástupný symbol pro text 4"/>
          <p:cNvSpPr>
            <a:spLocks noGrp="1"/>
          </p:cNvSpPr>
          <p:nvPr>
            <p:ph type="body" sz="quarter" idx="12"/>
          </p:nvPr>
        </p:nvSpPr>
        <p:spPr/>
        <p:txBody>
          <a:bodyPr/>
          <a:lstStyle/>
          <a:p>
            <a:r>
              <a:rPr lang="en-GB"/>
              <a:t>The recovery plan is by respondents described as reactive financial solution to the current situation, lessly as comprehensive strategy plan or the iniciative for restructualization. </a:t>
            </a:r>
          </a:p>
          <a:p>
            <a:endParaRPr lang="en-GB"/>
          </a:p>
        </p:txBody>
      </p:sp>
      <p:graphicFrame>
        <p:nvGraphicFramePr>
          <p:cNvPr id="6" name="Zástupný symbol pro graf 16"/>
          <p:cNvGraphicFramePr>
            <a:graphicFrameLocks/>
          </p:cNvGraphicFramePr>
          <p:nvPr>
            <p:extLst>
              <p:ext uri="{D42A27DB-BD31-4B8C-83A1-F6EECF244321}">
                <p14:modId xmlns:p14="http://schemas.microsoft.com/office/powerpoint/2010/main" val="78020644"/>
              </p:ext>
            </p:extLst>
          </p:nvPr>
        </p:nvGraphicFramePr>
        <p:xfrm>
          <a:off x="2629214" y="1111624"/>
          <a:ext cx="5636481" cy="3000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Zástupný symbol pro graf 16"/>
          <p:cNvGraphicFramePr>
            <a:graphicFrameLocks noGrp="1"/>
          </p:cNvGraphicFramePr>
          <p:nvPr>
            <p:ph type="chart" sz="quarter" idx="14"/>
            <p:extLst>
              <p:ext uri="{D42A27DB-BD31-4B8C-83A1-F6EECF244321}">
                <p14:modId xmlns:p14="http://schemas.microsoft.com/office/powerpoint/2010/main" val="2028146065"/>
              </p:ext>
            </p:extLst>
          </p:nvPr>
        </p:nvGraphicFramePr>
        <p:xfrm>
          <a:off x="517358" y="1111624"/>
          <a:ext cx="5636481" cy="3000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94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obsah 4">
            <a:extLst>
              <a:ext uri="{FF2B5EF4-FFF2-40B4-BE49-F238E27FC236}">
                <a16:creationId xmlns:a16="http://schemas.microsoft.com/office/drawing/2014/main" id="{DCEE9C12-572B-4617-BD94-CC7C9BE8E42B}"/>
              </a:ext>
            </a:extLst>
          </p:cNvPr>
          <p:cNvSpPr>
            <a:spLocks noGrp="1"/>
          </p:cNvSpPr>
          <p:nvPr>
            <p:ph sz="quarter" idx="10"/>
          </p:nvPr>
        </p:nvSpPr>
        <p:spPr/>
        <p:txBody>
          <a:bodyPr/>
          <a:lstStyle/>
          <a:p>
            <a:r>
              <a:rPr lang="cs-CZ" dirty="0" err="1"/>
              <a:t>Research</a:t>
            </a:r>
            <a:r>
              <a:rPr lang="cs-CZ" dirty="0"/>
              <a:t> </a:t>
            </a:r>
            <a:r>
              <a:rPr lang="cs-CZ" dirty="0" err="1"/>
              <a:t>conclusions</a:t>
            </a:r>
            <a:endParaRPr lang="cs-CZ" dirty="0"/>
          </a:p>
        </p:txBody>
      </p:sp>
    </p:spTree>
    <p:extLst>
      <p:ext uri="{BB962C8B-B14F-4D97-AF65-F5344CB8AC3E}">
        <p14:creationId xmlns:p14="http://schemas.microsoft.com/office/powerpoint/2010/main" val="716049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ástupný symbol pro obsah 6"/>
          <p:cNvSpPr>
            <a:spLocks noGrp="1"/>
          </p:cNvSpPr>
          <p:nvPr>
            <p:ph sz="quarter" idx="10"/>
          </p:nvPr>
        </p:nvSpPr>
        <p:spPr/>
        <p:txBody>
          <a:bodyPr/>
          <a:lstStyle/>
          <a:p>
            <a:r>
              <a:rPr lang="cs-CZ" dirty="0" err="1"/>
              <a:t>ProjeCT</a:t>
            </a:r>
            <a:r>
              <a:rPr lang="cs-CZ" dirty="0"/>
              <a:t> </a:t>
            </a:r>
            <a:r>
              <a:rPr lang="cs-CZ" dirty="0" err="1"/>
              <a:t>tEAM</a:t>
            </a:r>
            <a:endParaRPr lang="cs-CZ" dirty="0"/>
          </a:p>
        </p:txBody>
      </p:sp>
    </p:spTree>
    <p:extLst>
      <p:ext uri="{BB962C8B-B14F-4D97-AF65-F5344CB8AC3E}">
        <p14:creationId xmlns:p14="http://schemas.microsoft.com/office/powerpoint/2010/main" val="220641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521" y="1943100"/>
            <a:ext cx="9149521" cy="0"/>
          </a:xfrm>
          <a:prstGeom prst="line">
            <a:avLst/>
          </a:prstGeom>
          <a:ln>
            <a:solidFill>
              <a:srgbClr val="6A8084"/>
            </a:solidFill>
            <a:prstDash val="dash"/>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05849" y="821508"/>
            <a:ext cx="2561590" cy="400110"/>
          </a:xfrm>
          <a:prstGeom prst="rect">
            <a:avLst/>
          </a:prstGeom>
          <a:noFill/>
        </p:spPr>
        <p:txBody>
          <a:bodyPr wrap="square" rtlCol="0">
            <a:spAutoFit/>
          </a:bodyPr>
          <a:lstStyle/>
          <a:p>
            <a:r>
              <a:rPr lang="cs-CZ" sz="2000" cap="all" dirty="0" err="1">
                <a:latin typeface="Helvetica Light" charset="0"/>
                <a:ea typeface="Helvetica Light" charset="0"/>
                <a:cs typeface="Helvetica Light" charset="0"/>
              </a:rPr>
              <a:t>contacts</a:t>
            </a:r>
            <a:endParaRPr lang="en-US" sz="2000" cap="all" dirty="0">
              <a:latin typeface="Helvetica Light" charset="0"/>
              <a:ea typeface="Helvetica Light" charset="0"/>
              <a:cs typeface="Helvetica Light" charset="0"/>
            </a:endParaRPr>
          </a:p>
        </p:txBody>
      </p:sp>
      <p:sp>
        <p:nvSpPr>
          <p:cNvPr id="9" name="TextBox 2"/>
          <p:cNvSpPr txBox="1"/>
          <p:nvPr/>
        </p:nvSpPr>
        <p:spPr>
          <a:xfrm>
            <a:off x="1295668" y="4130810"/>
            <a:ext cx="2362200" cy="646331"/>
          </a:xfrm>
          <a:prstGeom prst="rect">
            <a:avLst/>
          </a:prstGeom>
          <a:noFill/>
        </p:spPr>
        <p:txBody>
          <a:bodyPr wrap="square" rtlCol="0">
            <a:spAutoFit/>
          </a:bodyPr>
          <a:lstStyle/>
          <a:p>
            <a:pPr algn="ctr"/>
            <a:r>
              <a:rPr lang="en-US" sz="1200" b="1" dirty="0">
                <a:latin typeface="Helvetica Light" charset="0"/>
                <a:ea typeface="Helvetica Light" charset="0"/>
                <a:cs typeface="Helvetica Light" charset="0"/>
              </a:rPr>
              <a:t>Jan </a:t>
            </a:r>
            <a:r>
              <a:rPr lang="en-US" sz="1200" b="1" dirty="0" err="1">
                <a:latin typeface="Helvetica Light" charset="0"/>
                <a:ea typeface="Helvetica Light" charset="0"/>
                <a:cs typeface="Helvetica Light" charset="0"/>
              </a:rPr>
              <a:t>Schmid</a:t>
            </a:r>
            <a:endParaRPr lang="en-US" sz="1200" b="1" dirty="0">
              <a:latin typeface="Helvetica Light" charset="0"/>
              <a:ea typeface="Helvetica Light" charset="0"/>
              <a:cs typeface="Helvetica Light" charset="0"/>
            </a:endParaRPr>
          </a:p>
          <a:p>
            <a:pPr algn="ctr"/>
            <a:r>
              <a:rPr lang="en-US" sz="1200" dirty="0">
                <a:latin typeface="Helvetica Light" charset="0"/>
                <a:ea typeface="Helvetica Light" charset="0"/>
                <a:cs typeface="Helvetica Light" charset="0"/>
              </a:rPr>
              <a:t>+420 739 202 460</a:t>
            </a:r>
          </a:p>
          <a:p>
            <a:pPr algn="ctr"/>
            <a:r>
              <a:rPr lang="en-US" sz="1200" dirty="0" err="1">
                <a:latin typeface="Helvetica Light" charset="0"/>
                <a:ea typeface="Helvetica Light" charset="0"/>
                <a:cs typeface="Helvetica Light" charset="0"/>
              </a:rPr>
              <a:t>jan.schmid@perfectcrowd.com</a:t>
            </a:r>
            <a:endParaRPr lang="en-US" sz="1200" dirty="0">
              <a:latin typeface="Helvetica Light" charset="0"/>
              <a:ea typeface="Helvetica Light" charset="0"/>
              <a:cs typeface="Helvetica Light" charset="0"/>
            </a:endParaRPr>
          </a:p>
        </p:txBody>
      </p:sp>
      <p:pic>
        <p:nvPicPr>
          <p:cNvPr id="12" name="Picture 3" descr="C:\Users\Jan\Desktop\js.jpg"/>
          <p:cNvPicPr>
            <a:picLocks noChangeAspect="1" noChangeArrowheads="1"/>
          </p:cNvPicPr>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586644" y="2325713"/>
            <a:ext cx="1780248" cy="17802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DA2B6A4-8E44-48DF-86D7-F17B417806AA}"/>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5777110" y="2325712"/>
            <a:ext cx="1780249" cy="1780249"/>
          </a:xfrm>
          <a:prstGeom prst="ellipse">
            <a:avLst/>
          </a:prstGeom>
          <a:ln w="63500" cap="rnd">
            <a:noFill/>
          </a:ln>
          <a:effectLst/>
        </p:spPr>
      </p:pic>
      <p:sp>
        <p:nvSpPr>
          <p:cNvPr id="10" name="TextBox 2">
            <a:extLst>
              <a:ext uri="{FF2B5EF4-FFF2-40B4-BE49-F238E27FC236}">
                <a16:creationId xmlns:a16="http://schemas.microsoft.com/office/drawing/2014/main" id="{25CF457A-AE1F-46FF-B377-443C859C4350}"/>
              </a:ext>
            </a:extLst>
          </p:cNvPr>
          <p:cNvSpPr txBox="1"/>
          <p:nvPr/>
        </p:nvSpPr>
        <p:spPr>
          <a:xfrm>
            <a:off x="5338814" y="4130810"/>
            <a:ext cx="2656839" cy="646331"/>
          </a:xfrm>
          <a:prstGeom prst="rect">
            <a:avLst/>
          </a:prstGeom>
          <a:noFill/>
        </p:spPr>
        <p:txBody>
          <a:bodyPr wrap="square" rtlCol="0">
            <a:spAutoFit/>
          </a:bodyPr>
          <a:lstStyle/>
          <a:p>
            <a:pPr algn="ctr"/>
            <a:r>
              <a:rPr lang="cs-CZ" sz="1200" b="1" dirty="0">
                <a:latin typeface="Helvetica Light" charset="0"/>
                <a:ea typeface="Helvetica Light" charset="0"/>
                <a:cs typeface="Helvetica Light" charset="0"/>
              </a:rPr>
              <a:t>Daniel Nádvorník</a:t>
            </a:r>
            <a:endParaRPr lang="en-US" sz="1200" b="1" dirty="0">
              <a:latin typeface="Helvetica Light" charset="0"/>
              <a:ea typeface="Helvetica Light" charset="0"/>
              <a:cs typeface="Helvetica Light" charset="0"/>
            </a:endParaRPr>
          </a:p>
          <a:p>
            <a:pPr algn="ctr"/>
            <a:r>
              <a:rPr lang="en-US" sz="1200" dirty="0">
                <a:latin typeface="Helvetica Light" charset="0"/>
                <a:ea typeface="Helvetica Light" charset="0"/>
                <a:cs typeface="Helvetica Light" charset="0"/>
              </a:rPr>
              <a:t>+420 73</a:t>
            </a:r>
            <a:r>
              <a:rPr lang="cs-CZ" sz="1200" dirty="0">
                <a:latin typeface="Helvetica Light" charset="0"/>
                <a:ea typeface="Helvetica Light" charset="0"/>
                <a:cs typeface="Helvetica Light" charset="0"/>
              </a:rPr>
              <a:t>7</a:t>
            </a:r>
            <a:r>
              <a:rPr lang="en-US" sz="1200" dirty="0">
                <a:latin typeface="Helvetica Light" charset="0"/>
                <a:ea typeface="Helvetica Light" charset="0"/>
                <a:cs typeface="Helvetica Light" charset="0"/>
              </a:rPr>
              <a:t> </a:t>
            </a:r>
            <a:r>
              <a:rPr lang="cs-CZ" sz="1200" dirty="0">
                <a:latin typeface="Helvetica Light" charset="0"/>
                <a:ea typeface="Helvetica Light" charset="0"/>
                <a:cs typeface="Helvetica Light" charset="0"/>
              </a:rPr>
              <a:t>547</a:t>
            </a:r>
            <a:r>
              <a:rPr lang="en-US" sz="1200" dirty="0">
                <a:latin typeface="Helvetica Light" charset="0"/>
                <a:ea typeface="Helvetica Light" charset="0"/>
                <a:cs typeface="Helvetica Light" charset="0"/>
              </a:rPr>
              <a:t> </a:t>
            </a:r>
            <a:r>
              <a:rPr lang="cs-CZ" sz="1200" dirty="0">
                <a:latin typeface="Helvetica Light" charset="0"/>
                <a:ea typeface="Helvetica Light" charset="0"/>
                <a:cs typeface="Helvetica Light" charset="0"/>
              </a:rPr>
              <a:t>766</a:t>
            </a:r>
            <a:endParaRPr lang="en-US" sz="1200" dirty="0">
              <a:latin typeface="Helvetica Light" charset="0"/>
              <a:ea typeface="Helvetica Light" charset="0"/>
              <a:cs typeface="Helvetica Light" charset="0"/>
            </a:endParaRPr>
          </a:p>
          <a:p>
            <a:pPr algn="ctr"/>
            <a:r>
              <a:rPr lang="cs-CZ" sz="1200" dirty="0">
                <a:latin typeface="Helvetica Light" charset="0"/>
                <a:ea typeface="Helvetica Light" charset="0"/>
                <a:cs typeface="Helvetica Light" charset="0"/>
              </a:rPr>
              <a:t>daniel.nadvornik</a:t>
            </a:r>
            <a:r>
              <a:rPr lang="en-US" sz="1200" dirty="0">
                <a:latin typeface="Helvetica Light" charset="0"/>
                <a:ea typeface="Helvetica Light" charset="0"/>
                <a:cs typeface="Helvetica Light" charset="0"/>
              </a:rPr>
              <a:t>@perfectcrowd.com</a:t>
            </a:r>
          </a:p>
        </p:txBody>
      </p:sp>
    </p:spTree>
    <p:extLst>
      <p:ext uri="{BB962C8B-B14F-4D97-AF65-F5344CB8AC3E}">
        <p14:creationId xmlns:p14="http://schemas.microsoft.com/office/powerpoint/2010/main" val="3874052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BEBA8EAE-BF5A-486C-A8C5-ECC9F3942E4B}">
                <a14:imgProps xmlns:a14="http://schemas.microsoft.com/office/drawing/2010/main">
                  <a14:imgLayer r:embed="rId3">
                    <a14:imgEffect>
                      <a14:saturation sat="226000"/>
                    </a14:imgEffect>
                  </a14:imgLayer>
                </a14:imgProps>
              </a:ext>
              <a:ext uri="{28A0092B-C50C-407E-A947-70E740481C1C}">
                <a14:useLocalDpi xmlns:a14="http://schemas.microsoft.com/office/drawing/2010/main"/>
              </a:ext>
            </a:extLst>
          </a:blip>
          <a:stretch>
            <a:fillRect/>
          </a:stretch>
        </p:blipFill>
        <p:spPr>
          <a:xfrm>
            <a:off x="2946299" y="682948"/>
            <a:ext cx="1221994" cy="617474"/>
          </a:xfrm>
          <a:prstGeom prst="rect">
            <a:avLst/>
          </a:prstGeom>
        </p:spPr>
      </p:pic>
      <p:pic>
        <p:nvPicPr>
          <p:cNvPr id="20" name="Picture 19"/>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 y="1744318"/>
            <a:ext cx="9149521" cy="3420000"/>
          </a:xfrm>
          <a:prstGeom prst="rect">
            <a:avLst/>
          </a:prstGeom>
        </p:spPr>
      </p:pic>
      <p:cxnSp>
        <p:nvCxnSpPr>
          <p:cNvPr id="21" name="Straight Connector 20"/>
          <p:cNvCxnSpPr/>
          <p:nvPr/>
        </p:nvCxnSpPr>
        <p:spPr>
          <a:xfrm>
            <a:off x="1" y="1674743"/>
            <a:ext cx="9149521" cy="0"/>
          </a:xfrm>
          <a:prstGeom prst="line">
            <a:avLst/>
          </a:prstGeom>
          <a:ln>
            <a:solidFill>
              <a:srgbClr val="EA4E37"/>
            </a:solidFill>
            <a:prstDash val="dash"/>
          </a:ln>
          <a:effectLst/>
        </p:spPr>
        <p:style>
          <a:lnRef idx="2">
            <a:schemeClr val="accent1"/>
          </a:lnRef>
          <a:fillRef idx="0">
            <a:schemeClr val="accent1"/>
          </a:fillRef>
          <a:effectRef idx="1">
            <a:schemeClr val="accent1"/>
          </a:effectRef>
          <a:fontRef idx="minor">
            <a:schemeClr val="tx1"/>
          </a:fontRef>
        </p:style>
      </p:cxnSp>
      <p:sp>
        <p:nvSpPr>
          <p:cNvPr id="6" name="Subtitle 1"/>
          <p:cNvSpPr txBox="1">
            <a:spLocks/>
          </p:cNvSpPr>
          <p:nvPr/>
        </p:nvSpPr>
        <p:spPr>
          <a:xfrm>
            <a:off x="4402670" y="759596"/>
            <a:ext cx="4588620" cy="423907"/>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50000"/>
              </a:lnSpc>
            </a:pPr>
            <a:r>
              <a:rPr lang="en-US" sz="1000" dirty="0">
                <a:solidFill>
                  <a:prstClr val="black"/>
                </a:solidFill>
                <a:latin typeface="Helvetica Light" charset="0"/>
                <a:ea typeface="Helvetica Light" charset="0"/>
                <a:cs typeface="Helvetica Light" charset="0"/>
              </a:rPr>
              <a:t>Tusarova 32. Praha 7 170 00</a:t>
            </a:r>
          </a:p>
          <a:p>
            <a:pPr algn="l">
              <a:lnSpc>
                <a:spcPct val="150000"/>
              </a:lnSpc>
            </a:pPr>
            <a:r>
              <a:rPr lang="en-US" sz="1000" dirty="0">
                <a:solidFill>
                  <a:prstClr val="black"/>
                </a:solidFill>
                <a:latin typeface="Helvetica Light" charset="0"/>
                <a:ea typeface="Helvetica Light" charset="0"/>
                <a:cs typeface="Helvetica Light" charset="0"/>
              </a:rPr>
              <a:t>www.perfectcrowd.cz | info@perfectcrowd.com | +420 774 878 771 </a:t>
            </a:r>
          </a:p>
        </p:txBody>
      </p:sp>
    </p:spTree>
    <p:extLst>
      <p:ext uri="{BB962C8B-B14F-4D97-AF65-F5344CB8AC3E}">
        <p14:creationId xmlns:p14="http://schemas.microsoft.com/office/powerpoint/2010/main" val="3860365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9526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305850" y="2052554"/>
            <a:ext cx="8522675" cy="2987357"/>
          </a:xfrm>
          <a:prstGeom prst="rect">
            <a:avLst/>
          </a:prstGeom>
          <a:noFill/>
        </p:spPr>
        <p:txBody>
          <a:bodyPr wrap="square" rtlCol="0">
            <a:spAutoFit/>
          </a:bodyPr>
          <a:lstStyle/>
          <a:p>
            <a:pPr defTabSz="1109614">
              <a:lnSpc>
                <a:spcPct val="150000"/>
              </a:lnSpc>
              <a:defRPr/>
            </a:pPr>
            <a:r>
              <a:rPr lang="en-GB" sz="1050" b="1" dirty="0">
                <a:solidFill>
                  <a:prstClr val="black"/>
                </a:solidFill>
                <a:latin typeface="Helvetica Light" charset="0"/>
                <a:ea typeface="Helvetica Light" charset="0"/>
                <a:cs typeface="Helvetica Light" charset="0"/>
                <a:sym typeface="Helvetica" charset="0"/>
              </a:rPr>
              <a:t>Unless stated otherwise, these terms of condition apply to the proposal and research provided by Perfect Crowd</a:t>
            </a:r>
          </a:p>
          <a:p>
            <a:pPr defTabSz="1109614">
              <a:lnSpc>
                <a:spcPct val="150000"/>
              </a:lnSpc>
              <a:defRPr/>
            </a:pPr>
            <a:r>
              <a:rPr lang="en-GB" sz="1050" dirty="0">
                <a:solidFill>
                  <a:prstClr val="black"/>
                </a:solidFill>
                <a:latin typeface="Helvetica Light" charset="0"/>
                <a:ea typeface="Helvetica Light" charset="0"/>
                <a:cs typeface="Helvetica Light" charset="0"/>
                <a:sym typeface="Helvetica" charset="0"/>
              </a:rPr>
              <a:t>All respondents remain anonymous to the client and all proposals remain the property of Perfect Crowd company and their content shall not be revealed to any third party.</a:t>
            </a:r>
          </a:p>
          <a:p>
            <a:pPr defTabSz="1109614">
              <a:lnSpc>
                <a:spcPct val="150000"/>
              </a:lnSpc>
              <a:defRPr/>
            </a:pPr>
            <a:r>
              <a:rPr lang="en-GB" sz="1050" dirty="0">
                <a:solidFill>
                  <a:prstClr val="black"/>
                </a:solidFill>
                <a:latin typeface="Helvetica Light" charset="0"/>
                <a:ea typeface="Helvetica Light" charset="0"/>
                <a:cs typeface="Helvetica Light" charset="0"/>
                <a:sym typeface="Helvetica" charset="0"/>
              </a:rPr>
              <a:t>Complete records of the research remain the property of Perfect Crowd, which is entitled to destroy them one year after the end of the fieldwork.  Within this period copies may be obtained on request, at additional cost.</a:t>
            </a:r>
          </a:p>
          <a:p>
            <a:pPr defTabSz="1109614">
              <a:lnSpc>
                <a:spcPct val="150000"/>
              </a:lnSpc>
              <a:defRPr/>
            </a:pPr>
            <a:r>
              <a:rPr lang="en-GB" sz="1050" dirty="0">
                <a:solidFill>
                  <a:prstClr val="black"/>
                </a:solidFill>
                <a:latin typeface="Helvetica Light" charset="0"/>
                <a:ea typeface="Helvetica Light" charset="0"/>
                <a:cs typeface="Helvetica Light" charset="0"/>
                <a:sym typeface="Helvetica" charset="0"/>
              </a:rPr>
              <a:t>Reports and other records provided by Perfect Crowd are for use only within the Client's organization or its consultants.  If wider circulation of results is intended, Perfect Crowd name may not be quoted until the exact form of any public communication has been agreed. </a:t>
            </a:r>
          </a:p>
          <a:p>
            <a:pPr defTabSz="1109614">
              <a:lnSpc>
                <a:spcPct val="150000"/>
              </a:lnSpc>
              <a:defRPr/>
            </a:pPr>
            <a:r>
              <a:rPr lang="en-GB" sz="1050" dirty="0">
                <a:solidFill>
                  <a:prstClr val="black"/>
                </a:solidFill>
                <a:latin typeface="Helvetica Light" charset="0"/>
                <a:ea typeface="Helvetica Light" charset="0"/>
                <a:cs typeface="Helvetica Light" charset="0"/>
                <a:sym typeface="Helvetica" charset="0"/>
              </a:rPr>
              <a:t>The latest quotation of cost will be regarded as the agreed fee, and will be invoiced on completion of the project. Payments are due within 28 days of invoice date unless otherwise agreed. Quotations are valid for 2 months from the date of issue.</a:t>
            </a:r>
          </a:p>
          <a:p>
            <a:pPr defTabSz="1109614">
              <a:lnSpc>
                <a:spcPct val="150000"/>
              </a:lnSpc>
              <a:defRPr/>
            </a:pPr>
            <a:r>
              <a:rPr lang="en-GB" sz="1050" dirty="0">
                <a:solidFill>
                  <a:prstClr val="black"/>
                </a:solidFill>
                <a:latin typeface="Helvetica Light" charset="0"/>
                <a:ea typeface="Helvetica Light" charset="0"/>
                <a:cs typeface="Helvetica Light" charset="0"/>
                <a:sym typeface="Helvetica" charset="0"/>
              </a:rPr>
              <a:t>If, at any time, the Client requests that any part of the project be changed, Perfect Crowd company reserves the right to re-quote.  If, after commissioning a project, the Client is responsible directly or indirectly for any rearrangement, curtailment or cancellation, the Client shall be liable for all costs incurred.</a:t>
            </a:r>
          </a:p>
        </p:txBody>
      </p:sp>
      <p:cxnSp>
        <p:nvCxnSpPr>
          <p:cNvPr id="5" name="Straight Connector 4"/>
          <p:cNvCxnSpPr/>
          <p:nvPr/>
        </p:nvCxnSpPr>
        <p:spPr>
          <a:xfrm>
            <a:off x="-5521" y="1943100"/>
            <a:ext cx="9149521" cy="0"/>
          </a:xfrm>
          <a:prstGeom prst="line">
            <a:avLst/>
          </a:prstGeom>
          <a:ln>
            <a:solidFill>
              <a:srgbClr val="6A8084"/>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05849" y="821508"/>
            <a:ext cx="2561590" cy="400110"/>
          </a:xfrm>
          <a:prstGeom prst="rect">
            <a:avLst/>
          </a:prstGeom>
          <a:noFill/>
        </p:spPr>
        <p:txBody>
          <a:bodyPr wrap="square" rtlCol="0">
            <a:spAutoFit/>
          </a:bodyPr>
          <a:lstStyle/>
          <a:p>
            <a:r>
              <a:rPr lang="en-US" sz="2000" dirty="0">
                <a:solidFill>
                  <a:prstClr val="black"/>
                </a:solidFill>
                <a:latin typeface="Helvetica Light" charset="0"/>
                <a:ea typeface="Helvetica Light" charset="0"/>
                <a:cs typeface="Helvetica Light" charset="0"/>
              </a:rPr>
              <a:t>TERMS OF SERVICE</a:t>
            </a:r>
            <a:endParaRPr lang="en-US" sz="4000" dirty="0">
              <a:solidFill>
                <a:prstClr val="black"/>
              </a:solidFill>
              <a:latin typeface="Helvetica Light" charset="0"/>
              <a:ea typeface="Helvetica Light" charset="0"/>
              <a:cs typeface="Helvetica Light" charset="0"/>
            </a:endParaRPr>
          </a:p>
        </p:txBody>
      </p:sp>
      <p:sp>
        <p:nvSpPr>
          <p:cNvPr id="9" name="TextBox 8"/>
          <p:cNvSpPr txBox="1"/>
          <p:nvPr/>
        </p:nvSpPr>
        <p:spPr>
          <a:xfrm>
            <a:off x="2977661" y="386336"/>
            <a:ext cx="5850864" cy="1184940"/>
          </a:xfrm>
          <a:prstGeom prst="rect">
            <a:avLst/>
          </a:prstGeom>
          <a:noFill/>
        </p:spPr>
        <p:txBody>
          <a:bodyPr wrap="square" rtlCol="0">
            <a:spAutoFit/>
          </a:bodyPr>
          <a:lstStyle/>
          <a:p>
            <a:pPr defTabSz="1109614">
              <a:lnSpc>
                <a:spcPct val="150000"/>
              </a:lnSpc>
              <a:defRPr/>
            </a:pPr>
            <a:r>
              <a:rPr lang="en-GB" sz="1200" b="1" dirty="0">
                <a:solidFill>
                  <a:prstClr val="black"/>
                </a:solidFill>
                <a:latin typeface="Helvetica Light" charset="0"/>
                <a:ea typeface="Helvetica Light" charset="0"/>
                <a:cs typeface="Helvetica Light" charset="0"/>
                <a:sym typeface="Helvetica" charset="0"/>
              </a:rPr>
              <a:t>Confidentiality agreement</a:t>
            </a:r>
          </a:p>
          <a:p>
            <a:pPr defTabSz="1109614">
              <a:lnSpc>
                <a:spcPct val="150000"/>
              </a:lnSpc>
              <a:defRPr/>
            </a:pPr>
            <a:r>
              <a:rPr lang="en-GB" sz="1200" dirty="0">
                <a:solidFill>
                  <a:prstClr val="black"/>
                </a:solidFill>
                <a:latin typeface="Helvetica Light" charset="0"/>
                <a:ea typeface="Helvetica Light" charset="0"/>
                <a:cs typeface="Helvetica Light" charset="0"/>
                <a:sym typeface="Helvetica" charset="0"/>
              </a:rPr>
              <a:t>The content of this document is confidential as specified in the section 271 of the Czech law No. 513/1991 and the customer is not allowed to reveal the information to any third party or misuse the content for aims not intended in this proposal.</a:t>
            </a:r>
          </a:p>
        </p:txBody>
      </p:sp>
    </p:spTree>
    <p:extLst>
      <p:ext uri="{BB962C8B-B14F-4D97-AF65-F5344CB8AC3E}">
        <p14:creationId xmlns:p14="http://schemas.microsoft.com/office/powerpoint/2010/main" val="354745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p:txBody>
          <a:bodyPr/>
          <a:lstStyle/>
          <a:p>
            <a:r>
              <a:rPr lang="cs-CZ" dirty="0"/>
              <a:t>RESEARCH CONCLUSIONS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dirty="0"/>
              <a:t>Global-scale topics should be</a:t>
            </a:r>
            <a:br>
              <a:rPr lang="en-GB" dirty="0"/>
            </a:br>
            <a:r>
              <a:rPr lang="en-GB" dirty="0"/>
              <a:t>addressed mainly on the national level</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lstStyle/>
          <a:p>
            <a:r>
              <a:rPr lang="en-GB" dirty="0"/>
              <a:t>Even when we sorted by variables such as voting behaviour or demographics, we didn‘t find any particular group in Czech population that would declare that we should address the key global topics mainly through European union. </a:t>
            </a:r>
          </a:p>
          <a:p>
            <a:endParaRPr lang="en-GB" dirty="0"/>
          </a:p>
          <a:p>
            <a:r>
              <a:rPr lang="en-GB" dirty="0"/>
              <a:t>At least since joining the European union, Czech population shows a growing tendency towards localization at the expense of globalization. This finding may be one of it‘s consequences.</a:t>
            </a:r>
          </a:p>
          <a:p>
            <a:endParaRPr lang="en-GB" dirty="0"/>
          </a:p>
          <a:p>
            <a:endParaRPr lang="en-GB" dirty="0"/>
          </a:p>
        </p:txBody>
      </p:sp>
      <p:pic>
        <p:nvPicPr>
          <p:cNvPr id="6" name="Obrázek 5" descr="Obsah obrázku míč&#10;&#10;Popis byl vytvořen automaticky">
            <a:extLst>
              <a:ext uri="{FF2B5EF4-FFF2-40B4-BE49-F238E27FC236}">
                <a16:creationId xmlns:a16="http://schemas.microsoft.com/office/drawing/2014/main" id="{9124D466-3E5E-41ED-8CF8-A92575F0D59F}"/>
              </a:ext>
            </a:extLst>
          </p:cNvPr>
          <p:cNvPicPr>
            <a:picLocks noChangeAspect="1"/>
          </p:cNvPicPr>
          <p:nvPr/>
        </p:nvPicPr>
        <p:blipFill>
          <a:blip r:embed="rId2"/>
          <a:stretch>
            <a:fillRect/>
          </a:stretch>
        </p:blipFill>
        <p:spPr>
          <a:xfrm>
            <a:off x="380998" y="2519360"/>
            <a:ext cx="1892301" cy="1892301"/>
          </a:xfrm>
          <a:prstGeom prst="rect">
            <a:avLst/>
          </a:prstGeom>
        </p:spPr>
      </p:pic>
    </p:spTree>
    <p:extLst>
      <p:ext uri="{BB962C8B-B14F-4D97-AF65-F5344CB8AC3E}">
        <p14:creationId xmlns:p14="http://schemas.microsoft.com/office/powerpoint/2010/main" val="181749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6130DE2-33FE-40B4-BF47-9A023F903419}"/>
              </a:ext>
            </a:extLst>
          </p:cNvPr>
          <p:cNvSpPr>
            <a:spLocks noGrp="1"/>
          </p:cNvSpPr>
          <p:nvPr>
            <p:ph type="body" sz="quarter" idx="10"/>
          </p:nvPr>
        </p:nvSpPr>
        <p:spPr/>
        <p:txBody>
          <a:bodyPr/>
          <a:lstStyle/>
          <a:p>
            <a:r>
              <a:rPr lang="cs-CZ" dirty="0"/>
              <a:t>RESEARCH CONCLUSIONS</a:t>
            </a:r>
          </a:p>
        </p:txBody>
      </p:sp>
      <p:sp>
        <p:nvSpPr>
          <p:cNvPr id="3" name="Zástupný text 2">
            <a:extLst>
              <a:ext uri="{FF2B5EF4-FFF2-40B4-BE49-F238E27FC236}">
                <a16:creationId xmlns:a16="http://schemas.microsoft.com/office/drawing/2014/main" id="{E6D28F8B-7ECA-4B82-A618-A77933B881AD}"/>
              </a:ext>
            </a:extLst>
          </p:cNvPr>
          <p:cNvSpPr>
            <a:spLocks noGrp="1"/>
          </p:cNvSpPr>
          <p:nvPr>
            <p:ph type="body" sz="quarter" idx="11"/>
          </p:nvPr>
        </p:nvSpPr>
        <p:spPr/>
        <p:txBody>
          <a:bodyPr/>
          <a:lstStyle/>
          <a:p>
            <a:r>
              <a:rPr lang="en-GB" dirty="0"/>
              <a:t>Main </a:t>
            </a:r>
            <a:r>
              <a:rPr lang="en-GB" dirty="0" err="1"/>
              <a:t>percieved</a:t>
            </a:r>
            <a:r>
              <a:rPr lang="en-GB" dirty="0"/>
              <a:t> benefits from EU membership stayed the same during pandemic</a:t>
            </a:r>
          </a:p>
        </p:txBody>
      </p:sp>
      <p:sp>
        <p:nvSpPr>
          <p:cNvPr id="4" name="Zástupný text 3">
            <a:extLst>
              <a:ext uri="{FF2B5EF4-FFF2-40B4-BE49-F238E27FC236}">
                <a16:creationId xmlns:a16="http://schemas.microsoft.com/office/drawing/2014/main" id="{57123898-7568-4392-A5DC-1F0C5865FC5E}"/>
              </a:ext>
            </a:extLst>
          </p:cNvPr>
          <p:cNvSpPr>
            <a:spLocks noGrp="1"/>
          </p:cNvSpPr>
          <p:nvPr>
            <p:ph type="body" sz="quarter" idx="12"/>
          </p:nvPr>
        </p:nvSpPr>
        <p:spPr/>
        <p:txBody>
          <a:bodyPr/>
          <a:lstStyle/>
          <a:p>
            <a:r>
              <a:rPr lang="en-GB" dirty="0"/>
              <a:t>The „Four freedoms“ of European single market (and subsidies) scored as top main benefits from our membership (also significantly more valued in Prague population than in Czech population). </a:t>
            </a:r>
          </a:p>
          <a:p>
            <a:endParaRPr lang="en-GB" dirty="0"/>
          </a:p>
          <a:p>
            <a:r>
              <a:rPr lang="en-GB" dirty="0"/>
              <a:t>Even tough restrictions in Czech </a:t>
            </a:r>
            <a:r>
              <a:rPr lang="cs-CZ" dirty="0"/>
              <a:t>R</a:t>
            </a:r>
            <a:r>
              <a:rPr lang="en-GB" dirty="0" err="1"/>
              <a:t>epublic</a:t>
            </a:r>
            <a:r>
              <a:rPr lang="en-GB" dirty="0"/>
              <a:t> had been limiting the major benefits of EU membership, people still recognize their value.</a:t>
            </a:r>
          </a:p>
        </p:txBody>
      </p:sp>
      <p:pic>
        <p:nvPicPr>
          <p:cNvPr id="6" name="Obrázek 5" descr="Obsah obrázku mapa&#10;&#10;Popis byl vytvořen automaticky">
            <a:extLst>
              <a:ext uri="{FF2B5EF4-FFF2-40B4-BE49-F238E27FC236}">
                <a16:creationId xmlns:a16="http://schemas.microsoft.com/office/drawing/2014/main" id="{D05AC1BA-7409-4FAC-82F3-0603CC46635C}"/>
              </a:ext>
            </a:extLst>
          </p:cNvPr>
          <p:cNvPicPr>
            <a:picLocks noChangeAspect="1"/>
          </p:cNvPicPr>
          <p:nvPr/>
        </p:nvPicPr>
        <p:blipFill>
          <a:blip r:embed="rId2"/>
          <a:stretch>
            <a:fillRect/>
          </a:stretch>
        </p:blipFill>
        <p:spPr>
          <a:xfrm>
            <a:off x="696912" y="2874168"/>
            <a:ext cx="1285082" cy="1285082"/>
          </a:xfrm>
          <a:prstGeom prst="rect">
            <a:avLst/>
          </a:prstGeom>
        </p:spPr>
      </p:pic>
    </p:spTree>
    <p:extLst>
      <p:ext uri="{BB962C8B-B14F-4D97-AF65-F5344CB8AC3E}">
        <p14:creationId xmlns:p14="http://schemas.microsoft.com/office/powerpoint/2010/main" val="3992550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4BD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23478</TotalTime>
  <Words>6844</Words>
  <Application>Microsoft Office PowerPoint</Application>
  <PresentationFormat>On-screen Show (16:9)</PresentationFormat>
  <Paragraphs>931</Paragraphs>
  <Slides>73</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VG</dc:creator>
  <cp:lastModifiedBy>Daniel Nádvorník</cp:lastModifiedBy>
  <cp:revision>1669</cp:revision>
  <dcterms:created xsi:type="dcterms:W3CDTF">2016-07-19T08:29:00Z</dcterms:created>
  <dcterms:modified xsi:type="dcterms:W3CDTF">2022-02-20T18:48:06Z</dcterms:modified>
</cp:coreProperties>
</file>