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58" r:id="rId5"/>
    <p:sldId id="262" r:id="rId6"/>
    <p:sldId id="263" r:id="rId7"/>
    <p:sldId id="259" r:id="rId8"/>
    <p:sldId id="261" r:id="rId9"/>
    <p:sldId id="265" r:id="rId10"/>
    <p:sldId id="264" r:id="rId11"/>
    <p:sldId id="260" r:id="rId12"/>
    <p:sldId id="267" r:id="rId13"/>
    <p:sldId id="268" r:id="rId14"/>
    <p:sldId id="270" r:id="rId15"/>
    <p:sldId id="269" r:id="rId16"/>
    <p:sldId id="271" r:id="rId17"/>
    <p:sldId id="272" r:id="rId18"/>
    <p:sldId id="273" r:id="rId1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8C8ED2-8CA5-401E-AC50-3A168523E426}" v="6" dt="2024-02-28T22:53:42.8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3A3292-EAF5-4AD7-813B-A51CAAC1201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1937E59-6366-4713-96DB-5BCCD44B5847}">
      <dgm:prSet/>
      <dgm:spPr/>
      <dgm:t>
        <a:bodyPr/>
        <a:lstStyle/>
        <a:p>
          <a:r>
            <a:rPr lang="en-GB" b="1"/>
            <a:t>Pollutants Correlation:</a:t>
          </a:r>
          <a:r>
            <a:rPr lang="en-GB"/>
            <a:t> There are significant positive correlations among the pollutant variables (CO, NOx, NO2), suggesting that when the concentration of one pollutant increases, the concentrations of the others tend to increase as well. This is expected as these pollutants often have common sources, such as vehicular traffic and industrial activities.</a:t>
          </a:r>
          <a:endParaRPr lang="en-US"/>
        </a:p>
      </dgm:t>
    </dgm:pt>
    <dgm:pt modelId="{F9B799A7-2DB6-4BFF-A65F-C93A6ACD7EC9}" type="parTrans" cxnId="{3864ABD2-6494-474A-96A8-EA72C413D29D}">
      <dgm:prSet/>
      <dgm:spPr/>
      <dgm:t>
        <a:bodyPr/>
        <a:lstStyle/>
        <a:p>
          <a:endParaRPr lang="en-US"/>
        </a:p>
      </dgm:t>
    </dgm:pt>
    <dgm:pt modelId="{2CF590E2-50C4-42B9-8516-7F690ED21928}" type="sibTrans" cxnId="{3864ABD2-6494-474A-96A8-EA72C413D29D}">
      <dgm:prSet/>
      <dgm:spPr/>
      <dgm:t>
        <a:bodyPr/>
        <a:lstStyle/>
        <a:p>
          <a:endParaRPr lang="en-US"/>
        </a:p>
      </dgm:t>
    </dgm:pt>
    <dgm:pt modelId="{E6E6F675-AE8A-480E-9ACE-FE3E9C2D447E}">
      <dgm:prSet/>
      <dgm:spPr/>
      <dgm:t>
        <a:bodyPr/>
        <a:lstStyle/>
        <a:p>
          <a:r>
            <a:rPr lang="en-GB" b="1"/>
            <a:t>Temperature (T) Correlation:</a:t>
          </a:r>
          <a:r>
            <a:rPr lang="en-GB"/>
            <a:t> Temperature shows a negative correlation with NO2(GT) and a slight negative correlation with CO(GT) and NOx(GT), indicating that higher temperatures might be associated with lower concentrations of these pollutants. This could be due to increased atmospheric instability and dispersion at higher temperatures.</a:t>
          </a:r>
          <a:endParaRPr lang="en-US"/>
        </a:p>
      </dgm:t>
    </dgm:pt>
    <dgm:pt modelId="{3C8A53A4-76C2-448E-B9C5-4FC6E2D5C46D}" type="parTrans" cxnId="{B0644253-8656-476E-BC89-C3F5595385ED}">
      <dgm:prSet/>
      <dgm:spPr/>
      <dgm:t>
        <a:bodyPr/>
        <a:lstStyle/>
        <a:p>
          <a:endParaRPr lang="en-US"/>
        </a:p>
      </dgm:t>
    </dgm:pt>
    <dgm:pt modelId="{5DA73070-C314-4B6B-BFBF-B7F8134B7247}" type="sibTrans" cxnId="{B0644253-8656-476E-BC89-C3F5595385ED}">
      <dgm:prSet/>
      <dgm:spPr/>
      <dgm:t>
        <a:bodyPr/>
        <a:lstStyle/>
        <a:p>
          <a:endParaRPr lang="en-US"/>
        </a:p>
      </dgm:t>
    </dgm:pt>
    <dgm:pt modelId="{E3F77AD2-7A55-4C8F-87AD-F73C98FB1B3F}">
      <dgm:prSet/>
      <dgm:spPr/>
      <dgm:t>
        <a:bodyPr/>
        <a:lstStyle/>
        <a:p>
          <a:r>
            <a:rPr lang="en-GB" b="1"/>
            <a:t>Humidity Correlations:</a:t>
          </a:r>
          <a:r>
            <a:rPr lang="en-GB"/>
            <a:t> Relative humidity (RH) and absolute humidity (AH) show varied correlations with the pollutants. Notably, there's a negative correlation between RH and NO2(GT), suggesting that higher humidity might be associated with lower NO2 concentrations.</a:t>
          </a:r>
          <a:endParaRPr lang="en-US"/>
        </a:p>
      </dgm:t>
    </dgm:pt>
    <dgm:pt modelId="{9D9A775E-2C2A-4B30-8F24-541D86153325}" type="parTrans" cxnId="{2CD0D4B9-B959-43A2-8EC6-54DEC1AB8598}">
      <dgm:prSet/>
      <dgm:spPr/>
      <dgm:t>
        <a:bodyPr/>
        <a:lstStyle/>
        <a:p>
          <a:endParaRPr lang="en-US"/>
        </a:p>
      </dgm:t>
    </dgm:pt>
    <dgm:pt modelId="{7FE19DB7-DDC1-4899-B5CE-7B2FA0FEE8F5}" type="sibTrans" cxnId="{2CD0D4B9-B959-43A2-8EC6-54DEC1AB8598}">
      <dgm:prSet/>
      <dgm:spPr/>
      <dgm:t>
        <a:bodyPr/>
        <a:lstStyle/>
        <a:p>
          <a:endParaRPr lang="en-US"/>
        </a:p>
      </dgm:t>
    </dgm:pt>
    <dgm:pt modelId="{507ADB15-E358-47A0-80D5-800F133BCE7B}" type="pres">
      <dgm:prSet presAssocID="{783A3292-EAF5-4AD7-813B-A51CAAC12018}" presName="linear" presStyleCnt="0">
        <dgm:presLayoutVars>
          <dgm:animLvl val="lvl"/>
          <dgm:resizeHandles val="exact"/>
        </dgm:presLayoutVars>
      </dgm:prSet>
      <dgm:spPr/>
    </dgm:pt>
    <dgm:pt modelId="{5A852BF5-7876-41B4-B79A-E249F8C17409}" type="pres">
      <dgm:prSet presAssocID="{71937E59-6366-4713-96DB-5BCCD44B5847}" presName="parentText" presStyleLbl="node1" presStyleIdx="0" presStyleCnt="3">
        <dgm:presLayoutVars>
          <dgm:chMax val="0"/>
          <dgm:bulletEnabled val="1"/>
        </dgm:presLayoutVars>
      </dgm:prSet>
      <dgm:spPr/>
    </dgm:pt>
    <dgm:pt modelId="{A96A8E91-9606-4417-A688-5D87670C1B3A}" type="pres">
      <dgm:prSet presAssocID="{2CF590E2-50C4-42B9-8516-7F690ED21928}" presName="spacer" presStyleCnt="0"/>
      <dgm:spPr/>
    </dgm:pt>
    <dgm:pt modelId="{C5B08CBB-E06B-450D-9A8D-66891A613910}" type="pres">
      <dgm:prSet presAssocID="{E6E6F675-AE8A-480E-9ACE-FE3E9C2D447E}" presName="parentText" presStyleLbl="node1" presStyleIdx="1" presStyleCnt="3">
        <dgm:presLayoutVars>
          <dgm:chMax val="0"/>
          <dgm:bulletEnabled val="1"/>
        </dgm:presLayoutVars>
      </dgm:prSet>
      <dgm:spPr/>
    </dgm:pt>
    <dgm:pt modelId="{90AAF599-3F04-4C03-8DF2-F5D96B524E0C}" type="pres">
      <dgm:prSet presAssocID="{5DA73070-C314-4B6B-BFBF-B7F8134B7247}" presName="spacer" presStyleCnt="0"/>
      <dgm:spPr/>
    </dgm:pt>
    <dgm:pt modelId="{646A942F-E33A-4920-8A22-191584828642}" type="pres">
      <dgm:prSet presAssocID="{E3F77AD2-7A55-4C8F-87AD-F73C98FB1B3F}" presName="parentText" presStyleLbl="node1" presStyleIdx="2" presStyleCnt="3">
        <dgm:presLayoutVars>
          <dgm:chMax val="0"/>
          <dgm:bulletEnabled val="1"/>
        </dgm:presLayoutVars>
      </dgm:prSet>
      <dgm:spPr/>
    </dgm:pt>
  </dgm:ptLst>
  <dgm:cxnLst>
    <dgm:cxn modelId="{43C9A352-E1FE-447E-81DA-684973246B36}" type="presOf" srcId="{E3F77AD2-7A55-4C8F-87AD-F73C98FB1B3F}" destId="{646A942F-E33A-4920-8A22-191584828642}" srcOrd="0" destOrd="0" presId="urn:microsoft.com/office/officeart/2005/8/layout/vList2"/>
    <dgm:cxn modelId="{B0644253-8656-476E-BC89-C3F5595385ED}" srcId="{783A3292-EAF5-4AD7-813B-A51CAAC12018}" destId="{E6E6F675-AE8A-480E-9ACE-FE3E9C2D447E}" srcOrd="1" destOrd="0" parTransId="{3C8A53A4-76C2-448E-B9C5-4FC6E2D5C46D}" sibTransId="{5DA73070-C314-4B6B-BFBF-B7F8134B7247}"/>
    <dgm:cxn modelId="{0220C356-5371-468E-BD57-91375F1D4FD7}" type="presOf" srcId="{71937E59-6366-4713-96DB-5BCCD44B5847}" destId="{5A852BF5-7876-41B4-B79A-E249F8C17409}" srcOrd="0" destOrd="0" presId="urn:microsoft.com/office/officeart/2005/8/layout/vList2"/>
    <dgm:cxn modelId="{2CD0D4B9-B959-43A2-8EC6-54DEC1AB8598}" srcId="{783A3292-EAF5-4AD7-813B-A51CAAC12018}" destId="{E3F77AD2-7A55-4C8F-87AD-F73C98FB1B3F}" srcOrd="2" destOrd="0" parTransId="{9D9A775E-2C2A-4B30-8F24-541D86153325}" sibTransId="{7FE19DB7-DDC1-4899-B5CE-7B2FA0FEE8F5}"/>
    <dgm:cxn modelId="{3864ABD2-6494-474A-96A8-EA72C413D29D}" srcId="{783A3292-EAF5-4AD7-813B-A51CAAC12018}" destId="{71937E59-6366-4713-96DB-5BCCD44B5847}" srcOrd="0" destOrd="0" parTransId="{F9B799A7-2DB6-4BFF-A65F-C93A6ACD7EC9}" sibTransId="{2CF590E2-50C4-42B9-8516-7F690ED21928}"/>
    <dgm:cxn modelId="{78447AEA-5AAC-4F13-9918-39D0FD62AFE3}" type="presOf" srcId="{E6E6F675-AE8A-480E-9ACE-FE3E9C2D447E}" destId="{C5B08CBB-E06B-450D-9A8D-66891A613910}" srcOrd="0" destOrd="0" presId="urn:microsoft.com/office/officeart/2005/8/layout/vList2"/>
    <dgm:cxn modelId="{354E52F6-8650-4FC5-962C-7B571E4A9B25}" type="presOf" srcId="{783A3292-EAF5-4AD7-813B-A51CAAC12018}" destId="{507ADB15-E358-47A0-80D5-800F133BCE7B}" srcOrd="0" destOrd="0" presId="urn:microsoft.com/office/officeart/2005/8/layout/vList2"/>
    <dgm:cxn modelId="{50435871-F194-4D88-87CC-24F238247621}" type="presParOf" srcId="{507ADB15-E358-47A0-80D5-800F133BCE7B}" destId="{5A852BF5-7876-41B4-B79A-E249F8C17409}" srcOrd="0" destOrd="0" presId="urn:microsoft.com/office/officeart/2005/8/layout/vList2"/>
    <dgm:cxn modelId="{C650B52D-E160-4174-902E-44ED05D1685B}" type="presParOf" srcId="{507ADB15-E358-47A0-80D5-800F133BCE7B}" destId="{A96A8E91-9606-4417-A688-5D87670C1B3A}" srcOrd="1" destOrd="0" presId="urn:microsoft.com/office/officeart/2005/8/layout/vList2"/>
    <dgm:cxn modelId="{B11141E3-5018-42D7-8CEF-BA5FB6842A76}" type="presParOf" srcId="{507ADB15-E358-47A0-80D5-800F133BCE7B}" destId="{C5B08CBB-E06B-450D-9A8D-66891A613910}" srcOrd="2" destOrd="0" presId="urn:microsoft.com/office/officeart/2005/8/layout/vList2"/>
    <dgm:cxn modelId="{A478051B-495B-4B5C-BC7C-AFA9ECB20FE8}" type="presParOf" srcId="{507ADB15-E358-47A0-80D5-800F133BCE7B}" destId="{90AAF599-3F04-4C03-8DF2-F5D96B524E0C}" srcOrd="3" destOrd="0" presId="urn:microsoft.com/office/officeart/2005/8/layout/vList2"/>
    <dgm:cxn modelId="{5F2973BD-6901-4982-BDF1-855957F8BF8B}" type="presParOf" srcId="{507ADB15-E358-47A0-80D5-800F133BCE7B}" destId="{646A942F-E33A-4920-8A22-19158482864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852BF5-7876-41B4-B79A-E249F8C17409}">
      <dsp:nvSpPr>
        <dsp:cNvPr id="0" name=""/>
        <dsp:cNvSpPr/>
      </dsp:nvSpPr>
      <dsp:spPr>
        <a:xfrm>
          <a:off x="0" y="315144"/>
          <a:ext cx="4818888" cy="9523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GB" sz="1100" b="1" kern="1200"/>
            <a:t>Pollutants Correlation:</a:t>
          </a:r>
          <a:r>
            <a:rPr lang="en-GB" sz="1100" kern="1200"/>
            <a:t> There are significant positive correlations among the pollutant variables (CO, NOx, NO2), suggesting that when the concentration of one pollutant increases, the concentrations of the others tend to increase as well. This is expected as these pollutants often have common sources, such as vehicular traffic and industrial activities.</a:t>
          </a:r>
          <a:endParaRPr lang="en-US" sz="1100" kern="1200"/>
        </a:p>
      </dsp:txBody>
      <dsp:txXfrm>
        <a:off x="46491" y="361635"/>
        <a:ext cx="4725906" cy="859398"/>
      </dsp:txXfrm>
    </dsp:sp>
    <dsp:sp modelId="{C5B08CBB-E06B-450D-9A8D-66891A613910}">
      <dsp:nvSpPr>
        <dsp:cNvPr id="0" name=""/>
        <dsp:cNvSpPr/>
      </dsp:nvSpPr>
      <dsp:spPr>
        <a:xfrm>
          <a:off x="0" y="1299204"/>
          <a:ext cx="4818888" cy="9523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GB" sz="1100" b="1" kern="1200"/>
            <a:t>Temperature (T) Correlation:</a:t>
          </a:r>
          <a:r>
            <a:rPr lang="en-GB" sz="1100" kern="1200"/>
            <a:t> Temperature shows a negative correlation with NO2(GT) and a slight negative correlation with CO(GT) and NOx(GT), indicating that higher temperatures might be associated with lower concentrations of these pollutants. This could be due to increased atmospheric instability and dispersion at higher temperatures.</a:t>
          </a:r>
          <a:endParaRPr lang="en-US" sz="1100" kern="1200"/>
        </a:p>
      </dsp:txBody>
      <dsp:txXfrm>
        <a:off x="46491" y="1345695"/>
        <a:ext cx="4725906" cy="859398"/>
      </dsp:txXfrm>
    </dsp:sp>
    <dsp:sp modelId="{646A942F-E33A-4920-8A22-191584828642}">
      <dsp:nvSpPr>
        <dsp:cNvPr id="0" name=""/>
        <dsp:cNvSpPr/>
      </dsp:nvSpPr>
      <dsp:spPr>
        <a:xfrm>
          <a:off x="0" y="2283264"/>
          <a:ext cx="4818888" cy="9523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GB" sz="1100" b="1" kern="1200"/>
            <a:t>Humidity Correlations:</a:t>
          </a:r>
          <a:r>
            <a:rPr lang="en-GB" sz="1100" kern="1200"/>
            <a:t> Relative humidity (RH) and absolute humidity (AH) show varied correlations with the pollutants. Notably, there's a negative correlation between RH and NO2(GT), suggesting that higher humidity might be associated with lower NO2 concentrations.</a:t>
          </a:r>
          <a:endParaRPr lang="en-US" sz="1100" kern="1200"/>
        </a:p>
      </dsp:txBody>
      <dsp:txXfrm>
        <a:off x="46491" y="2329755"/>
        <a:ext cx="4725906" cy="85939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03/03/2024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03/03/2024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03/03/2024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03/03/2024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03/03/2024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03/03/2024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03/03/2024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Air_pollution_measurement" TargetMode="External"/><Relationship Id="rId2" Type="http://schemas.openxmlformats.org/officeDocument/2006/relationships/hyperlink" Target="https://www.iqair.com/newsroom/what-is-aq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 name="Rectangle 14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descr="Digital financial graph">
            <a:extLst>
              <a:ext uri="{FF2B5EF4-FFF2-40B4-BE49-F238E27FC236}">
                <a16:creationId xmlns:a16="http://schemas.microsoft.com/office/drawing/2014/main" id="{BCE303FB-0BC7-7E45-3D7C-19E184DEE403}"/>
              </a:ext>
            </a:extLst>
          </p:cNvPr>
          <p:cNvPicPr>
            <a:picLocks noChangeAspect="1"/>
          </p:cNvPicPr>
          <p:nvPr/>
        </p:nvPicPr>
        <p:blipFill rotWithShape="1">
          <a:blip r:embed="rId2"/>
          <a:srcRect l="15097" r="5592"/>
          <a:stretch/>
        </p:blipFill>
        <p:spPr>
          <a:xfrm>
            <a:off x="2522358" y="10"/>
            <a:ext cx="9669642" cy="6857990"/>
          </a:xfrm>
          <a:prstGeom prst="rect">
            <a:avLst/>
          </a:prstGeom>
        </p:spPr>
      </p:pic>
      <p:sp>
        <p:nvSpPr>
          <p:cNvPr id="144" name="Rectangle 143">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52228" y="743447"/>
            <a:ext cx="3973385" cy="3692028"/>
          </a:xfrm>
          <a:noFill/>
        </p:spPr>
        <p:txBody>
          <a:bodyPr>
            <a:normAutofit/>
          </a:bodyPr>
          <a:lstStyle/>
          <a:p>
            <a:pPr algn="l"/>
            <a:r>
              <a:rPr lang="en-GB" sz="5200" dirty="0">
                <a:latin typeface="Constantia"/>
                <a:ea typeface="Calibri"/>
                <a:cs typeface="Calibri"/>
              </a:rPr>
              <a:t>Exploratory Data Analysis Of Air Quality </a:t>
            </a:r>
          </a:p>
        </p:txBody>
      </p:sp>
      <p:sp>
        <p:nvSpPr>
          <p:cNvPr id="3" name="Subtitle 2"/>
          <p:cNvSpPr>
            <a:spLocks noGrp="1"/>
          </p:cNvSpPr>
          <p:nvPr>
            <p:ph type="subTitle" idx="1"/>
          </p:nvPr>
        </p:nvSpPr>
        <p:spPr>
          <a:xfrm>
            <a:off x="952229" y="4629234"/>
            <a:ext cx="3973386" cy="1485319"/>
          </a:xfrm>
          <a:noFill/>
        </p:spPr>
        <p:txBody>
          <a:bodyPr vert="horz" lIns="91440" tIns="45720" rIns="91440" bIns="45720" rtlCol="0">
            <a:normAutofit/>
          </a:bodyPr>
          <a:lstStyle/>
          <a:p>
            <a:pPr algn="l"/>
            <a:r>
              <a:rPr lang="en-GB" sz="2200" b="1">
                <a:latin typeface="Calibri"/>
                <a:ea typeface="Calibri"/>
                <a:cs typeface="Calibri"/>
              </a:rPr>
              <a:t>Daniel Nehemiah Peter, Katam</a:t>
            </a:r>
            <a:endParaRPr lang="en-US" sz="2200" b="1">
              <a:latin typeface="Calibri"/>
              <a:ea typeface="Calibri"/>
              <a:cs typeface="Calibri"/>
            </a:endParaRPr>
          </a:p>
          <a:p>
            <a:pPr algn="l"/>
            <a:r>
              <a:rPr lang="en-GB" sz="2200" b="1">
                <a:latin typeface="Calibri"/>
                <a:ea typeface="Calibri"/>
                <a:cs typeface="Calibri"/>
              </a:rPr>
              <a:t>Project Manager: Motamedi, ali</a:t>
            </a:r>
            <a:endParaRPr lang="en-GB" sz="2200">
              <a:latin typeface="Calibri"/>
              <a:ea typeface="Calibri"/>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8D881D-BFDE-66F8-D740-D40683A85C5B}"/>
              </a:ext>
            </a:extLst>
          </p:cNvPr>
          <p:cNvSpPr>
            <a:spLocks noGrp="1"/>
          </p:cNvSpPr>
          <p:nvPr>
            <p:ph type="title"/>
          </p:nvPr>
        </p:nvSpPr>
        <p:spPr>
          <a:xfrm>
            <a:off x="572493" y="488910"/>
            <a:ext cx="11047013" cy="901015"/>
          </a:xfrm>
        </p:spPr>
        <p:txBody>
          <a:bodyPr anchor="b">
            <a:normAutofit/>
          </a:bodyPr>
          <a:lstStyle/>
          <a:p>
            <a:r>
              <a:rPr lang="en-GB" sz="3600" dirty="0">
                <a:latin typeface="Constantia"/>
              </a:rPr>
              <a:t>Distribution of Major pollutants </a:t>
            </a:r>
            <a:endParaRPr lang="en-US" dirty="0"/>
          </a:p>
        </p:txBody>
      </p:sp>
      <p:sp>
        <p:nvSpPr>
          <p:cNvPr id="13"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omparison of a graph&#10;&#10;Description automatically generated">
            <a:extLst>
              <a:ext uri="{FF2B5EF4-FFF2-40B4-BE49-F238E27FC236}">
                <a16:creationId xmlns:a16="http://schemas.microsoft.com/office/drawing/2014/main" id="{C6CE5951-CE61-57F2-CE6E-6769832E20A3}"/>
              </a:ext>
            </a:extLst>
          </p:cNvPr>
          <p:cNvPicPr>
            <a:picLocks noGrp="1" noChangeAspect="1"/>
          </p:cNvPicPr>
          <p:nvPr>
            <p:ph idx="1"/>
          </p:nvPr>
        </p:nvPicPr>
        <p:blipFill>
          <a:blip r:embed="rId2"/>
          <a:stretch>
            <a:fillRect/>
          </a:stretch>
        </p:blipFill>
        <p:spPr>
          <a:xfrm>
            <a:off x="1001485" y="1916224"/>
            <a:ext cx="9481458" cy="2929170"/>
          </a:xfrm>
        </p:spPr>
      </p:pic>
      <p:sp>
        <p:nvSpPr>
          <p:cNvPr id="8" name="TextBox 7">
            <a:extLst>
              <a:ext uri="{FF2B5EF4-FFF2-40B4-BE49-F238E27FC236}">
                <a16:creationId xmlns:a16="http://schemas.microsoft.com/office/drawing/2014/main" id="{006F37A0-2854-17E7-B322-46B8A443E8A8}"/>
              </a:ext>
            </a:extLst>
          </p:cNvPr>
          <p:cNvSpPr txBox="1"/>
          <p:nvPr/>
        </p:nvSpPr>
        <p:spPr>
          <a:xfrm>
            <a:off x="330958" y="4840747"/>
            <a:ext cx="1114697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dirty="0">
                <a:latin typeface="Constantia"/>
                <a:ea typeface="+mn-lt"/>
                <a:cs typeface="+mn-lt"/>
              </a:rPr>
              <a:t>RH - Relative Humidity</a:t>
            </a:r>
            <a:r>
              <a:rPr lang="en-GB" sz="1400" dirty="0">
                <a:solidFill>
                  <a:srgbClr val="0D0D0D"/>
                </a:solidFill>
                <a:latin typeface="Constantia"/>
                <a:ea typeface="+mn-lt"/>
                <a:cs typeface="+mn-lt"/>
              </a:rPr>
              <a:t>: The distribution of relative humidity shows variability across a wide range, without a clear single mode, indicating diverse weather conditions during the measurement period.</a:t>
            </a:r>
            <a:endParaRPr lang="en-US" sz="1400">
              <a:latin typeface="Constantia"/>
              <a:ea typeface="+mn-lt"/>
              <a:cs typeface="+mn-lt"/>
            </a:endParaRPr>
          </a:p>
          <a:p>
            <a:r>
              <a:rPr lang="en-GB" sz="1400" b="1" dirty="0">
                <a:latin typeface="Constantia"/>
                <a:ea typeface="+mn-lt"/>
                <a:cs typeface="+mn-lt"/>
              </a:rPr>
              <a:t>AH - Absolute Humidity</a:t>
            </a:r>
            <a:r>
              <a:rPr lang="en-GB" sz="1400" dirty="0">
                <a:solidFill>
                  <a:srgbClr val="0D0D0D"/>
                </a:solidFill>
                <a:latin typeface="Constantia"/>
                <a:ea typeface="+mn-lt"/>
                <a:cs typeface="+mn-lt"/>
              </a:rPr>
              <a:t>: This variable shows a somewhat right-skewed distribution, suggesting that lower absolute humidity values are more common, but there are periods with higher humidity levels.</a:t>
            </a:r>
          </a:p>
          <a:p>
            <a:endParaRPr lang="en-GB" sz="1400" dirty="0">
              <a:solidFill>
                <a:srgbClr val="0D0D0D"/>
              </a:solidFill>
              <a:latin typeface="Constantia"/>
              <a:ea typeface="+mn-lt"/>
              <a:cs typeface="+mn-lt"/>
            </a:endParaRPr>
          </a:p>
          <a:p>
            <a:r>
              <a:rPr lang="en-GB" sz="1400" dirty="0">
                <a:solidFill>
                  <a:srgbClr val="0D0D0D"/>
                </a:solidFill>
                <a:latin typeface="Constantia"/>
                <a:ea typeface="+mn-lt"/>
                <a:cs typeface="+mn-lt"/>
              </a:rPr>
              <a:t>These distributions provide a foundational understanding of the air quality and meteorological conditions captured in the dataset. Next steps in the EDA could include examining temporal trends to see how these variables change over time, investigating correlations between pollutants and meteorological conditions, and possibly cleaning or imputing missing data for a more thorough analysis.</a:t>
            </a:r>
            <a:endParaRPr lang="en-GB" sz="1400">
              <a:latin typeface="Constantia"/>
            </a:endParaRPr>
          </a:p>
        </p:txBody>
      </p:sp>
    </p:spTree>
    <p:extLst>
      <p:ext uri="{BB962C8B-B14F-4D97-AF65-F5344CB8AC3E}">
        <p14:creationId xmlns:p14="http://schemas.microsoft.com/office/powerpoint/2010/main" val="247276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F48385-80F7-3CCF-9032-65C616D881BC}"/>
              </a:ext>
            </a:extLst>
          </p:cNvPr>
          <p:cNvSpPr>
            <a:spLocks noGrp="1"/>
          </p:cNvSpPr>
          <p:nvPr>
            <p:ph type="title"/>
          </p:nvPr>
        </p:nvSpPr>
        <p:spPr>
          <a:xfrm>
            <a:off x="6739128" y="638089"/>
            <a:ext cx="4818888" cy="1476801"/>
          </a:xfrm>
        </p:spPr>
        <p:txBody>
          <a:bodyPr anchor="b">
            <a:normAutofit/>
          </a:bodyPr>
          <a:lstStyle/>
          <a:p>
            <a:r>
              <a:rPr lang="en-GB" sz="3600" b="1" dirty="0">
                <a:latin typeface="Constantia"/>
              </a:rPr>
              <a:t>Correlation Matrix Insights:</a:t>
            </a:r>
            <a:endParaRPr lang="en-US" sz="3600" b="1" dirty="0">
              <a:latin typeface="Constantia"/>
            </a:endParaRPr>
          </a:p>
        </p:txBody>
      </p:sp>
      <p:sp>
        <p:nvSpPr>
          <p:cNvPr id="28"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Content Placeholder 2">
            <a:extLst>
              <a:ext uri="{FF2B5EF4-FFF2-40B4-BE49-F238E27FC236}">
                <a16:creationId xmlns:a16="http://schemas.microsoft.com/office/drawing/2014/main" id="{F4336281-54A0-64FE-D186-A37523A2AA26}"/>
              </a:ext>
            </a:extLst>
          </p:cNvPr>
          <p:cNvGraphicFramePr>
            <a:graphicFrameLocks noGrp="1"/>
          </p:cNvGraphicFramePr>
          <p:nvPr>
            <p:ph idx="1"/>
            <p:extLst>
              <p:ext uri="{D42A27DB-BD31-4B8C-83A1-F6EECF244321}">
                <p14:modId xmlns:p14="http://schemas.microsoft.com/office/powerpoint/2010/main" val="1146323938"/>
              </p:ext>
            </p:extLst>
          </p:nvPr>
        </p:nvGraphicFramePr>
        <p:xfrm>
          <a:off x="6680513" y="2371809"/>
          <a:ext cx="4818888" cy="3550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11" descr="A screenshot of a graph&#10;&#10;Description automatically generated">
            <a:extLst>
              <a:ext uri="{FF2B5EF4-FFF2-40B4-BE49-F238E27FC236}">
                <a16:creationId xmlns:a16="http://schemas.microsoft.com/office/drawing/2014/main" id="{F023DEDA-0812-96F5-4091-6A3E5A482819}"/>
              </a:ext>
            </a:extLst>
          </p:cNvPr>
          <p:cNvPicPr>
            <a:picLocks noChangeAspect="1"/>
          </p:cNvPicPr>
          <p:nvPr/>
        </p:nvPicPr>
        <p:blipFill>
          <a:blip r:embed="rId7"/>
          <a:stretch>
            <a:fillRect/>
          </a:stretch>
        </p:blipFill>
        <p:spPr>
          <a:xfrm>
            <a:off x="525886" y="594827"/>
            <a:ext cx="5824968" cy="5584371"/>
          </a:xfrm>
          <a:prstGeom prst="rect">
            <a:avLst/>
          </a:prstGeom>
        </p:spPr>
      </p:pic>
    </p:spTree>
    <p:extLst>
      <p:ext uri="{BB962C8B-B14F-4D97-AF65-F5344CB8AC3E}">
        <p14:creationId xmlns:p14="http://schemas.microsoft.com/office/powerpoint/2010/main" val="3300275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5EF80A-9C4C-D4AC-7C17-4C3019F00502}"/>
              </a:ext>
            </a:extLst>
          </p:cNvPr>
          <p:cNvSpPr>
            <a:spLocks noGrp="1"/>
          </p:cNvSpPr>
          <p:nvPr>
            <p:ph type="title"/>
          </p:nvPr>
        </p:nvSpPr>
        <p:spPr>
          <a:xfrm>
            <a:off x="6597614" y="442146"/>
            <a:ext cx="4818888" cy="1814258"/>
          </a:xfrm>
        </p:spPr>
        <p:txBody>
          <a:bodyPr anchor="b">
            <a:normAutofit/>
          </a:bodyPr>
          <a:lstStyle/>
          <a:p>
            <a:r>
              <a:rPr lang="en-GB" sz="3600" b="1" dirty="0">
                <a:latin typeface="Constantia"/>
              </a:rPr>
              <a:t>Temporal Trends of NO2(GT) Levels:</a:t>
            </a:r>
            <a:endParaRPr lang="en-US" sz="3600" b="1" dirty="0">
              <a:latin typeface="Constantia"/>
            </a:endParaRPr>
          </a:p>
          <a:p>
            <a:endParaRPr lang="en-GB" sz="4200"/>
          </a:p>
        </p:txBody>
      </p:sp>
      <p:pic>
        <p:nvPicPr>
          <p:cNvPr id="4" name="Picture 3" descr="A graph of blue vertical bars&#10;&#10;Description automatically generated">
            <a:extLst>
              <a:ext uri="{FF2B5EF4-FFF2-40B4-BE49-F238E27FC236}">
                <a16:creationId xmlns:a16="http://schemas.microsoft.com/office/drawing/2014/main" id="{97B25134-2E87-F29D-E3AD-1261F2B70B2E}"/>
              </a:ext>
            </a:extLst>
          </p:cNvPr>
          <p:cNvPicPr>
            <a:picLocks noChangeAspect="1"/>
          </p:cNvPicPr>
          <p:nvPr/>
        </p:nvPicPr>
        <p:blipFill>
          <a:blip r:embed="rId2"/>
          <a:stretch>
            <a:fillRect/>
          </a:stretch>
        </p:blipFill>
        <p:spPr>
          <a:xfrm>
            <a:off x="630936" y="1750367"/>
            <a:ext cx="5458968" cy="3357265"/>
          </a:xfrm>
          <a:prstGeom prst="rect">
            <a:avLst/>
          </a:prstGeom>
        </p:spPr>
      </p:pic>
      <p:sp>
        <p:nvSpPr>
          <p:cNvPr id="11"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153A57-C424-0AB9-1612-F2B7D7A4AA6A}"/>
              </a:ext>
            </a:extLst>
          </p:cNvPr>
          <p:cNvSpPr>
            <a:spLocks noGrp="1"/>
          </p:cNvSpPr>
          <p:nvPr>
            <p:ph idx="1"/>
          </p:nvPr>
        </p:nvSpPr>
        <p:spPr>
          <a:xfrm>
            <a:off x="6739128" y="2664886"/>
            <a:ext cx="4818888" cy="3550789"/>
          </a:xfrm>
        </p:spPr>
        <p:txBody>
          <a:bodyPr vert="horz" lIns="91440" tIns="45720" rIns="91440" bIns="45720" rtlCol="0" anchor="t">
            <a:normAutofit/>
          </a:bodyPr>
          <a:lstStyle/>
          <a:p>
            <a:r>
              <a:rPr lang="en-GB" sz="1400">
                <a:solidFill>
                  <a:srgbClr val="0D0D0D"/>
                </a:solidFill>
                <a:latin typeface="Constantia"/>
                <a:ea typeface="+mn-lt"/>
                <a:cs typeface="+mn-lt"/>
              </a:rPr>
              <a:t>The average monthly NO2(GT) levels exhibit variability across the year.</a:t>
            </a:r>
            <a:r>
              <a:rPr lang="en-GB" sz="2200" dirty="0">
                <a:ea typeface="+mn-lt"/>
                <a:cs typeface="+mn-lt"/>
              </a:rPr>
              <a:t> </a:t>
            </a:r>
            <a:r>
              <a:rPr lang="en-GB" sz="1400">
                <a:solidFill>
                  <a:srgbClr val="0D0D0D"/>
                </a:solidFill>
                <a:latin typeface="Constantia"/>
                <a:ea typeface="+mn-lt"/>
                <a:cs typeface="+mn-lt"/>
              </a:rPr>
              <a:t>While the visualization does not show a clear seasonal pattern due to the limitations of the dataset preview, it suggests that NO2 concentrations can vary by month, possibly influenced by factors such as weather conditions, heating usage, and changes in traffic patterns.</a:t>
            </a:r>
          </a:p>
        </p:txBody>
      </p:sp>
    </p:spTree>
    <p:extLst>
      <p:ext uri="{BB962C8B-B14F-4D97-AF65-F5344CB8AC3E}">
        <p14:creationId xmlns:p14="http://schemas.microsoft.com/office/powerpoint/2010/main" val="3740981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97AAA5-30A4-2261-0223-999EF7859DD9}"/>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b="1" kern="1200">
                <a:solidFill>
                  <a:schemeClr val="tx1"/>
                </a:solidFill>
                <a:latin typeface="+mj-lt"/>
                <a:ea typeface="+mj-ea"/>
                <a:cs typeface="+mj-cs"/>
              </a:rPr>
              <a:t>Relationship between CO Levels and Temperature:</a:t>
            </a:r>
          </a:p>
          <a:p>
            <a:endParaRPr lang="en-US" sz="3600" kern="120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3" descr="A graph of a temperature&#10;&#10;Description automatically generated">
            <a:extLst>
              <a:ext uri="{FF2B5EF4-FFF2-40B4-BE49-F238E27FC236}">
                <a16:creationId xmlns:a16="http://schemas.microsoft.com/office/drawing/2014/main" id="{E5BE9D97-4F1F-0F8F-4BDD-D285CFE4C1E3}"/>
              </a:ext>
            </a:extLst>
          </p:cNvPr>
          <p:cNvPicPr>
            <a:picLocks noGrp="1" noChangeAspect="1"/>
          </p:cNvPicPr>
          <p:nvPr>
            <p:ph idx="1"/>
          </p:nvPr>
        </p:nvPicPr>
        <p:blipFill>
          <a:blip r:embed="rId2"/>
          <a:stretch>
            <a:fillRect/>
          </a:stretch>
        </p:blipFill>
        <p:spPr>
          <a:xfrm>
            <a:off x="429768" y="1824445"/>
            <a:ext cx="6702552" cy="4306389"/>
          </a:xfrm>
          <a:prstGeom prst="rect">
            <a:avLst/>
          </a:prstGeom>
        </p:spPr>
      </p:pic>
      <p:sp useBgFill="1">
        <p:nvSpPr>
          <p:cNvPr id="15" name="Rectangle 1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4335CBB8-EA9D-CB42-0B85-6042F160DCB7}"/>
              </a:ext>
            </a:extLst>
          </p:cNvPr>
          <p:cNvSpPr txBox="1"/>
          <p:nvPr/>
        </p:nvSpPr>
        <p:spPr>
          <a:xfrm>
            <a:off x="7938752" y="2020824"/>
            <a:ext cx="3455097" cy="395935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a:t>The scatter plot with a regression line examining the relationship between temperature (T) and CO(GT) concentrations shows that there is a tendency for CO levels to decrease as the temperature increases. This negative correlation could be attributed to the fact that higher temperatures often result in increased vertical mixing in the atmosphere, which can help disperse pollutants more effectively, leading to lower concentrations at ground level.</a:t>
            </a:r>
          </a:p>
        </p:txBody>
      </p:sp>
    </p:spTree>
    <p:extLst>
      <p:ext uri="{BB962C8B-B14F-4D97-AF65-F5344CB8AC3E}">
        <p14:creationId xmlns:p14="http://schemas.microsoft.com/office/powerpoint/2010/main" val="3961815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with a green line&#10;&#10;Description automatically generated">
            <a:extLst>
              <a:ext uri="{FF2B5EF4-FFF2-40B4-BE49-F238E27FC236}">
                <a16:creationId xmlns:a16="http://schemas.microsoft.com/office/drawing/2014/main" id="{81CF625F-B8D2-BA9E-401E-C3D15B958A5C}"/>
              </a:ext>
            </a:extLst>
          </p:cNvPr>
          <p:cNvPicPr>
            <a:picLocks noGrp="1" noChangeAspect="1"/>
          </p:cNvPicPr>
          <p:nvPr>
            <p:ph idx="1"/>
          </p:nvPr>
        </p:nvPicPr>
        <p:blipFill rotWithShape="1">
          <a:blip r:embed="rId2"/>
          <a:srcRect r="2218" b="2"/>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12" name="Freeform: Shape 11">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994E0D-B3DA-21D5-A18D-A313D10B9F5C}"/>
              </a:ext>
            </a:extLst>
          </p:cNvPr>
          <p:cNvSpPr>
            <a:spLocks noGrp="1"/>
          </p:cNvSpPr>
          <p:nvPr>
            <p:ph type="title"/>
          </p:nvPr>
        </p:nvSpPr>
        <p:spPr>
          <a:xfrm>
            <a:off x="374904" y="856488"/>
            <a:ext cx="4992624" cy="1243584"/>
          </a:xfrm>
        </p:spPr>
        <p:txBody>
          <a:bodyPr vert="horz" lIns="91440" tIns="45720" rIns="91440" bIns="45720" rtlCol="0" anchor="ctr">
            <a:normAutofit/>
          </a:bodyPr>
          <a:lstStyle/>
          <a:p>
            <a:r>
              <a:rPr lang="en-US" sz="3400" b="1"/>
              <a:t>NOx &amp; sensor S5(NOx) chart</a:t>
            </a:r>
          </a:p>
        </p:txBody>
      </p:sp>
      <p:sp>
        <p:nvSpPr>
          <p:cNvPr id="16" name="Rectangle 15">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67E93270-DFF0-2D67-F36E-1A701D8C064F}"/>
              </a:ext>
            </a:extLst>
          </p:cNvPr>
          <p:cNvSpPr txBox="1"/>
          <p:nvPr/>
        </p:nvSpPr>
        <p:spPr>
          <a:xfrm>
            <a:off x="374904" y="2522949"/>
            <a:ext cx="5065776" cy="340236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100"/>
              <a:t>A few observations can be made from the plot:</a:t>
            </a:r>
          </a:p>
          <a:p>
            <a:pPr indent="-228600">
              <a:lnSpc>
                <a:spcPct val="90000"/>
              </a:lnSpc>
              <a:spcAft>
                <a:spcPts val="600"/>
              </a:spcAft>
              <a:buFont typeface="Arial" panose="020B0604020202020204" pitchFamily="34" charset="0"/>
              <a:buChar char="•"/>
            </a:pPr>
            <a:endParaRPr lang="en-US" sz="1100"/>
          </a:p>
          <a:p>
            <a:pPr indent="-228600">
              <a:lnSpc>
                <a:spcPct val="90000"/>
              </a:lnSpc>
              <a:spcAft>
                <a:spcPts val="600"/>
              </a:spcAft>
              <a:buFont typeface="Arial" panose="020B0604020202020204" pitchFamily="34" charset="0"/>
              <a:buChar char="•"/>
            </a:pPr>
            <a:r>
              <a:rPr lang="en-US" sz="1100" b="1"/>
              <a:t>Negative Correlation</a:t>
            </a:r>
            <a:r>
              <a:rPr lang="en-US" sz="1100"/>
              <a:t>: There seems to be a negative correlation between the sensor's response and the NOx concentration levels. As the sensor response increases, the NOx concentration decreases. This is indicated by the downward slope of the green regression line.</a:t>
            </a:r>
          </a:p>
          <a:p>
            <a:pPr indent="-228600">
              <a:lnSpc>
                <a:spcPct val="90000"/>
              </a:lnSpc>
              <a:spcAft>
                <a:spcPts val="600"/>
              </a:spcAft>
              <a:buFont typeface="Arial" panose="020B0604020202020204" pitchFamily="34" charset="0"/>
              <a:buChar char="•"/>
            </a:pPr>
            <a:r>
              <a:rPr lang="en-US" sz="1100" b="1"/>
              <a:t>Variability in Data</a:t>
            </a:r>
            <a:r>
              <a:rPr lang="en-US" sz="1100"/>
              <a:t>: There is a wide spread of data points, especially for lower values of the sensor response (PT08.S3(NOx)), which suggests variability in NOx concentration levels for similar sensor readings.</a:t>
            </a:r>
          </a:p>
          <a:p>
            <a:pPr indent="-228600">
              <a:lnSpc>
                <a:spcPct val="90000"/>
              </a:lnSpc>
              <a:spcAft>
                <a:spcPts val="600"/>
              </a:spcAft>
              <a:buFont typeface="Arial" panose="020B0604020202020204" pitchFamily="34" charset="0"/>
              <a:buChar char="•"/>
            </a:pPr>
            <a:r>
              <a:rPr lang="en-US" sz="1100" b="1"/>
              <a:t>Outliers or Anomalies</a:t>
            </a:r>
            <a:r>
              <a:rPr lang="en-US" sz="1100"/>
              <a:t>: There are some data points that stand out from the general trend. For instance, there is a cluster of points with high NOx concentration levels that do not follow the overall downward trend, which could be outliers or could indicate periods of unusually high NOx levels.</a:t>
            </a:r>
          </a:p>
          <a:p>
            <a:pPr indent="-228600">
              <a:lnSpc>
                <a:spcPct val="90000"/>
              </a:lnSpc>
              <a:spcAft>
                <a:spcPts val="600"/>
              </a:spcAft>
              <a:buFont typeface="Arial" panose="020B0604020202020204" pitchFamily="34" charset="0"/>
              <a:buChar char="•"/>
            </a:pPr>
            <a:r>
              <a:rPr lang="en-US" sz="1100" b="1"/>
              <a:t>Dense Clustering</a:t>
            </a:r>
            <a:r>
              <a:rPr lang="en-US" sz="1100"/>
              <a:t>: The density of the points is higher at the lower end of the sensor response, indicating that most of the readings fall within a smaller range of lower sensor response values.</a:t>
            </a:r>
          </a:p>
          <a:p>
            <a:pPr indent="-228600">
              <a:lnSpc>
                <a:spcPct val="90000"/>
              </a:lnSpc>
              <a:spcAft>
                <a:spcPts val="600"/>
              </a:spcAft>
              <a:buFont typeface="Arial" panose="020B0604020202020204" pitchFamily="34" charset="0"/>
              <a:buChar char="•"/>
            </a:pPr>
            <a:endParaRPr lang="en-US" sz="1100"/>
          </a:p>
        </p:txBody>
      </p:sp>
    </p:spTree>
    <p:extLst>
      <p:ext uri="{BB962C8B-B14F-4D97-AF65-F5344CB8AC3E}">
        <p14:creationId xmlns:p14="http://schemas.microsoft.com/office/powerpoint/2010/main" val="2494289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EAD1-F9C8-335E-D55A-0593CB0C5482}"/>
              </a:ext>
            </a:extLst>
          </p:cNvPr>
          <p:cNvSpPr>
            <a:spLocks noGrp="1"/>
          </p:cNvSpPr>
          <p:nvPr>
            <p:ph type="title"/>
          </p:nvPr>
        </p:nvSpPr>
        <p:spPr>
          <a:xfrm>
            <a:off x="481013" y="3752849"/>
            <a:ext cx="3290887" cy="2452687"/>
          </a:xfrm>
        </p:spPr>
        <p:txBody>
          <a:bodyPr vert="horz" lIns="91440" tIns="45720" rIns="91440" bIns="45720" rtlCol="0" anchor="ctr">
            <a:normAutofit/>
          </a:bodyPr>
          <a:lstStyle/>
          <a:p>
            <a:r>
              <a:rPr lang="en-US" sz="3100" b="1"/>
              <a:t>Time series plot for meteorological properties over time</a:t>
            </a:r>
          </a:p>
        </p:txBody>
      </p:sp>
      <p:pic>
        <p:nvPicPr>
          <p:cNvPr id="4" name="Content Placeholder 3">
            <a:extLst>
              <a:ext uri="{FF2B5EF4-FFF2-40B4-BE49-F238E27FC236}">
                <a16:creationId xmlns:a16="http://schemas.microsoft.com/office/drawing/2014/main" id="{D492B05B-2F52-C4FF-C433-C80BAF25B9FB}"/>
              </a:ext>
            </a:extLst>
          </p:cNvPr>
          <p:cNvPicPr>
            <a:picLocks noGrp="1" noChangeAspect="1"/>
          </p:cNvPicPr>
          <p:nvPr>
            <p:ph idx="1"/>
          </p:nvPr>
        </p:nvPicPr>
        <p:blipFill rotWithShape="1">
          <a:blip r:embed="rId2"/>
          <a:srcRect b="7070"/>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5" name="TextBox 4">
            <a:extLst>
              <a:ext uri="{FF2B5EF4-FFF2-40B4-BE49-F238E27FC236}">
                <a16:creationId xmlns:a16="http://schemas.microsoft.com/office/drawing/2014/main" id="{DF934FE2-9962-2E2C-026A-CE2D60E2825E}"/>
              </a:ext>
            </a:extLst>
          </p:cNvPr>
          <p:cNvSpPr txBox="1"/>
          <p:nvPr/>
        </p:nvSpPr>
        <p:spPr>
          <a:xfrm>
            <a:off x="4223982" y="3752850"/>
            <a:ext cx="7485413" cy="245268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100"/>
              <a:t>some observations about the plots:</a:t>
            </a:r>
          </a:p>
          <a:p>
            <a:pPr marL="342900" indent="-228600">
              <a:lnSpc>
                <a:spcPct val="90000"/>
              </a:lnSpc>
              <a:spcAft>
                <a:spcPts val="600"/>
              </a:spcAft>
              <a:buFont typeface="Arial" panose="020B0604020202020204" pitchFamily="34" charset="0"/>
              <a:buChar char="•"/>
            </a:pPr>
            <a:r>
              <a:rPr lang="en-US" sz="1100" b="1"/>
              <a:t>Temperature (T)</a:t>
            </a:r>
            <a:r>
              <a:rPr lang="en-US" sz="1100"/>
              <a:t>: The temperature (orange line) shows seasonal variation, with peaks likely representing the warmer months and troughs the colder months.</a:t>
            </a:r>
          </a:p>
          <a:p>
            <a:pPr marL="342900" indent="-228600">
              <a:lnSpc>
                <a:spcPct val="90000"/>
              </a:lnSpc>
              <a:spcAft>
                <a:spcPts val="600"/>
              </a:spcAft>
              <a:buFont typeface="Arial" panose="020B0604020202020204" pitchFamily="34" charset="0"/>
              <a:buChar char="•"/>
            </a:pPr>
            <a:r>
              <a:rPr lang="en-US" sz="1100" b="1"/>
              <a:t>Relative Humidity (RH)</a:t>
            </a:r>
            <a:r>
              <a:rPr lang="en-US" sz="1100"/>
              <a:t>: The relative humidity (blue line) also varies over time, but without a clear seasonal pattern from this visual alone.</a:t>
            </a:r>
          </a:p>
          <a:p>
            <a:pPr marL="342900" indent="-228600">
              <a:lnSpc>
                <a:spcPct val="90000"/>
              </a:lnSpc>
              <a:spcAft>
                <a:spcPts val="600"/>
              </a:spcAft>
              <a:buFont typeface="Arial" panose="020B0604020202020204" pitchFamily="34" charset="0"/>
              <a:buChar char="•"/>
            </a:pPr>
            <a:r>
              <a:rPr lang="en-US" sz="1100" b="1"/>
              <a:t>Absolute Humidity (AH)</a:t>
            </a:r>
            <a:r>
              <a:rPr lang="en-US" sz="1100"/>
              <a:t>: Absolute humidity (green line) appears to follow a pattern similar to temperature, which is logical as warmer air can hold more moisture.</a:t>
            </a:r>
          </a:p>
          <a:p>
            <a:pPr marL="342900" indent="-228600">
              <a:lnSpc>
                <a:spcPct val="90000"/>
              </a:lnSpc>
              <a:spcAft>
                <a:spcPts val="600"/>
              </a:spcAft>
              <a:buFont typeface="Arial" panose="020B0604020202020204" pitchFamily="34" charset="0"/>
              <a:buChar char="•"/>
            </a:pPr>
            <a:r>
              <a:rPr lang="en-US" sz="1100" b="1"/>
              <a:t>Smoothing Effect of Rolling Windows</a:t>
            </a:r>
            <a:r>
              <a:rPr lang="en-US" sz="1100"/>
              <a:t>: As the window size increases, the lines become smoother, indicating the averaging effect of a larger rolling window. This smoothing helps identify long-term trends by reducing the noise of daily fluctuations.</a:t>
            </a:r>
          </a:p>
          <a:p>
            <a:pPr marL="342900" indent="-228600">
              <a:lnSpc>
                <a:spcPct val="90000"/>
              </a:lnSpc>
              <a:spcAft>
                <a:spcPts val="600"/>
              </a:spcAft>
              <a:buFont typeface="Arial" panose="020B0604020202020204" pitchFamily="34" charset="0"/>
              <a:buChar char="•"/>
            </a:pPr>
            <a:r>
              <a:rPr lang="en-US" sz="1100" b="1"/>
              <a:t>Long-term Trends</a:t>
            </a:r>
            <a:r>
              <a:rPr lang="en-US" sz="1100"/>
              <a:t>: In the longer window plots (120 days and 365 days), the seasonal trends in temperature and absolute humidity are more pronounced and easier to observe due to the smoothing effect.</a:t>
            </a:r>
          </a:p>
          <a:p>
            <a:pPr indent="-228600">
              <a:lnSpc>
                <a:spcPct val="90000"/>
              </a:lnSpc>
              <a:spcAft>
                <a:spcPts val="600"/>
              </a:spcAft>
              <a:buFont typeface="Arial" panose="020B0604020202020204" pitchFamily="34" charset="0"/>
              <a:buChar char="•"/>
            </a:pPr>
            <a:endParaRPr lang="en-US" sz="1100"/>
          </a:p>
        </p:txBody>
      </p:sp>
    </p:spTree>
    <p:extLst>
      <p:ext uri="{BB962C8B-B14F-4D97-AF65-F5344CB8AC3E}">
        <p14:creationId xmlns:p14="http://schemas.microsoft.com/office/powerpoint/2010/main" val="1692277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E00DE-24C6-AF19-4895-5EAC2DF9153E}"/>
              </a:ext>
            </a:extLst>
          </p:cNvPr>
          <p:cNvSpPr>
            <a:spLocks noGrp="1"/>
          </p:cNvSpPr>
          <p:nvPr>
            <p:ph type="title"/>
          </p:nvPr>
        </p:nvSpPr>
        <p:spPr>
          <a:xfrm>
            <a:off x="6739128" y="638089"/>
            <a:ext cx="4818888" cy="1476801"/>
          </a:xfrm>
        </p:spPr>
        <p:txBody>
          <a:bodyPr anchor="b">
            <a:normAutofit/>
          </a:bodyPr>
          <a:lstStyle/>
          <a:p>
            <a:r>
              <a:rPr lang="en-GB" sz="3800" b="1">
                <a:latin typeface="Constantia"/>
              </a:rPr>
              <a:t>Time Series Data for Different Pollutants</a:t>
            </a:r>
            <a:endParaRPr lang="en-US" sz="3800" b="1">
              <a:latin typeface="Constantia"/>
            </a:endParaRPr>
          </a:p>
        </p:txBody>
      </p:sp>
      <p:pic>
        <p:nvPicPr>
          <p:cNvPr id="4" name="Picture 3" descr="A graph of green and red lines&#10;&#10;Description automatically generated">
            <a:extLst>
              <a:ext uri="{FF2B5EF4-FFF2-40B4-BE49-F238E27FC236}">
                <a16:creationId xmlns:a16="http://schemas.microsoft.com/office/drawing/2014/main" id="{A2C523B5-6417-34B4-7DE8-4591E4812E80}"/>
              </a:ext>
            </a:extLst>
          </p:cNvPr>
          <p:cNvPicPr>
            <a:picLocks noChangeAspect="1"/>
          </p:cNvPicPr>
          <p:nvPr/>
        </p:nvPicPr>
        <p:blipFill>
          <a:blip r:embed="rId2"/>
          <a:stretch>
            <a:fillRect/>
          </a:stretch>
        </p:blipFill>
        <p:spPr>
          <a:xfrm>
            <a:off x="630936" y="1554570"/>
            <a:ext cx="5470691" cy="3748860"/>
          </a:xfrm>
          <a:prstGeom prst="rect">
            <a:avLst/>
          </a:prstGeom>
        </p:spPr>
      </p:pic>
      <p:sp>
        <p:nvSpPr>
          <p:cNvPr id="11"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7FD325-9E7E-C9CF-DA5A-870D612D9838}"/>
              </a:ext>
            </a:extLst>
          </p:cNvPr>
          <p:cNvSpPr>
            <a:spLocks noGrp="1"/>
          </p:cNvSpPr>
          <p:nvPr>
            <p:ph idx="1"/>
          </p:nvPr>
        </p:nvSpPr>
        <p:spPr>
          <a:xfrm>
            <a:off x="6739128" y="2664886"/>
            <a:ext cx="4818888" cy="3550789"/>
          </a:xfrm>
        </p:spPr>
        <p:txBody>
          <a:bodyPr vert="horz" lIns="91440" tIns="45720" rIns="91440" bIns="45720" rtlCol="0" anchor="t">
            <a:normAutofit/>
          </a:bodyPr>
          <a:lstStyle/>
          <a:p>
            <a:pPr marL="0" indent="0">
              <a:buNone/>
            </a:pPr>
            <a:r>
              <a:rPr lang="en-GB" sz="1000">
                <a:latin typeface="Constantia"/>
              </a:rPr>
              <a:t>Key </a:t>
            </a:r>
            <a:r>
              <a:rPr lang="en-GB" sz="1000">
                <a:latin typeface="Constantia"/>
                <a:ea typeface="+mn-lt"/>
                <a:cs typeface="+mn-lt"/>
              </a:rPr>
              <a:t>observations from the plot:</a:t>
            </a:r>
            <a:endParaRPr lang="en-US" sz="1000">
              <a:latin typeface="Constantia"/>
            </a:endParaRPr>
          </a:p>
          <a:p>
            <a:r>
              <a:rPr lang="en-GB" sz="1000" b="1">
                <a:latin typeface="Constantia"/>
                <a:ea typeface="+mn-lt"/>
                <a:cs typeface="+mn-lt"/>
              </a:rPr>
              <a:t>NOx (GT)</a:t>
            </a:r>
            <a:r>
              <a:rPr lang="en-GB" sz="1000">
                <a:latin typeface="Constantia"/>
                <a:ea typeface="+mn-lt"/>
                <a:cs typeface="+mn-lt"/>
              </a:rPr>
              <a:t>: Nitrogen oxides have the highest concentrations among the four pollutants, with several peaks throughout the year. The green bars representing NOx are the most prominent feature of the graph.</a:t>
            </a:r>
            <a:endParaRPr lang="en-GB" sz="1000">
              <a:latin typeface="Constantia"/>
            </a:endParaRPr>
          </a:p>
          <a:p>
            <a:r>
              <a:rPr lang="en-GB" sz="1000" b="1">
                <a:latin typeface="Constantia"/>
                <a:ea typeface="+mn-lt"/>
                <a:cs typeface="+mn-lt"/>
              </a:rPr>
              <a:t>CO (GT)</a:t>
            </a:r>
            <a:r>
              <a:rPr lang="en-GB" sz="1000">
                <a:latin typeface="Constantia"/>
                <a:ea typeface="+mn-lt"/>
                <a:cs typeface="+mn-lt"/>
              </a:rPr>
              <a:t>: Carbon monoxide levels are the next highest, with a relatively constant presence throughout the year. The brown areas are consistently visible, but they are overshadowed by the NOx concentrations.</a:t>
            </a:r>
            <a:endParaRPr lang="en-GB" sz="1000">
              <a:latin typeface="Constantia"/>
            </a:endParaRPr>
          </a:p>
          <a:p>
            <a:r>
              <a:rPr lang="en-GB" sz="1000" b="1">
                <a:latin typeface="Constantia"/>
                <a:ea typeface="+mn-lt"/>
                <a:cs typeface="+mn-lt"/>
              </a:rPr>
              <a:t>NO2 (GT)</a:t>
            </a:r>
            <a:r>
              <a:rPr lang="en-GB" sz="1000">
                <a:latin typeface="Constantia"/>
                <a:ea typeface="+mn-lt"/>
                <a:cs typeface="+mn-lt"/>
              </a:rPr>
              <a:t>: Nitrogen dioxide concentrations are lower than those of NOx and CO, with the orange areas visible mostly as smaller peaks above the CO levels.</a:t>
            </a:r>
            <a:endParaRPr lang="en-GB" sz="1000">
              <a:latin typeface="Constantia"/>
            </a:endParaRPr>
          </a:p>
          <a:p>
            <a:r>
              <a:rPr lang="en-GB" sz="1000" b="1">
                <a:latin typeface="Constantia"/>
                <a:ea typeface="+mn-lt"/>
                <a:cs typeface="+mn-lt"/>
              </a:rPr>
              <a:t>C6H6 (GT)</a:t>
            </a:r>
            <a:r>
              <a:rPr lang="en-GB" sz="1000">
                <a:latin typeface="Constantia"/>
                <a:ea typeface="+mn-lt"/>
                <a:cs typeface="+mn-lt"/>
              </a:rPr>
              <a:t>: Benzene has the lowest concentrations of the pollutants plotted, with the red areas sitting at the base of the graph and occasionally peaking above the CO levels.</a:t>
            </a:r>
            <a:endParaRPr lang="en-GB" sz="1000">
              <a:latin typeface="Constantia"/>
            </a:endParaRPr>
          </a:p>
          <a:p>
            <a:r>
              <a:rPr lang="en-GB" sz="1000" b="1">
                <a:latin typeface="Constantia"/>
                <a:ea typeface="+mn-lt"/>
                <a:cs typeface="+mn-lt"/>
              </a:rPr>
              <a:t>Variability and Seasonality</a:t>
            </a:r>
            <a:r>
              <a:rPr lang="en-GB" sz="1000">
                <a:latin typeface="Constantia"/>
                <a:ea typeface="+mn-lt"/>
                <a:cs typeface="+mn-lt"/>
              </a:rPr>
              <a:t>: There appears to be significant variability in the pollutant levels, which might indicate daily or weekly cycles, or perhaps responses to specific environmental events or human activities. There may also be seasonal trends, particularly noticeable with the NOx levels.</a:t>
            </a:r>
            <a:endParaRPr lang="en-GB" sz="1000">
              <a:latin typeface="Constantia"/>
            </a:endParaRPr>
          </a:p>
          <a:p>
            <a:r>
              <a:rPr lang="en-GB" sz="1000" b="1" dirty="0">
                <a:latin typeface="Constantia"/>
                <a:ea typeface="+mn-lt"/>
                <a:cs typeface="+mn-lt"/>
              </a:rPr>
              <a:t>Data Overlap</a:t>
            </a:r>
            <a:r>
              <a:rPr lang="en-GB" sz="1000" dirty="0">
                <a:latin typeface="Constantia"/>
                <a:ea typeface="+mn-lt"/>
                <a:cs typeface="+mn-lt"/>
              </a:rPr>
              <a:t>: The data for different pollutants overlap, making it difficult to discern specific trends for CO and NO2 where they are overshadowed by NOx</a:t>
            </a:r>
            <a:r>
              <a:rPr lang="en-GB" sz="1000" dirty="0">
                <a:ea typeface="+mn-lt"/>
                <a:cs typeface="+mn-lt"/>
              </a:rPr>
              <a:t>.</a:t>
            </a:r>
            <a:endParaRPr lang="en-GB" sz="1000" dirty="0"/>
          </a:p>
          <a:p>
            <a:endParaRPr lang="en-GB" sz="1000"/>
          </a:p>
        </p:txBody>
      </p:sp>
    </p:spTree>
    <p:extLst>
      <p:ext uri="{BB962C8B-B14F-4D97-AF65-F5344CB8AC3E}">
        <p14:creationId xmlns:p14="http://schemas.microsoft.com/office/powerpoint/2010/main" val="3798719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5EB539-A8DC-5780-BB0A-63E6294500C2}"/>
              </a:ext>
            </a:extLst>
          </p:cNvPr>
          <p:cNvSpPr>
            <a:spLocks noGrp="1"/>
          </p:cNvSpPr>
          <p:nvPr>
            <p:ph type="title"/>
          </p:nvPr>
        </p:nvSpPr>
        <p:spPr>
          <a:xfrm>
            <a:off x="841248" y="502920"/>
            <a:ext cx="10509504" cy="1975104"/>
          </a:xfrm>
        </p:spPr>
        <p:txBody>
          <a:bodyPr anchor="b">
            <a:normAutofit/>
          </a:bodyPr>
          <a:lstStyle/>
          <a:p>
            <a:r>
              <a:rPr lang="en-GB" sz="5400" dirty="0">
                <a:latin typeface="Constantia"/>
              </a:rPr>
              <a:t>Conclusion</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5A1C635-7C12-33A7-7097-82B231B0D099}"/>
              </a:ext>
            </a:extLst>
          </p:cNvPr>
          <p:cNvSpPr>
            <a:spLocks noGrp="1"/>
          </p:cNvSpPr>
          <p:nvPr>
            <p:ph idx="1"/>
          </p:nvPr>
        </p:nvSpPr>
        <p:spPr>
          <a:xfrm>
            <a:off x="841248" y="3328416"/>
            <a:ext cx="10509504" cy="2715768"/>
          </a:xfrm>
        </p:spPr>
        <p:txBody>
          <a:bodyPr vert="horz" lIns="91440" tIns="45720" rIns="91440" bIns="45720" rtlCol="0" anchor="t">
            <a:normAutofit/>
          </a:bodyPr>
          <a:lstStyle/>
          <a:p>
            <a:pPr marL="0" indent="0">
              <a:buNone/>
            </a:pPr>
            <a:r>
              <a:rPr lang="en-GB" sz="1400" dirty="0">
                <a:latin typeface="Constantia"/>
                <a:ea typeface="+mn-lt"/>
                <a:cs typeface="+mn-lt"/>
              </a:rPr>
              <a:t>Based on the Exploratory Data Analysis (EDA) performed on the Air Quality dataset, here is a consolidated conclusion:</a:t>
            </a:r>
            <a:endParaRPr lang="en-US" sz="1400">
              <a:latin typeface="Constantia"/>
            </a:endParaRPr>
          </a:p>
          <a:p>
            <a:r>
              <a:rPr lang="en-GB" sz="1400" b="1" dirty="0">
                <a:latin typeface="Constantia"/>
                <a:ea typeface="+mn-lt"/>
                <a:cs typeface="+mn-lt"/>
              </a:rPr>
              <a:t>Data Quality Issues</a:t>
            </a:r>
            <a:r>
              <a:rPr lang="en-GB" sz="1400" dirty="0">
                <a:latin typeface="Constantia"/>
                <a:ea typeface="+mn-lt"/>
                <a:cs typeface="+mn-lt"/>
              </a:rPr>
              <a:t>: The dataset contained values marked as -200, which we identified as missing or erroneous data. These values were replaced with </a:t>
            </a:r>
            <a:r>
              <a:rPr lang="en-GB" sz="1400" b="1" dirty="0">
                <a:latin typeface="Constantia"/>
              </a:rPr>
              <a:t>pd.NA</a:t>
            </a:r>
            <a:r>
              <a:rPr lang="en-GB" sz="1400" dirty="0">
                <a:latin typeface="Constantia"/>
                <a:ea typeface="+mn-lt"/>
                <a:cs typeface="+mn-lt"/>
              </a:rPr>
              <a:t> to correctly represent missing values in the dataset.</a:t>
            </a:r>
          </a:p>
          <a:p>
            <a:r>
              <a:rPr lang="en-GB" sz="1400" b="1" dirty="0">
                <a:latin typeface="Constantia"/>
                <a:ea typeface="+mn-lt"/>
                <a:cs typeface="+mn-lt"/>
              </a:rPr>
              <a:t>Temporal Patterns</a:t>
            </a:r>
            <a:r>
              <a:rPr lang="en-GB" sz="1400" dirty="0">
                <a:latin typeface="Constantia"/>
                <a:ea typeface="+mn-lt"/>
                <a:cs typeface="+mn-lt"/>
              </a:rPr>
              <a:t>: The time series analysis indicated that there are temporal patterns in the data, with certain pollutants showing seasonal trends or variations over time. For example, there was a noticeable trend in CO levels across the months, suggesting possible seasonal effects or variations in emission sources.</a:t>
            </a:r>
          </a:p>
          <a:p>
            <a:r>
              <a:rPr lang="en-GB" sz="1400" b="1" dirty="0">
                <a:latin typeface="Constantia"/>
                <a:ea typeface="+mn-lt"/>
                <a:cs typeface="+mn-lt"/>
              </a:rPr>
              <a:t>Pollutant Relationships</a:t>
            </a:r>
            <a:r>
              <a:rPr lang="en-GB" sz="1400" dirty="0">
                <a:latin typeface="Constantia"/>
                <a:ea typeface="+mn-lt"/>
                <a:cs typeface="+mn-lt"/>
              </a:rPr>
              <a:t>: Correlation analysis showed that there are significant relationships between different pollutants. The scatter plot between NOx and the NOx sensor readings from sensor S5 displayed a non-linear relationship, indicating that sensor readings vary with actual NOx levels, but not always in a direct proportion.</a:t>
            </a:r>
          </a:p>
          <a:p>
            <a:endParaRPr lang="en-GB" sz="1400" dirty="0">
              <a:latin typeface="Constantia"/>
            </a:endParaRPr>
          </a:p>
        </p:txBody>
      </p:sp>
    </p:spTree>
    <p:extLst>
      <p:ext uri="{BB962C8B-B14F-4D97-AF65-F5344CB8AC3E}">
        <p14:creationId xmlns:p14="http://schemas.microsoft.com/office/powerpoint/2010/main" val="4026635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5EB539-A8DC-5780-BB0A-63E6294500C2}"/>
              </a:ext>
            </a:extLst>
          </p:cNvPr>
          <p:cNvSpPr>
            <a:spLocks noGrp="1"/>
          </p:cNvSpPr>
          <p:nvPr>
            <p:ph type="title"/>
          </p:nvPr>
        </p:nvSpPr>
        <p:spPr>
          <a:xfrm>
            <a:off x="841248" y="502920"/>
            <a:ext cx="10509504" cy="1975104"/>
          </a:xfrm>
        </p:spPr>
        <p:txBody>
          <a:bodyPr anchor="b">
            <a:normAutofit/>
          </a:bodyPr>
          <a:lstStyle/>
          <a:p>
            <a:r>
              <a:rPr lang="en-GB" sz="5400" dirty="0">
                <a:latin typeface="Constantia"/>
              </a:rPr>
              <a:t>Conclusion</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5A1C635-7C12-33A7-7097-82B231B0D099}"/>
              </a:ext>
            </a:extLst>
          </p:cNvPr>
          <p:cNvSpPr>
            <a:spLocks noGrp="1"/>
          </p:cNvSpPr>
          <p:nvPr>
            <p:ph idx="1"/>
          </p:nvPr>
        </p:nvSpPr>
        <p:spPr>
          <a:xfrm>
            <a:off x="841248" y="3328416"/>
            <a:ext cx="10509504" cy="2715768"/>
          </a:xfrm>
        </p:spPr>
        <p:txBody>
          <a:bodyPr vert="horz" lIns="91440" tIns="45720" rIns="91440" bIns="45720" rtlCol="0" anchor="t">
            <a:normAutofit lnSpcReduction="10000"/>
          </a:bodyPr>
          <a:lstStyle/>
          <a:p>
            <a:r>
              <a:rPr lang="en-GB" sz="1400" b="1" dirty="0">
                <a:latin typeface="Constantia"/>
                <a:ea typeface="+mn-lt"/>
                <a:cs typeface="+mn-lt"/>
              </a:rPr>
              <a:t>Air Properties</a:t>
            </a:r>
            <a:r>
              <a:rPr lang="en-GB" sz="1400" dirty="0">
                <a:latin typeface="Constantia"/>
                <a:ea typeface="+mn-lt"/>
                <a:cs typeface="+mn-lt"/>
              </a:rPr>
              <a:t>: The rolling window analysis of temperature (T), relative humidity (RH), and Absolute Humidity (AH) highlighted how these properties change over different time frames, with clear daily and seasonal patterns. This suggests that weather conditions have a substantial impact on air quality indicators.</a:t>
            </a:r>
          </a:p>
          <a:p>
            <a:r>
              <a:rPr lang="en-GB" sz="1400" b="1" dirty="0">
                <a:latin typeface="Constantia"/>
                <a:ea typeface="+mn-lt"/>
                <a:cs typeface="+mn-lt"/>
              </a:rPr>
              <a:t>Pollutants Concentration</a:t>
            </a:r>
            <a:r>
              <a:rPr lang="en-GB" sz="1400" dirty="0">
                <a:latin typeface="Constantia"/>
                <a:ea typeface="+mn-lt"/>
                <a:cs typeface="+mn-lt"/>
              </a:rPr>
              <a:t>: The time series plot of different pollutants (CO, C6H6, NOx, NO2) showed varying levels of concentration over time. There were spikes in NOx and NO2 concentrations at certain periods, indicating episodes of higher pollution.</a:t>
            </a:r>
            <a:endParaRPr lang="en-GB" sz="1400">
              <a:latin typeface="Constantia"/>
            </a:endParaRPr>
          </a:p>
          <a:p>
            <a:r>
              <a:rPr lang="en-GB" sz="1400" b="1" dirty="0">
                <a:latin typeface="Constantia"/>
                <a:ea typeface="+mn-lt"/>
                <a:cs typeface="+mn-lt"/>
              </a:rPr>
              <a:t>Statistical Summaries</a:t>
            </a:r>
            <a:r>
              <a:rPr lang="en-GB" sz="1400" dirty="0">
                <a:latin typeface="Constantia"/>
                <a:ea typeface="+mn-lt"/>
                <a:cs typeface="+mn-lt"/>
              </a:rPr>
              <a:t>: Descriptive statistics provided an overview of the central tendency and dispersion of pollutant concentrations, which helped in understanding the distribution of data and identifying outliers or anomalies.</a:t>
            </a:r>
          </a:p>
          <a:p>
            <a:pPr marL="0" indent="0">
              <a:buNone/>
            </a:pPr>
            <a:r>
              <a:rPr lang="en-GB" sz="1400" dirty="0">
                <a:latin typeface="Constantia"/>
                <a:ea typeface="+mn-lt"/>
                <a:cs typeface="+mn-lt"/>
              </a:rPr>
              <a:t>In conclusion, the EDA revealed that the dataset is a rich source of information on air quality, with clear indications of temporal patterns and relationships between pollutants. It also highlighted the need for careful data cleaning and pre-processing to handle missing and erroneous values. The insights gained can be used to inform further research, such as investigating the causes of pollution spikes, understanding the impact of weather on pollutant levels, and developing predictive models for air quality management.</a:t>
            </a:r>
          </a:p>
          <a:p>
            <a:endParaRPr lang="en-GB" sz="1400" dirty="0">
              <a:latin typeface="Constantia"/>
            </a:endParaRPr>
          </a:p>
        </p:txBody>
      </p:sp>
    </p:spTree>
    <p:extLst>
      <p:ext uri="{BB962C8B-B14F-4D97-AF65-F5344CB8AC3E}">
        <p14:creationId xmlns:p14="http://schemas.microsoft.com/office/powerpoint/2010/main" val="3932032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5F2D65-7277-1AA2-C2AD-1C61F5AC6D5B}"/>
              </a:ext>
            </a:extLst>
          </p:cNvPr>
          <p:cNvSpPr>
            <a:spLocks noGrp="1"/>
          </p:cNvSpPr>
          <p:nvPr>
            <p:ph type="title"/>
          </p:nvPr>
        </p:nvSpPr>
        <p:spPr>
          <a:xfrm>
            <a:off x="838200" y="365125"/>
            <a:ext cx="10515600" cy="1325563"/>
          </a:xfrm>
        </p:spPr>
        <p:txBody>
          <a:bodyPr>
            <a:normAutofit/>
          </a:bodyPr>
          <a:lstStyle/>
          <a:p>
            <a:r>
              <a:rPr lang="en-GB" sz="5400">
                <a:latin typeface="Constantia"/>
              </a:rPr>
              <a:t>Goal:</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A7B4F9-D73F-E158-8401-79D2597278BC}"/>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GB" sz="2200">
                <a:latin typeface="Constantia"/>
                <a:ea typeface="Calibri"/>
                <a:cs typeface="Calibri"/>
              </a:rPr>
              <a:t>Air quality has a significant impact on human health, the environment, and the economy. </a:t>
            </a:r>
            <a:endParaRPr lang="en-US" sz="2200">
              <a:latin typeface="Aptos" panose="020B0004020202020204"/>
              <a:ea typeface="Calibri"/>
              <a:cs typeface="Calibri"/>
            </a:endParaRPr>
          </a:p>
          <a:p>
            <a:pPr marL="0" indent="0">
              <a:buNone/>
            </a:pPr>
            <a:r>
              <a:rPr lang="en-GB" sz="2200">
                <a:latin typeface="Constantia"/>
                <a:ea typeface="Calibri"/>
                <a:cs typeface="Calibri"/>
              </a:rPr>
              <a:t>The fluctuating levels of pollutants such as Carbon Monoxide (CO), Nitrogen Oxides (NOx), and Benzene (C6H6) in urban areas pose a challenge for environmental policies and public health. </a:t>
            </a:r>
            <a:endParaRPr lang="en-US" sz="2200">
              <a:latin typeface="Aptos" panose="020B0004020202020204"/>
              <a:ea typeface="Calibri"/>
              <a:cs typeface="Calibri"/>
            </a:endParaRPr>
          </a:p>
          <a:p>
            <a:pPr marL="342900" indent="-342900"/>
            <a:r>
              <a:rPr lang="en-GB" sz="2200">
                <a:latin typeface="Constantia"/>
                <a:ea typeface="Calibri"/>
                <a:cs typeface="Calibri"/>
              </a:rPr>
              <a:t>This project addresses the opportunity to utilize a comprehensive dataset on air quality to analyse the patterns, correlations, and impacts of various pollutants. </a:t>
            </a:r>
            <a:endParaRPr lang="en-US" sz="2200">
              <a:latin typeface="Aptos" panose="020B0004020202020204"/>
              <a:ea typeface="Calibri"/>
              <a:cs typeface="Calibri"/>
            </a:endParaRPr>
          </a:p>
          <a:p>
            <a:pPr marL="342900" indent="-342900"/>
            <a:r>
              <a:rPr lang="en-GB" sz="2200">
                <a:latin typeface="Constantia"/>
                <a:ea typeface="Calibri"/>
                <a:cs typeface="Calibri"/>
              </a:rPr>
              <a:t>The secondary research question focuses on understanding how these pollutants vary over time and their relationship with environmental conditions such as temperature, humidity, and atmospheric pressure.</a:t>
            </a:r>
            <a:endParaRPr lang="en-US" sz="2200"/>
          </a:p>
        </p:txBody>
      </p:sp>
    </p:spTree>
    <p:extLst>
      <p:ext uri="{BB962C8B-B14F-4D97-AF65-F5344CB8AC3E}">
        <p14:creationId xmlns:p14="http://schemas.microsoft.com/office/powerpoint/2010/main" val="438312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F41087-1AE5-2BAF-00B6-9B69254A1BCF}"/>
              </a:ext>
            </a:extLst>
          </p:cNvPr>
          <p:cNvSpPr>
            <a:spLocks noGrp="1"/>
          </p:cNvSpPr>
          <p:nvPr>
            <p:ph type="title"/>
          </p:nvPr>
        </p:nvSpPr>
        <p:spPr>
          <a:xfrm>
            <a:off x="841248" y="334644"/>
            <a:ext cx="10509504" cy="1076914"/>
          </a:xfrm>
        </p:spPr>
        <p:txBody>
          <a:bodyPr anchor="ctr">
            <a:normAutofit/>
          </a:bodyPr>
          <a:lstStyle/>
          <a:p>
            <a:r>
              <a:rPr lang="en-GB" sz="4000">
                <a:latin typeface="Constantia"/>
              </a:rPr>
              <a:t>Dataset Overview</a:t>
            </a:r>
          </a:p>
        </p:txBody>
      </p:sp>
      <p:sp>
        <p:nvSpPr>
          <p:cNvPr id="13" name="Rectangle 1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FA0D96DC-9476-9AF5-FFC9-4B1A9B5C944A}"/>
              </a:ext>
            </a:extLst>
          </p:cNvPr>
          <p:cNvSpPr txBox="1"/>
          <p:nvPr/>
        </p:nvSpPr>
        <p:spPr>
          <a:xfrm>
            <a:off x="1522946" y="1737360"/>
            <a:ext cx="9287039" cy="42550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13816">
              <a:lnSpc>
                <a:spcPct val="150000"/>
              </a:lnSpc>
              <a:spcAft>
                <a:spcPts val="600"/>
              </a:spcAft>
            </a:pPr>
            <a:r>
              <a:rPr lang="en-GB" sz="1750" kern="1200" dirty="0">
                <a:latin typeface="Constantia"/>
                <a:ea typeface="+mn-ea"/>
                <a:cs typeface="+mn-cs"/>
              </a:rPr>
              <a:t>The AirQualityUCI dataset contains measurements of air pollutants and meteorological data.</a:t>
            </a:r>
            <a:endParaRPr lang="en-US" sz="1750" kern="1200" dirty="0">
              <a:latin typeface="Constantia"/>
              <a:ea typeface="+mn-ea"/>
              <a:cs typeface="+mn-cs"/>
            </a:endParaRPr>
          </a:p>
          <a:p>
            <a:pPr marL="406400" indent="-406400" defTabSz="813816">
              <a:lnSpc>
                <a:spcPct val="150000"/>
              </a:lnSpc>
              <a:spcAft>
                <a:spcPts val="600"/>
              </a:spcAft>
              <a:buFont typeface="Arial"/>
              <a:buChar char="•"/>
            </a:pPr>
            <a:r>
              <a:rPr lang="en-GB" sz="1750" kern="1200" dirty="0">
                <a:latin typeface="Constantia"/>
                <a:ea typeface="+mn-ea"/>
                <a:cs typeface="+mn-cs"/>
              </a:rPr>
              <a:t>The Key Pollutants include CO, NOx and NO2.</a:t>
            </a:r>
            <a:endParaRPr lang="en-GB" sz="1750" kern="1200" dirty="0">
              <a:latin typeface="Constantia"/>
            </a:endParaRPr>
          </a:p>
          <a:p>
            <a:pPr marL="406400" indent="-406400" defTabSz="813816">
              <a:lnSpc>
                <a:spcPct val="150000"/>
              </a:lnSpc>
              <a:spcAft>
                <a:spcPts val="600"/>
              </a:spcAft>
              <a:buFont typeface="Arial"/>
              <a:buChar char="•"/>
            </a:pPr>
            <a:r>
              <a:rPr lang="en-GB" sz="1750" kern="1200" dirty="0">
                <a:latin typeface="Constantia"/>
                <a:ea typeface="+mn-ea"/>
                <a:cs typeface="+mn-cs"/>
              </a:rPr>
              <a:t>Meteorological data includes temperature (T), Relative humidity (RH), and Absolute humidity (AH).</a:t>
            </a:r>
            <a:endParaRPr lang="en-GB" sz="1750" kern="1200" dirty="0">
              <a:latin typeface="Constantia"/>
            </a:endParaRPr>
          </a:p>
          <a:p>
            <a:pPr marL="406400" indent="-406400" defTabSz="813816">
              <a:lnSpc>
                <a:spcPct val="150000"/>
              </a:lnSpc>
              <a:spcAft>
                <a:spcPts val="600"/>
              </a:spcAft>
              <a:buFont typeface="Arial"/>
              <a:buChar char="•"/>
            </a:pPr>
            <a:r>
              <a:rPr lang="en-GB" sz="1750" kern="1200" dirty="0">
                <a:latin typeface="Constantia"/>
                <a:ea typeface="+mn-ea"/>
                <a:cs typeface="+mn-cs"/>
              </a:rPr>
              <a:t>Measurements were taken hourly over a period, capturing variations across different conditions  from 10/03/2004 to 10/03/2005.</a:t>
            </a:r>
            <a:endParaRPr lang="en-GB" sz="1750" kern="1200" dirty="0">
              <a:latin typeface="Constantia"/>
            </a:endParaRPr>
          </a:p>
          <a:p>
            <a:pPr marL="406400" indent="-406400" defTabSz="813816">
              <a:lnSpc>
                <a:spcPct val="150000"/>
              </a:lnSpc>
              <a:spcAft>
                <a:spcPts val="600"/>
              </a:spcAft>
              <a:buFont typeface="Arial"/>
              <a:buChar char="•"/>
            </a:pPr>
            <a:endParaRPr lang="en-GB" sz="1780" kern="1200">
              <a:solidFill>
                <a:schemeClr val="tx1"/>
              </a:solidFill>
              <a:latin typeface="Constantia"/>
            </a:endParaRPr>
          </a:p>
          <a:p>
            <a:pPr marL="406400" indent="-406400" defTabSz="813816">
              <a:lnSpc>
                <a:spcPct val="150000"/>
              </a:lnSpc>
              <a:spcAft>
                <a:spcPts val="600"/>
              </a:spcAft>
              <a:buFont typeface="Arial"/>
              <a:buChar char="•"/>
            </a:pPr>
            <a:endParaRPr lang="en-GB" sz="1780" kern="1200">
              <a:solidFill>
                <a:schemeClr val="tx1"/>
              </a:solidFill>
              <a:latin typeface="Constantia"/>
            </a:endParaRPr>
          </a:p>
          <a:p>
            <a:pPr>
              <a:lnSpc>
                <a:spcPct val="150000"/>
              </a:lnSpc>
              <a:spcAft>
                <a:spcPts val="600"/>
              </a:spcAft>
            </a:pPr>
            <a:endParaRPr lang="en-GB" sz="2000">
              <a:latin typeface="Constantia"/>
            </a:endParaRPr>
          </a:p>
        </p:txBody>
      </p:sp>
      <p:pic>
        <p:nvPicPr>
          <p:cNvPr id="5" name="Picture 4" descr="A screenshot of a table&#10;&#10;Description automatically generated">
            <a:extLst>
              <a:ext uri="{FF2B5EF4-FFF2-40B4-BE49-F238E27FC236}">
                <a16:creationId xmlns:a16="http://schemas.microsoft.com/office/drawing/2014/main" id="{A11D138E-1AD6-F26D-2D2B-4B0E09FEEFA7}"/>
              </a:ext>
            </a:extLst>
          </p:cNvPr>
          <p:cNvPicPr>
            <a:picLocks noChangeAspect="1"/>
          </p:cNvPicPr>
          <p:nvPr/>
        </p:nvPicPr>
        <p:blipFill>
          <a:blip r:embed="rId2"/>
          <a:stretch>
            <a:fillRect/>
          </a:stretch>
        </p:blipFill>
        <p:spPr>
          <a:xfrm>
            <a:off x="1596004" y="4369741"/>
            <a:ext cx="9148473" cy="1807157"/>
          </a:xfrm>
          <a:prstGeom prst="rect">
            <a:avLst/>
          </a:prstGeom>
        </p:spPr>
      </p:pic>
    </p:spTree>
    <p:extLst>
      <p:ext uri="{BB962C8B-B14F-4D97-AF65-F5344CB8AC3E}">
        <p14:creationId xmlns:p14="http://schemas.microsoft.com/office/powerpoint/2010/main" val="149329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7973B1-AE44-5E2B-403D-1EA4D7F7EAE7}"/>
              </a:ext>
            </a:extLst>
          </p:cNvPr>
          <p:cNvSpPr>
            <a:spLocks noGrp="1"/>
          </p:cNvSpPr>
          <p:nvPr>
            <p:ph type="title"/>
          </p:nvPr>
        </p:nvSpPr>
        <p:spPr>
          <a:xfrm>
            <a:off x="1115568" y="548640"/>
            <a:ext cx="10168128" cy="1179576"/>
          </a:xfrm>
        </p:spPr>
        <p:txBody>
          <a:bodyPr>
            <a:normAutofit/>
          </a:bodyPr>
          <a:lstStyle/>
          <a:p>
            <a:r>
              <a:rPr lang="en-GB" sz="4000">
                <a:latin typeface="Constantia"/>
              </a:rPr>
              <a:t>Data Cleaning and Preparations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D23839B-9EFF-3E8F-D61E-E77DF45F3A92}"/>
              </a:ext>
            </a:extLst>
          </p:cNvPr>
          <p:cNvSpPr>
            <a:spLocks noGrp="1"/>
          </p:cNvSpPr>
          <p:nvPr>
            <p:ph idx="1"/>
          </p:nvPr>
        </p:nvSpPr>
        <p:spPr>
          <a:xfrm>
            <a:off x="1115568" y="2481943"/>
            <a:ext cx="10168128" cy="3695020"/>
          </a:xfrm>
        </p:spPr>
        <p:txBody>
          <a:bodyPr vert="horz" lIns="91440" tIns="45720" rIns="91440" bIns="45720" rtlCol="0" anchor="t">
            <a:normAutofit/>
          </a:bodyPr>
          <a:lstStyle/>
          <a:p>
            <a:pPr marL="0" indent="0">
              <a:buNone/>
            </a:pPr>
            <a:r>
              <a:rPr lang="en-GB" sz="2200" dirty="0">
                <a:latin typeface="Constantia"/>
              </a:rPr>
              <a:t>Key Steps in Data Preparation:</a:t>
            </a:r>
            <a:endParaRPr lang="en-US" sz="2200" dirty="0">
              <a:latin typeface="Constantia"/>
            </a:endParaRPr>
          </a:p>
          <a:p>
            <a:r>
              <a:rPr lang="en-GB" sz="2200" dirty="0">
                <a:latin typeface="Constantia"/>
              </a:rPr>
              <a:t>Handling missing values: Replaced –200 values with NA to indicate missing data.</a:t>
            </a:r>
          </a:p>
          <a:p>
            <a:r>
              <a:rPr lang="en-GB" sz="2200" dirty="0">
                <a:latin typeface="Constantia"/>
              </a:rPr>
              <a:t>Date and Time conversion: Parsed 'Date' and 'Time' columns to datetime format for easier analysis</a:t>
            </a:r>
          </a:p>
          <a:p>
            <a:endParaRPr lang="en-GB" sz="2200">
              <a:latin typeface="Constantia"/>
            </a:endParaRPr>
          </a:p>
          <a:p>
            <a:pPr marL="0" indent="0">
              <a:buNone/>
            </a:pPr>
            <a:r>
              <a:rPr lang="en-GB" sz="2200" dirty="0">
                <a:latin typeface="Constantia"/>
              </a:rPr>
              <a:t>Key links which indicate the pollutants to be considered when measuring the air quality are:</a:t>
            </a:r>
          </a:p>
          <a:p>
            <a:r>
              <a:rPr lang="en-GB" sz="2200" dirty="0">
                <a:ea typeface="+mn-lt"/>
                <a:cs typeface="+mn-lt"/>
                <a:hlinkClick r:id="rId2">
                  <a:extLst>
                    <a:ext uri="{A12FA001-AC4F-418D-AE19-62706E023703}">
                      <ahyp:hlinkClr xmlns:ahyp="http://schemas.microsoft.com/office/drawing/2018/hyperlinkcolor" val="tx"/>
                    </a:ext>
                  </a:extLst>
                </a:hlinkClick>
              </a:rPr>
              <a:t>What is the air quality index (AQI)? (iqair.com)</a:t>
            </a:r>
          </a:p>
          <a:p>
            <a:r>
              <a:rPr lang="en-GB" sz="2200" dirty="0">
                <a:ea typeface="+mn-lt"/>
                <a:cs typeface="+mn-lt"/>
                <a:hlinkClick r:id="rId3">
                  <a:extLst>
                    <a:ext uri="{A12FA001-AC4F-418D-AE19-62706E023703}">
                      <ahyp:hlinkClr xmlns:ahyp="http://schemas.microsoft.com/office/drawing/2018/hyperlinkcolor" val="tx"/>
                    </a:ext>
                  </a:extLst>
                </a:hlinkClick>
              </a:rPr>
              <a:t>Air pollution measurement - Wikipedia</a:t>
            </a:r>
            <a:endParaRPr lang="en-GB" sz="2200" dirty="0">
              <a:hlinkClick r:id="rId3">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182004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1516CB1-E8C8-4751-B6A6-46B2D1E72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C941AD-02F8-5D91-AF3C-E9F8D26052E8}"/>
              </a:ext>
            </a:extLst>
          </p:cNvPr>
          <p:cNvSpPr>
            <a:spLocks noGrp="1"/>
          </p:cNvSpPr>
          <p:nvPr>
            <p:ph type="title"/>
          </p:nvPr>
        </p:nvSpPr>
        <p:spPr>
          <a:xfrm>
            <a:off x="429768" y="411480"/>
            <a:ext cx="11131298" cy="1106424"/>
          </a:xfrm>
        </p:spPr>
        <p:txBody>
          <a:bodyPr>
            <a:normAutofit/>
          </a:bodyPr>
          <a:lstStyle/>
          <a:p>
            <a:r>
              <a:rPr lang="en-GB" sz="3600">
                <a:latin typeface="Constantia"/>
              </a:rPr>
              <a:t>Data Description:</a:t>
            </a:r>
          </a:p>
        </p:txBody>
      </p:sp>
      <p:sp>
        <p:nvSpPr>
          <p:cNvPr id="32" name="Rectangle 31">
            <a:extLst>
              <a:ext uri="{FF2B5EF4-FFF2-40B4-BE49-F238E27FC236}">
                <a16:creationId xmlns:a16="http://schemas.microsoft.com/office/drawing/2014/main" id="{90C0C0D1-E79A-41FF-8322-256F6DD1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521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screenshot of a computer code&#10;&#10;Description automatically generated">
            <a:extLst>
              <a:ext uri="{FF2B5EF4-FFF2-40B4-BE49-F238E27FC236}">
                <a16:creationId xmlns:a16="http://schemas.microsoft.com/office/drawing/2014/main" id="{5CD8BDBB-16B7-3E31-26B7-95F474792647}"/>
              </a:ext>
            </a:extLst>
          </p:cNvPr>
          <p:cNvPicPr>
            <a:picLocks noChangeAspect="1"/>
          </p:cNvPicPr>
          <p:nvPr/>
        </p:nvPicPr>
        <p:blipFill rotWithShape="1">
          <a:blip r:embed="rId2"/>
          <a:srcRect r="14960" b="2"/>
          <a:stretch/>
        </p:blipFill>
        <p:spPr>
          <a:xfrm>
            <a:off x="429767" y="1721922"/>
            <a:ext cx="3419856" cy="4520560"/>
          </a:xfrm>
          <a:prstGeom prst="rect">
            <a:avLst/>
          </a:prstGeom>
        </p:spPr>
      </p:pic>
      <p:pic>
        <p:nvPicPr>
          <p:cNvPr id="4" name="Content Placeholder 3" descr="A screenshot of a data table&#10;&#10;Description automatically generated">
            <a:extLst>
              <a:ext uri="{FF2B5EF4-FFF2-40B4-BE49-F238E27FC236}">
                <a16:creationId xmlns:a16="http://schemas.microsoft.com/office/drawing/2014/main" id="{3A0D69A7-E8D2-021F-2212-C04F3CDE761F}"/>
              </a:ext>
            </a:extLst>
          </p:cNvPr>
          <p:cNvPicPr>
            <a:picLocks noChangeAspect="1"/>
          </p:cNvPicPr>
          <p:nvPr/>
        </p:nvPicPr>
        <p:blipFill rotWithShape="1">
          <a:blip r:embed="rId3"/>
          <a:srcRect t="1191" r="-6" b="-6"/>
          <a:stretch/>
        </p:blipFill>
        <p:spPr>
          <a:xfrm>
            <a:off x="4226837" y="1721922"/>
            <a:ext cx="3420596" cy="4520560"/>
          </a:xfrm>
          <a:prstGeom prst="rect">
            <a:avLst/>
          </a:prstGeom>
        </p:spPr>
      </p:pic>
      <p:sp useBgFill="1">
        <p:nvSpPr>
          <p:cNvPr id="34" name="Rectangle 33">
            <a:extLst>
              <a:ext uri="{FF2B5EF4-FFF2-40B4-BE49-F238E27FC236}">
                <a16:creationId xmlns:a16="http://schemas.microsoft.com/office/drawing/2014/main" id="{395FA420-5595-49D1-9D5F-79EC43B55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4648" y="1721922"/>
            <a:ext cx="3609143"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Content Placeholder 9">
            <a:extLst>
              <a:ext uri="{FF2B5EF4-FFF2-40B4-BE49-F238E27FC236}">
                <a16:creationId xmlns:a16="http://schemas.microsoft.com/office/drawing/2014/main" id="{11FD2A65-8C23-1F69-C340-17D17CF8195C}"/>
              </a:ext>
            </a:extLst>
          </p:cNvPr>
          <p:cNvSpPr>
            <a:spLocks noGrp="1"/>
          </p:cNvSpPr>
          <p:nvPr>
            <p:ph idx="1"/>
          </p:nvPr>
        </p:nvSpPr>
        <p:spPr>
          <a:xfrm>
            <a:off x="8309348" y="2020824"/>
            <a:ext cx="2956060" cy="3959352"/>
          </a:xfrm>
        </p:spPr>
        <p:txBody>
          <a:bodyPr vert="horz" lIns="91440" tIns="45720" rIns="91440" bIns="45720" rtlCol="0" anchor="t">
            <a:normAutofit/>
          </a:bodyPr>
          <a:lstStyle/>
          <a:p>
            <a:r>
              <a:rPr lang="en-US" sz="1800" dirty="0">
                <a:latin typeface="Constantia"/>
              </a:rPr>
              <a:t>As we can see that we have 15 columns each giving us details of the pollution levels of main pollutants deciding the quality of the air.</a:t>
            </a:r>
          </a:p>
          <a:p>
            <a:r>
              <a:rPr lang="en-US" sz="1800" dirty="0">
                <a:latin typeface="Constantia"/>
              </a:rPr>
              <a:t>Date and Time gives us the details of the time period of the pollution in air.</a:t>
            </a:r>
          </a:p>
          <a:p>
            <a:r>
              <a:rPr lang="en-US" sz="1800" dirty="0">
                <a:latin typeface="Constantia"/>
              </a:rPr>
              <a:t>Total number of the entries are 9357.</a:t>
            </a:r>
          </a:p>
        </p:txBody>
      </p:sp>
    </p:spTree>
    <p:extLst>
      <p:ext uri="{BB962C8B-B14F-4D97-AF65-F5344CB8AC3E}">
        <p14:creationId xmlns:p14="http://schemas.microsoft.com/office/powerpoint/2010/main" val="1868314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6CF65F-C4A7-0ACE-5C31-E43F5C83CBC7}"/>
              </a:ext>
            </a:extLst>
          </p:cNvPr>
          <p:cNvSpPr>
            <a:spLocks noGrp="1"/>
          </p:cNvSpPr>
          <p:nvPr>
            <p:ph type="title"/>
          </p:nvPr>
        </p:nvSpPr>
        <p:spPr>
          <a:xfrm>
            <a:off x="621792" y="1161288"/>
            <a:ext cx="3602736" cy="4526280"/>
          </a:xfrm>
        </p:spPr>
        <p:txBody>
          <a:bodyPr>
            <a:normAutofit/>
          </a:bodyPr>
          <a:lstStyle/>
          <a:p>
            <a:r>
              <a:rPr lang="en-GB" sz="4000">
                <a:latin typeface="Constantia"/>
              </a:rPr>
              <a:t>Data Description: </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2EACBA4-EB9B-296D-C6C4-261EA146DBB8}"/>
              </a:ext>
            </a:extLst>
          </p:cNvPr>
          <p:cNvSpPr>
            <a:spLocks noGrp="1"/>
          </p:cNvSpPr>
          <p:nvPr>
            <p:ph idx="1"/>
          </p:nvPr>
        </p:nvSpPr>
        <p:spPr>
          <a:xfrm>
            <a:off x="5434149" y="932688"/>
            <a:ext cx="5916603" cy="4992624"/>
          </a:xfrm>
        </p:spPr>
        <p:txBody>
          <a:bodyPr vert="horz" lIns="91440" tIns="45720" rIns="91440" bIns="45720" rtlCol="0" anchor="ctr">
            <a:normAutofit/>
          </a:bodyPr>
          <a:lstStyle/>
          <a:p>
            <a:pPr marL="0" indent="0">
              <a:buNone/>
            </a:pPr>
            <a:r>
              <a:rPr lang="en-GB" sz="1300">
                <a:latin typeface="Constantia"/>
              </a:rPr>
              <a:t>The dataset encompasses a range of air quality indicators recorded hourly, including:</a:t>
            </a:r>
            <a:endParaRPr lang="en-US" sz="1300">
              <a:latin typeface="Constantia"/>
            </a:endParaRPr>
          </a:p>
          <a:p>
            <a:r>
              <a:rPr lang="en-GB" sz="1300">
                <a:latin typeface="Constantia"/>
              </a:rPr>
              <a:t>Date &amp; Time: Timestamps for each observation.</a:t>
            </a:r>
          </a:p>
          <a:p>
            <a:r>
              <a:rPr lang="en-GB" sz="1300">
                <a:latin typeface="Constantia"/>
              </a:rPr>
              <a:t>CO(GT): Concentration of Carbon Monoxide in mg/m^3.</a:t>
            </a:r>
          </a:p>
          <a:p>
            <a:r>
              <a:rPr lang="en-GB" sz="1300">
                <a:latin typeface="Constantia"/>
              </a:rPr>
              <a:t>PT08.S1(CO): Tin oxide sensor response for CO.</a:t>
            </a:r>
          </a:p>
          <a:p>
            <a:r>
              <a:rPr lang="en-GB" sz="1300">
                <a:latin typeface="Constantia"/>
              </a:rPr>
              <a:t>NMHC(GT): Concentration of Non-Methane Hydrocarbons in microg/m^3.</a:t>
            </a:r>
          </a:p>
          <a:p>
            <a:r>
              <a:rPr lang="en-GB" sz="1300">
                <a:latin typeface="Constantia"/>
              </a:rPr>
              <a:t>C6H6(GT): Concentration of Benzene in microg/m^3.</a:t>
            </a:r>
          </a:p>
          <a:p>
            <a:r>
              <a:rPr lang="en-GB" sz="1300">
                <a:latin typeface="Constantia"/>
              </a:rPr>
              <a:t>PT08.S2(NMHC): Titania sensor response for NMHC.</a:t>
            </a:r>
          </a:p>
          <a:p>
            <a:r>
              <a:rPr lang="en-GB" sz="1300">
                <a:latin typeface="Constantia"/>
              </a:rPr>
              <a:t>NOx (GT): Concentration of Nitrogen Oxides in ppb.</a:t>
            </a:r>
          </a:p>
          <a:p>
            <a:r>
              <a:rPr lang="en-GB" sz="1300">
                <a:latin typeface="Constantia"/>
              </a:rPr>
              <a:t>PT08.S3(NOx): Tungsten oxide sensor response for NOx.</a:t>
            </a:r>
          </a:p>
          <a:p>
            <a:r>
              <a:rPr lang="en-GB" sz="1300">
                <a:latin typeface="Constantia"/>
              </a:rPr>
              <a:t>NO2(GT): Concentration of Nitrogen Dioxide in microg/m^3.</a:t>
            </a:r>
          </a:p>
          <a:p>
            <a:r>
              <a:rPr lang="en-GB" sz="1300">
                <a:latin typeface="Constantia"/>
              </a:rPr>
              <a:t>PT08.S4(NO2): Tungsten oxide sensor response for NO2.</a:t>
            </a:r>
          </a:p>
          <a:p>
            <a:r>
              <a:rPr lang="en-GB" sz="1300">
                <a:latin typeface="Constantia"/>
              </a:rPr>
              <a:t>PT08.S5(O3): Indium oxide sensor response for Ozone.</a:t>
            </a:r>
          </a:p>
          <a:p>
            <a:r>
              <a:rPr lang="en-GB" sz="1300">
                <a:latin typeface="Constantia"/>
              </a:rPr>
              <a:t>T: Temperature in °C.</a:t>
            </a:r>
          </a:p>
          <a:p>
            <a:r>
              <a:rPr lang="en-GB" sz="1300">
                <a:latin typeface="Constantia"/>
              </a:rPr>
              <a:t>RH: Relative Humidity (%).</a:t>
            </a:r>
          </a:p>
          <a:p>
            <a:r>
              <a:rPr lang="en-GB" sz="1300">
                <a:latin typeface="Constantia"/>
              </a:rPr>
              <a:t>AH: Absolute Humidity.</a:t>
            </a:r>
          </a:p>
          <a:p>
            <a:endParaRPr lang="en-GB" sz="1300">
              <a:latin typeface="Constantia"/>
            </a:endParaRPr>
          </a:p>
        </p:txBody>
      </p:sp>
    </p:spTree>
    <p:extLst>
      <p:ext uri="{BB962C8B-B14F-4D97-AF65-F5344CB8AC3E}">
        <p14:creationId xmlns:p14="http://schemas.microsoft.com/office/powerpoint/2010/main" val="81745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8B9A7D-3C94-5FAD-4C46-DE78A2CA41C6}"/>
              </a:ext>
            </a:extLst>
          </p:cNvPr>
          <p:cNvSpPr>
            <a:spLocks noGrp="1"/>
          </p:cNvSpPr>
          <p:nvPr>
            <p:ph type="title"/>
          </p:nvPr>
        </p:nvSpPr>
        <p:spPr>
          <a:xfrm>
            <a:off x="841248" y="1241474"/>
            <a:ext cx="10509504" cy="1154489"/>
          </a:xfrm>
        </p:spPr>
        <p:txBody>
          <a:bodyPr anchor="b">
            <a:normAutofit/>
          </a:bodyPr>
          <a:lstStyle/>
          <a:p>
            <a:r>
              <a:rPr lang="en-GB" sz="5400" dirty="0">
                <a:latin typeface="Constantia"/>
              </a:rPr>
              <a:t>Data Cleaning:</a:t>
            </a:r>
          </a:p>
        </p:txBody>
      </p:sp>
      <p:sp>
        <p:nvSpPr>
          <p:cNvPr id="25" name="Rectangle 24">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97232CF-BB8A-3DC5-EFFA-F6A20747797F}"/>
              </a:ext>
            </a:extLst>
          </p:cNvPr>
          <p:cNvSpPr>
            <a:spLocks noGrp="1"/>
          </p:cNvSpPr>
          <p:nvPr>
            <p:ph idx="1"/>
          </p:nvPr>
        </p:nvSpPr>
        <p:spPr>
          <a:xfrm>
            <a:off x="841248" y="3070509"/>
            <a:ext cx="10509504" cy="3325367"/>
          </a:xfrm>
        </p:spPr>
        <p:txBody>
          <a:bodyPr vert="horz" lIns="91440" tIns="45720" rIns="91440" bIns="45720" rtlCol="0" anchor="t">
            <a:noAutofit/>
          </a:bodyPr>
          <a:lstStyle/>
          <a:p>
            <a:pPr marL="0" indent="0">
              <a:buNone/>
            </a:pPr>
            <a:r>
              <a:rPr lang="en-GB" sz="1400" dirty="0">
                <a:latin typeface="Constantia"/>
                <a:ea typeface="+mn-lt"/>
                <a:cs typeface="+mn-lt"/>
              </a:rPr>
              <a:t>Before proceeding with a detailed EDA, I had to do some basic data cleaning steps, including checking for missing values and replacing the placeholder for missing values (</a:t>
            </a:r>
            <a:r>
              <a:rPr lang="en-GB" sz="1400" b="1" dirty="0">
                <a:latin typeface="Constantia"/>
              </a:rPr>
              <a:t>-200</a:t>
            </a:r>
            <a:r>
              <a:rPr lang="en-GB" sz="1400" dirty="0">
                <a:latin typeface="Constantia"/>
                <a:ea typeface="+mn-lt"/>
                <a:cs typeface="+mn-lt"/>
              </a:rPr>
              <a:t>) with </a:t>
            </a:r>
            <a:r>
              <a:rPr lang="en-GB" sz="1400" b="1" dirty="0">
                <a:latin typeface="Constantia"/>
              </a:rPr>
              <a:t>pd.NA</a:t>
            </a:r>
            <a:r>
              <a:rPr lang="en-GB" sz="1400" dirty="0">
                <a:latin typeface="Constantia"/>
                <a:ea typeface="+mn-lt"/>
                <a:cs typeface="+mn-lt"/>
              </a:rPr>
              <a:t>. Since we encountered an issue with replacing </a:t>
            </a:r>
            <a:r>
              <a:rPr lang="en-GB" sz="1400" b="1" dirty="0">
                <a:latin typeface="Constantia"/>
              </a:rPr>
              <a:t>-200</a:t>
            </a:r>
            <a:r>
              <a:rPr lang="en-GB" sz="1400" dirty="0">
                <a:latin typeface="Constantia"/>
                <a:ea typeface="+mn-lt"/>
                <a:cs typeface="+mn-lt"/>
              </a:rPr>
              <a:t> directly with </a:t>
            </a:r>
            <a:r>
              <a:rPr lang="en-GB" sz="1400" b="1" dirty="0">
                <a:latin typeface="Constantia"/>
              </a:rPr>
              <a:t>pd.NA</a:t>
            </a:r>
            <a:r>
              <a:rPr lang="en-GB" sz="1400" dirty="0">
                <a:latin typeface="Constantia"/>
                <a:ea typeface="+mn-lt"/>
                <a:cs typeface="+mn-lt"/>
              </a:rPr>
              <a:t> before, I first converted the data types as necessary to ensure compatibility. Let's also summarize the dataset to understand its general properties, such as mean, standard deviation, and range of values for each column.  </a:t>
            </a:r>
            <a:endParaRPr lang="en-GB" sz="1400" dirty="0">
              <a:latin typeface="Constantia"/>
            </a:endParaRPr>
          </a:p>
          <a:p>
            <a:pPr marL="0" indent="0">
              <a:buNone/>
            </a:pPr>
            <a:r>
              <a:rPr lang="en-GB" sz="1400" dirty="0">
                <a:latin typeface="Constantia"/>
                <a:ea typeface="+mn-lt"/>
                <a:cs typeface="+mn-lt"/>
              </a:rPr>
              <a:t>The dataset contains a significant number of missing values, especially for the </a:t>
            </a:r>
            <a:r>
              <a:rPr lang="en-GB" sz="1400" b="1" dirty="0">
                <a:latin typeface="Constantia"/>
              </a:rPr>
              <a:t>NMHC(GT)</a:t>
            </a:r>
            <a:r>
              <a:rPr lang="en-GB" sz="1400" dirty="0">
                <a:latin typeface="Constantia"/>
                <a:ea typeface="+mn-lt"/>
                <a:cs typeface="+mn-lt"/>
              </a:rPr>
              <a:t> column, which has 8,442 missing values out of 9,357 total entries. Other columns also have missing values, albeit in smaller quantities.</a:t>
            </a:r>
            <a:endParaRPr lang="en-GB" sz="1400" dirty="0">
              <a:latin typeface="Constantia"/>
            </a:endParaRPr>
          </a:p>
          <a:p>
            <a:pPr marL="0" indent="0">
              <a:buNone/>
            </a:pPr>
            <a:r>
              <a:rPr lang="en-GB" sz="1400" dirty="0">
                <a:latin typeface="Constantia"/>
                <a:ea typeface="+mn-lt"/>
                <a:cs typeface="+mn-lt"/>
              </a:rPr>
              <a:t>Here are some key points from the initial inspection:</a:t>
            </a:r>
            <a:endParaRPr lang="en-GB" sz="1400" dirty="0">
              <a:latin typeface="Constantia"/>
            </a:endParaRPr>
          </a:p>
          <a:p>
            <a:r>
              <a:rPr lang="en-GB" sz="1400" dirty="0">
                <a:latin typeface="Constantia"/>
                <a:ea typeface="+mn-lt"/>
                <a:cs typeface="+mn-lt"/>
              </a:rPr>
              <a:t>There are missing values across several columns, with </a:t>
            </a:r>
            <a:r>
              <a:rPr lang="en-GB" sz="1400" b="1" dirty="0">
                <a:latin typeface="Constantia"/>
              </a:rPr>
              <a:t>CO(GT)</a:t>
            </a:r>
            <a:r>
              <a:rPr lang="en-GB" sz="1400" dirty="0">
                <a:latin typeface="Constantia"/>
                <a:ea typeface="+mn-lt"/>
                <a:cs typeface="+mn-lt"/>
              </a:rPr>
              <a:t>, </a:t>
            </a:r>
            <a:r>
              <a:rPr lang="en-GB" sz="1400" b="1" dirty="0">
                <a:latin typeface="Constantia"/>
              </a:rPr>
              <a:t>NOx(GT)</a:t>
            </a:r>
            <a:r>
              <a:rPr lang="en-GB" sz="1400" dirty="0">
                <a:latin typeface="Constantia"/>
                <a:ea typeface="+mn-lt"/>
                <a:cs typeface="+mn-lt"/>
              </a:rPr>
              <a:t>, and </a:t>
            </a:r>
            <a:r>
              <a:rPr lang="en-GB" sz="1400" b="1" dirty="0">
                <a:latin typeface="Constantia"/>
              </a:rPr>
              <a:t>NO2(GT)</a:t>
            </a:r>
            <a:r>
              <a:rPr lang="en-GB" sz="1400" dirty="0">
                <a:latin typeface="Constantia"/>
                <a:ea typeface="+mn-lt"/>
                <a:cs typeface="+mn-lt"/>
              </a:rPr>
              <a:t> having over 1,600 missing values each.</a:t>
            </a:r>
            <a:endParaRPr lang="en-GB" sz="1400" dirty="0">
              <a:latin typeface="Constantia"/>
            </a:endParaRPr>
          </a:p>
          <a:p>
            <a:r>
              <a:rPr lang="en-GB" sz="1400" dirty="0">
                <a:latin typeface="Constantia"/>
                <a:ea typeface="+mn-lt"/>
                <a:cs typeface="+mn-lt"/>
              </a:rPr>
              <a:t>The dataset spans across 391 unique dates, with measurements taken at 24 unique times throughout each day.</a:t>
            </a:r>
            <a:endParaRPr lang="en-GB" sz="1400" dirty="0">
              <a:latin typeface="Constantia"/>
            </a:endParaRPr>
          </a:p>
          <a:p>
            <a:r>
              <a:rPr lang="en-GB" sz="1400" dirty="0">
                <a:latin typeface="Constantia"/>
                <a:ea typeface="+mn-lt"/>
                <a:cs typeface="+mn-lt"/>
              </a:rPr>
              <a:t>The </a:t>
            </a:r>
            <a:r>
              <a:rPr lang="en-GB" sz="1400" b="1" dirty="0">
                <a:latin typeface="Constantia"/>
              </a:rPr>
              <a:t>NMHC(GT)</a:t>
            </a:r>
            <a:r>
              <a:rPr lang="en-GB" sz="1400" dirty="0">
                <a:latin typeface="Constantia"/>
                <a:ea typeface="+mn-lt"/>
                <a:cs typeface="+mn-lt"/>
              </a:rPr>
              <a:t> column has the highest proportion of missing data, indicating that this particular measurement may be less reliable or more difficult to capture.</a:t>
            </a:r>
            <a:endParaRPr lang="en-GB" sz="1400" dirty="0">
              <a:latin typeface="Constantia"/>
            </a:endParaRPr>
          </a:p>
          <a:p>
            <a:r>
              <a:rPr lang="en-GB" sz="1400" dirty="0">
                <a:latin typeface="Constantia"/>
                <a:ea typeface="+mn-lt"/>
                <a:cs typeface="+mn-lt"/>
              </a:rPr>
              <a:t>Basic statistics such as mean, standard deviation, and range of values are not directly shown here due to the mixed data types (numeric and non-numeric) in the dataset.</a:t>
            </a:r>
            <a:endParaRPr lang="en-GB" sz="1400" dirty="0">
              <a:latin typeface="Constantia"/>
            </a:endParaRPr>
          </a:p>
          <a:p>
            <a:endParaRPr lang="en-GB" sz="1400" dirty="0">
              <a:latin typeface="Constantia"/>
            </a:endParaRPr>
          </a:p>
        </p:txBody>
      </p:sp>
    </p:spTree>
    <p:extLst>
      <p:ext uri="{BB962C8B-B14F-4D97-AF65-F5344CB8AC3E}">
        <p14:creationId xmlns:p14="http://schemas.microsoft.com/office/powerpoint/2010/main" val="3962863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8D881D-BFDE-66F8-D740-D40683A85C5B}"/>
              </a:ext>
            </a:extLst>
          </p:cNvPr>
          <p:cNvSpPr>
            <a:spLocks noGrp="1"/>
          </p:cNvSpPr>
          <p:nvPr>
            <p:ph type="title"/>
          </p:nvPr>
        </p:nvSpPr>
        <p:spPr>
          <a:xfrm>
            <a:off x="572493" y="631445"/>
            <a:ext cx="11047013" cy="720041"/>
          </a:xfrm>
        </p:spPr>
        <p:txBody>
          <a:bodyPr anchor="b">
            <a:normAutofit/>
          </a:bodyPr>
          <a:lstStyle/>
          <a:p>
            <a:r>
              <a:rPr lang="en-GB" sz="3600" dirty="0">
                <a:latin typeface="Constantia"/>
              </a:rPr>
              <a:t>Distribution of Major pollutants </a:t>
            </a:r>
          </a:p>
        </p:txBody>
      </p:sp>
      <p:sp>
        <p:nvSpPr>
          <p:cNvPr id="13"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a:extLst>
              <a:ext uri="{FF2B5EF4-FFF2-40B4-BE49-F238E27FC236}">
                <a16:creationId xmlns:a16="http://schemas.microsoft.com/office/drawing/2014/main" id="{63CF5E8A-614D-8F43-8B6B-31C405E23F53}"/>
              </a:ext>
            </a:extLst>
          </p:cNvPr>
          <p:cNvPicPr>
            <a:picLocks noGrp="1" noChangeAspect="1"/>
          </p:cNvPicPr>
          <p:nvPr>
            <p:ph idx="1"/>
          </p:nvPr>
        </p:nvPicPr>
        <p:blipFill>
          <a:blip r:embed="rId2"/>
          <a:stretch>
            <a:fillRect/>
          </a:stretch>
        </p:blipFill>
        <p:spPr>
          <a:xfrm>
            <a:off x="571500" y="1962864"/>
            <a:ext cx="11048999" cy="3171988"/>
          </a:xfrm>
        </p:spPr>
      </p:pic>
      <p:sp>
        <p:nvSpPr>
          <p:cNvPr id="12" name="TextBox 11">
            <a:extLst>
              <a:ext uri="{FF2B5EF4-FFF2-40B4-BE49-F238E27FC236}">
                <a16:creationId xmlns:a16="http://schemas.microsoft.com/office/drawing/2014/main" id="{520E5551-E01A-7A42-BD59-4CE0BDF2641A}"/>
              </a:ext>
            </a:extLst>
          </p:cNvPr>
          <p:cNvSpPr txBox="1"/>
          <p:nvPr/>
        </p:nvSpPr>
        <p:spPr>
          <a:xfrm>
            <a:off x="578095" y="5342680"/>
            <a:ext cx="1097041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solidFill>
                  <a:srgbClr val="0D0D0D"/>
                </a:solidFill>
                <a:latin typeface="Constantia"/>
                <a:ea typeface="+mn-lt"/>
                <a:cs typeface="+mn-lt"/>
              </a:rPr>
              <a:t>The distribution plots for a selection of key pollutants and meteorological variables from the </a:t>
            </a:r>
            <a:r>
              <a:rPr lang="en-GB" sz="1400" err="1">
                <a:solidFill>
                  <a:srgbClr val="0D0D0D"/>
                </a:solidFill>
                <a:latin typeface="Constantia"/>
                <a:ea typeface="+mn-lt"/>
                <a:cs typeface="+mn-lt"/>
              </a:rPr>
              <a:t>AirQualityUCI</a:t>
            </a:r>
            <a:r>
              <a:rPr lang="en-GB" sz="1400" dirty="0">
                <a:solidFill>
                  <a:srgbClr val="0D0D0D"/>
                </a:solidFill>
                <a:latin typeface="Constantia"/>
                <a:ea typeface="+mn-lt"/>
                <a:cs typeface="+mn-lt"/>
              </a:rPr>
              <a:t> dataset reveal several insights:</a:t>
            </a:r>
            <a:endParaRPr lang="en-US" sz="1400">
              <a:latin typeface="Constantia"/>
            </a:endParaRPr>
          </a:p>
          <a:p>
            <a:r>
              <a:rPr lang="en-GB" sz="1400" b="1" dirty="0">
                <a:latin typeface="Constantia"/>
                <a:ea typeface="+mn-lt"/>
                <a:cs typeface="+mn-lt"/>
              </a:rPr>
              <a:t>CO(GT) - Carbon Monoxide Concentration</a:t>
            </a:r>
            <a:r>
              <a:rPr lang="en-GB" sz="1400" dirty="0">
                <a:solidFill>
                  <a:srgbClr val="0D0D0D"/>
                </a:solidFill>
                <a:latin typeface="Constantia"/>
                <a:ea typeface="+mn-lt"/>
                <a:cs typeface="+mn-lt"/>
              </a:rPr>
              <a:t>: The distribution shows a right-skewed pattern, indicating that lower concentrations are more common, but there are occasions where the concentration spikes significantly.</a:t>
            </a:r>
            <a:endParaRPr lang="en-GB" sz="1400" dirty="0">
              <a:latin typeface="Constantia"/>
            </a:endParaRPr>
          </a:p>
          <a:p>
            <a:r>
              <a:rPr lang="en-GB" sz="1400" b="1" dirty="0">
                <a:latin typeface="Constantia"/>
                <a:ea typeface="+mn-lt"/>
                <a:cs typeface="+mn-lt"/>
              </a:rPr>
              <a:t>NOx(GT) - Nitrogen Oxides Concentration</a:t>
            </a:r>
            <a:r>
              <a:rPr lang="en-GB" sz="1400" dirty="0">
                <a:solidFill>
                  <a:srgbClr val="0D0D0D"/>
                </a:solidFill>
                <a:latin typeface="Constantia"/>
                <a:ea typeface="+mn-lt"/>
                <a:cs typeface="+mn-lt"/>
              </a:rPr>
              <a:t>: Similar to CO, NOx concentrations are mostly on the lower end, with a long tail indicating occasional high pollution events.</a:t>
            </a:r>
            <a:endParaRPr lang="en-GB" sz="1400" dirty="0">
              <a:latin typeface="Constantia"/>
            </a:endParaRPr>
          </a:p>
          <a:p>
            <a:pPr algn="l"/>
            <a:endParaRPr lang="en-GB" sz="1400" dirty="0">
              <a:latin typeface="Constantia"/>
            </a:endParaRPr>
          </a:p>
        </p:txBody>
      </p:sp>
    </p:spTree>
    <p:extLst>
      <p:ext uri="{BB962C8B-B14F-4D97-AF65-F5344CB8AC3E}">
        <p14:creationId xmlns:p14="http://schemas.microsoft.com/office/powerpoint/2010/main" val="3744868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8D881D-BFDE-66F8-D740-D40683A85C5B}"/>
              </a:ext>
            </a:extLst>
          </p:cNvPr>
          <p:cNvSpPr>
            <a:spLocks noGrp="1"/>
          </p:cNvSpPr>
          <p:nvPr>
            <p:ph type="title"/>
          </p:nvPr>
        </p:nvSpPr>
        <p:spPr>
          <a:xfrm>
            <a:off x="572493" y="631445"/>
            <a:ext cx="11047013" cy="720041"/>
          </a:xfrm>
        </p:spPr>
        <p:txBody>
          <a:bodyPr anchor="b">
            <a:normAutofit/>
          </a:bodyPr>
          <a:lstStyle/>
          <a:p>
            <a:r>
              <a:rPr lang="en-GB" sz="3600" dirty="0">
                <a:latin typeface="Constantia"/>
              </a:rPr>
              <a:t>Distribution of Major pollutants </a:t>
            </a:r>
          </a:p>
        </p:txBody>
      </p:sp>
      <p:sp>
        <p:nvSpPr>
          <p:cNvPr id="13"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a:extLst>
              <a:ext uri="{FF2B5EF4-FFF2-40B4-BE49-F238E27FC236}">
                <a16:creationId xmlns:a16="http://schemas.microsoft.com/office/drawing/2014/main" id="{268EAD91-1BEF-C38C-C537-760483A39FB5}"/>
              </a:ext>
            </a:extLst>
          </p:cNvPr>
          <p:cNvPicPr>
            <a:picLocks noGrp="1" noChangeAspect="1"/>
          </p:cNvPicPr>
          <p:nvPr>
            <p:ph idx="1"/>
          </p:nvPr>
        </p:nvPicPr>
        <p:blipFill>
          <a:blip r:embed="rId2"/>
          <a:stretch>
            <a:fillRect/>
          </a:stretch>
        </p:blipFill>
        <p:spPr>
          <a:xfrm>
            <a:off x="576943" y="1868845"/>
            <a:ext cx="11027228" cy="3383155"/>
          </a:xfrm>
        </p:spPr>
      </p:pic>
      <p:sp>
        <p:nvSpPr>
          <p:cNvPr id="4" name="TextBox 3">
            <a:extLst>
              <a:ext uri="{FF2B5EF4-FFF2-40B4-BE49-F238E27FC236}">
                <a16:creationId xmlns:a16="http://schemas.microsoft.com/office/drawing/2014/main" id="{A48126FC-02FA-168C-D68C-B5FA1093C917}"/>
              </a:ext>
            </a:extLst>
          </p:cNvPr>
          <p:cNvSpPr txBox="1"/>
          <p:nvPr/>
        </p:nvSpPr>
        <p:spPr>
          <a:xfrm>
            <a:off x="584713" y="5446222"/>
            <a:ext cx="11027227"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dirty="0">
                <a:latin typeface="Constantia"/>
                <a:ea typeface="+mn-lt"/>
                <a:cs typeface="+mn-lt"/>
              </a:rPr>
              <a:t>NO2(GT) - Nitrogen Dioxide Concentration</a:t>
            </a:r>
            <a:r>
              <a:rPr lang="en-GB" sz="1400" dirty="0">
                <a:solidFill>
                  <a:srgbClr val="0D0D0D"/>
                </a:solidFill>
                <a:latin typeface="Constantia"/>
                <a:ea typeface="+mn-lt"/>
                <a:cs typeface="+mn-lt"/>
              </a:rPr>
              <a:t>: This also shows a right-skewed distribution, suggesting that while lower concentrations are common, there are periods with elevated NO2 levels.</a:t>
            </a:r>
            <a:endParaRPr lang="en-US" sz="1400">
              <a:latin typeface="Constantia"/>
            </a:endParaRPr>
          </a:p>
          <a:p>
            <a:r>
              <a:rPr lang="en-GB" sz="1400" b="1" dirty="0">
                <a:latin typeface="Constantia"/>
                <a:ea typeface="+mn-lt"/>
                <a:cs typeface="+mn-lt"/>
              </a:rPr>
              <a:t>T - Temperature</a:t>
            </a:r>
            <a:r>
              <a:rPr lang="en-GB" sz="1400" dirty="0">
                <a:solidFill>
                  <a:srgbClr val="0D0D0D"/>
                </a:solidFill>
                <a:latin typeface="Constantia"/>
                <a:ea typeface="+mn-lt"/>
                <a:cs typeface="+mn-lt"/>
              </a:rPr>
              <a:t>: The temperature distribution appears to be more normally distributed than the pollutant variables, with a broad range of temperatures recorded in the dataset.</a:t>
            </a:r>
            <a:endParaRPr lang="en-GB" sz="1400" dirty="0">
              <a:latin typeface="Constantia"/>
            </a:endParaRPr>
          </a:p>
          <a:p>
            <a:pPr algn="l"/>
            <a:endParaRPr lang="en-GB" sz="1400" dirty="0">
              <a:latin typeface="Constantia"/>
            </a:endParaRPr>
          </a:p>
        </p:txBody>
      </p:sp>
    </p:spTree>
    <p:extLst>
      <p:ext uri="{BB962C8B-B14F-4D97-AF65-F5344CB8AC3E}">
        <p14:creationId xmlns:p14="http://schemas.microsoft.com/office/powerpoint/2010/main" val="4221850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Exploratory Data Analysis Of Air Quality </vt:lpstr>
      <vt:lpstr>Goal:</vt:lpstr>
      <vt:lpstr>Dataset Overview</vt:lpstr>
      <vt:lpstr>Data Cleaning and Preparations</vt:lpstr>
      <vt:lpstr>Data Description:</vt:lpstr>
      <vt:lpstr>Data Description: </vt:lpstr>
      <vt:lpstr>Data Cleaning:</vt:lpstr>
      <vt:lpstr>Distribution of Major pollutants </vt:lpstr>
      <vt:lpstr>Distribution of Major pollutants </vt:lpstr>
      <vt:lpstr>Distribution of Major pollutants </vt:lpstr>
      <vt:lpstr>Correlation Matrix Insights:</vt:lpstr>
      <vt:lpstr>Temporal Trends of NO2(GT) Levels: </vt:lpstr>
      <vt:lpstr>Relationship between CO Levels and Temperature: </vt:lpstr>
      <vt:lpstr>NOx &amp; sensor S5(NOx) chart</vt:lpstr>
      <vt:lpstr>Time series plot for meteorological properties over time</vt:lpstr>
      <vt:lpstr>Time Series Data for Different Pollutants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463</cp:revision>
  <dcterms:created xsi:type="dcterms:W3CDTF">2024-02-25T22:45:29Z</dcterms:created>
  <dcterms:modified xsi:type="dcterms:W3CDTF">2024-03-04T02:41:56Z</dcterms:modified>
</cp:coreProperties>
</file>