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2" r:id="rId14"/>
    <p:sldId id="270" r:id="rId15"/>
    <p:sldId id="267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2E3D5-F36D-4207-8732-AF13076278AE}" v="70" dt="2023-11-17T23:18:55.533"/>
    <p1510:client id="{BF4B8A0C-585A-4A9E-9EFD-14EA003D3D60}" v="2642" dt="2023-11-18T01:05:15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0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8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2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6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6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3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5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0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6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FA64-D7DC-51DE-1ED9-676ABC00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830"/>
            <a:ext cx="10515600" cy="20539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3600" dirty="0">
                <a:latin typeface="Times New Roman"/>
                <a:ea typeface="Grandview"/>
                <a:cs typeface="Times New Roman"/>
              </a:rPr>
              <a:t>​</a:t>
            </a:r>
            <a:br>
              <a:rPr lang="en-GB" sz="3600" dirty="0">
                <a:latin typeface="Times New Roman"/>
                <a:ea typeface="Grandview"/>
                <a:cs typeface="Times New Roman"/>
              </a:rPr>
            </a:br>
            <a:r>
              <a:rPr lang="en-GB" sz="3600" dirty="0">
                <a:latin typeface="Times New Roman"/>
                <a:ea typeface="Grandview"/>
                <a:cs typeface="Times New Roman"/>
              </a:rPr>
              <a:t>​</a:t>
            </a:r>
            <a:br>
              <a:rPr lang="en-GB" sz="3600" dirty="0">
                <a:latin typeface="Times New Roman"/>
                <a:ea typeface="Grandview"/>
                <a:cs typeface="Times New Roman"/>
              </a:rPr>
            </a:br>
            <a:r>
              <a:rPr lang="en-GB" sz="3600" cap="all" baseline="0" dirty="0">
                <a:solidFill>
                  <a:srgbClr val="2A2735"/>
                </a:solidFill>
                <a:latin typeface="Times New Roman"/>
                <a:cs typeface="Times New Roman"/>
              </a:rPr>
              <a:t>MIDTERM PROJECT-FIRE DEPARTMENT NEW YORK</a:t>
            </a:r>
            <a:r>
              <a:rPr lang="en-GB" sz="3600" dirty="0">
                <a:solidFill>
                  <a:srgbClr val="2A2735"/>
                </a:solidFill>
                <a:latin typeface="Times New Roman"/>
                <a:ea typeface="Grandview"/>
                <a:cs typeface="Times New Roman"/>
              </a:rPr>
              <a:t>​</a:t>
            </a:r>
            <a:endParaRPr lang="en-GB" sz="36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1B50-95DD-2535-935B-9CFC3A2E4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324537"/>
            <a:ext cx="8173570" cy="18300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err="1">
                <a:latin typeface="Times New Roman"/>
                <a:cs typeface="Times New Roman"/>
              </a:rPr>
              <a:t>Tejalakshmi</a:t>
            </a:r>
            <a:r>
              <a:rPr lang="en-US" sz="1800" dirty="0">
                <a:latin typeface="Times New Roman"/>
                <a:cs typeface="Times New Roman"/>
              </a:rPr>
              <a:t> Gangadhar </a:t>
            </a:r>
            <a:r>
              <a:rPr lang="en-US" sz="1800" err="1">
                <a:latin typeface="Times New Roman"/>
                <a:cs typeface="Times New Roman"/>
              </a:rPr>
              <a:t>Chalumuri</a:t>
            </a:r>
            <a:r>
              <a:rPr lang="en-US" sz="1800" dirty="0">
                <a:latin typeface="Times New Roman"/>
                <a:cs typeface="Times New Roman"/>
              </a:rPr>
              <a:t>  </a:t>
            </a:r>
          </a:p>
          <a:p>
            <a:r>
              <a:rPr lang="en-US" sz="1800" dirty="0">
                <a:latin typeface="Times New Roman"/>
                <a:cs typeface="Times New Roman"/>
              </a:rPr>
              <a:t>Daniel Nehemiah Peter Katam </a:t>
            </a:r>
          </a:p>
          <a:p>
            <a:r>
              <a:rPr lang="en-US" sz="1800" dirty="0">
                <a:latin typeface="Times New Roman"/>
                <a:cs typeface="Times New Roman"/>
              </a:rPr>
              <a:t>Sai Sujith Reddy Jupalli   </a:t>
            </a:r>
          </a:p>
          <a:p>
            <a:r>
              <a:rPr lang="en-US" sz="1800" dirty="0">
                <a:latin typeface="Times New Roman"/>
                <a:ea typeface="+mn-lt"/>
                <a:cs typeface="Times New Roman"/>
              </a:rPr>
              <a:t>Daivikh Rajesh Mysuru</a:t>
            </a:r>
          </a:p>
          <a:p>
            <a:r>
              <a:rPr lang="en-US" sz="1800" dirty="0">
                <a:latin typeface="Times New Roman"/>
                <a:ea typeface="+mn-lt"/>
                <a:cs typeface="Times New Roman"/>
              </a:rPr>
              <a:t>Harshil Ashish Desai</a:t>
            </a:r>
            <a:endParaRPr lang="en-US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039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9C90D38-800D-E123-324B-21BF27BD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82" y="1612934"/>
            <a:ext cx="6792686" cy="3491901"/>
          </a:xfrm>
          <a:prstGeom prst="rect">
            <a:avLst/>
          </a:prstGeom>
        </p:spPr>
      </p:pic>
      <p:pic>
        <p:nvPicPr>
          <p:cNvPr id="9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BE5D79F-9A67-9020-B45E-C1115804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63" y="551437"/>
            <a:ext cx="6981264" cy="958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C4BF37-4908-B04A-04F5-688DD2E42D2C}"/>
              </a:ext>
            </a:extLst>
          </p:cNvPr>
          <p:cNvSpPr txBox="1"/>
          <p:nvPr/>
        </p:nvSpPr>
        <p:spPr>
          <a:xfrm>
            <a:off x="1439955" y="5205132"/>
            <a:ext cx="98253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From the above chart we can say that Brookly has the highest number of fire accident and then comes Queens, Bronx , Manhattan and lastly Staten Island.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5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47C8E9-0EA9-11AE-1D2D-F5529974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14" y="581400"/>
            <a:ext cx="9950823" cy="488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74346-856A-0777-AA28-658CFB39121B}"/>
              </a:ext>
            </a:extLst>
          </p:cNvPr>
          <p:cNvSpPr txBox="1"/>
          <p:nvPr/>
        </p:nvSpPr>
        <p:spPr>
          <a:xfrm>
            <a:off x="1498786" y="5799044"/>
            <a:ext cx="93546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In the above chart we can see that Incendiary (Devices) and Electrical issues are the main reasons for the cause of fire accidents.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30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11AF61-05B5-E3F3-22F9-66182BB10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647" y="647829"/>
            <a:ext cx="5726206" cy="1978046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4BB311-6C62-0968-BAEE-DEE0E55C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88" y="3604100"/>
            <a:ext cx="5838265" cy="1924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7D41A-DECF-0055-2812-46E044278D74}"/>
              </a:ext>
            </a:extLst>
          </p:cNvPr>
          <p:cNvSpPr txBox="1"/>
          <p:nvPr/>
        </p:nvSpPr>
        <p:spPr>
          <a:xfrm>
            <a:off x="7157757" y="714375"/>
            <a:ext cx="43120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We checked for highest count of electrical accidents based on Borough using </a:t>
            </a:r>
            <a:r>
              <a:rPr lang="en-GB" dirty="0" err="1">
                <a:cs typeface="Calibri"/>
              </a:rPr>
              <a:t>groupby</a:t>
            </a:r>
            <a:r>
              <a:rPr lang="en-GB" dirty="0">
                <a:cs typeface="Calibri"/>
              </a:rPr>
              <a:t> function and we can see that Brooklyn is having the highest number of electrical accidents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2E0F-BC02-5C08-8F20-9F7EC1681181}"/>
              </a:ext>
            </a:extLst>
          </p:cNvPr>
          <p:cNvSpPr txBox="1"/>
          <p:nvPr/>
        </p:nvSpPr>
        <p:spPr>
          <a:xfrm>
            <a:off x="1190625" y="3599890"/>
            <a:ext cx="3505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aseline="0" dirty="0">
                <a:latin typeface="Calibri"/>
              </a:rPr>
              <a:t>We </a:t>
            </a:r>
            <a:r>
              <a:rPr lang="en-GB" dirty="0">
                <a:latin typeface="Calibri"/>
              </a:rPr>
              <a:t>have also checked</a:t>
            </a:r>
            <a:r>
              <a:rPr lang="en-GB" sz="1800" baseline="0" dirty="0">
                <a:latin typeface="Calibri"/>
              </a:rPr>
              <a:t> for highest count of </a:t>
            </a:r>
            <a:r>
              <a:rPr lang="en-GB" dirty="0">
                <a:latin typeface="Calibri"/>
              </a:rPr>
              <a:t>Incendiary accidents</a:t>
            </a:r>
            <a:r>
              <a:rPr lang="en-GB" sz="1800" baseline="0" dirty="0">
                <a:latin typeface="Calibri"/>
              </a:rPr>
              <a:t> based on Borough using </a:t>
            </a:r>
            <a:r>
              <a:rPr lang="en-GB" dirty="0">
                <a:latin typeface="Calibri"/>
              </a:rPr>
              <a:t>group by</a:t>
            </a:r>
            <a:r>
              <a:rPr lang="en-GB" sz="1800" baseline="0" dirty="0">
                <a:latin typeface="Calibri"/>
              </a:rPr>
              <a:t> function and we can see that Brooklyn is having the highest number of </a:t>
            </a:r>
            <a:r>
              <a:rPr lang="en-GB" dirty="0">
                <a:latin typeface="Calibri"/>
              </a:rPr>
              <a:t>Incendiary </a:t>
            </a:r>
            <a:r>
              <a:rPr lang="en-GB" sz="1800" baseline="0" dirty="0">
                <a:latin typeface="Calibri"/>
              </a:rPr>
              <a:t>accidents</a:t>
            </a:r>
            <a:r>
              <a:rPr lang="en-GB" sz="1800" dirty="0">
                <a:latin typeface="Calibri"/>
                <a:ea typeface="Calibri"/>
                <a:cs typeface="Calibri"/>
              </a:rPr>
              <a:t>​</a:t>
            </a:r>
            <a:r>
              <a:rPr lang="en-GB" dirty="0">
                <a:latin typeface="Calibri"/>
                <a:ea typeface="Calibri"/>
                <a:cs typeface="Calibri"/>
              </a:rPr>
              <a:t> then Bronx and Queens.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52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DDCEB0-220C-0EAC-DD2A-FA3EB05BB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471" y="435379"/>
            <a:ext cx="6219265" cy="2492592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BC4934-F011-4C5C-FC81-586D46DC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93" y="3082801"/>
            <a:ext cx="5871883" cy="2631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63F693-9C48-B0FC-01FE-8A051414CAEC}"/>
              </a:ext>
            </a:extLst>
          </p:cNvPr>
          <p:cNvSpPr txBox="1"/>
          <p:nvPr/>
        </p:nvSpPr>
        <p:spPr>
          <a:xfrm>
            <a:off x="689162" y="3476625"/>
            <a:ext cx="43792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We can see that no matter the reason behind the fire accident to occur the best possible way is Extinguishment by fire service personnel then Fire </a:t>
            </a:r>
            <a:r>
              <a:rPr lang="en-GB" dirty="0" err="1">
                <a:cs typeface="Calibri"/>
              </a:rPr>
              <a:t>Extingusgment</a:t>
            </a:r>
          </a:p>
        </p:txBody>
      </p:sp>
    </p:spTree>
    <p:extLst>
      <p:ext uri="{BB962C8B-B14F-4D97-AF65-F5344CB8AC3E}">
        <p14:creationId xmlns:p14="http://schemas.microsoft.com/office/powerpoint/2010/main" val="138114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8B00-A3D1-BC34-27B2-6E8FCBEE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imes New Roman"/>
                <a:cs typeface="Calibri Light"/>
              </a:rPr>
              <a:t>Challenges:</a:t>
            </a:r>
            <a:endParaRPr lang="en-US" sz="4000" dirty="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6A82-866D-A67B-B9C9-382405C0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sz="1800" dirty="0">
                <a:ea typeface="+mn-lt"/>
                <a:cs typeface="+mn-lt"/>
              </a:rPr>
              <a:t>Being very large dataset there were many null and duplicate values which were to be treated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sz="1800" dirty="0">
                <a:ea typeface="+mn-lt"/>
                <a:cs typeface="+mn-lt"/>
              </a:rPr>
              <a:t>Again Being a large dataset Inconsistent in the dataset had to be treated 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sz="1800" dirty="0">
                <a:ea typeface="+mn-lt"/>
                <a:cs typeface="+mn-lt"/>
              </a:rPr>
              <a:t>Merging the dataset had few challenges which need to be adjusted without disturbing the data</a:t>
            </a:r>
          </a:p>
          <a:p>
            <a:endParaRPr lang="en-GB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4000" dirty="0">
                <a:latin typeface="Times New Roman"/>
                <a:ea typeface="+mn-lt"/>
                <a:cs typeface="Times New Roman"/>
              </a:rPr>
              <a:t>Solutions:</a:t>
            </a:r>
            <a:endParaRPr lang="en-GB" sz="1800" dirty="0">
              <a:ea typeface="+mn-lt"/>
              <a:cs typeface="+mn-lt"/>
            </a:endParaRPr>
          </a:p>
          <a:p>
            <a:pPr marL="742950" indent="-742950">
              <a:buAutoNum type="arabicPeriod"/>
            </a:pPr>
            <a:r>
              <a:rPr lang="en-GB" sz="1800" dirty="0">
                <a:ea typeface="+mn-lt"/>
                <a:cs typeface="+mn-lt"/>
              </a:rPr>
              <a:t>We saw that Brooklyn Borough had the highest number of fire accidents, Queens , Bornx, Manhattan and lastly Staten Island.</a:t>
            </a:r>
          </a:p>
          <a:p>
            <a:pPr marL="742950" indent="-742950">
              <a:buAutoNum type="arabicPeriod"/>
            </a:pPr>
            <a:r>
              <a:rPr lang="en-GB" sz="1800" dirty="0">
                <a:latin typeface="Calibri" panose="020F0502020204030204"/>
                <a:ea typeface="+mn-lt"/>
                <a:cs typeface="Calibri" panose="020F0502020204030204"/>
              </a:rPr>
              <a:t>Incendiary(Devices) and Electricity are the major reasons for a fire accident to occur</a:t>
            </a:r>
          </a:p>
          <a:p>
            <a:pPr marL="742950" indent="-742950">
              <a:buAutoNum type="arabicPeriod"/>
            </a:pPr>
            <a:r>
              <a:rPr lang="en-GB" sz="1800" dirty="0">
                <a:latin typeface="Calibri" panose="020F0502020204030204"/>
                <a:ea typeface="+mn-lt"/>
                <a:cs typeface="Calibri" panose="020F0502020204030204"/>
              </a:rPr>
              <a:t>Most of the time issue was resolved by  Extinguishment by fire service personnel</a:t>
            </a:r>
          </a:p>
          <a:p>
            <a:pPr marL="0" indent="0">
              <a:buNone/>
            </a:pPr>
            <a:endParaRPr lang="en-GB" sz="4000" dirty="0">
              <a:latin typeface="Times New Roman"/>
              <a:ea typeface="+mn-lt"/>
              <a:cs typeface="Times New Roman"/>
            </a:endParaRPr>
          </a:p>
          <a:p>
            <a:endParaRPr lang="en-GB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08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56AB-E2C6-87F3-37DF-D6EE6BC0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imes New Roman"/>
                <a:cs typeface="Calibri Light"/>
              </a:rPr>
              <a:t>Future Steps: </a:t>
            </a:r>
            <a:endParaRPr lang="en-US" sz="4000" dirty="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F0EC-92C5-27F3-FA08-1F1DC293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ea typeface="+mn-lt"/>
                <a:cs typeface="+mn-lt"/>
              </a:rPr>
              <a:t>Alerts and Notifications:</a:t>
            </a:r>
          </a:p>
          <a:p>
            <a:pPr marL="800100" lvl="1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Implement a system to send automated alerts or notifications when certain predefined conditions are met (e.g., sudden increase in a specific type of incident).</a:t>
            </a:r>
          </a:p>
          <a:p>
            <a:pPr marL="800100" lvl="1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Use email, SMS, or other communication channels for alerting concerned parties.</a:t>
            </a:r>
          </a:p>
          <a:p>
            <a:r>
              <a:rPr lang="en-GB" sz="1800" dirty="0">
                <a:ea typeface="+mn-lt"/>
                <a:cs typeface="+mn-lt"/>
              </a:rPr>
              <a:t>Geospatial Analysis:</a:t>
            </a:r>
          </a:p>
          <a:p>
            <a:pPr marL="800100" lvl="1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Use geospatial data to analyse the distribution of incidents on a map.</a:t>
            </a:r>
          </a:p>
          <a:p>
            <a:pPr marL="800100" lvl="1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Implement automation to update and visualize the geographic patterns of incidents.</a:t>
            </a:r>
          </a:p>
          <a:p>
            <a:r>
              <a:rPr lang="en-GB" sz="1800" dirty="0">
                <a:ea typeface="+mn-lt"/>
                <a:cs typeface="+mn-lt"/>
              </a:rPr>
              <a:t>Security and Access Control:</a:t>
            </a:r>
          </a:p>
          <a:p>
            <a:pPr marL="800100" lvl="1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Implement automated security checks to ensure the confidentiality and integrity of the data.</a:t>
            </a:r>
          </a:p>
          <a:p>
            <a:pPr marL="800100" lvl="1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Set up access controls to restrict data access based on user roles and responsibilities.</a:t>
            </a: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0842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4468-4A8E-6204-21E7-A46A1266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831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/>
                <a:cs typeface="Calibri Light"/>
              </a:rPr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A441-6C52-F5D5-4820-F8ED1878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42"/>
            <a:ext cx="10515600" cy="29730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GB" dirty="0">
                <a:latin typeface="Calibri"/>
                <a:cs typeface="Calibri"/>
              </a:rPr>
              <a:t>Find which Borough is having highest number of fire accidents</a:t>
            </a:r>
            <a:endParaRPr lang="en-US">
              <a:latin typeface="Calibri"/>
              <a:cs typeface="Calibri"/>
            </a:endParaRPr>
          </a:p>
          <a:p>
            <a:pPr marL="457200" indent="-457200"/>
            <a:r>
              <a:rPr lang="en-GB" dirty="0">
                <a:latin typeface="Calibri"/>
                <a:cs typeface="Calibri"/>
              </a:rPr>
              <a:t>What are the major reasons behind these accidents </a:t>
            </a:r>
          </a:p>
          <a:p>
            <a:pPr marL="457200" indent="-457200"/>
            <a:r>
              <a:rPr lang="en-GB" dirty="0">
                <a:latin typeface="Calibri"/>
                <a:cs typeface="Calibri"/>
              </a:rPr>
              <a:t>What has been the best solution to reduce the Fire</a:t>
            </a:r>
          </a:p>
        </p:txBody>
      </p:sp>
    </p:spTree>
    <p:extLst>
      <p:ext uri="{BB962C8B-B14F-4D97-AF65-F5344CB8AC3E}">
        <p14:creationId xmlns:p14="http://schemas.microsoft.com/office/powerpoint/2010/main" val="409680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F8ED-CFD9-4CB9-B0E0-8230F630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446"/>
          </a:xfrm>
        </p:spPr>
        <p:txBody>
          <a:bodyPr/>
          <a:lstStyle/>
          <a:p>
            <a:r>
              <a:rPr lang="en-GB" sz="3600" dirty="0">
                <a:latin typeface="Times New Roman"/>
                <a:cs typeface="Calibri Light"/>
              </a:rPr>
              <a:t>Data Source and Loading </a:t>
            </a:r>
            <a:endParaRPr lang="en-GB" sz="3600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4862-CECA-D4BE-539A-771A6A416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714"/>
            <a:ext cx="10515600" cy="49452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alibri"/>
                <a:cs typeface="Calibri"/>
              </a:rPr>
              <a:t>We have taken 3 Datasets related Fire Accidents from NYC Open Data</a:t>
            </a:r>
            <a:endParaRPr lang="en-US" sz="2000">
              <a:latin typeface="Calibri"/>
              <a:cs typeface="Times New Roman"/>
            </a:endParaRPr>
          </a:p>
          <a:p>
            <a:pPr marL="457200" indent="-457200"/>
            <a:r>
              <a:rPr lang="en-GB" sz="2000" dirty="0">
                <a:latin typeface="Calibri"/>
                <a:cs typeface="Calibri"/>
              </a:rPr>
              <a:t>1st Dataset: </a:t>
            </a:r>
            <a:r>
              <a:rPr lang="en-GB" sz="2000" dirty="0">
                <a:latin typeface="Calibri"/>
                <a:ea typeface="+mn-lt"/>
                <a:cs typeface="+mn-lt"/>
              </a:rPr>
              <a:t>FDNY_Firehouse_Listing - This dataset gives the locations of the firehouses</a:t>
            </a:r>
          </a:p>
          <a:p>
            <a:pPr marL="0" indent="0">
              <a:buNone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457200" indent="-457200"/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457200" indent="-457200"/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457200" indent="-457200"/>
            <a:endParaRPr lang="en-GB" sz="2000" dirty="0">
              <a:latin typeface="Calibri"/>
              <a:ea typeface="+mn-lt"/>
              <a:cs typeface="+mn-lt"/>
            </a:endParaRPr>
          </a:p>
          <a:p>
            <a:pPr marL="457200" indent="-457200"/>
            <a:r>
              <a:rPr lang="en-GB" sz="2000" dirty="0">
                <a:latin typeface="Calibri"/>
                <a:ea typeface="+mn-lt"/>
                <a:cs typeface="+mn-lt"/>
              </a:rPr>
              <a:t>2nd Dataset:  Incidents_Responded_to_by_Fire_Companies -</a:t>
            </a:r>
            <a:r>
              <a:rPr lang="en-GB" sz="2000" dirty="0">
                <a:latin typeface="Calibri"/>
                <a:cs typeface="Calibri"/>
              </a:rPr>
              <a:t> This dataset gives the Amount of time take and technique used to reduce the fire by companies on different situations.</a:t>
            </a:r>
          </a:p>
          <a:p>
            <a:pPr marL="457200" indent="-457200"/>
            <a:endParaRPr lang="en-GB" sz="2000" dirty="0">
              <a:latin typeface="Times New Roman"/>
              <a:cs typeface="Calibri"/>
            </a:endParaRPr>
          </a:p>
          <a:p>
            <a:pPr marL="457200" indent="-457200"/>
            <a:endParaRPr lang="en-GB" sz="2000" dirty="0">
              <a:latin typeface="Times New Roman"/>
              <a:cs typeface="Calibri"/>
            </a:endParaRPr>
          </a:p>
          <a:p>
            <a:pPr marL="457200" indent="-457200"/>
            <a:endParaRPr lang="en-GB" sz="2000" dirty="0">
              <a:latin typeface="Times New Roman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26B71F-45B4-1639-DB3C-D32E3F4A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94" y="2194421"/>
            <a:ext cx="6096000" cy="1281335"/>
          </a:xfrm>
          <a:prstGeom prst="rect">
            <a:avLst/>
          </a:prstGeom>
        </p:spPr>
      </p:pic>
      <p:pic>
        <p:nvPicPr>
          <p:cNvPr id="5" name="Picture 4" descr="A screenshot of a report&#10;&#10;Description automatically generated">
            <a:extLst>
              <a:ext uri="{FF2B5EF4-FFF2-40B4-BE49-F238E27FC236}">
                <a16:creationId xmlns:a16="http://schemas.microsoft.com/office/drawing/2014/main" id="{985FEDC0-44EF-55F4-21E7-709E0EDE6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94" y="4356062"/>
            <a:ext cx="6096000" cy="16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3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D61B-757B-89C1-EFB3-E9AA2809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0" indent="-457200" rtl="0">
              <a:buChar char="•"/>
            </a:pPr>
            <a:r>
              <a:rPr lang="en-GB" sz="2000" baseline="0" dirty="0">
                <a:latin typeface="Calibri"/>
                <a:ea typeface="Arial"/>
                <a:cs typeface="Arial"/>
              </a:rPr>
              <a:t>3rd Dataset: Bureau_of_Fire_Investigations_-_Fire Causes - This dataset gives us the reasons behind the start of the Fire</a:t>
            </a:r>
            <a:r>
              <a:rPr lang="en-US" sz="2000" dirty="0">
                <a:latin typeface="Calibri"/>
                <a:ea typeface="Arial"/>
                <a:cs typeface="Arial"/>
              </a:rPr>
              <a:t>​</a:t>
            </a:r>
          </a:p>
          <a:p>
            <a:pPr rtl="0"/>
            <a:endParaRPr lang="en-GB" dirty="0"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F3296C-0997-C962-9E67-D877FBBB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94" y="2796404"/>
            <a:ext cx="8774205" cy="1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0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153F-6BC4-941A-4950-915AAAC6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3858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/>
                <a:cs typeface="Calibri Light"/>
              </a:rPr>
              <a:t>Cleaning and preprocessing the data</a:t>
            </a:r>
            <a:endParaRPr lang="en-GB" sz="360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white rectangular frame with black text&#10;&#10;Description automatically generated">
            <a:extLst>
              <a:ext uri="{FF2B5EF4-FFF2-40B4-BE49-F238E27FC236}">
                <a16:creationId xmlns:a16="http://schemas.microsoft.com/office/drawing/2014/main" id="{A35631DE-C684-92E4-CB2D-4C928BF62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55" t="-535" r="455"/>
          <a:stretch/>
        </p:blipFill>
        <p:spPr>
          <a:xfrm>
            <a:off x="930088" y="1538367"/>
            <a:ext cx="6364951" cy="188909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6296D-A378-B125-1E7D-C6FA4EAB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06" y="3488840"/>
            <a:ext cx="5535704" cy="28610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2B4D1-4AA2-683B-929B-21D603AF637C}"/>
              </a:ext>
            </a:extLst>
          </p:cNvPr>
          <p:cNvSpPr txBox="1"/>
          <p:nvPr/>
        </p:nvSpPr>
        <p:spPr>
          <a:xfrm>
            <a:off x="7880537" y="1538007"/>
            <a:ext cx="323625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First we have checked for null values then the duplicate values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Listing dataset had no null values or duplicate values, it is good for further analysis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41D42-8572-8457-DA8D-610D98BF5917}"/>
              </a:ext>
            </a:extLst>
          </p:cNvPr>
          <p:cNvSpPr txBox="1"/>
          <p:nvPr/>
        </p:nvSpPr>
        <p:spPr>
          <a:xfrm>
            <a:off x="930088" y="3490632"/>
            <a:ext cx="436805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Responded dataset had many missing values. We had to remove few columns since more than 75% data was missing and imputing  them might not be the best way to handle. We also had to remove few rows and the duplicate values which gave us a cleaned dataset for analysis </a:t>
            </a:r>
          </a:p>
        </p:txBody>
      </p:sp>
    </p:spTree>
    <p:extLst>
      <p:ext uri="{BB962C8B-B14F-4D97-AF65-F5344CB8AC3E}">
        <p14:creationId xmlns:p14="http://schemas.microsoft.com/office/powerpoint/2010/main" val="107161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7FF1411-3876-D40F-6012-3DB97D997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618" y="2960274"/>
            <a:ext cx="6096000" cy="3628452"/>
          </a:xfrm>
        </p:spPr>
      </p:pic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582FCEA4-5CB3-B6B7-B444-0F279F86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82" y="448391"/>
            <a:ext cx="5759824" cy="206157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446DD8D-9A90-2F1C-5CB0-BC6892930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94" y="450676"/>
            <a:ext cx="4605618" cy="2348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A84AAF-7D75-B953-5E53-119FF203C479}"/>
              </a:ext>
            </a:extLst>
          </p:cNvPr>
          <p:cNvSpPr txBox="1"/>
          <p:nvPr/>
        </p:nvSpPr>
        <p:spPr>
          <a:xfrm>
            <a:off x="7250207" y="3196477"/>
            <a:ext cx="39646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In causes dataset there were only fewer null values so removing the rows was good and we had no duplicate values which need to be treated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1D750-2824-D066-548D-8A8671E0CCFA}"/>
              </a:ext>
            </a:extLst>
          </p:cNvPr>
          <p:cNvSpPr txBox="1"/>
          <p:nvPr/>
        </p:nvSpPr>
        <p:spPr>
          <a:xfrm>
            <a:off x="7289426" y="4944595"/>
            <a:ext cx="37853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We then saved all three cleaned datasets and Exported to Pg-Admin queries 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05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D041-009A-FAD0-151C-9AC9D794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682"/>
          </a:xfrm>
        </p:spPr>
        <p:txBody>
          <a:bodyPr/>
          <a:lstStyle/>
          <a:p>
            <a:r>
              <a:rPr lang="en-GB" sz="4000" dirty="0">
                <a:latin typeface="Times New Roman"/>
                <a:cs typeface="Calibri Light"/>
              </a:rPr>
              <a:t>SQL </a:t>
            </a:r>
            <a:r>
              <a:rPr lang="en-GB" sz="4000" dirty="0">
                <a:latin typeface="Times New Roman"/>
                <a:cs typeface="Calibri"/>
              </a:rPr>
              <a:t>queries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C76C3F-480F-3283-2568-C64A5A8CA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617" y="1356729"/>
            <a:ext cx="6801970" cy="2039428"/>
          </a:xfrm>
        </p:spPr>
      </p:pic>
      <p:pic>
        <p:nvPicPr>
          <p:cNvPr id="5" name="Picture 4" descr="A screenshot of a data output&#10;&#10;Description automatically generated">
            <a:extLst>
              <a:ext uri="{FF2B5EF4-FFF2-40B4-BE49-F238E27FC236}">
                <a16:creationId xmlns:a16="http://schemas.microsoft.com/office/drawing/2014/main" id="{799467D8-E0C1-6FD5-3EB0-CCD79EA9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148" y="3397344"/>
            <a:ext cx="3203760" cy="2875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5D3091-9FE7-D3F0-2B94-1AD37720BAA7}"/>
              </a:ext>
            </a:extLst>
          </p:cNvPr>
          <p:cNvSpPr txBox="1"/>
          <p:nvPr/>
        </p:nvSpPr>
        <p:spPr>
          <a:xfrm>
            <a:off x="453839" y="4112558"/>
            <a:ext cx="6586816" cy="18215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GB" dirty="0">
                <a:cs typeface="Calibri"/>
              </a:rPr>
              <a:t>We have loaded all three datasets into the database</a:t>
            </a:r>
            <a:endParaRPr lang="en-US">
              <a:cs typeface="Calibri" panose="020F0502020204030204"/>
            </a:endParaRPr>
          </a:p>
          <a:p>
            <a:pPr marL="342900" indent="-342900">
              <a:buFont typeface="Courier New"/>
              <a:buChar char="o"/>
            </a:pPr>
            <a:r>
              <a:rPr lang="en-GB" dirty="0">
                <a:cs typeface="Calibri"/>
              </a:rPr>
              <a:t>Primary key and foreign key for the datasets were Incident Date time- which is the time and the year when the incident has happened</a:t>
            </a:r>
          </a:p>
          <a:p>
            <a:pPr marL="342900" indent="-342900">
              <a:buFont typeface="Courier New"/>
              <a:buChar char="o"/>
            </a:pPr>
            <a:r>
              <a:rPr lang="en-GB" dirty="0">
                <a:cs typeface="Calibri"/>
              </a:rPr>
              <a:t>This query gives us the top 10 community district having more fire accidents 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827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A42984E-FB68-52B5-D86A-820BEEB8D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189" y="713768"/>
            <a:ext cx="6254002" cy="1386727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AF191F-DB99-BD30-4799-DC5283369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89" y="719139"/>
            <a:ext cx="3119720" cy="2427756"/>
          </a:xfrm>
          <a:prstGeom prst="rect">
            <a:avLst/>
          </a:prstGeom>
        </p:spPr>
      </p:pic>
      <p:pic>
        <p:nvPicPr>
          <p:cNvPr id="7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8AC8B5F-8388-2F75-0295-680C7A43C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621" y="3493948"/>
            <a:ext cx="5319992" cy="148534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E495EB8-9BA7-30B3-B240-09EC80425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71" y="3489794"/>
            <a:ext cx="4135530" cy="2377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03B5F-249A-D39A-E898-74E0D72FD8ED}"/>
              </a:ext>
            </a:extLst>
          </p:cNvPr>
          <p:cNvSpPr txBox="1"/>
          <p:nvPr/>
        </p:nvSpPr>
        <p:spPr>
          <a:xfrm>
            <a:off x="663948" y="2311212"/>
            <a:ext cx="63402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Above query returned the count of fire accidents on the bases of borough And we could see Brooklyn had the highest number of fire accidents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DBFAB-DD2A-9502-A196-AAA9A88A58A5}"/>
              </a:ext>
            </a:extLst>
          </p:cNvPr>
          <p:cNvSpPr txBox="1"/>
          <p:nvPr/>
        </p:nvSpPr>
        <p:spPr>
          <a:xfrm>
            <a:off x="5796242" y="5280772"/>
            <a:ext cx="53205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This query returned the average number of battalion people attended to resolve the fire accident having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91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38C2-88C1-7AE2-F46F-E9A839F7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9387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/>
                <a:cs typeface="Calibri Light"/>
              </a:rPr>
              <a:t>Data Analysis &amp; Visualization: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903-1382-2114-D6E8-CE3D32DAF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788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cs typeface="Calibri"/>
              </a:rPr>
              <a:t>Firstly we have merged the datasets on the bases of Incident Date time and created a new dataset as </a:t>
            </a:r>
            <a:r>
              <a:rPr lang="en-GB" sz="1800" dirty="0">
                <a:ea typeface="+mn-lt"/>
                <a:cs typeface="+mn-lt"/>
              </a:rPr>
              <a:t>merged_respond_causes</a:t>
            </a:r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r>
              <a:rPr lang="en-GB" sz="1800" dirty="0">
                <a:cs typeface="Calibri"/>
              </a:rPr>
              <a:t>We then created new columns such as Date and Time using Timestamp method on column Incident_Date_Time</a:t>
            </a:r>
          </a:p>
          <a:p>
            <a:endParaRPr lang="en-GB" sz="1800" dirty="0"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CB6B5E-C655-8CDF-B0F2-F0247D6C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94" y="2346623"/>
            <a:ext cx="7541559" cy="2321637"/>
          </a:xfrm>
          <a:prstGeom prst="rect">
            <a:avLst/>
          </a:prstGeom>
        </p:spPr>
      </p:pic>
      <p:pic>
        <p:nvPicPr>
          <p:cNvPr id="5" name="Picture 4" descr="A screenshot of a message&#10;&#10;Description automatically generated">
            <a:extLst>
              <a:ext uri="{FF2B5EF4-FFF2-40B4-BE49-F238E27FC236}">
                <a16:creationId xmlns:a16="http://schemas.microsoft.com/office/drawing/2014/main" id="{D1F125EA-08C9-2732-4C79-E0FF3E3D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94" y="5602543"/>
            <a:ext cx="7541558" cy="4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2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​ ​ MIDTERM PROJECT-FIRE DEPARTMENT NEW YORK​</vt:lpstr>
      <vt:lpstr>Goal:</vt:lpstr>
      <vt:lpstr>Data Source and Loading </vt:lpstr>
      <vt:lpstr>PowerPoint Presentation</vt:lpstr>
      <vt:lpstr>Cleaning and preprocessing the data</vt:lpstr>
      <vt:lpstr>PowerPoint Presentation</vt:lpstr>
      <vt:lpstr>SQL queries </vt:lpstr>
      <vt:lpstr>PowerPoint Presentation</vt:lpstr>
      <vt:lpstr>Data Analysis &amp; Visualization:</vt:lpstr>
      <vt:lpstr>PowerPoint Presentation</vt:lpstr>
      <vt:lpstr>PowerPoint Presentation</vt:lpstr>
      <vt:lpstr>PowerPoint Presentation</vt:lpstr>
      <vt:lpstr>PowerPoint Presentation</vt:lpstr>
      <vt:lpstr>Challenges:</vt:lpstr>
      <vt:lpstr>Future Steps: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575</cp:revision>
  <dcterms:created xsi:type="dcterms:W3CDTF">2023-11-17T22:46:17Z</dcterms:created>
  <dcterms:modified xsi:type="dcterms:W3CDTF">2023-11-18T01:05:34Z</dcterms:modified>
</cp:coreProperties>
</file>