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" panose="020B0606030504020204" pitchFamily="34" charset="0"/>
      <p:regular r:id="rId9"/>
    </p:embeddedFont>
    <p:embeddedFont>
      <p:font typeface="Aileron Heavy" panose="020B0604020202020204" charset="0"/>
      <p:regular r:id="rId10"/>
      <p:bold r:id="rId11"/>
      <p:italic r:id="rId12"/>
      <p:boldItalic r:id="rId13"/>
    </p:embeddedFont>
    <p:embeddedFont>
      <p:font typeface="Aileron Regular" panose="020B0604020202020204" charset="0"/>
      <p:regular r:id="rId14"/>
      <p:bold r:id="rId15"/>
      <p:italic r:id="rId16"/>
      <p:boldItalic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066800" y="9010650"/>
            <a:ext cx="20421600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0" y="6369909"/>
            <a:ext cx="18288000" cy="2458720"/>
            <a:chOff x="0" y="0"/>
            <a:chExt cx="24384000" cy="3278293"/>
          </a:xfrm>
        </p:grpSpPr>
        <p:sp>
          <p:nvSpPr>
            <p:cNvPr id="4" name="TextBox 4"/>
            <p:cNvSpPr txBox="1"/>
            <p:nvPr/>
          </p:nvSpPr>
          <p:spPr>
            <a:xfrm>
              <a:off x="2590799" y="2649813"/>
              <a:ext cx="13751549" cy="62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5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8600"/>
              <a:ext cx="24384000" cy="2687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832"/>
                </a:lnSpc>
              </a:pPr>
              <a:r>
                <a:rPr lang="en-US" sz="14400" b="1" i="0" spc="-288">
                  <a:solidFill>
                    <a:srgbClr val="F4F6FC"/>
                  </a:solidFill>
                  <a:latin typeface="Open Sans"/>
                </a:rPr>
                <a:t>EduKapp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457200" y="9010650"/>
            <a:ext cx="1257301" cy="1676400"/>
          </a:xfrm>
          <a:prstGeom prst="rect">
            <a:avLst/>
          </a:prstGeom>
          <a:solidFill>
            <a:srgbClr val="233D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49954" y="514350"/>
            <a:ext cx="5788093" cy="5728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69450">
            <a:off x="8452331" y="2866778"/>
            <a:ext cx="10825274" cy="4697869"/>
            <a:chOff x="0" y="0"/>
            <a:chExt cx="14433698" cy="6263826"/>
          </a:xfrm>
        </p:grpSpPr>
        <p:sp>
          <p:nvSpPr>
            <p:cNvPr id="3" name="TextBox 3"/>
            <p:cNvSpPr txBox="1"/>
            <p:nvPr/>
          </p:nvSpPr>
          <p:spPr>
            <a:xfrm>
              <a:off x="9970109" y="4709373"/>
              <a:ext cx="4463590" cy="155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11"/>
                </a:lnSpc>
              </a:pPr>
              <a:r>
                <a:rPr lang="en-US" sz="3365">
                  <a:solidFill>
                    <a:srgbClr val="FFFFFF"/>
                  </a:solidFill>
                  <a:latin typeface="Arimo"/>
                </a:rPr>
                <a:t>MEDIO URBANO</a:t>
              </a:r>
            </a:p>
            <a:p>
              <a:pPr algn="ctr">
                <a:lnSpc>
                  <a:spcPts val="4711"/>
                </a:lnSpc>
              </a:pPr>
              <a:r>
                <a:rPr lang="en-US" sz="3365">
                  <a:solidFill>
                    <a:srgbClr val="FFFFFF"/>
                  </a:solidFill>
                  <a:latin typeface="Arimo"/>
                </a:rPr>
                <a:t>71.4%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957246" cy="155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11"/>
                </a:lnSpc>
              </a:pPr>
              <a:r>
                <a:rPr lang="en-US" sz="3365">
                  <a:solidFill>
                    <a:srgbClr val="FFFFFF"/>
                  </a:solidFill>
                  <a:latin typeface="Arimo"/>
                </a:rPr>
                <a:t>MEDIO RURAL</a:t>
              </a:r>
            </a:p>
            <a:p>
              <a:pPr algn="ctr">
                <a:lnSpc>
                  <a:spcPts val="4711"/>
                </a:lnSpc>
              </a:pPr>
              <a:r>
                <a:rPr lang="en-US" sz="3365">
                  <a:solidFill>
                    <a:srgbClr val="FFFFFF"/>
                  </a:solidFill>
                  <a:latin typeface="Arimo"/>
                </a:rPr>
                <a:t>28.6%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4314954" y="483189"/>
              <a:ext cx="5297447" cy="5297447"/>
              <a:chOff x="0" y="0"/>
              <a:chExt cx="25400" cy="25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93" y="0"/>
                <a:ext cx="25577" cy="26095"/>
              </a:xfrm>
              <a:custGeom>
                <a:avLst/>
                <a:gdLst/>
                <a:ahLst/>
                <a:cxnLst/>
                <a:rect l="l" t="t" r="r" b="b"/>
                <a:pathLst>
                  <a:path w="25577" h="26095">
                    <a:moveTo>
                      <a:pt x="12507" y="0"/>
                    </a:moveTo>
                    <a:cubicBezTo>
                      <a:pt x="19234" y="0"/>
                      <a:pt x="24795" y="5246"/>
                      <a:pt x="25186" y="11962"/>
                    </a:cubicBezTo>
                    <a:cubicBezTo>
                      <a:pt x="25576" y="18678"/>
                      <a:pt x="20662" y="24534"/>
                      <a:pt x="13980" y="25314"/>
                    </a:cubicBezTo>
                    <a:cubicBezTo>
                      <a:pt x="7298" y="26095"/>
                      <a:pt x="1167" y="21529"/>
                      <a:pt x="0" y="14904"/>
                    </a:cubicBezTo>
                    <a:lnTo>
                      <a:pt x="6253" y="13802"/>
                    </a:lnTo>
                    <a:cubicBezTo>
                      <a:pt x="6837" y="17115"/>
                      <a:pt x="9903" y="19397"/>
                      <a:pt x="13244" y="19007"/>
                    </a:cubicBezTo>
                    <a:cubicBezTo>
                      <a:pt x="16585" y="18617"/>
                      <a:pt x="19042" y="15689"/>
                      <a:pt x="18846" y="12331"/>
                    </a:cubicBezTo>
                    <a:cubicBezTo>
                      <a:pt x="18651" y="8973"/>
                      <a:pt x="15871" y="6350"/>
                      <a:pt x="12507" y="635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-542" y="0"/>
                <a:ext cx="13241" cy="15526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5526">
                    <a:moveTo>
                      <a:pt x="860" y="15526"/>
                    </a:moveTo>
                    <a:cubicBezTo>
                      <a:pt x="0" y="11758"/>
                      <a:pt x="903" y="7804"/>
                      <a:pt x="3312" y="4782"/>
                    </a:cubicBezTo>
                    <a:cubicBezTo>
                      <a:pt x="5722" y="1761"/>
                      <a:pt x="9376" y="0"/>
                      <a:pt x="13241" y="0"/>
                    </a:cubicBezTo>
                    <a:lnTo>
                      <a:pt x="13241" y="6350"/>
                    </a:lnTo>
                    <a:cubicBezTo>
                      <a:pt x="11309" y="6350"/>
                      <a:pt x="9482" y="7230"/>
                      <a:pt x="8277" y="8741"/>
                    </a:cubicBezTo>
                    <a:cubicBezTo>
                      <a:pt x="7072" y="10252"/>
                      <a:pt x="6621" y="12229"/>
                      <a:pt x="7051" y="14113"/>
                    </a:cubicBezTo>
                    <a:close/>
                  </a:path>
                </a:pathLst>
              </a:custGeom>
              <a:solidFill>
                <a:srgbClr val="0EA1D5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2700" y="0"/>
                <a:ext cx="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3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1" y="6350"/>
                    </a:lnTo>
                    <a:cubicBezTo>
                      <a:pt x="0" y="6350"/>
                      <a:pt x="0" y="6350"/>
                      <a:pt x="0" y="6350"/>
                    </a:cubicBezTo>
                    <a:close/>
                  </a:path>
                </a:pathLst>
              </a:custGeom>
              <a:solidFill>
                <a:srgbClr val="5662AB"/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6811" t="6811"/>
          <a:stretch>
            <a:fillRect/>
          </a:stretch>
        </p:blipFill>
        <p:spPr>
          <a:xfrm>
            <a:off x="14743050" y="-533671"/>
            <a:ext cx="3889501" cy="38895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514174" y="2432685"/>
            <a:ext cx="4429125" cy="60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4200">
                <a:solidFill>
                  <a:srgbClr val="FFFFFF"/>
                </a:solidFill>
                <a:latin typeface="Aileron Regular"/>
              </a:rPr>
              <a:t>Medio urbano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00026" y="1238250"/>
            <a:ext cx="4057421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200">
                <a:solidFill>
                  <a:srgbClr val="3EDAD8"/>
                </a:solidFill>
                <a:latin typeface="Aileron Heavy"/>
              </a:rPr>
              <a:t>71.4%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l="6811" t="6811"/>
          <a:stretch>
            <a:fillRect/>
          </a:stretch>
        </p:blipFill>
        <p:spPr>
          <a:xfrm>
            <a:off x="9144000" y="7313550"/>
            <a:ext cx="3889501" cy="38895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alphaModFix amt="17000"/>
          </a:blip>
          <a:srcRect/>
          <a:stretch>
            <a:fillRect/>
          </a:stretch>
        </p:blipFill>
        <p:spPr>
          <a:xfrm>
            <a:off x="0" y="0"/>
            <a:ext cx="18288000" cy="182880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976080" y="6863334"/>
            <a:ext cx="4057421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200">
                <a:solidFill>
                  <a:srgbClr val="38B6FF"/>
                </a:solidFill>
                <a:latin typeface="Aileron Heavy"/>
              </a:rPr>
              <a:t>28.6%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61715" y="8033766"/>
            <a:ext cx="3486150" cy="60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4200">
                <a:solidFill>
                  <a:srgbClr val="FFFFFF"/>
                </a:solidFill>
                <a:latin typeface="Aileron Regular"/>
              </a:rPr>
              <a:t>Medio rural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35273" y="8057769"/>
            <a:ext cx="6943725" cy="120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4200">
                <a:solidFill>
                  <a:srgbClr val="FFFFFF"/>
                </a:solidFill>
                <a:latin typeface="Aileron Regular"/>
              </a:rPr>
              <a:t>Población analfabeta en el municipio de Durango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78425" y="6598460"/>
            <a:ext cx="405742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>
                <a:solidFill>
                  <a:srgbClr val="3EDAD8"/>
                </a:solidFill>
                <a:latin typeface="Aileron Heavy"/>
              </a:rPr>
              <a:t>7,000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541" y="1955909"/>
            <a:ext cx="7585457" cy="455326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4278905" y="3568128"/>
            <a:ext cx="569315" cy="873492"/>
            <a:chOff x="0" y="0"/>
            <a:chExt cx="759086" cy="1164655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1861" y="0"/>
              <a:ext cx="615364" cy="615364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759086" cy="1164655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 rot="-5400000">
            <a:off x="1615268" y="-815168"/>
            <a:ext cx="1028700" cy="2201836"/>
          </a:xfrm>
          <a:prstGeom prst="rect">
            <a:avLst/>
          </a:prstGeom>
          <a:solidFill>
            <a:srgbClr val="3EDAD8">
              <a:alpha val="65882"/>
            </a:srgbClr>
          </a:solidFill>
        </p:spPr>
      </p:sp>
      <p:sp>
        <p:nvSpPr>
          <p:cNvPr id="23" name="AutoShape 23"/>
          <p:cNvSpPr/>
          <p:nvPr/>
        </p:nvSpPr>
        <p:spPr>
          <a:xfrm rot="-5400000">
            <a:off x="1958168" y="9042486"/>
            <a:ext cx="342900" cy="2201836"/>
          </a:xfrm>
          <a:prstGeom prst="rect">
            <a:avLst/>
          </a:prstGeom>
          <a:solidFill>
            <a:srgbClr val="3EDAD8">
              <a:alpha val="65882"/>
            </a:srgbClr>
          </a:solidFill>
        </p:spPr>
      </p:sp>
      <p:sp>
        <p:nvSpPr>
          <p:cNvPr id="24" name="TextBox 24"/>
          <p:cNvSpPr txBox="1"/>
          <p:nvPr/>
        </p:nvSpPr>
        <p:spPr>
          <a:xfrm>
            <a:off x="6311332" y="1206656"/>
            <a:ext cx="6465437" cy="901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3EDAD8"/>
                </a:solidFill>
                <a:latin typeface="Aileron Heavy"/>
              </a:rPr>
              <a:t>ESTADÍSTICAS</a:t>
            </a:r>
          </a:p>
        </p:txBody>
      </p:sp>
      <p:sp>
        <p:nvSpPr>
          <p:cNvPr id="25" name="AutoShape 25"/>
          <p:cNvSpPr/>
          <p:nvPr/>
        </p:nvSpPr>
        <p:spPr>
          <a:xfrm>
            <a:off x="6311332" y="865428"/>
            <a:ext cx="6465437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224359"/>
            <a:ext cx="18293543" cy="901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D9D9D9"/>
                </a:solidFill>
                <a:latin typeface="Aileron Heavy"/>
              </a:rPr>
              <a:t>IMPACTO EN LAS ODS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5000"/>
          </a:blip>
          <a:srcRect/>
          <a:stretch>
            <a:fillRect/>
          </a:stretch>
        </p:blipFill>
        <p:spPr>
          <a:xfrm rot="5400000">
            <a:off x="562246" y="4019576"/>
            <a:ext cx="4389943" cy="37999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65000"/>
          </a:blip>
          <a:srcRect/>
          <a:stretch>
            <a:fillRect/>
          </a:stretch>
        </p:blipFill>
        <p:spPr>
          <a:xfrm rot="5400000">
            <a:off x="3610246" y="4021402"/>
            <a:ext cx="4389943" cy="37999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65000"/>
          </a:blip>
          <a:srcRect/>
          <a:stretch>
            <a:fillRect/>
          </a:stretch>
        </p:blipFill>
        <p:spPr>
          <a:xfrm rot="-5400000">
            <a:off x="13466708" y="4019576"/>
            <a:ext cx="4389943" cy="37999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65000"/>
          </a:blip>
          <a:srcRect/>
          <a:stretch>
            <a:fillRect/>
          </a:stretch>
        </p:blipFill>
        <p:spPr>
          <a:xfrm rot="-5400000">
            <a:off x="10426928" y="4019576"/>
            <a:ext cx="4389943" cy="379993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-13507" y="4899111"/>
            <a:ext cx="342900" cy="2201836"/>
          </a:xfrm>
          <a:prstGeom prst="rect">
            <a:avLst/>
          </a:prstGeom>
          <a:solidFill>
            <a:srgbClr val="A6A6A6">
              <a:alpha val="65882"/>
            </a:srgbClr>
          </a:solidFill>
        </p:spPr>
      </p:sp>
      <p:sp>
        <p:nvSpPr>
          <p:cNvPr id="8" name="AutoShape 8"/>
          <p:cNvSpPr/>
          <p:nvPr/>
        </p:nvSpPr>
        <p:spPr>
          <a:xfrm>
            <a:off x="17950643" y="4946736"/>
            <a:ext cx="342900" cy="2201836"/>
          </a:xfrm>
          <a:prstGeom prst="rect">
            <a:avLst/>
          </a:prstGeom>
          <a:solidFill>
            <a:srgbClr val="A6A6A6">
              <a:alpha val="65882"/>
            </a:srgbClr>
          </a:solidFill>
        </p:spPr>
      </p:sp>
      <p:sp>
        <p:nvSpPr>
          <p:cNvPr id="9" name="AutoShape 9"/>
          <p:cNvSpPr/>
          <p:nvPr/>
        </p:nvSpPr>
        <p:spPr>
          <a:xfrm>
            <a:off x="3419475" y="865428"/>
            <a:ext cx="11363325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grpSp>
        <p:nvGrpSpPr>
          <p:cNvPr id="10" name="Group 10"/>
          <p:cNvGrpSpPr/>
          <p:nvPr/>
        </p:nvGrpSpPr>
        <p:grpSpPr>
          <a:xfrm>
            <a:off x="683490" y="3753146"/>
            <a:ext cx="17035319" cy="4388116"/>
            <a:chOff x="0" y="0"/>
            <a:chExt cx="22713759" cy="5850821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 l="49628" t="20057" r="33214" b="52392"/>
            <a:stretch>
              <a:fillRect/>
            </a:stretch>
          </p:blipFill>
          <p:spPr>
            <a:xfrm>
              <a:off x="8337796" y="0"/>
              <a:ext cx="5910703" cy="5850821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 l="32779" t="20459" r="49876" b="53012"/>
            <a:stretch>
              <a:fillRect/>
            </a:stretch>
          </p:blipFill>
          <p:spPr>
            <a:xfrm>
              <a:off x="3958514" y="856261"/>
              <a:ext cx="4629052" cy="4364535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 l="15931" t="20459" r="66724" b="53012"/>
            <a:stretch>
              <a:fillRect/>
            </a:stretch>
          </p:blipFill>
          <p:spPr>
            <a:xfrm>
              <a:off x="0" y="1041510"/>
              <a:ext cx="4149713" cy="391258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 l="50020" t="75053" r="33131"/>
            <a:stretch>
              <a:fillRect/>
            </a:stretch>
          </p:blipFill>
          <p:spPr>
            <a:xfrm>
              <a:off x="18682609" y="1119905"/>
              <a:ext cx="4031149" cy="367939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 l="16288" t="46875" r="66802" b="25694"/>
            <a:stretch>
              <a:fillRect/>
            </a:stretch>
          </p:blipFill>
          <p:spPr>
            <a:xfrm>
              <a:off x="14210398" y="701652"/>
              <a:ext cx="4481044" cy="44810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/>
          <a:stretch>
            <a:fillRect/>
          </a:stretch>
        </p:blipFill>
        <p:spPr>
          <a:xfrm>
            <a:off x="0" y="-342900"/>
            <a:ext cx="18288000" cy="1828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358974" y="3130588"/>
            <a:ext cx="1664519" cy="238470"/>
            <a:chOff x="0" y="0"/>
            <a:chExt cx="3545840" cy="508000"/>
          </a:xfrm>
        </p:grpSpPr>
        <p:sp>
          <p:nvSpPr>
            <p:cNvPr id="4" name="Freeform 4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54944" y="5454238"/>
            <a:ext cx="1664519" cy="238470"/>
            <a:chOff x="0" y="0"/>
            <a:chExt cx="3545840" cy="508000"/>
          </a:xfrm>
        </p:grpSpPr>
        <p:sp>
          <p:nvSpPr>
            <p:cNvPr id="7" name="Freeform 7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385063" y="5447208"/>
            <a:ext cx="1664519" cy="238470"/>
            <a:chOff x="0" y="0"/>
            <a:chExt cx="3545840" cy="508000"/>
          </a:xfrm>
        </p:grpSpPr>
        <p:sp>
          <p:nvSpPr>
            <p:cNvPr id="10" name="Freeform 10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10800000">
            <a:off x="5997293" y="5454238"/>
            <a:ext cx="1664519" cy="238470"/>
            <a:chOff x="0" y="0"/>
            <a:chExt cx="3545840" cy="508000"/>
          </a:xfrm>
        </p:grpSpPr>
        <p:sp>
          <p:nvSpPr>
            <p:cNvPr id="13" name="Freeform 13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10800000">
            <a:off x="3385063" y="3268529"/>
            <a:ext cx="1664519" cy="238470"/>
            <a:chOff x="0" y="0"/>
            <a:chExt cx="3545840" cy="508000"/>
          </a:xfrm>
        </p:grpSpPr>
        <p:sp>
          <p:nvSpPr>
            <p:cNvPr id="16" name="Freeform 16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29862" y="4145288"/>
            <a:ext cx="2999675" cy="2999675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4514009" y="2719648"/>
            <a:ext cx="3094537" cy="1060352"/>
            <a:chOff x="0" y="0"/>
            <a:chExt cx="4126049" cy="1413802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4126049" cy="1413802"/>
              <a:chOff x="0" y="0"/>
              <a:chExt cx="8170604" cy="279968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70604" cy="2799680"/>
              </a:xfrm>
              <a:custGeom>
                <a:avLst/>
                <a:gdLst/>
                <a:ahLst/>
                <a:cxnLst/>
                <a:rect l="l" t="t" r="r" b="b"/>
                <a:pathLst>
                  <a:path w="8170604" h="2799680">
                    <a:moveTo>
                      <a:pt x="8046145" y="2799680"/>
                    </a:moveTo>
                    <a:lnTo>
                      <a:pt x="124460" y="2799680"/>
                    </a:lnTo>
                    <a:cubicBezTo>
                      <a:pt x="55880" y="2799680"/>
                      <a:pt x="0" y="2743800"/>
                      <a:pt x="0" y="267522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046145" y="0"/>
                    </a:lnTo>
                    <a:cubicBezTo>
                      <a:pt x="8114724" y="0"/>
                      <a:pt x="8170604" y="55880"/>
                      <a:pt x="8170604" y="124460"/>
                    </a:cubicBezTo>
                    <a:lnTo>
                      <a:pt x="8170604" y="2675220"/>
                    </a:lnTo>
                    <a:cubicBezTo>
                      <a:pt x="8170604" y="2743800"/>
                      <a:pt x="8114724" y="2799680"/>
                      <a:pt x="8046145" y="2799680"/>
                    </a:cubicBezTo>
                    <a:close/>
                  </a:path>
                </a:pathLst>
              </a:custGeom>
              <a:solidFill>
                <a:srgbClr val="8FD9D1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29835" y="204990"/>
              <a:ext cx="4053223" cy="834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3600" b="1" i="0" spc="179">
                  <a:solidFill>
                    <a:srgbClr val="050A30"/>
                  </a:solidFill>
                  <a:latin typeface="Aileron Regular"/>
                </a:rPr>
                <a:t>Bitácora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26584" y="4658641"/>
            <a:ext cx="3094537" cy="1737621"/>
            <a:chOff x="0" y="0"/>
            <a:chExt cx="4126049" cy="231682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4126049" cy="2316828"/>
              <a:chOff x="0" y="0"/>
              <a:chExt cx="8170604" cy="458789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70604" cy="4587896"/>
              </a:xfrm>
              <a:custGeom>
                <a:avLst/>
                <a:gdLst/>
                <a:ahLst/>
                <a:cxnLst/>
                <a:rect l="l" t="t" r="r" b="b"/>
                <a:pathLst>
                  <a:path w="8170604" h="4587896">
                    <a:moveTo>
                      <a:pt x="8046145" y="4587896"/>
                    </a:moveTo>
                    <a:lnTo>
                      <a:pt x="124460" y="4587896"/>
                    </a:lnTo>
                    <a:cubicBezTo>
                      <a:pt x="55880" y="4587896"/>
                      <a:pt x="0" y="4532016"/>
                      <a:pt x="0" y="446343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046145" y="0"/>
                    </a:lnTo>
                    <a:cubicBezTo>
                      <a:pt x="8114724" y="0"/>
                      <a:pt x="8170604" y="55880"/>
                      <a:pt x="8170604" y="124460"/>
                    </a:cubicBezTo>
                    <a:lnTo>
                      <a:pt x="8170604" y="4463436"/>
                    </a:lnTo>
                    <a:cubicBezTo>
                      <a:pt x="8170604" y="4532016"/>
                      <a:pt x="8114724" y="4587896"/>
                      <a:pt x="8046145" y="4587896"/>
                    </a:cubicBezTo>
                    <a:close/>
                  </a:path>
                </a:pathLst>
              </a:custGeom>
              <a:solidFill>
                <a:srgbClr val="8FD9D1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29835" y="204990"/>
              <a:ext cx="4053223" cy="1737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3600" b="1" i="0" spc="179">
                  <a:solidFill>
                    <a:srgbClr val="050A30"/>
                  </a:solidFill>
                  <a:latin typeface="Aileron Regular"/>
                </a:rPr>
                <a:t>Registro de estudiantes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26584" y="2474124"/>
            <a:ext cx="3094537" cy="1737621"/>
            <a:chOff x="0" y="0"/>
            <a:chExt cx="4126049" cy="2316828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4126049" cy="2316828"/>
              <a:chOff x="0" y="0"/>
              <a:chExt cx="8170604" cy="4587896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70604" cy="4587896"/>
              </a:xfrm>
              <a:custGeom>
                <a:avLst/>
                <a:gdLst/>
                <a:ahLst/>
                <a:cxnLst/>
                <a:rect l="l" t="t" r="r" b="b"/>
                <a:pathLst>
                  <a:path w="8170604" h="4587896">
                    <a:moveTo>
                      <a:pt x="8046145" y="4587896"/>
                    </a:moveTo>
                    <a:lnTo>
                      <a:pt x="124460" y="4587896"/>
                    </a:lnTo>
                    <a:cubicBezTo>
                      <a:pt x="55880" y="4587896"/>
                      <a:pt x="0" y="4532016"/>
                      <a:pt x="0" y="446343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046145" y="0"/>
                    </a:lnTo>
                    <a:cubicBezTo>
                      <a:pt x="8114724" y="0"/>
                      <a:pt x="8170604" y="55880"/>
                      <a:pt x="8170604" y="124460"/>
                    </a:cubicBezTo>
                    <a:lnTo>
                      <a:pt x="8170604" y="4463436"/>
                    </a:lnTo>
                    <a:cubicBezTo>
                      <a:pt x="8170604" y="4532016"/>
                      <a:pt x="8114724" y="4587896"/>
                      <a:pt x="8046145" y="4587896"/>
                    </a:cubicBezTo>
                    <a:close/>
                  </a:path>
                </a:pathLst>
              </a:custGeom>
              <a:solidFill>
                <a:srgbClr val="8FD9D1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29835" y="204990"/>
              <a:ext cx="4053223" cy="1737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3600" b="1" i="0" spc="179">
                  <a:solidFill>
                    <a:srgbClr val="050A30"/>
                  </a:solidFill>
                  <a:latin typeface="Aileron Regular"/>
                </a:rPr>
                <a:t>Registro de educadores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 rot="-10800000">
            <a:off x="3385063" y="7509687"/>
            <a:ext cx="1664519" cy="238470"/>
            <a:chOff x="0" y="0"/>
            <a:chExt cx="3545840" cy="508000"/>
          </a:xfrm>
        </p:grpSpPr>
        <p:sp>
          <p:nvSpPr>
            <p:cNvPr id="32" name="Freeform 32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6584" y="7144964"/>
            <a:ext cx="3094537" cy="1001515"/>
            <a:chOff x="0" y="0"/>
            <a:chExt cx="8170604" cy="264433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70604" cy="2644333"/>
            </a:xfrm>
            <a:custGeom>
              <a:avLst/>
              <a:gdLst/>
              <a:ahLst/>
              <a:cxnLst/>
              <a:rect l="l" t="t" r="r" b="b"/>
              <a:pathLst>
                <a:path w="8170604" h="2644333">
                  <a:moveTo>
                    <a:pt x="8046145" y="2644333"/>
                  </a:moveTo>
                  <a:lnTo>
                    <a:pt x="124460" y="2644333"/>
                  </a:lnTo>
                  <a:cubicBezTo>
                    <a:pt x="55880" y="2644333"/>
                    <a:pt x="0" y="2588452"/>
                    <a:pt x="0" y="25198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46145" y="0"/>
                  </a:lnTo>
                  <a:cubicBezTo>
                    <a:pt x="8114724" y="0"/>
                    <a:pt x="8170604" y="55880"/>
                    <a:pt x="8170604" y="124460"/>
                  </a:cubicBezTo>
                  <a:lnTo>
                    <a:pt x="8170604" y="2519873"/>
                  </a:lnTo>
                  <a:cubicBezTo>
                    <a:pt x="8170604" y="2588453"/>
                    <a:pt x="8114724" y="2644333"/>
                    <a:pt x="8046145" y="2644333"/>
                  </a:cubicBezTo>
                  <a:close/>
                </a:path>
              </a:pathLst>
            </a:custGeom>
            <a:solidFill>
              <a:srgbClr val="8FD9D1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848960" y="7240713"/>
            <a:ext cx="3039917" cy="65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 b="1" i="0" spc="179">
                <a:solidFill>
                  <a:srgbClr val="050A30"/>
                </a:solidFill>
                <a:latin typeface="Aileron Regular"/>
              </a:rPr>
              <a:t>Status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3358974" y="8073224"/>
            <a:ext cx="1664519" cy="238470"/>
            <a:chOff x="0" y="0"/>
            <a:chExt cx="3545840" cy="508000"/>
          </a:xfrm>
        </p:grpSpPr>
        <p:sp>
          <p:nvSpPr>
            <p:cNvPr id="38" name="Freeform 38"/>
            <p:cNvSpPr/>
            <p:nvPr/>
          </p:nvSpPr>
          <p:spPr>
            <a:xfrm>
              <a:off x="3098442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6" y="91900"/>
                    <a:pt x="407116" y="204470"/>
                  </a:cubicBezTo>
                  <a:cubicBezTo>
                    <a:pt x="407116" y="317040"/>
                    <a:pt x="316127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0" name="Group 40"/>
          <p:cNvGrpSpPr/>
          <p:nvPr/>
        </p:nvGrpSpPr>
        <p:grpSpPr>
          <a:xfrm rot="-5400000">
            <a:off x="12040749" y="4355398"/>
            <a:ext cx="2636450" cy="381818"/>
            <a:chOff x="0" y="0"/>
            <a:chExt cx="3507740" cy="508000"/>
          </a:xfrm>
        </p:grpSpPr>
        <p:sp>
          <p:nvSpPr>
            <p:cNvPr id="41" name="Freeform 41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2" name="Group 42"/>
          <p:cNvGrpSpPr/>
          <p:nvPr/>
        </p:nvGrpSpPr>
        <p:grpSpPr>
          <a:xfrm rot="-5400000">
            <a:off x="12040749" y="6711900"/>
            <a:ext cx="2636450" cy="381818"/>
            <a:chOff x="0" y="0"/>
            <a:chExt cx="3507740" cy="508000"/>
          </a:xfrm>
        </p:grpSpPr>
        <p:sp>
          <p:nvSpPr>
            <p:cNvPr id="43" name="Freeform 43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0875861" y="5177327"/>
            <a:ext cx="3012953" cy="814512"/>
            <a:chOff x="0" y="0"/>
            <a:chExt cx="9555633" cy="258324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1540819" y="5123295"/>
            <a:ext cx="1258894" cy="76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200" b="1" i="0" spc="210">
                <a:solidFill>
                  <a:srgbClr val="050A30"/>
                </a:solidFill>
                <a:latin typeface="Aileron Regular"/>
              </a:rPr>
              <a:t>APP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4514009" y="7015681"/>
            <a:ext cx="3094537" cy="2207901"/>
            <a:chOff x="0" y="0"/>
            <a:chExt cx="8170604" cy="582959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70604" cy="5829592"/>
            </a:xfrm>
            <a:custGeom>
              <a:avLst/>
              <a:gdLst/>
              <a:ahLst/>
              <a:cxnLst/>
              <a:rect l="l" t="t" r="r" b="b"/>
              <a:pathLst>
                <a:path w="8170604" h="5829592">
                  <a:moveTo>
                    <a:pt x="8046145" y="5829591"/>
                  </a:moveTo>
                  <a:lnTo>
                    <a:pt x="124460" y="5829591"/>
                  </a:lnTo>
                  <a:cubicBezTo>
                    <a:pt x="55880" y="5829591"/>
                    <a:pt x="0" y="5773712"/>
                    <a:pt x="0" y="57051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46145" y="0"/>
                  </a:lnTo>
                  <a:cubicBezTo>
                    <a:pt x="8114724" y="0"/>
                    <a:pt x="8170604" y="55880"/>
                    <a:pt x="8170604" y="124460"/>
                  </a:cubicBezTo>
                  <a:lnTo>
                    <a:pt x="8170604" y="5705132"/>
                  </a:lnTo>
                  <a:cubicBezTo>
                    <a:pt x="8170604" y="5773712"/>
                    <a:pt x="8114724" y="5829592"/>
                    <a:pt x="8046145" y="5829592"/>
                  </a:cubicBezTo>
                  <a:close/>
                </a:path>
              </a:pathLst>
            </a:custGeom>
            <a:solidFill>
              <a:srgbClr val="8FD9D1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14536385" y="7037354"/>
            <a:ext cx="3039917" cy="200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 b="1" i="0" spc="179">
                <a:solidFill>
                  <a:srgbClr val="050A30"/>
                </a:solidFill>
                <a:latin typeface="Aileron Regular"/>
              </a:rPr>
              <a:t>Avances y logros alcanzados</a:t>
            </a:r>
          </a:p>
        </p:txBody>
      </p:sp>
      <p:grpSp>
        <p:nvGrpSpPr>
          <p:cNvPr id="50" name="Group 50"/>
          <p:cNvGrpSpPr/>
          <p:nvPr/>
        </p:nvGrpSpPr>
        <p:grpSpPr>
          <a:xfrm rot="-5400000">
            <a:off x="3734466" y="4498826"/>
            <a:ext cx="2636450" cy="381818"/>
            <a:chOff x="0" y="0"/>
            <a:chExt cx="3507740" cy="508000"/>
          </a:xfrm>
        </p:grpSpPr>
        <p:sp>
          <p:nvSpPr>
            <p:cNvPr id="51" name="Freeform 51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52" name="Group 52"/>
          <p:cNvGrpSpPr/>
          <p:nvPr/>
        </p:nvGrpSpPr>
        <p:grpSpPr>
          <a:xfrm rot="-5400000">
            <a:off x="3731357" y="6119788"/>
            <a:ext cx="2636450" cy="381818"/>
            <a:chOff x="0" y="0"/>
            <a:chExt cx="3507740" cy="508000"/>
          </a:xfrm>
        </p:grpSpPr>
        <p:sp>
          <p:nvSpPr>
            <p:cNvPr id="53" name="Freeform 53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4594708" y="5170201"/>
            <a:ext cx="2519421" cy="821179"/>
            <a:chOff x="0" y="0"/>
            <a:chExt cx="9555633" cy="311456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555634" cy="3114561"/>
            </a:xfrm>
            <a:custGeom>
              <a:avLst/>
              <a:gdLst/>
              <a:ahLst/>
              <a:cxnLst/>
              <a:rect l="l" t="t" r="r" b="b"/>
              <a:pathLst>
                <a:path w="9555634" h="3114561">
                  <a:moveTo>
                    <a:pt x="9431173" y="3114561"/>
                  </a:moveTo>
                  <a:lnTo>
                    <a:pt x="124460" y="3114561"/>
                  </a:lnTo>
                  <a:cubicBezTo>
                    <a:pt x="55880" y="3114561"/>
                    <a:pt x="0" y="3058681"/>
                    <a:pt x="0" y="299010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990101"/>
                  </a:lnTo>
                  <a:cubicBezTo>
                    <a:pt x="9555634" y="3058681"/>
                    <a:pt x="9499753" y="3114561"/>
                    <a:pt x="9431173" y="3114561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56" name="TextBox 56"/>
          <p:cNvSpPr txBox="1"/>
          <p:nvPr/>
        </p:nvSpPr>
        <p:spPr>
          <a:xfrm>
            <a:off x="5228953" y="5116266"/>
            <a:ext cx="1344619" cy="76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b="1" i="0" spc="210">
                <a:solidFill>
                  <a:srgbClr val="050A30"/>
                </a:solidFill>
                <a:latin typeface="Aileron Regular"/>
              </a:rPr>
              <a:t>WEB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29862" y="4763920"/>
            <a:ext cx="2990756" cy="149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000" b="1" i="0" spc="200">
                <a:solidFill>
                  <a:srgbClr val="FFFFFF"/>
                </a:solidFill>
                <a:latin typeface="Aileron Regular"/>
              </a:rPr>
              <a:t>NUBE EDUKAPP</a:t>
            </a:r>
          </a:p>
        </p:txBody>
      </p:sp>
      <p:sp>
        <p:nvSpPr>
          <p:cNvPr id="58" name="AutoShape 58"/>
          <p:cNvSpPr/>
          <p:nvPr/>
        </p:nvSpPr>
        <p:spPr>
          <a:xfrm>
            <a:off x="5049582" y="865428"/>
            <a:ext cx="8118483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sp>
        <p:nvSpPr>
          <p:cNvPr id="59" name="TextBox 59"/>
          <p:cNvSpPr txBox="1"/>
          <p:nvPr/>
        </p:nvSpPr>
        <p:spPr>
          <a:xfrm>
            <a:off x="5243599" y="1190625"/>
            <a:ext cx="7800801" cy="91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36"/>
              </a:lnSpc>
              <a:spcBef>
                <a:spcPct val="0"/>
              </a:spcBef>
              <a:buFont typeface="Arial"/>
              <a:buChar char="•"/>
            </a:pPr>
            <a:r>
              <a:rPr lang="en-US" sz="5600" b="0" i="0" spc="168">
                <a:solidFill>
                  <a:srgbClr val="FFFFFF"/>
                </a:solidFill>
                <a:latin typeface="Aileron Heavy"/>
              </a:rPr>
              <a:t>FUNCIONAMIENTO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9296" y="4882230"/>
            <a:ext cx="1835693" cy="183569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06168" y="4882230"/>
            <a:ext cx="1835693" cy="183569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97732" y="4882230"/>
            <a:ext cx="1835693" cy="183569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14605" y="4882230"/>
            <a:ext cx="1835693" cy="18356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10374" y="4882230"/>
            <a:ext cx="1835693" cy="183569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 rot="5400000">
            <a:off x="2166891" y="3279323"/>
            <a:ext cx="1680502" cy="336100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 rot="5400000">
            <a:off x="8183764" y="3279323"/>
            <a:ext cx="1680502" cy="336100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r="50000"/>
          <a:stretch>
            <a:fillRect/>
          </a:stretch>
        </p:blipFill>
        <p:spPr>
          <a:xfrm rot="5400000">
            <a:off x="14187969" y="3279323"/>
            <a:ext cx="1680502" cy="336100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 r="50000"/>
          <a:stretch>
            <a:fillRect/>
          </a:stretch>
        </p:blipFill>
        <p:spPr>
          <a:xfrm rot="-5400000">
            <a:off x="5175327" y="4938713"/>
            <a:ext cx="1680502" cy="33610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 r="50000"/>
          <a:stretch>
            <a:fillRect/>
          </a:stretch>
        </p:blipFill>
        <p:spPr>
          <a:xfrm rot="-5400000">
            <a:off x="11192200" y="4938713"/>
            <a:ext cx="1680502" cy="3361004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-2700000">
            <a:off x="4184166" y="5462554"/>
            <a:ext cx="633834" cy="632820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2700000">
            <a:off x="10222150" y="5462554"/>
            <a:ext cx="633834" cy="632820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2700000">
            <a:off x="16195839" y="5462554"/>
            <a:ext cx="633834" cy="632820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18" name="Group 18"/>
          <p:cNvGrpSpPr/>
          <p:nvPr/>
        </p:nvGrpSpPr>
        <p:grpSpPr>
          <a:xfrm rot="8100000">
            <a:off x="7197602" y="5483666"/>
            <a:ext cx="633834" cy="632820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20" name="Group 20"/>
          <p:cNvGrpSpPr/>
          <p:nvPr/>
        </p:nvGrpSpPr>
        <p:grpSpPr>
          <a:xfrm rot="8100000">
            <a:off x="13214474" y="5483666"/>
            <a:ext cx="633834" cy="632820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20553" y="5077983"/>
            <a:ext cx="1384731" cy="138473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430088" y="5185038"/>
            <a:ext cx="1187853" cy="118785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241036" y="5002903"/>
            <a:ext cx="1532212" cy="153221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1403968" y="5092441"/>
            <a:ext cx="1256966" cy="130767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4334826" y="5106682"/>
            <a:ext cx="1386788" cy="1386788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971550" y="7143229"/>
            <a:ext cx="3716094" cy="1938641"/>
            <a:chOff x="0" y="0"/>
            <a:chExt cx="4954792" cy="2584855"/>
          </a:xfrm>
        </p:grpSpPr>
        <p:sp>
          <p:nvSpPr>
            <p:cNvPr id="28" name="TextBox 28"/>
            <p:cNvSpPr txBox="1"/>
            <p:nvPr/>
          </p:nvSpPr>
          <p:spPr>
            <a:xfrm>
              <a:off x="0" y="1026565"/>
              <a:ext cx="4954792" cy="1558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b="0" i="0" spc="64">
                  <a:solidFill>
                    <a:srgbClr val="A6A6A6"/>
                  </a:solidFill>
                  <a:latin typeface="Aileron Regular"/>
                </a:rPr>
                <a:t>Para alfabetizar a una persona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954792" cy="840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000" b="1" spc="156">
                  <a:solidFill>
                    <a:srgbClr val="A6A6A6"/>
                  </a:solidFill>
                  <a:latin typeface="Aileron Regular"/>
                </a:rPr>
                <a:t>9</a:t>
              </a:r>
              <a:r>
                <a:rPr lang="en-US" sz="4000" b="1" i="0" spc="156">
                  <a:solidFill>
                    <a:srgbClr val="A6A6A6"/>
                  </a:solidFill>
                  <a:latin typeface="Aileron Regular"/>
                </a:rPr>
                <a:t>7 Horas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197111" y="2923121"/>
            <a:ext cx="3636935" cy="1329041"/>
            <a:chOff x="0" y="0"/>
            <a:chExt cx="4849247" cy="1772055"/>
          </a:xfrm>
        </p:grpSpPr>
        <p:sp>
          <p:nvSpPr>
            <p:cNvPr id="31" name="TextBox 31"/>
            <p:cNvSpPr txBox="1"/>
            <p:nvPr/>
          </p:nvSpPr>
          <p:spPr>
            <a:xfrm>
              <a:off x="0" y="1026565"/>
              <a:ext cx="4849247" cy="745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b="0" i="0" spc="64">
                  <a:solidFill>
                    <a:srgbClr val="A6A6A6"/>
                  </a:solidFill>
                  <a:latin typeface="Aileron Regular"/>
                </a:rPr>
                <a:t>De servicio social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4849247" cy="840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000" b="1" spc="156">
                  <a:solidFill>
                    <a:srgbClr val="A6A6A6"/>
                  </a:solidFill>
                  <a:latin typeface="Aileron Regular"/>
                </a:rPr>
                <a:t>4</a:t>
              </a:r>
              <a:r>
                <a:rPr lang="en-US" sz="4000" b="1" i="0" spc="156">
                  <a:solidFill>
                    <a:srgbClr val="A6A6A6"/>
                  </a:solidFill>
                  <a:latin typeface="Aileron Regular"/>
                </a:rPr>
                <a:t>80 Horas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329820" y="7704948"/>
            <a:ext cx="5388389" cy="1976741"/>
            <a:chOff x="0" y="0"/>
            <a:chExt cx="7184519" cy="2635655"/>
          </a:xfrm>
        </p:grpSpPr>
        <p:sp>
          <p:nvSpPr>
            <p:cNvPr id="34" name="TextBox 34"/>
            <p:cNvSpPr txBox="1"/>
            <p:nvPr/>
          </p:nvSpPr>
          <p:spPr>
            <a:xfrm>
              <a:off x="0" y="1890165"/>
              <a:ext cx="7184519" cy="745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b="0" i="0" spc="64">
                  <a:solidFill>
                    <a:srgbClr val="A6A6A6"/>
                  </a:solidFill>
                  <a:latin typeface="Aileron Regular"/>
                </a:rPr>
                <a:t>Por voluntario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7184519" cy="1704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000" b="1" i="0" spc="156">
                  <a:solidFill>
                    <a:srgbClr val="A6A6A6"/>
                  </a:solidFill>
                  <a:latin typeface="Aileron Regular"/>
                </a:rPr>
                <a:t>=Más de 4 personas alfabetizadas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660934" y="7143229"/>
            <a:ext cx="4859094" cy="2548241"/>
            <a:chOff x="0" y="0"/>
            <a:chExt cx="6478792" cy="3397655"/>
          </a:xfrm>
        </p:grpSpPr>
        <p:sp>
          <p:nvSpPr>
            <p:cNvPr id="37" name="TextBox 37"/>
            <p:cNvSpPr txBox="1"/>
            <p:nvPr/>
          </p:nvSpPr>
          <p:spPr>
            <a:xfrm>
              <a:off x="0" y="1026565"/>
              <a:ext cx="6478792" cy="2371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b="0" i="0" spc="64">
                  <a:solidFill>
                    <a:srgbClr val="A6A6A6"/>
                  </a:solidFill>
                  <a:latin typeface="Aileron Regular"/>
                </a:rPr>
                <a:t>para erradicar el analfabetismo en el municipio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6478792" cy="840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000" b="1" i="0" spc="156">
                  <a:solidFill>
                    <a:srgbClr val="A6A6A6"/>
                  </a:solidFill>
                  <a:latin typeface="Aileron Regular"/>
                </a:rPr>
                <a:t>4 meses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525618" y="2618321"/>
            <a:ext cx="3005774" cy="1938641"/>
            <a:chOff x="0" y="0"/>
            <a:chExt cx="4007698" cy="2584855"/>
          </a:xfrm>
        </p:grpSpPr>
        <p:sp>
          <p:nvSpPr>
            <p:cNvPr id="40" name="TextBox 40"/>
            <p:cNvSpPr txBox="1"/>
            <p:nvPr/>
          </p:nvSpPr>
          <p:spPr>
            <a:xfrm>
              <a:off x="0" y="1026565"/>
              <a:ext cx="4007698" cy="1558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b="0" i="0" spc="64">
                  <a:solidFill>
                    <a:srgbClr val="A6A6A6"/>
                  </a:solidFill>
                  <a:latin typeface="Aileron Regular"/>
                </a:rPr>
                <a:t>Estudiantes y voluntarios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007698" cy="840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000" b="1" spc="156">
                  <a:solidFill>
                    <a:srgbClr val="A6A6A6"/>
                  </a:solidFill>
                  <a:latin typeface="Aileron Regular"/>
                </a:rPr>
                <a:t>1</a:t>
              </a:r>
              <a:r>
                <a:rPr lang="en-US" sz="4000" b="1" i="0" spc="156">
                  <a:solidFill>
                    <a:srgbClr val="A6A6A6"/>
                  </a:solidFill>
                  <a:latin typeface="Aileron Regular"/>
                </a:rPr>
                <a:t>,750</a:t>
              </a:r>
            </a:p>
          </p:txBody>
        </p:sp>
      </p:grpSp>
      <p:sp>
        <p:nvSpPr>
          <p:cNvPr id="42" name="AutoShape 42"/>
          <p:cNvSpPr/>
          <p:nvPr/>
        </p:nvSpPr>
        <p:spPr>
          <a:xfrm>
            <a:off x="1877757" y="522528"/>
            <a:ext cx="14606424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grpSp>
        <p:nvGrpSpPr>
          <p:cNvPr id="43" name="Group 43"/>
          <p:cNvGrpSpPr/>
          <p:nvPr/>
        </p:nvGrpSpPr>
        <p:grpSpPr>
          <a:xfrm>
            <a:off x="0" y="911244"/>
            <a:ext cx="18288000" cy="1421326"/>
            <a:chOff x="0" y="0"/>
            <a:chExt cx="24384000" cy="1895102"/>
          </a:xfrm>
        </p:grpSpPr>
        <p:sp>
          <p:nvSpPr>
            <p:cNvPr id="44" name="TextBox 44"/>
            <p:cNvSpPr txBox="1"/>
            <p:nvPr/>
          </p:nvSpPr>
          <p:spPr>
            <a:xfrm>
              <a:off x="0" y="1316405"/>
              <a:ext cx="24384000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24384000" cy="1194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3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5600" b="0" i="0" spc="168">
                  <a:solidFill>
                    <a:srgbClr val="A6A6A6"/>
                  </a:solidFill>
                  <a:latin typeface="Aileron Heavy"/>
                </a:rPr>
                <a:t>CÓMO ALFABETIZAR A UN MUNICIPIO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92899" y="3161465"/>
            <a:ext cx="5198800" cy="5746944"/>
            <a:chOff x="0" y="0"/>
            <a:chExt cx="6931733" cy="7662591"/>
          </a:xfrm>
        </p:grpSpPr>
        <p:sp>
          <p:nvSpPr>
            <p:cNvPr id="3" name="TextBox 3"/>
            <p:cNvSpPr txBox="1"/>
            <p:nvPr/>
          </p:nvSpPr>
          <p:spPr>
            <a:xfrm>
              <a:off x="3166213" y="7068587"/>
              <a:ext cx="599306" cy="594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3"/>
                </a:lnSpc>
              </a:pPr>
              <a:r>
                <a:rPr lang="en-US" sz="1273">
                  <a:solidFill>
                    <a:srgbClr val="050A3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1783"/>
                </a:lnSpc>
              </a:pPr>
              <a:r>
                <a:rPr lang="en-US" sz="1273">
                  <a:solidFill>
                    <a:srgbClr val="050A30"/>
                  </a:solidFill>
                  <a:latin typeface="Arimo"/>
                </a:rPr>
                <a:t>100%</a:t>
              </a: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6931733" cy="6931733"/>
              <a:chOff x="0" y="0"/>
              <a:chExt cx="25400" cy="25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1" y="0"/>
                <a:ext cx="25401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5401" h="25400">
                    <a:moveTo>
                      <a:pt x="12701" y="0"/>
                    </a:moveTo>
                    <a:lnTo>
                      <a:pt x="12701" y="0"/>
                    </a:lnTo>
                    <a:cubicBezTo>
                      <a:pt x="19715" y="0"/>
                      <a:pt x="25401" y="5686"/>
                      <a:pt x="25401" y="12700"/>
                    </a:cubicBezTo>
                    <a:cubicBezTo>
                      <a:pt x="25401" y="19714"/>
                      <a:pt x="19716" y="25400"/>
                      <a:pt x="12702" y="25400"/>
                    </a:cubicBezTo>
                    <a:cubicBezTo>
                      <a:pt x="5688" y="25400"/>
                      <a:pt x="2" y="19715"/>
                      <a:pt x="1" y="12701"/>
                    </a:cubicBezTo>
                    <a:cubicBezTo>
                      <a:pt x="0" y="5687"/>
                      <a:pt x="5686" y="1"/>
                      <a:pt x="12700" y="0"/>
                    </a:cubicBezTo>
                    <a:lnTo>
                      <a:pt x="12701" y="12700"/>
                    </a:ln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7175AD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974819" y="3500589"/>
            <a:ext cx="4512080" cy="4518117"/>
            <a:chOff x="0" y="0"/>
            <a:chExt cx="6016106" cy="602415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l="66" r="66"/>
            <a:stretch>
              <a:fillRect/>
            </a:stretch>
          </p:blipFill>
          <p:spPr>
            <a:xfrm>
              <a:off x="0" y="0"/>
              <a:ext cx="6016106" cy="6024156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385059" y="2196918"/>
              <a:ext cx="5245988" cy="1592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8"/>
                </a:lnSpc>
              </a:pPr>
              <a:r>
                <a:rPr lang="en-US" sz="3663" b="0" spc="109">
                  <a:solidFill>
                    <a:srgbClr val="050A30"/>
                  </a:solidFill>
                  <a:latin typeface="Aileron Heavy"/>
                </a:rPr>
                <a:t>$29,830 MXN</a:t>
              </a:r>
            </a:p>
            <a:p>
              <a:pPr algn="ctr">
                <a:lnSpc>
                  <a:spcPts val="4798"/>
                </a:lnSpc>
              </a:pPr>
              <a:r>
                <a:rPr lang="en-US" sz="3663" b="0" spc="109">
                  <a:solidFill>
                    <a:srgbClr val="050A30"/>
                  </a:solidFill>
                  <a:latin typeface="Aileron Heavy"/>
                </a:rPr>
                <a:t>MENSUAL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13624723" y="5397973"/>
            <a:ext cx="3434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sp>
        <p:nvSpPr>
          <p:cNvPr id="11" name="AutoShape 11"/>
          <p:cNvSpPr/>
          <p:nvPr/>
        </p:nvSpPr>
        <p:spPr>
          <a:xfrm>
            <a:off x="13031748" y="1764822"/>
            <a:ext cx="4227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33559" y="4145432"/>
            <a:ext cx="298165" cy="2981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80805" y="6019986"/>
            <a:ext cx="298165" cy="298165"/>
          </a:xfrm>
          <a:prstGeom prst="rect">
            <a:avLst/>
          </a:prstGeom>
        </p:spPr>
      </p:pic>
      <p:sp>
        <p:nvSpPr>
          <p:cNvPr id="14" name="AutoShape 14"/>
          <p:cNvSpPr/>
          <p:nvPr/>
        </p:nvSpPr>
        <p:spPr>
          <a:xfrm>
            <a:off x="828675" y="4130263"/>
            <a:ext cx="3434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sp>
        <p:nvSpPr>
          <p:cNvPr id="15" name="AutoShape 15"/>
          <p:cNvSpPr/>
          <p:nvPr/>
        </p:nvSpPr>
        <p:spPr>
          <a:xfrm>
            <a:off x="1028700" y="1811083"/>
            <a:ext cx="4227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28620" y="4024925"/>
            <a:ext cx="298165" cy="298165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28675" y="7457265"/>
            <a:ext cx="390272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i="0" spc="468">
                <a:solidFill>
                  <a:srgbClr val="D9D9D9"/>
                </a:solidFill>
                <a:latin typeface="Aileron Regular"/>
              </a:rPr>
              <a:t>EVENTOS ALTRUISTAS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028700" y="8785613"/>
            <a:ext cx="4227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42002" y="7863746"/>
            <a:ext cx="298165" cy="298165"/>
          </a:xfrm>
          <a:prstGeom prst="rect">
            <a:avLst/>
          </a:prstGeom>
        </p:spPr>
      </p:pic>
      <p:sp>
        <p:nvSpPr>
          <p:cNvPr id="20" name="AutoShape 20"/>
          <p:cNvSpPr/>
          <p:nvPr/>
        </p:nvSpPr>
        <p:spPr>
          <a:xfrm>
            <a:off x="828675" y="6632470"/>
            <a:ext cx="3434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03682" y="6019986"/>
            <a:ext cx="298165" cy="298165"/>
          </a:xfrm>
          <a:prstGeom prst="rect">
            <a:avLst/>
          </a:prstGeom>
        </p:spPr>
      </p:pic>
      <p:sp>
        <p:nvSpPr>
          <p:cNvPr id="22" name="AutoShape 22"/>
          <p:cNvSpPr/>
          <p:nvPr/>
        </p:nvSpPr>
        <p:spPr>
          <a:xfrm>
            <a:off x="4931420" y="762000"/>
            <a:ext cx="8249410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sp>
        <p:nvSpPr>
          <p:cNvPr id="23" name="TextBox 23"/>
          <p:cNvSpPr txBox="1"/>
          <p:nvPr/>
        </p:nvSpPr>
        <p:spPr>
          <a:xfrm>
            <a:off x="13156555" y="3938739"/>
            <a:ext cx="390272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i="0" spc="468">
                <a:solidFill>
                  <a:srgbClr val="D9D9D9"/>
                </a:solidFill>
                <a:latin typeface="Aileron Regular"/>
              </a:rPr>
              <a:t>PATROCINIOS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10054" y="5773781"/>
            <a:ext cx="4473171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i="0" spc="468">
                <a:solidFill>
                  <a:srgbClr val="D9D9D9"/>
                </a:solidFill>
                <a:latin typeface="Aileron Regular"/>
              </a:rPr>
              <a:t>FONDOS PÚBLICOS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8239" y="3767289"/>
            <a:ext cx="484569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i="0" spc="468">
                <a:solidFill>
                  <a:srgbClr val="D9D9D9"/>
                </a:solidFill>
                <a:latin typeface="Aileron Regular"/>
              </a:rPr>
              <a:t>CROWDFUNDING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7275" y="5819501"/>
            <a:ext cx="390272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i="0" spc="468">
                <a:solidFill>
                  <a:srgbClr val="D9D9D9"/>
                </a:solidFill>
                <a:latin typeface="Aileron Regular"/>
              </a:rPr>
              <a:t>DONACIONES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0" y="1149589"/>
            <a:ext cx="18288000" cy="1421326"/>
            <a:chOff x="0" y="0"/>
            <a:chExt cx="24384000" cy="1895102"/>
          </a:xfrm>
        </p:grpSpPr>
        <p:sp>
          <p:nvSpPr>
            <p:cNvPr id="28" name="TextBox 28"/>
            <p:cNvSpPr txBox="1"/>
            <p:nvPr/>
          </p:nvSpPr>
          <p:spPr>
            <a:xfrm>
              <a:off x="0" y="1316405"/>
              <a:ext cx="24384000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24384000" cy="1194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3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5600" b="0" i="0" spc="168">
                  <a:solidFill>
                    <a:srgbClr val="FFFFFF"/>
                  </a:solidFill>
                  <a:latin typeface="Aileron Heavy"/>
                </a:rPr>
                <a:t>FINANCIAMIENTO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11486898" y="8003533"/>
            <a:ext cx="6347861" cy="1676400"/>
          </a:xfrm>
          <a:prstGeom prst="rect">
            <a:avLst/>
          </a:prstGeom>
          <a:solidFill>
            <a:srgbClr val="F4F6FC">
              <a:alpha val="19607"/>
            </a:srgbClr>
          </a:solidFill>
        </p:spPr>
      </p:sp>
      <p:sp>
        <p:nvSpPr>
          <p:cNvPr id="31" name="AutoShape 31"/>
          <p:cNvSpPr/>
          <p:nvPr/>
        </p:nvSpPr>
        <p:spPr>
          <a:xfrm>
            <a:off x="13031748" y="8841734"/>
            <a:ext cx="4227552" cy="15169"/>
          </a:xfrm>
          <a:prstGeom prst="rect">
            <a:avLst/>
          </a:prstGeom>
          <a:solidFill>
            <a:srgbClr val="191919">
              <a:alpha val="19607"/>
            </a:srgbClr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703716" y="8185775"/>
            <a:ext cx="1277090" cy="1445266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533559" y="8319578"/>
            <a:ext cx="4861135" cy="103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85"/>
              </a:lnSpc>
            </a:pPr>
            <a:r>
              <a:rPr lang="en-US" sz="2989" i="0" spc="388">
                <a:solidFill>
                  <a:srgbClr val="D9D9D9"/>
                </a:solidFill>
                <a:latin typeface="Aileron Regular"/>
              </a:rPr>
              <a:t>NOTA ACLARATORIA</a:t>
            </a:r>
          </a:p>
          <a:p>
            <a:pPr algn="r">
              <a:lnSpc>
                <a:spcPts val="4185"/>
              </a:lnSpc>
            </a:pPr>
            <a:r>
              <a:rPr lang="en-US" sz="2989" i="0" spc="388">
                <a:solidFill>
                  <a:srgbClr val="D9D9D9"/>
                </a:solidFill>
                <a:latin typeface="Aileron Regular"/>
              </a:rPr>
              <a:t>POR 8 MESES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017127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1000"/>
          </a:blip>
          <a:srcRect l="6077" r="58609"/>
          <a:stretch>
            <a:fillRect/>
          </a:stretch>
        </p:blipFill>
        <p:spPr>
          <a:xfrm>
            <a:off x="0" y="0"/>
            <a:ext cx="5478685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612149" y="8841749"/>
            <a:ext cx="833102" cy="8331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39334" y="1066800"/>
            <a:ext cx="9764101" cy="5785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19"/>
              </a:lnSpc>
            </a:pPr>
            <a:r>
              <a:rPr lang="en-US" sz="8000" b="1" i="0" spc="80">
                <a:solidFill>
                  <a:srgbClr val="FFFFFF"/>
                </a:solidFill>
                <a:latin typeface="Aileron Heavy"/>
              </a:rPr>
              <a:t>"La </a:t>
            </a:r>
            <a:r>
              <a:rPr lang="en-US" sz="8000" b="1" i="0" spc="80">
                <a:solidFill>
                  <a:srgbClr val="050A30"/>
                </a:solidFill>
                <a:latin typeface="Aileron Heavy"/>
              </a:rPr>
              <a:t>educación</a:t>
            </a:r>
            <a:r>
              <a:rPr lang="en-US" sz="8000" b="1" i="0" spc="80">
                <a:solidFill>
                  <a:srgbClr val="FFFFFF"/>
                </a:solidFill>
                <a:latin typeface="Aileron Heavy"/>
              </a:rPr>
              <a:t> es el arma más </a:t>
            </a:r>
            <a:r>
              <a:rPr lang="en-US" sz="8000" b="1" i="0" spc="80">
                <a:solidFill>
                  <a:srgbClr val="050A30"/>
                </a:solidFill>
                <a:latin typeface="Aileron Heavy"/>
              </a:rPr>
              <a:t>poderosa</a:t>
            </a:r>
            <a:r>
              <a:rPr lang="en-US" sz="8000" b="1" i="0" spc="80">
                <a:solidFill>
                  <a:srgbClr val="FFFFFF"/>
                </a:solidFill>
                <a:latin typeface="Aileron Heavy"/>
              </a:rPr>
              <a:t> que puedes usar para </a:t>
            </a:r>
            <a:r>
              <a:rPr lang="en-US" sz="8000" b="1" i="0" spc="80">
                <a:solidFill>
                  <a:srgbClr val="050A30"/>
                </a:solidFill>
                <a:latin typeface="Aileron Heavy"/>
              </a:rPr>
              <a:t>cambiar el mundo</a:t>
            </a:r>
            <a:r>
              <a:rPr lang="en-US" sz="8000" b="1" i="0" spc="80">
                <a:solidFill>
                  <a:srgbClr val="FFFFFF"/>
                </a:solidFill>
                <a:latin typeface="Aileron Heavy"/>
              </a:rPr>
              <a:t>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95199" y="8063050"/>
            <a:ext cx="9452371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600" b="0" i="0" spc="179">
                <a:solidFill>
                  <a:srgbClr val="050A30"/>
                </a:solidFill>
                <a:latin typeface="Aileron Regular"/>
              </a:rPr>
              <a:t>NELSON MANDELA</a:t>
            </a:r>
          </a:p>
        </p:txBody>
      </p:sp>
      <p:sp>
        <p:nvSpPr>
          <p:cNvPr id="7" name="AutoShape 7"/>
          <p:cNvSpPr/>
          <p:nvPr/>
        </p:nvSpPr>
        <p:spPr>
          <a:xfrm>
            <a:off x="7495199" y="7113200"/>
            <a:ext cx="9452371" cy="39002"/>
          </a:xfrm>
          <a:prstGeom prst="rect">
            <a:avLst/>
          </a:prstGeom>
          <a:solidFill>
            <a:srgbClr val="050A3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Personalizado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Open Sans</vt:lpstr>
      <vt:lpstr>Aileron Heavy</vt:lpstr>
      <vt:lpstr>Aileron Regular</vt:lpstr>
      <vt:lpstr>Arimo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EduKapp</dc:title>
  <dc:creator>Sofía Leyva</dc:creator>
  <cp:lastModifiedBy>Sofía Leyva</cp:lastModifiedBy>
  <cp:revision>2</cp:revision>
  <dcterms:created xsi:type="dcterms:W3CDTF">2006-08-16T00:00:00Z</dcterms:created>
  <dcterms:modified xsi:type="dcterms:W3CDTF">2019-11-16T20:32:39Z</dcterms:modified>
  <dc:identifier>DADrVAF4exE</dc:identifier>
</cp:coreProperties>
</file>