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9"/>
  </p:notesMasterIdLst>
  <p:handoutMasterIdLst>
    <p:handoutMasterId r:id="rId70"/>
  </p:handoutMasterIdLst>
  <p:sldIdLst>
    <p:sldId id="980" r:id="rId2"/>
    <p:sldId id="684" r:id="rId3"/>
    <p:sldId id="726" r:id="rId4"/>
    <p:sldId id="759" r:id="rId5"/>
    <p:sldId id="727" r:id="rId6"/>
    <p:sldId id="760" r:id="rId7"/>
    <p:sldId id="728" r:id="rId8"/>
    <p:sldId id="970" r:id="rId9"/>
    <p:sldId id="731" r:id="rId10"/>
    <p:sldId id="736" r:id="rId11"/>
    <p:sldId id="870" r:id="rId12"/>
    <p:sldId id="983" r:id="rId13"/>
    <p:sldId id="984" r:id="rId14"/>
    <p:sldId id="985" r:id="rId15"/>
    <p:sldId id="741" r:id="rId16"/>
    <p:sldId id="758" r:id="rId17"/>
    <p:sldId id="762" r:id="rId18"/>
    <p:sldId id="763" r:id="rId19"/>
    <p:sldId id="764" r:id="rId20"/>
    <p:sldId id="765" r:id="rId21"/>
    <p:sldId id="871" r:id="rId22"/>
    <p:sldId id="747" r:id="rId23"/>
    <p:sldId id="872" r:id="rId24"/>
    <p:sldId id="768" r:id="rId25"/>
    <p:sldId id="769" r:id="rId26"/>
    <p:sldId id="873" r:id="rId27"/>
    <p:sldId id="967" r:id="rId28"/>
    <p:sldId id="969" r:id="rId29"/>
    <p:sldId id="876" r:id="rId30"/>
    <p:sldId id="749" r:id="rId31"/>
    <p:sldId id="899" r:id="rId32"/>
    <p:sldId id="971" r:id="rId33"/>
    <p:sldId id="982" r:id="rId34"/>
    <p:sldId id="900" r:id="rId35"/>
    <p:sldId id="907" r:id="rId36"/>
    <p:sldId id="908" r:id="rId37"/>
    <p:sldId id="909" r:id="rId38"/>
    <p:sldId id="910" r:id="rId39"/>
    <p:sldId id="913" r:id="rId40"/>
    <p:sldId id="914" r:id="rId41"/>
    <p:sldId id="952" r:id="rId42"/>
    <p:sldId id="960" r:id="rId43"/>
    <p:sldId id="915" r:id="rId44"/>
    <p:sldId id="916" r:id="rId45"/>
    <p:sldId id="917" r:id="rId46"/>
    <p:sldId id="919" r:id="rId47"/>
    <p:sldId id="920" r:id="rId48"/>
    <p:sldId id="921" r:id="rId49"/>
    <p:sldId id="978" r:id="rId50"/>
    <p:sldId id="979" r:id="rId51"/>
    <p:sldId id="977" r:id="rId52"/>
    <p:sldId id="926" r:id="rId53"/>
    <p:sldId id="927" r:id="rId54"/>
    <p:sldId id="953" r:id="rId55"/>
    <p:sldId id="954" r:id="rId56"/>
    <p:sldId id="955" r:id="rId57"/>
    <p:sldId id="933" r:id="rId58"/>
    <p:sldId id="957" r:id="rId59"/>
    <p:sldId id="959" r:id="rId60"/>
    <p:sldId id="940" r:id="rId61"/>
    <p:sldId id="941" r:id="rId62"/>
    <p:sldId id="963" r:id="rId63"/>
    <p:sldId id="942" r:id="rId64"/>
    <p:sldId id="965" r:id="rId65"/>
    <p:sldId id="944" r:id="rId66"/>
    <p:sldId id="964" r:id="rId67"/>
    <p:sldId id="945" r:id="rId68"/>
  </p:sldIdLst>
  <p:sldSz cx="9144000" cy="6858000" type="screen4x3"/>
  <p:notesSz cx="6985000" cy="9283700"/>
  <p:defaultTextStyle>
    <a:defPPr>
      <a:defRPr lang="en-US"/>
    </a:defPPr>
    <a:lvl1pPr algn="ctr" rtl="0" eaLnBrk="0" fontAlgn="base" hangingPunct="0">
      <a:spcBef>
        <a:spcPct val="50000"/>
      </a:spcBef>
      <a:spcAft>
        <a:spcPct val="0"/>
      </a:spcAft>
      <a:defRPr sz="1600" b="1" kern="1200">
        <a:solidFill>
          <a:schemeClr val="tx2"/>
        </a:solidFill>
        <a:latin typeface="Arial" charset="0"/>
        <a:ea typeface="+mn-ea"/>
        <a:cs typeface="Times New Roman" pitchFamily="18" charset="0"/>
      </a:defRPr>
    </a:lvl1pPr>
    <a:lvl2pPr marL="457200" algn="ctr" rtl="0" eaLnBrk="0" fontAlgn="base" hangingPunct="0">
      <a:spcBef>
        <a:spcPct val="50000"/>
      </a:spcBef>
      <a:spcAft>
        <a:spcPct val="0"/>
      </a:spcAft>
      <a:defRPr sz="1600" b="1" kern="1200">
        <a:solidFill>
          <a:schemeClr val="tx2"/>
        </a:solidFill>
        <a:latin typeface="Arial" charset="0"/>
        <a:ea typeface="+mn-ea"/>
        <a:cs typeface="Times New Roman" pitchFamily="18" charset="0"/>
      </a:defRPr>
    </a:lvl2pPr>
    <a:lvl3pPr marL="914400" algn="ctr" rtl="0" eaLnBrk="0" fontAlgn="base" hangingPunct="0">
      <a:spcBef>
        <a:spcPct val="50000"/>
      </a:spcBef>
      <a:spcAft>
        <a:spcPct val="0"/>
      </a:spcAft>
      <a:defRPr sz="1600" b="1" kern="1200">
        <a:solidFill>
          <a:schemeClr val="tx2"/>
        </a:solidFill>
        <a:latin typeface="Arial" charset="0"/>
        <a:ea typeface="+mn-ea"/>
        <a:cs typeface="Times New Roman" pitchFamily="18" charset="0"/>
      </a:defRPr>
    </a:lvl3pPr>
    <a:lvl4pPr marL="1371600" algn="ctr" rtl="0" eaLnBrk="0" fontAlgn="base" hangingPunct="0">
      <a:spcBef>
        <a:spcPct val="50000"/>
      </a:spcBef>
      <a:spcAft>
        <a:spcPct val="0"/>
      </a:spcAft>
      <a:defRPr sz="1600" b="1" kern="1200">
        <a:solidFill>
          <a:schemeClr val="tx2"/>
        </a:solidFill>
        <a:latin typeface="Arial" charset="0"/>
        <a:ea typeface="+mn-ea"/>
        <a:cs typeface="Times New Roman" pitchFamily="18" charset="0"/>
      </a:defRPr>
    </a:lvl4pPr>
    <a:lvl5pPr marL="1828800" algn="ctr" rtl="0" eaLnBrk="0" fontAlgn="base" hangingPunct="0">
      <a:spcBef>
        <a:spcPct val="50000"/>
      </a:spcBef>
      <a:spcAft>
        <a:spcPct val="0"/>
      </a:spcAft>
      <a:defRPr sz="1600" b="1" kern="1200">
        <a:solidFill>
          <a:schemeClr val="tx2"/>
        </a:solidFill>
        <a:latin typeface="Arial" charset="0"/>
        <a:ea typeface="+mn-ea"/>
        <a:cs typeface="Times New Roman" pitchFamily="18" charset="0"/>
      </a:defRPr>
    </a:lvl5pPr>
    <a:lvl6pPr marL="2286000" algn="l" defTabSz="914400" rtl="0" eaLnBrk="1" latinLnBrk="0" hangingPunct="1">
      <a:defRPr sz="1600" b="1" kern="1200">
        <a:solidFill>
          <a:schemeClr val="tx2"/>
        </a:solidFill>
        <a:latin typeface="Arial" charset="0"/>
        <a:ea typeface="+mn-ea"/>
        <a:cs typeface="Times New Roman" pitchFamily="18" charset="0"/>
      </a:defRPr>
    </a:lvl6pPr>
    <a:lvl7pPr marL="2743200" algn="l" defTabSz="914400" rtl="0" eaLnBrk="1" latinLnBrk="0" hangingPunct="1">
      <a:defRPr sz="1600" b="1" kern="1200">
        <a:solidFill>
          <a:schemeClr val="tx2"/>
        </a:solidFill>
        <a:latin typeface="Arial" charset="0"/>
        <a:ea typeface="+mn-ea"/>
        <a:cs typeface="Times New Roman" pitchFamily="18" charset="0"/>
      </a:defRPr>
    </a:lvl7pPr>
    <a:lvl8pPr marL="3200400" algn="l" defTabSz="914400" rtl="0" eaLnBrk="1" latinLnBrk="0" hangingPunct="1">
      <a:defRPr sz="1600" b="1" kern="1200">
        <a:solidFill>
          <a:schemeClr val="tx2"/>
        </a:solidFill>
        <a:latin typeface="Arial" charset="0"/>
        <a:ea typeface="+mn-ea"/>
        <a:cs typeface="Times New Roman" pitchFamily="18" charset="0"/>
      </a:defRPr>
    </a:lvl8pPr>
    <a:lvl9pPr marL="3657600" algn="l" defTabSz="914400" rtl="0" eaLnBrk="1" latinLnBrk="0" hangingPunct="1">
      <a:defRPr sz="1600" b="1" kern="1200">
        <a:solidFill>
          <a:schemeClr val="tx2"/>
        </a:solidFill>
        <a:latin typeface="Arial"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AB271D"/>
    <a:srgbClr val="FF6600"/>
    <a:srgbClr val="FF9900"/>
    <a:srgbClr val="3399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2" autoAdjust="0"/>
    <p:restoredTop sz="99091" autoAdjust="0"/>
  </p:normalViewPr>
  <p:slideViewPr>
    <p:cSldViewPr>
      <p:cViewPr varScale="1">
        <p:scale>
          <a:sx n="91" d="100"/>
          <a:sy n="91" d="100"/>
        </p:scale>
        <p:origin x="1002" y="72"/>
      </p:cViewPr>
      <p:guideLst>
        <p:guide orient="horz" pos="2160"/>
        <p:guide pos="2880"/>
      </p:guideLst>
    </p:cSldViewPr>
  </p:slideViewPr>
  <p:outlineViewPr>
    <p:cViewPr>
      <p:scale>
        <a:sx n="33" d="100"/>
        <a:sy n="33" d="100"/>
      </p:scale>
      <p:origin x="0" y="2194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874"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l" defTabSz="930275" eaLnBrk="1" hangingPunct="1">
              <a:spcBef>
                <a:spcPct val="0"/>
              </a:spcBef>
              <a:defRPr sz="1200" b="0">
                <a:solidFill>
                  <a:schemeClr val="tx1"/>
                </a:solidFill>
              </a:defRPr>
            </a:lvl1pPr>
          </a:lstStyle>
          <a:p>
            <a:pPr>
              <a:defRPr/>
            </a:pPr>
            <a:endParaRPr lang="en-US"/>
          </a:p>
        </p:txBody>
      </p:sp>
      <p:sp>
        <p:nvSpPr>
          <p:cNvPr id="207875" name="Rectangle 3"/>
          <p:cNvSpPr>
            <a:spLocks noGrp="1" noChangeArrowheads="1"/>
          </p:cNvSpPr>
          <p:nvPr>
            <p:ph type="dt" sz="quarter" idx="1"/>
          </p:nvPr>
        </p:nvSpPr>
        <p:spPr bwMode="auto">
          <a:xfrm>
            <a:off x="3956050" y="0"/>
            <a:ext cx="3027363"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eaLnBrk="1" hangingPunct="1">
              <a:spcBef>
                <a:spcPct val="0"/>
              </a:spcBef>
              <a:defRPr sz="1200" b="0">
                <a:solidFill>
                  <a:schemeClr val="tx1"/>
                </a:solidFill>
              </a:defRPr>
            </a:lvl1pPr>
          </a:lstStyle>
          <a:p>
            <a:pPr>
              <a:defRPr/>
            </a:pPr>
            <a:endParaRPr lang="en-US"/>
          </a:p>
        </p:txBody>
      </p:sp>
      <p:sp>
        <p:nvSpPr>
          <p:cNvPr id="207876" name="Rectangle 4"/>
          <p:cNvSpPr>
            <a:spLocks noGrp="1" noChangeArrowheads="1"/>
          </p:cNvSpPr>
          <p:nvPr>
            <p:ph type="ftr" sz="quarter" idx="2"/>
          </p:nvPr>
        </p:nvSpPr>
        <p:spPr bwMode="auto">
          <a:xfrm>
            <a:off x="0" y="8818563"/>
            <a:ext cx="3027363"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l" defTabSz="930275" eaLnBrk="1" hangingPunct="1">
              <a:spcBef>
                <a:spcPct val="0"/>
              </a:spcBef>
              <a:defRPr sz="1200" b="0">
                <a:solidFill>
                  <a:schemeClr val="tx1"/>
                </a:solidFill>
              </a:defRPr>
            </a:lvl1pPr>
          </a:lstStyle>
          <a:p>
            <a:pPr>
              <a:defRPr/>
            </a:pPr>
            <a:endParaRPr lang="en-US"/>
          </a:p>
        </p:txBody>
      </p:sp>
      <p:sp>
        <p:nvSpPr>
          <p:cNvPr id="207877" name="Rectangle 5"/>
          <p:cNvSpPr>
            <a:spLocks noGrp="1" noChangeArrowheads="1"/>
          </p:cNvSpPr>
          <p:nvPr>
            <p:ph type="sldNum" sz="quarter" idx="3"/>
          </p:nvPr>
        </p:nvSpPr>
        <p:spPr bwMode="auto">
          <a:xfrm>
            <a:off x="3956050" y="8818563"/>
            <a:ext cx="3027363"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eaLnBrk="1" hangingPunct="1">
              <a:spcBef>
                <a:spcPct val="0"/>
              </a:spcBef>
              <a:defRPr sz="1200" b="0">
                <a:solidFill>
                  <a:schemeClr val="tx1"/>
                </a:solidFill>
              </a:defRPr>
            </a:lvl1pPr>
          </a:lstStyle>
          <a:p>
            <a:pPr>
              <a:defRPr/>
            </a:pPr>
            <a:fld id="{6D264F94-157A-4241-A480-D2399CA8F1F6}" type="slidenum">
              <a:rPr lang="en-US"/>
              <a:pPr>
                <a:defRPr/>
              </a:pPr>
              <a:t>‹#›</a:t>
            </a:fld>
            <a:endParaRPr lang="en-US"/>
          </a:p>
        </p:txBody>
      </p:sp>
    </p:spTree>
    <p:extLst>
      <p:ext uri="{BB962C8B-B14F-4D97-AF65-F5344CB8AC3E}">
        <p14:creationId xmlns:p14="http://schemas.microsoft.com/office/powerpoint/2010/main" val="1616214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l" defTabSz="930275" eaLnBrk="1" hangingPunct="1">
              <a:spcBef>
                <a:spcPct val="0"/>
              </a:spcBef>
              <a:defRPr sz="1200" b="0">
                <a:solidFill>
                  <a:schemeClr val="tx1"/>
                </a:solidFill>
              </a:defRPr>
            </a:lvl1pPr>
          </a:lstStyle>
          <a:p>
            <a:pPr>
              <a:defRPr/>
            </a:pPr>
            <a:endParaRPr lang="en-US"/>
          </a:p>
        </p:txBody>
      </p:sp>
      <p:sp>
        <p:nvSpPr>
          <p:cNvPr id="64515" name="Rectangle 3"/>
          <p:cNvSpPr>
            <a:spLocks noGrp="1" noChangeArrowheads="1"/>
          </p:cNvSpPr>
          <p:nvPr>
            <p:ph type="dt" idx="1"/>
          </p:nvPr>
        </p:nvSpPr>
        <p:spPr bwMode="auto">
          <a:xfrm>
            <a:off x="3956050" y="0"/>
            <a:ext cx="3027363" cy="463550"/>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defTabSz="930275" eaLnBrk="1" hangingPunct="1">
              <a:spcBef>
                <a:spcPct val="0"/>
              </a:spcBef>
              <a:defRPr sz="1200" b="0">
                <a:solidFill>
                  <a:schemeClr val="tx1"/>
                </a:solidFill>
              </a:defRPr>
            </a:lvl1pPr>
          </a:lstStyle>
          <a:p>
            <a:pPr>
              <a:defRPr/>
            </a:pPr>
            <a:endParaRPr lang="en-US"/>
          </a:p>
        </p:txBody>
      </p:sp>
      <p:sp>
        <p:nvSpPr>
          <p:cNvPr id="38916"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7" name="Rectangle 5"/>
          <p:cNvSpPr>
            <a:spLocks noGrp="1" noChangeArrowheads="1"/>
          </p:cNvSpPr>
          <p:nvPr>
            <p:ph type="body" sz="quarter" idx="3"/>
          </p:nvPr>
        </p:nvSpPr>
        <p:spPr bwMode="auto">
          <a:xfrm>
            <a:off x="698500" y="4410075"/>
            <a:ext cx="5588000" cy="4176713"/>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8818563"/>
            <a:ext cx="3027363"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l" defTabSz="930275" eaLnBrk="1" hangingPunct="1">
              <a:spcBef>
                <a:spcPct val="0"/>
              </a:spcBef>
              <a:defRPr sz="1200" b="0">
                <a:solidFill>
                  <a:schemeClr val="tx1"/>
                </a:solidFill>
              </a:defRPr>
            </a:lvl1pPr>
          </a:lstStyle>
          <a:p>
            <a:pPr>
              <a:defRPr/>
            </a:pPr>
            <a:endParaRPr lang="en-US"/>
          </a:p>
        </p:txBody>
      </p:sp>
      <p:sp>
        <p:nvSpPr>
          <p:cNvPr id="64519" name="Rectangle 7"/>
          <p:cNvSpPr>
            <a:spLocks noGrp="1" noChangeArrowheads="1"/>
          </p:cNvSpPr>
          <p:nvPr>
            <p:ph type="sldNum" sz="quarter" idx="5"/>
          </p:nvPr>
        </p:nvSpPr>
        <p:spPr bwMode="auto">
          <a:xfrm>
            <a:off x="3956050" y="8818563"/>
            <a:ext cx="3027363" cy="463550"/>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defTabSz="930275" eaLnBrk="1" hangingPunct="1">
              <a:spcBef>
                <a:spcPct val="0"/>
              </a:spcBef>
              <a:defRPr sz="1200" b="0">
                <a:solidFill>
                  <a:schemeClr val="tx1"/>
                </a:solidFill>
              </a:defRPr>
            </a:lvl1pPr>
          </a:lstStyle>
          <a:p>
            <a:pPr>
              <a:defRPr/>
            </a:pPr>
            <a:fld id="{CB4DEAAB-FAC4-48B0-8149-650A2CC17DAF}" type="slidenum">
              <a:rPr lang="en-US"/>
              <a:pPr>
                <a:defRPr/>
              </a:pPr>
              <a:t>‹#›</a:t>
            </a:fld>
            <a:endParaRPr lang="en-US"/>
          </a:p>
        </p:txBody>
      </p:sp>
    </p:spTree>
    <p:extLst>
      <p:ext uri="{BB962C8B-B14F-4D97-AF65-F5344CB8AC3E}">
        <p14:creationId xmlns:p14="http://schemas.microsoft.com/office/powerpoint/2010/main" val="40940463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7300">
              <a:defRPr sz="1700" b="1">
                <a:solidFill>
                  <a:schemeClr val="tx2"/>
                </a:solidFill>
                <a:latin typeface="Arial" charset="0"/>
                <a:cs typeface="Times New Roman" pitchFamily="18" charset="0"/>
              </a:defRPr>
            </a:lvl1pPr>
            <a:lvl2pPr marL="772519" indent="-297123" defTabSz="967300">
              <a:defRPr sz="1700" b="1">
                <a:solidFill>
                  <a:schemeClr val="tx2"/>
                </a:solidFill>
                <a:latin typeface="Arial" charset="0"/>
                <a:cs typeface="Times New Roman" pitchFamily="18" charset="0"/>
              </a:defRPr>
            </a:lvl2pPr>
            <a:lvl3pPr marL="1188491" indent="-237698" defTabSz="967300">
              <a:defRPr sz="1700" b="1">
                <a:solidFill>
                  <a:schemeClr val="tx2"/>
                </a:solidFill>
                <a:latin typeface="Arial" charset="0"/>
                <a:cs typeface="Times New Roman" pitchFamily="18" charset="0"/>
              </a:defRPr>
            </a:lvl3pPr>
            <a:lvl4pPr marL="1663888" indent="-237698" defTabSz="967300">
              <a:defRPr sz="1700" b="1">
                <a:solidFill>
                  <a:schemeClr val="tx2"/>
                </a:solidFill>
                <a:latin typeface="Arial" charset="0"/>
                <a:cs typeface="Times New Roman" pitchFamily="18" charset="0"/>
              </a:defRPr>
            </a:lvl4pPr>
            <a:lvl5pPr marL="2139285" indent="-237698" defTabSz="967300">
              <a:defRPr sz="1700" b="1">
                <a:solidFill>
                  <a:schemeClr val="tx2"/>
                </a:solidFill>
                <a:latin typeface="Arial" charset="0"/>
                <a:cs typeface="Times New Roman" pitchFamily="18" charset="0"/>
              </a:defRPr>
            </a:lvl5pPr>
            <a:lvl6pPr marL="2614681"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6pPr>
            <a:lvl7pPr marL="3090078"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7pPr>
            <a:lvl8pPr marL="3565474"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8pPr>
            <a:lvl9pPr marL="4040871"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9pPr>
          </a:lstStyle>
          <a:p>
            <a:fld id="{1F5DFA02-E5EC-485D-A5F5-4294923CD215}" type="slidenum">
              <a:rPr lang="en-US" sz="1200" b="0">
                <a:solidFill>
                  <a:schemeClr val="tx1"/>
                </a:solidFill>
              </a:rPr>
              <a:pPr/>
              <a:t>1</a:t>
            </a:fld>
            <a:endParaRPr lang="en-US" sz="1200" b="0">
              <a:solidFill>
                <a:schemeClr val="tx1"/>
              </a:solidFill>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p>
        </p:txBody>
      </p:sp>
    </p:spTree>
    <p:extLst>
      <p:ext uri="{BB962C8B-B14F-4D97-AF65-F5344CB8AC3E}">
        <p14:creationId xmlns:p14="http://schemas.microsoft.com/office/powerpoint/2010/main" val="479595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14495" indent="-274806" eaLnBrk="0" hangingPunct="0">
              <a:defRPr>
                <a:solidFill>
                  <a:schemeClr val="tx1"/>
                </a:solidFill>
                <a:latin typeface="Arial" pitchFamily="34" charset="0"/>
              </a:defRPr>
            </a:lvl2pPr>
            <a:lvl3pPr marL="1099223" indent="-219845" eaLnBrk="0" hangingPunct="0">
              <a:defRPr>
                <a:solidFill>
                  <a:schemeClr val="tx1"/>
                </a:solidFill>
                <a:latin typeface="Arial" pitchFamily="34" charset="0"/>
              </a:defRPr>
            </a:lvl3pPr>
            <a:lvl4pPr marL="1538912" indent="-219845" eaLnBrk="0" hangingPunct="0">
              <a:defRPr>
                <a:solidFill>
                  <a:schemeClr val="tx1"/>
                </a:solidFill>
                <a:latin typeface="Arial" pitchFamily="34" charset="0"/>
              </a:defRPr>
            </a:lvl4pPr>
            <a:lvl5pPr marL="1978602" indent="-219845" eaLnBrk="0" hangingPunct="0">
              <a:defRPr>
                <a:solidFill>
                  <a:schemeClr val="tx1"/>
                </a:solidFill>
                <a:latin typeface="Arial" pitchFamily="34" charset="0"/>
              </a:defRPr>
            </a:lvl5pPr>
            <a:lvl6pPr marL="2418291" indent="-219845" eaLnBrk="0" fontAlgn="base" hangingPunct="0">
              <a:spcBef>
                <a:spcPct val="0"/>
              </a:spcBef>
              <a:spcAft>
                <a:spcPct val="0"/>
              </a:spcAft>
              <a:defRPr>
                <a:solidFill>
                  <a:schemeClr val="tx1"/>
                </a:solidFill>
                <a:latin typeface="Arial" pitchFamily="34" charset="0"/>
              </a:defRPr>
            </a:lvl6pPr>
            <a:lvl7pPr marL="2857980" indent="-219845" eaLnBrk="0" fontAlgn="base" hangingPunct="0">
              <a:spcBef>
                <a:spcPct val="0"/>
              </a:spcBef>
              <a:spcAft>
                <a:spcPct val="0"/>
              </a:spcAft>
              <a:defRPr>
                <a:solidFill>
                  <a:schemeClr val="tx1"/>
                </a:solidFill>
                <a:latin typeface="Arial" pitchFamily="34" charset="0"/>
              </a:defRPr>
            </a:lvl7pPr>
            <a:lvl8pPr marL="3297669" indent="-219845" eaLnBrk="0" fontAlgn="base" hangingPunct="0">
              <a:spcBef>
                <a:spcPct val="0"/>
              </a:spcBef>
              <a:spcAft>
                <a:spcPct val="0"/>
              </a:spcAft>
              <a:defRPr>
                <a:solidFill>
                  <a:schemeClr val="tx1"/>
                </a:solidFill>
                <a:latin typeface="Arial" pitchFamily="34" charset="0"/>
              </a:defRPr>
            </a:lvl8pPr>
            <a:lvl9pPr marL="3737359" indent="-219845" eaLnBrk="0" fontAlgn="base" hangingPunct="0">
              <a:spcBef>
                <a:spcPct val="0"/>
              </a:spcBef>
              <a:spcAft>
                <a:spcPct val="0"/>
              </a:spcAft>
              <a:defRPr>
                <a:solidFill>
                  <a:schemeClr val="tx1"/>
                </a:solidFill>
                <a:latin typeface="Arial" pitchFamily="34" charset="0"/>
              </a:defRPr>
            </a:lvl9pPr>
          </a:lstStyle>
          <a:p>
            <a:pPr eaLnBrk="1" hangingPunct="1"/>
            <a:fld id="{AAB81F2C-06C1-4588-9E7E-7474236D4EAC}" type="slidenum">
              <a:rPr lang="en-US" altLang="en-US" smtClean="0"/>
              <a:pPr eaLnBrk="1" hangingPunct="1"/>
              <a:t>60</a:t>
            </a:fld>
            <a:endParaRPr lang="en-US" altLang="en-US"/>
          </a:p>
        </p:txBody>
      </p:sp>
      <p:sp>
        <p:nvSpPr>
          <p:cNvPr id="133123" name="Rectangle 2"/>
          <p:cNvSpPr>
            <a:spLocks noGrp="1" noRot="1" noChangeAspect="1" noChangeArrowheads="1" noTextEdit="1"/>
          </p:cNvSpPr>
          <p:nvPr>
            <p:ph type="sldImg"/>
          </p:nvPr>
        </p:nvSpPr>
        <p:spPr bwMode="auto">
          <a:xfrm>
            <a:off x="1181100" y="703263"/>
            <a:ext cx="4622800" cy="34671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33124" name="Rectangle 3"/>
          <p:cNvSpPr>
            <a:spLocks noGrp="1" noChangeArrowheads="1"/>
          </p:cNvSpPr>
          <p:nvPr>
            <p:ph type="body" idx="1"/>
          </p:nvPr>
        </p:nvSpPr>
        <p:spPr bwMode="auto">
          <a:xfrm>
            <a:off x="930727" y="4410065"/>
            <a:ext cx="5123546" cy="41767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604" tIns="46803" rIns="93604" bIns="46803"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830738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14495" indent="-274806" eaLnBrk="0" hangingPunct="0">
              <a:defRPr>
                <a:solidFill>
                  <a:schemeClr val="tx1"/>
                </a:solidFill>
                <a:latin typeface="Arial" pitchFamily="34" charset="0"/>
              </a:defRPr>
            </a:lvl2pPr>
            <a:lvl3pPr marL="1099223" indent="-219845" eaLnBrk="0" hangingPunct="0">
              <a:defRPr>
                <a:solidFill>
                  <a:schemeClr val="tx1"/>
                </a:solidFill>
                <a:latin typeface="Arial" pitchFamily="34" charset="0"/>
              </a:defRPr>
            </a:lvl3pPr>
            <a:lvl4pPr marL="1538912" indent="-219845" eaLnBrk="0" hangingPunct="0">
              <a:defRPr>
                <a:solidFill>
                  <a:schemeClr val="tx1"/>
                </a:solidFill>
                <a:latin typeface="Arial" pitchFamily="34" charset="0"/>
              </a:defRPr>
            </a:lvl4pPr>
            <a:lvl5pPr marL="1978602" indent="-219845" eaLnBrk="0" hangingPunct="0">
              <a:defRPr>
                <a:solidFill>
                  <a:schemeClr val="tx1"/>
                </a:solidFill>
                <a:latin typeface="Arial" pitchFamily="34" charset="0"/>
              </a:defRPr>
            </a:lvl5pPr>
            <a:lvl6pPr marL="2418291" indent="-219845" eaLnBrk="0" fontAlgn="base" hangingPunct="0">
              <a:spcBef>
                <a:spcPct val="0"/>
              </a:spcBef>
              <a:spcAft>
                <a:spcPct val="0"/>
              </a:spcAft>
              <a:defRPr>
                <a:solidFill>
                  <a:schemeClr val="tx1"/>
                </a:solidFill>
                <a:latin typeface="Arial" pitchFamily="34" charset="0"/>
              </a:defRPr>
            </a:lvl6pPr>
            <a:lvl7pPr marL="2857980" indent="-219845" eaLnBrk="0" fontAlgn="base" hangingPunct="0">
              <a:spcBef>
                <a:spcPct val="0"/>
              </a:spcBef>
              <a:spcAft>
                <a:spcPct val="0"/>
              </a:spcAft>
              <a:defRPr>
                <a:solidFill>
                  <a:schemeClr val="tx1"/>
                </a:solidFill>
                <a:latin typeface="Arial" pitchFamily="34" charset="0"/>
              </a:defRPr>
            </a:lvl7pPr>
            <a:lvl8pPr marL="3297669" indent="-219845" eaLnBrk="0" fontAlgn="base" hangingPunct="0">
              <a:spcBef>
                <a:spcPct val="0"/>
              </a:spcBef>
              <a:spcAft>
                <a:spcPct val="0"/>
              </a:spcAft>
              <a:defRPr>
                <a:solidFill>
                  <a:schemeClr val="tx1"/>
                </a:solidFill>
                <a:latin typeface="Arial" pitchFamily="34" charset="0"/>
              </a:defRPr>
            </a:lvl8pPr>
            <a:lvl9pPr marL="3737359" indent="-219845" eaLnBrk="0" fontAlgn="base" hangingPunct="0">
              <a:spcBef>
                <a:spcPct val="0"/>
              </a:spcBef>
              <a:spcAft>
                <a:spcPct val="0"/>
              </a:spcAft>
              <a:defRPr>
                <a:solidFill>
                  <a:schemeClr val="tx1"/>
                </a:solidFill>
                <a:latin typeface="Arial" pitchFamily="34" charset="0"/>
              </a:defRPr>
            </a:lvl9pPr>
          </a:lstStyle>
          <a:p>
            <a:pPr eaLnBrk="1" hangingPunct="1"/>
            <a:fld id="{76CCC83A-2FF7-4741-8B99-087DC43D7778}" type="slidenum">
              <a:rPr lang="en-US" altLang="en-US" smtClean="0"/>
              <a:pPr eaLnBrk="1" hangingPunct="1"/>
              <a:t>63</a:t>
            </a:fld>
            <a:endParaRPr lang="en-US" altLang="en-US"/>
          </a:p>
        </p:txBody>
      </p:sp>
      <p:sp>
        <p:nvSpPr>
          <p:cNvPr id="134147" name="Rectangle 2"/>
          <p:cNvSpPr>
            <a:spLocks noGrp="1" noRot="1" noChangeAspect="1" noChangeArrowheads="1" noTextEdit="1"/>
          </p:cNvSpPr>
          <p:nvPr>
            <p:ph type="sldImg"/>
          </p:nvPr>
        </p:nvSpPr>
        <p:spPr bwMode="auto">
          <a:xfrm>
            <a:off x="1181100" y="703263"/>
            <a:ext cx="4622800" cy="34671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34148" name="Rectangle 3"/>
          <p:cNvSpPr>
            <a:spLocks noGrp="1" noChangeArrowheads="1"/>
          </p:cNvSpPr>
          <p:nvPr>
            <p:ph type="body" idx="1"/>
          </p:nvPr>
        </p:nvSpPr>
        <p:spPr bwMode="auto">
          <a:xfrm>
            <a:off x="930727" y="4410065"/>
            <a:ext cx="5123546" cy="41767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604" tIns="46803" rIns="93604" bIns="46803"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443776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b="1">
                <a:solidFill>
                  <a:schemeClr val="tx2"/>
                </a:solidFill>
                <a:latin typeface="Arial" charset="0"/>
                <a:cs typeface="Times New Roman" pitchFamily="18" charset="0"/>
              </a:defRPr>
            </a:lvl1pPr>
            <a:lvl2pPr marL="742950" indent="-285750" defTabSz="930275">
              <a:defRPr sz="1600" b="1">
                <a:solidFill>
                  <a:schemeClr val="tx2"/>
                </a:solidFill>
                <a:latin typeface="Arial" charset="0"/>
                <a:cs typeface="Times New Roman" pitchFamily="18" charset="0"/>
              </a:defRPr>
            </a:lvl2pPr>
            <a:lvl3pPr marL="1143000" indent="-228600" defTabSz="930275">
              <a:defRPr sz="1600" b="1">
                <a:solidFill>
                  <a:schemeClr val="tx2"/>
                </a:solidFill>
                <a:latin typeface="Arial" charset="0"/>
                <a:cs typeface="Times New Roman" pitchFamily="18" charset="0"/>
              </a:defRPr>
            </a:lvl3pPr>
            <a:lvl4pPr marL="1600200" indent="-228600" defTabSz="930275">
              <a:defRPr sz="1600" b="1">
                <a:solidFill>
                  <a:schemeClr val="tx2"/>
                </a:solidFill>
                <a:latin typeface="Arial" charset="0"/>
                <a:cs typeface="Times New Roman" pitchFamily="18" charset="0"/>
              </a:defRPr>
            </a:lvl4pPr>
            <a:lvl5pPr marL="2057400" indent="-228600" defTabSz="930275">
              <a:defRPr sz="1600" b="1">
                <a:solidFill>
                  <a:schemeClr val="tx2"/>
                </a:solidFill>
                <a:latin typeface="Arial" charset="0"/>
                <a:cs typeface="Times New Roman" pitchFamily="18" charset="0"/>
              </a:defRPr>
            </a:lvl5pPr>
            <a:lvl6pPr marL="2514600" indent="-228600" algn="ctr" defTabSz="930275"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defTabSz="930275"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defTabSz="930275"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defTabSz="930275" eaLnBrk="0" fontAlgn="base" hangingPunct="0">
              <a:spcBef>
                <a:spcPct val="50000"/>
              </a:spcBef>
              <a:spcAft>
                <a:spcPct val="0"/>
              </a:spcAft>
              <a:defRPr sz="1600" b="1">
                <a:solidFill>
                  <a:schemeClr val="tx2"/>
                </a:solidFill>
                <a:latin typeface="Arial" charset="0"/>
                <a:cs typeface="Times New Roman" pitchFamily="18" charset="0"/>
              </a:defRPr>
            </a:lvl9pPr>
          </a:lstStyle>
          <a:p>
            <a:fld id="{50D5732C-E20C-40C4-B356-23A56CF8CC57}" type="slidenum">
              <a:rPr lang="en-US" sz="1200" b="0" smtClean="0">
                <a:solidFill>
                  <a:schemeClr val="tx1"/>
                </a:solidFill>
              </a:rPr>
              <a:pPr/>
              <a:t>7</a:t>
            </a:fld>
            <a:endParaRPr lang="en-US" sz="1200" b="0">
              <a:solidFill>
                <a:schemeClr val="tx1"/>
              </a:solidFill>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vi-VN"/>
              <a:t>Thuong ky hieu cay la T</a:t>
            </a:r>
          </a:p>
          <a:p>
            <a:pPr eaLnBrk="1" hangingPunct="1"/>
            <a:endParaRPr lang="vi-VN"/>
          </a:p>
        </p:txBody>
      </p:sp>
    </p:spTree>
    <p:extLst>
      <p:ext uri="{BB962C8B-B14F-4D97-AF65-F5344CB8AC3E}">
        <p14:creationId xmlns:p14="http://schemas.microsoft.com/office/powerpoint/2010/main" val="2382594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b="1">
                <a:solidFill>
                  <a:schemeClr val="tx2"/>
                </a:solidFill>
                <a:latin typeface="Arial" charset="0"/>
                <a:cs typeface="Times New Roman" pitchFamily="18" charset="0"/>
              </a:defRPr>
            </a:lvl1pPr>
            <a:lvl2pPr marL="742950" indent="-285750" defTabSz="930275">
              <a:defRPr sz="1600" b="1">
                <a:solidFill>
                  <a:schemeClr val="tx2"/>
                </a:solidFill>
                <a:latin typeface="Arial" charset="0"/>
                <a:cs typeface="Times New Roman" pitchFamily="18" charset="0"/>
              </a:defRPr>
            </a:lvl2pPr>
            <a:lvl3pPr marL="1143000" indent="-228600" defTabSz="930275">
              <a:defRPr sz="1600" b="1">
                <a:solidFill>
                  <a:schemeClr val="tx2"/>
                </a:solidFill>
                <a:latin typeface="Arial" charset="0"/>
                <a:cs typeface="Times New Roman" pitchFamily="18" charset="0"/>
              </a:defRPr>
            </a:lvl3pPr>
            <a:lvl4pPr marL="1600200" indent="-228600" defTabSz="930275">
              <a:defRPr sz="1600" b="1">
                <a:solidFill>
                  <a:schemeClr val="tx2"/>
                </a:solidFill>
                <a:latin typeface="Arial" charset="0"/>
                <a:cs typeface="Times New Roman" pitchFamily="18" charset="0"/>
              </a:defRPr>
            </a:lvl4pPr>
            <a:lvl5pPr marL="2057400" indent="-228600" defTabSz="930275">
              <a:defRPr sz="1600" b="1">
                <a:solidFill>
                  <a:schemeClr val="tx2"/>
                </a:solidFill>
                <a:latin typeface="Arial" charset="0"/>
                <a:cs typeface="Times New Roman" pitchFamily="18" charset="0"/>
              </a:defRPr>
            </a:lvl5pPr>
            <a:lvl6pPr marL="2514600" indent="-228600" algn="ctr" defTabSz="930275"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defTabSz="930275"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defTabSz="930275"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defTabSz="930275" eaLnBrk="0" fontAlgn="base" hangingPunct="0">
              <a:spcBef>
                <a:spcPct val="50000"/>
              </a:spcBef>
              <a:spcAft>
                <a:spcPct val="0"/>
              </a:spcAft>
              <a:defRPr sz="1600" b="1">
                <a:solidFill>
                  <a:schemeClr val="tx2"/>
                </a:solidFill>
                <a:latin typeface="Arial" charset="0"/>
                <a:cs typeface="Times New Roman" pitchFamily="18" charset="0"/>
              </a:defRPr>
            </a:lvl9pPr>
          </a:lstStyle>
          <a:p>
            <a:fld id="{9C02D474-B882-476B-83A4-32B20D5BC7D7}" type="slidenum">
              <a:rPr lang="en-US" sz="1200" b="0" smtClean="0">
                <a:solidFill>
                  <a:schemeClr val="tx1"/>
                </a:solidFill>
              </a:rPr>
              <a:pPr/>
              <a:t>9</a:t>
            </a:fld>
            <a:endParaRPr lang="en-US" sz="1200" b="0">
              <a:solidFill>
                <a:schemeClr val="tx1"/>
              </a:solidFill>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vi-VN"/>
              <a:t>T la con cua G sao cho T la 1 cay co n dinh</a:t>
            </a:r>
          </a:p>
        </p:txBody>
      </p:sp>
    </p:spTree>
    <p:extLst>
      <p:ext uri="{BB962C8B-B14F-4D97-AF65-F5344CB8AC3E}">
        <p14:creationId xmlns:p14="http://schemas.microsoft.com/office/powerpoint/2010/main" val="1366658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b="1">
                <a:solidFill>
                  <a:schemeClr val="tx2"/>
                </a:solidFill>
                <a:latin typeface="Arial" charset="0"/>
                <a:cs typeface="Times New Roman" pitchFamily="18" charset="0"/>
              </a:defRPr>
            </a:lvl1pPr>
            <a:lvl2pPr marL="742950" indent="-285750" defTabSz="930275">
              <a:defRPr sz="1600" b="1">
                <a:solidFill>
                  <a:schemeClr val="tx2"/>
                </a:solidFill>
                <a:latin typeface="Arial" charset="0"/>
                <a:cs typeface="Times New Roman" pitchFamily="18" charset="0"/>
              </a:defRPr>
            </a:lvl2pPr>
            <a:lvl3pPr marL="1143000" indent="-228600" defTabSz="930275">
              <a:defRPr sz="1600" b="1">
                <a:solidFill>
                  <a:schemeClr val="tx2"/>
                </a:solidFill>
                <a:latin typeface="Arial" charset="0"/>
                <a:cs typeface="Times New Roman" pitchFamily="18" charset="0"/>
              </a:defRPr>
            </a:lvl3pPr>
            <a:lvl4pPr marL="1600200" indent="-228600" defTabSz="930275">
              <a:defRPr sz="1600" b="1">
                <a:solidFill>
                  <a:schemeClr val="tx2"/>
                </a:solidFill>
                <a:latin typeface="Arial" charset="0"/>
                <a:cs typeface="Times New Roman" pitchFamily="18" charset="0"/>
              </a:defRPr>
            </a:lvl4pPr>
            <a:lvl5pPr marL="2057400" indent="-228600" defTabSz="930275">
              <a:defRPr sz="1600" b="1">
                <a:solidFill>
                  <a:schemeClr val="tx2"/>
                </a:solidFill>
                <a:latin typeface="Arial" charset="0"/>
                <a:cs typeface="Times New Roman" pitchFamily="18" charset="0"/>
              </a:defRPr>
            </a:lvl5pPr>
            <a:lvl6pPr marL="2514600" indent="-228600" algn="ctr" defTabSz="930275"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defTabSz="930275"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defTabSz="930275"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defTabSz="930275" eaLnBrk="0" fontAlgn="base" hangingPunct="0">
              <a:spcBef>
                <a:spcPct val="50000"/>
              </a:spcBef>
              <a:spcAft>
                <a:spcPct val="0"/>
              </a:spcAft>
              <a:defRPr sz="1600" b="1">
                <a:solidFill>
                  <a:schemeClr val="tx2"/>
                </a:solidFill>
                <a:latin typeface="Arial" charset="0"/>
                <a:cs typeface="Times New Roman" pitchFamily="18" charset="0"/>
              </a:defRPr>
            </a:lvl9pPr>
          </a:lstStyle>
          <a:p>
            <a:fld id="{1620965E-9A68-4906-9ADA-CBAD72468E7A}" type="slidenum">
              <a:rPr lang="en-US" sz="1200" b="0" smtClean="0">
                <a:solidFill>
                  <a:schemeClr val="tx1"/>
                </a:solidFill>
              </a:rPr>
              <a:pPr/>
              <a:t>30</a:t>
            </a:fld>
            <a:endParaRPr lang="en-US" sz="1200" b="0">
              <a:solidFill>
                <a:schemeClr val="tx1"/>
              </a:solidFill>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a:t>Bernard Chazelle</a:t>
            </a:r>
          </a:p>
          <a:p>
            <a:pPr eaLnBrk="1" hangingPunct="1"/>
            <a:r>
              <a:rPr lang="en-US"/>
              <a:t>http://www.cs.princeton.edu/~chazelle/</a:t>
            </a:r>
          </a:p>
          <a:p>
            <a:pPr eaLnBrk="1" hangingPunct="1"/>
            <a:endParaRPr lang="en-US"/>
          </a:p>
          <a:p>
            <a:pPr eaLnBrk="1" hangingPunct="1"/>
            <a:r>
              <a:rPr lang="en-US"/>
              <a:t>http://www.cse.yorku.ca/~aaw/Ghiassi/MST/MSTp.htm</a:t>
            </a:r>
          </a:p>
        </p:txBody>
      </p:sp>
    </p:spTree>
    <p:extLst>
      <p:ext uri="{BB962C8B-B14F-4D97-AF65-F5344CB8AC3E}">
        <p14:creationId xmlns:p14="http://schemas.microsoft.com/office/powerpoint/2010/main" val="1596892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b="1">
                <a:solidFill>
                  <a:schemeClr val="tx2"/>
                </a:solidFill>
                <a:latin typeface="Arial" charset="0"/>
                <a:cs typeface="Times New Roman" pitchFamily="18" charset="0"/>
              </a:defRPr>
            </a:lvl1pPr>
            <a:lvl2pPr marL="742950" indent="-285750" defTabSz="930275">
              <a:defRPr sz="1600" b="1">
                <a:solidFill>
                  <a:schemeClr val="tx2"/>
                </a:solidFill>
                <a:latin typeface="Arial" charset="0"/>
                <a:cs typeface="Times New Roman" pitchFamily="18" charset="0"/>
              </a:defRPr>
            </a:lvl2pPr>
            <a:lvl3pPr marL="1143000" indent="-228600" defTabSz="930275">
              <a:defRPr sz="1600" b="1">
                <a:solidFill>
                  <a:schemeClr val="tx2"/>
                </a:solidFill>
                <a:latin typeface="Arial" charset="0"/>
                <a:cs typeface="Times New Roman" pitchFamily="18" charset="0"/>
              </a:defRPr>
            </a:lvl3pPr>
            <a:lvl4pPr marL="1600200" indent="-228600" defTabSz="930275">
              <a:defRPr sz="1600" b="1">
                <a:solidFill>
                  <a:schemeClr val="tx2"/>
                </a:solidFill>
                <a:latin typeface="Arial" charset="0"/>
                <a:cs typeface="Times New Roman" pitchFamily="18" charset="0"/>
              </a:defRPr>
            </a:lvl4pPr>
            <a:lvl5pPr marL="2057400" indent="-228600" defTabSz="930275">
              <a:defRPr sz="1600" b="1">
                <a:solidFill>
                  <a:schemeClr val="tx2"/>
                </a:solidFill>
                <a:latin typeface="Arial" charset="0"/>
                <a:cs typeface="Times New Roman" pitchFamily="18" charset="0"/>
              </a:defRPr>
            </a:lvl5pPr>
            <a:lvl6pPr marL="2514600" indent="-228600" algn="ctr" defTabSz="930275"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defTabSz="930275"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defTabSz="930275"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defTabSz="930275" eaLnBrk="0" fontAlgn="base" hangingPunct="0">
              <a:spcBef>
                <a:spcPct val="50000"/>
              </a:spcBef>
              <a:spcAft>
                <a:spcPct val="0"/>
              </a:spcAft>
              <a:defRPr sz="1600" b="1">
                <a:solidFill>
                  <a:schemeClr val="tx2"/>
                </a:solidFill>
                <a:latin typeface="Arial" charset="0"/>
                <a:cs typeface="Times New Roman" pitchFamily="18" charset="0"/>
              </a:defRPr>
            </a:lvl9pPr>
          </a:lstStyle>
          <a:p>
            <a:fld id="{79316B16-863E-4DE2-8CD5-7F8EB90E5FF6}" type="slidenum">
              <a:rPr lang="en-US" sz="1200" b="0" smtClean="0">
                <a:solidFill>
                  <a:schemeClr val="tx1"/>
                </a:solidFill>
              </a:rPr>
              <a:pPr/>
              <a:t>50</a:t>
            </a:fld>
            <a:endParaRPr lang="en-US" sz="1200" b="0">
              <a:solidFill>
                <a:schemeClr val="tx1"/>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464451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b="1">
                <a:solidFill>
                  <a:schemeClr val="tx2"/>
                </a:solidFill>
                <a:latin typeface="Arial" charset="0"/>
                <a:cs typeface="Times New Roman" pitchFamily="18" charset="0"/>
              </a:defRPr>
            </a:lvl1pPr>
            <a:lvl2pPr marL="742950" indent="-285750" defTabSz="930275">
              <a:defRPr sz="1600" b="1">
                <a:solidFill>
                  <a:schemeClr val="tx2"/>
                </a:solidFill>
                <a:latin typeface="Arial" charset="0"/>
                <a:cs typeface="Times New Roman" pitchFamily="18" charset="0"/>
              </a:defRPr>
            </a:lvl2pPr>
            <a:lvl3pPr marL="1143000" indent="-228600" defTabSz="930275">
              <a:defRPr sz="1600" b="1">
                <a:solidFill>
                  <a:schemeClr val="tx2"/>
                </a:solidFill>
                <a:latin typeface="Arial" charset="0"/>
                <a:cs typeface="Times New Roman" pitchFamily="18" charset="0"/>
              </a:defRPr>
            </a:lvl3pPr>
            <a:lvl4pPr marL="1600200" indent="-228600" defTabSz="930275">
              <a:defRPr sz="1600" b="1">
                <a:solidFill>
                  <a:schemeClr val="tx2"/>
                </a:solidFill>
                <a:latin typeface="Arial" charset="0"/>
                <a:cs typeface="Times New Roman" pitchFamily="18" charset="0"/>
              </a:defRPr>
            </a:lvl4pPr>
            <a:lvl5pPr marL="2057400" indent="-228600" defTabSz="930275">
              <a:defRPr sz="1600" b="1">
                <a:solidFill>
                  <a:schemeClr val="tx2"/>
                </a:solidFill>
                <a:latin typeface="Arial" charset="0"/>
                <a:cs typeface="Times New Roman" pitchFamily="18" charset="0"/>
              </a:defRPr>
            </a:lvl5pPr>
            <a:lvl6pPr marL="2514600" indent="-228600" algn="ctr" defTabSz="930275"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defTabSz="930275"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defTabSz="930275"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defTabSz="930275" eaLnBrk="0" fontAlgn="base" hangingPunct="0">
              <a:spcBef>
                <a:spcPct val="50000"/>
              </a:spcBef>
              <a:spcAft>
                <a:spcPct val="0"/>
              </a:spcAft>
              <a:defRPr sz="1600" b="1">
                <a:solidFill>
                  <a:schemeClr val="tx2"/>
                </a:solidFill>
                <a:latin typeface="Arial" charset="0"/>
                <a:cs typeface="Times New Roman" pitchFamily="18" charset="0"/>
              </a:defRPr>
            </a:lvl9pPr>
          </a:lstStyle>
          <a:p>
            <a:fld id="{88F6F8AE-EE07-4349-88C3-1CB4FCFE3C02}" type="slidenum">
              <a:rPr lang="en-US" altLang="en-US" sz="1200" b="0" smtClean="0">
                <a:solidFill>
                  <a:schemeClr val="tx1"/>
                </a:solidFill>
              </a:rPr>
              <a:pPr/>
              <a:t>51</a:t>
            </a:fld>
            <a:endParaRPr lang="en-US" altLang="en-US" sz="1200" b="0">
              <a:solidFill>
                <a:schemeClr val="tx1"/>
              </a:solidFill>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Duyệt theo chiều sâu, rộng</a:t>
            </a:r>
          </a:p>
        </p:txBody>
      </p:sp>
    </p:spTree>
    <p:extLst>
      <p:ext uri="{BB962C8B-B14F-4D97-AF65-F5344CB8AC3E}">
        <p14:creationId xmlns:p14="http://schemas.microsoft.com/office/powerpoint/2010/main" val="263281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p:cNvSpPr>
            <a:spLocks noGrp="1" noChangeArrowheads="1"/>
          </p:cNvSpPr>
          <p:nvPr>
            <p:ph type="dt" idx="1"/>
          </p:nvPr>
        </p:nvSpPr>
        <p:spPr>
          <a:ln/>
        </p:spPr>
        <p:txBody>
          <a:bodyPr/>
          <a:lstStyle/>
          <a:p>
            <a:fld id="{1EC54158-84E7-461D-AECB-146FD9B4B6C0}" type="datetime1">
              <a:rPr lang="en-US" altLang="en-US"/>
              <a:pPr/>
              <a:t>10/23/2023</a:t>
            </a:fld>
            <a:endParaRPr lang="en-US" altLang="en-US"/>
          </a:p>
        </p:txBody>
      </p:sp>
      <p:sp>
        <p:nvSpPr>
          <p:cNvPr id="6" name="Rectangle 12"/>
          <p:cNvSpPr>
            <a:spLocks noGrp="1" noChangeArrowheads="1"/>
          </p:cNvSpPr>
          <p:nvPr>
            <p:ph type="ftr" sz="quarter" idx="4"/>
          </p:nvPr>
        </p:nvSpPr>
        <p:spPr>
          <a:ln/>
        </p:spPr>
        <p:txBody>
          <a:bodyPr/>
          <a:lstStyle/>
          <a:p>
            <a:r>
              <a:rPr lang="en-US" altLang="en-US"/>
              <a:t>Copyright 2000, Kevin Wayne</a:t>
            </a:r>
          </a:p>
        </p:txBody>
      </p:sp>
      <p:sp>
        <p:nvSpPr>
          <p:cNvPr id="7" name="Rectangle 13"/>
          <p:cNvSpPr>
            <a:spLocks noGrp="1" noChangeArrowheads="1"/>
          </p:cNvSpPr>
          <p:nvPr>
            <p:ph type="sldNum" sz="quarter" idx="5"/>
          </p:nvPr>
        </p:nvSpPr>
        <p:spPr>
          <a:ln/>
        </p:spPr>
        <p:txBody>
          <a:bodyPr/>
          <a:lstStyle/>
          <a:p>
            <a:fld id="{9C9382EB-03D5-4418-8B90-B7DF8031CBED}" type="slidenum">
              <a:rPr lang="en-US" altLang="en-US"/>
              <a:pPr/>
              <a:t>54</a:t>
            </a:fld>
            <a:endParaRPr lang="en-US" altLang="en-US"/>
          </a:p>
        </p:txBody>
      </p:sp>
      <p:sp>
        <p:nvSpPr>
          <p:cNvPr id="150530" name="Rectangle 2"/>
          <p:cNvSpPr>
            <a:spLocks noGrp="1" noRot="1" noChangeAspect="1" noChangeArrowheads="1"/>
          </p:cNvSpPr>
          <p:nvPr>
            <p:ph type="sldImg"/>
          </p:nvPr>
        </p:nvSpPr>
        <p:spPr>
          <a:ln/>
        </p:spPr>
      </p:sp>
      <p:sp>
        <p:nvSpPr>
          <p:cNvPr id="1505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04192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p:cNvSpPr>
            <a:spLocks noGrp="1" noChangeArrowheads="1"/>
          </p:cNvSpPr>
          <p:nvPr>
            <p:ph type="dt" idx="1"/>
          </p:nvPr>
        </p:nvSpPr>
        <p:spPr>
          <a:ln/>
        </p:spPr>
        <p:txBody>
          <a:bodyPr/>
          <a:lstStyle/>
          <a:p>
            <a:fld id="{1EC54158-84E7-461D-AECB-146FD9B4B6C0}" type="datetime1">
              <a:rPr lang="en-US" altLang="en-US"/>
              <a:pPr/>
              <a:t>10/23/2023</a:t>
            </a:fld>
            <a:endParaRPr lang="en-US" altLang="en-US"/>
          </a:p>
        </p:txBody>
      </p:sp>
      <p:sp>
        <p:nvSpPr>
          <p:cNvPr id="6" name="Rectangle 12"/>
          <p:cNvSpPr>
            <a:spLocks noGrp="1" noChangeArrowheads="1"/>
          </p:cNvSpPr>
          <p:nvPr>
            <p:ph type="ftr" sz="quarter" idx="4"/>
          </p:nvPr>
        </p:nvSpPr>
        <p:spPr>
          <a:ln/>
        </p:spPr>
        <p:txBody>
          <a:bodyPr/>
          <a:lstStyle/>
          <a:p>
            <a:r>
              <a:rPr lang="en-US" altLang="en-US"/>
              <a:t>Copyright 2000, Kevin Wayne</a:t>
            </a:r>
          </a:p>
        </p:txBody>
      </p:sp>
      <p:sp>
        <p:nvSpPr>
          <p:cNvPr id="7" name="Rectangle 13"/>
          <p:cNvSpPr>
            <a:spLocks noGrp="1" noChangeArrowheads="1"/>
          </p:cNvSpPr>
          <p:nvPr>
            <p:ph type="sldNum" sz="quarter" idx="5"/>
          </p:nvPr>
        </p:nvSpPr>
        <p:spPr>
          <a:ln/>
        </p:spPr>
        <p:txBody>
          <a:bodyPr/>
          <a:lstStyle/>
          <a:p>
            <a:fld id="{9C9382EB-03D5-4418-8B90-B7DF8031CBED}" type="slidenum">
              <a:rPr lang="en-US" altLang="en-US"/>
              <a:pPr/>
              <a:t>56</a:t>
            </a:fld>
            <a:endParaRPr lang="en-US" altLang="en-US"/>
          </a:p>
        </p:txBody>
      </p:sp>
      <p:sp>
        <p:nvSpPr>
          <p:cNvPr id="150530" name="Rectangle 2"/>
          <p:cNvSpPr>
            <a:spLocks noGrp="1" noRot="1" noChangeAspect="1" noChangeArrowheads="1"/>
          </p:cNvSpPr>
          <p:nvPr>
            <p:ph type="sldImg"/>
          </p:nvPr>
        </p:nvSpPr>
        <p:spPr>
          <a:ln/>
        </p:spPr>
      </p:sp>
      <p:sp>
        <p:nvSpPr>
          <p:cNvPr id="1505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60037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p:cNvSpPr>
            <a:spLocks noGrp="1" noChangeArrowheads="1"/>
          </p:cNvSpPr>
          <p:nvPr>
            <p:ph type="dt" idx="1"/>
          </p:nvPr>
        </p:nvSpPr>
        <p:spPr>
          <a:ln/>
        </p:spPr>
        <p:txBody>
          <a:bodyPr/>
          <a:lstStyle/>
          <a:p>
            <a:fld id="{1EC54158-84E7-461D-AECB-146FD9B4B6C0}" type="datetime1">
              <a:rPr lang="en-US" altLang="en-US"/>
              <a:pPr/>
              <a:t>10/23/2023</a:t>
            </a:fld>
            <a:endParaRPr lang="en-US" altLang="en-US"/>
          </a:p>
        </p:txBody>
      </p:sp>
      <p:sp>
        <p:nvSpPr>
          <p:cNvPr id="6" name="Rectangle 12"/>
          <p:cNvSpPr>
            <a:spLocks noGrp="1" noChangeArrowheads="1"/>
          </p:cNvSpPr>
          <p:nvPr>
            <p:ph type="ftr" sz="quarter" idx="4"/>
          </p:nvPr>
        </p:nvSpPr>
        <p:spPr>
          <a:ln/>
        </p:spPr>
        <p:txBody>
          <a:bodyPr/>
          <a:lstStyle/>
          <a:p>
            <a:r>
              <a:rPr lang="en-US" altLang="en-US"/>
              <a:t>Copyright 2000, Kevin Wayne</a:t>
            </a:r>
          </a:p>
        </p:txBody>
      </p:sp>
      <p:sp>
        <p:nvSpPr>
          <p:cNvPr id="7" name="Rectangle 13"/>
          <p:cNvSpPr>
            <a:spLocks noGrp="1" noChangeArrowheads="1"/>
          </p:cNvSpPr>
          <p:nvPr>
            <p:ph type="sldNum" sz="quarter" idx="5"/>
          </p:nvPr>
        </p:nvSpPr>
        <p:spPr>
          <a:ln/>
        </p:spPr>
        <p:txBody>
          <a:bodyPr/>
          <a:lstStyle/>
          <a:p>
            <a:fld id="{9C9382EB-03D5-4418-8B90-B7DF8031CBED}" type="slidenum">
              <a:rPr lang="en-US" altLang="en-US"/>
              <a:pPr/>
              <a:t>58</a:t>
            </a:fld>
            <a:endParaRPr lang="en-US" altLang="en-US"/>
          </a:p>
        </p:txBody>
      </p:sp>
      <p:sp>
        <p:nvSpPr>
          <p:cNvPr id="150530" name="Rectangle 2"/>
          <p:cNvSpPr>
            <a:spLocks noGrp="1" noRot="1" noChangeAspect="1" noChangeArrowheads="1"/>
          </p:cNvSpPr>
          <p:nvPr>
            <p:ph type="sldImg"/>
          </p:nvPr>
        </p:nvSpPr>
        <p:spPr>
          <a:ln/>
        </p:spPr>
      </p:sp>
      <p:sp>
        <p:nvSpPr>
          <p:cNvPr id="1505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605756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05nov29_FROM CHRIS psc_homepage_fina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144000" cy="6867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4"/>
          <p:cNvSpPr>
            <a:spLocks noChangeShapeType="1"/>
          </p:cNvSpPr>
          <p:nvPr/>
        </p:nvSpPr>
        <p:spPr bwMode="auto">
          <a:xfrm>
            <a:off x="668338" y="2773363"/>
            <a:ext cx="8269287"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5" name="Rectangle 3"/>
          <p:cNvSpPr>
            <a:spLocks noGrp="1" noChangeArrowheads="1"/>
          </p:cNvSpPr>
          <p:nvPr>
            <p:ph type="ctrTitle"/>
          </p:nvPr>
        </p:nvSpPr>
        <p:spPr bwMode="auto">
          <a:xfrm>
            <a:off x="757238" y="2900363"/>
            <a:ext cx="7772400" cy="1470025"/>
          </a:xfrm>
          <a:ln algn="ctr"/>
        </p:spPr>
        <p:txBody>
          <a:bodyPr lIns="0" tIns="0" rIns="0" bIns="0" anchor="t"/>
          <a:lstStyle>
            <a:lvl1pPr>
              <a:lnSpc>
                <a:spcPct val="100000"/>
              </a:lnSpc>
              <a:defRPr b="1">
                <a:solidFill>
                  <a:srgbClr val="004B85"/>
                </a:solidFill>
              </a:defRPr>
            </a:lvl1pPr>
          </a:lstStyle>
          <a:p>
            <a:r>
              <a:rPr lang="en-US"/>
              <a:t>CLICK TO EDIT MASTER</a:t>
            </a:r>
            <a:br>
              <a:rPr lang="en-US"/>
            </a:br>
            <a:r>
              <a:rPr lang="en-US"/>
              <a:t>TITLE STYLE</a:t>
            </a:r>
          </a:p>
        </p:txBody>
      </p:sp>
      <p:sp>
        <p:nvSpPr>
          <p:cNvPr id="33797" name="Rectangle 5"/>
          <p:cNvSpPr>
            <a:spLocks noGrp="1" noChangeArrowheads="1"/>
          </p:cNvSpPr>
          <p:nvPr>
            <p:ph type="subTitle" idx="1"/>
          </p:nvPr>
        </p:nvSpPr>
        <p:spPr>
          <a:xfrm>
            <a:off x="757238" y="4057650"/>
            <a:ext cx="7761287" cy="1752600"/>
          </a:xfrm>
          <a:ln algn="ctr"/>
        </p:spPr>
        <p:txBody>
          <a:bodyPr lIns="0" tIns="0" rIns="0" bIns="0"/>
          <a:lstStyle>
            <a:lvl1pPr marL="0" indent="0">
              <a:buClrTx/>
              <a:buFontTx/>
              <a:buNone/>
              <a:defRPr sz="2400" i="1"/>
            </a:lvl1pPr>
          </a:lstStyle>
          <a:p>
            <a:r>
              <a:rPr lang="en-US"/>
              <a:t>Click to Edit Master Subtitle Style</a:t>
            </a:r>
          </a:p>
        </p:txBody>
      </p:sp>
    </p:spTree>
    <p:extLst>
      <p:ext uri="{BB962C8B-B14F-4D97-AF65-F5344CB8AC3E}">
        <p14:creationId xmlns:p14="http://schemas.microsoft.com/office/powerpoint/2010/main" val="809633249"/>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9962507"/>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152650" cy="6038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38150" y="0"/>
            <a:ext cx="6305550" cy="6038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1355555"/>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391400" cy="563563"/>
          </a:xfrm>
        </p:spPr>
        <p:txBody>
          <a:bodyPr/>
          <a:lstStyle/>
          <a:p>
            <a:r>
              <a:rPr lang="en-US"/>
              <a:t>Click to edit Master title style</a:t>
            </a:r>
          </a:p>
        </p:txBody>
      </p:sp>
      <p:sp>
        <p:nvSpPr>
          <p:cNvPr id="3" name="Table Placeholder 2"/>
          <p:cNvSpPr>
            <a:spLocks noGrp="1"/>
          </p:cNvSpPr>
          <p:nvPr>
            <p:ph type="tbl" idx="1"/>
          </p:nvPr>
        </p:nvSpPr>
        <p:spPr>
          <a:xfrm>
            <a:off x="457200" y="1241425"/>
            <a:ext cx="8229600" cy="5248275"/>
          </a:xfrm>
        </p:spPr>
        <p:txBody>
          <a:bodyPr/>
          <a:lstStyle/>
          <a:p>
            <a:pPr lvl="0"/>
            <a:endParaRPr lang="en-US" noProof="0"/>
          </a:p>
        </p:txBody>
      </p:sp>
      <p:sp>
        <p:nvSpPr>
          <p:cNvPr id="4" name="Date Placeholder 3"/>
          <p:cNvSpPr>
            <a:spLocks noGrp="1"/>
          </p:cNvSpPr>
          <p:nvPr>
            <p:ph type="dt" sz="half" idx="10"/>
          </p:nvPr>
        </p:nvSpPr>
        <p:spPr>
          <a:xfrm>
            <a:off x="381000" y="838200"/>
            <a:ext cx="5943600" cy="254000"/>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6324600" y="6564313"/>
            <a:ext cx="2362200" cy="24447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3124200" y="6553200"/>
            <a:ext cx="2133600" cy="234950"/>
          </a:xfrm>
          <a:prstGeom prst="rect">
            <a:avLst/>
          </a:prstGeom>
        </p:spPr>
        <p:txBody>
          <a:bodyPr/>
          <a:lstStyle>
            <a:lvl1pPr>
              <a:defRPr/>
            </a:lvl1pPr>
          </a:lstStyle>
          <a:p>
            <a:pPr>
              <a:defRPr/>
            </a:pPr>
            <a:fld id="{C53C1F7B-2E9C-4A26-8482-2B6EBB0705F1}" type="slidenum">
              <a:rPr lang="en-US"/>
              <a:pPr>
                <a:defRPr/>
              </a:pPr>
              <a:t>‹#›</a:t>
            </a:fld>
            <a:endParaRPr lang="en-US"/>
          </a:p>
        </p:txBody>
      </p:sp>
    </p:spTree>
    <p:extLst>
      <p:ext uri="{BB962C8B-B14F-4D97-AF65-F5344CB8AC3E}">
        <p14:creationId xmlns:p14="http://schemas.microsoft.com/office/powerpoint/2010/main" val="577918579"/>
      </p:ext>
    </p:extLst>
  </p:cSld>
  <p:clrMapOvr>
    <a:masterClrMapping/>
  </p:clrMapOvr>
  <p:transition advClick="0" advTm="1000">
    <p:cover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E167825A-6582-464C-8864-DB309DF0BEEA}" type="slidenum">
              <a:rPr lang="en-US"/>
              <a:pPr>
                <a:defRPr/>
              </a:pPr>
              <a:t>‹#›</a:t>
            </a:fld>
            <a:endParaRPr lang="en-US"/>
          </a:p>
        </p:txBody>
      </p:sp>
    </p:spTree>
    <p:extLst>
      <p:ext uri="{BB962C8B-B14F-4D97-AF65-F5344CB8AC3E}">
        <p14:creationId xmlns:p14="http://schemas.microsoft.com/office/powerpoint/2010/main" val="2145069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7365494"/>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53017800"/>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1925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61925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4847053"/>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8103445"/>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0538203"/>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3369979"/>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51780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02860320"/>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PPT_Level2_final"/>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body" idx="1"/>
          </p:nvPr>
        </p:nvSpPr>
        <p:spPr bwMode="auto">
          <a:xfrm>
            <a:off x="609600" y="161925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title"/>
          </p:nvPr>
        </p:nvSpPr>
        <p:spPr bwMode="white">
          <a:xfrm>
            <a:off x="438150" y="0"/>
            <a:ext cx="86106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a:t>
            </a:r>
            <a:br>
              <a:rPr lang="en-US"/>
            </a:br>
            <a:r>
              <a:rPr lang="en-US"/>
              <a:t>Master title style</a:t>
            </a:r>
          </a:p>
        </p:txBody>
      </p:sp>
      <p:sp>
        <p:nvSpPr>
          <p:cNvPr id="1029" name="Rectangle 5"/>
          <p:cNvSpPr>
            <a:spLocks noChangeArrowheads="1"/>
          </p:cNvSpPr>
          <p:nvPr/>
        </p:nvSpPr>
        <p:spPr bwMode="auto">
          <a:xfrm>
            <a:off x="8742363" y="6553200"/>
            <a:ext cx="2492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1033463">
              <a:spcBef>
                <a:spcPct val="0"/>
              </a:spcBef>
            </a:pPr>
            <a:fld id="{412FB20E-F430-494F-9355-A98F3E1AE8B3}" type="slidenum">
              <a:rPr lang="en-US" b="0">
                <a:solidFill>
                  <a:srgbClr val="C8C8C8"/>
                </a:solidFill>
              </a:rPr>
              <a:pPr algn="l" defTabSz="1033463">
                <a:spcBef>
                  <a:spcPct val="0"/>
                </a:spcBef>
              </a:pPr>
              <a:t>‹#›</a:t>
            </a:fld>
            <a:endParaRPr lang="en-US" b="0">
              <a:solidFill>
                <a:srgbClr val="C8C8C8"/>
              </a:solidFill>
            </a:endParaRP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9" r:id="rId12"/>
    <p:sldLayoutId id="2147483710" r:id="rId13"/>
  </p:sldLayoutIdLst>
  <p:transition>
    <p:wipe dir="r"/>
  </p:transition>
  <p:txStyles>
    <p:titleStyle>
      <a:lvl1pPr algn="l" rtl="0" eaLnBrk="0" fontAlgn="base" hangingPunct="0">
        <a:lnSpc>
          <a:spcPct val="90000"/>
        </a:lnSpc>
        <a:spcBef>
          <a:spcPct val="0"/>
        </a:spcBef>
        <a:spcAft>
          <a:spcPct val="0"/>
        </a:spcAft>
        <a:defRPr sz="3200">
          <a:solidFill>
            <a:schemeClr val="bg1"/>
          </a:solidFill>
          <a:latin typeface="+mj-lt"/>
          <a:ea typeface="+mj-ea"/>
          <a:cs typeface="+mj-cs"/>
        </a:defRPr>
      </a:lvl1pPr>
      <a:lvl2pPr algn="l" rtl="0" eaLnBrk="0" fontAlgn="base" hangingPunct="0">
        <a:lnSpc>
          <a:spcPct val="90000"/>
        </a:lnSpc>
        <a:spcBef>
          <a:spcPct val="0"/>
        </a:spcBef>
        <a:spcAft>
          <a:spcPct val="0"/>
        </a:spcAft>
        <a:defRPr sz="3200">
          <a:solidFill>
            <a:schemeClr val="bg1"/>
          </a:solidFill>
          <a:latin typeface="Arial" charset="0"/>
        </a:defRPr>
      </a:lvl2pPr>
      <a:lvl3pPr algn="l" rtl="0" eaLnBrk="0" fontAlgn="base" hangingPunct="0">
        <a:lnSpc>
          <a:spcPct val="90000"/>
        </a:lnSpc>
        <a:spcBef>
          <a:spcPct val="0"/>
        </a:spcBef>
        <a:spcAft>
          <a:spcPct val="0"/>
        </a:spcAft>
        <a:defRPr sz="3200">
          <a:solidFill>
            <a:schemeClr val="bg1"/>
          </a:solidFill>
          <a:latin typeface="Arial" charset="0"/>
        </a:defRPr>
      </a:lvl3pPr>
      <a:lvl4pPr algn="l" rtl="0" eaLnBrk="0" fontAlgn="base" hangingPunct="0">
        <a:lnSpc>
          <a:spcPct val="90000"/>
        </a:lnSpc>
        <a:spcBef>
          <a:spcPct val="0"/>
        </a:spcBef>
        <a:spcAft>
          <a:spcPct val="0"/>
        </a:spcAft>
        <a:defRPr sz="3200">
          <a:solidFill>
            <a:schemeClr val="bg1"/>
          </a:solidFill>
          <a:latin typeface="Arial" charset="0"/>
        </a:defRPr>
      </a:lvl4pPr>
      <a:lvl5pPr algn="l" rtl="0" eaLnBrk="0" fontAlgn="base" hangingPunct="0">
        <a:lnSpc>
          <a:spcPct val="90000"/>
        </a:lnSpc>
        <a:spcBef>
          <a:spcPct val="0"/>
        </a:spcBef>
        <a:spcAft>
          <a:spcPct val="0"/>
        </a:spcAft>
        <a:defRPr sz="3200">
          <a:solidFill>
            <a:schemeClr val="bg1"/>
          </a:solidFill>
          <a:latin typeface="Arial" charset="0"/>
        </a:defRPr>
      </a:lvl5pPr>
      <a:lvl6pPr marL="457200" algn="l" rtl="0" fontAlgn="base">
        <a:lnSpc>
          <a:spcPct val="90000"/>
        </a:lnSpc>
        <a:spcBef>
          <a:spcPct val="0"/>
        </a:spcBef>
        <a:spcAft>
          <a:spcPct val="0"/>
        </a:spcAft>
        <a:defRPr sz="3200">
          <a:solidFill>
            <a:schemeClr val="bg1"/>
          </a:solidFill>
          <a:latin typeface="Arial" charset="0"/>
        </a:defRPr>
      </a:lvl6pPr>
      <a:lvl7pPr marL="914400" algn="l" rtl="0" fontAlgn="base">
        <a:lnSpc>
          <a:spcPct val="90000"/>
        </a:lnSpc>
        <a:spcBef>
          <a:spcPct val="0"/>
        </a:spcBef>
        <a:spcAft>
          <a:spcPct val="0"/>
        </a:spcAft>
        <a:defRPr sz="3200">
          <a:solidFill>
            <a:schemeClr val="bg1"/>
          </a:solidFill>
          <a:latin typeface="Arial" charset="0"/>
        </a:defRPr>
      </a:lvl7pPr>
      <a:lvl8pPr marL="1371600" algn="l" rtl="0" fontAlgn="base">
        <a:lnSpc>
          <a:spcPct val="90000"/>
        </a:lnSpc>
        <a:spcBef>
          <a:spcPct val="0"/>
        </a:spcBef>
        <a:spcAft>
          <a:spcPct val="0"/>
        </a:spcAft>
        <a:defRPr sz="3200">
          <a:solidFill>
            <a:schemeClr val="bg1"/>
          </a:solidFill>
          <a:latin typeface="Arial" charset="0"/>
        </a:defRPr>
      </a:lvl8pPr>
      <a:lvl9pPr marL="1828800" algn="l" rtl="0" fontAlgn="base">
        <a:lnSpc>
          <a:spcPct val="90000"/>
        </a:lnSpc>
        <a:spcBef>
          <a:spcPct val="0"/>
        </a:spcBef>
        <a:spcAft>
          <a:spcPct val="0"/>
        </a:spcAft>
        <a:defRPr sz="3200">
          <a:solidFill>
            <a:schemeClr val="bg1"/>
          </a:solidFill>
          <a:latin typeface="Arial" charset="0"/>
        </a:defRPr>
      </a:lvl9pPr>
    </p:titleStyle>
    <p:body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066800" y="2813015"/>
            <a:ext cx="7391400" cy="1073185"/>
          </a:xfrm>
          <a:solidFill>
            <a:schemeClr val="bg1"/>
          </a:solidFill>
          <a:ln>
            <a:solidFill>
              <a:srgbClr val="C00000"/>
            </a:solidFill>
          </a:ln>
        </p:spPr>
        <p:txBody>
          <a:bodyPr>
            <a:noAutofit/>
          </a:bodyPr>
          <a:lstStyle/>
          <a:p>
            <a:pPr algn="ctr" eaLnBrk="1" hangingPunct="1">
              <a:lnSpc>
                <a:spcPct val="150000"/>
              </a:lnSpc>
              <a:spcBef>
                <a:spcPts val="600"/>
              </a:spcBef>
              <a:spcAft>
                <a:spcPts val="600"/>
              </a:spcAft>
            </a:pPr>
            <a:r>
              <a:rPr lang="fr-FR" sz="5000"/>
              <a:t>CÂY</a:t>
            </a:r>
            <a:endParaRPr lang="en-US" sz="5000"/>
          </a:p>
        </p:txBody>
      </p:sp>
      <p:sp>
        <p:nvSpPr>
          <p:cNvPr id="3075" name="Text Box 4"/>
          <p:cNvSpPr txBox="1">
            <a:spLocks noChangeArrowheads="1"/>
          </p:cNvSpPr>
          <p:nvPr/>
        </p:nvSpPr>
        <p:spPr bwMode="auto">
          <a:xfrm>
            <a:off x="517477" y="1841500"/>
            <a:ext cx="227498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a:defRPr/>
            </a:pPr>
            <a:r>
              <a:rPr lang="en-US" sz="3200" dirty="0" err="1">
                <a:solidFill>
                  <a:schemeClr val="accent2">
                    <a:lumMod val="50000"/>
                  </a:schemeClr>
                </a:solidFill>
              </a:rPr>
              <a:t>Chương</a:t>
            </a:r>
            <a:r>
              <a:rPr lang="en-US" sz="3200" dirty="0">
                <a:solidFill>
                  <a:schemeClr val="accent2">
                    <a:lumMod val="50000"/>
                  </a:schemeClr>
                </a:solidFill>
              </a:rPr>
              <a:t> 2.</a:t>
            </a:r>
            <a:endParaRPr lang="en-US" dirty="0">
              <a:solidFill>
                <a:schemeClr val="accent2">
                  <a:lumMod val="50000"/>
                </a:schemeClr>
              </a:solidFill>
            </a:endParaRPr>
          </a:p>
        </p:txBody>
      </p:sp>
      <p:sp>
        <p:nvSpPr>
          <p:cNvPr id="3076" name="TextBox 1"/>
          <p:cNvSpPr txBox="1">
            <a:spLocks noChangeArrowheads="1"/>
          </p:cNvSpPr>
          <p:nvPr/>
        </p:nvSpPr>
        <p:spPr bwMode="auto">
          <a:xfrm>
            <a:off x="2590800" y="4953000"/>
            <a:ext cx="2819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endParaRPr lang="en-US"/>
          </a:p>
        </p:txBody>
      </p:sp>
      <p:sp>
        <p:nvSpPr>
          <p:cNvPr id="4" name="TextBox 3"/>
          <p:cNvSpPr txBox="1"/>
          <p:nvPr/>
        </p:nvSpPr>
        <p:spPr>
          <a:xfrm>
            <a:off x="1894284" y="457200"/>
            <a:ext cx="5584246" cy="646331"/>
          </a:xfrm>
          <a:prstGeom prst="rect">
            <a:avLst/>
          </a:prstGeom>
          <a:noFill/>
        </p:spPr>
        <p:txBody>
          <a:bodyPr wrap="square" rtlCol="0">
            <a:spAutoFit/>
          </a:bodyPr>
          <a:lstStyle/>
          <a:p>
            <a:r>
              <a:rPr lang="en-US" sz="3600">
                <a:ln w="22225">
                  <a:solidFill>
                    <a:schemeClr val="accent2"/>
                  </a:solidFill>
                  <a:prstDash val="solid"/>
                </a:ln>
                <a:solidFill>
                  <a:schemeClr val="accent2">
                    <a:lumMod val="40000"/>
                    <a:lumOff val="60000"/>
                  </a:schemeClr>
                </a:solidFill>
              </a:rPr>
              <a:t>TOÁN HỌC TỔ HỢP</a:t>
            </a:r>
          </a:p>
        </p:txBody>
      </p:sp>
      <p:sp>
        <p:nvSpPr>
          <p:cNvPr id="7" name="TextBox 6">
            <a:extLst>
              <a:ext uri="{FF2B5EF4-FFF2-40B4-BE49-F238E27FC236}">
                <a16:creationId xmlns:a16="http://schemas.microsoft.com/office/drawing/2014/main" id="{320962E3-8D39-4546-A1FB-BA313949021B}"/>
              </a:ext>
            </a:extLst>
          </p:cNvPr>
          <p:cNvSpPr txBox="1"/>
          <p:nvPr/>
        </p:nvSpPr>
        <p:spPr>
          <a:xfrm>
            <a:off x="3810000" y="6322769"/>
            <a:ext cx="5203032" cy="400110"/>
          </a:xfrm>
          <a:prstGeom prst="rect">
            <a:avLst/>
          </a:prstGeom>
          <a:noFill/>
        </p:spPr>
        <p:txBody>
          <a:bodyPr wrap="square" rtlCol="0">
            <a:spAutoFit/>
          </a:bodyPr>
          <a:lstStyle/>
          <a:p>
            <a:r>
              <a:rPr lang="en-US" sz="2000" b="0" dirty="0">
                <a:solidFill>
                  <a:schemeClr val="tx2">
                    <a:lumMod val="75000"/>
                  </a:schemeClr>
                </a:solidFill>
              </a:rPr>
              <a:t>                                      </a:t>
            </a:r>
          </a:p>
        </p:txBody>
      </p:sp>
    </p:spTree>
    <p:extLst>
      <p:ext uri="{BB962C8B-B14F-4D97-AF65-F5344CB8AC3E}">
        <p14:creationId xmlns:p14="http://schemas.microsoft.com/office/powerpoint/2010/main" val="18582066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207309" y="5181600"/>
            <a:ext cx="8784292" cy="1162050"/>
          </a:xfrm>
        </p:spPr>
        <p:txBody>
          <a:bodyPr/>
          <a:lstStyle/>
          <a:p>
            <a:pPr marL="0" lvl="1" indent="0" eaLnBrk="1" hangingPunct="1">
              <a:buNone/>
            </a:pPr>
            <a:r>
              <a:rPr lang="vi-VN" b="1" dirty="0">
                <a:solidFill>
                  <a:srgbClr val="0000FF"/>
                </a:solidFill>
              </a:rPr>
              <a:t>Nhận xét</a:t>
            </a:r>
            <a:r>
              <a:rPr lang="en-US" b="1" dirty="0">
                <a:solidFill>
                  <a:srgbClr val="0000FF"/>
                </a:solidFill>
              </a:rPr>
              <a:t>.</a:t>
            </a:r>
            <a:r>
              <a:rPr lang="vi-VN" b="1" dirty="0">
                <a:solidFill>
                  <a:srgbClr val="0000FF"/>
                </a:solidFill>
              </a:rPr>
              <a:t> </a:t>
            </a:r>
            <a:r>
              <a:rPr lang="vi-VN" dirty="0"/>
              <a:t>Với 1 đồ thị cho trước, có thể có </a:t>
            </a:r>
            <a:r>
              <a:rPr lang="en-US" dirty="0" err="1" smtClean="0"/>
              <a:t>nhiều</a:t>
            </a:r>
            <a:r>
              <a:rPr lang="vi-VN" dirty="0" smtClean="0"/>
              <a:t> </a:t>
            </a:r>
            <a:r>
              <a:rPr lang="vi-VN" dirty="0"/>
              <a:t>cây khung của đồ thị đó</a:t>
            </a:r>
          </a:p>
        </p:txBody>
      </p:sp>
      <p:grpSp>
        <p:nvGrpSpPr>
          <p:cNvPr id="15364" name="Group 71"/>
          <p:cNvGrpSpPr>
            <a:grpSpLocks/>
          </p:cNvGrpSpPr>
          <p:nvPr/>
        </p:nvGrpSpPr>
        <p:grpSpPr bwMode="auto">
          <a:xfrm>
            <a:off x="457200" y="2590800"/>
            <a:ext cx="3505200" cy="2057400"/>
            <a:chOff x="336" y="1008"/>
            <a:chExt cx="2208" cy="1296"/>
          </a:xfrm>
        </p:grpSpPr>
        <p:sp>
          <p:nvSpPr>
            <p:cNvPr id="15377" name="Line 41"/>
            <p:cNvSpPr>
              <a:spLocks noChangeShapeType="1"/>
            </p:cNvSpPr>
            <p:nvPr/>
          </p:nvSpPr>
          <p:spPr bwMode="auto">
            <a:xfrm flipV="1">
              <a:off x="432" y="1104"/>
              <a:ext cx="576" cy="62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8" name="Line 42"/>
            <p:cNvSpPr>
              <a:spLocks noChangeShapeType="1"/>
            </p:cNvSpPr>
            <p:nvPr/>
          </p:nvSpPr>
          <p:spPr bwMode="auto">
            <a:xfrm>
              <a:off x="432" y="1728"/>
              <a:ext cx="576" cy="48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9" name="Line 43"/>
            <p:cNvSpPr>
              <a:spLocks noChangeShapeType="1"/>
            </p:cNvSpPr>
            <p:nvPr/>
          </p:nvSpPr>
          <p:spPr bwMode="auto">
            <a:xfrm>
              <a:off x="1008" y="1104"/>
              <a:ext cx="816"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0" name="Line 44"/>
            <p:cNvSpPr>
              <a:spLocks noChangeShapeType="1"/>
            </p:cNvSpPr>
            <p:nvPr/>
          </p:nvSpPr>
          <p:spPr bwMode="auto">
            <a:xfrm>
              <a:off x="1824" y="1104"/>
              <a:ext cx="0" cy="110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1" name="Line 46"/>
            <p:cNvSpPr>
              <a:spLocks noChangeShapeType="1"/>
            </p:cNvSpPr>
            <p:nvPr/>
          </p:nvSpPr>
          <p:spPr bwMode="auto">
            <a:xfrm flipV="1">
              <a:off x="1824" y="1680"/>
              <a:ext cx="624" cy="52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2" name="Oval 49"/>
            <p:cNvSpPr>
              <a:spLocks noChangeArrowheads="1"/>
            </p:cNvSpPr>
            <p:nvPr/>
          </p:nvSpPr>
          <p:spPr bwMode="auto">
            <a:xfrm>
              <a:off x="336" y="1632"/>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A</a:t>
              </a:r>
              <a:endParaRPr lang="vi-VN">
                <a:solidFill>
                  <a:schemeClr val="tx1"/>
                </a:solidFill>
              </a:endParaRPr>
            </a:p>
          </p:txBody>
        </p:sp>
        <p:sp>
          <p:nvSpPr>
            <p:cNvPr id="15383" name="Oval 50"/>
            <p:cNvSpPr>
              <a:spLocks noChangeArrowheads="1"/>
            </p:cNvSpPr>
            <p:nvPr/>
          </p:nvSpPr>
          <p:spPr bwMode="auto">
            <a:xfrm>
              <a:off x="912" y="1008"/>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C</a:t>
              </a:r>
              <a:endParaRPr lang="vi-VN">
                <a:solidFill>
                  <a:schemeClr val="tx1"/>
                </a:solidFill>
              </a:endParaRPr>
            </a:p>
          </p:txBody>
        </p:sp>
        <p:sp>
          <p:nvSpPr>
            <p:cNvPr id="15384" name="Oval 51"/>
            <p:cNvSpPr>
              <a:spLocks noChangeArrowheads="1"/>
            </p:cNvSpPr>
            <p:nvPr/>
          </p:nvSpPr>
          <p:spPr bwMode="auto">
            <a:xfrm>
              <a:off x="912" y="2112"/>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B</a:t>
              </a:r>
              <a:endParaRPr lang="vi-VN">
                <a:solidFill>
                  <a:schemeClr val="tx1"/>
                </a:solidFill>
              </a:endParaRPr>
            </a:p>
          </p:txBody>
        </p:sp>
        <p:sp>
          <p:nvSpPr>
            <p:cNvPr id="15385" name="Oval 52"/>
            <p:cNvSpPr>
              <a:spLocks noChangeArrowheads="1"/>
            </p:cNvSpPr>
            <p:nvPr/>
          </p:nvSpPr>
          <p:spPr bwMode="auto">
            <a:xfrm>
              <a:off x="1728" y="2112"/>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E</a:t>
              </a:r>
              <a:endParaRPr lang="vi-VN">
                <a:solidFill>
                  <a:schemeClr val="tx1"/>
                </a:solidFill>
              </a:endParaRPr>
            </a:p>
          </p:txBody>
        </p:sp>
        <p:sp>
          <p:nvSpPr>
            <p:cNvPr id="15386" name="Oval 53"/>
            <p:cNvSpPr>
              <a:spLocks noChangeArrowheads="1"/>
            </p:cNvSpPr>
            <p:nvPr/>
          </p:nvSpPr>
          <p:spPr bwMode="auto">
            <a:xfrm>
              <a:off x="1728" y="1008"/>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D</a:t>
              </a:r>
              <a:endParaRPr lang="vi-VN">
                <a:solidFill>
                  <a:schemeClr val="tx1"/>
                </a:solidFill>
              </a:endParaRPr>
            </a:p>
          </p:txBody>
        </p:sp>
        <p:sp>
          <p:nvSpPr>
            <p:cNvPr id="15387" name="Oval 54"/>
            <p:cNvSpPr>
              <a:spLocks noChangeArrowheads="1"/>
            </p:cNvSpPr>
            <p:nvPr/>
          </p:nvSpPr>
          <p:spPr bwMode="auto">
            <a:xfrm>
              <a:off x="2352" y="1584"/>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F</a:t>
              </a:r>
              <a:endParaRPr lang="vi-VN">
                <a:solidFill>
                  <a:schemeClr val="tx1"/>
                </a:solidFill>
              </a:endParaRPr>
            </a:p>
          </p:txBody>
        </p:sp>
      </p:grpSp>
      <p:grpSp>
        <p:nvGrpSpPr>
          <p:cNvPr id="15365" name="Group 70"/>
          <p:cNvGrpSpPr>
            <a:grpSpLocks/>
          </p:cNvGrpSpPr>
          <p:nvPr/>
        </p:nvGrpSpPr>
        <p:grpSpPr bwMode="auto">
          <a:xfrm>
            <a:off x="4800600" y="2590800"/>
            <a:ext cx="3505200" cy="2057400"/>
            <a:chOff x="3312" y="912"/>
            <a:chExt cx="2208" cy="1296"/>
          </a:xfrm>
        </p:grpSpPr>
        <p:sp>
          <p:nvSpPr>
            <p:cNvPr id="15366" name="Line 57"/>
            <p:cNvSpPr>
              <a:spLocks noChangeShapeType="1"/>
            </p:cNvSpPr>
            <p:nvPr/>
          </p:nvSpPr>
          <p:spPr bwMode="auto">
            <a:xfrm>
              <a:off x="3408" y="1632"/>
              <a:ext cx="576" cy="48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67" name="Line 58"/>
            <p:cNvSpPr>
              <a:spLocks noChangeShapeType="1"/>
            </p:cNvSpPr>
            <p:nvPr/>
          </p:nvSpPr>
          <p:spPr bwMode="auto">
            <a:xfrm>
              <a:off x="3984" y="1008"/>
              <a:ext cx="816"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68" name="Line 60"/>
            <p:cNvSpPr>
              <a:spLocks noChangeShapeType="1"/>
            </p:cNvSpPr>
            <p:nvPr/>
          </p:nvSpPr>
          <p:spPr bwMode="auto">
            <a:xfrm>
              <a:off x="4800" y="1008"/>
              <a:ext cx="624" cy="57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69" name="Line 62"/>
            <p:cNvSpPr>
              <a:spLocks noChangeShapeType="1"/>
            </p:cNvSpPr>
            <p:nvPr/>
          </p:nvSpPr>
          <p:spPr bwMode="auto">
            <a:xfrm flipV="1">
              <a:off x="3984" y="1008"/>
              <a:ext cx="816" cy="110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0" name="Line 63"/>
            <p:cNvSpPr>
              <a:spLocks noChangeShapeType="1"/>
            </p:cNvSpPr>
            <p:nvPr/>
          </p:nvSpPr>
          <p:spPr bwMode="auto">
            <a:xfrm>
              <a:off x="3984" y="2112"/>
              <a:ext cx="816"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1" name="Oval 64"/>
            <p:cNvSpPr>
              <a:spLocks noChangeArrowheads="1"/>
            </p:cNvSpPr>
            <p:nvPr/>
          </p:nvSpPr>
          <p:spPr bwMode="auto">
            <a:xfrm>
              <a:off x="3312" y="1536"/>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A</a:t>
              </a:r>
              <a:endParaRPr lang="vi-VN">
                <a:solidFill>
                  <a:schemeClr val="tx1"/>
                </a:solidFill>
              </a:endParaRPr>
            </a:p>
          </p:txBody>
        </p:sp>
        <p:sp>
          <p:nvSpPr>
            <p:cNvPr id="15372" name="Oval 65"/>
            <p:cNvSpPr>
              <a:spLocks noChangeArrowheads="1"/>
            </p:cNvSpPr>
            <p:nvPr/>
          </p:nvSpPr>
          <p:spPr bwMode="auto">
            <a:xfrm>
              <a:off x="3888" y="912"/>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C</a:t>
              </a:r>
              <a:endParaRPr lang="vi-VN">
                <a:solidFill>
                  <a:schemeClr val="tx1"/>
                </a:solidFill>
              </a:endParaRPr>
            </a:p>
          </p:txBody>
        </p:sp>
        <p:sp>
          <p:nvSpPr>
            <p:cNvPr id="15373" name="Oval 66"/>
            <p:cNvSpPr>
              <a:spLocks noChangeArrowheads="1"/>
            </p:cNvSpPr>
            <p:nvPr/>
          </p:nvSpPr>
          <p:spPr bwMode="auto">
            <a:xfrm>
              <a:off x="3888" y="2016"/>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B</a:t>
              </a:r>
              <a:endParaRPr lang="vi-VN">
                <a:solidFill>
                  <a:schemeClr val="tx1"/>
                </a:solidFill>
              </a:endParaRPr>
            </a:p>
          </p:txBody>
        </p:sp>
        <p:sp>
          <p:nvSpPr>
            <p:cNvPr id="15374" name="Oval 67"/>
            <p:cNvSpPr>
              <a:spLocks noChangeArrowheads="1"/>
            </p:cNvSpPr>
            <p:nvPr/>
          </p:nvSpPr>
          <p:spPr bwMode="auto">
            <a:xfrm>
              <a:off x="4704" y="2016"/>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E</a:t>
              </a:r>
              <a:endParaRPr lang="vi-VN">
                <a:solidFill>
                  <a:schemeClr val="tx1"/>
                </a:solidFill>
              </a:endParaRPr>
            </a:p>
          </p:txBody>
        </p:sp>
        <p:sp>
          <p:nvSpPr>
            <p:cNvPr id="15375" name="Oval 68"/>
            <p:cNvSpPr>
              <a:spLocks noChangeArrowheads="1"/>
            </p:cNvSpPr>
            <p:nvPr/>
          </p:nvSpPr>
          <p:spPr bwMode="auto">
            <a:xfrm>
              <a:off x="4704" y="912"/>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D</a:t>
              </a:r>
              <a:endParaRPr lang="vi-VN">
                <a:solidFill>
                  <a:schemeClr val="tx1"/>
                </a:solidFill>
              </a:endParaRPr>
            </a:p>
          </p:txBody>
        </p:sp>
        <p:sp>
          <p:nvSpPr>
            <p:cNvPr id="15376" name="Oval 69"/>
            <p:cNvSpPr>
              <a:spLocks noChangeArrowheads="1"/>
            </p:cNvSpPr>
            <p:nvPr/>
          </p:nvSpPr>
          <p:spPr bwMode="auto">
            <a:xfrm>
              <a:off x="5328" y="1488"/>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F</a:t>
              </a:r>
              <a:endParaRPr lang="vi-VN">
                <a:solidFill>
                  <a:schemeClr val="tx1"/>
                </a:solidFill>
              </a:endParaRPr>
            </a:p>
          </p:txBody>
        </p:sp>
      </p:grpSp>
      <p:sp>
        <p:nvSpPr>
          <p:cNvPr id="28" name="Rectangle 3"/>
          <p:cNvSpPr txBox="1">
            <a:spLocks noChangeArrowheads="1"/>
          </p:cNvSpPr>
          <p:nvPr/>
        </p:nvSpPr>
        <p:spPr bwMode="auto">
          <a:xfrm>
            <a:off x="0" y="1143000"/>
            <a:ext cx="5867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0" eaLnBrk="1" hangingPunct="1">
              <a:buFont typeface="Wingdings" pitchFamily="2" charset="2"/>
              <a:buNone/>
            </a:pPr>
            <a:r>
              <a:rPr lang="en-US" kern="0">
                <a:solidFill>
                  <a:srgbClr val="0000FF"/>
                </a:solidFill>
              </a:rPr>
              <a:t>Đáp án</a:t>
            </a:r>
            <a:r>
              <a:rPr lang="en-US" b="1" kern="0">
                <a:solidFill>
                  <a:srgbClr val="0000FF"/>
                </a:solidFill>
              </a:rPr>
              <a:t>. </a:t>
            </a:r>
            <a:r>
              <a:rPr lang="en-US" sz="2600" b="0"/>
              <a:t>Một số cây khung của G</a:t>
            </a:r>
            <a:endParaRPr lang="en-US" sz="2600" b="0" dirty="0"/>
          </a:p>
        </p:txBody>
      </p:sp>
      <p:sp>
        <p:nvSpPr>
          <p:cNvPr id="31" name="TextBox 30"/>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Cây khung của đồ thị</a:t>
            </a:r>
          </a:p>
        </p:txBody>
      </p:sp>
      <p:grpSp>
        <p:nvGrpSpPr>
          <p:cNvPr id="29" name="Group 41"/>
          <p:cNvGrpSpPr>
            <a:grpSpLocks/>
          </p:cNvGrpSpPr>
          <p:nvPr/>
        </p:nvGrpSpPr>
        <p:grpSpPr bwMode="auto">
          <a:xfrm>
            <a:off x="6031997" y="951399"/>
            <a:ext cx="1461924" cy="916602"/>
            <a:chOff x="816" y="2160"/>
            <a:chExt cx="2208" cy="1296"/>
          </a:xfrm>
        </p:grpSpPr>
        <p:sp>
          <p:nvSpPr>
            <p:cNvPr id="30" name="Line 33"/>
            <p:cNvSpPr>
              <a:spLocks noChangeShapeType="1"/>
            </p:cNvSpPr>
            <p:nvPr/>
          </p:nvSpPr>
          <p:spPr bwMode="auto">
            <a:xfrm flipV="1">
              <a:off x="912" y="2256"/>
              <a:ext cx="576" cy="62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34"/>
            <p:cNvSpPr>
              <a:spLocks noChangeShapeType="1"/>
            </p:cNvSpPr>
            <p:nvPr/>
          </p:nvSpPr>
          <p:spPr bwMode="auto">
            <a:xfrm>
              <a:off x="912" y="2880"/>
              <a:ext cx="576" cy="48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35"/>
            <p:cNvSpPr>
              <a:spLocks noChangeShapeType="1"/>
            </p:cNvSpPr>
            <p:nvPr/>
          </p:nvSpPr>
          <p:spPr bwMode="auto">
            <a:xfrm>
              <a:off x="1488" y="2256"/>
              <a:ext cx="816"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36"/>
            <p:cNvSpPr>
              <a:spLocks noChangeShapeType="1"/>
            </p:cNvSpPr>
            <p:nvPr/>
          </p:nvSpPr>
          <p:spPr bwMode="auto">
            <a:xfrm>
              <a:off x="2304" y="2256"/>
              <a:ext cx="0" cy="110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37"/>
            <p:cNvSpPr>
              <a:spLocks noChangeShapeType="1"/>
            </p:cNvSpPr>
            <p:nvPr/>
          </p:nvSpPr>
          <p:spPr bwMode="auto">
            <a:xfrm>
              <a:off x="2304" y="2256"/>
              <a:ext cx="624" cy="57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38"/>
            <p:cNvSpPr>
              <a:spLocks noChangeShapeType="1"/>
            </p:cNvSpPr>
            <p:nvPr/>
          </p:nvSpPr>
          <p:spPr bwMode="auto">
            <a:xfrm flipV="1">
              <a:off x="2304" y="2832"/>
              <a:ext cx="624" cy="52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39"/>
            <p:cNvSpPr>
              <a:spLocks noChangeShapeType="1"/>
            </p:cNvSpPr>
            <p:nvPr/>
          </p:nvSpPr>
          <p:spPr bwMode="auto">
            <a:xfrm flipV="1">
              <a:off x="1488" y="2256"/>
              <a:ext cx="816" cy="110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 name="Line 40"/>
            <p:cNvSpPr>
              <a:spLocks noChangeShapeType="1"/>
            </p:cNvSpPr>
            <p:nvPr/>
          </p:nvSpPr>
          <p:spPr bwMode="auto">
            <a:xfrm>
              <a:off x="1488" y="3360"/>
              <a:ext cx="816"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 name="Oval 27"/>
            <p:cNvSpPr>
              <a:spLocks noChangeArrowheads="1"/>
            </p:cNvSpPr>
            <p:nvPr/>
          </p:nvSpPr>
          <p:spPr bwMode="auto">
            <a:xfrm>
              <a:off x="816" y="2784"/>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A</a:t>
              </a:r>
              <a:endParaRPr lang="vi-VN">
                <a:solidFill>
                  <a:schemeClr val="tx1"/>
                </a:solidFill>
              </a:endParaRPr>
            </a:p>
          </p:txBody>
        </p:sp>
        <p:sp>
          <p:nvSpPr>
            <p:cNvPr id="40" name="Oval 28"/>
            <p:cNvSpPr>
              <a:spLocks noChangeArrowheads="1"/>
            </p:cNvSpPr>
            <p:nvPr/>
          </p:nvSpPr>
          <p:spPr bwMode="auto">
            <a:xfrm>
              <a:off x="1392" y="2160"/>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C</a:t>
              </a:r>
              <a:endParaRPr lang="vi-VN">
                <a:solidFill>
                  <a:schemeClr val="tx1"/>
                </a:solidFill>
              </a:endParaRPr>
            </a:p>
          </p:txBody>
        </p:sp>
        <p:sp>
          <p:nvSpPr>
            <p:cNvPr id="41" name="Oval 29"/>
            <p:cNvSpPr>
              <a:spLocks noChangeArrowheads="1"/>
            </p:cNvSpPr>
            <p:nvPr/>
          </p:nvSpPr>
          <p:spPr bwMode="auto">
            <a:xfrm>
              <a:off x="1392" y="3264"/>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B</a:t>
              </a:r>
              <a:endParaRPr lang="vi-VN">
                <a:solidFill>
                  <a:schemeClr val="tx1"/>
                </a:solidFill>
              </a:endParaRPr>
            </a:p>
          </p:txBody>
        </p:sp>
        <p:sp>
          <p:nvSpPr>
            <p:cNvPr id="42" name="Oval 30"/>
            <p:cNvSpPr>
              <a:spLocks noChangeArrowheads="1"/>
            </p:cNvSpPr>
            <p:nvPr/>
          </p:nvSpPr>
          <p:spPr bwMode="auto">
            <a:xfrm>
              <a:off x="2208" y="3264"/>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E</a:t>
              </a:r>
              <a:endParaRPr lang="vi-VN">
                <a:solidFill>
                  <a:schemeClr val="tx1"/>
                </a:solidFill>
              </a:endParaRPr>
            </a:p>
          </p:txBody>
        </p:sp>
        <p:sp>
          <p:nvSpPr>
            <p:cNvPr id="43" name="Oval 31"/>
            <p:cNvSpPr>
              <a:spLocks noChangeArrowheads="1"/>
            </p:cNvSpPr>
            <p:nvPr/>
          </p:nvSpPr>
          <p:spPr bwMode="auto">
            <a:xfrm>
              <a:off x="2208" y="2160"/>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D</a:t>
              </a:r>
              <a:endParaRPr lang="vi-VN">
                <a:solidFill>
                  <a:schemeClr val="tx1"/>
                </a:solidFill>
              </a:endParaRPr>
            </a:p>
          </p:txBody>
        </p:sp>
        <p:sp>
          <p:nvSpPr>
            <p:cNvPr id="44" name="Oval 32"/>
            <p:cNvSpPr>
              <a:spLocks noChangeArrowheads="1"/>
            </p:cNvSpPr>
            <p:nvPr/>
          </p:nvSpPr>
          <p:spPr bwMode="auto">
            <a:xfrm>
              <a:off x="2832" y="2736"/>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F</a:t>
              </a:r>
              <a:endParaRPr lang="vi-VN">
                <a:solidFill>
                  <a:schemeClr val="tx1"/>
                </a:solidFill>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3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3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
          <p:cNvSpPr txBox="1">
            <a:spLocks noChangeArrowheads="1"/>
          </p:cNvSpPr>
          <p:nvPr/>
        </p:nvSpPr>
        <p:spPr bwMode="auto">
          <a:xfrm>
            <a:off x="152400" y="1066800"/>
            <a:ext cx="8915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0" eaLnBrk="1" hangingPunct="1">
              <a:buFont typeface="Wingdings" pitchFamily="2" charset="2"/>
              <a:buNone/>
            </a:pPr>
            <a:r>
              <a:rPr lang="en-US" kern="0">
                <a:solidFill>
                  <a:srgbClr val="0000FF"/>
                </a:solidFill>
              </a:rPr>
              <a:t>Định lý.</a:t>
            </a:r>
            <a:r>
              <a:rPr lang="en-US" b="1" kern="0">
                <a:solidFill>
                  <a:srgbClr val="0000FF"/>
                </a:solidFill>
              </a:rPr>
              <a:t> </a:t>
            </a:r>
            <a:r>
              <a:rPr lang="en-US" b="0" kern="0"/>
              <a:t>Mọi đồ thị liên thông đều có cây khung</a:t>
            </a:r>
            <a:endParaRPr lang="en-US" b="0" kern="0" dirty="0"/>
          </a:p>
        </p:txBody>
      </p:sp>
      <p:sp>
        <p:nvSpPr>
          <p:cNvPr id="40" name="Rectangle 3"/>
          <p:cNvSpPr txBox="1">
            <a:spLocks noChangeArrowheads="1"/>
          </p:cNvSpPr>
          <p:nvPr/>
        </p:nvSpPr>
        <p:spPr bwMode="auto">
          <a:xfrm>
            <a:off x="138393" y="1811337"/>
            <a:ext cx="861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0" eaLnBrk="1" hangingPunct="1">
              <a:buFont typeface="Wingdings" pitchFamily="2" charset="2"/>
              <a:buNone/>
            </a:pPr>
            <a:r>
              <a:rPr lang="vi-VN" b="1" kern="0" dirty="0">
                <a:solidFill>
                  <a:srgbClr val="0000FF"/>
                </a:solidFill>
              </a:rPr>
              <a:t>Định lý </a:t>
            </a:r>
            <a:r>
              <a:rPr lang="en-US" b="1" kern="0" dirty="0">
                <a:solidFill>
                  <a:srgbClr val="0000FF"/>
                </a:solidFill>
              </a:rPr>
              <a:t>(</a:t>
            </a:r>
            <a:r>
              <a:rPr lang="vi-VN" b="1" kern="0" dirty="0">
                <a:solidFill>
                  <a:srgbClr val="0000FF"/>
                </a:solidFill>
              </a:rPr>
              <a:t>Cayley</a:t>
            </a:r>
            <a:r>
              <a:rPr lang="en-US" kern="0" dirty="0">
                <a:solidFill>
                  <a:srgbClr val="0000FF"/>
                </a:solidFill>
              </a:rPr>
              <a:t>)</a:t>
            </a:r>
            <a:r>
              <a:rPr lang="en-US" b="1" kern="0" dirty="0">
                <a:solidFill>
                  <a:srgbClr val="0000FF"/>
                </a:solidFill>
              </a:rPr>
              <a:t>  </a:t>
            </a:r>
            <a:r>
              <a:rPr lang="vi-VN" b="0" kern="0" dirty="0"/>
              <a:t>Số cây khung của đồ thị K</a:t>
            </a:r>
            <a:r>
              <a:rPr lang="vi-VN" b="0" kern="0" baseline="-25000" dirty="0"/>
              <a:t>n</a:t>
            </a:r>
            <a:r>
              <a:rPr lang="vi-VN" b="0" kern="0" dirty="0"/>
              <a:t> là n</a:t>
            </a:r>
            <a:r>
              <a:rPr lang="vi-VN" b="0" kern="0" baseline="30000" dirty="0"/>
              <a:t>n-2</a:t>
            </a:r>
            <a:r>
              <a:rPr lang="vi-VN" b="0" kern="0" dirty="0"/>
              <a:t> </a:t>
            </a:r>
          </a:p>
        </p:txBody>
      </p:sp>
      <p:grpSp>
        <p:nvGrpSpPr>
          <p:cNvPr id="41" name="Group 15"/>
          <p:cNvGrpSpPr>
            <a:grpSpLocks/>
          </p:cNvGrpSpPr>
          <p:nvPr/>
        </p:nvGrpSpPr>
        <p:grpSpPr bwMode="auto">
          <a:xfrm>
            <a:off x="914400" y="4572000"/>
            <a:ext cx="2133600" cy="2057400"/>
            <a:chOff x="912" y="2208"/>
            <a:chExt cx="1344" cy="1296"/>
          </a:xfrm>
        </p:grpSpPr>
        <p:sp>
          <p:nvSpPr>
            <p:cNvPr id="42" name="AutoShape 4"/>
            <p:cNvSpPr>
              <a:spLocks noChangeArrowheads="1"/>
            </p:cNvSpPr>
            <p:nvPr/>
          </p:nvSpPr>
          <p:spPr bwMode="auto">
            <a:xfrm>
              <a:off x="1008" y="2304"/>
              <a:ext cx="1152" cy="1095"/>
            </a:xfrm>
            <a:prstGeom prst="pentagon">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 name="Line 5"/>
            <p:cNvSpPr>
              <a:spLocks noChangeShapeType="1"/>
            </p:cNvSpPr>
            <p:nvPr/>
          </p:nvSpPr>
          <p:spPr bwMode="auto">
            <a:xfrm flipV="1">
              <a:off x="1248" y="2304"/>
              <a:ext cx="336" cy="110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6"/>
            <p:cNvSpPr>
              <a:spLocks noChangeShapeType="1"/>
            </p:cNvSpPr>
            <p:nvPr/>
          </p:nvSpPr>
          <p:spPr bwMode="auto">
            <a:xfrm>
              <a:off x="1584" y="2304"/>
              <a:ext cx="336" cy="110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 name="Line 7"/>
            <p:cNvSpPr>
              <a:spLocks noChangeShapeType="1"/>
            </p:cNvSpPr>
            <p:nvPr/>
          </p:nvSpPr>
          <p:spPr bwMode="auto">
            <a:xfrm flipH="1">
              <a:off x="1248" y="2736"/>
              <a:ext cx="912" cy="672"/>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8"/>
            <p:cNvSpPr>
              <a:spLocks noChangeShapeType="1"/>
            </p:cNvSpPr>
            <p:nvPr/>
          </p:nvSpPr>
          <p:spPr bwMode="auto">
            <a:xfrm flipH="1">
              <a:off x="1008" y="2736"/>
              <a:ext cx="1152"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9"/>
            <p:cNvSpPr>
              <a:spLocks noChangeShapeType="1"/>
            </p:cNvSpPr>
            <p:nvPr/>
          </p:nvSpPr>
          <p:spPr bwMode="auto">
            <a:xfrm flipH="1" flipV="1">
              <a:off x="1008" y="2736"/>
              <a:ext cx="912" cy="672"/>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 name="Oval 10"/>
            <p:cNvSpPr>
              <a:spLocks noChangeArrowheads="1"/>
            </p:cNvSpPr>
            <p:nvPr/>
          </p:nvSpPr>
          <p:spPr bwMode="auto">
            <a:xfrm>
              <a:off x="1488" y="2208"/>
              <a:ext cx="192" cy="192"/>
            </a:xfrm>
            <a:prstGeom prst="ellipse">
              <a:avLst/>
            </a:prstGeom>
            <a:solidFill>
              <a:schemeClr val="accent1"/>
            </a:solidFill>
            <a:ln w="12700" algn="ctr">
              <a:solidFill>
                <a:schemeClr val="tx1"/>
              </a:solidFill>
              <a:miter lim="800000"/>
              <a:headEnd/>
              <a:tailEnd/>
            </a:ln>
          </p:spPr>
          <p:txBody>
            <a:bodyPr wrap="none" anchor="ctr"/>
            <a:lstStyle/>
            <a:p>
              <a:r>
                <a:rPr lang="vi-VN">
                  <a:solidFill>
                    <a:schemeClr val="tx1"/>
                  </a:solidFill>
                </a:rPr>
                <a:t>A</a:t>
              </a:r>
            </a:p>
          </p:txBody>
        </p:sp>
        <p:sp>
          <p:nvSpPr>
            <p:cNvPr id="49" name="Oval 11"/>
            <p:cNvSpPr>
              <a:spLocks noChangeArrowheads="1"/>
            </p:cNvSpPr>
            <p:nvPr/>
          </p:nvSpPr>
          <p:spPr bwMode="auto">
            <a:xfrm>
              <a:off x="2064" y="2640"/>
              <a:ext cx="192" cy="192"/>
            </a:xfrm>
            <a:prstGeom prst="ellipse">
              <a:avLst/>
            </a:prstGeom>
            <a:solidFill>
              <a:schemeClr val="accent1"/>
            </a:solidFill>
            <a:ln w="12700" algn="ctr">
              <a:solidFill>
                <a:schemeClr val="tx1"/>
              </a:solidFill>
              <a:miter lim="800000"/>
              <a:headEnd/>
              <a:tailEnd/>
            </a:ln>
          </p:spPr>
          <p:txBody>
            <a:bodyPr wrap="none" anchor="ctr"/>
            <a:lstStyle/>
            <a:p>
              <a:r>
                <a:rPr lang="vi-VN">
                  <a:solidFill>
                    <a:schemeClr val="tx1"/>
                  </a:solidFill>
                </a:rPr>
                <a:t>C</a:t>
              </a:r>
            </a:p>
          </p:txBody>
        </p:sp>
        <p:sp>
          <p:nvSpPr>
            <p:cNvPr id="50" name="Oval 12"/>
            <p:cNvSpPr>
              <a:spLocks noChangeArrowheads="1"/>
            </p:cNvSpPr>
            <p:nvPr/>
          </p:nvSpPr>
          <p:spPr bwMode="auto">
            <a:xfrm>
              <a:off x="912" y="2640"/>
              <a:ext cx="192" cy="192"/>
            </a:xfrm>
            <a:prstGeom prst="ellipse">
              <a:avLst/>
            </a:prstGeom>
            <a:solidFill>
              <a:schemeClr val="accent1"/>
            </a:solidFill>
            <a:ln w="12700" algn="ctr">
              <a:solidFill>
                <a:schemeClr val="tx1"/>
              </a:solidFill>
              <a:miter lim="800000"/>
              <a:headEnd/>
              <a:tailEnd/>
            </a:ln>
          </p:spPr>
          <p:txBody>
            <a:bodyPr wrap="none" anchor="ctr"/>
            <a:lstStyle/>
            <a:p>
              <a:r>
                <a:rPr lang="vi-VN">
                  <a:solidFill>
                    <a:schemeClr val="tx1"/>
                  </a:solidFill>
                </a:rPr>
                <a:t>B</a:t>
              </a:r>
            </a:p>
          </p:txBody>
        </p:sp>
        <p:sp>
          <p:nvSpPr>
            <p:cNvPr id="51" name="Oval 13"/>
            <p:cNvSpPr>
              <a:spLocks noChangeArrowheads="1"/>
            </p:cNvSpPr>
            <p:nvPr/>
          </p:nvSpPr>
          <p:spPr bwMode="auto">
            <a:xfrm>
              <a:off x="1152" y="3312"/>
              <a:ext cx="192" cy="192"/>
            </a:xfrm>
            <a:prstGeom prst="ellipse">
              <a:avLst/>
            </a:prstGeom>
            <a:solidFill>
              <a:schemeClr val="accent1"/>
            </a:solidFill>
            <a:ln w="12700" algn="ctr">
              <a:solidFill>
                <a:schemeClr val="tx1"/>
              </a:solidFill>
              <a:miter lim="800000"/>
              <a:headEnd/>
              <a:tailEnd/>
            </a:ln>
          </p:spPr>
          <p:txBody>
            <a:bodyPr wrap="none" anchor="ctr"/>
            <a:lstStyle/>
            <a:p>
              <a:r>
                <a:rPr lang="vi-VN">
                  <a:solidFill>
                    <a:schemeClr val="tx1"/>
                  </a:solidFill>
                </a:rPr>
                <a:t>D</a:t>
              </a:r>
            </a:p>
          </p:txBody>
        </p:sp>
        <p:sp>
          <p:nvSpPr>
            <p:cNvPr id="52" name="Oval 14"/>
            <p:cNvSpPr>
              <a:spLocks noChangeArrowheads="1"/>
            </p:cNvSpPr>
            <p:nvPr/>
          </p:nvSpPr>
          <p:spPr bwMode="auto">
            <a:xfrm>
              <a:off x="1824" y="3264"/>
              <a:ext cx="192" cy="192"/>
            </a:xfrm>
            <a:prstGeom prst="ellipse">
              <a:avLst/>
            </a:prstGeom>
            <a:solidFill>
              <a:schemeClr val="accent1"/>
            </a:solidFill>
            <a:ln w="12700" algn="ctr">
              <a:solidFill>
                <a:schemeClr val="tx1"/>
              </a:solidFill>
              <a:miter lim="800000"/>
              <a:headEnd/>
              <a:tailEnd/>
            </a:ln>
          </p:spPr>
          <p:txBody>
            <a:bodyPr wrap="none" anchor="ctr"/>
            <a:lstStyle/>
            <a:p>
              <a:r>
                <a:rPr lang="vi-VN">
                  <a:solidFill>
                    <a:schemeClr val="tx1"/>
                  </a:solidFill>
                </a:rPr>
                <a:t>E</a:t>
              </a:r>
            </a:p>
          </p:txBody>
        </p:sp>
      </p:grpSp>
      <p:sp>
        <p:nvSpPr>
          <p:cNvPr id="54" name="Text Box 18"/>
          <p:cNvSpPr txBox="1">
            <a:spLocks noChangeArrowheads="1"/>
          </p:cNvSpPr>
          <p:nvPr/>
        </p:nvSpPr>
        <p:spPr bwMode="auto">
          <a:xfrm>
            <a:off x="3276600" y="2979003"/>
            <a:ext cx="5791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algn="l"/>
            <a:r>
              <a:rPr lang="en-US" sz="2400" b="0">
                <a:solidFill>
                  <a:schemeClr val="tx1"/>
                </a:solidFill>
              </a:rPr>
              <a:t>Số </a:t>
            </a:r>
            <a:r>
              <a:rPr lang="en-US" sz="2400" b="0" dirty="0" err="1">
                <a:solidFill>
                  <a:schemeClr val="tx1"/>
                </a:solidFill>
              </a:rPr>
              <a:t>cây</a:t>
            </a:r>
            <a:r>
              <a:rPr lang="en-US" sz="2400" b="0" dirty="0">
                <a:solidFill>
                  <a:schemeClr val="tx1"/>
                </a:solidFill>
              </a:rPr>
              <a:t> </a:t>
            </a:r>
            <a:r>
              <a:rPr lang="en-US" sz="2400" b="0" err="1">
                <a:solidFill>
                  <a:schemeClr val="tx1"/>
                </a:solidFill>
              </a:rPr>
              <a:t>khung</a:t>
            </a:r>
            <a:r>
              <a:rPr lang="en-US" sz="2400" b="0">
                <a:solidFill>
                  <a:schemeClr val="tx1"/>
                </a:solidFill>
              </a:rPr>
              <a:t>  </a:t>
            </a:r>
            <a:r>
              <a:rPr lang="vi-VN" sz="2400" b="0">
                <a:solidFill>
                  <a:schemeClr val="tx1"/>
                </a:solidFill>
                <a:sym typeface="Wingdings" pitchFamily="2" charset="2"/>
              </a:rPr>
              <a:t>4</a:t>
            </a:r>
            <a:r>
              <a:rPr lang="vi-VN" sz="2400" b="0" baseline="30000">
                <a:solidFill>
                  <a:schemeClr val="tx1"/>
                </a:solidFill>
                <a:sym typeface="Wingdings" pitchFamily="2" charset="2"/>
              </a:rPr>
              <a:t>4-2</a:t>
            </a:r>
            <a:r>
              <a:rPr lang="vi-VN" sz="2400" b="0">
                <a:solidFill>
                  <a:schemeClr val="tx1"/>
                </a:solidFill>
                <a:sym typeface="Wingdings" pitchFamily="2" charset="2"/>
              </a:rPr>
              <a:t>=16</a:t>
            </a:r>
            <a:endParaRPr lang="en-US" sz="2400" b="0" dirty="0">
              <a:solidFill>
                <a:schemeClr val="tx1"/>
              </a:solidFill>
              <a:sym typeface="Wingdings" pitchFamily="2" charset="2"/>
            </a:endParaRPr>
          </a:p>
          <a:p>
            <a:pPr algn="l"/>
            <a:r>
              <a:rPr lang="en-US" sz="2400" b="0">
                <a:solidFill>
                  <a:schemeClr val="tx1"/>
                </a:solidFill>
                <a:sym typeface="Wingdings" pitchFamily="2" charset="2"/>
              </a:rPr>
              <a:t>Ví </a:t>
            </a:r>
            <a:r>
              <a:rPr lang="en-US" sz="2400" b="0" dirty="0" err="1">
                <a:solidFill>
                  <a:schemeClr val="tx1"/>
                </a:solidFill>
                <a:sym typeface="Wingdings" pitchFamily="2" charset="2"/>
              </a:rPr>
              <a:t>dụ</a:t>
            </a:r>
            <a:r>
              <a:rPr lang="en-US" sz="2400" b="0" dirty="0">
                <a:solidFill>
                  <a:schemeClr val="tx1"/>
                </a:solidFill>
                <a:sym typeface="Wingdings" pitchFamily="2" charset="2"/>
              </a:rPr>
              <a:t>: </a:t>
            </a:r>
            <a:r>
              <a:rPr lang="vi-VN" sz="2400" b="0" dirty="0">
                <a:solidFill>
                  <a:schemeClr val="tx1"/>
                </a:solidFill>
                <a:sym typeface="Wingdings" pitchFamily="2" charset="2"/>
              </a:rPr>
              <a:t>abc, bcd, cda</a:t>
            </a:r>
            <a:r>
              <a:rPr lang="vi-VN" sz="2400" b="0">
                <a:solidFill>
                  <a:schemeClr val="tx1"/>
                </a:solidFill>
                <a:sym typeface="Wingdings" pitchFamily="2" charset="2"/>
              </a:rPr>
              <a:t>, dab</a:t>
            </a:r>
            <a:r>
              <a:rPr lang="en-US" sz="2400" b="0">
                <a:solidFill>
                  <a:schemeClr val="tx1"/>
                </a:solidFill>
                <a:sym typeface="Wingdings" pitchFamily="2" charset="2"/>
              </a:rPr>
              <a:t>, </a:t>
            </a:r>
            <a:r>
              <a:rPr lang="vi-VN" sz="2400" b="0">
                <a:solidFill>
                  <a:schemeClr val="tx1"/>
                </a:solidFill>
                <a:sym typeface="Wingdings" pitchFamily="2" charset="2"/>
              </a:rPr>
              <a:t>abf</a:t>
            </a:r>
            <a:r>
              <a:rPr lang="vi-VN" sz="2400" b="0" dirty="0">
                <a:solidFill>
                  <a:schemeClr val="tx1"/>
                </a:solidFill>
                <a:sym typeface="Wingdings" pitchFamily="2" charset="2"/>
              </a:rPr>
              <a:t>, acf, bdf, ...</a:t>
            </a:r>
            <a:endParaRPr lang="vi-VN" sz="2400" b="0" dirty="0">
              <a:solidFill>
                <a:schemeClr val="tx1"/>
              </a:solidFill>
            </a:endParaRPr>
          </a:p>
        </p:txBody>
      </p:sp>
      <p:grpSp>
        <p:nvGrpSpPr>
          <p:cNvPr id="2" name="Group 1"/>
          <p:cNvGrpSpPr/>
          <p:nvPr/>
        </p:nvGrpSpPr>
        <p:grpSpPr>
          <a:xfrm>
            <a:off x="76200" y="2362200"/>
            <a:ext cx="3000375" cy="2189897"/>
            <a:chOff x="76200" y="2362200"/>
            <a:chExt cx="3000375" cy="2189897"/>
          </a:xfrm>
        </p:grpSpPr>
        <p:sp>
          <p:nvSpPr>
            <p:cNvPr id="55" name="Rectangle 19"/>
            <p:cNvSpPr>
              <a:spLocks noChangeArrowheads="1"/>
            </p:cNvSpPr>
            <p:nvPr/>
          </p:nvSpPr>
          <p:spPr bwMode="auto">
            <a:xfrm>
              <a:off x="1219200" y="2888397"/>
              <a:ext cx="1524000" cy="1295400"/>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6" name="Line 20"/>
            <p:cNvSpPr>
              <a:spLocks noChangeShapeType="1"/>
            </p:cNvSpPr>
            <p:nvPr/>
          </p:nvSpPr>
          <p:spPr bwMode="auto">
            <a:xfrm flipV="1">
              <a:off x="1219200" y="2888397"/>
              <a:ext cx="1524000" cy="12954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 name="Freeform 22"/>
            <p:cNvSpPr>
              <a:spLocks/>
            </p:cNvSpPr>
            <p:nvPr/>
          </p:nvSpPr>
          <p:spPr bwMode="auto">
            <a:xfrm>
              <a:off x="76200" y="2888397"/>
              <a:ext cx="2616200" cy="1663700"/>
            </a:xfrm>
            <a:custGeom>
              <a:avLst/>
              <a:gdLst>
                <a:gd name="T0" fmla="*/ 2147483647 w 1696"/>
                <a:gd name="T1" fmla="*/ 0 h 1048"/>
                <a:gd name="T2" fmla="*/ 2147483647 w 1696"/>
                <a:gd name="T3" fmla="*/ 2147483647 h 1048"/>
                <a:gd name="T4" fmla="*/ 2147483647 w 1696"/>
                <a:gd name="T5" fmla="*/ 2147483647 h 1048"/>
                <a:gd name="T6" fmla="*/ 0 60000 65536"/>
                <a:gd name="T7" fmla="*/ 0 60000 65536"/>
                <a:gd name="T8" fmla="*/ 0 60000 65536"/>
                <a:gd name="T9" fmla="*/ 0 w 1696"/>
                <a:gd name="T10" fmla="*/ 0 h 1048"/>
                <a:gd name="T11" fmla="*/ 1696 w 1696"/>
                <a:gd name="T12" fmla="*/ 1048 h 1048"/>
              </a:gdLst>
              <a:ahLst/>
              <a:cxnLst>
                <a:cxn ang="T6">
                  <a:pos x="T0" y="T1"/>
                </a:cxn>
                <a:cxn ang="T7">
                  <a:pos x="T2" y="T3"/>
                </a:cxn>
                <a:cxn ang="T8">
                  <a:pos x="T4" y="T5"/>
                </a:cxn>
              </a:cxnLst>
              <a:rect l="T9" t="T10" r="T11" b="T12"/>
              <a:pathLst>
                <a:path w="1696" h="1048">
                  <a:moveTo>
                    <a:pt x="736" y="0"/>
                  </a:moveTo>
                  <a:cubicBezTo>
                    <a:pt x="368" y="388"/>
                    <a:pt x="0" y="776"/>
                    <a:pt x="160" y="912"/>
                  </a:cubicBezTo>
                  <a:cubicBezTo>
                    <a:pt x="320" y="1048"/>
                    <a:pt x="1008" y="932"/>
                    <a:pt x="1696" y="816"/>
                  </a:cubicBezTo>
                </a:path>
              </a:pathLst>
            </a:custGeom>
            <a:noFill/>
            <a:ln w="38100"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8" name="Text Box 23"/>
            <p:cNvSpPr txBox="1">
              <a:spLocks noChangeArrowheads="1"/>
            </p:cNvSpPr>
            <p:nvPr/>
          </p:nvSpPr>
          <p:spPr bwMode="auto">
            <a:xfrm>
              <a:off x="381000" y="4031397"/>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vi-VN" sz="2000">
                  <a:solidFill>
                    <a:schemeClr val="tx1"/>
                  </a:solidFill>
                </a:rPr>
                <a:t>e</a:t>
              </a:r>
            </a:p>
          </p:txBody>
        </p:sp>
        <p:sp>
          <p:nvSpPr>
            <p:cNvPr id="59" name="Text Box 24"/>
            <p:cNvSpPr txBox="1">
              <a:spLocks noChangeArrowheads="1"/>
            </p:cNvSpPr>
            <p:nvPr/>
          </p:nvSpPr>
          <p:spPr bwMode="auto">
            <a:xfrm>
              <a:off x="1752600" y="23622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vi-VN" sz="2000">
                  <a:solidFill>
                    <a:schemeClr val="tx1"/>
                  </a:solidFill>
                </a:rPr>
                <a:t>a</a:t>
              </a:r>
            </a:p>
          </p:txBody>
        </p:sp>
        <p:sp>
          <p:nvSpPr>
            <p:cNvPr id="60" name="Text Box 25"/>
            <p:cNvSpPr txBox="1">
              <a:spLocks noChangeArrowheads="1"/>
            </p:cNvSpPr>
            <p:nvPr/>
          </p:nvSpPr>
          <p:spPr bwMode="auto">
            <a:xfrm>
              <a:off x="2736850" y="3345597"/>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vi-VN" sz="2000">
                  <a:solidFill>
                    <a:schemeClr val="tx1"/>
                  </a:solidFill>
                </a:rPr>
                <a:t>b</a:t>
              </a:r>
            </a:p>
          </p:txBody>
        </p:sp>
        <p:sp>
          <p:nvSpPr>
            <p:cNvPr id="61" name="Text Box 26"/>
            <p:cNvSpPr txBox="1">
              <a:spLocks noChangeArrowheads="1"/>
            </p:cNvSpPr>
            <p:nvPr/>
          </p:nvSpPr>
          <p:spPr bwMode="auto">
            <a:xfrm>
              <a:off x="1828800" y="3802797"/>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vi-VN" sz="2000">
                  <a:solidFill>
                    <a:schemeClr val="tx1"/>
                  </a:solidFill>
                </a:rPr>
                <a:t>c</a:t>
              </a:r>
            </a:p>
          </p:txBody>
        </p:sp>
        <p:sp>
          <p:nvSpPr>
            <p:cNvPr id="62" name="Text Box 27"/>
            <p:cNvSpPr txBox="1">
              <a:spLocks noChangeArrowheads="1"/>
            </p:cNvSpPr>
            <p:nvPr/>
          </p:nvSpPr>
          <p:spPr bwMode="auto">
            <a:xfrm>
              <a:off x="1704975" y="3269397"/>
              <a:ext cx="268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vi-VN" sz="2000">
                  <a:solidFill>
                    <a:schemeClr val="tx1"/>
                  </a:solidFill>
                </a:rPr>
                <a:t>f</a:t>
              </a:r>
            </a:p>
          </p:txBody>
        </p:sp>
        <p:sp>
          <p:nvSpPr>
            <p:cNvPr id="63" name="Text Box 28"/>
            <p:cNvSpPr txBox="1">
              <a:spLocks noChangeArrowheads="1"/>
            </p:cNvSpPr>
            <p:nvPr/>
          </p:nvSpPr>
          <p:spPr bwMode="auto">
            <a:xfrm>
              <a:off x="908050" y="3345597"/>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vi-VN" sz="2000">
                  <a:solidFill>
                    <a:schemeClr val="tx1"/>
                  </a:solidFill>
                </a:rPr>
                <a:t>d</a:t>
              </a:r>
            </a:p>
          </p:txBody>
        </p:sp>
      </p:grpSp>
      <p:sp>
        <p:nvSpPr>
          <p:cNvPr id="64" name="Text Box 18"/>
          <p:cNvSpPr txBox="1">
            <a:spLocks noChangeArrowheads="1"/>
          </p:cNvSpPr>
          <p:nvPr/>
        </p:nvSpPr>
        <p:spPr bwMode="auto">
          <a:xfrm>
            <a:off x="3505200" y="5417403"/>
            <a:ext cx="4876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algn="l"/>
            <a:r>
              <a:rPr lang="en-US" sz="2400" b="0">
                <a:solidFill>
                  <a:schemeClr val="tx1"/>
                </a:solidFill>
              </a:rPr>
              <a:t>Số </a:t>
            </a:r>
            <a:r>
              <a:rPr lang="en-US" sz="2400" b="0" err="1">
                <a:solidFill>
                  <a:schemeClr val="tx1"/>
                </a:solidFill>
              </a:rPr>
              <a:t>cây</a:t>
            </a:r>
            <a:r>
              <a:rPr lang="en-US" sz="2400" b="0">
                <a:solidFill>
                  <a:schemeClr val="tx1"/>
                </a:solidFill>
              </a:rPr>
              <a:t> khung  5</a:t>
            </a:r>
            <a:r>
              <a:rPr lang="en-US" sz="2400" b="0" baseline="30000">
                <a:solidFill>
                  <a:schemeClr val="tx1"/>
                </a:solidFill>
                <a:sym typeface="Wingdings" pitchFamily="2" charset="2"/>
              </a:rPr>
              <a:t>5</a:t>
            </a:r>
            <a:r>
              <a:rPr lang="vi-VN" sz="2400" b="0" baseline="30000">
                <a:solidFill>
                  <a:schemeClr val="tx1"/>
                </a:solidFill>
                <a:sym typeface="Wingdings" pitchFamily="2" charset="2"/>
              </a:rPr>
              <a:t>-2</a:t>
            </a:r>
            <a:r>
              <a:rPr lang="vi-VN" sz="2400" b="0">
                <a:solidFill>
                  <a:schemeClr val="tx1"/>
                </a:solidFill>
                <a:sym typeface="Wingdings" pitchFamily="2" charset="2"/>
              </a:rPr>
              <a:t>=</a:t>
            </a:r>
            <a:r>
              <a:rPr lang="en-US" sz="2400" b="0">
                <a:solidFill>
                  <a:schemeClr val="tx1"/>
                </a:solidFill>
                <a:sym typeface="Wingdings" pitchFamily="2" charset="2"/>
              </a:rPr>
              <a:t>125</a:t>
            </a:r>
            <a:r>
              <a:rPr lang="vi-VN" sz="2400" b="0">
                <a:solidFill>
                  <a:schemeClr val="tx1"/>
                </a:solidFill>
                <a:sym typeface="Wingdings" pitchFamily="2" charset="2"/>
              </a:rPr>
              <a:t/>
            </a:r>
            <a:br>
              <a:rPr lang="vi-VN" sz="2400" b="0">
                <a:solidFill>
                  <a:schemeClr val="tx1"/>
                </a:solidFill>
                <a:sym typeface="Wingdings" pitchFamily="2" charset="2"/>
              </a:rPr>
            </a:br>
            <a:endParaRPr lang="vi-VN" sz="2400" b="0" dirty="0">
              <a:solidFill>
                <a:schemeClr val="tx1"/>
              </a:solidFill>
            </a:endParaRPr>
          </a:p>
        </p:txBody>
      </p:sp>
    </p:spTree>
    <p:extLst>
      <p:ext uri="{BB962C8B-B14F-4D97-AF65-F5344CB8AC3E}">
        <p14:creationId xmlns:p14="http://schemas.microsoft.com/office/powerpoint/2010/main" val="1882676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54" grpId="0" build="p"/>
      <p:bldP spid="6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Tính</a:t>
            </a:r>
            <a:r>
              <a:rPr lang="en-US" dirty="0" smtClean="0"/>
              <a:t> </a:t>
            </a:r>
            <a:r>
              <a:rPr lang="en-US" dirty="0" err="1" smtClean="0"/>
              <a:t>số</a:t>
            </a:r>
            <a:r>
              <a:rPr lang="en-US" dirty="0" smtClean="0"/>
              <a:t> </a:t>
            </a:r>
            <a:r>
              <a:rPr lang="en-US" dirty="0" err="1" smtClean="0"/>
              <a:t>cây</a:t>
            </a:r>
            <a:r>
              <a:rPr lang="en-US" dirty="0" smtClean="0"/>
              <a:t> </a:t>
            </a:r>
            <a:r>
              <a:rPr lang="en-US" dirty="0" err="1" smtClean="0"/>
              <a:t>khung</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đồ</a:t>
            </a:r>
            <a:r>
              <a:rPr lang="en-US" dirty="0" smtClean="0"/>
              <a:t> </a:t>
            </a:r>
            <a:r>
              <a:rPr lang="en-US" dirty="0" err="1" smtClean="0"/>
              <a:t>thị</a:t>
            </a:r>
            <a:endParaRPr lang="en-US" dirty="0"/>
          </a:p>
        </p:txBody>
      </p:sp>
      <p:sp>
        <p:nvSpPr>
          <p:cNvPr id="3" name="Content Placeholder 2"/>
          <p:cNvSpPr>
            <a:spLocks noGrp="1"/>
          </p:cNvSpPr>
          <p:nvPr>
            <p:ph idx="1"/>
          </p:nvPr>
        </p:nvSpPr>
        <p:spPr/>
        <p:txBody>
          <a:bodyPr/>
          <a:lstStyle/>
          <a:p>
            <a:r>
              <a:rPr lang="en-US" dirty="0" err="1" smtClean="0">
                <a:solidFill>
                  <a:srgbClr val="0000FF"/>
                </a:solidFill>
              </a:rPr>
              <a:t>Định</a:t>
            </a:r>
            <a:r>
              <a:rPr lang="en-US" dirty="0" smtClean="0">
                <a:solidFill>
                  <a:srgbClr val="0000FF"/>
                </a:solidFill>
              </a:rPr>
              <a:t> </a:t>
            </a:r>
            <a:r>
              <a:rPr lang="en-US" dirty="0" err="1" smtClean="0">
                <a:solidFill>
                  <a:srgbClr val="0000FF"/>
                </a:solidFill>
              </a:rPr>
              <a:t>lý</a:t>
            </a:r>
            <a:r>
              <a:rPr lang="en-US" dirty="0" smtClean="0">
                <a:solidFill>
                  <a:srgbClr val="0000FF"/>
                </a:solidFill>
              </a:rPr>
              <a:t>:</a:t>
            </a:r>
            <a:r>
              <a:rPr lang="en-US" dirty="0" smtClean="0"/>
              <a:t> Cho G=(U,V) </a:t>
            </a:r>
            <a:r>
              <a:rPr lang="en-US" dirty="0" err="1" smtClean="0"/>
              <a:t>là</a:t>
            </a:r>
            <a:r>
              <a:rPr lang="en-US" dirty="0" smtClean="0"/>
              <a:t> </a:t>
            </a:r>
            <a:r>
              <a:rPr lang="en-US" dirty="0" err="1" smtClean="0"/>
              <a:t>một</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có</a:t>
            </a:r>
            <a:r>
              <a:rPr lang="en-US" dirty="0" smtClean="0"/>
              <a:t> </a:t>
            </a:r>
            <a:r>
              <a:rPr lang="en-US" dirty="0" err="1" smtClean="0"/>
              <a:t>hướng</a:t>
            </a:r>
            <a:r>
              <a:rPr lang="en-US" dirty="0" smtClean="0"/>
              <a:t> </a:t>
            </a:r>
            <a:r>
              <a:rPr lang="en-US" dirty="0" err="1" smtClean="0"/>
              <a:t>không</a:t>
            </a:r>
            <a:r>
              <a:rPr lang="en-US" dirty="0" smtClean="0"/>
              <a:t> </a:t>
            </a:r>
            <a:r>
              <a:rPr lang="en-US" dirty="0" err="1" smtClean="0"/>
              <a:t>có</a:t>
            </a:r>
            <a:r>
              <a:rPr lang="en-US" dirty="0" smtClean="0"/>
              <a:t> </a:t>
            </a:r>
            <a:r>
              <a:rPr lang="en-US" dirty="0" err="1" smtClean="0"/>
              <a:t>khuyên</a:t>
            </a:r>
            <a:r>
              <a:rPr lang="en-US" dirty="0" smtClean="0"/>
              <a:t> </a:t>
            </a:r>
            <a:r>
              <a:rPr lang="en-US" dirty="0" err="1" smtClean="0"/>
              <a:t>và</a:t>
            </a:r>
            <a:r>
              <a:rPr lang="en-US" dirty="0" smtClean="0"/>
              <a:t> A </a:t>
            </a:r>
            <a:r>
              <a:rPr lang="en-US" dirty="0" err="1" smtClean="0"/>
              <a:t>là</a:t>
            </a:r>
            <a:r>
              <a:rPr lang="en-US" dirty="0" smtClean="0"/>
              <a:t> ma </a:t>
            </a:r>
            <a:r>
              <a:rPr lang="en-US" dirty="0" err="1" smtClean="0"/>
              <a:t>trận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của</a:t>
            </a:r>
            <a:r>
              <a:rPr lang="en-US" dirty="0" smtClean="0"/>
              <a:t> </a:t>
            </a:r>
            <a:r>
              <a:rPr lang="en-US" dirty="0" err="1" smtClean="0"/>
              <a:t>G.Gọi</a:t>
            </a:r>
            <a:r>
              <a:rPr lang="en-US" dirty="0" smtClean="0"/>
              <a:t> A</a:t>
            </a:r>
            <a:r>
              <a:rPr lang="en-US" sz="2400" dirty="0" smtClean="0"/>
              <a:t>0 </a:t>
            </a:r>
            <a:r>
              <a:rPr lang="en-US" dirty="0" err="1" smtClean="0"/>
              <a:t>là</a:t>
            </a:r>
            <a:r>
              <a:rPr lang="en-US" dirty="0" smtClean="0"/>
              <a:t> ma </a:t>
            </a:r>
            <a:r>
              <a:rPr lang="en-US" dirty="0" err="1" smtClean="0"/>
              <a:t>trận</a:t>
            </a:r>
            <a:r>
              <a:rPr lang="en-US" dirty="0" smtClean="0"/>
              <a:t> </a:t>
            </a:r>
            <a:r>
              <a:rPr lang="en-US" dirty="0" err="1" smtClean="0"/>
              <a:t>có</a:t>
            </a:r>
            <a:r>
              <a:rPr lang="en-US" dirty="0" smtClean="0"/>
              <a:t> </a:t>
            </a:r>
            <a:r>
              <a:rPr lang="en-US" dirty="0" err="1" smtClean="0"/>
              <a:t>được</a:t>
            </a:r>
            <a:r>
              <a:rPr lang="en-US" dirty="0" smtClean="0"/>
              <a:t> </a:t>
            </a:r>
            <a:r>
              <a:rPr lang="en-US" dirty="0" err="1" smtClean="0"/>
              <a:t>từ</a:t>
            </a:r>
            <a:r>
              <a:rPr lang="en-US" dirty="0" smtClean="0"/>
              <a:t> A </a:t>
            </a:r>
            <a:r>
              <a:rPr lang="en-US" dirty="0" err="1" smtClean="0"/>
              <a:t>bằng</a:t>
            </a:r>
            <a:r>
              <a:rPr lang="en-US" dirty="0" smtClean="0"/>
              <a:t> </a:t>
            </a:r>
            <a:r>
              <a:rPr lang="en-US" dirty="0" err="1" smtClean="0"/>
              <a:t>cách</a:t>
            </a:r>
            <a:r>
              <a:rPr lang="en-US" dirty="0" smtClean="0"/>
              <a:t> </a:t>
            </a:r>
            <a:r>
              <a:rPr lang="en-US" dirty="0" err="1" smtClean="0"/>
              <a:t>xóa</a:t>
            </a:r>
            <a:r>
              <a:rPr lang="en-US" dirty="0" smtClean="0"/>
              <a:t> </a:t>
            </a:r>
            <a:r>
              <a:rPr lang="en-US" dirty="0" err="1" smtClean="0"/>
              <a:t>đi</a:t>
            </a:r>
            <a:r>
              <a:rPr lang="en-US" dirty="0" smtClean="0"/>
              <a:t> </a:t>
            </a:r>
            <a:r>
              <a:rPr lang="en-US" dirty="0" err="1" smtClean="0"/>
              <a:t>một</a:t>
            </a:r>
            <a:r>
              <a:rPr lang="en-US" dirty="0" smtClean="0"/>
              <a:t> </a:t>
            </a:r>
            <a:r>
              <a:rPr lang="en-US" dirty="0" err="1" smtClean="0"/>
              <a:t>dòng</a:t>
            </a:r>
            <a:r>
              <a:rPr lang="en-US" dirty="0" smtClean="0"/>
              <a:t> </a:t>
            </a:r>
            <a:r>
              <a:rPr lang="en-US" dirty="0" err="1" smtClean="0"/>
              <a:t>nào</a:t>
            </a:r>
            <a:r>
              <a:rPr lang="en-US" dirty="0" smtClean="0"/>
              <a:t> </a:t>
            </a:r>
            <a:r>
              <a:rPr lang="en-US" dirty="0" err="1" smtClean="0"/>
              <a:t>đó</a:t>
            </a:r>
            <a:r>
              <a:rPr lang="en-US" dirty="0" smtClean="0"/>
              <a:t>. </a:t>
            </a:r>
            <a:r>
              <a:rPr lang="en-US" dirty="0" err="1" smtClean="0"/>
              <a:t>Khi</a:t>
            </a:r>
            <a:r>
              <a:rPr lang="en-US" dirty="0" smtClean="0"/>
              <a:t> </a:t>
            </a:r>
            <a:r>
              <a:rPr lang="en-US" dirty="0" err="1" smtClean="0"/>
              <a:t>đó</a:t>
            </a:r>
            <a:r>
              <a:rPr lang="en-US" dirty="0" smtClean="0"/>
              <a:t> </a:t>
            </a:r>
            <a:r>
              <a:rPr lang="en-US" dirty="0" err="1" smtClean="0"/>
              <a:t>số</a:t>
            </a:r>
            <a:r>
              <a:rPr lang="en-US" dirty="0" smtClean="0"/>
              <a:t> </a:t>
            </a:r>
            <a:r>
              <a:rPr lang="en-US" dirty="0" err="1" smtClean="0"/>
              <a:t>các</a:t>
            </a:r>
            <a:r>
              <a:rPr lang="en-US" dirty="0" smtClean="0"/>
              <a:t> </a:t>
            </a:r>
            <a:r>
              <a:rPr lang="en-US" dirty="0" err="1" smtClean="0"/>
              <a:t>cây</a:t>
            </a:r>
            <a:r>
              <a:rPr lang="en-US" dirty="0" smtClean="0"/>
              <a:t> </a:t>
            </a:r>
            <a:r>
              <a:rPr lang="en-US" dirty="0" err="1" smtClean="0"/>
              <a:t>khung</a:t>
            </a:r>
            <a:r>
              <a:rPr lang="en-US" dirty="0" smtClean="0"/>
              <a:t> </a:t>
            </a:r>
            <a:r>
              <a:rPr lang="en-US" dirty="0" err="1" smtClean="0"/>
              <a:t>của</a:t>
            </a:r>
            <a:r>
              <a:rPr lang="en-US" dirty="0" smtClean="0"/>
              <a:t> G </a:t>
            </a:r>
            <a:r>
              <a:rPr lang="en-US" dirty="0" err="1" smtClean="0"/>
              <a:t>bằng</a:t>
            </a:r>
            <a:r>
              <a:rPr lang="en-US" dirty="0" smtClean="0"/>
              <a:t> </a:t>
            </a:r>
            <a:endParaRPr lang="en-US" dirty="0"/>
          </a:p>
        </p:txBody>
      </p:sp>
      <mc:AlternateContent xmlns:mc="http://schemas.openxmlformats.org/markup-compatibility/2006">
        <mc:Choice xmlns:a14="http://schemas.microsoft.com/office/drawing/2010/main" Requires="a14">
          <p:sp>
            <p:nvSpPr>
              <p:cNvPr id="4" name="Rectangle 3"/>
              <p:cNvSpPr/>
              <p:nvPr/>
            </p:nvSpPr>
            <p:spPr>
              <a:xfrm>
                <a:off x="3505200" y="4114800"/>
                <a:ext cx="1752600" cy="563359"/>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d>
                        <m:dPr>
                          <m:begChr m:val=""/>
                          <m:ctrlPr>
                            <a:rPr lang="en-US" sz="3000">
                              <a:latin typeface="Cambria Math" panose="02040503050406030204" pitchFamily="18" charset="0"/>
                            </a:rPr>
                          </m:ctrlPr>
                        </m:dPr>
                        <m:e>
                          <m:r>
                            <m:rPr>
                              <m:sty m:val="p"/>
                            </m:rPr>
                            <a:rPr lang="en-US" sz="3000">
                              <a:latin typeface="Cambria Math" panose="02040503050406030204" pitchFamily="18" charset="0"/>
                            </a:rPr>
                            <m:t>det</m:t>
                          </m:r>
                          <m:r>
                            <a:rPr lang="en-US" sz="3000" i="0">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𝐴</m:t>
                              </m:r>
                            </m:e>
                            <m:sub>
                              <m:r>
                                <a:rPr lang="en-US" sz="3000" i="0">
                                  <a:latin typeface="Cambria Math" panose="02040503050406030204" pitchFamily="18" charset="0"/>
                                </a:rPr>
                                <m:t>0</m:t>
                              </m:r>
                            </m:sub>
                          </m:sSub>
                          <m:sSubSup>
                            <m:sSubSupPr>
                              <m:ctrlPr>
                                <a:rPr lang="en-US" sz="3000" i="1">
                                  <a:latin typeface="Cambria Math" panose="02040503050406030204" pitchFamily="18" charset="0"/>
                                </a:rPr>
                              </m:ctrlPr>
                            </m:sSubSupPr>
                            <m:e>
                              <m:r>
                                <a:rPr lang="en-US" sz="3000" i="1">
                                  <a:latin typeface="Cambria Math" panose="02040503050406030204" pitchFamily="18" charset="0"/>
                                </a:rPr>
                                <m:t>𝐴</m:t>
                              </m:r>
                            </m:e>
                            <m:sub>
                              <m:r>
                                <a:rPr lang="en-US" sz="3000" i="0">
                                  <a:latin typeface="Cambria Math" panose="02040503050406030204" pitchFamily="18" charset="0"/>
                                </a:rPr>
                                <m:t>0</m:t>
                              </m:r>
                            </m:sub>
                            <m:sup>
                              <m:r>
                                <a:rPr lang="en-US" sz="3000" i="1">
                                  <a:latin typeface="Cambria Math" panose="02040503050406030204" pitchFamily="18" charset="0"/>
                                </a:rPr>
                                <m:t>𝑇</m:t>
                              </m:r>
                            </m:sup>
                          </m:sSubSup>
                        </m:e>
                      </m:d>
                    </m:oMath>
                  </m:oMathPara>
                </a14:m>
                <a:endParaRPr lang="en-US" sz="3000" dirty="0"/>
              </a:p>
            </p:txBody>
          </p:sp>
        </mc:Choice>
        <mc:Fallback>
          <p:sp>
            <p:nvSpPr>
              <p:cNvPr id="4" name="Rectangle 3"/>
              <p:cNvSpPr>
                <a:spLocks noRot="1" noChangeAspect="1" noMove="1" noResize="1" noEditPoints="1" noAdjustHandles="1" noChangeArrowheads="1" noChangeShapeType="1" noTextEdit="1"/>
              </p:cNvSpPr>
              <p:nvPr/>
            </p:nvSpPr>
            <p:spPr>
              <a:xfrm>
                <a:off x="3505200" y="4114800"/>
                <a:ext cx="1752600" cy="563359"/>
              </a:xfrm>
              <a:prstGeom prst="rect">
                <a:avLst/>
              </a:prstGeom>
              <a:blipFill>
                <a:blip r:embed="rId2"/>
                <a:stretch>
                  <a:fillRect l="-347"/>
                </a:stretch>
              </a:blipFill>
            </p:spPr>
            <p:txBody>
              <a:bodyPr/>
              <a:lstStyle/>
              <a:p>
                <a:r>
                  <a:rPr lang="en-US">
                    <a:noFill/>
                  </a:rPr>
                  <a:t> </a:t>
                </a:r>
              </a:p>
            </p:txBody>
          </p:sp>
        </mc:Fallback>
      </mc:AlternateContent>
    </p:spTree>
    <p:extLst>
      <p:ext uri="{BB962C8B-B14F-4D97-AF65-F5344CB8AC3E}">
        <p14:creationId xmlns:p14="http://schemas.microsoft.com/office/powerpoint/2010/main" val="2585821261"/>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Tính</a:t>
            </a:r>
            <a:r>
              <a:rPr lang="en-US" dirty="0" smtClean="0"/>
              <a:t> </a:t>
            </a:r>
            <a:r>
              <a:rPr lang="en-US" dirty="0" err="1" smtClean="0"/>
              <a:t>số</a:t>
            </a:r>
            <a:r>
              <a:rPr lang="en-US" dirty="0" smtClean="0"/>
              <a:t> </a:t>
            </a:r>
            <a:r>
              <a:rPr lang="en-US" dirty="0" err="1" smtClean="0"/>
              <a:t>cây</a:t>
            </a:r>
            <a:r>
              <a:rPr lang="en-US" dirty="0" smtClean="0"/>
              <a:t> </a:t>
            </a:r>
            <a:r>
              <a:rPr lang="en-US" dirty="0" err="1" smtClean="0"/>
              <a:t>khung</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đồ</a:t>
            </a:r>
            <a:r>
              <a:rPr lang="en-US" dirty="0" smtClean="0"/>
              <a:t> </a:t>
            </a:r>
            <a:r>
              <a:rPr lang="en-US" dirty="0" err="1" smtClean="0"/>
              <a:t>thị</a:t>
            </a:r>
            <a:endParaRPr lang="en-US" dirty="0"/>
          </a:p>
        </p:txBody>
      </p:sp>
      <p:sp>
        <p:nvSpPr>
          <p:cNvPr id="3" name="Content Placeholder 2"/>
          <p:cNvSpPr>
            <a:spLocks noGrp="1"/>
          </p:cNvSpPr>
          <p:nvPr>
            <p:ph idx="1"/>
          </p:nvPr>
        </p:nvSpPr>
        <p:spPr/>
        <p:txBody>
          <a:bodyPr/>
          <a:lstStyle/>
          <a:p>
            <a:r>
              <a:rPr lang="en-US" dirty="0" err="1" smtClean="0">
                <a:solidFill>
                  <a:srgbClr val="0000FF"/>
                </a:solidFill>
              </a:rPr>
              <a:t>Định</a:t>
            </a:r>
            <a:r>
              <a:rPr lang="en-US" dirty="0" smtClean="0">
                <a:solidFill>
                  <a:srgbClr val="0000FF"/>
                </a:solidFill>
              </a:rPr>
              <a:t> </a:t>
            </a:r>
            <a:r>
              <a:rPr lang="en-US" dirty="0" err="1" smtClean="0">
                <a:solidFill>
                  <a:srgbClr val="0000FF"/>
                </a:solidFill>
              </a:rPr>
              <a:t>lý</a:t>
            </a:r>
            <a:r>
              <a:rPr lang="en-US" dirty="0" smtClean="0">
                <a:solidFill>
                  <a:srgbClr val="0000FF"/>
                </a:solidFill>
              </a:rPr>
              <a:t>: (Matrix-tree) </a:t>
            </a:r>
            <a:r>
              <a:rPr lang="en-US" dirty="0" smtClean="0"/>
              <a:t>Cho G </a:t>
            </a:r>
            <a:r>
              <a:rPr lang="en-US" dirty="0" err="1" smtClean="0"/>
              <a:t>là</a:t>
            </a:r>
            <a:r>
              <a:rPr lang="en-US" dirty="0" smtClean="0"/>
              <a:t> </a:t>
            </a:r>
            <a:r>
              <a:rPr lang="en-US" dirty="0" err="1" smtClean="0"/>
              <a:t>một</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đơn</a:t>
            </a:r>
            <a:r>
              <a:rPr lang="en-US" dirty="0" smtClean="0"/>
              <a:t> </a:t>
            </a:r>
            <a:r>
              <a:rPr lang="en-US" dirty="0" err="1" smtClean="0"/>
              <a:t>vô</a:t>
            </a:r>
            <a:r>
              <a:rPr lang="en-US" dirty="0" smtClean="0"/>
              <a:t> </a:t>
            </a:r>
            <a:r>
              <a:rPr lang="en-US" dirty="0" err="1" smtClean="0"/>
              <a:t>hướng</a:t>
            </a:r>
            <a:r>
              <a:rPr lang="en-US" dirty="0" smtClean="0"/>
              <a:t> </a:t>
            </a:r>
            <a:r>
              <a:rPr lang="en-US" dirty="0" err="1" smtClean="0"/>
              <a:t>và</a:t>
            </a:r>
            <a:r>
              <a:rPr lang="en-US" dirty="0"/>
              <a:t> </a:t>
            </a:r>
            <a:r>
              <a:rPr lang="en-US" dirty="0" smtClean="0"/>
              <a:t>V= { v</a:t>
            </a:r>
            <a:r>
              <a:rPr lang="en-US" sz="2000" dirty="0" smtClean="0"/>
              <a:t>1</a:t>
            </a:r>
            <a:r>
              <a:rPr lang="en-US" dirty="0" smtClean="0"/>
              <a:t>,v</a:t>
            </a:r>
            <a:r>
              <a:rPr lang="en-US" sz="2000" dirty="0" smtClean="0"/>
              <a:t>2</a:t>
            </a:r>
            <a:r>
              <a:rPr lang="en-US" dirty="0" smtClean="0"/>
              <a:t>,…,</a:t>
            </a:r>
            <a:r>
              <a:rPr lang="en-US" dirty="0" err="1" smtClean="0"/>
              <a:t>v</a:t>
            </a:r>
            <a:r>
              <a:rPr lang="en-US" sz="1800" dirty="0" err="1" smtClean="0"/>
              <a:t>n</a:t>
            </a:r>
            <a:r>
              <a:rPr lang="en-US" dirty="0" smtClean="0"/>
              <a:t>} </a:t>
            </a:r>
            <a:r>
              <a:rPr lang="en-US" dirty="0" err="1" smtClean="0"/>
              <a:t>là</a:t>
            </a:r>
            <a:r>
              <a:rPr lang="en-US" dirty="0" smtClean="0"/>
              <a:t> </a:t>
            </a:r>
            <a:r>
              <a:rPr lang="en-US" dirty="0" err="1" smtClean="0"/>
              <a:t>tập</a:t>
            </a:r>
            <a:r>
              <a:rPr lang="en-US" dirty="0" smtClean="0"/>
              <a:t> </a:t>
            </a:r>
            <a:r>
              <a:rPr lang="en-US" dirty="0" err="1" smtClean="0"/>
              <a:t>các</a:t>
            </a:r>
            <a:r>
              <a:rPr lang="en-US" dirty="0" smtClean="0"/>
              <a:t> </a:t>
            </a:r>
            <a:r>
              <a:rPr lang="en-US" dirty="0" err="1" smtClean="0"/>
              <a:t>đỉnh</a:t>
            </a:r>
            <a:r>
              <a:rPr lang="en-US" dirty="0" smtClean="0"/>
              <a:t> </a:t>
            </a:r>
            <a:r>
              <a:rPr lang="en-US" dirty="0" err="1" smtClean="0"/>
              <a:t>của</a:t>
            </a:r>
            <a:r>
              <a:rPr lang="en-US" dirty="0" smtClean="0"/>
              <a:t> G. </a:t>
            </a:r>
            <a:r>
              <a:rPr lang="en-US" dirty="0" err="1" smtClean="0"/>
              <a:t>Chọn</a:t>
            </a:r>
            <a:r>
              <a:rPr lang="en-US" dirty="0" smtClean="0"/>
              <a:t> </a:t>
            </a:r>
            <a:r>
              <a:rPr lang="en-US" dirty="0"/>
              <a:t>{ </a:t>
            </a:r>
            <a:r>
              <a:rPr lang="en-US" dirty="0" smtClean="0"/>
              <a:t>u</a:t>
            </a:r>
            <a:r>
              <a:rPr lang="en-US" sz="2000" dirty="0" smtClean="0"/>
              <a:t>1</a:t>
            </a:r>
            <a:r>
              <a:rPr lang="en-US" dirty="0" smtClean="0"/>
              <a:t>,u</a:t>
            </a:r>
            <a:r>
              <a:rPr lang="en-US" sz="2000" dirty="0" smtClean="0"/>
              <a:t>2</a:t>
            </a:r>
            <a:r>
              <a:rPr lang="en-US" dirty="0" smtClean="0"/>
              <a:t>,…,u</a:t>
            </a:r>
            <a:r>
              <a:rPr lang="en-US" sz="1800" dirty="0" smtClean="0"/>
              <a:t>n-1</a:t>
            </a:r>
            <a:r>
              <a:rPr lang="en-US" dirty="0" smtClean="0"/>
              <a:t>} </a:t>
            </a:r>
            <a:r>
              <a:rPr lang="en-US" dirty="0" err="1" smtClean="0"/>
              <a:t>là</a:t>
            </a:r>
            <a:r>
              <a:rPr lang="en-US" dirty="0" smtClean="0"/>
              <a:t> </a:t>
            </a:r>
            <a:r>
              <a:rPr lang="en-US" dirty="0" err="1" smtClean="0"/>
              <a:t>một</a:t>
            </a:r>
            <a:r>
              <a:rPr lang="en-US" dirty="0" smtClean="0"/>
              <a:t> </a:t>
            </a:r>
            <a:r>
              <a:rPr lang="en-US" dirty="0" err="1" smtClean="0"/>
              <a:t>tập</a:t>
            </a:r>
            <a:r>
              <a:rPr lang="en-US" dirty="0" smtClean="0"/>
              <a:t> con n-1 </a:t>
            </a:r>
            <a:r>
              <a:rPr lang="en-US" dirty="0" err="1" smtClean="0"/>
              <a:t>đỉnh</a:t>
            </a:r>
            <a:r>
              <a:rPr lang="en-US" dirty="0" smtClean="0"/>
              <a:t> </a:t>
            </a:r>
            <a:r>
              <a:rPr lang="en-US" dirty="0" err="1" smtClean="0"/>
              <a:t>bất</a:t>
            </a:r>
            <a:r>
              <a:rPr lang="en-US" dirty="0" smtClean="0"/>
              <a:t> </a:t>
            </a:r>
            <a:r>
              <a:rPr lang="en-US" dirty="0" err="1" smtClean="0"/>
              <a:t>kỳ</a:t>
            </a:r>
            <a:r>
              <a:rPr lang="en-US" dirty="0" smtClean="0"/>
              <a:t> </a:t>
            </a:r>
            <a:r>
              <a:rPr lang="en-US" dirty="0" err="1" smtClean="0"/>
              <a:t>của</a:t>
            </a:r>
            <a:r>
              <a:rPr lang="en-US" dirty="0" smtClean="0"/>
              <a:t> V. </a:t>
            </a:r>
            <a:r>
              <a:rPr lang="en-US" dirty="0" err="1" smtClean="0"/>
              <a:t>Gọi</a:t>
            </a:r>
            <a:r>
              <a:rPr lang="en-US" dirty="0" smtClean="0"/>
              <a:t> L</a:t>
            </a:r>
            <a:r>
              <a:rPr lang="en-US" sz="2000" dirty="0" smtClean="0"/>
              <a:t>0</a:t>
            </a:r>
            <a:r>
              <a:rPr lang="en-US" dirty="0" smtClean="0"/>
              <a:t> </a:t>
            </a:r>
            <a:r>
              <a:rPr lang="en-US" dirty="0" err="1" smtClean="0"/>
              <a:t>là</a:t>
            </a:r>
            <a:r>
              <a:rPr lang="en-US" dirty="0" smtClean="0"/>
              <a:t> </a:t>
            </a:r>
            <a:r>
              <a:rPr lang="en-US" dirty="0" err="1" smtClean="0"/>
              <a:t>một</a:t>
            </a:r>
            <a:r>
              <a:rPr lang="en-US" dirty="0" smtClean="0"/>
              <a:t> ma </a:t>
            </a:r>
            <a:r>
              <a:rPr lang="en-US" dirty="0" err="1" smtClean="0"/>
              <a:t>trận</a:t>
            </a:r>
            <a:r>
              <a:rPr lang="en-US" dirty="0" smtClean="0"/>
              <a:t> </a:t>
            </a:r>
            <a:r>
              <a:rPr lang="en-US" dirty="0" err="1" smtClean="0"/>
              <a:t>vuông</a:t>
            </a:r>
            <a:r>
              <a:rPr lang="en-US" dirty="0" smtClean="0"/>
              <a:t> </a:t>
            </a:r>
            <a:r>
              <a:rPr lang="en-US" dirty="0" err="1" smtClean="0"/>
              <a:t>cấp</a:t>
            </a:r>
            <a:r>
              <a:rPr lang="en-US" dirty="0" smtClean="0"/>
              <a:t> n-1, </a:t>
            </a:r>
            <a:r>
              <a:rPr lang="en-US" dirty="0" err="1" smtClean="0"/>
              <a:t>được</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như</a:t>
            </a:r>
            <a:r>
              <a:rPr lang="en-US" dirty="0" smtClean="0"/>
              <a:t> </a:t>
            </a:r>
            <a:r>
              <a:rPr lang="en-US" dirty="0" err="1" smtClean="0"/>
              <a:t>sau</a:t>
            </a:r>
            <a:r>
              <a:rPr lang="en-US" dirty="0" smtClean="0"/>
              <a:t>:</a:t>
            </a:r>
          </a:p>
          <a:p>
            <a:pPr marL="0" indent="0">
              <a:buNone/>
            </a:pPr>
            <a:r>
              <a:rPr lang="en-US" dirty="0" smtClean="0">
                <a:solidFill>
                  <a:srgbClr val="0000FF"/>
                </a:solidFill>
              </a:rPr>
              <a:t>            - </a:t>
            </a:r>
            <a:r>
              <a:rPr lang="en-US" dirty="0" err="1" smtClean="0">
                <a:solidFill>
                  <a:srgbClr val="0000FF"/>
                </a:solidFill>
              </a:rPr>
              <a:t>L</a:t>
            </a:r>
            <a:r>
              <a:rPr lang="en-US" sz="2000" dirty="0" err="1" smtClean="0">
                <a:solidFill>
                  <a:srgbClr val="0000FF"/>
                </a:solidFill>
              </a:rPr>
              <a:t>ij</a:t>
            </a:r>
            <a:r>
              <a:rPr lang="en-US" sz="2000" dirty="0" smtClean="0">
                <a:solidFill>
                  <a:srgbClr val="0000FF"/>
                </a:solidFill>
              </a:rPr>
              <a:t> </a:t>
            </a:r>
            <a:r>
              <a:rPr lang="en-US" dirty="0" smtClean="0">
                <a:solidFill>
                  <a:srgbClr val="0000FF"/>
                </a:solidFill>
              </a:rPr>
              <a:t>= </a:t>
            </a:r>
            <a:r>
              <a:rPr lang="en-US" dirty="0" err="1" smtClean="0">
                <a:solidFill>
                  <a:srgbClr val="0000FF"/>
                </a:solidFill>
              </a:rPr>
              <a:t>deg</a:t>
            </a:r>
            <a:r>
              <a:rPr lang="en-US" dirty="0" smtClean="0">
                <a:solidFill>
                  <a:srgbClr val="0000FF"/>
                </a:solidFill>
              </a:rPr>
              <a:t>(</a:t>
            </a:r>
            <a:r>
              <a:rPr lang="en-US" dirty="0" err="1" smtClean="0">
                <a:solidFill>
                  <a:srgbClr val="0000FF"/>
                </a:solidFill>
              </a:rPr>
              <a:t>u</a:t>
            </a:r>
            <a:r>
              <a:rPr lang="en-US" sz="2000" dirty="0" err="1" smtClean="0">
                <a:solidFill>
                  <a:srgbClr val="0000FF"/>
                </a:solidFill>
              </a:rPr>
              <a:t>i</a:t>
            </a:r>
            <a:r>
              <a:rPr lang="en-US" dirty="0" smtClean="0">
                <a:solidFill>
                  <a:srgbClr val="0000FF"/>
                </a:solidFill>
              </a:rPr>
              <a:t>)  </a:t>
            </a:r>
            <a:r>
              <a:rPr lang="en-US" dirty="0" err="1" smtClean="0">
                <a:solidFill>
                  <a:srgbClr val="0000FF"/>
                </a:solidFill>
              </a:rPr>
              <a:t>nếu</a:t>
            </a:r>
            <a:r>
              <a:rPr lang="en-US" dirty="0" smtClean="0">
                <a:solidFill>
                  <a:srgbClr val="0000FF"/>
                </a:solidFill>
              </a:rPr>
              <a:t> </a:t>
            </a:r>
            <a:r>
              <a:rPr lang="en-US" dirty="0" err="1" smtClean="0">
                <a:solidFill>
                  <a:srgbClr val="0000FF"/>
                </a:solidFill>
              </a:rPr>
              <a:t>i</a:t>
            </a:r>
            <a:r>
              <a:rPr lang="en-US" dirty="0" smtClean="0">
                <a:solidFill>
                  <a:srgbClr val="0000FF"/>
                </a:solidFill>
              </a:rPr>
              <a:t>=j.</a:t>
            </a:r>
          </a:p>
          <a:p>
            <a:pPr marL="0" indent="0">
              <a:buNone/>
            </a:pPr>
            <a:r>
              <a:rPr lang="en-US" dirty="0">
                <a:solidFill>
                  <a:srgbClr val="0000FF"/>
                </a:solidFill>
              </a:rPr>
              <a:t> </a:t>
            </a:r>
            <a:r>
              <a:rPr lang="en-US" dirty="0" smtClean="0">
                <a:solidFill>
                  <a:srgbClr val="0000FF"/>
                </a:solidFill>
              </a:rPr>
              <a:t>           - </a:t>
            </a:r>
            <a:r>
              <a:rPr lang="en-US" dirty="0" err="1" smtClean="0">
                <a:solidFill>
                  <a:srgbClr val="0000FF"/>
                </a:solidFill>
              </a:rPr>
              <a:t>L</a:t>
            </a:r>
            <a:r>
              <a:rPr lang="en-US" sz="2000" dirty="0" err="1" smtClean="0">
                <a:solidFill>
                  <a:srgbClr val="0000FF"/>
                </a:solidFill>
              </a:rPr>
              <a:t>ij</a:t>
            </a:r>
            <a:r>
              <a:rPr lang="en-US" sz="2000" dirty="0" smtClean="0">
                <a:solidFill>
                  <a:srgbClr val="0000FF"/>
                </a:solidFill>
              </a:rPr>
              <a:t> </a:t>
            </a:r>
            <a:r>
              <a:rPr lang="en-US" dirty="0" smtClean="0">
                <a:solidFill>
                  <a:srgbClr val="0000FF"/>
                </a:solidFill>
              </a:rPr>
              <a:t>= -1  </a:t>
            </a:r>
            <a:r>
              <a:rPr lang="en-US" dirty="0" err="1" smtClean="0">
                <a:solidFill>
                  <a:srgbClr val="0000FF"/>
                </a:solidFill>
              </a:rPr>
              <a:t>nếu</a:t>
            </a:r>
            <a:r>
              <a:rPr lang="en-US" dirty="0" smtClean="0">
                <a:solidFill>
                  <a:srgbClr val="0000FF"/>
                </a:solidFill>
              </a:rPr>
              <a:t> </a:t>
            </a:r>
            <a:r>
              <a:rPr lang="en-US" dirty="0" err="1" smtClean="0">
                <a:solidFill>
                  <a:srgbClr val="0000FF"/>
                </a:solidFill>
              </a:rPr>
              <a:t>i</a:t>
            </a:r>
            <a:r>
              <a:rPr lang="en-US" dirty="0" smtClean="0">
                <a:solidFill>
                  <a:srgbClr val="0000FF"/>
                </a:solidFill>
              </a:rPr>
              <a:t> ≠ j </a:t>
            </a:r>
            <a:r>
              <a:rPr lang="en-US" dirty="0" err="1" smtClean="0">
                <a:solidFill>
                  <a:srgbClr val="0000FF"/>
                </a:solidFill>
              </a:rPr>
              <a:t>và</a:t>
            </a:r>
            <a:r>
              <a:rPr lang="en-US" dirty="0" smtClean="0">
                <a:solidFill>
                  <a:srgbClr val="0000FF"/>
                </a:solidFill>
              </a:rPr>
              <a:t> </a:t>
            </a:r>
            <a:r>
              <a:rPr lang="en-US" dirty="0" err="1" smtClean="0">
                <a:solidFill>
                  <a:srgbClr val="0000FF"/>
                </a:solidFill>
              </a:rPr>
              <a:t>u</a:t>
            </a:r>
            <a:r>
              <a:rPr lang="en-US" sz="2000" dirty="0" err="1" smtClean="0">
                <a:solidFill>
                  <a:srgbClr val="0000FF"/>
                </a:solidFill>
              </a:rPr>
              <a:t>i</a:t>
            </a:r>
            <a:r>
              <a:rPr lang="en-US" dirty="0" smtClean="0">
                <a:solidFill>
                  <a:srgbClr val="0000FF"/>
                </a:solidFill>
              </a:rPr>
              <a:t> </a:t>
            </a:r>
            <a:r>
              <a:rPr lang="en-US" dirty="0" err="1" smtClean="0">
                <a:solidFill>
                  <a:srgbClr val="0000FF"/>
                </a:solidFill>
              </a:rPr>
              <a:t>kề</a:t>
            </a:r>
            <a:r>
              <a:rPr lang="en-US" dirty="0" smtClean="0">
                <a:solidFill>
                  <a:srgbClr val="0000FF"/>
                </a:solidFill>
              </a:rPr>
              <a:t> </a:t>
            </a:r>
            <a:r>
              <a:rPr lang="en-US" dirty="0" err="1" smtClean="0">
                <a:solidFill>
                  <a:srgbClr val="0000FF"/>
                </a:solidFill>
              </a:rPr>
              <a:t>u</a:t>
            </a:r>
            <a:r>
              <a:rPr lang="en-US" sz="2000" dirty="0" err="1" smtClean="0">
                <a:solidFill>
                  <a:srgbClr val="0000FF"/>
                </a:solidFill>
              </a:rPr>
              <a:t>j</a:t>
            </a:r>
            <a:endParaRPr lang="en-US" sz="2000" dirty="0" smtClean="0">
              <a:solidFill>
                <a:srgbClr val="0000FF"/>
              </a:solidFill>
            </a:endParaRPr>
          </a:p>
          <a:p>
            <a:pPr marL="0" indent="0">
              <a:buNone/>
            </a:pPr>
            <a:r>
              <a:rPr lang="en-US" sz="2000" dirty="0">
                <a:solidFill>
                  <a:srgbClr val="0000FF"/>
                </a:solidFill>
              </a:rPr>
              <a:t> </a:t>
            </a:r>
            <a:r>
              <a:rPr lang="en-US" sz="2000" dirty="0" smtClean="0">
                <a:solidFill>
                  <a:srgbClr val="0000FF"/>
                </a:solidFill>
              </a:rPr>
              <a:t>                </a:t>
            </a:r>
            <a:r>
              <a:rPr lang="en-US" dirty="0" smtClean="0">
                <a:solidFill>
                  <a:srgbClr val="0000FF"/>
                </a:solidFill>
              </a:rPr>
              <a:t>- </a:t>
            </a:r>
            <a:r>
              <a:rPr lang="en-US" dirty="0" err="1">
                <a:solidFill>
                  <a:srgbClr val="0000FF"/>
                </a:solidFill>
              </a:rPr>
              <a:t>L</a:t>
            </a:r>
            <a:r>
              <a:rPr lang="en-US" sz="2000" dirty="0" err="1">
                <a:solidFill>
                  <a:srgbClr val="0000FF"/>
                </a:solidFill>
              </a:rPr>
              <a:t>ij</a:t>
            </a:r>
            <a:r>
              <a:rPr lang="en-US" dirty="0">
                <a:solidFill>
                  <a:srgbClr val="0000FF"/>
                </a:solidFill>
              </a:rPr>
              <a:t> </a:t>
            </a:r>
            <a:r>
              <a:rPr lang="en-US" dirty="0" smtClean="0">
                <a:solidFill>
                  <a:srgbClr val="0000FF"/>
                </a:solidFill>
              </a:rPr>
              <a:t>= 0   </a:t>
            </a:r>
            <a:r>
              <a:rPr lang="en-US" dirty="0" err="1" smtClean="0">
                <a:solidFill>
                  <a:srgbClr val="0000FF"/>
                </a:solidFill>
              </a:rPr>
              <a:t>trường</a:t>
            </a:r>
            <a:r>
              <a:rPr lang="en-US" dirty="0" smtClean="0">
                <a:solidFill>
                  <a:srgbClr val="0000FF"/>
                </a:solidFill>
              </a:rPr>
              <a:t> </a:t>
            </a:r>
            <a:r>
              <a:rPr lang="en-US" dirty="0" err="1" smtClean="0">
                <a:solidFill>
                  <a:srgbClr val="0000FF"/>
                </a:solidFill>
              </a:rPr>
              <a:t>hợp</a:t>
            </a:r>
            <a:r>
              <a:rPr lang="en-US" dirty="0" smtClean="0">
                <a:solidFill>
                  <a:srgbClr val="0000FF"/>
                </a:solidFill>
              </a:rPr>
              <a:t> </a:t>
            </a:r>
            <a:r>
              <a:rPr lang="en-US" dirty="0" err="1" smtClean="0">
                <a:solidFill>
                  <a:srgbClr val="0000FF"/>
                </a:solidFill>
              </a:rPr>
              <a:t>khác</a:t>
            </a:r>
            <a:endParaRPr lang="en-US" dirty="0" smtClean="0">
              <a:solidFill>
                <a:srgbClr val="0000FF"/>
              </a:solidFill>
            </a:endParaRPr>
          </a:p>
          <a:p>
            <a:pPr marL="0" indent="0">
              <a:buNone/>
            </a:pPr>
            <a:r>
              <a:rPr lang="en-US" dirty="0"/>
              <a:t> </a:t>
            </a:r>
            <a:r>
              <a:rPr lang="en-US" dirty="0" smtClean="0"/>
              <a:t>  </a:t>
            </a:r>
            <a:r>
              <a:rPr lang="en-US" dirty="0" err="1" smtClean="0"/>
              <a:t>Khi</a:t>
            </a:r>
            <a:r>
              <a:rPr lang="en-US" dirty="0" smtClean="0"/>
              <a:t> </a:t>
            </a:r>
            <a:r>
              <a:rPr lang="en-US" dirty="0" err="1" smtClean="0"/>
              <a:t>đó</a:t>
            </a:r>
            <a:r>
              <a:rPr lang="en-US" dirty="0" smtClean="0"/>
              <a:t> </a:t>
            </a:r>
            <a:r>
              <a:rPr lang="en-US" dirty="0" err="1" smtClean="0"/>
              <a:t>số</a:t>
            </a:r>
            <a:r>
              <a:rPr lang="en-US" dirty="0" smtClean="0"/>
              <a:t> </a:t>
            </a:r>
            <a:r>
              <a:rPr lang="en-US" dirty="0" err="1" smtClean="0"/>
              <a:t>cây</a:t>
            </a:r>
            <a:r>
              <a:rPr lang="en-US" dirty="0" smtClean="0"/>
              <a:t> </a:t>
            </a:r>
            <a:r>
              <a:rPr lang="en-US" dirty="0" err="1" smtClean="0"/>
              <a:t>khung</a:t>
            </a:r>
            <a:r>
              <a:rPr lang="en-US" dirty="0" smtClean="0"/>
              <a:t> </a:t>
            </a:r>
            <a:r>
              <a:rPr lang="en-US" dirty="0" err="1" smtClean="0"/>
              <a:t>của</a:t>
            </a:r>
            <a:r>
              <a:rPr lang="en-US" dirty="0" smtClean="0"/>
              <a:t> </a:t>
            </a:r>
            <a:r>
              <a:rPr lang="en-US" dirty="0" err="1" smtClean="0"/>
              <a:t>đồ</a:t>
            </a:r>
            <a:r>
              <a:rPr lang="en-US" dirty="0" smtClean="0"/>
              <a:t> </a:t>
            </a:r>
            <a:r>
              <a:rPr lang="en-US" dirty="0" err="1" smtClean="0"/>
              <a:t>thị</a:t>
            </a:r>
            <a:r>
              <a:rPr lang="en-US" dirty="0" smtClean="0"/>
              <a:t> G </a:t>
            </a:r>
            <a:r>
              <a:rPr lang="en-US" dirty="0" err="1" smtClean="0"/>
              <a:t>bằng</a:t>
            </a:r>
            <a:r>
              <a:rPr lang="en-US" dirty="0" smtClean="0"/>
              <a:t> </a:t>
            </a:r>
            <a:r>
              <a:rPr lang="en-US" dirty="0" err="1" smtClean="0">
                <a:solidFill>
                  <a:srgbClr val="0000FF"/>
                </a:solidFill>
              </a:rPr>
              <a:t>det</a:t>
            </a:r>
            <a:r>
              <a:rPr lang="en-US" dirty="0" smtClean="0">
                <a:solidFill>
                  <a:srgbClr val="0000FF"/>
                </a:solidFill>
              </a:rPr>
              <a:t>(</a:t>
            </a:r>
            <a:r>
              <a:rPr lang="en-US" dirty="0">
                <a:solidFill>
                  <a:srgbClr val="0000FF"/>
                </a:solidFill>
              </a:rPr>
              <a:t>L</a:t>
            </a:r>
            <a:r>
              <a:rPr lang="en-US" sz="2000" dirty="0">
                <a:solidFill>
                  <a:srgbClr val="0000FF"/>
                </a:solidFill>
              </a:rPr>
              <a:t>0</a:t>
            </a:r>
            <a:r>
              <a:rPr lang="en-US" dirty="0" smtClean="0">
                <a:solidFill>
                  <a:srgbClr val="0000FF"/>
                </a:solidFill>
              </a:rPr>
              <a:t>)</a:t>
            </a:r>
            <a:endParaRPr lang="en-US" dirty="0">
              <a:solidFill>
                <a:srgbClr val="0000FF"/>
              </a:solidFill>
            </a:endParaRPr>
          </a:p>
        </p:txBody>
      </p:sp>
      <p:sp>
        <p:nvSpPr>
          <p:cNvPr id="6" name="Rectangle 5"/>
          <p:cNvSpPr/>
          <p:nvPr/>
        </p:nvSpPr>
        <p:spPr>
          <a:xfrm>
            <a:off x="3429001" y="3259723"/>
            <a:ext cx="1279633" cy="338554"/>
          </a:xfrm>
          <a:prstGeom prst="rect">
            <a:avLst/>
          </a:prstGeom>
        </p:spPr>
        <p:txBody>
          <a:bodyPr wrap="square">
            <a:spAutoFit/>
          </a:bodyPr>
          <a:lstStyle/>
          <a:p>
            <a:endParaRPr lang="en-US" dirty="0"/>
          </a:p>
        </p:txBody>
      </p:sp>
      <p:sp>
        <p:nvSpPr>
          <p:cNvPr id="10" name="Rectangle 9"/>
          <p:cNvSpPr/>
          <p:nvPr/>
        </p:nvSpPr>
        <p:spPr>
          <a:xfrm>
            <a:off x="3048000" y="3259723"/>
            <a:ext cx="1747266" cy="338554"/>
          </a:xfrm>
          <a:prstGeom prst="rect">
            <a:avLst/>
          </a:prstGeom>
        </p:spPr>
        <p:txBody>
          <a:bodyPr wrap="square">
            <a:spAutoFit/>
          </a:bodyPr>
          <a:lstStyle/>
          <a:p>
            <a:endParaRPr lang="en-US" dirty="0"/>
          </a:p>
        </p:txBody>
      </p:sp>
      <p:sp>
        <p:nvSpPr>
          <p:cNvPr id="11" name="Rectangle 10"/>
          <p:cNvSpPr/>
          <p:nvPr/>
        </p:nvSpPr>
        <p:spPr>
          <a:xfrm>
            <a:off x="2900855" y="3268717"/>
            <a:ext cx="2661744" cy="338554"/>
          </a:xfrm>
          <a:prstGeom prst="rect">
            <a:avLst/>
          </a:prstGeom>
        </p:spPr>
        <p:txBody>
          <a:bodyPr wrap="square">
            <a:spAutoFit/>
          </a:bodyPr>
          <a:lstStyle/>
          <a:p>
            <a:endParaRPr lang="en-US" dirty="0"/>
          </a:p>
        </p:txBody>
      </p:sp>
      <p:sp>
        <p:nvSpPr>
          <p:cNvPr id="12" name="Rectangle 11"/>
          <p:cNvSpPr/>
          <p:nvPr/>
        </p:nvSpPr>
        <p:spPr>
          <a:xfrm>
            <a:off x="4479636" y="3259723"/>
            <a:ext cx="184731" cy="338554"/>
          </a:xfrm>
          <a:prstGeom prst="rect">
            <a:avLst/>
          </a:prstGeom>
        </p:spPr>
        <p:txBody>
          <a:bodyPr wrap="none">
            <a:spAutoFit/>
          </a:bodyPr>
          <a:lstStyle/>
          <a:p>
            <a:endParaRPr lang="en-US" dirty="0"/>
          </a:p>
        </p:txBody>
      </p:sp>
    </p:spTree>
    <p:extLst>
      <p:ext uri="{BB962C8B-B14F-4D97-AF65-F5344CB8AC3E}">
        <p14:creationId xmlns:p14="http://schemas.microsoft.com/office/powerpoint/2010/main" val="1321719576"/>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Tính</a:t>
            </a:r>
            <a:r>
              <a:rPr lang="en-US" dirty="0" smtClean="0"/>
              <a:t> </a:t>
            </a:r>
            <a:r>
              <a:rPr lang="en-US" dirty="0" err="1" smtClean="0"/>
              <a:t>số</a:t>
            </a:r>
            <a:r>
              <a:rPr lang="en-US" dirty="0" smtClean="0"/>
              <a:t> </a:t>
            </a:r>
            <a:r>
              <a:rPr lang="en-US" dirty="0" err="1" smtClean="0"/>
              <a:t>cây</a:t>
            </a:r>
            <a:r>
              <a:rPr lang="en-US" dirty="0" smtClean="0"/>
              <a:t> </a:t>
            </a:r>
            <a:r>
              <a:rPr lang="en-US" dirty="0" err="1" smtClean="0"/>
              <a:t>khung</a:t>
            </a:r>
            <a:r>
              <a:rPr lang="en-US" dirty="0" smtClean="0"/>
              <a:t> </a:t>
            </a:r>
            <a:r>
              <a:rPr lang="en-US" dirty="0" err="1" smtClean="0"/>
              <a:t>của</a:t>
            </a:r>
            <a:r>
              <a:rPr lang="en-US" dirty="0" smtClean="0"/>
              <a:t> </a:t>
            </a:r>
            <a:r>
              <a:rPr lang="en-US" dirty="0" err="1" smtClean="0"/>
              <a:t>đồ</a:t>
            </a:r>
            <a:r>
              <a:rPr lang="en-US" dirty="0" smtClean="0"/>
              <a:t> </a:t>
            </a:r>
            <a:r>
              <a:rPr lang="en-US" dirty="0" err="1" smtClean="0"/>
              <a:t>thị</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dirty="0" err="1" smtClean="0">
                <a:solidFill>
                  <a:srgbClr val="0000FF"/>
                </a:solidFill>
              </a:rPr>
              <a:t>Ví</a:t>
            </a:r>
            <a:r>
              <a:rPr lang="en-US" dirty="0" smtClean="0">
                <a:solidFill>
                  <a:srgbClr val="0000FF"/>
                </a:solidFill>
              </a:rPr>
              <a:t> </a:t>
            </a:r>
            <a:r>
              <a:rPr lang="en-US" dirty="0" err="1" smtClean="0">
                <a:solidFill>
                  <a:srgbClr val="0000FF"/>
                </a:solidFill>
              </a:rPr>
              <a:t>dụ</a:t>
            </a:r>
            <a:r>
              <a:rPr lang="en-US" dirty="0" smtClean="0"/>
              <a:t>: </a:t>
            </a:r>
            <a:r>
              <a:rPr lang="en-US" dirty="0" err="1" smtClean="0"/>
              <a:t>Tính</a:t>
            </a:r>
            <a:r>
              <a:rPr lang="en-US" dirty="0" smtClean="0"/>
              <a:t> </a:t>
            </a:r>
            <a:r>
              <a:rPr lang="en-US" dirty="0" err="1" smtClean="0"/>
              <a:t>số</a:t>
            </a:r>
            <a:r>
              <a:rPr lang="en-US" dirty="0" smtClean="0"/>
              <a:t> </a:t>
            </a:r>
            <a:r>
              <a:rPr lang="en-US" dirty="0" err="1" smtClean="0"/>
              <a:t>cây</a:t>
            </a:r>
            <a:r>
              <a:rPr lang="en-US" dirty="0" smtClean="0"/>
              <a:t> </a:t>
            </a:r>
            <a:r>
              <a:rPr lang="en-US" dirty="0" err="1" smtClean="0"/>
              <a:t>khung</a:t>
            </a:r>
            <a:r>
              <a:rPr lang="en-US" dirty="0" smtClean="0"/>
              <a:t> </a:t>
            </a:r>
            <a:r>
              <a:rPr lang="en-US" dirty="0" err="1" smtClean="0"/>
              <a:t>của</a:t>
            </a:r>
            <a:r>
              <a:rPr lang="en-US" dirty="0" smtClean="0"/>
              <a:t> </a:t>
            </a:r>
            <a:r>
              <a:rPr lang="en-US" dirty="0" err="1" smtClean="0"/>
              <a:t>đồ</a:t>
            </a:r>
            <a:r>
              <a:rPr lang="en-US" dirty="0" smtClean="0"/>
              <a:t> </a:t>
            </a:r>
            <a:r>
              <a:rPr lang="en-US" dirty="0" err="1" smtClean="0"/>
              <a:t>thị</a:t>
            </a:r>
            <a:r>
              <a:rPr lang="en-US" dirty="0" smtClean="0"/>
              <a:t> K</a:t>
            </a:r>
            <a:r>
              <a:rPr lang="en-US" sz="2000" dirty="0"/>
              <a:t>3</a:t>
            </a:r>
            <a:r>
              <a:rPr lang="en-US" sz="2000" dirty="0" smtClean="0"/>
              <a:t>,3 </a:t>
            </a:r>
          </a:p>
          <a:p>
            <a:pPr marL="0" indent="0">
              <a:buNone/>
            </a:pPr>
            <a:endParaRPr lang="en-US" dirty="0" smtClean="0"/>
          </a:p>
          <a:p>
            <a:endParaRPr lang="en-US" dirty="0" smtClean="0"/>
          </a:p>
          <a:p>
            <a:endParaRPr lang="en-US" dirty="0"/>
          </a:p>
          <a:p>
            <a:endParaRPr lang="en-US" dirty="0"/>
          </a:p>
          <a:p>
            <a:endParaRPr lang="en-US" dirty="0" smtClean="0"/>
          </a:p>
          <a:p>
            <a:pPr marL="0" indent="0">
              <a:buNone/>
            </a:pPr>
            <a:r>
              <a:rPr lang="en-US" dirty="0" err="1" smtClean="0">
                <a:solidFill>
                  <a:srgbClr val="0000FF"/>
                </a:solidFill>
              </a:rPr>
              <a:t>Tổng</a:t>
            </a:r>
            <a:r>
              <a:rPr lang="en-US" dirty="0" smtClean="0">
                <a:solidFill>
                  <a:srgbClr val="0000FF"/>
                </a:solidFill>
              </a:rPr>
              <a:t> </a:t>
            </a:r>
            <a:r>
              <a:rPr lang="en-US" dirty="0" err="1" smtClean="0">
                <a:solidFill>
                  <a:srgbClr val="0000FF"/>
                </a:solidFill>
              </a:rPr>
              <a:t>quát</a:t>
            </a:r>
            <a:r>
              <a:rPr lang="en-US" dirty="0" smtClean="0">
                <a:solidFill>
                  <a:srgbClr val="0000FF"/>
                </a:solidFill>
              </a:rPr>
              <a:t>:</a:t>
            </a:r>
            <a:r>
              <a:rPr lang="en-US" dirty="0" smtClean="0"/>
              <a:t> </a:t>
            </a:r>
            <a:r>
              <a:rPr lang="en-US" dirty="0" err="1" smtClean="0"/>
              <a:t>Số</a:t>
            </a:r>
            <a:r>
              <a:rPr lang="en-US" dirty="0" smtClean="0"/>
              <a:t> </a:t>
            </a:r>
            <a:r>
              <a:rPr lang="en-US" dirty="0" err="1" smtClean="0"/>
              <a:t>cây</a:t>
            </a:r>
            <a:r>
              <a:rPr lang="en-US" dirty="0" smtClean="0"/>
              <a:t> </a:t>
            </a:r>
            <a:r>
              <a:rPr lang="en-US" dirty="0" err="1" smtClean="0"/>
              <a:t>khung</a:t>
            </a:r>
            <a:r>
              <a:rPr lang="en-US" dirty="0" smtClean="0"/>
              <a:t> </a:t>
            </a:r>
            <a:r>
              <a:rPr lang="en-US" dirty="0" err="1" smtClean="0"/>
              <a:t>của</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lưỡng</a:t>
            </a:r>
            <a:r>
              <a:rPr lang="en-US" dirty="0" smtClean="0"/>
              <a:t> </a:t>
            </a:r>
            <a:r>
              <a:rPr lang="en-US" dirty="0" err="1" smtClean="0"/>
              <a:t>phân</a:t>
            </a:r>
            <a:r>
              <a:rPr lang="en-US" dirty="0" smtClean="0"/>
              <a:t> </a:t>
            </a:r>
            <a:r>
              <a:rPr lang="en-US" dirty="0" err="1" smtClean="0"/>
              <a:t>đủ</a:t>
            </a:r>
            <a:r>
              <a:rPr lang="en-US" dirty="0" smtClean="0"/>
              <a:t> </a:t>
            </a:r>
            <a:r>
              <a:rPr lang="en-US" dirty="0" err="1" smtClean="0"/>
              <a:t>K</a:t>
            </a:r>
            <a:r>
              <a:rPr lang="en-US" sz="2000" dirty="0" err="1" smtClean="0"/>
              <a:t>m,n</a:t>
            </a:r>
            <a:r>
              <a:rPr lang="en-US" sz="1600" dirty="0" smtClean="0"/>
              <a:t> </a:t>
            </a:r>
            <a:r>
              <a:rPr lang="en-US" dirty="0"/>
              <a:t> </a:t>
            </a:r>
            <a:r>
              <a:rPr lang="en-US" dirty="0" err="1" smtClean="0"/>
              <a:t>bằng</a:t>
            </a:r>
            <a:r>
              <a:rPr lang="en-US" dirty="0" smtClean="0"/>
              <a:t>   </a:t>
            </a:r>
            <a:endParaRPr lang="en-US" dirty="0"/>
          </a:p>
        </p:txBody>
      </p:sp>
      <mc:AlternateContent xmlns:mc="http://schemas.openxmlformats.org/markup-compatibility/2006">
        <mc:Choice xmlns:a14="http://schemas.microsoft.com/office/drawing/2010/main" Requires="a14">
          <p:sp>
            <p:nvSpPr>
              <p:cNvPr id="4" name="Rectangle 3"/>
              <p:cNvSpPr/>
              <p:nvPr/>
            </p:nvSpPr>
            <p:spPr>
              <a:xfrm>
                <a:off x="3810000" y="5107631"/>
                <a:ext cx="1054615" cy="523220"/>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𝑚</m:t>
                          </m:r>
                        </m:e>
                        <m:sup>
                          <m:r>
                            <a:rPr lang="en-US" sz="2800" i="1">
                              <a:latin typeface="Cambria Math" panose="02040503050406030204" pitchFamily="18" charset="0"/>
                            </a:rPr>
                            <m:t>𝑛</m:t>
                          </m:r>
                          <m:r>
                            <a:rPr lang="en-US" sz="2800" i="0">
                              <a:latin typeface="Cambria Math" panose="02040503050406030204" pitchFamily="18" charset="0"/>
                            </a:rPr>
                            <m:t>−1</m:t>
                          </m:r>
                        </m:sup>
                      </m:sSup>
                    </m:oMath>
                  </m:oMathPara>
                </a14:m>
                <a:endParaRPr lang="en-US" sz="2800" dirty="0"/>
              </a:p>
            </p:txBody>
          </p:sp>
        </mc:Choice>
        <mc:Fallback>
          <p:sp>
            <p:nvSpPr>
              <p:cNvPr id="4" name="Rectangle 3"/>
              <p:cNvSpPr>
                <a:spLocks noRot="1" noChangeAspect="1" noMove="1" noResize="1" noEditPoints="1" noAdjustHandles="1" noChangeArrowheads="1" noChangeShapeType="1" noTextEdit="1"/>
              </p:cNvSpPr>
              <p:nvPr/>
            </p:nvSpPr>
            <p:spPr>
              <a:xfrm>
                <a:off x="3810000" y="5107631"/>
                <a:ext cx="1054615"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3048000" y="5138409"/>
                <a:ext cx="914399" cy="461665"/>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p>
                        <m:sSupPr>
                          <m:ctrlPr>
                            <a:rPr lang="en-US" sz="2400" smtClean="0">
                              <a:latin typeface="Cambria Math" panose="02040503050406030204" pitchFamily="18" charset="0"/>
                            </a:rPr>
                          </m:ctrlPr>
                        </m:sSupPr>
                        <m:e>
                          <m:r>
                            <m:rPr>
                              <m:nor/>
                            </m:rPr>
                            <a:rPr lang="en-US" sz="2400"/>
                            <m:t>n</m:t>
                          </m:r>
                        </m:e>
                        <m:sup>
                          <m:r>
                            <a:rPr lang="en-US" sz="2400" i="1">
                              <a:latin typeface="Cambria Math" panose="02040503050406030204" pitchFamily="18" charset="0"/>
                            </a:rPr>
                            <m:t>𝑚</m:t>
                          </m:r>
                          <m:r>
                            <a:rPr lang="en-US" sz="2400" i="0">
                              <a:latin typeface="Cambria Math" panose="02040503050406030204" pitchFamily="18" charset="0"/>
                            </a:rPr>
                            <m:t>−1</m:t>
                          </m:r>
                          <m:r>
                            <a:rPr lang="en-US" sz="2400" b="1" i="0" smtClean="0">
                              <a:latin typeface="Cambria Math" panose="02040503050406030204" pitchFamily="18" charset="0"/>
                            </a:rPr>
                            <m:t> </m:t>
                          </m:r>
                        </m:sup>
                      </m:sSup>
                    </m:oMath>
                  </m:oMathPara>
                </a14:m>
                <a:endParaRPr lang="en-US" sz="2400" dirty="0"/>
              </a:p>
            </p:txBody>
          </p:sp>
        </mc:Choice>
        <mc:Fallback>
          <p:sp>
            <p:nvSpPr>
              <p:cNvPr id="5" name="Rectangle 4"/>
              <p:cNvSpPr>
                <a:spLocks noRot="1" noChangeAspect="1" noMove="1" noResize="1" noEditPoints="1" noAdjustHandles="1" noChangeArrowheads="1" noChangeShapeType="1" noTextEdit="1"/>
              </p:cNvSpPr>
              <p:nvPr/>
            </p:nvSpPr>
            <p:spPr>
              <a:xfrm>
                <a:off x="3048000" y="5138409"/>
                <a:ext cx="914399" cy="461665"/>
              </a:xfrm>
              <a:prstGeom prst="rect">
                <a:avLst/>
              </a:prstGeom>
              <a:blipFill>
                <a:blip r:embed="rId3"/>
                <a:stretch>
                  <a:fillRect l="-4667"/>
                </a:stretch>
              </a:blipFill>
            </p:spPr>
            <p:txBody>
              <a:bodyPr/>
              <a:lstStyle/>
              <a:p>
                <a:r>
                  <a:rPr lang="en-US">
                    <a:noFill/>
                  </a:rPr>
                  <a:t> </a:t>
                </a:r>
              </a:p>
            </p:txBody>
          </p:sp>
        </mc:Fallback>
      </mc:AlternateContent>
      <p:sp>
        <p:nvSpPr>
          <p:cNvPr id="21" name="Line 36"/>
          <p:cNvSpPr>
            <a:spLocks noChangeAspect="1" noChangeShapeType="1"/>
          </p:cNvSpPr>
          <p:nvPr/>
        </p:nvSpPr>
        <p:spPr bwMode="auto">
          <a:xfrm>
            <a:off x="3288521" y="2485703"/>
            <a:ext cx="1576094" cy="10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37"/>
          <p:cNvSpPr>
            <a:spLocks noChangeAspect="1" noChangeShapeType="1"/>
          </p:cNvSpPr>
          <p:nvPr/>
        </p:nvSpPr>
        <p:spPr bwMode="auto">
          <a:xfrm>
            <a:off x="3304133" y="2485703"/>
            <a:ext cx="1560482" cy="903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38"/>
          <p:cNvSpPr>
            <a:spLocks noChangeAspect="1" noChangeShapeType="1"/>
          </p:cNvSpPr>
          <p:nvPr/>
        </p:nvSpPr>
        <p:spPr bwMode="auto">
          <a:xfrm>
            <a:off x="3304133" y="2485703"/>
            <a:ext cx="1575747" cy="1913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39"/>
          <p:cNvSpPr>
            <a:spLocks noChangeAspect="1" noChangeShapeType="1"/>
          </p:cNvSpPr>
          <p:nvPr/>
        </p:nvSpPr>
        <p:spPr bwMode="auto">
          <a:xfrm flipV="1">
            <a:off x="3288521" y="2485703"/>
            <a:ext cx="1576094" cy="10565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40"/>
          <p:cNvSpPr>
            <a:spLocks noChangeAspect="1" noChangeShapeType="1"/>
          </p:cNvSpPr>
          <p:nvPr/>
        </p:nvSpPr>
        <p:spPr bwMode="auto">
          <a:xfrm flipV="1">
            <a:off x="3304133" y="3388032"/>
            <a:ext cx="1560482" cy="15424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41"/>
          <p:cNvSpPr>
            <a:spLocks noChangeAspect="1" noChangeShapeType="1"/>
          </p:cNvSpPr>
          <p:nvPr/>
        </p:nvSpPr>
        <p:spPr bwMode="auto">
          <a:xfrm>
            <a:off x="3304133" y="3541020"/>
            <a:ext cx="1575747" cy="8577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42"/>
          <p:cNvSpPr>
            <a:spLocks noChangeAspect="1" noChangeShapeType="1"/>
          </p:cNvSpPr>
          <p:nvPr/>
        </p:nvSpPr>
        <p:spPr bwMode="auto">
          <a:xfrm flipH="1">
            <a:off x="3426252" y="4397805"/>
            <a:ext cx="1438363" cy="10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43"/>
          <p:cNvSpPr>
            <a:spLocks noChangeAspect="1" noChangeShapeType="1"/>
          </p:cNvSpPr>
          <p:nvPr/>
        </p:nvSpPr>
        <p:spPr bwMode="auto">
          <a:xfrm flipV="1">
            <a:off x="3441516" y="3388032"/>
            <a:ext cx="1407834" cy="10261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44"/>
          <p:cNvSpPr>
            <a:spLocks noChangeAspect="1" noChangeShapeType="1"/>
          </p:cNvSpPr>
          <p:nvPr/>
        </p:nvSpPr>
        <p:spPr bwMode="auto">
          <a:xfrm flipV="1">
            <a:off x="3456781" y="2485703"/>
            <a:ext cx="1407834" cy="19284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Oval 52"/>
          <p:cNvSpPr>
            <a:spLocks noChangeAspect="1" noChangeArrowheads="1"/>
          </p:cNvSpPr>
          <p:nvPr/>
        </p:nvSpPr>
        <p:spPr bwMode="auto">
          <a:xfrm>
            <a:off x="3257992" y="2409209"/>
            <a:ext cx="169301" cy="230489"/>
          </a:xfrm>
          <a:prstGeom prst="ellipse">
            <a:avLst/>
          </a:prstGeom>
          <a:solidFill>
            <a:srgbClr val="000000"/>
          </a:solidFill>
          <a:ln w="9525">
            <a:solidFill>
              <a:srgbClr val="000000"/>
            </a:solidFill>
            <a:round/>
            <a:headEnd/>
            <a:tailEnd/>
          </a:ln>
        </p:spPr>
        <p:txBody>
          <a:bodyPr/>
          <a:lstStyle/>
          <a:p>
            <a:endParaRPr lang="en-SG"/>
          </a:p>
        </p:txBody>
      </p:sp>
      <p:sp>
        <p:nvSpPr>
          <p:cNvPr id="31" name="Oval 53"/>
          <p:cNvSpPr>
            <a:spLocks noChangeAspect="1" noChangeArrowheads="1"/>
          </p:cNvSpPr>
          <p:nvPr/>
        </p:nvSpPr>
        <p:spPr bwMode="auto">
          <a:xfrm>
            <a:off x="3242727" y="3434079"/>
            <a:ext cx="169301" cy="230489"/>
          </a:xfrm>
          <a:prstGeom prst="ellipse">
            <a:avLst/>
          </a:prstGeom>
          <a:solidFill>
            <a:srgbClr val="000000"/>
          </a:solidFill>
          <a:ln w="9525">
            <a:solidFill>
              <a:srgbClr val="000000"/>
            </a:solidFill>
            <a:round/>
            <a:headEnd/>
            <a:tailEnd/>
          </a:ln>
        </p:spPr>
        <p:txBody>
          <a:bodyPr/>
          <a:lstStyle/>
          <a:p>
            <a:endParaRPr lang="en-SG"/>
          </a:p>
        </p:txBody>
      </p:sp>
      <p:sp>
        <p:nvSpPr>
          <p:cNvPr id="32" name="Oval 54"/>
          <p:cNvSpPr>
            <a:spLocks noChangeAspect="1" noChangeArrowheads="1"/>
          </p:cNvSpPr>
          <p:nvPr/>
        </p:nvSpPr>
        <p:spPr bwMode="auto">
          <a:xfrm>
            <a:off x="3365192" y="4244817"/>
            <a:ext cx="169301" cy="230489"/>
          </a:xfrm>
          <a:prstGeom prst="ellipse">
            <a:avLst/>
          </a:prstGeom>
          <a:solidFill>
            <a:srgbClr val="000000"/>
          </a:solidFill>
          <a:ln w="9525">
            <a:solidFill>
              <a:srgbClr val="000000"/>
            </a:solidFill>
            <a:round/>
            <a:headEnd/>
            <a:tailEnd/>
          </a:ln>
        </p:spPr>
        <p:txBody>
          <a:bodyPr/>
          <a:lstStyle/>
          <a:p>
            <a:endParaRPr lang="en-SG"/>
          </a:p>
        </p:txBody>
      </p:sp>
      <p:sp>
        <p:nvSpPr>
          <p:cNvPr id="33" name="Oval 55"/>
          <p:cNvSpPr>
            <a:spLocks noChangeAspect="1" noChangeArrowheads="1"/>
          </p:cNvSpPr>
          <p:nvPr/>
        </p:nvSpPr>
        <p:spPr bwMode="auto">
          <a:xfrm>
            <a:off x="4786903" y="4260166"/>
            <a:ext cx="169301" cy="230489"/>
          </a:xfrm>
          <a:prstGeom prst="ellipse">
            <a:avLst/>
          </a:prstGeom>
          <a:solidFill>
            <a:srgbClr val="000000"/>
          </a:solidFill>
          <a:ln w="9525">
            <a:solidFill>
              <a:srgbClr val="000000"/>
            </a:solidFill>
            <a:round/>
            <a:headEnd/>
            <a:tailEnd/>
          </a:ln>
        </p:spPr>
        <p:txBody>
          <a:bodyPr/>
          <a:lstStyle/>
          <a:p>
            <a:endParaRPr lang="en-SG"/>
          </a:p>
        </p:txBody>
      </p:sp>
      <p:sp>
        <p:nvSpPr>
          <p:cNvPr id="34" name="Oval 56"/>
          <p:cNvSpPr>
            <a:spLocks noChangeAspect="1" noChangeArrowheads="1"/>
          </p:cNvSpPr>
          <p:nvPr/>
        </p:nvSpPr>
        <p:spPr bwMode="auto">
          <a:xfrm>
            <a:off x="4741109" y="3265742"/>
            <a:ext cx="169301" cy="230741"/>
          </a:xfrm>
          <a:prstGeom prst="ellipse">
            <a:avLst/>
          </a:prstGeom>
          <a:solidFill>
            <a:srgbClr val="000000"/>
          </a:solidFill>
          <a:ln w="9525">
            <a:solidFill>
              <a:srgbClr val="000000"/>
            </a:solidFill>
            <a:round/>
            <a:headEnd/>
            <a:tailEnd/>
          </a:ln>
        </p:spPr>
        <p:txBody>
          <a:bodyPr/>
          <a:lstStyle/>
          <a:p>
            <a:endParaRPr lang="en-SG"/>
          </a:p>
        </p:txBody>
      </p:sp>
      <p:sp>
        <p:nvSpPr>
          <p:cNvPr id="35" name="Oval 57"/>
          <p:cNvSpPr>
            <a:spLocks noChangeAspect="1" noChangeArrowheads="1"/>
          </p:cNvSpPr>
          <p:nvPr/>
        </p:nvSpPr>
        <p:spPr bwMode="auto">
          <a:xfrm>
            <a:off x="4756373" y="2424558"/>
            <a:ext cx="169301" cy="230489"/>
          </a:xfrm>
          <a:prstGeom prst="ellipse">
            <a:avLst/>
          </a:prstGeom>
          <a:solidFill>
            <a:srgbClr val="000000"/>
          </a:solidFill>
          <a:ln w="9525">
            <a:solidFill>
              <a:srgbClr val="000000"/>
            </a:solidFill>
            <a:round/>
            <a:headEnd/>
            <a:tailEnd/>
          </a:ln>
        </p:spPr>
        <p:txBody>
          <a:bodyPr/>
          <a:lstStyle/>
          <a:p>
            <a:endParaRPr lang="en-SG"/>
          </a:p>
        </p:txBody>
      </p:sp>
    </p:spTree>
    <p:extLst>
      <p:ext uri="{BB962C8B-B14F-4D97-AF65-F5344CB8AC3E}">
        <p14:creationId xmlns:p14="http://schemas.microsoft.com/office/powerpoint/2010/main" val="229698543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152400" y="1066800"/>
            <a:ext cx="8610600" cy="4724400"/>
          </a:xfrm>
        </p:spPr>
        <p:txBody>
          <a:bodyPr/>
          <a:lstStyle/>
          <a:p>
            <a:pPr marL="0" indent="0" eaLnBrk="1" hangingPunct="1">
              <a:spcAft>
                <a:spcPts val="1200"/>
              </a:spcAft>
              <a:buNone/>
            </a:pPr>
            <a:r>
              <a:rPr lang="vi-VN" b="1" dirty="0">
                <a:solidFill>
                  <a:srgbClr val="0000FF"/>
                </a:solidFill>
              </a:rPr>
              <a:t>Bài toán: </a:t>
            </a:r>
            <a:r>
              <a:rPr lang="vi-VN" dirty="0"/>
              <a:t>Cho G là đồ thị vô hướng liên thông, hãy tìm 1 cây khung của đồ thị</a:t>
            </a:r>
            <a:r>
              <a:rPr lang="en-US" dirty="0"/>
              <a:t> G.</a:t>
            </a:r>
            <a:endParaRPr lang="vi-VN" dirty="0"/>
          </a:p>
          <a:p>
            <a:pPr marL="0" indent="0" eaLnBrk="1" hangingPunct="1">
              <a:spcAft>
                <a:spcPts val="1200"/>
              </a:spcAft>
              <a:buNone/>
            </a:pPr>
            <a:endParaRPr lang="en-US" dirty="0"/>
          </a:p>
          <a:p>
            <a:pPr marL="0" indent="0" eaLnBrk="1" hangingPunct="1">
              <a:spcAft>
                <a:spcPts val="1200"/>
              </a:spcAft>
              <a:buNone/>
            </a:pPr>
            <a:r>
              <a:rPr lang="en-US" dirty="0" err="1">
                <a:solidFill>
                  <a:srgbClr val="0000FF"/>
                </a:solidFill>
              </a:rPr>
              <a:t>Để</a:t>
            </a:r>
            <a:r>
              <a:rPr lang="en-US" dirty="0">
                <a:solidFill>
                  <a:srgbClr val="0000FF"/>
                </a:solidFill>
              </a:rPr>
              <a:t> </a:t>
            </a:r>
            <a:r>
              <a:rPr lang="en-US" dirty="0" err="1">
                <a:solidFill>
                  <a:srgbClr val="0000FF"/>
                </a:solidFill>
              </a:rPr>
              <a:t>giải</a:t>
            </a:r>
            <a:r>
              <a:rPr lang="en-US" dirty="0">
                <a:solidFill>
                  <a:srgbClr val="0000FF"/>
                </a:solidFill>
              </a:rPr>
              <a:t> </a:t>
            </a:r>
            <a:r>
              <a:rPr lang="en-US" dirty="0" err="1">
                <a:solidFill>
                  <a:srgbClr val="0000FF"/>
                </a:solidFill>
              </a:rPr>
              <a:t>bài</a:t>
            </a:r>
            <a:r>
              <a:rPr lang="en-US" dirty="0">
                <a:solidFill>
                  <a:srgbClr val="0000FF"/>
                </a:solidFill>
              </a:rPr>
              <a:t> </a:t>
            </a:r>
            <a:r>
              <a:rPr lang="en-US" dirty="0" err="1">
                <a:solidFill>
                  <a:srgbClr val="0000FF"/>
                </a:solidFill>
              </a:rPr>
              <a:t>này</a:t>
            </a:r>
            <a:r>
              <a:rPr lang="en-US" dirty="0">
                <a:solidFill>
                  <a:srgbClr val="0000FF"/>
                </a:solidFill>
              </a:rPr>
              <a:t> ta </a:t>
            </a:r>
            <a:r>
              <a:rPr lang="en-US" dirty="0" err="1">
                <a:solidFill>
                  <a:srgbClr val="0000FF"/>
                </a:solidFill>
              </a:rPr>
              <a:t>dùng</a:t>
            </a:r>
            <a:r>
              <a:rPr lang="en-US" dirty="0">
                <a:solidFill>
                  <a:srgbClr val="0000FF"/>
                </a:solidFill>
              </a:rPr>
              <a:t> 2 </a:t>
            </a:r>
            <a:r>
              <a:rPr lang="en-US" dirty="0" err="1">
                <a:solidFill>
                  <a:srgbClr val="0000FF"/>
                </a:solidFill>
              </a:rPr>
              <a:t>thuật</a:t>
            </a:r>
            <a:r>
              <a:rPr lang="en-US" dirty="0">
                <a:solidFill>
                  <a:srgbClr val="0000FF"/>
                </a:solidFill>
              </a:rPr>
              <a:t> </a:t>
            </a:r>
            <a:r>
              <a:rPr lang="en-US" dirty="0" err="1">
                <a:solidFill>
                  <a:srgbClr val="0000FF"/>
                </a:solidFill>
              </a:rPr>
              <a:t>toán</a:t>
            </a:r>
            <a:r>
              <a:rPr lang="en-US" dirty="0">
                <a:solidFill>
                  <a:srgbClr val="0000FF"/>
                </a:solidFill>
              </a:rPr>
              <a:t> </a:t>
            </a:r>
            <a:r>
              <a:rPr lang="en-US" dirty="0" err="1">
                <a:solidFill>
                  <a:srgbClr val="0000FF"/>
                </a:solidFill>
              </a:rPr>
              <a:t>sau</a:t>
            </a:r>
            <a:endParaRPr lang="en-US" dirty="0"/>
          </a:p>
          <a:p>
            <a:pPr lvl="1" eaLnBrk="1" hangingPunct="1">
              <a:spcAft>
                <a:spcPts val="1200"/>
              </a:spcAft>
            </a:pPr>
            <a:r>
              <a:rPr lang="vi-VN" dirty="0"/>
              <a:t>Thuật toán tìm kiếm theo chiều rộng</a:t>
            </a:r>
            <a:r>
              <a:rPr lang="en-US" dirty="0"/>
              <a:t> (</a:t>
            </a:r>
            <a:r>
              <a:rPr lang="en-US" b="1" dirty="0">
                <a:solidFill>
                  <a:srgbClr val="00B050"/>
                </a:solidFill>
              </a:rPr>
              <a:t>BFS)</a:t>
            </a:r>
            <a:br>
              <a:rPr lang="en-US" b="1" dirty="0">
                <a:solidFill>
                  <a:srgbClr val="00B050"/>
                </a:solidFill>
              </a:rPr>
            </a:br>
            <a:r>
              <a:rPr lang="en-US" b="1" dirty="0">
                <a:solidFill>
                  <a:srgbClr val="00B050"/>
                </a:solidFill>
              </a:rPr>
              <a:t>       </a:t>
            </a:r>
            <a:r>
              <a:rPr lang="en-US" dirty="0"/>
              <a:t>Breadth-first search</a:t>
            </a:r>
            <a:endParaRPr lang="vi-VN" dirty="0"/>
          </a:p>
          <a:p>
            <a:pPr lvl="1" eaLnBrk="1" hangingPunct="1">
              <a:spcAft>
                <a:spcPts val="1200"/>
              </a:spcAft>
            </a:pPr>
            <a:r>
              <a:rPr lang="vi-VN" dirty="0"/>
              <a:t>Thuật toán tìm kiếm theo chiều sâu </a:t>
            </a:r>
            <a:r>
              <a:rPr lang="en-US" dirty="0"/>
              <a:t>(</a:t>
            </a:r>
            <a:r>
              <a:rPr lang="en-US" b="1" dirty="0">
                <a:solidFill>
                  <a:srgbClr val="0000FF"/>
                </a:solidFill>
              </a:rPr>
              <a:t>DFS</a:t>
            </a:r>
            <a:r>
              <a:rPr lang="en-US" dirty="0"/>
              <a:t>)</a:t>
            </a:r>
            <a:br>
              <a:rPr lang="en-US" dirty="0"/>
            </a:br>
            <a:r>
              <a:rPr lang="en-US" b="1" dirty="0">
                <a:solidFill>
                  <a:srgbClr val="00B050"/>
                </a:solidFill>
              </a:rPr>
              <a:t>       </a:t>
            </a:r>
            <a:r>
              <a:rPr lang="en-US" dirty="0"/>
              <a:t>Depth-first search</a:t>
            </a:r>
          </a:p>
          <a:p>
            <a:pPr lvl="1" eaLnBrk="1" hangingPunct="1">
              <a:spcAft>
                <a:spcPts val="1200"/>
              </a:spcAft>
            </a:pPr>
            <a:endParaRPr lang="en-US" dirty="0"/>
          </a:p>
        </p:txBody>
      </p:sp>
      <p:sp>
        <p:nvSpPr>
          <p:cNvPr id="5" name="TextBox 4"/>
          <p:cNvSpPr txBox="1"/>
          <p:nvPr/>
        </p:nvSpPr>
        <p:spPr>
          <a:xfrm>
            <a:off x="152400" y="207258"/>
            <a:ext cx="7772400" cy="630942"/>
          </a:xfrm>
          <a:prstGeom prst="rect">
            <a:avLst/>
          </a:prstGeom>
          <a:noFill/>
        </p:spPr>
        <p:txBody>
          <a:bodyPr wrap="square" rtlCol="0">
            <a:spAutoFit/>
          </a:bodyPr>
          <a:lstStyle/>
          <a:p>
            <a:pPr algn="l"/>
            <a:r>
              <a:rPr lang="en-US" sz="3500">
                <a:solidFill>
                  <a:srgbClr val="FFFF66"/>
                </a:solidFill>
                <a:latin typeface="+mj-lt"/>
              </a:rPr>
              <a:t>Tìm một cây khung của đồ thị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990600"/>
            <a:ext cx="8839200" cy="5150128"/>
          </a:xfrm>
          <a:prstGeom prst="rect">
            <a:avLst/>
          </a:prstGeom>
        </p:spPr>
        <p:txBody>
          <a:bodyPr wrap="square">
            <a:spAutoFit/>
          </a:bodyPr>
          <a:lstStyle/>
          <a:p>
            <a:pPr marL="12700" marR="20955" algn="l">
              <a:spcBef>
                <a:spcPts val="75"/>
              </a:spcBef>
            </a:pPr>
            <a:r>
              <a:rPr lang="vi-VN" sz="2700" b="0" dirty="0">
                <a:solidFill>
                  <a:schemeClr val="tx1"/>
                </a:solidFill>
                <a:latin typeface="+mn-lt"/>
              </a:rPr>
              <a:t>Cho </a:t>
            </a:r>
            <a:r>
              <a:rPr lang="vi-VN" sz="2700" b="0" i="1" dirty="0">
                <a:solidFill>
                  <a:schemeClr val="tx1"/>
                </a:solidFill>
                <a:latin typeface="+mn-lt"/>
              </a:rPr>
              <a:t>G </a:t>
            </a:r>
            <a:r>
              <a:rPr lang="vi-VN" sz="2700" b="0" dirty="0">
                <a:solidFill>
                  <a:schemeClr val="tx1"/>
                </a:solidFill>
                <a:latin typeface="+mn-lt"/>
              </a:rPr>
              <a:t>là đồ thị liên thông với tập đỉnh {</a:t>
            </a:r>
            <a:r>
              <a:rPr lang="vi-VN" sz="2700" b="0" i="1" dirty="0">
                <a:solidFill>
                  <a:schemeClr val="tx1"/>
                </a:solidFill>
                <a:latin typeface="+mn-lt"/>
              </a:rPr>
              <a:t>v</a:t>
            </a:r>
            <a:r>
              <a:rPr lang="vi-VN" sz="2700" b="0" baseline="-25000" dirty="0">
                <a:solidFill>
                  <a:schemeClr val="tx1"/>
                </a:solidFill>
                <a:latin typeface="+mn-lt"/>
              </a:rPr>
              <a:t>1</a:t>
            </a:r>
            <a:r>
              <a:rPr lang="vi-VN" sz="2700" b="0">
                <a:solidFill>
                  <a:schemeClr val="tx1"/>
                </a:solidFill>
                <a:latin typeface="+mn-lt"/>
              </a:rPr>
              <a:t>, </a:t>
            </a:r>
            <a:r>
              <a:rPr lang="vi-VN" sz="2700" b="0" i="1">
                <a:solidFill>
                  <a:schemeClr val="tx1"/>
                </a:solidFill>
                <a:latin typeface="+mn-lt"/>
              </a:rPr>
              <a:t>v</a:t>
            </a:r>
            <a:r>
              <a:rPr lang="vi-VN" sz="2700" b="0" baseline="-25000">
                <a:solidFill>
                  <a:schemeClr val="tx1"/>
                </a:solidFill>
                <a:latin typeface="+mn-lt"/>
              </a:rPr>
              <a:t>2</a:t>
            </a:r>
            <a:r>
              <a:rPr lang="vi-VN" sz="2700" b="0">
                <a:solidFill>
                  <a:schemeClr val="tx1"/>
                </a:solidFill>
                <a:latin typeface="+mn-lt"/>
              </a:rPr>
              <a:t>, </a:t>
            </a:r>
            <a:r>
              <a:rPr lang="vi-VN" sz="2700" b="0" dirty="0">
                <a:solidFill>
                  <a:schemeClr val="tx1"/>
                </a:solidFill>
                <a:latin typeface="+mn-lt"/>
              </a:rPr>
              <a:t>…, </a:t>
            </a:r>
            <a:r>
              <a:rPr lang="vi-VN" sz="2700" b="0" i="1" dirty="0">
                <a:solidFill>
                  <a:schemeClr val="tx1"/>
                </a:solidFill>
                <a:latin typeface="+mn-lt"/>
              </a:rPr>
              <a:t>v</a:t>
            </a:r>
            <a:r>
              <a:rPr lang="vi-VN" sz="2700" b="0" i="1" baseline="-25000" dirty="0">
                <a:solidFill>
                  <a:schemeClr val="tx1"/>
                </a:solidFill>
                <a:latin typeface="+mn-lt"/>
              </a:rPr>
              <a:t>n</a:t>
            </a:r>
            <a:r>
              <a:rPr lang="vi-VN" sz="2700" b="0" dirty="0">
                <a:solidFill>
                  <a:schemeClr val="tx1"/>
                </a:solidFill>
                <a:latin typeface="+mn-lt"/>
              </a:rPr>
              <a:t>}</a:t>
            </a:r>
            <a:r>
              <a:rPr lang="en-US" sz="2700" b="0" dirty="0">
                <a:solidFill>
                  <a:schemeClr val="tx1"/>
                </a:solidFill>
                <a:latin typeface="+mn-lt"/>
              </a:rPr>
              <a:t> </a:t>
            </a:r>
          </a:p>
          <a:p>
            <a:pPr marL="469900" marR="20955" indent="-457200" algn="l">
              <a:spcBef>
                <a:spcPts val="600"/>
              </a:spcBef>
              <a:spcAft>
                <a:spcPts val="600"/>
              </a:spcAft>
              <a:buFont typeface="Wingdings" panose="05000000000000000000" pitchFamily="2" charset="2"/>
              <a:buChar char="Ø"/>
            </a:pPr>
            <a:r>
              <a:rPr lang="vi-VN" sz="2700" b="0" dirty="0">
                <a:solidFill>
                  <a:srgbClr val="0000FF"/>
                </a:solidFill>
                <a:latin typeface="+mn-lt"/>
              </a:rPr>
              <a:t>Bước </a:t>
            </a:r>
            <a:r>
              <a:rPr lang="vi-VN" sz="2700" b="0">
                <a:solidFill>
                  <a:srgbClr val="0000FF"/>
                </a:solidFill>
                <a:latin typeface="+mn-lt"/>
              </a:rPr>
              <a:t>0:</a:t>
            </a:r>
            <a:r>
              <a:rPr lang="en-US" sz="2700" b="0">
                <a:solidFill>
                  <a:srgbClr val="0000FF"/>
                </a:solidFill>
                <a:latin typeface="+mn-lt"/>
              </a:rPr>
              <a:t> </a:t>
            </a:r>
            <a:r>
              <a:rPr lang="vi-VN" sz="2700" b="0">
                <a:solidFill>
                  <a:schemeClr val="tx1"/>
                </a:solidFill>
                <a:latin typeface="+mn-lt"/>
              </a:rPr>
              <a:t>thêm </a:t>
            </a:r>
            <a:r>
              <a:rPr lang="vi-VN" sz="2700" b="0" i="1" dirty="0">
                <a:solidFill>
                  <a:schemeClr val="tx1"/>
                </a:solidFill>
                <a:latin typeface="+mn-lt"/>
              </a:rPr>
              <a:t>v</a:t>
            </a:r>
            <a:r>
              <a:rPr lang="vi-VN" sz="2700" b="0" baseline="-25000" dirty="0">
                <a:solidFill>
                  <a:schemeClr val="tx1"/>
                </a:solidFill>
                <a:latin typeface="+mn-lt"/>
              </a:rPr>
              <a:t>1</a:t>
            </a:r>
            <a:r>
              <a:rPr lang="vi-VN" sz="2700" b="0" dirty="0">
                <a:solidFill>
                  <a:schemeClr val="tx1"/>
                </a:solidFill>
                <a:latin typeface="+mn-lt"/>
              </a:rPr>
              <a:t> như là gốc của cây rỗng.</a:t>
            </a:r>
            <a:endParaRPr lang="en-US" sz="2700" b="0" spc="5" dirty="0">
              <a:solidFill>
                <a:schemeClr val="tx1"/>
              </a:solidFill>
              <a:latin typeface="+mn-lt"/>
              <a:cs typeface="Times New Roman"/>
            </a:endParaRPr>
          </a:p>
          <a:p>
            <a:pPr marL="469900" marR="20955" indent="-457200" algn="l">
              <a:spcBef>
                <a:spcPts val="600"/>
              </a:spcBef>
              <a:spcAft>
                <a:spcPts val="600"/>
              </a:spcAft>
              <a:buFont typeface="Wingdings" panose="05000000000000000000" pitchFamily="2" charset="2"/>
              <a:buChar char="Ø"/>
            </a:pPr>
            <a:r>
              <a:rPr lang="vi-VN" sz="2700" b="0" spc="5" dirty="0">
                <a:solidFill>
                  <a:srgbClr val="0000FF"/>
                </a:solidFill>
                <a:latin typeface="+mn-lt"/>
                <a:cs typeface="Times New Roman"/>
              </a:rPr>
              <a:t>Bước</a:t>
            </a:r>
            <a:r>
              <a:rPr lang="vi-VN" sz="2700" b="0" spc="-25" dirty="0">
                <a:solidFill>
                  <a:srgbClr val="0000FF"/>
                </a:solidFill>
                <a:latin typeface="+mn-lt"/>
                <a:cs typeface="Times New Roman"/>
              </a:rPr>
              <a:t> </a:t>
            </a:r>
            <a:r>
              <a:rPr lang="vi-VN" sz="2700" b="0" spc="5" dirty="0">
                <a:solidFill>
                  <a:srgbClr val="0000FF"/>
                </a:solidFill>
                <a:latin typeface="+mn-lt"/>
                <a:cs typeface="Times New Roman"/>
              </a:rPr>
              <a:t>1:</a:t>
            </a:r>
            <a:r>
              <a:rPr lang="vi-VN" sz="2700" b="0" spc="-5" dirty="0">
                <a:solidFill>
                  <a:srgbClr val="0000FF"/>
                </a:solidFill>
                <a:latin typeface="+mn-lt"/>
                <a:cs typeface="Times New Roman"/>
              </a:rPr>
              <a:t> </a:t>
            </a:r>
            <a:r>
              <a:rPr lang="vi-VN" sz="2700" b="0" spc="0" dirty="0">
                <a:solidFill>
                  <a:schemeClr val="tx1"/>
                </a:solidFill>
                <a:latin typeface="+mn-lt"/>
                <a:cs typeface="Times New Roman"/>
              </a:rPr>
              <a:t>t</a:t>
            </a:r>
            <a:r>
              <a:rPr lang="vi-VN" sz="2700" b="0" spc="10" dirty="0">
                <a:solidFill>
                  <a:schemeClr val="tx1"/>
                </a:solidFill>
                <a:latin typeface="+mn-lt"/>
                <a:cs typeface="Times New Roman"/>
              </a:rPr>
              <a:t>hêm</a:t>
            </a:r>
            <a:r>
              <a:rPr lang="vi-VN" sz="2700" b="0" spc="-15" dirty="0">
                <a:solidFill>
                  <a:schemeClr val="tx1"/>
                </a:solidFill>
                <a:latin typeface="+mn-lt"/>
                <a:cs typeface="Times New Roman"/>
              </a:rPr>
              <a:t> </a:t>
            </a:r>
            <a:r>
              <a:rPr lang="vi-VN" sz="2700" b="0" spc="-5" dirty="0">
                <a:solidFill>
                  <a:schemeClr val="tx1"/>
                </a:solidFill>
                <a:latin typeface="+mn-lt"/>
                <a:cs typeface="Times New Roman"/>
              </a:rPr>
              <a:t>v</a:t>
            </a:r>
            <a:r>
              <a:rPr lang="vi-VN" sz="2700" b="0" spc="5" dirty="0">
                <a:solidFill>
                  <a:schemeClr val="tx1"/>
                </a:solidFill>
                <a:latin typeface="+mn-lt"/>
                <a:cs typeface="Times New Roman"/>
              </a:rPr>
              <a:t>ào c</a:t>
            </a:r>
            <a:r>
              <a:rPr lang="vi-VN" sz="2700" b="0" spc="0" dirty="0">
                <a:solidFill>
                  <a:schemeClr val="tx1"/>
                </a:solidFill>
                <a:latin typeface="+mn-lt"/>
                <a:cs typeface="Times New Roman"/>
              </a:rPr>
              <a:t>á</a:t>
            </a:r>
            <a:r>
              <a:rPr lang="vi-VN" sz="2700" b="0" spc="5" dirty="0">
                <a:solidFill>
                  <a:schemeClr val="tx1"/>
                </a:solidFill>
                <a:latin typeface="+mn-lt"/>
                <a:cs typeface="Times New Roman"/>
              </a:rPr>
              <a:t>c đ</a:t>
            </a:r>
            <a:r>
              <a:rPr lang="vi-VN" sz="2700" b="0" spc="0" dirty="0">
                <a:solidFill>
                  <a:schemeClr val="tx1"/>
                </a:solidFill>
                <a:latin typeface="+mn-lt"/>
                <a:cs typeface="Times New Roman"/>
              </a:rPr>
              <a:t>ỉ</a:t>
            </a:r>
            <a:r>
              <a:rPr lang="vi-VN" sz="2700" b="0" spc="5" dirty="0">
                <a:solidFill>
                  <a:schemeClr val="tx1"/>
                </a:solidFill>
                <a:latin typeface="+mn-lt"/>
                <a:cs typeface="Times New Roman"/>
              </a:rPr>
              <a:t>nh</a:t>
            </a:r>
            <a:r>
              <a:rPr lang="vi-VN" sz="2700" b="0" spc="-20" dirty="0">
                <a:solidFill>
                  <a:schemeClr val="tx1"/>
                </a:solidFill>
                <a:latin typeface="+mn-lt"/>
                <a:cs typeface="Times New Roman"/>
              </a:rPr>
              <a:t> </a:t>
            </a:r>
            <a:r>
              <a:rPr lang="vi-VN" sz="2700" b="0" spc="-5" dirty="0">
                <a:solidFill>
                  <a:schemeClr val="tx1"/>
                </a:solidFill>
                <a:latin typeface="+mn-lt"/>
                <a:cs typeface="Times New Roman"/>
              </a:rPr>
              <a:t>k</a:t>
            </a:r>
            <a:r>
              <a:rPr lang="vi-VN" sz="2700" b="0" spc="5" dirty="0">
                <a:solidFill>
                  <a:schemeClr val="tx1"/>
                </a:solidFill>
                <a:latin typeface="+mn-lt"/>
                <a:cs typeface="Times New Roman"/>
              </a:rPr>
              <a:t>ề </a:t>
            </a:r>
            <a:r>
              <a:rPr lang="vi-VN" sz="2700" b="0" i="1" spc="0" dirty="0">
                <a:solidFill>
                  <a:schemeClr val="tx1"/>
                </a:solidFill>
                <a:latin typeface="+mn-lt"/>
                <a:cs typeface="Times New Roman"/>
              </a:rPr>
              <a:t>v</a:t>
            </a:r>
            <a:r>
              <a:rPr lang="vi-VN" sz="2700" b="0" spc="0" baseline="-18518" dirty="0">
                <a:solidFill>
                  <a:schemeClr val="tx1"/>
                </a:solidFill>
                <a:latin typeface="+mn-lt"/>
                <a:cs typeface="Times New Roman"/>
              </a:rPr>
              <a:t>1 </a:t>
            </a:r>
            <a:r>
              <a:rPr lang="vi-VN" sz="2700" b="0" spc="-5" dirty="0">
                <a:solidFill>
                  <a:schemeClr val="tx1"/>
                </a:solidFill>
                <a:latin typeface="+mn-lt"/>
                <a:cs typeface="Times New Roman"/>
              </a:rPr>
              <a:t>v</a:t>
            </a:r>
            <a:r>
              <a:rPr lang="vi-VN" sz="2700" b="0" spc="5" dirty="0">
                <a:solidFill>
                  <a:schemeClr val="tx1"/>
                </a:solidFill>
                <a:latin typeface="+mn-lt"/>
                <a:cs typeface="Times New Roman"/>
              </a:rPr>
              <a:t>à c</a:t>
            </a:r>
            <a:r>
              <a:rPr lang="vi-VN" sz="2700" b="0" spc="0" dirty="0">
                <a:solidFill>
                  <a:schemeClr val="tx1"/>
                </a:solidFill>
                <a:latin typeface="+mn-lt"/>
                <a:cs typeface="Times New Roman"/>
              </a:rPr>
              <a:t>á</a:t>
            </a:r>
            <a:r>
              <a:rPr lang="vi-VN" sz="2700" b="0" spc="5" dirty="0">
                <a:solidFill>
                  <a:schemeClr val="tx1"/>
                </a:solidFill>
                <a:latin typeface="+mn-lt"/>
                <a:cs typeface="Times New Roman"/>
              </a:rPr>
              <a:t>c c</a:t>
            </a:r>
            <a:r>
              <a:rPr lang="vi-VN" sz="2700" b="0" spc="0" dirty="0">
                <a:solidFill>
                  <a:schemeClr val="tx1"/>
                </a:solidFill>
                <a:latin typeface="+mn-lt"/>
                <a:cs typeface="Times New Roman"/>
              </a:rPr>
              <a:t>ạ</a:t>
            </a:r>
            <a:r>
              <a:rPr lang="vi-VN" sz="2700" b="0" spc="5" dirty="0">
                <a:solidFill>
                  <a:schemeClr val="tx1"/>
                </a:solidFill>
                <a:latin typeface="+mn-lt"/>
                <a:cs typeface="Times New Roman"/>
              </a:rPr>
              <a:t>nh</a:t>
            </a:r>
            <a:r>
              <a:rPr lang="vi-VN" sz="2700" b="0" spc="-30" dirty="0">
                <a:solidFill>
                  <a:schemeClr val="tx1"/>
                </a:solidFill>
                <a:latin typeface="+mn-lt"/>
                <a:cs typeface="Times New Roman"/>
              </a:rPr>
              <a:t> </a:t>
            </a:r>
            <a:r>
              <a:rPr lang="vi-VN" sz="2700" b="0" spc="5" dirty="0">
                <a:solidFill>
                  <a:schemeClr val="tx1"/>
                </a:solidFill>
                <a:latin typeface="+mn-lt"/>
                <a:cs typeface="Times New Roman"/>
              </a:rPr>
              <a:t>nối</a:t>
            </a:r>
            <a:r>
              <a:rPr lang="vi-VN" sz="2700" b="0" spc="-10" dirty="0">
                <a:solidFill>
                  <a:schemeClr val="tx1"/>
                </a:solidFill>
                <a:latin typeface="+mn-lt"/>
                <a:cs typeface="Times New Roman"/>
              </a:rPr>
              <a:t> </a:t>
            </a:r>
            <a:r>
              <a:rPr lang="vi-VN" sz="2700" b="0" i="1" spc="0" dirty="0">
                <a:solidFill>
                  <a:schemeClr val="tx1"/>
                </a:solidFill>
                <a:latin typeface="+mn-lt"/>
                <a:cs typeface="Times New Roman"/>
              </a:rPr>
              <a:t>v</a:t>
            </a:r>
            <a:r>
              <a:rPr lang="vi-VN" sz="2700" b="0" spc="0" baseline="-18518" dirty="0">
                <a:solidFill>
                  <a:schemeClr val="tx1"/>
                </a:solidFill>
                <a:latin typeface="+mn-lt"/>
                <a:cs typeface="Times New Roman"/>
              </a:rPr>
              <a:t>1 </a:t>
            </a:r>
            <a:r>
              <a:rPr lang="vi-VN" sz="2700" b="0" spc="-104" baseline="-18518" dirty="0">
                <a:solidFill>
                  <a:schemeClr val="tx1"/>
                </a:solidFill>
                <a:latin typeface="+mn-lt"/>
                <a:cs typeface="Times New Roman"/>
              </a:rPr>
              <a:t> </a:t>
            </a:r>
            <a:r>
              <a:rPr lang="vi-VN" sz="2700" b="0" spc="-5" dirty="0">
                <a:solidFill>
                  <a:schemeClr val="tx1"/>
                </a:solidFill>
                <a:latin typeface="+mn-lt"/>
                <a:cs typeface="Times New Roman"/>
              </a:rPr>
              <a:t>v</a:t>
            </a:r>
            <a:r>
              <a:rPr lang="vi-VN" sz="2700" b="0" spc="5" dirty="0">
                <a:solidFill>
                  <a:schemeClr val="tx1"/>
                </a:solidFill>
                <a:latin typeface="+mn-lt"/>
                <a:cs typeface="Times New Roman"/>
              </a:rPr>
              <a:t>ới</a:t>
            </a:r>
            <a:r>
              <a:rPr lang="vi-VN" sz="2700" b="0" spc="-5" dirty="0">
                <a:solidFill>
                  <a:schemeClr val="tx1"/>
                </a:solidFill>
                <a:latin typeface="+mn-lt"/>
                <a:cs typeface="Times New Roman"/>
              </a:rPr>
              <a:t> </a:t>
            </a:r>
            <a:r>
              <a:rPr lang="vi-VN" sz="2700" b="0" spc="5" dirty="0">
                <a:solidFill>
                  <a:schemeClr val="tx1"/>
                </a:solidFill>
                <a:latin typeface="+mn-lt"/>
                <a:cs typeface="Times New Roman"/>
              </a:rPr>
              <a:t>chún</a:t>
            </a:r>
            <a:r>
              <a:rPr lang="vi-VN" sz="2700" b="0" spc="-5" dirty="0">
                <a:solidFill>
                  <a:schemeClr val="tx1"/>
                </a:solidFill>
                <a:latin typeface="+mn-lt"/>
                <a:cs typeface="Times New Roman"/>
              </a:rPr>
              <a:t>g</a:t>
            </a:r>
            <a:r>
              <a:rPr lang="vi-VN" sz="2700" b="0" spc="0" dirty="0">
                <a:solidFill>
                  <a:schemeClr val="tx1"/>
                </a:solidFill>
                <a:latin typeface="+mn-lt"/>
                <a:cs typeface="Times New Roman"/>
              </a:rPr>
              <a:t>.</a:t>
            </a:r>
            <a:r>
              <a:rPr lang="en-US" sz="2700" b="0" dirty="0">
                <a:solidFill>
                  <a:schemeClr val="tx1"/>
                </a:solidFill>
                <a:latin typeface="+mn-lt"/>
                <a:cs typeface="Times New Roman"/>
              </a:rPr>
              <a:t> </a:t>
            </a:r>
            <a:r>
              <a:rPr lang="vi-VN" sz="2700" b="0" spc="5" dirty="0">
                <a:solidFill>
                  <a:schemeClr val="tx1"/>
                </a:solidFill>
                <a:latin typeface="+mn-lt"/>
                <a:cs typeface="Times New Roman"/>
              </a:rPr>
              <a:t>Những</a:t>
            </a:r>
            <a:r>
              <a:rPr lang="vi-VN" sz="2700" b="0" spc="-40" dirty="0">
                <a:solidFill>
                  <a:schemeClr val="tx1"/>
                </a:solidFill>
                <a:latin typeface="+mn-lt"/>
                <a:cs typeface="Times New Roman"/>
              </a:rPr>
              <a:t> </a:t>
            </a:r>
            <a:r>
              <a:rPr lang="vi-VN" sz="2700" b="0" spc="5" dirty="0">
                <a:solidFill>
                  <a:schemeClr val="tx1"/>
                </a:solidFill>
                <a:latin typeface="+mn-lt"/>
                <a:cs typeface="Times New Roman"/>
              </a:rPr>
              <a:t>đ</a:t>
            </a:r>
            <a:r>
              <a:rPr lang="vi-VN" sz="2700" b="0" spc="0" dirty="0">
                <a:solidFill>
                  <a:schemeClr val="tx1"/>
                </a:solidFill>
                <a:latin typeface="+mn-lt"/>
                <a:cs typeface="Times New Roman"/>
              </a:rPr>
              <a:t>ỉ</a:t>
            </a:r>
            <a:r>
              <a:rPr lang="vi-VN" sz="2700" b="0" spc="5" dirty="0">
                <a:solidFill>
                  <a:schemeClr val="tx1"/>
                </a:solidFill>
                <a:latin typeface="+mn-lt"/>
                <a:cs typeface="Times New Roman"/>
              </a:rPr>
              <a:t>nh</a:t>
            </a:r>
            <a:r>
              <a:rPr lang="vi-VN" sz="2700" b="0" spc="-20" dirty="0">
                <a:solidFill>
                  <a:schemeClr val="tx1"/>
                </a:solidFill>
                <a:latin typeface="+mn-lt"/>
                <a:cs typeface="Times New Roman"/>
              </a:rPr>
              <a:t> </a:t>
            </a:r>
            <a:r>
              <a:rPr lang="vi-VN" sz="2700" b="0" spc="5" dirty="0">
                <a:solidFill>
                  <a:schemeClr val="tx1"/>
                </a:solidFill>
                <a:latin typeface="+mn-lt"/>
                <a:cs typeface="Times New Roman"/>
              </a:rPr>
              <a:t>này</a:t>
            </a:r>
            <a:r>
              <a:rPr lang="vi-VN" sz="2700" b="0" spc="-10" dirty="0">
                <a:solidFill>
                  <a:schemeClr val="tx1"/>
                </a:solidFill>
                <a:latin typeface="+mn-lt"/>
                <a:cs typeface="Times New Roman"/>
              </a:rPr>
              <a:t> </a:t>
            </a:r>
            <a:r>
              <a:rPr lang="vi-VN" sz="2700" b="0" spc="0" dirty="0">
                <a:solidFill>
                  <a:schemeClr val="tx1"/>
                </a:solidFill>
                <a:latin typeface="+mn-lt"/>
                <a:cs typeface="Times New Roman"/>
              </a:rPr>
              <a:t>l</a:t>
            </a:r>
            <a:r>
              <a:rPr lang="vi-VN" sz="2700" b="0" spc="5" dirty="0">
                <a:solidFill>
                  <a:schemeClr val="tx1"/>
                </a:solidFill>
                <a:latin typeface="+mn-lt"/>
                <a:cs typeface="Times New Roman"/>
              </a:rPr>
              <a:t>à đ</a:t>
            </a:r>
            <a:r>
              <a:rPr lang="vi-VN" sz="2700" b="0" spc="0" dirty="0">
                <a:solidFill>
                  <a:schemeClr val="tx1"/>
                </a:solidFill>
                <a:latin typeface="+mn-lt"/>
                <a:cs typeface="Times New Roman"/>
              </a:rPr>
              <a:t>ỉ</a:t>
            </a:r>
            <a:r>
              <a:rPr lang="vi-VN" sz="2700" b="0" spc="5" dirty="0">
                <a:solidFill>
                  <a:schemeClr val="tx1"/>
                </a:solidFill>
                <a:latin typeface="+mn-lt"/>
                <a:cs typeface="Times New Roman"/>
              </a:rPr>
              <a:t>nh</a:t>
            </a:r>
            <a:r>
              <a:rPr lang="vi-VN" sz="2700" b="0" spc="-20" dirty="0">
                <a:solidFill>
                  <a:schemeClr val="tx1"/>
                </a:solidFill>
                <a:latin typeface="+mn-lt"/>
                <a:cs typeface="Times New Roman"/>
              </a:rPr>
              <a:t> </a:t>
            </a:r>
            <a:r>
              <a:rPr lang="vi-VN" sz="2700" b="0" spc="-15" dirty="0">
                <a:solidFill>
                  <a:schemeClr val="tx1"/>
                </a:solidFill>
                <a:latin typeface="+mn-lt"/>
                <a:cs typeface="Times New Roman"/>
              </a:rPr>
              <a:t>m</a:t>
            </a:r>
            <a:r>
              <a:rPr lang="vi-VN" sz="2700" b="0" spc="5" dirty="0">
                <a:solidFill>
                  <a:schemeClr val="tx1"/>
                </a:solidFill>
                <a:latin typeface="+mn-lt"/>
                <a:cs typeface="Times New Roman"/>
              </a:rPr>
              <a:t>ức</a:t>
            </a:r>
            <a:r>
              <a:rPr lang="vi-VN" sz="2700" b="0" spc="10" dirty="0">
                <a:solidFill>
                  <a:schemeClr val="tx1"/>
                </a:solidFill>
                <a:latin typeface="+mn-lt"/>
                <a:cs typeface="Times New Roman"/>
              </a:rPr>
              <a:t> </a:t>
            </a:r>
            <a:r>
              <a:rPr lang="vi-VN" sz="2700" b="0" spc="5" dirty="0">
                <a:solidFill>
                  <a:schemeClr val="tx1"/>
                </a:solidFill>
                <a:latin typeface="+mn-lt"/>
                <a:cs typeface="Times New Roman"/>
              </a:rPr>
              <a:t>1 </a:t>
            </a:r>
            <a:r>
              <a:rPr lang="vi-VN" sz="2700" b="0" spc="0" dirty="0">
                <a:solidFill>
                  <a:schemeClr val="tx1"/>
                </a:solidFill>
                <a:latin typeface="+mn-lt"/>
                <a:cs typeface="Times New Roman"/>
              </a:rPr>
              <a:t>t</a:t>
            </a:r>
            <a:r>
              <a:rPr lang="vi-VN" sz="2700" b="0" spc="5" dirty="0">
                <a:solidFill>
                  <a:schemeClr val="tx1"/>
                </a:solidFill>
                <a:latin typeface="+mn-lt"/>
                <a:cs typeface="Times New Roman"/>
              </a:rPr>
              <a:t>rong</a:t>
            </a:r>
            <a:r>
              <a:rPr lang="vi-VN" sz="2700" b="0" spc="-15" dirty="0">
                <a:solidFill>
                  <a:schemeClr val="tx1"/>
                </a:solidFill>
                <a:latin typeface="+mn-lt"/>
                <a:cs typeface="Times New Roman"/>
              </a:rPr>
              <a:t> </a:t>
            </a:r>
            <a:r>
              <a:rPr lang="vi-VN" sz="2700" b="0" spc="5" dirty="0">
                <a:solidFill>
                  <a:schemeClr val="tx1"/>
                </a:solidFill>
                <a:latin typeface="+mn-lt"/>
                <a:cs typeface="Times New Roman"/>
              </a:rPr>
              <a:t>c</a:t>
            </a:r>
            <a:r>
              <a:rPr lang="vi-VN" sz="2700" b="0" spc="0" dirty="0">
                <a:solidFill>
                  <a:schemeClr val="tx1"/>
                </a:solidFill>
                <a:latin typeface="+mn-lt"/>
                <a:cs typeface="Times New Roman"/>
              </a:rPr>
              <a:t>â</a:t>
            </a:r>
            <a:r>
              <a:rPr lang="vi-VN" sz="2700" b="0" spc="-85" dirty="0">
                <a:solidFill>
                  <a:schemeClr val="tx1"/>
                </a:solidFill>
                <a:latin typeface="+mn-lt"/>
                <a:cs typeface="Times New Roman"/>
              </a:rPr>
              <a:t>y</a:t>
            </a:r>
            <a:r>
              <a:rPr lang="vi-VN" sz="2700" b="0" spc="0" dirty="0">
                <a:solidFill>
                  <a:schemeClr val="tx1"/>
                </a:solidFill>
                <a:latin typeface="+mn-lt"/>
                <a:cs typeface="Times New Roman"/>
              </a:rPr>
              <a:t>.</a:t>
            </a:r>
            <a:endParaRPr lang="vi-VN" sz="2700" b="0" dirty="0">
              <a:solidFill>
                <a:schemeClr val="tx1"/>
              </a:solidFill>
              <a:latin typeface="+mn-lt"/>
              <a:cs typeface="Times New Roman"/>
            </a:endParaRPr>
          </a:p>
          <a:p>
            <a:pPr marL="469900" marR="64769" indent="-457200" algn="l">
              <a:spcBef>
                <a:spcPts val="600"/>
              </a:spcBef>
              <a:spcAft>
                <a:spcPts val="600"/>
              </a:spcAft>
              <a:buFont typeface="Wingdings" panose="05000000000000000000" pitchFamily="2" charset="2"/>
              <a:buChar char="Ø"/>
            </a:pPr>
            <a:r>
              <a:rPr lang="vi-VN" sz="2700" b="0" spc="5" dirty="0">
                <a:solidFill>
                  <a:srgbClr val="0000FF"/>
                </a:solidFill>
                <a:latin typeface="+mn-lt"/>
                <a:cs typeface="Times New Roman"/>
              </a:rPr>
              <a:t>Bước</a:t>
            </a:r>
            <a:r>
              <a:rPr lang="vi-VN" sz="2700" b="0" spc="-25" dirty="0">
                <a:solidFill>
                  <a:srgbClr val="0000FF"/>
                </a:solidFill>
                <a:latin typeface="+mn-lt"/>
                <a:cs typeface="Times New Roman"/>
              </a:rPr>
              <a:t> </a:t>
            </a:r>
            <a:r>
              <a:rPr lang="vi-VN" sz="2700" b="0" spc="5" dirty="0">
                <a:solidFill>
                  <a:srgbClr val="0000FF"/>
                </a:solidFill>
                <a:latin typeface="+mn-lt"/>
                <a:cs typeface="Times New Roman"/>
              </a:rPr>
              <a:t>2:</a:t>
            </a:r>
            <a:r>
              <a:rPr lang="vi-VN" sz="2700" b="0" spc="-5" dirty="0">
                <a:solidFill>
                  <a:srgbClr val="0000FF"/>
                </a:solidFill>
                <a:latin typeface="+mn-lt"/>
                <a:cs typeface="Times New Roman"/>
              </a:rPr>
              <a:t> </a:t>
            </a:r>
            <a:r>
              <a:rPr lang="vi-VN" sz="2700" b="0" spc="5" dirty="0">
                <a:solidFill>
                  <a:schemeClr val="tx1"/>
                </a:solidFill>
                <a:latin typeface="+mn-lt"/>
                <a:cs typeface="Times New Roman"/>
              </a:rPr>
              <a:t>đối</a:t>
            </a:r>
            <a:r>
              <a:rPr lang="vi-VN" sz="2700" b="0" spc="-15" dirty="0">
                <a:solidFill>
                  <a:schemeClr val="tx1"/>
                </a:solidFill>
                <a:latin typeface="+mn-lt"/>
                <a:cs typeface="Times New Roman"/>
              </a:rPr>
              <a:t> </a:t>
            </a:r>
            <a:r>
              <a:rPr lang="vi-VN" sz="2700" b="0" spc="-5" dirty="0">
                <a:solidFill>
                  <a:schemeClr val="tx1"/>
                </a:solidFill>
                <a:latin typeface="+mn-lt"/>
                <a:cs typeface="Times New Roman"/>
              </a:rPr>
              <a:t>v</a:t>
            </a:r>
            <a:r>
              <a:rPr lang="vi-VN" sz="2700" b="0" spc="5" dirty="0">
                <a:solidFill>
                  <a:schemeClr val="tx1"/>
                </a:solidFill>
                <a:latin typeface="+mn-lt"/>
                <a:cs typeface="Times New Roman"/>
              </a:rPr>
              <a:t>ới</a:t>
            </a:r>
            <a:r>
              <a:rPr lang="vi-VN" sz="2700" b="0" spc="-5" dirty="0">
                <a:solidFill>
                  <a:schemeClr val="tx1"/>
                </a:solidFill>
                <a:latin typeface="+mn-lt"/>
                <a:cs typeface="Times New Roman"/>
              </a:rPr>
              <a:t> </a:t>
            </a:r>
            <a:r>
              <a:rPr lang="vi-VN" sz="2700" b="0" spc="-15" dirty="0">
                <a:solidFill>
                  <a:schemeClr val="tx1"/>
                </a:solidFill>
                <a:latin typeface="+mn-lt"/>
                <a:cs typeface="Times New Roman"/>
              </a:rPr>
              <a:t>m</a:t>
            </a:r>
            <a:r>
              <a:rPr lang="vi-VN" sz="2700" b="0" spc="5" dirty="0">
                <a:solidFill>
                  <a:schemeClr val="tx1"/>
                </a:solidFill>
                <a:latin typeface="+mn-lt"/>
                <a:cs typeface="Times New Roman"/>
              </a:rPr>
              <a:t>ọi đ</a:t>
            </a:r>
            <a:r>
              <a:rPr lang="vi-VN" sz="2700" b="0" spc="0" dirty="0">
                <a:solidFill>
                  <a:schemeClr val="tx1"/>
                </a:solidFill>
                <a:latin typeface="+mn-lt"/>
                <a:cs typeface="Times New Roman"/>
              </a:rPr>
              <a:t>ỉ</a:t>
            </a:r>
            <a:r>
              <a:rPr lang="vi-VN" sz="2700" b="0" spc="5" dirty="0">
                <a:solidFill>
                  <a:schemeClr val="tx1"/>
                </a:solidFill>
                <a:latin typeface="+mn-lt"/>
                <a:cs typeface="Times New Roman"/>
              </a:rPr>
              <a:t>nh </a:t>
            </a:r>
            <a:r>
              <a:rPr lang="vi-VN" sz="2700" b="0" i="1" spc="5" dirty="0">
                <a:solidFill>
                  <a:schemeClr val="tx1"/>
                </a:solidFill>
                <a:latin typeface="+mn-lt"/>
                <a:cs typeface="Times New Roman"/>
              </a:rPr>
              <a:t>v </a:t>
            </a:r>
            <a:r>
              <a:rPr lang="vi-VN" sz="2700" b="0" spc="-15" dirty="0">
                <a:solidFill>
                  <a:schemeClr val="tx1"/>
                </a:solidFill>
                <a:latin typeface="+mn-lt"/>
                <a:cs typeface="Times New Roman"/>
              </a:rPr>
              <a:t>m</a:t>
            </a:r>
            <a:r>
              <a:rPr lang="vi-VN" sz="2700" b="0" spc="5" dirty="0">
                <a:solidFill>
                  <a:schemeClr val="tx1"/>
                </a:solidFill>
                <a:latin typeface="+mn-lt"/>
                <a:cs typeface="Times New Roman"/>
              </a:rPr>
              <a:t>ức</a:t>
            </a:r>
            <a:r>
              <a:rPr lang="en-US" sz="2700" b="0" spc="5" dirty="0">
                <a:solidFill>
                  <a:schemeClr val="tx1"/>
                </a:solidFill>
                <a:latin typeface="+mn-lt"/>
                <a:cs typeface="Times New Roman"/>
              </a:rPr>
              <a:t> </a:t>
            </a:r>
            <a:r>
              <a:rPr lang="vi-VN" sz="2700" b="0" spc="5" dirty="0">
                <a:solidFill>
                  <a:schemeClr val="tx1"/>
                </a:solidFill>
                <a:latin typeface="+mn-lt"/>
                <a:cs typeface="Times New Roman"/>
              </a:rPr>
              <a:t>1, </a:t>
            </a:r>
            <a:r>
              <a:rPr lang="vi-VN" sz="2700" b="0" spc="0" dirty="0">
                <a:solidFill>
                  <a:schemeClr val="tx1"/>
                </a:solidFill>
                <a:latin typeface="+mn-lt"/>
                <a:cs typeface="Times New Roman"/>
              </a:rPr>
              <a:t>t</a:t>
            </a:r>
            <a:r>
              <a:rPr lang="vi-VN" sz="2700" b="0" spc="10" dirty="0">
                <a:solidFill>
                  <a:schemeClr val="tx1"/>
                </a:solidFill>
                <a:latin typeface="+mn-lt"/>
                <a:cs typeface="Times New Roman"/>
              </a:rPr>
              <a:t>hêm</a:t>
            </a:r>
            <a:r>
              <a:rPr lang="vi-VN" sz="2700" b="0" spc="-15" dirty="0">
                <a:solidFill>
                  <a:schemeClr val="tx1"/>
                </a:solidFill>
                <a:latin typeface="+mn-lt"/>
                <a:cs typeface="Times New Roman"/>
              </a:rPr>
              <a:t> </a:t>
            </a:r>
            <a:r>
              <a:rPr lang="vi-VN" sz="2700" b="0" spc="-5" dirty="0">
                <a:solidFill>
                  <a:schemeClr val="tx1"/>
                </a:solidFill>
                <a:latin typeface="+mn-lt"/>
                <a:cs typeface="Times New Roman"/>
              </a:rPr>
              <a:t>v</a:t>
            </a:r>
            <a:r>
              <a:rPr lang="vi-VN" sz="2700" b="0" spc="5" dirty="0">
                <a:solidFill>
                  <a:schemeClr val="tx1"/>
                </a:solidFill>
                <a:latin typeface="+mn-lt"/>
                <a:cs typeface="Times New Roman"/>
              </a:rPr>
              <a:t>ào c</a:t>
            </a:r>
            <a:r>
              <a:rPr lang="vi-VN" sz="2700" b="0" spc="0" dirty="0">
                <a:solidFill>
                  <a:schemeClr val="tx1"/>
                </a:solidFill>
                <a:latin typeface="+mn-lt"/>
                <a:cs typeface="Times New Roman"/>
              </a:rPr>
              <a:t>á</a:t>
            </a:r>
            <a:r>
              <a:rPr lang="vi-VN" sz="2700" b="0" spc="5" dirty="0">
                <a:solidFill>
                  <a:schemeClr val="tx1"/>
                </a:solidFill>
                <a:latin typeface="+mn-lt"/>
                <a:cs typeface="Times New Roman"/>
              </a:rPr>
              <a:t>c c</a:t>
            </a:r>
            <a:r>
              <a:rPr lang="vi-VN" sz="2700" b="0" spc="0" dirty="0">
                <a:solidFill>
                  <a:schemeClr val="tx1"/>
                </a:solidFill>
                <a:latin typeface="+mn-lt"/>
                <a:cs typeface="Times New Roman"/>
              </a:rPr>
              <a:t>ạ</a:t>
            </a:r>
            <a:r>
              <a:rPr lang="vi-VN" sz="2700" b="0" spc="5" dirty="0">
                <a:solidFill>
                  <a:schemeClr val="tx1"/>
                </a:solidFill>
                <a:latin typeface="+mn-lt"/>
                <a:cs typeface="Times New Roman"/>
              </a:rPr>
              <a:t>nh</a:t>
            </a:r>
            <a:r>
              <a:rPr lang="vi-VN" sz="2700" b="0" spc="0" dirty="0">
                <a:solidFill>
                  <a:schemeClr val="tx1"/>
                </a:solidFill>
                <a:latin typeface="+mn-lt"/>
                <a:cs typeface="Times New Roman"/>
              </a:rPr>
              <a:t> </a:t>
            </a:r>
            <a:r>
              <a:rPr lang="vi-VN" sz="2700" b="0" spc="-5" dirty="0">
                <a:solidFill>
                  <a:schemeClr val="tx1"/>
                </a:solidFill>
                <a:latin typeface="+mn-lt"/>
                <a:cs typeface="Times New Roman"/>
              </a:rPr>
              <a:t>k</a:t>
            </a:r>
            <a:r>
              <a:rPr lang="vi-VN" sz="2700" b="0" spc="5" dirty="0">
                <a:solidFill>
                  <a:schemeClr val="tx1"/>
                </a:solidFill>
                <a:latin typeface="+mn-lt"/>
                <a:cs typeface="Times New Roman"/>
              </a:rPr>
              <a:t>ề</a:t>
            </a:r>
            <a:r>
              <a:rPr lang="vi-VN" sz="2700" b="0" spc="-15" dirty="0">
                <a:solidFill>
                  <a:schemeClr val="tx1"/>
                </a:solidFill>
                <a:latin typeface="+mn-lt"/>
                <a:cs typeface="Times New Roman"/>
              </a:rPr>
              <a:t> </a:t>
            </a:r>
            <a:r>
              <a:rPr lang="vi-VN" sz="2700" b="0" spc="-5" dirty="0">
                <a:solidFill>
                  <a:schemeClr val="tx1"/>
                </a:solidFill>
                <a:latin typeface="+mn-lt"/>
                <a:cs typeface="Times New Roman"/>
              </a:rPr>
              <a:t>v</a:t>
            </a:r>
            <a:r>
              <a:rPr lang="vi-VN" sz="2700" b="0" spc="5" dirty="0">
                <a:solidFill>
                  <a:schemeClr val="tx1"/>
                </a:solidFill>
                <a:latin typeface="+mn-lt"/>
                <a:cs typeface="Times New Roman"/>
              </a:rPr>
              <a:t>ới </a:t>
            </a:r>
            <a:r>
              <a:rPr lang="vi-VN" sz="2700" b="0" i="1" spc="5" dirty="0">
                <a:solidFill>
                  <a:schemeClr val="tx1"/>
                </a:solidFill>
                <a:latin typeface="+mn-lt"/>
                <a:cs typeface="Times New Roman"/>
              </a:rPr>
              <a:t>v </a:t>
            </a:r>
            <a:r>
              <a:rPr lang="vi-VN" sz="2700" b="0" i="1" spc="-70" dirty="0">
                <a:solidFill>
                  <a:schemeClr val="tx1"/>
                </a:solidFill>
                <a:latin typeface="+mn-lt"/>
                <a:cs typeface="Times New Roman"/>
              </a:rPr>
              <a:t> </a:t>
            </a:r>
            <a:r>
              <a:rPr lang="vi-VN" sz="2700" b="0" spc="-5" dirty="0">
                <a:solidFill>
                  <a:schemeClr val="tx1"/>
                </a:solidFill>
                <a:latin typeface="+mn-lt"/>
                <a:cs typeface="Times New Roman"/>
              </a:rPr>
              <a:t>v</a:t>
            </a:r>
            <a:r>
              <a:rPr lang="vi-VN" sz="2700" b="0" spc="5" dirty="0">
                <a:solidFill>
                  <a:schemeClr val="tx1"/>
                </a:solidFill>
                <a:latin typeface="+mn-lt"/>
                <a:cs typeface="Times New Roman"/>
              </a:rPr>
              <a:t>ào c</a:t>
            </a:r>
            <a:r>
              <a:rPr lang="vi-VN" sz="2700" b="0" spc="0" dirty="0">
                <a:solidFill>
                  <a:schemeClr val="tx1"/>
                </a:solidFill>
                <a:latin typeface="+mn-lt"/>
                <a:cs typeface="Times New Roman"/>
              </a:rPr>
              <a:t>â</a:t>
            </a:r>
            <a:r>
              <a:rPr lang="vi-VN" sz="2700" b="0" spc="5" dirty="0">
                <a:solidFill>
                  <a:schemeClr val="tx1"/>
                </a:solidFill>
                <a:latin typeface="+mn-lt"/>
                <a:cs typeface="Times New Roman"/>
              </a:rPr>
              <a:t>y</a:t>
            </a:r>
            <a:r>
              <a:rPr lang="vi-VN" sz="2700" b="0" spc="-5" dirty="0">
                <a:solidFill>
                  <a:schemeClr val="tx1"/>
                </a:solidFill>
                <a:latin typeface="+mn-lt"/>
                <a:cs typeface="Times New Roman"/>
              </a:rPr>
              <a:t> </a:t>
            </a:r>
            <a:r>
              <a:rPr lang="vi-VN" sz="2700" b="0" spc="5" dirty="0">
                <a:solidFill>
                  <a:schemeClr val="tx1"/>
                </a:solidFill>
                <a:latin typeface="+mn-lt"/>
                <a:cs typeface="Times New Roman"/>
              </a:rPr>
              <a:t>sao</a:t>
            </a:r>
            <a:r>
              <a:rPr lang="vi-VN" sz="2700" b="0" spc="-5" dirty="0">
                <a:solidFill>
                  <a:schemeClr val="tx1"/>
                </a:solidFill>
                <a:latin typeface="+mn-lt"/>
                <a:cs typeface="Times New Roman"/>
              </a:rPr>
              <a:t> </a:t>
            </a:r>
            <a:r>
              <a:rPr lang="vi-VN" sz="2700" b="0" spc="5" dirty="0">
                <a:solidFill>
                  <a:schemeClr val="tx1"/>
                </a:solidFill>
                <a:latin typeface="+mn-lt"/>
                <a:cs typeface="Times New Roman"/>
              </a:rPr>
              <a:t>cho</a:t>
            </a:r>
            <a:r>
              <a:rPr lang="vi-VN" sz="2700" b="0" spc="-20" dirty="0">
                <a:solidFill>
                  <a:schemeClr val="tx1"/>
                </a:solidFill>
                <a:latin typeface="+mn-lt"/>
                <a:cs typeface="Times New Roman"/>
              </a:rPr>
              <a:t> </a:t>
            </a:r>
            <a:r>
              <a:rPr lang="vi-VN" sz="2700" b="0" spc="-5" dirty="0">
                <a:solidFill>
                  <a:schemeClr val="tx1"/>
                </a:solidFill>
                <a:latin typeface="+mn-lt"/>
                <a:cs typeface="Times New Roman"/>
              </a:rPr>
              <a:t>k</a:t>
            </a:r>
            <a:r>
              <a:rPr lang="vi-VN" sz="2700" b="0" spc="5" dirty="0">
                <a:solidFill>
                  <a:schemeClr val="tx1"/>
                </a:solidFill>
                <a:latin typeface="+mn-lt"/>
                <a:cs typeface="Times New Roman"/>
              </a:rPr>
              <a:t>hông</a:t>
            </a:r>
            <a:r>
              <a:rPr lang="vi-VN" sz="2700" b="0" spc="-15" dirty="0">
                <a:solidFill>
                  <a:schemeClr val="tx1"/>
                </a:solidFill>
                <a:latin typeface="+mn-lt"/>
                <a:cs typeface="Times New Roman"/>
              </a:rPr>
              <a:t> </a:t>
            </a:r>
            <a:r>
              <a:rPr lang="vi-VN" sz="2700" b="0" spc="0" dirty="0">
                <a:solidFill>
                  <a:schemeClr val="tx1"/>
                </a:solidFill>
                <a:latin typeface="+mn-lt"/>
                <a:cs typeface="Times New Roman"/>
              </a:rPr>
              <a:t>t</a:t>
            </a:r>
            <a:r>
              <a:rPr lang="vi-VN" sz="2700" b="0" spc="5" dirty="0">
                <a:solidFill>
                  <a:schemeClr val="tx1"/>
                </a:solidFill>
                <a:latin typeface="+mn-lt"/>
                <a:cs typeface="Times New Roman"/>
              </a:rPr>
              <a:t>ạo nên</a:t>
            </a:r>
            <a:r>
              <a:rPr lang="vi-VN" sz="2700" b="0" spc="-20" dirty="0">
                <a:solidFill>
                  <a:schemeClr val="tx1"/>
                </a:solidFill>
                <a:latin typeface="+mn-lt"/>
                <a:cs typeface="Times New Roman"/>
              </a:rPr>
              <a:t> </a:t>
            </a:r>
            <a:r>
              <a:rPr lang="vi-VN" sz="2700" b="0" spc="5">
                <a:solidFill>
                  <a:schemeClr val="tx1"/>
                </a:solidFill>
                <a:latin typeface="+mn-lt"/>
                <a:cs typeface="Times New Roman"/>
              </a:rPr>
              <a:t>chu</a:t>
            </a:r>
            <a:r>
              <a:rPr lang="vi-VN" sz="2700" b="0" spc="-5">
                <a:solidFill>
                  <a:schemeClr val="tx1"/>
                </a:solidFill>
                <a:latin typeface="+mn-lt"/>
                <a:cs typeface="Times New Roman"/>
              </a:rPr>
              <a:t> </a:t>
            </a:r>
            <a:r>
              <a:rPr lang="vi-VN" sz="2700" b="0" spc="0">
                <a:solidFill>
                  <a:schemeClr val="tx1"/>
                </a:solidFill>
                <a:latin typeface="+mn-lt"/>
                <a:cs typeface="Times New Roman"/>
              </a:rPr>
              <a:t>t</a:t>
            </a:r>
            <a:r>
              <a:rPr lang="vi-VN" sz="2700" b="0" spc="5">
                <a:solidFill>
                  <a:schemeClr val="tx1"/>
                </a:solidFill>
                <a:latin typeface="+mn-lt"/>
                <a:cs typeface="Times New Roman"/>
              </a:rPr>
              <a:t>r</a:t>
            </a:r>
            <a:r>
              <a:rPr lang="vi-VN" sz="2700" b="0" spc="0">
                <a:solidFill>
                  <a:schemeClr val="tx1"/>
                </a:solidFill>
                <a:latin typeface="+mn-lt"/>
                <a:cs typeface="Times New Roman"/>
              </a:rPr>
              <a:t>ì</a:t>
            </a:r>
            <a:r>
              <a:rPr lang="vi-VN" sz="2700" b="0" spc="5">
                <a:solidFill>
                  <a:schemeClr val="tx1"/>
                </a:solidFill>
                <a:latin typeface="+mn-lt"/>
                <a:cs typeface="Times New Roman"/>
              </a:rPr>
              <a:t>nh.</a:t>
            </a:r>
            <a:r>
              <a:rPr lang="en-US" sz="2700" b="0">
                <a:solidFill>
                  <a:schemeClr val="tx1"/>
                </a:solidFill>
                <a:latin typeface="+mn-lt"/>
                <a:cs typeface="Times New Roman"/>
              </a:rPr>
              <a:t> Ta t</a:t>
            </a:r>
            <a:r>
              <a:rPr lang="vi-VN" sz="2700" b="0" spc="5">
                <a:solidFill>
                  <a:schemeClr val="tx1"/>
                </a:solidFill>
                <a:latin typeface="+mn-lt"/>
                <a:cs typeface="Times New Roman"/>
              </a:rPr>
              <a:t>hu</a:t>
            </a:r>
            <a:r>
              <a:rPr lang="vi-VN" sz="2700" b="0" spc="-20">
                <a:solidFill>
                  <a:schemeClr val="tx1"/>
                </a:solidFill>
                <a:latin typeface="+mn-lt"/>
                <a:cs typeface="Times New Roman"/>
              </a:rPr>
              <a:t> </a:t>
            </a:r>
            <a:r>
              <a:rPr lang="vi-VN" sz="2700" b="0" spc="5" dirty="0">
                <a:solidFill>
                  <a:schemeClr val="tx1"/>
                </a:solidFill>
                <a:latin typeface="+mn-lt"/>
                <a:cs typeface="Times New Roman"/>
              </a:rPr>
              <a:t>được</a:t>
            </a:r>
            <a:r>
              <a:rPr lang="vi-VN" sz="2700" b="0" spc="-25" dirty="0">
                <a:solidFill>
                  <a:schemeClr val="tx1"/>
                </a:solidFill>
                <a:latin typeface="+mn-lt"/>
                <a:cs typeface="Times New Roman"/>
              </a:rPr>
              <a:t> </a:t>
            </a:r>
            <a:r>
              <a:rPr lang="vi-VN" sz="2700" b="0" spc="5" dirty="0">
                <a:solidFill>
                  <a:schemeClr val="tx1"/>
                </a:solidFill>
                <a:latin typeface="+mn-lt"/>
                <a:cs typeface="Times New Roman"/>
              </a:rPr>
              <a:t>c</a:t>
            </a:r>
            <a:r>
              <a:rPr lang="vi-VN" sz="2700" b="0" spc="0" dirty="0">
                <a:solidFill>
                  <a:schemeClr val="tx1"/>
                </a:solidFill>
                <a:latin typeface="+mn-lt"/>
                <a:cs typeface="Times New Roman"/>
              </a:rPr>
              <a:t>á</a:t>
            </a:r>
            <a:r>
              <a:rPr lang="vi-VN" sz="2700" b="0" spc="5" dirty="0">
                <a:solidFill>
                  <a:schemeClr val="tx1"/>
                </a:solidFill>
                <a:latin typeface="+mn-lt"/>
                <a:cs typeface="Times New Roman"/>
              </a:rPr>
              <a:t>c</a:t>
            </a:r>
            <a:r>
              <a:rPr lang="vi-VN" sz="2700" b="0" spc="-15" dirty="0">
                <a:solidFill>
                  <a:schemeClr val="tx1"/>
                </a:solidFill>
                <a:latin typeface="+mn-lt"/>
                <a:cs typeface="Times New Roman"/>
              </a:rPr>
              <a:t> </a:t>
            </a:r>
            <a:r>
              <a:rPr lang="vi-VN" sz="2700" b="0" spc="5" dirty="0">
                <a:solidFill>
                  <a:schemeClr val="tx1"/>
                </a:solidFill>
                <a:latin typeface="+mn-lt"/>
                <a:cs typeface="Times New Roman"/>
              </a:rPr>
              <a:t>đ</a:t>
            </a:r>
            <a:r>
              <a:rPr lang="vi-VN" sz="2700" b="0" spc="0" dirty="0">
                <a:solidFill>
                  <a:schemeClr val="tx1"/>
                </a:solidFill>
                <a:latin typeface="+mn-lt"/>
                <a:cs typeface="Times New Roman"/>
              </a:rPr>
              <a:t>ỉ</a:t>
            </a:r>
            <a:r>
              <a:rPr lang="vi-VN" sz="2700" b="0" spc="5" dirty="0">
                <a:solidFill>
                  <a:schemeClr val="tx1"/>
                </a:solidFill>
                <a:latin typeface="+mn-lt"/>
                <a:cs typeface="Times New Roman"/>
              </a:rPr>
              <a:t>nh</a:t>
            </a:r>
            <a:r>
              <a:rPr lang="vi-VN" sz="2700" b="0" spc="-5" dirty="0">
                <a:solidFill>
                  <a:schemeClr val="tx1"/>
                </a:solidFill>
                <a:latin typeface="+mn-lt"/>
                <a:cs typeface="Times New Roman"/>
              </a:rPr>
              <a:t> </a:t>
            </a:r>
            <a:r>
              <a:rPr lang="vi-VN" sz="2700" b="0" spc="-15" dirty="0">
                <a:solidFill>
                  <a:schemeClr val="tx1"/>
                </a:solidFill>
                <a:latin typeface="+mn-lt"/>
                <a:cs typeface="Times New Roman"/>
              </a:rPr>
              <a:t>m</a:t>
            </a:r>
            <a:r>
              <a:rPr lang="vi-VN" sz="2700" b="0" spc="5" dirty="0">
                <a:solidFill>
                  <a:schemeClr val="tx1"/>
                </a:solidFill>
                <a:latin typeface="+mn-lt"/>
                <a:cs typeface="Times New Roman"/>
              </a:rPr>
              <a:t>ức</a:t>
            </a:r>
            <a:r>
              <a:rPr lang="vi-VN" sz="2700" b="0" spc="10" dirty="0">
                <a:solidFill>
                  <a:schemeClr val="tx1"/>
                </a:solidFill>
                <a:latin typeface="+mn-lt"/>
                <a:cs typeface="Times New Roman"/>
              </a:rPr>
              <a:t> </a:t>
            </a:r>
            <a:r>
              <a:rPr lang="vi-VN" sz="2700" b="0" spc="5" dirty="0">
                <a:solidFill>
                  <a:schemeClr val="tx1"/>
                </a:solidFill>
                <a:latin typeface="+mn-lt"/>
                <a:cs typeface="Times New Roman"/>
              </a:rPr>
              <a:t>2.</a:t>
            </a:r>
            <a:endParaRPr lang="vi-VN" sz="2700" b="0" dirty="0">
              <a:solidFill>
                <a:schemeClr val="tx1"/>
              </a:solidFill>
              <a:latin typeface="+mn-lt"/>
              <a:cs typeface="Times New Roman"/>
            </a:endParaRPr>
          </a:p>
          <a:p>
            <a:pPr marL="12700" algn="l">
              <a:spcBef>
                <a:spcPts val="130"/>
              </a:spcBef>
            </a:pPr>
            <a:r>
              <a:rPr lang="vi-VN" sz="2700" b="0" spc="15" dirty="0">
                <a:solidFill>
                  <a:schemeClr val="tx1"/>
                </a:solidFill>
                <a:latin typeface="+mn-lt"/>
                <a:cs typeface="Times New Roman"/>
              </a:rPr>
              <a:t>……………………</a:t>
            </a:r>
            <a:r>
              <a:rPr lang="vi-VN" sz="2700" b="0" spc="0" dirty="0">
                <a:solidFill>
                  <a:schemeClr val="tx1"/>
                </a:solidFill>
                <a:latin typeface="+mn-lt"/>
                <a:cs typeface="Times New Roman"/>
              </a:rPr>
              <a:t>…</a:t>
            </a:r>
            <a:r>
              <a:rPr lang="vi-VN" sz="2700" b="0" spc="15" dirty="0">
                <a:solidFill>
                  <a:schemeClr val="tx1"/>
                </a:solidFill>
                <a:latin typeface="+mn-lt"/>
                <a:cs typeface="Times New Roman"/>
              </a:rPr>
              <a:t>……</a:t>
            </a:r>
            <a:r>
              <a:rPr lang="vi-VN" sz="2700" b="0" spc="0" dirty="0">
                <a:solidFill>
                  <a:schemeClr val="tx1"/>
                </a:solidFill>
                <a:latin typeface="+mn-lt"/>
                <a:cs typeface="Times New Roman"/>
              </a:rPr>
              <a:t>…</a:t>
            </a:r>
            <a:r>
              <a:rPr lang="vi-VN" sz="2700" b="0" spc="15" dirty="0">
                <a:solidFill>
                  <a:schemeClr val="tx1"/>
                </a:solidFill>
                <a:latin typeface="+mn-lt"/>
                <a:cs typeface="Times New Roman"/>
              </a:rPr>
              <a:t>……</a:t>
            </a:r>
            <a:r>
              <a:rPr lang="vi-VN" sz="2700" b="0" spc="0" dirty="0">
                <a:solidFill>
                  <a:schemeClr val="tx1"/>
                </a:solidFill>
                <a:latin typeface="+mn-lt"/>
                <a:cs typeface="Times New Roman"/>
              </a:rPr>
              <a:t>…</a:t>
            </a:r>
            <a:r>
              <a:rPr lang="vi-VN" sz="2700" b="0" spc="15" dirty="0">
                <a:solidFill>
                  <a:schemeClr val="tx1"/>
                </a:solidFill>
                <a:latin typeface="+mn-lt"/>
                <a:cs typeface="Times New Roman"/>
              </a:rPr>
              <a:t>…</a:t>
            </a:r>
            <a:r>
              <a:rPr lang="vi-VN" sz="2700" b="0" spc="0" dirty="0">
                <a:solidFill>
                  <a:schemeClr val="tx1"/>
                </a:solidFill>
                <a:latin typeface="+mn-lt"/>
                <a:cs typeface="Times New Roman"/>
              </a:rPr>
              <a:t>…</a:t>
            </a:r>
            <a:r>
              <a:rPr lang="vi-VN" sz="2700" b="0" spc="15" dirty="0">
                <a:solidFill>
                  <a:schemeClr val="tx1"/>
                </a:solidFill>
                <a:latin typeface="+mn-lt"/>
                <a:cs typeface="Times New Roman"/>
              </a:rPr>
              <a:t>……</a:t>
            </a:r>
            <a:r>
              <a:rPr lang="vi-VN" sz="2700" b="0" spc="0" dirty="0">
                <a:solidFill>
                  <a:schemeClr val="tx1"/>
                </a:solidFill>
                <a:latin typeface="+mn-lt"/>
                <a:cs typeface="Times New Roman"/>
              </a:rPr>
              <a:t>….</a:t>
            </a:r>
            <a:endParaRPr lang="vi-VN" sz="2700" b="0" dirty="0">
              <a:solidFill>
                <a:schemeClr val="tx1"/>
              </a:solidFill>
              <a:latin typeface="+mn-lt"/>
              <a:cs typeface="Times New Roman"/>
            </a:endParaRPr>
          </a:p>
          <a:p>
            <a:pPr marL="12700" algn="l">
              <a:spcBef>
                <a:spcPts val="135"/>
              </a:spcBef>
            </a:pPr>
            <a:r>
              <a:rPr lang="vi-VN" sz="2700" b="0" spc="-30" dirty="0">
                <a:solidFill>
                  <a:schemeClr val="tx1"/>
                </a:solidFill>
                <a:latin typeface="+mn-lt"/>
                <a:cs typeface="Times New Roman"/>
              </a:rPr>
              <a:t>T</a:t>
            </a:r>
            <a:r>
              <a:rPr lang="vi-VN" sz="2700" b="0" spc="-5" dirty="0">
                <a:solidFill>
                  <a:schemeClr val="tx1"/>
                </a:solidFill>
                <a:latin typeface="+mn-lt"/>
                <a:cs typeface="Times New Roman"/>
              </a:rPr>
              <a:t>i</a:t>
            </a:r>
            <a:r>
              <a:rPr lang="vi-VN" sz="2700" b="0" spc="0" dirty="0">
                <a:solidFill>
                  <a:schemeClr val="tx1"/>
                </a:solidFill>
                <a:latin typeface="+mn-lt"/>
                <a:cs typeface="Times New Roman"/>
              </a:rPr>
              <a:t>ế</a:t>
            </a:r>
            <a:r>
              <a:rPr lang="vi-VN" sz="2700" b="0" spc="5" dirty="0">
                <a:solidFill>
                  <a:schemeClr val="tx1"/>
                </a:solidFill>
                <a:latin typeface="+mn-lt"/>
                <a:cs typeface="Times New Roman"/>
              </a:rPr>
              <a:t>p</a:t>
            </a:r>
            <a:r>
              <a:rPr lang="vi-VN" sz="2700" b="0" spc="-10" dirty="0">
                <a:solidFill>
                  <a:schemeClr val="tx1"/>
                </a:solidFill>
                <a:latin typeface="+mn-lt"/>
                <a:cs typeface="Times New Roman"/>
              </a:rPr>
              <a:t> </a:t>
            </a:r>
            <a:r>
              <a:rPr lang="vi-VN" sz="2700" b="0" spc="-5" dirty="0">
                <a:solidFill>
                  <a:schemeClr val="tx1"/>
                </a:solidFill>
                <a:latin typeface="+mn-lt"/>
                <a:cs typeface="Times New Roman"/>
              </a:rPr>
              <a:t>t</a:t>
            </a:r>
            <a:r>
              <a:rPr lang="vi-VN" sz="2700" b="0" spc="5" dirty="0">
                <a:solidFill>
                  <a:schemeClr val="tx1"/>
                </a:solidFill>
                <a:latin typeface="+mn-lt"/>
                <a:cs typeface="Times New Roman"/>
              </a:rPr>
              <a:t>ục</a:t>
            </a:r>
            <a:r>
              <a:rPr lang="vi-VN" sz="2700" b="0" spc="-15" dirty="0">
                <a:solidFill>
                  <a:schemeClr val="tx1"/>
                </a:solidFill>
                <a:latin typeface="+mn-lt"/>
                <a:cs typeface="Times New Roman"/>
              </a:rPr>
              <a:t> </a:t>
            </a:r>
            <a:r>
              <a:rPr lang="vi-VN" sz="2700" b="0" spc="5" dirty="0">
                <a:solidFill>
                  <a:schemeClr val="tx1"/>
                </a:solidFill>
                <a:latin typeface="+mn-lt"/>
                <a:cs typeface="Times New Roman"/>
              </a:rPr>
              <a:t>quá</a:t>
            </a:r>
            <a:r>
              <a:rPr lang="vi-VN" sz="2700" b="0" spc="-15" dirty="0">
                <a:solidFill>
                  <a:schemeClr val="tx1"/>
                </a:solidFill>
                <a:latin typeface="+mn-lt"/>
                <a:cs typeface="Times New Roman"/>
              </a:rPr>
              <a:t> </a:t>
            </a:r>
            <a:r>
              <a:rPr lang="vi-VN" sz="2700" b="0" spc="-5" dirty="0">
                <a:solidFill>
                  <a:schemeClr val="tx1"/>
                </a:solidFill>
                <a:latin typeface="+mn-lt"/>
                <a:cs typeface="Times New Roman"/>
              </a:rPr>
              <a:t>t</a:t>
            </a:r>
            <a:r>
              <a:rPr lang="vi-VN" sz="2700" b="0" spc="5" dirty="0">
                <a:solidFill>
                  <a:schemeClr val="tx1"/>
                </a:solidFill>
                <a:latin typeface="+mn-lt"/>
                <a:cs typeface="Times New Roman"/>
              </a:rPr>
              <a:t>r</a:t>
            </a:r>
            <a:r>
              <a:rPr lang="vi-VN" sz="2700" b="0" spc="-5" dirty="0">
                <a:solidFill>
                  <a:schemeClr val="tx1"/>
                </a:solidFill>
                <a:latin typeface="+mn-lt"/>
                <a:cs typeface="Times New Roman"/>
              </a:rPr>
              <a:t>ì</a:t>
            </a:r>
            <a:r>
              <a:rPr lang="vi-VN" sz="2700" b="0" spc="5" dirty="0">
                <a:solidFill>
                  <a:schemeClr val="tx1"/>
                </a:solidFill>
                <a:latin typeface="+mn-lt"/>
                <a:cs typeface="Times New Roman"/>
              </a:rPr>
              <a:t>nh</a:t>
            </a:r>
            <a:r>
              <a:rPr lang="vi-VN" sz="2700" b="0" spc="-10" dirty="0">
                <a:solidFill>
                  <a:schemeClr val="tx1"/>
                </a:solidFill>
                <a:latin typeface="+mn-lt"/>
                <a:cs typeface="Times New Roman"/>
              </a:rPr>
              <a:t> </a:t>
            </a:r>
            <a:r>
              <a:rPr lang="vi-VN" sz="2700" b="0" spc="5" dirty="0">
                <a:solidFill>
                  <a:schemeClr val="tx1"/>
                </a:solidFill>
                <a:latin typeface="+mn-lt"/>
                <a:cs typeface="Times New Roman"/>
              </a:rPr>
              <a:t>n</a:t>
            </a:r>
            <a:r>
              <a:rPr lang="vi-VN" sz="2700" b="0" spc="0" dirty="0">
                <a:solidFill>
                  <a:schemeClr val="tx1"/>
                </a:solidFill>
                <a:latin typeface="+mn-lt"/>
                <a:cs typeface="Times New Roman"/>
              </a:rPr>
              <a:t>à</a:t>
            </a:r>
            <a:r>
              <a:rPr lang="vi-VN" sz="2700" b="0" spc="5" dirty="0">
                <a:solidFill>
                  <a:schemeClr val="tx1"/>
                </a:solidFill>
                <a:latin typeface="+mn-lt"/>
                <a:cs typeface="Times New Roman"/>
              </a:rPr>
              <a:t>y</a:t>
            </a:r>
            <a:r>
              <a:rPr lang="vi-VN" sz="2700" b="0" spc="-20" dirty="0">
                <a:solidFill>
                  <a:schemeClr val="tx1"/>
                </a:solidFill>
                <a:latin typeface="+mn-lt"/>
                <a:cs typeface="Times New Roman"/>
              </a:rPr>
              <a:t> </a:t>
            </a:r>
            <a:r>
              <a:rPr lang="vi-VN" sz="2700" b="0" spc="0" dirty="0">
                <a:solidFill>
                  <a:schemeClr val="tx1"/>
                </a:solidFill>
                <a:latin typeface="+mn-lt"/>
                <a:cs typeface="Times New Roman"/>
              </a:rPr>
              <a:t>c</a:t>
            </a:r>
            <a:r>
              <a:rPr lang="vi-VN" sz="2700" b="0" spc="5" dirty="0">
                <a:solidFill>
                  <a:schemeClr val="tx1"/>
                </a:solidFill>
                <a:latin typeface="+mn-lt"/>
                <a:cs typeface="Times New Roman"/>
              </a:rPr>
              <a:t>ho</a:t>
            </a:r>
            <a:r>
              <a:rPr lang="vi-VN" sz="2700" b="0" spc="-10" dirty="0">
                <a:solidFill>
                  <a:schemeClr val="tx1"/>
                </a:solidFill>
                <a:latin typeface="+mn-lt"/>
                <a:cs typeface="Times New Roman"/>
              </a:rPr>
              <a:t> </a:t>
            </a:r>
            <a:r>
              <a:rPr lang="vi-VN" sz="2700" b="0" spc="-5" dirty="0">
                <a:solidFill>
                  <a:schemeClr val="tx1"/>
                </a:solidFill>
                <a:latin typeface="+mn-lt"/>
                <a:cs typeface="Times New Roman"/>
              </a:rPr>
              <a:t>t</a:t>
            </a:r>
            <a:r>
              <a:rPr lang="vi-VN" sz="2700" b="0" spc="5" dirty="0">
                <a:solidFill>
                  <a:schemeClr val="tx1"/>
                </a:solidFill>
                <a:latin typeface="+mn-lt"/>
                <a:cs typeface="Times New Roman"/>
              </a:rPr>
              <a:t>ới</a:t>
            </a:r>
            <a:r>
              <a:rPr lang="vi-VN" sz="2700" b="0" spc="-5" dirty="0">
                <a:solidFill>
                  <a:schemeClr val="tx1"/>
                </a:solidFill>
                <a:latin typeface="+mn-lt"/>
                <a:cs typeface="Times New Roman"/>
              </a:rPr>
              <a:t> k</a:t>
            </a:r>
            <a:r>
              <a:rPr lang="vi-VN" sz="2700" b="0" spc="5" dirty="0">
                <a:solidFill>
                  <a:schemeClr val="tx1"/>
                </a:solidFill>
                <a:latin typeface="+mn-lt"/>
                <a:cs typeface="Times New Roman"/>
              </a:rPr>
              <a:t>hi</a:t>
            </a:r>
            <a:r>
              <a:rPr lang="vi-VN" sz="2700" b="0" spc="-5" dirty="0">
                <a:solidFill>
                  <a:schemeClr val="tx1"/>
                </a:solidFill>
                <a:latin typeface="+mn-lt"/>
                <a:cs typeface="Times New Roman"/>
              </a:rPr>
              <a:t> t</a:t>
            </a:r>
            <a:r>
              <a:rPr lang="vi-VN" sz="2700" b="0" spc="0" dirty="0">
                <a:solidFill>
                  <a:schemeClr val="tx1"/>
                </a:solidFill>
                <a:latin typeface="+mn-lt"/>
                <a:cs typeface="Times New Roman"/>
              </a:rPr>
              <a:t>ấ</a:t>
            </a:r>
            <a:r>
              <a:rPr lang="vi-VN" sz="2700" b="0" spc="5" dirty="0">
                <a:solidFill>
                  <a:schemeClr val="tx1"/>
                </a:solidFill>
                <a:latin typeface="+mn-lt"/>
                <a:cs typeface="Times New Roman"/>
              </a:rPr>
              <a:t>t</a:t>
            </a:r>
            <a:r>
              <a:rPr lang="vi-VN" sz="2700" b="0" spc="-5" dirty="0">
                <a:solidFill>
                  <a:schemeClr val="tx1"/>
                </a:solidFill>
                <a:latin typeface="+mn-lt"/>
                <a:cs typeface="Times New Roman"/>
              </a:rPr>
              <a:t> </a:t>
            </a:r>
            <a:r>
              <a:rPr lang="vi-VN" sz="2700" b="0" spc="0" dirty="0">
                <a:solidFill>
                  <a:schemeClr val="tx1"/>
                </a:solidFill>
                <a:latin typeface="+mn-lt"/>
                <a:cs typeface="Times New Roman"/>
              </a:rPr>
              <a:t>c</a:t>
            </a:r>
            <a:r>
              <a:rPr lang="vi-VN" sz="2700" b="0" spc="5" dirty="0">
                <a:solidFill>
                  <a:schemeClr val="tx1"/>
                </a:solidFill>
                <a:latin typeface="+mn-lt"/>
                <a:cs typeface="Times New Roman"/>
              </a:rPr>
              <a:t>ả</a:t>
            </a:r>
            <a:r>
              <a:rPr lang="vi-VN" sz="2700" b="0" spc="-5" dirty="0">
                <a:solidFill>
                  <a:schemeClr val="tx1"/>
                </a:solidFill>
                <a:latin typeface="+mn-lt"/>
                <a:cs typeface="Times New Roman"/>
              </a:rPr>
              <a:t> </a:t>
            </a:r>
            <a:r>
              <a:rPr lang="vi-VN" sz="2700" b="0" spc="0" dirty="0">
                <a:solidFill>
                  <a:schemeClr val="tx1"/>
                </a:solidFill>
                <a:latin typeface="+mn-lt"/>
                <a:cs typeface="Times New Roman"/>
              </a:rPr>
              <a:t>cá</a:t>
            </a:r>
            <a:r>
              <a:rPr lang="vi-VN" sz="2700" b="0" spc="5" dirty="0">
                <a:solidFill>
                  <a:schemeClr val="tx1"/>
                </a:solidFill>
                <a:latin typeface="+mn-lt"/>
                <a:cs typeface="Times New Roman"/>
              </a:rPr>
              <a:t>c</a:t>
            </a:r>
            <a:r>
              <a:rPr lang="vi-VN" sz="2700" b="0" spc="-5" dirty="0">
                <a:solidFill>
                  <a:schemeClr val="tx1"/>
                </a:solidFill>
                <a:latin typeface="+mn-lt"/>
                <a:cs typeface="Times New Roman"/>
              </a:rPr>
              <a:t> </a:t>
            </a:r>
            <a:r>
              <a:rPr lang="vi-VN" sz="2700" b="0" spc="5" dirty="0">
                <a:solidFill>
                  <a:schemeClr val="tx1"/>
                </a:solidFill>
                <a:latin typeface="+mn-lt"/>
                <a:cs typeface="Times New Roman"/>
              </a:rPr>
              <a:t>đ</a:t>
            </a:r>
            <a:r>
              <a:rPr lang="vi-VN" sz="2700" b="0" spc="-5" dirty="0">
                <a:solidFill>
                  <a:schemeClr val="tx1"/>
                </a:solidFill>
                <a:latin typeface="+mn-lt"/>
                <a:cs typeface="Times New Roman"/>
              </a:rPr>
              <a:t>ỉ</a:t>
            </a:r>
            <a:r>
              <a:rPr lang="vi-VN" sz="2700" b="0" spc="5" dirty="0">
                <a:solidFill>
                  <a:schemeClr val="tx1"/>
                </a:solidFill>
                <a:latin typeface="+mn-lt"/>
                <a:cs typeface="Times New Roman"/>
              </a:rPr>
              <a:t>nh</a:t>
            </a:r>
            <a:r>
              <a:rPr lang="vi-VN" sz="2700" b="0" spc="-20" dirty="0">
                <a:solidFill>
                  <a:schemeClr val="tx1"/>
                </a:solidFill>
                <a:latin typeface="+mn-lt"/>
                <a:cs typeface="Times New Roman"/>
              </a:rPr>
              <a:t> </a:t>
            </a:r>
            <a:r>
              <a:rPr lang="vi-VN" sz="2700" b="0" spc="0" dirty="0">
                <a:solidFill>
                  <a:schemeClr val="tx1"/>
                </a:solidFill>
                <a:latin typeface="+mn-lt"/>
                <a:cs typeface="Times New Roman"/>
              </a:rPr>
              <a:t>c</a:t>
            </a:r>
            <a:r>
              <a:rPr lang="vi-VN" sz="2700" b="0" spc="5" dirty="0">
                <a:solidFill>
                  <a:schemeClr val="tx1"/>
                </a:solidFill>
                <a:latin typeface="+mn-lt"/>
                <a:cs typeface="Times New Roman"/>
              </a:rPr>
              <a:t>ủa</a:t>
            </a:r>
            <a:r>
              <a:rPr lang="vi-VN" sz="2700" b="0" spc="-15" dirty="0">
                <a:solidFill>
                  <a:schemeClr val="tx1"/>
                </a:solidFill>
                <a:latin typeface="+mn-lt"/>
                <a:cs typeface="Times New Roman"/>
              </a:rPr>
              <a:t> </a:t>
            </a:r>
            <a:r>
              <a:rPr lang="vi-VN" sz="2700" b="0" spc="5" dirty="0">
                <a:solidFill>
                  <a:schemeClr val="tx1"/>
                </a:solidFill>
                <a:latin typeface="+mn-lt"/>
                <a:cs typeface="Times New Roman"/>
              </a:rPr>
              <a:t>đồ</a:t>
            </a:r>
            <a:r>
              <a:rPr lang="en-US" sz="2700" b="0" dirty="0">
                <a:solidFill>
                  <a:schemeClr val="tx1"/>
                </a:solidFill>
                <a:latin typeface="+mn-lt"/>
                <a:cs typeface="Times New Roman"/>
              </a:rPr>
              <a:t> </a:t>
            </a:r>
            <a:r>
              <a:rPr lang="vi-VN" sz="2700" b="0" spc="0" dirty="0">
                <a:solidFill>
                  <a:schemeClr val="tx1"/>
                </a:solidFill>
                <a:latin typeface="+mn-lt"/>
                <a:cs typeface="Times New Roman"/>
              </a:rPr>
              <a:t>t</a:t>
            </a:r>
            <a:r>
              <a:rPr lang="vi-VN" sz="2700" b="0" spc="5" dirty="0">
                <a:solidFill>
                  <a:schemeClr val="tx1"/>
                </a:solidFill>
                <a:latin typeface="+mn-lt"/>
                <a:cs typeface="Times New Roman"/>
              </a:rPr>
              <a:t>hị</a:t>
            </a:r>
            <a:r>
              <a:rPr lang="vi-VN" sz="2700" b="0" spc="-15" dirty="0">
                <a:solidFill>
                  <a:schemeClr val="tx1"/>
                </a:solidFill>
                <a:latin typeface="+mn-lt"/>
                <a:cs typeface="Times New Roman"/>
              </a:rPr>
              <a:t> </a:t>
            </a:r>
            <a:r>
              <a:rPr lang="vi-VN" sz="2700" b="0" spc="5" dirty="0">
                <a:solidFill>
                  <a:schemeClr val="tx1"/>
                </a:solidFill>
                <a:latin typeface="+mn-lt"/>
                <a:cs typeface="Times New Roman"/>
              </a:rPr>
              <a:t>được</a:t>
            </a:r>
            <a:r>
              <a:rPr lang="vi-VN" sz="2700" b="0" spc="-25" dirty="0">
                <a:solidFill>
                  <a:schemeClr val="tx1"/>
                </a:solidFill>
                <a:latin typeface="+mn-lt"/>
                <a:cs typeface="Times New Roman"/>
              </a:rPr>
              <a:t> </a:t>
            </a:r>
            <a:r>
              <a:rPr lang="vi-VN" sz="2700" b="0" spc="-5" dirty="0">
                <a:solidFill>
                  <a:schemeClr val="tx1"/>
                </a:solidFill>
                <a:latin typeface="+mn-lt"/>
                <a:cs typeface="Times New Roman"/>
              </a:rPr>
              <a:t>g</a:t>
            </a:r>
            <a:r>
              <a:rPr lang="vi-VN" sz="2700" b="0" spc="5" dirty="0">
                <a:solidFill>
                  <a:schemeClr val="tx1"/>
                </a:solidFill>
                <a:latin typeface="+mn-lt"/>
                <a:cs typeface="Times New Roman"/>
              </a:rPr>
              <a:t>hép</a:t>
            </a:r>
            <a:r>
              <a:rPr lang="vi-VN" sz="2700" b="0" spc="-10" dirty="0">
                <a:solidFill>
                  <a:schemeClr val="tx1"/>
                </a:solidFill>
                <a:latin typeface="+mn-lt"/>
                <a:cs typeface="Times New Roman"/>
              </a:rPr>
              <a:t> </a:t>
            </a:r>
            <a:r>
              <a:rPr lang="vi-VN" sz="2700" b="0" spc="-5">
                <a:solidFill>
                  <a:schemeClr val="tx1"/>
                </a:solidFill>
                <a:latin typeface="+mn-lt"/>
                <a:cs typeface="Times New Roman"/>
              </a:rPr>
              <a:t>v</a:t>
            </a:r>
            <a:r>
              <a:rPr lang="vi-VN" sz="2700" b="0" spc="5">
                <a:solidFill>
                  <a:schemeClr val="tx1"/>
                </a:solidFill>
                <a:latin typeface="+mn-lt"/>
                <a:cs typeface="Times New Roman"/>
              </a:rPr>
              <a:t>ào</a:t>
            </a:r>
            <a:r>
              <a:rPr lang="vi-VN" sz="2700" b="0" spc="-10">
                <a:solidFill>
                  <a:schemeClr val="tx1"/>
                </a:solidFill>
                <a:latin typeface="+mn-lt"/>
                <a:cs typeface="Times New Roman"/>
              </a:rPr>
              <a:t> </a:t>
            </a:r>
            <a:r>
              <a:rPr lang="vi-VN" sz="2700" b="0" spc="5">
                <a:solidFill>
                  <a:schemeClr val="tx1"/>
                </a:solidFill>
                <a:latin typeface="+mn-lt"/>
                <a:cs typeface="Times New Roman"/>
              </a:rPr>
              <a:t>c</a:t>
            </a:r>
            <a:r>
              <a:rPr lang="vi-VN" sz="2700" b="0" spc="0">
                <a:solidFill>
                  <a:schemeClr val="tx1"/>
                </a:solidFill>
                <a:latin typeface="+mn-lt"/>
                <a:cs typeface="Times New Roman"/>
              </a:rPr>
              <a:t>â</a:t>
            </a:r>
            <a:r>
              <a:rPr lang="vi-VN" sz="2700" b="0" spc="-85">
                <a:solidFill>
                  <a:schemeClr val="tx1"/>
                </a:solidFill>
                <a:latin typeface="+mn-lt"/>
                <a:cs typeface="Times New Roman"/>
              </a:rPr>
              <a:t>y</a:t>
            </a:r>
            <a:r>
              <a:rPr lang="vi-VN" sz="2700" b="0" spc="0">
                <a:solidFill>
                  <a:schemeClr val="tx1"/>
                </a:solidFill>
                <a:latin typeface="+mn-lt"/>
                <a:cs typeface="Times New Roman"/>
              </a:rPr>
              <a:t>.</a:t>
            </a:r>
            <a:r>
              <a:rPr lang="en-US" sz="2700" b="0">
                <a:solidFill>
                  <a:schemeClr val="tx1"/>
                </a:solidFill>
                <a:latin typeface="+mn-lt"/>
                <a:cs typeface="Times New Roman"/>
              </a:rPr>
              <a:t> </a:t>
            </a:r>
            <a:r>
              <a:rPr lang="vi-VN" sz="2700" b="0" spc="5">
                <a:solidFill>
                  <a:schemeClr val="tx1"/>
                </a:solidFill>
                <a:latin typeface="+mn-lt"/>
                <a:cs typeface="Times New Roman"/>
              </a:rPr>
              <a:t>Câ</a:t>
            </a:r>
            <a:r>
              <a:rPr lang="vi-VN" sz="2700" b="0" spc="-30">
                <a:solidFill>
                  <a:schemeClr val="tx1"/>
                </a:solidFill>
                <a:latin typeface="+mn-lt"/>
                <a:cs typeface="Times New Roman"/>
              </a:rPr>
              <a:t>y</a:t>
            </a:r>
            <a:r>
              <a:rPr lang="en-US" sz="2700" b="0" spc="-30">
                <a:solidFill>
                  <a:schemeClr val="tx1"/>
                </a:solidFill>
                <a:latin typeface="+mn-lt"/>
                <a:cs typeface="Times New Roman"/>
              </a:rPr>
              <a:t> </a:t>
            </a:r>
            <a:r>
              <a:rPr lang="vi-VN" sz="2700" b="0" i="1" spc="10">
                <a:solidFill>
                  <a:schemeClr val="tx1"/>
                </a:solidFill>
                <a:latin typeface="+mn-lt"/>
                <a:cs typeface="Times New Roman"/>
              </a:rPr>
              <a:t>T</a:t>
            </a:r>
            <a:r>
              <a:rPr lang="vi-VN" sz="2700" b="0" i="1" spc="5">
                <a:solidFill>
                  <a:schemeClr val="tx1"/>
                </a:solidFill>
                <a:latin typeface="+mn-lt"/>
                <a:cs typeface="Times New Roman"/>
              </a:rPr>
              <a:t> </a:t>
            </a:r>
            <a:r>
              <a:rPr lang="en-US" sz="2700" b="0">
                <a:solidFill>
                  <a:schemeClr val="tx1"/>
                </a:solidFill>
                <a:latin typeface="+mn-lt"/>
                <a:cs typeface="Times New Roman"/>
              </a:rPr>
              <a:t>có</a:t>
            </a:r>
            <a:r>
              <a:rPr lang="vi-VN" sz="2700" b="0" spc="-5">
                <a:solidFill>
                  <a:schemeClr val="tx1"/>
                </a:solidFill>
                <a:latin typeface="+mn-lt"/>
                <a:cs typeface="Times New Roman"/>
              </a:rPr>
              <a:t> </a:t>
            </a:r>
            <a:r>
              <a:rPr lang="vi-VN" sz="2700" b="0" spc="5" dirty="0">
                <a:solidFill>
                  <a:schemeClr val="tx1"/>
                </a:solidFill>
                <a:latin typeface="+mn-lt"/>
                <a:cs typeface="Times New Roman"/>
              </a:rPr>
              <a:t>được</a:t>
            </a:r>
            <a:r>
              <a:rPr lang="vi-VN" sz="2700" b="0" spc="-25" dirty="0">
                <a:solidFill>
                  <a:schemeClr val="tx1"/>
                </a:solidFill>
                <a:latin typeface="+mn-lt"/>
                <a:cs typeface="Times New Roman"/>
              </a:rPr>
              <a:t> </a:t>
            </a:r>
            <a:r>
              <a:rPr lang="vi-VN" sz="2700" b="0" spc="0" dirty="0">
                <a:solidFill>
                  <a:schemeClr val="tx1"/>
                </a:solidFill>
                <a:latin typeface="+mn-lt"/>
                <a:cs typeface="Times New Roman"/>
              </a:rPr>
              <a:t>l</a:t>
            </a:r>
            <a:r>
              <a:rPr lang="vi-VN" sz="2700" b="0" spc="5" dirty="0">
                <a:solidFill>
                  <a:schemeClr val="tx1"/>
                </a:solidFill>
                <a:latin typeface="+mn-lt"/>
                <a:cs typeface="Times New Roman"/>
              </a:rPr>
              <a:t>à c</a:t>
            </a:r>
            <a:r>
              <a:rPr lang="vi-VN" sz="2700" b="0" spc="0" dirty="0">
                <a:solidFill>
                  <a:schemeClr val="tx1"/>
                </a:solidFill>
                <a:latin typeface="+mn-lt"/>
                <a:cs typeface="Times New Roman"/>
              </a:rPr>
              <a:t>â</a:t>
            </a:r>
            <a:r>
              <a:rPr lang="vi-VN" sz="2700" b="0" spc="5" dirty="0">
                <a:solidFill>
                  <a:schemeClr val="tx1"/>
                </a:solidFill>
                <a:latin typeface="+mn-lt"/>
                <a:cs typeface="Times New Roman"/>
              </a:rPr>
              <a:t>y</a:t>
            </a:r>
            <a:r>
              <a:rPr lang="vi-VN" sz="2700" b="0" spc="-5" dirty="0">
                <a:solidFill>
                  <a:schemeClr val="tx1"/>
                </a:solidFill>
                <a:latin typeface="+mn-lt"/>
                <a:cs typeface="Times New Roman"/>
              </a:rPr>
              <a:t> k</a:t>
            </a:r>
            <a:r>
              <a:rPr lang="vi-VN" sz="2700" b="0" spc="5" dirty="0">
                <a:solidFill>
                  <a:schemeClr val="tx1"/>
                </a:solidFill>
                <a:latin typeface="+mn-lt"/>
                <a:cs typeface="Times New Roman"/>
              </a:rPr>
              <a:t>hung</a:t>
            </a:r>
            <a:r>
              <a:rPr lang="vi-VN" sz="2700" b="0" spc="-15" dirty="0">
                <a:solidFill>
                  <a:schemeClr val="tx1"/>
                </a:solidFill>
                <a:latin typeface="+mn-lt"/>
                <a:cs typeface="Times New Roman"/>
              </a:rPr>
              <a:t> </a:t>
            </a:r>
            <a:r>
              <a:rPr lang="vi-VN" sz="2700" b="0" spc="5" dirty="0">
                <a:solidFill>
                  <a:schemeClr val="tx1"/>
                </a:solidFill>
                <a:latin typeface="+mn-lt"/>
                <a:cs typeface="Times New Roman"/>
              </a:rPr>
              <a:t>của</a:t>
            </a:r>
            <a:r>
              <a:rPr lang="vi-VN" sz="2700" b="0" spc="-15" dirty="0">
                <a:solidFill>
                  <a:schemeClr val="tx1"/>
                </a:solidFill>
                <a:latin typeface="+mn-lt"/>
                <a:cs typeface="Times New Roman"/>
              </a:rPr>
              <a:t> </a:t>
            </a:r>
            <a:r>
              <a:rPr lang="vi-VN" sz="2700" b="0" spc="5" dirty="0">
                <a:solidFill>
                  <a:schemeClr val="tx1"/>
                </a:solidFill>
                <a:latin typeface="+mn-lt"/>
                <a:cs typeface="Times New Roman"/>
              </a:rPr>
              <a:t>đồ</a:t>
            </a:r>
            <a:r>
              <a:rPr lang="vi-VN" sz="2700" b="0" spc="-5" dirty="0">
                <a:solidFill>
                  <a:schemeClr val="tx1"/>
                </a:solidFill>
                <a:latin typeface="+mn-lt"/>
                <a:cs typeface="Times New Roman"/>
              </a:rPr>
              <a:t> </a:t>
            </a:r>
            <a:r>
              <a:rPr lang="vi-VN" sz="2700" b="0" spc="0" dirty="0">
                <a:solidFill>
                  <a:schemeClr val="tx1"/>
                </a:solidFill>
                <a:latin typeface="+mn-lt"/>
                <a:cs typeface="Times New Roman"/>
              </a:rPr>
              <a:t>t</a:t>
            </a:r>
            <a:r>
              <a:rPr lang="vi-VN" sz="2700" b="0" spc="5" dirty="0">
                <a:solidFill>
                  <a:schemeClr val="tx1"/>
                </a:solidFill>
                <a:latin typeface="+mn-lt"/>
                <a:cs typeface="Times New Roman"/>
              </a:rPr>
              <a:t>h</a:t>
            </a:r>
            <a:r>
              <a:rPr lang="vi-VN" sz="2700" b="0" spc="0" dirty="0">
                <a:solidFill>
                  <a:schemeClr val="tx1"/>
                </a:solidFill>
                <a:latin typeface="+mn-lt"/>
                <a:cs typeface="Times New Roman"/>
              </a:rPr>
              <a:t>ị.</a:t>
            </a:r>
            <a:endParaRPr lang="vi-VN" sz="2700" b="0" dirty="0">
              <a:solidFill>
                <a:schemeClr val="tx1"/>
              </a:solidFill>
              <a:latin typeface="+mn-lt"/>
              <a:cs typeface="Times New Roman"/>
            </a:endParaRPr>
          </a:p>
        </p:txBody>
      </p:sp>
      <p:sp>
        <p:nvSpPr>
          <p:cNvPr id="5" name="TextBox 4"/>
          <p:cNvSpPr txBox="1"/>
          <p:nvPr/>
        </p:nvSpPr>
        <p:spPr>
          <a:xfrm>
            <a:off x="152400" y="207258"/>
            <a:ext cx="7772400" cy="630942"/>
          </a:xfrm>
          <a:prstGeom prst="rect">
            <a:avLst/>
          </a:prstGeom>
          <a:noFill/>
        </p:spPr>
        <p:txBody>
          <a:bodyPr wrap="square" rtlCol="0">
            <a:spAutoFit/>
          </a:bodyPr>
          <a:lstStyle/>
          <a:p>
            <a:pPr algn="l"/>
            <a:r>
              <a:rPr lang="en-US" sz="3500" dirty="0" err="1">
                <a:solidFill>
                  <a:srgbClr val="FFFF66"/>
                </a:solidFill>
                <a:latin typeface="+mj-lt"/>
              </a:rPr>
              <a:t>Tìm</a:t>
            </a:r>
            <a:r>
              <a:rPr lang="en-US" sz="3500" dirty="0">
                <a:solidFill>
                  <a:srgbClr val="FFFF66"/>
                </a:solidFill>
                <a:latin typeface="+mj-lt"/>
              </a:rPr>
              <a:t> </a:t>
            </a:r>
            <a:r>
              <a:rPr lang="en-US" sz="3500" dirty="0" err="1">
                <a:solidFill>
                  <a:srgbClr val="FFFF66"/>
                </a:solidFill>
                <a:latin typeface="+mj-lt"/>
              </a:rPr>
              <a:t>kiếm</a:t>
            </a:r>
            <a:r>
              <a:rPr lang="en-US" sz="3500" dirty="0">
                <a:solidFill>
                  <a:srgbClr val="FFFF66"/>
                </a:solidFill>
                <a:latin typeface="+mj-lt"/>
              </a:rPr>
              <a:t> </a:t>
            </a:r>
            <a:r>
              <a:rPr lang="en-US" sz="3500" dirty="0" err="1">
                <a:solidFill>
                  <a:srgbClr val="FFFF66"/>
                </a:solidFill>
                <a:latin typeface="+mj-lt"/>
              </a:rPr>
              <a:t>theo</a:t>
            </a:r>
            <a:r>
              <a:rPr lang="en-US" sz="3500" dirty="0">
                <a:solidFill>
                  <a:srgbClr val="FFFF66"/>
                </a:solidFill>
                <a:latin typeface="+mj-lt"/>
              </a:rPr>
              <a:t> </a:t>
            </a:r>
            <a:r>
              <a:rPr lang="en-US" sz="3500" dirty="0" err="1">
                <a:solidFill>
                  <a:srgbClr val="FFFF66"/>
                </a:solidFill>
                <a:latin typeface="+mj-lt"/>
              </a:rPr>
              <a:t>chiều</a:t>
            </a:r>
            <a:r>
              <a:rPr lang="en-US" sz="3500" dirty="0">
                <a:solidFill>
                  <a:srgbClr val="FFFF66"/>
                </a:solidFill>
                <a:latin typeface="+mj-lt"/>
              </a:rPr>
              <a:t> </a:t>
            </a:r>
            <a:r>
              <a:rPr lang="en-US" sz="3500" dirty="0" err="1">
                <a:solidFill>
                  <a:srgbClr val="FFFF66"/>
                </a:solidFill>
                <a:latin typeface="+mj-lt"/>
              </a:rPr>
              <a:t>rộng</a:t>
            </a:r>
            <a:r>
              <a:rPr lang="en-US" sz="3500" dirty="0">
                <a:solidFill>
                  <a:srgbClr val="FFFF66"/>
                </a:solidFill>
                <a:latin typeface="+mj-lt"/>
              </a:rPr>
              <a:t> (BFS)</a:t>
            </a:r>
          </a:p>
        </p:txBody>
      </p:sp>
    </p:spTree>
    <p:extLst>
      <p:ext uri="{BB962C8B-B14F-4D97-AF65-F5344CB8AC3E}">
        <p14:creationId xmlns:p14="http://schemas.microsoft.com/office/powerpoint/2010/main" val="923775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4"/>
          <p:cNvSpPr>
            <a:spLocks noChangeArrowheads="1"/>
          </p:cNvSpPr>
          <p:nvPr/>
        </p:nvSpPr>
        <p:spPr bwMode="auto">
          <a:xfrm>
            <a:off x="90488" y="1064079"/>
            <a:ext cx="830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lnSpc>
                <a:spcPct val="90000"/>
              </a:lnSpc>
              <a:spcBef>
                <a:spcPct val="20000"/>
              </a:spcBef>
              <a:buClr>
                <a:schemeClr val="hlink"/>
              </a:buClr>
              <a:buSzPct val="70000"/>
              <a:buFont typeface="Wingdings" pitchFamily="2" charset="2"/>
              <a:buNone/>
            </a:pPr>
            <a:r>
              <a:rPr lang="en-US" sz="2800" b="1" dirty="0" err="1">
                <a:latin typeface="+mn-lt"/>
              </a:rPr>
              <a:t>Ví</a:t>
            </a:r>
            <a:r>
              <a:rPr lang="en-US" sz="2800" b="1" dirty="0">
                <a:latin typeface="+mn-lt"/>
              </a:rPr>
              <a:t> </a:t>
            </a:r>
            <a:r>
              <a:rPr lang="en-US" sz="2800" b="1" dirty="0" err="1">
                <a:latin typeface="+mn-lt"/>
              </a:rPr>
              <a:t>dụ</a:t>
            </a:r>
            <a:r>
              <a:rPr lang="en-US" sz="2800" b="1">
                <a:latin typeface="+mn-lt"/>
              </a:rPr>
              <a:t>. </a:t>
            </a:r>
            <a:r>
              <a:rPr lang="en-US" sz="2800" b="0">
                <a:solidFill>
                  <a:schemeClr val="tx1"/>
                </a:solidFill>
                <a:latin typeface="+mn-lt"/>
              </a:rPr>
              <a:t>Tìm một cây khung của  đồ thị </a:t>
            </a:r>
            <a:r>
              <a:rPr lang="en-US" sz="2800" b="0" i="1">
                <a:solidFill>
                  <a:schemeClr val="tx1"/>
                </a:solidFill>
                <a:latin typeface="+mn-lt"/>
              </a:rPr>
              <a:t>G</a:t>
            </a:r>
            <a:r>
              <a:rPr lang="en-US" sz="2800" b="0" i="1" dirty="0">
                <a:solidFill>
                  <a:schemeClr val="tx1"/>
                </a:solidFill>
                <a:latin typeface="+mn-lt"/>
              </a:rPr>
              <a:t>. </a:t>
            </a:r>
            <a:endParaRPr lang="en-US" sz="2800" b="0" dirty="0">
              <a:solidFill>
                <a:schemeClr val="tx1"/>
              </a:solidFill>
              <a:latin typeface="+mn-lt"/>
            </a:endParaRPr>
          </a:p>
        </p:txBody>
      </p:sp>
      <p:sp>
        <p:nvSpPr>
          <p:cNvPr id="87093" name="Oval 53"/>
          <p:cNvSpPr>
            <a:spLocks noChangeArrowheads="1"/>
          </p:cNvSpPr>
          <p:nvPr/>
        </p:nvSpPr>
        <p:spPr bwMode="auto">
          <a:xfrm>
            <a:off x="6781800" y="2133600"/>
            <a:ext cx="228600" cy="228600"/>
          </a:xfrm>
          <a:prstGeom prst="ellipse">
            <a:avLst/>
          </a:prstGeom>
          <a:solidFill>
            <a:srgbClr val="FF0000"/>
          </a:solidFill>
          <a:ln w="28575">
            <a:solidFill>
              <a:schemeClr val="tx1"/>
            </a:solidFill>
            <a:round/>
            <a:headEnd type="none" w="sm" len="sm"/>
            <a:tailEnd type="none" w="sm" len="sm"/>
          </a:ln>
        </p:spPr>
        <p:txBody>
          <a:bodyPr wrap="none" anchor="ctr"/>
          <a:lstStyle/>
          <a:p>
            <a:pPr algn="ctr" eaLnBrk="0" hangingPunct="0"/>
            <a:endParaRPr lang="en-US" sz="2400">
              <a:solidFill>
                <a:srgbClr val="0000FF"/>
              </a:solidFill>
            </a:endParaRPr>
          </a:p>
        </p:txBody>
      </p:sp>
      <p:sp>
        <p:nvSpPr>
          <p:cNvPr id="87094" name="Line 54"/>
          <p:cNvSpPr>
            <a:spLocks noChangeShapeType="1"/>
          </p:cNvSpPr>
          <p:nvPr/>
        </p:nvSpPr>
        <p:spPr bwMode="auto">
          <a:xfrm flipH="1">
            <a:off x="6400800" y="2362200"/>
            <a:ext cx="457200" cy="7620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7095" name="Oval 55"/>
          <p:cNvSpPr>
            <a:spLocks noChangeArrowheads="1"/>
          </p:cNvSpPr>
          <p:nvPr/>
        </p:nvSpPr>
        <p:spPr bwMode="auto">
          <a:xfrm>
            <a:off x="6248400" y="3124200"/>
            <a:ext cx="228600" cy="228600"/>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87098" name="Oval 58"/>
          <p:cNvSpPr>
            <a:spLocks noChangeArrowheads="1"/>
          </p:cNvSpPr>
          <p:nvPr/>
        </p:nvSpPr>
        <p:spPr bwMode="auto">
          <a:xfrm>
            <a:off x="7467600" y="3124200"/>
            <a:ext cx="228600" cy="228600"/>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87100" name="Oval 60"/>
          <p:cNvSpPr>
            <a:spLocks noChangeArrowheads="1"/>
          </p:cNvSpPr>
          <p:nvPr/>
        </p:nvSpPr>
        <p:spPr bwMode="auto">
          <a:xfrm>
            <a:off x="8534400" y="31242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87101" name="Line 61"/>
          <p:cNvSpPr>
            <a:spLocks noChangeShapeType="1"/>
          </p:cNvSpPr>
          <p:nvPr/>
        </p:nvSpPr>
        <p:spPr bwMode="auto">
          <a:xfrm>
            <a:off x="7010400" y="2286000"/>
            <a:ext cx="1600200" cy="838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7103" name="Line 63"/>
          <p:cNvSpPr>
            <a:spLocks noChangeShapeType="1"/>
          </p:cNvSpPr>
          <p:nvPr/>
        </p:nvSpPr>
        <p:spPr bwMode="auto">
          <a:xfrm>
            <a:off x="6934200" y="2362200"/>
            <a:ext cx="609600" cy="7620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7104" name="Oval 64"/>
          <p:cNvSpPr>
            <a:spLocks noChangeArrowheads="1"/>
          </p:cNvSpPr>
          <p:nvPr/>
        </p:nvSpPr>
        <p:spPr bwMode="auto">
          <a:xfrm>
            <a:off x="5334000" y="3140075"/>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87105" name="Line 65"/>
          <p:cNvSpPr>
            <a:spLocks noChangeShapeType="1"/>
          </p:cNvSpPr>
          <p:nvPr/>
        </p:nvSpPr>
        <p:spPr bwMode="auto">
          <a:xfrm flipH="1">
            <a:off x="5486400" y="2286000"/>
            <a:ext cx="1295400" cy="914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7106" name="Text Box 66"/>
          <p:cNvSpPr txBox="1">
            <a:spLocks noChangeArrowheads="1"/>
          </p:cNvSpPr>
          <p:nvPr/>
        </p:nvSpPr>
        <p:spPr bwMode="auto">
          <a:xfrm>
            <a:off x="4800600" y="2895600"/>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b</a:t>
            </a:r>
            <a:endParaRPr lang="en-US" sz="2400" b="1"/>
          </a:p>
        </p:txBody>
      </p:sp>
      <p:sp>
        <p:nvSpPr>
          <p:cNvPr id="87108" name="Text Box 68"/>
          <p:cNvSpPr txBox="1">
            <a:spLocks noChangeArrowheads="1"/>
          </p:cNvSpPr>
          <p:nvPr/>
        </p:nvSpPr>
        <p:spPr bwMode="auto">
          <a:xfrm>
            <a:off x="7010400" y="2895600"/>
            <a:ext cx="338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f</a:t>
            </a:r>
            <a:endParaRPr lang="en-US" sz="2400" b="1"/>
          </a:p>
        </p:txBody>
      </p:sp>
      <p:sp>
        <p:nvSpPr>
          <p:cNvPr id="87109" name="Text Box 69"/>
          <p:cNvSpPr txBox="1">
            <a:spLocks noChangeArrowheads="1"/>
          </p:cNvSpPr>
          <p:nvPr/>
        </p:nvSpPr>
        <p:spPr bwMode="auto">
          <a:xfrm>
            <a:off x="6248400" y="17526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e</a:t>
            </a:r>
            <a:endParaRPr lang="en-US" sz="2400" b="1"/>
          </a:p>
        </p:txBody>
      </p:sp>
      <p:sp>
        <p:nvSpPr>
          <p:cNvPr id="87114" name="Text Box 74"/>
          <p:cNvSpPr txBox="1">
            <a:spLocks noChangeArrowheads="1"/>
          </p:cNvSpPr>
          <p:nvPr/>
        </p:nvSpPr>
        <p:spPr bwMode="auto">
          <a:xfrm>
            <a:off x="5867400" y="2819400"/>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d</a:t>
            </a:r>
            <a:endParaRPr lang="en-US" sz="2400" b="1"/>
          </a:p>
        </p:txBody>
      </p:sp>
      <p:sp>
        <p:nvSpPr>
          <p:cNvPr id="87130" name="Text Box 90"/>
          <p:cNvSpPr txBox="1">
            <a:spLocks noChangeArrowheads="1"/>
          </p:cNvSpPr>
          <p:nvPr/>
        </p:nvSpPr>
        <p:spPr bwMode="auto">
          <a:xfrm>
            <a:off x="8686800" y="3124200"/>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i</a:t>
            </a:r>
            <a:endParaRPr lang="en-US" sz="2400" b="1"/>
          </a:p>
        </p:txBody>
      </p:sp>
      <p:sp>
        <p:nvSpPr>
          <p:cNvPr id="87132" name="Rectangle 92"/>
          <p:cNvSpPr>
            <a:spLocks noChangeArrowheads="1"/>
          </p:cNvSpPr>
          <p:nvPr/>
        </p:nvSpPr>
        <p:spPr bwMode="auto">
          <a:xfrm>
            <a:off x="3816671" y="45053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90000"/>
              </a:lnSpc>
              <a:spcBef>
                <a:spcPct val="20000"/>
              </a:spcBef>
              <a:buClr>
                <a:schemeClr val="hlink"/>
              </a:buClr>
              <a:buSzPct val="70000"/>
              <a:buFont typeface="Wingdings" pitchFamily="2" charset="2"/>
              <a:buNone/>
            </a:pPr>
            <a:r>
              <a:rPr lang="en-US" sz="2800" b="0">
                <a:latin typeface="Times New Roman" pitchFamily="18" charset="0"/>
              </a:rPr>
              <a:t>Chọn </a:t>
            </a:r>
            <a:r>
              <a:rPr lang="en-US" sz="2800" b="0" i="1">
                <a:latin typeface="Times New Roman" pitchFamily="18" charset="0"/>
              </a:rPr>
              <a:t>e</a:t>
            </a:r>
            <a:r>
              <a:rPr lang="en-US" sz="2800" b="0" baseline="-25000">
                <a:latin typeface="Times New Roman" pitchFamily="18" charset="0"/>
              </a:rPr>
              <a:t> </a:t>
            </a:r>
            <a:r>
              <a:rPr lang="en-US" sz="2800" b="0">
                <a:latin typeface="Times New Roman" pitchFamily="18" charset="0"/>
              </a:rPr>
              <a:t>làm gốc</a:t>
            </a:r>
          </a:p>
        </p:txBody>
      </p:sp>
      <p:sp>
        <p:nvSpPr>
          <p:cNvPr id="87133" name="Rectangle 93"/>
          <p:cNvSpPr>
            <a:spLocks noChangeArrowheads="1"/>
          </p:cNvSpPr>
          <p:nvPr/>
        </p:nvSpPr>
        <p:spPr bwMode="auto">
          <a:xfrm>
            <a:off x="3810000" y="5715000"/>
            <a:ext cx="40927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2800" b="0">
                <a:latin typeface="Times New Roman" pitchFamily="18" charset="0"/>
              </a:rPr>
              <a:t>Các đỉnh mức 1 là: </a:t>
            </a:r>
            <a:r>
              <a:rPr lang="en-US" sz="2800" b="0" i="1">
                <a:latin typeface="Times New Roman" pitchFamily="18" charset="0"/>
              </a:rPr>
              <a:t>b, d, f, i</a:t>
            </a:r>
            <a:endParaRPr lang="en-US" sz="2800" b="0">
              <a:latin typeface="Times New Roman" pitchFamily="18" charset="0"/>
            </a:endParaRPr>
          </a:p>
        </p:txBody>
      </p:sp>
      <p:sp>
        <p:nvSpPr>
          <p:cNvPr id="87135" name="Rectangle 95"/>
          <p:cNvSpPr>
            <a:spLocks noChangeArrowheads="1"/>
          </p:cNvSpPr>
          <p:nvPr/>
        </p:nvSpPr>
        <p:spPr bwMode="auto">
          <a:xfrm>
            <a:off x="3729038" y="5114218"/>
            <a:ext cx="3669594"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lnSpc>
                <a:spcPct val="90000"/>
              </a:lnSpc>
              <a:spcBef>
                <a:spcPct val="20000"/>
              </a:spcBef>
              <a:buClr>
                <a:schemeClr val="hlink"/>
              </a:buClr>
              <a:buSzPct val="70000"/>
              <a:buFont typeface="Wingdings" pitchFamily="2" charset="2"/>
              <a:buNone/>
            </a:pPr>
            <a:r>
              <a:rPr lang="en-US" sz="2800" b="0">
                <a:latin typeface="Times New Roman" pitchFamily="18" charset="0"/>
              </a:rPr>
              <a:t> Chọn các đỉnh kề với </a:t>
            </a:r>
            <a:r>
              <a:rPr lang="en-US" sz="2800" b="0" i="1">
                <a:latin typeface="Times New Roman" pitchFamily="18" charset="0"/>
              </a:rPr>
              <a:t>e</a:t>
            </a:r>
            <a:r>
              <a:rPr lang="en-US" sz="2800" b="0">
                <a:latin typeface="Times New Roman" pitchFamily="18" charset="0"/>
              </a:rPr>
              <a:t>.</a:t>
            </a:r>
          </a:p>
        </p:txBody>
      </p:sp>
      <p:grpSp>
        <p:nvGrpSpPr>
          <p:cNvPr id="3" name="Group 2"/>
          <p:cNvGrpSpPr/>
          <p:nvPr/>
        </p:nvGrpSpPr>
        <p:grpSpPr>
          <a:xfrm>
            <a:off x="457200" y="1685925"/>
            <a:ext cx="3990976" cy="3978275"/>
            <a:chOff x="457200" y="1685925"/>
            <a:chExt cx="3990976" cy="3978275"/>
          </a:xfrm>
        </p:grpSpPr>
        <p:sp>
          <p:nvSpPr>
            <p:cNvPr id="29740" name="Line 36"/>
            <p:cNvSpPr>
              <a:spLocks noChangeShapeType="1"/>
            </p:cNvSpPr>
            <p:nvPr/>
          </p:nvSpPr>
          <p:spPr bwMode="auto">
            <a:xfrm>
              <a:off x="1981200" y="3362325"/>
              <a:ext cx="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27" name="Line 23"/>
            <p:cNvSpPr>
              <a:spLocks noChangeShapeType="1"/>
            </p:cNvSpPr>
            <p:nvPr/>
          </p:nvSpPr>
          <p:spPr bwMode="auto">
            <a:xfrm rot="16200000">
              <a:off x="1562100" y="2882900"/>
              <a:ext cx="0" cy="838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20" name="Line 16"/>
            <p:cNvSpPr>
              <a:spLocks noChangeShapeType="1"/>
            </p:cNvSpPr>
            <p:nvPr/>
          </p:nvSpPr>
          <p:spPr bwMode="auto">
            <a:xfrm rot="16200000">
              <a:off x="2476501" y="2882900"/>
              <a:ext cx="0" cy="838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29717" name="Group 7"/>
            <p:cNvGrpSpPr>
              <a:grpSpLocks/>
            </p:cNvGrpSpPr>
            <p:nvPr/>
          </p:nvGrpSpPr>
          <p:grpSpPr bwMode="auto">
            <a:xfrm>
              <a:off x="1905000" y="2159000"/>
              <a:ext cx="228600" cy="1270000"/>
              <a:chOff x="576" y="1248"/>
              <a:chExt cx="144" cy="800"/>
            </a:xfrm>
          </p:grpSpPr>
          <p:sp>
            <p:nvSpPr>
              <p:cNvPr id="29760" name="Oval 8"/>
              <p:cNvSpPr>
                <a:spLocks noChangeArrowheads="1"/>
              </p:cNvSpPr>
              <p:nvPr/>
            </p:nvSpPr>
            <p:spPr bwMode="auto">
              <a:xfrm>
                <a:off x="576" y="1248"/>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29761" name="Line 9"/>
              <p:cNvSpPr>
                <a:spLocks noChangeShapeType="1"/>
              </p:cNvSpPr>
              <p:nvPr/>
            </p:nvSpPr>
            <p:spPr bwMode="auto">
              <a:xfrm>
                <a:off x="624" y="1392"/>
                <a:ext cx="0" cy="51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62" name="Oval 10"/>
              <p:cNvSpPr>
                <a:spLocks noChangeArrowheads="1"/>
              </p:cNvSpPr>
              <p:nvPr/>
            </p:nvSpPr>
            <p:spPr bwMode="auto">
              <a:xfrm>
                <a:off x="576" y="1904"/>
                <a:ext cx="144" cy="144"/>
              </a:xfrm>
              <a:prstGeom prst="ellipse">
                <a:avLst/>
              </a:prstGeom>
              <a:solidFill>
                <a:srgbClr val="FF0000"/>
              </a:solidFill>
              <a:ln w="28575">
                <a:solidFill>
                  <a:schemeClr val="tx1"/>
                </a:solidFill>
                <a:round/>
                <a:headEnd type="none" w="sm" len="sm"/>
                <a:tailEnd type="none" w="sm" len="sm"/>
              </a:ln>
            </p:spPr>
            <p:txBody>
              <a:bodyPr wrap="none" anchor="ctr"/>
              <a:lstStyle/>
              <a:p>
                <a:pPr algn="ctr" eaLnBrk="0" hangingPunct="0"/>
                <a:endParaRPr lang="en-US" sz="2400">
                  <a:solidFill>
                    <a:srgbClr val="FF0000"/>
                  </a:solidFill>
                </a:endParaRPr>
              </a:p>
            </p:txBody>
          </p:sp>
        </p:grpSp>
        <p:grpSp>
          <p:nvGrpSpPr>
            <p:cNvPr id="29718" name="Group 11"/>
            <p:cNvGrpSpPr>
              <a:grpSpLocks/>
            </p:cNvGrpSpPr>
            <p:nvPr/>
          </p:nvGrpSpPr>
          <p:grpSpPr bwMode="auto">
            <a:xfrm>
              <a:off x="2819401" y="2159000"/>
              <a:ext cx="228600" cy="1219200"/>
              <a:chOff x="576" y="1248"/>
              <a:chExt cx="144" cy="768"/>
            </a:xfrm>
          </p:grpSpPr>
          <p:sp>
            <p:nvSpPr>
              <p:cNvPr id="29757" name="Oval 12"/>
              <p:cNvSpPr>
                <a:spLocks noChangeArrowheads="1"/>
              </p:cNvSpPr>
              <p:nvPr/>
            </p:nvSpPr>
            <p:spPr bwMode="auto">
              <a:xfrm>
                <a:off x="576" y="1248"/>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29758" name="Line 13"/>
              <p:cNvSpPr>
                <a:spLocks noChangeShapeType="1"/>
              </p:cNvSpPr>
              <p:nvPr/>
            </p:nvSpPr>
            <p:spPr bwMode="auto">
              <a:xfrm>
                <a:off x="624" y="1392"/>
                <a:ext cx="0" cy="48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59" name="Oval 14"/>
              <p:cNvSpPr>
                <a:spLocks noChangeArrowheads="1"/>
              </p:cNvSpPr>
              <p:nvPr/>
            </p:nvSpPr>
            <p:spPr bwMode="auto">
              <a:xfrm>
                <a:off x="576" y="1872"/>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grpSp>
        <p:sp>
          <p:nvSpPr>
            <p:cNvPr id="29719" name="Oval 15"/>
            <p:cNvSpPr>
              <a:spLocks noChangeArrowheads="1"/>
            </p:cNvSpPr>
            <p:nvPr/>
          </p:nvSpPr>
          <p:spPr bwMode="auto">
            <a:xfrm>
              <a:off x="3657601" y="21590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29721" name="Oval 17"/>
            <p:cNvSpPr>
              <a:spLocks noChangeArrowheads="1"/>
            </p:cNvSpPr>
            <p:nvPr/>
          </p:nvSpPr>
          <p:spPr bwMode="auto">
            <a:xfrm>
              <a:off x="3657601" y="3149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29722" name="Line 18"/>
            <p:cNvSpPr>
              <a:spLocks noChangeShapeType="1"/>
            </p:cNvSpPr>
            <p:nvPr/>
          </p:nvSpPr>
          <p:spPr bwMode="auto">
            <a:xfrm>
              <a:off x="1066800" y="2295525"/>
              <a:ext cx="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23" name="Line 19"/>
            <p:cNvSpPr>
              <a:spLocks noChangeShapeType="1"/>
            </p:cNvSpPr>
            <p:nvPr/>
          </p:nvSpPr>
          <p:spPr bwMode="auto">
            <a:xfrm flipH="1">
              <a:off x="2895601" y="3362325"/>
              <a:ext cx="83820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24" name="Text Box 20"/>
            <p:cNvSpPr txBox="1">
              <a:spLocks noChangeArrowheads="1"/>
            </p:cNvSpPr>
            <p:nvPr/>
          </p:nvSpPr>
          <p:spPr bwMode="auto">
            <a:xfrm>
              <a:off x="457200" y="1914525"/>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a</a:t>
              </a:r>
              <a:endParaRPr lang="en-US" sz="2400" b="1"/>
            </a:p>
          </p:txBody>
        </p:sp>
        <p:sp>
          <p:nvSpPr>
            <p:cNvPr id="29725" name="Line 21"/>
            <p:cNvSpPr>
              <a:spLocks noChangeShapeType="1"/>
            </p:cNvSpPr>
            <p:nvPr/>
          </p:nvSpPr>
          <p:spPr bwMode="auto">
            <a:xfrm>
              <a:off x="1981200" y="2235200"/>
              <a:ext cx="9144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26" name="Line 22"/>
            <p:cNvSpPr>
              <a:spLocks noChangeShapeType="1"/>
            </p:cNvSpPr>
            <p:nvPr/>
          </p:nvSpPr>
          <p:spPr bwMode="auto">
            <a:xfrm flipH="1">
              <a:off x="2971801" y="3286125"/>
              <a:ext cx="838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28" name="Oval 24"/>
            <p:cNvSpPr>
              <a:spLocks noChangeArrowheads="1"/>
            </p:cNvSpPr>
            <p:nvPr/>
          </p:nvSpPr>
          <p:spPr bwMode="auto">
            <a:xfrm>
              <a:off x="914400" y="3149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29729" name="Line 25"/>
            <p:cNvSpPr>
              <a:spLocks noChangeShapeType="1"/>
            </p:cNvSpPr>
            <p:nvPr/>
          </p:nvSpPr>
          <p:spPr bwMode="auto">
            <a:xfrm flipH="1" flipV="1">
              <a:off x="1066800" y="2219325"/>
              <a:ext cx="914400" cy="1587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30" name="Text Box 26"/>
            <p:cNvSpPr txBox="1">
              <a:spLocks noChangeArrowheads="1"/>
            </p:cNvSpPr>
            <p:nvPr/>
          </p:nvSpPr>
          <p:spPr bwMode="auto">
            <a:xfrm>
              <a:off x="1752600" y="1762125"/>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b</a:t>
              </a:r>
              <a:endParaRPr lang="en-US" sz="2400" b="1"/>
            </a:p>
          </p:txBody>
        </p:sp>
        <p:sp>
          <p:nvSpPr>
            <p:cNvPr id="29731" name="Text Box 27"/>
            <p:cNvSpPr txBox="1">
              <a:spLocks noChangeArrowheads="1"/>
            </p:cNvSpPr>
            <p:nvPr/>
          </p:nvSpPr>
          <p:spPr bwMode="auto">
            <a:xfrm>
              <a:off x="4038601" y="3133725"/>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g</a:t>
              </a:r>
              <a:endParaRPr lang="en-US" sz="2400" b="1"/>
            </a:p>
          </p:txBody>
        </p:sp>
        <p:sp>
          <p:nvSpPr>
            <p:cNvPr id="29732" name="Text Box 28"/>
            <p:cNvSpPr txBox="1">
              <a:spLocks noChangeArrowheads="1"/>
            </p:cNvSpPr>
            <p:nvPr/>
          </p:nvSpPr>
          <p:spPr bwMode="auto">
            <a:xfrm>
              <a:off x="2438400" y="2752725"/>
              <a:ext cx="338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f</a:t>
              </a:r>
              <a:endParaRPr lang="en-US" sz="2400" b="1"/>
            </a:p>
          </p:txBody>
        </p:sp>
        <p:sp>
          <p:nvSpPr>
            <p:cNvPr id="29733" name="Text Box 29"/>
            <p:cNvSpPr txBox="1">
              <a:spLocks noChangeArrowheads="1"/>
            </p:cNvSpPr>
            <p:nvPr/>
          </p:nvSpPr>
          <p:spPr bwMode="auto">
            <a:xfrm>
              <a:off x="1447800" y="2752725"/>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e</a:t>
              </a:r>
              <a:endParaRPr lang="en-US" sz="2400" b="1"/>
            </a:p>
          </p:txBody>
        </p:sp>
        <p:sp>
          <p:nvSpPr>
            <p:cNvPr id="29734" name="Text Box 30"/>
            <p:cNvSpPr txBox="1">
              <a:spLocks noChangeArrowheads="1"/>
            </p:cNvSpPr>
            <p:nvPr/>
          </p:nvSpPr>
          <p:spPr bwMode="auto">
            <a:xfrm>
              <a:off x="2711451" y="1685925"/>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c</a:t>
              </a:r>
              <a:endParaRPr lang="en-US" sz="2400" b="1"/>
            </a:p>
          </p:txBody>
        </p:sp>
        <p:sp>
          <p:nvSpPr>
            <p:cNvPr id="29735" name="Text Box 31"/>
            <p:cNvSpPr txBox="1">
              <a:spLocks noChangeArrowheads="1"/>
            </p:cNvSpPr>
            <p:nvPr/>
          </p:nvSpPr>
          <p:spPr bwMode="auto">
            <a:xfrm>
              <a:off x="3567113" y="1685925"/>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l</a:t>
              </a:r>
              <a:endParaRPr lang="en-US" sz="2400" b="1"/>
            </a:p>
          </p:txBody>
        </p:sp>
        <p:sp>
          <p:nvSpPr>
            <p:cNvPr id="29736" name="Oval 32"/>
            <p:cNvSpPr>
              <a:spLocks noChangeArrowheads="1"/>
            </p:cNvSpPr>
            <p:nvPr/>
          </p:nvSpPr>
          <p:spPr bwMode="auto">
            <a:xfrm>
              <a:off x="914400" y="2143125"/>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29737" name="Oval 33"/>
            <p:cNvSpPr>
              <a:spLocks noChangeArrowheads="1"/>
            </p:cNvSpPr>
            <p:nvPr/>
          </p:nvSpPr>
          <p:spPr bwMode="auto">
            <a:xfrm>
              <a:off x="914400" y="4200525"/>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29738" name="Text Box 34"/>
            <p:cNvSpPr txBox="1">
              <a:spLocks noChangeArrowheads="1"/>
            </p:cNvSpPr>
            <p:nvPr/>
          </p:nvSpPr>
          <p:spPr bwMode="auto">
            <a:xfrm>
              <a:off x="533400" y="2981325"/>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d</a:t>
              </a:r>
              <a:endParaRPr lang="en-US" sz="2400" b="1"/>
            </a:p>
          </p:txBody>
        </p:sp>
        <p:sp>
          <p:nvSpPr>
            <p:cNvPr id="29739" name="Line 35"/>
            <p:cNvSpPr>
              <a:spLocks noChangeShapeType="1"/>
            </p:cNvSpPr>
            <p:nvPr/>
          </p:nvSpPr>
          <p:spPr bwMode="auto">
            <a:xfrm>
              <a:off x="1066800" y="3286125"/>
              <a:ext cx="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41" name="Line 37"/>
            <p:cNvSpPr>
              <a:spLocks noChangeShapeType="1"/>
            </p:cNvSpPr>
            <p:nvPr/>
          </p:nvSpPr>
          <p:spPr bwMode="auto">
            <a:xfrm>
              <a:off x="2895601" y="3362325"/>
              <a:ext cx="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n>
                  <a:solidFill>
                    <a:srgbClr val="00B050"/>
                  </a:solidFill>
                </a:ln>
              </a:endParaRPr>
            </a:p>
          </p:txBody>
        </p:sp>
        <p:sp>
          <p:nvSpPr>
            <p:cNvPr id="29742" name="Oval 38"/>
            <p:cNvSpPr>
              <a:spLocks noChangeArrowheads="1"/>
            </p:cNvSpPr>
            <p:nvPr/>
          </p:nvSpPr>
          <p:spPr bwMode="auto">
            <a:xfrm>
              <a:off x="914400" y="5343525"/>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29743" name="Oval 39"/>
            <p:cNvSpPr>
              <a:spLocks noChangeArrowheads="1"/>
            </p:cNvSpPr>
            <p:nvPr/>
          </p:nvSpPr>
          <p:spPr bwMode="auto">
            <a:xfrm>
              <a:off x="1828800" y="5267325"/>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29744" name="Oval 40"/>
            <p:cNvSpPr>
              <a:spLocks noChangeArrowheads="1"/>
            </p:cNvSpPr>
            <p:nvPr/>
          </p:nvSpPr>
          <p:spPr bwMode="auto">
            <a:xfrm>
              <a:off x="2819401" y="4200525"/>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29745" name="Oval 41"/>
            <p:cNvSpPr>
              <a:spLocks noChangeArrowheads="1"/>
            </p:cNvSpPr>
            <p:nvPr/>
          </p:nvSpPr>
          <p:spPr bwMode="auto">
            <a:xfrm>
              <a:off x="1828800" y="4200525"/>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29746" name="Line 42"/>
            <p:cNvSpPr>
              <a:spLocks noChangeShapeType="1"/>
            </p:cNvSpPr>
            <p:nvPr/>
          </p:nvSpPr>
          <p:spPr bwMode="auto">
            <a:xfrm>
              <a:off x="1066800" y="4352925"/>
              <a:ext cx="838200" cy="1066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47" name="Line 43"/>
            <p:cNvSpPr>
              <a:spLocks noChangeShapeType="1"/>
            </p:cNvSpPr>
            <p:nvPr/>
          </p:nvSpPr>
          <p:spPr bwMode="auto">
            <a:xfrm>
              <a:off x="3733801" y="2295525"/>
              <a:ext cx="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48" name="Line 44"/>
            <p:cNvSpPr>
              <a:spLocks noChangeShapeType="1"/>
            </p:cNvSpPr>
            <p:nvPr/>
          </p:nvSpPr>
          <p:spPr bwMode="auto">
            <a:xfrm>
              <a:off x="1981200" y="4429125"/>
              <a:ext cx="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49" name="Line 45"/>
            <p:cNvSpPr>
              <a:spLocks noChangeShapeType="1"/>
            </p:cNvSpPr>
            <p:nvPr/>
          </p:nvSpPr>
          <p:spPr bwMode="auto">
            <a:xfrm rot="16200000">
              <a:off x="2476501" y="3933825"/>
              <a:ext cx="0" cy="838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50" name="Line 46"/>
            <p:cNvSpPr>
              <a:spLocks noChangeShapeType="1"/>
            </p:cNvSpPr>
            <p:nvPr/>
          </p:nvSpPr>
          <p:spPr bwMode="auto">
            <a:xfrm rot="16200000">
              <a:off x="1485900" y="3933825"/>
              <a:ext cx="0" cy="838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51" name="Line 47"/>
            <p:cNvSpPr>
              <a:spLocks noChangeShapeType="1"/>
            </p:cNvSpPr>
            <p:nvPr/>
          </p:nvSpPr>
          <p:spPr bwMode="auto">
            <a:xfrm rot="16200000">
              <a:off x="1409700" y="5000625"/>
              <a:ext cx="0" cy="838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752" name="Text Box 48"/>
            <p:cNvSpPr txBox="1">
              <a:spLocks noChangeArrowheads="1"/>
            </p:cNvSpPr>
            <p:nvPr/>
          </p:nvSpPr>
          <p:spPr bwMode="auto">
            <a:xfrm>
              <a:off x="2057400" y="5267325"/>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k</a:t>
              </a:r>
              <a:endParaRPr lang="en-US" sz="2400" b="1"/>
            </a:p>
          </p:txBody>
        </p:sp>
        <p:sp>
          <p:nvSpPr>
            <p:cNvPr id="29753" name="Text Box 49"/>
            <p:cNvSpPr txBox="1">
              <a:spLocks noChangeArrowheads="1"/>
            </p:cNvSpPr>
            <p:nvPr/>
          </p:nvSpPr>
          <p:spPr bwMode="auto">
            <a:xfrm>
              <a:off x="457200" y="5267325"/>
              <a:ext cx="479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m</a:t>
              </a:r>
              <a:endParaRPr lang="en-US" sz="2400" b="1"/>
            </a:p>
          </p:txBody>
        </p:sp>
        <p:sp>
          <p:nvSpPr>
            <p:cNvPr id="29754" name="Text Box 50"/>
            <p:cNvSpPr txBox="1">
              <a:spLocks noChangeArrowheads="1"/>
            </p:cNvSpPr>
            <p:nvPr/>
          </p:nvSpPr>
          <p:spPr bwMode="auto">
            <a:xfrm>
              <a:off x="457200" y="4200525"/>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h</a:t>
              </a:r>
              <a:endParaRPr lang="en-US" sz="2400" b="1"/>
            </a:p>
          </p:txBody>
        </p:sp>
        <p:sp>
          <p:nvSpPr>
            <p:cNvPr id="29755" name="Text Box 51"/>
            <p:cNvSpPr txBox="1">
              <a:spLocks noChangeArrowheads="1"/>
            </p:cNvSpPr>
            <p:nvPr/>
          </p:nvSpPr>
          <p:spPr bwMode="auto">
            <a:xfrm>
              <a:off x="2667001" y="4429125"/>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a:r>
                <a:rPr lang="en-US" sz="2000" b="1" i="1"/>
                <a:t> j</a:t>
              </a:r>
              <a:endParaRPr lang="en-US" sz="2400" b="1"/>
            </a:p>
          </p:txBody>
        </p:sp>
        <p:sp>
          <p:nvSpPr>
            <p:cNvPr id="29756" name="Text Box 52"/>
            <p:cNvSpPr txBox="1">
              <a:spLocks noChangeArrowheads="1"/>
            </p:cNvSpPr>
            <p:nvPr/>
          </p:nvSpPr>
          <p:spPr bwMode="auto">
            <a:xfrm>
              <a:off x="1981200" y="4429125"/>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i</a:t>
              </a:r>
              <a:endParaRPr lang="en-US" sz="2400" b="1"/>
            </a:p>
          </p:txBody>
        </p:sp>
      </p:grpSp>
    </p:spTree>
    <p:extLst>
      <p:ext uri="{BB962C8B-B14F-4D97-AF65-F5344CB8AC3E}">
        <p14:creationId xmlns:p14="http://schemas.microsoft.com/office/powerpoint/2010/main" val="12307734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870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132"/>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87093"/>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8710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71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710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7106"/>
                                        </p:tgtEl>
                                        <p:attrNameLst>
                                          <p:attrName>style.visibility</p:attrName>
                                        </p:attrNameLst>
                                      </p:cBhvr>
                                      <p:to>
                                        <p:strVal val="visible"/>
                                      </p:to>
                                    </p:set>
                                  </p:childTnLst>
                                </p:cTn>
                              </p:par>
                            </p:childTnLst>
                          </p:cTn>
                        </p:par>
                        <p:par>
                          <p:cTn id="27" fill="hold" nodeType="afterGroup">
                            <p:stCondLst>
                              <p:cond delay="0"/>
                            </p:stCondLst>
                            <p:childTnLst>
                              <p:par>
                                <p:cTn id="28" presetID="22" presetClass="entr" presetSubtype="2" fill="hold" grpId="0" nodeType="afterEffect">
                                  <p:stCondLst>
                                    <p:cond delay="0"/>
                                  </p:stCondLst>
                                  <p:childTnLst>
                                    <p:set>
                                      <p:cBhvr>
                                        <p:cTn id="29" dur="1" fill="hold">
                                          <p:stCondLst>
                                            <p:cond delay="0"/>
                                          </p:stCondLst>
                                        </p:cTn>
                                        <p:tgtEl>
                                          <p:spTgt spid="87105"/>
                                        </p:tgtEl>
                                        <p:attrNameLst>
                                          <p:attrName>style.visibility</p:attrName>
                                        </p:attrNameLst>
                                      </p:cBhvr>
                                      <p:to>
                                        <p:strVal val="visible"/>
                                      </p:to>
                                    </p:set>
                                    <p:animEffect transition="in" filter="wipe(right)">
                                      <p:cBhvr>
                                        <p:cTn id="30" dur="500"/>
                                        <p:tgtEl>
                                          <p:spTgt spid="87105"/>
                                        </p:tgtEl>
                                      </p:cBhvr>
                                    </p:animEffect>
                                  </p:childTnLst>
                                </p:cTn>
                              </p:par>
                            </p:childTnLst>
                          </p:cTn>
                        </p:par>
                        <p:par>
                          <p:cTn id="31" fill="hold" nodeType="afterGroup">
                            <p:stCondLst>
                              <p:cond delay="500"/>
                            </p:stCondLst>
                            <p:childTnLst>
                              <p:par>
                                <p:cTn id="32" presetID="1" presetClass="entr" presetSubtype="0" fill="hold" grpId="0" nodeType="afterEffect">
                                  <p:stCondLst>
                                    <p:cond delay="0"/>
                                  </p:stCondLst>
                                  <p:childTnLst>
                                    <p:set>
                                      <p:cBhvr>
                                        <p:cTn id="33" dur="1" fill="hold">
                                          <p:stCondLst>
                                            <p:cond delay="0"/>
                                          </p:stCondLst>
                                        </p:cTn>
                                        <p:tgtEl>
                                          <p:spTgt spid="87095"/>
                                        </p:tgtEl>
                                        <p:attrNameLst>
                                          <p:attrName>style.visibility</p:attrName>
                                        </p:attrNameLst>
                                      </p:cBhvr>
                                      <p:to>
                                        <p:strVal val="visible"/>
                                      </p:to>
                                    </p:set>
                                  </p:childTnLst>
                                </p:cTn>
                              </p:par>
                            </p:childTnLst>
                          </p:cTn>
                        </p:par>
                        <p:par>
                          <p:cTn id="34" fill="hold" nodeType="afterGroup">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87114"/>
                                        </p:tgtEl>
                                        <p:attrNameLst>
                                          <p:attrName>style.visibility</p:attrName>
                                        </p:attrNameLst>
                                      </p:cBhvr>
                                      <p:to>
                                        <p:strVal val="visible"/>
                                      </p:to>
                                    </p:set>
                                  </p:childTnLst>
                                </p:cTn>
                              </p:par>
                            </p:childTnLst>
                          </p:cTn>
                        </p:par>
                        <p:par>
                          <p:cTn id="37" fill="hold" nodeType="afterGroup">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87094"/>
                                        </p:tgtEl>
                                        <p:attrNameLst>
                                          <p:attrName>style.visibility</p:attrName>
                                        </p:attrNameLst>
                                      </p:cBhvr>
                                      <p:to>
                                        <p:strVal val="visible"/>
                                      </p:to>
                                    </p:set>
                                    <p:animEffect transition="in" filter="wipe(up)">
                                      <p:cBhvr>
                                        <p:cTn id="40" dur="500"/>
                                        <p:tgtEl>
                                          <p:spTgt spid="87094"/>
                                        </p:tgtEl>
                                      </p:cBhvr>
                                    </p:animEffect>
                                  </p:childTnLst>
                                </p:cTn>
                              </p:par>
                            </p:childTnLst>
                          </p:cTn>
                        </p:par>
                        <p:par>
                          <p:cTn id="41" fill="hold" nodeType="afterGroup">
                            <p:stCondLst>
                              <p:cond delay="1000"/>
                            </p:stCondLst>
                            <p:childTnLst>
                              <p:par>
                                <p:cTn id="42" presetID="1" presetClass="entr" presetSubtype="0" fill="hold" grpId="0" nodeType="afterEffect">
                                  <p:stCondLst>
                                    <p:cond delay="0"/>
                                  </p:stCondLst>
                                  <p:childTnLst>
                                    <p:set>
                                      <p:cBhvr>
                                        <p:cTn id="43" dur="1" fill="hold">
                                          <p:stCondLst>
                                            <p:cond delay="0"/>
                                          </p:stCondLst>
                                        </p:cTn>
                                        <p:tgtEl>
                                          <p:spTgt spid="87098"/>
                                        </p:tgtEl>
                                        <p:attrNameLst>
                                          <p:attrName>style.visibility</p:attrName>
                                        </p:attrNameLst>
                                      </p:cBhvr>
                                      <p:to>
                                        <p:strVal val="visible"/>
                                      </p:to>
                                    </p:set>
                                  </p:childTnLst>
                                </p:cTn>
                              </p:par>
                            </p:childTnLst>
                          </p:cTn>
                        </p:par>
                        <p:par>
                          <p:cTn id="44" fill="hold" nodeType="afterGroup">
                            <p:stCondLst>
                              <p:cond delay="1000"/>
                            </p:stCondLst>
                            <p:childTnLst>
                              <p:par>
                                <p:cTn id="45" presetID="1" presetClass="entr" presetSubtype="0" fill="hold" grpId="0" nodeType="afterEffect">
                                  <p:stCondLst>
                                    <p:cond delay="0"/>
                                  </p:stCondLst>
                                  <p:childTnLst>
                                    <p:set>
                                      <p:cBhvr>
                                        <p:cTn id="46" dur="1" fill="hold">
                                          <p:stCondLst>
                                            <p:cond delay="0"/>
                                          </p:stCondLst>
                                        </p:cTn>
                                        <p:tgtEl>
                                          <p:spTgt spid="87108"/>
                                        </p:tgtEl>
                                        <p:attrNameLst>
                                          <p:attrName>style.visibility</p:attrName>
                                        </p:attrNameLst>
                                      </p:cBhvr>
                                      <p:to>
                                        <p:strVal val="visible"/>
                                      </p:to>
                                    </p:set>
                                  </p:childTnLst>
                                </p:cTn>
                              </p:par>
                            </p:childTnLst>
                          </p:cTn>
                        </p:par>
                        <p:par>
                          <p:cTn id="47" fill="hold" nodeType="afterGroup">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87103"/>
                                        </p:tgtEl>
                                        <p:attrNameLst>
                                          <p:attrName>style.visibility</p:attrName>
                                        </p:attrNameLst>
                                      </p:cBhvr>
                                      <p:to>
                                        <p:strVal val="visible"/>
                                      </p:to>
                                    </p:set>
                                    <p:animEffect transition="in" filter="wipe(left)">
                                      <p:cBhvr>
                                        <p:cTn id="50" dur="500"/>
                                        <p:tgtEl>
                                          <p:spTgt spid="87103"/>
                                        </p:tgtEl>
                                      </p:cBhvr>
                                    </p:animEffect>
                                  </p:childTnLst>
                                </p:cTn>
                              </p:par>
                            </p:childTnLst>
                          </p:cTn>
                        </p:par>
                        <p:par>
                          <p:cTn id="51" fill="hold" nodeType="afterGroup">
                            <p:stCondLst>
                              <p:cond delay="1500"/>
                            </p:stCondLst>
                            <p:childTnLst>
                              <p:par>
                                <p:cTn id="52" presetID="1" presetClass="entr" presetSubtype="0" fill="hold" grpId="0" nodeType="afterEffect">
                                  <p:stCondLst>
                                    <p:cond delay="0"/>
                                  </p:stCondLst>
                                  <p:childTnLst>
                                    <p:set>
                                      <p:cBhvr>
                                        <p:cTn id="53" dur="1" fill="hold">
                                          <p:stCondLst>
                                            <p:cond delay="0"/>
                                          </p:stCondLst>
                                        </p:cTn>
                                        <p:tgtEl>
                                          <p:spTgt spid="87100"/>
                                        </p:tgtEl>
                                        <p:attrNameLst>
                                          <p:attrName>style.visibility</p:attrName>
                                        </p:attrNameLst>
                                      </p:cBhvr>
                                      <p:to>
                                        <p:strVal val="visible"/>
                                      </p:to>
                                    </p:set>
                                  </p:childTnLst>
                                </p:cTn>
                              </p:par>
                            </p:childTnLst>
                          </p:cTn>
                        </p:par>
                        <p:par>
                          <p:cTn id="54" fill="hold" nodeType="afterGroup">
                            <p:stCondLst>
                              <p:cond delay="1500"/>
                            </p:stCondLst>
                            <p:childTnLst>
                              <p:par>
                                <p:cTn id="55" presetID="1" presetClass="entr" presetSubtype="0" fill="hold" grpId="0" nodeType="afterEffect">
                                  <p:stCondLst>
                                    <p:cond delay="0"/>
                                  </p:stCondLst>
                                  <p:childTnLst>
                                    <p:set>
                                      <p:cBhvr>
                                        <p:cTn id="56" dur="1" fill="hold">
                                          <p:stCondLst>
                                            <p:cond delay="0"/>
                                          </p:stCondLst>
                                        </p:cTn>
                                        <p:tgtEl>
                                          <p:spTgt spid="87130"/>
                                        </p:tgtEl>
                                        <p:attrNameLst>
                                          <p:attrName>style.visibility</p:attrName>
                                        </p:attrNameLst>
                                      </p:cBhvr>
                                      <p:to>
                                        <p:strVal val="visible"/>
                                      </p:to>
                                    </p:set>
                                  </p:childTnLst>
                                </p:cTn>
                              </p:par>
                            </p:childTnLst>
                          </p:cTn>
                        </p:par>
                        <p:par>
                          <p:cTn id="57" fill="hold" nodeType="afterGroup">
                            <p:stCondLst>
                              <p:cond delay="1500"/>
                            </p:stCondLst>
                            <p:childTnLst>
                              <p:par>
                                <p:cTn id="58" presetID="22" presetClass="entr" presetSubtype="8" fill="hold" grpId="0" nodeType="afterEffect">
                                  <p:stCondLst>
                                    <p:cond delay="0"/>
                                  </p:stCondLst>
                                  <p:childTnLst>
                                    <p:set>
                                      <p:cBhvr>
                                        <p:cTn id="59" dur="1" fill="hold">
                                          <p:stCondLst>
                                            <p:cond delay="0"/>
                                          </p:stCondLst>
                                        </p:cTn>
                                        <p:tgtEl>
                                          <p:spTgt spid="87101"/>
                                        </p:tgtEl>
                                        <p:attrNameLst>
                                          <p:attrName>style.visibility</p:attrName>
                                        </p:attrNameLst>
                                      </p:cBhvr>
                                      <p:to>
                                        <p:strVal val="visible"/>
                                      </p:to>
                                    </p:set>
                                    <p:animEffect transition="in" filter="wipe(left)">
                                      <p:cBhvr>
                                        <p:cTn id="60" dur="500"/>
                                        <p:tgtEl>
                                          <p:spTgt spid="87101"/>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7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p:bldP spid="87093" grpId="0" animBg="1"/>
      <p:bldP spid="87094" grpId="0" animBg="1"/>
      <p:bldP spid="87095" grpId="0" animBg="1"/>
      <p:bldP spid="87098" grpId="0" animBg="1"/>
      <p:bldP spid="87100" grpId="0" animBg="1"/>
      <p:bldP spid="87101" grpId="0" animBg="1"/>
      <p:bldP spid="87103" grpId="0" animBg="1"/>
      <p:bldP spid="87104" grpId="0" animBg="1"/>
      <p:bldP spid="87105" grpId="0" animBg="1"/>
      <p:bldP spid="87106" grpId="0"/>
      <p:bldP spid="87108" grpId="0"/>
      <p:bldP spid="87109" grpId="0"/>
      <p:bldP spid="87114" grpId="0"/>
      <p:bldP spid="87130" grpId="0"/>
      <p:bldP spid="87132" grpId="0"/>
      <p:bldP spid="87133" grpId="0"/>
      <p:bldP spid="871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04800" y="914400"/>
            <a:ext cx="3990975" cy="3978275"/>
            <a:chOff x="304800" y="914400"/>
            <a:chExt cx="3990975" cy="3978275"/>
          </a:xfrm>
        </p:grpSpPr>
        <p:grpSp>
          <p:nvGrpSpPr>
            <p:cNvPr id="30761" name="Group 4"/>
            <p:cNvGrpSpPr>
              <a:grpSpLocks/>
            </p:cNvGrpSpPr>
            <p:nvPr/>
          </p:nvGrpSpPr>
          <p:grpSpPr bwMode="auto">
            <a:xfrm>
              <a:off x="1752600" y="1387475"/>
              <a:ext cx="228600" cy="1219200"/>
              <a:chOff x="576" y="1248"/>
              <a:chExt cx="144" cy="768"/>
            </a:xfrm>
          </p:grpSpPr>
          <p:sp>
            <p:nvSpPr>
              <p:cNvPr id="30804" name="Oval 5"/>
              <p:cNvSpPr>
                <a:spLocks noChangeArrowheads="1"/>
              </p:cNvSpPr>
              <p:nvPr/>
            </p:nvSpPr>
            <p:spPr bwMode="auto">
              <a:xfrm>
                <a:off x="576" y="1248"/>
                <a:ext cx="144" cy="144"/>
              </a:xfrm>
              <a:prstGeom prst="ellipse">
                <a:avLst/>
              </a:prstGeom>
              <a:solidFill>
                <a:schemeClr val="tx1"/>
              </a:solidFill>
              <a:ln w="57150">
                <a:solidFill>
                  <a:srgbClr val="FF0000"/>
                </a:solidFill>
                <a:round/>
                <a:headEnd type="none" w="sm" len="sm"/>
                <a:tailEnd type="none" w="sm" len="sm"/>
              </a:ln>
            </p:spPr>
            <p:txBody>
              <a:bodyPr wrap="none" anchor="ctr"/>
              <a:lstStyle/>
              <a:p>
                <a:pPr algn="ctr" eaLnBrk="0" hangingPunct="0"/>
                <a:endParaRPr lang="en-US" sz="2400"/>
              </a:p>
            </p:txBody>
          </p:sp>
          <p:sp>
            <p:nvSpPr>
              <p:cNvPr id="30805" name="Line 6"/>
              <p:cNvSpPr>
                <a:spLocks noChangeShapeType="1"/>
              </p:cNvSpPr>
              <p:nvPr/>
            </p:nvSpPr>
            <p:spPr bwMode="auto">
              <a:xfrm>
                <a:off x="645" y="1392"/>
                <a:ext cx="0" cy="48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806" name="Oval 7"/>
              <p:cNvSpPr>
                <a:spLocks noChangeArrowheads="1"/>
              </p:cNvSpPr>
              <p:nvPr/>
            </p:nvSpPr>
            <p:spPr bwMode="auto">
              <a:xfrm>
                <a:off x="576" y="1872"/>
                <a:ext cx="144" cy="144"/>
              </a:xfrm>
              <a:prstGeom prst="ellipse">
                <a:avLst/>
              </a:prstGeom>
              <a:solidFill>
                <a:srgbClr val="FF0000"/>
              </a:solidFill>
              <a:ln w="57150">
                <a:solidFill>
                  <a:srgbClr val="FF0000"/>
                </a:solidFill>
                <a:round/>
                <a:headEnd type="none" w="sm" len="sm"/>
                <a:tailEnd type="none" w="sm" len="sm"/>
              </a:ln>
            </p:spPr>
            <p:txBody>
              <a:bodyPr wrap="none" anchor="ctr"/>
              <a:lstStyle/>
              <a:p>
                <a:pPr algn="ctr" eaLnBrk="0" hangingPunct="0"/>
                <a:endParaRPr lang="en-US" sz="2400"/>
              </a:p>
            </p:txBody>
          </p:sp>
        </p:grpSp>
        <p:sp>
          <p:nvSpPr>
            <p:cNvPr id="30764" name="Line 13"/>
            <p:cNvSpPr>
              <a:spLocks noChangeShapeType="1"/>
            </p:cNvSpPr>
            <p:nvPr/>
          </p:nvSpPr>
          <p:spPr bwMode="auto">
            <a:xfrm rot="16200000">
              <a:off x="2324100" y="2111375"/>
              <a:ext cx="0" cy="83820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71" name="Line 20"/>
            <p:cNvSpPr>
              <a:spLocks noChangeShapeType="1"/>
            </p:cNvSpPr>
            <p:nvPr/>
          </p:nvSpPr>
          <p:spPr bwMode="auto">
            <a:xfrm rot="16200000">
              <a:off x="1409700" y="2111375"/>
              <a:ext cx="0" cy="83820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84" name="Line 33"/>
            <p:cNvSpPr>
              <a:spLocks noChangeShapeType="1"/>
            </p:cNvSpPr>
            <p:nvPr/>
          </p:nvSpPr>
          <p:spPr bwMode="auto">
            <a:xfrm>
              <a:off x="1828800" y="2590800"/>
              <a:ext cx="0" cy="99060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30762" name="Group 8"/>
            <p:cNvGrpSpPr>
              <a:grpSpLocks/>
            </p:cNvGrpSpPr>
            <p:nvPr/>
          </p:nvGrpSpPr>
          <p:grpSpPr bwMode="auto">
            <a:xfrm>
              <a:off x="2667000" y="1387475"/>
              <a:ext cx="228600" cy="1219200"/>
              <a:chOff x="576" y="1248"/>
              <a:chExt cx="144" cy="768"/>
            </a:xfrm>
          </p:grpSpPr>
          <p:sp>
            <p:nvSpPr>
              <p:cNvPr id="30801" name="Oval 9"/>
              <p:cNvSpPr>
                <a:spLocks noChangeArrowheads="1"/>
              </p:cNvSpPr>
              <p:nvPr/>
            </p:nvSpPr>
            <p:spPr bwMode="auto">
              <a:xfrm>
                <a:off x="576" y="1248"/>
                <a:ext cx="144" cy="144"/>
              </a:xfrm>
              <a:prstGeom prst="ellipse">
                <a:avLst/>
              </a:prstGeom>
              <a:solidFill>
                <a:schemeClr val="tx1"/>
              </a:solidFill>
              <a:ln w="38100">
                <a:solidFill>
                  <a:schemeClr val="tx1"/>
                </a:solidFill>
                <a:round/>
                <a:headEnd type="none" w="sm" len="sm"/>
                <a:tailEnd type="none" w="sm" len="sm"/>
              </a:ln>
            </p:spPr>
            <p:txBody>
              <a:bodyPr wrap="none" anchor="ctr"/>
              <a:lstStyle/>
              <a:p>
                <a:pPr algn="ctr" eaLnBrk="0" hangingPunct="0"/>
                <a:endParaRPr lang="en-US" sz="2400"/>
              </a:p>
            </p:txBody>
          </p:sp>
          <p:sp>
            <p:nvSpPr>
              <p:cNvPr id="30802" name="Line 10"/>
              <p:cNvSpPr>
                <a:spLocks noChangeShapeType="1"/>
              </p:cNvSpPr>
              <p:nvPr/>
            </p:nvSpPr>
            <p:spPr bwMode="auto">
              <a:xfrm>
                <a:off x="624" y="1392"/>
                <a:ext cx="0" cy="48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803" name="Oval 11"/>
              <p:cNvSpPr>
                <a:spLocks noChangeArrowheads="1"/>
              </p:cNvSpPr>
              <p:nvPr/>
            </p:nvSpPr>
            <p:spPr bwMode="auto">
              <a:xfrm>
                <a:off x="576" y="1872"/>
                <a:ext cx="144" cy="144"/>
              </a:xfrm>
              <a:prstGeom prst="ellipse">
                <a:avLst/>
              </a:prstGeom>
              <a:solidFill>
                <a:schemeClr val="tx1"/>
              </a:solidFill>
              <a:ln w="57150">
                <a:solidFill>
                  <a:srgbClr val="FF0000"/>
                </a:solidFill>
                <a:round/>
                <a:headEnd type="none" w="sm" len="sm"/>
                <a:tailEnd type="none" w="sm" len="sm"/>
              </a:ln>
            </p:spPr>
            <p:txBody>
              <a:bodyPr wrap="none" anchor="ctr"/>
              <a:lstStyle/>
              <a:p>
                <a:pPr algn="ctr" eaLnBrk="0" hangingPunct="0"/>
                <a:endParaRPr lang="en-US" sz="2400"/>
              </a:p>
            </p:txBody>
          </p:sp>
        </p:grpSp>
        <p:sp>
          <p:nvSpPr>
            <p:cNvPr id="30763" name="Oval 12"/>
            <p:cNvSpPr>
              <a:spLocks noChangeArrowheads="1"/>
            </p:cNvSpPr>
            <p:nvPr/>
          </p:nvSpPr>
          <p:spPr bwMode="auto">
            <a:xfrm>
              <a:off x="3505200" y="1387475"/>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0765" name="Oval 14"/>
            <p:cNvSpPr>
              <a:spLocks noChangeArrowheads="1"/>
            </p:cNvSpPr>
            <p:nvPr/>
          </p:nvSpPr>
          <p:spPr bwMode="auto">
            <a:xfrm>
              <a:off x="3505200" y="2378075"/>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0766" name="Line 15"/>
            <p:cNvSpPr>
              <a:spLocks noChangeShapeType="1"/>
            </p:cNvSpPr>
            <p:nvPr/>
          </p:nvSpPr>
          <p:spPr bwMode="auto">
            <a:xfrm>
              <a:off x="914400" y="1524000"/>
              <a:ext cx="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67" name="Line 16"/>
            <p:cNvSpPr>
              <a:spLocks noChangeShapeType="1"/>
            </p:cNvSpPr>
            <p:nvPr/>
          </p:nvSpPr>
          <p:spPr bwMode="auto">
            <a:xfrm flipH="1">
              <a:off x="2743200" y="2590800"/>
              <a:ext cx="83820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68" name="Text Box 17"/>
            <p:cNvSpPr txBox="1">
              <a:spLocks noChangeArrowheads="1"/>
            </p:cNvSpPr>
            <p:nvPr/>
          </p:nvSpPr>
          <p:spPr bwMode="auto">
            <a:xfrm>
              <a:off x="304800" y="11430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a</a:t>
              </a:r>
              <a:endParaRPr lang="en-US" sz="2400" b="1"/>
            </a:p>
          </p:txBody>
        </p:sp>
        <p:sp>
          <p:nvSpPr>
            <p:cNvPr id="30769" name="Line 18"/>
            <p:cNvSpPr>
              <a:spLocks noChangeShapeType="1"/>
            </p:cNvSpPr>
            <p:nvPr/>
          </p:nvSpPr>
          <p:spPr bwMode="auto">
            <a:xfrm>
              <a:off x="1828800" y="1463675"/>
              <a:ext cx="9144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70" name="Line 19"/>
            <p:cNvSpPr>
              <a:spLocks noChangeShapeType="1"/>
            </p:cNvSpPr>
            <p:nvPr/>
          </p:nvSpPr>
          <p:spPr bwMode="auto">
            <a:xfrm flipH="1">
              <a:off x="2819400" y="2514600"/>
              <a:ext cx="838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72" name="Oval 21"/>
            <p:cNvSpPr>
              <a:spLocks noChangeArrowheads="1"/>
            </p:cNvSpPr>
            <p:nvPr/>
          </p:nvSpPr>
          <p:spPr bwMode="auto">
            <a:xfrm>
              <a:off x="762000" y="2378075"/>
              <a:ext cx="228600" cy="228600"/>
            </a:xfrm>
            <a:prstGeom prst="ellipse">
              <a:avLst/>
            </a:prstGeom>
            <a:solidFill>
              <a:schemeClr val="tx1"/>
            </a:solidFill>
            <a:ln w="57150">
              <a:solidFill>
                <a:srgbClr val="FF0000"/>
              </a:solidFill>
              <a:round/>
              <a:headEnd type="none" w="sm" len="sm"/>
              <a:tailEnd type="none" w="sm" len="sm"/>
            </a:ln>
          </p:spPr>
          <p:txBody>
            <a:bodyPr wrap="none" anchor="ctr"/>
            <a:lstStyle/>
            <a:p>
              <a:pPr algn="ctr" eaLnBrk="0" hangingPunct="0"/>
              <a:endParaRPr lang="en-US" sz="2400"/>
            </a:p>
          </p:txBody>
        </p:sp>
        <p:sp>
          <p:nvSpPr>
            <p:cNvPr id="30773" name="Line 22"/>
            <p:cNvSpPr>
              <a:spLocks noChangeShapeType="1"/>
            </p:cNvSpPr>
            <p:nvPr/>
          </p:nvSpPr>
          <p:spPr bwMode="auto">
            <a:xfrm flipH="1" flipV="1">
              <a:off x="914400" y="1447800"/>
              <a:ext cx="914400" cy="1587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74" name="Text Box 23"/>
            <p:cNvSpPr txBox="1">
              <a:spLocks noChangeArrowheads="1"/>
            </p:cNvSpPr>
            <p:nvPr/>
          </p:nvSpPr>
          <p:spPr bwMode="auto">
            <a:xfrm>
              <a:off x="1600200" y="990600"/>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b</a:t>
              </a:r>
              <a:endParaRPr lang="en-US" sz="2400" b="1"/>
            </a:p>
          </p:txBody>
        </p:sp>
        <p:sp>
          <p:nvSpPr>
            <p:cNvPr id="30775" name="Text Box 24"/>
            <p:cNvSpPr txBox="1">
              <a:spLocks noChangeArrowheads="1"/>
            </p:cNvSpPr>
            <p:nvPr/>
          </p:nvSpPr>
          <p:spPr bwMode="auto">
            <a:xfrm>
              <a:off x="3886200" y="2362200"/>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g</a:t>
              </a:r>
              <a:endParaRPr lang="en-US" sz="2400" b="1"/>
            </a:p>
          </p:txBody>
        </p:sp>
        <p:sp>
          <p:nvSpPr>
            <p:cNvPr id="30776" name="Text Box 25"/>
            <p:cNvSpPr txBox="1">
              <a:spLocks noChangeArrowheads="1"/>
            </p:cNvSpPr>
            <p:nvPr/>
          </p:nvSpPr>
          <p:spPr bwMode="auto">
            <a:xfrm>
              <a:off x="2286000" y="1981200"/>
              <a:ext cx="338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f</a:t>
              </a:r>
              <a:endParaRPr lang="en-US" sz="2400" b="1"/>
            </a:p>
          </p:txBody>
        </p:sp>
        <p:sp>
          <p:nvSpPr>
            <p:cNvPr id="30777" name="Text Box 26"/>
            <p:cNvSpPr txBox="1">
              <a:spLocks noChangeArrowheads="1"/>
            </p:cNvSpPr>
            <p:nvPr/>
          </p:nvSpPr>
          <p:spPr bwMode="auto">
            <a:xfrm>
              <a:off x="1295400" y="19812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e</a:t>
              </a:r>
              <a:endParaRPr lang="en-US" sz="2400" b="1"/>
            </a:p>
          </p:txBody>
        </p:sp>
        <p:sp>
          <p:nvSpPr>
            <p:cNvPr id="30778" name="Text Box 27"/>
            <p:cNvSpPr txBox="1">
              <a:spLocks noChangeArrowheads="1"/>
            </p:cNvSpPr>
            <p:nvPr/>
          </p:nvSpPr>
          <p:spPr bwMode="auto">
            <a:xfrm>
              <a:off x="2559050" y="9144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c</a:t>
              </a:r>
              <a:endParaRPr lang="en-US" sz="2400" b="1"/>
            </a:p>
          </p:txBody>
        </p:sp>
        <p:sp>
          <p:nvSpPr>
            <p:cNvPr id="30779" name="Text Box 28"/>
            <p:cNvSpPr txBox="1">
              <a:spLocks noChangeArrowheads="1"/>
            </p:cNvSpPr>
            <p:nvPr/>
          </p:nvSpPr>
          <p:spPr bwMode="auto">
            <a:xfrm>
              <a:off x="3414713" y="914400"/>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l</a:t>
              </a:r>
              <a:endParaRPr lang="en-US" sz="2400" b="1"/>
            </a:p>
          </p:txBody>
        </p:sp>
        <p:sp>
          <p:nvSpPr>
            <p:cNvPr id="30780" name="Oval 29"/>
            <p:cNvSpPr>
              <a:spLocks noChangeArrowheads="1"/>
            </p:cNvSpPr>
            <p:nvPr/>
          </p:nvSpPr>
          <p:spPr bwMode="auto">
            <a:xfrm>
              <a:off x="762000" y="1371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0781" name="Oval 30"/>
            <p:cNvSpPr>
              <a:spLocks noChangeArrowheads="1"/>
            </p:cNvSpPr>
            <p:nvPr/>
          </p:nvSpPr>
          <p:spPr bwMode="auto">
            <a:xfrm>
              <a:off x="762000" y="34290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0782" name="Text Box 31"/>
            <p:cNvSpPr txBox="1">
              <a:spLocks noChangeArrowheads="1"/>
            </p:cNvSpPr>
            <p:nvPr/>
          </p:nvSpPr>
          <p:spPr bwMode="auto">
            <a:xfrm>
              <a:off x="381000" y="2209800"/>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d</a:t>
              </a:r>
              <a:endParaRPr lang="en-US" sz="2400" b="1"/>
            </a:p>
          </p:txBody>
        </p:sp>
        <p:sp>
          <p:nvSpPr>
            <p:cNvPr id="30783" name="Line 32"/>
            <p:cNvSpPr>
              <a:spLocks noChangeShapeType="1"/>
            </p:cNvSpPr>
            <p:nvPr/>
          </p:nvSpPr>
          <p:spPr bwMode="auto">
            <a:xfrm>
              <a:off x="914400" y="2514600"/>
              <a:ext cx="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85" name="Line 34"/>
            <p:cNvSpPr>
              <a:spLocks noChangeShapeType="1"/>
            </p:cNvSpPr>
            <p:nvPr/>
          </p:nvSpPr>
          <p:spPr bwMode="auto">
            <a:xfrm>
              <a:off x="2743200" y="2590800"/>
              <a:ext cx="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86" name="Oval 35"/>
            <p:cNvSpPr>
              <a:spLocks noChangeArrowheads="1"/>
            </p:cNvSpPr>
            <p:nvPr/>
          </p:nvSpPr>
          <p:spPr bwMode="auto">
            <a:xfrm>
              <a:off x="762000" y="45720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0787" name="Oval 36"/>
            <p:cNvSpPr>
              <a:spLocks noChangeArrowheads="1"/>
            </p:cNvSpPr>
            <p:nvPr/>
          </p:nvSpPr>
          <p:spPr bwMode="auto">
            <a:xfrm>
              <a:off x="1676400" y="44958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0788" name="Oval 37"/>
            <p:cNvSpPr>
              <a:spLocks noChangeArrowheads="1"/>
            </p:cNvSpPr>
            <p:nvPr/>
          </p:nvSpPr>
          <p:spPr bwMode="auto">
            <a:xfrm>
              <a:off x="2667000" y="34290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0789" name="Oval 38"/>
            <p:cNvSpPr>
              <a:spLocks noChangeArrowheads="1"/>
            </p:cNvSpPr>
            <p:nvPr/>
          </p:nvSpPr>
          <p:spPr bwMode="auto">
            <a:xfrm>
              <a:off x="1676400" y="3429000"/>
              <a:ext cx="228600" cy="228600"/>
            </a:xfrm>
            <a:prstGeom prst="ellipse">
              <a:avLst/>
            </a:prstGeom>
            <a:solidFill>
              <a:schemeClr val="tx1"/>
            </a:solidFill>
            <a:ln w="57150">
              <a:solidFill>
                <a:srgbClr val="FF0000"/>
              </a:solidFill>
              <a:round/>
              <a:headEnd type="none" w="sm" len="sm"/>
              <a:tailEnd type="none" w="sm" len="sm"/>
            </a:ln>
          </p:spPr>
          <p:txBody>
            <a:bodyPr wrap="none" anchor="ctr"/>
            <a:lstStyle/>
            <a:p>
              <a:pPr algn="ctr" eaLnBrk="0" hangingPunct="0"/>
              <a:endParaRPr lang="en-US" sz="2400"/>
            </a:p>
          </p:txBody>
        </p:sp>
        <p:sp>
          <p:nvSpPr>
            <p:cNvPr id="30790" name="Line 39"/>
            <p:cNvSpPr>
              <a:spLocks noChangeShapeType="1"/>
            </p:cNvSpPr>
            <p:nvPr/>
          </p:nvSpPr>
          <p:spPr bwMode="auto">
            <a:xfrm>
              <a:off x="914400" y="3581400"/>
              <a:ext cx="838200" cy="1066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91" name="Line 40"/>
            <p:cNvSpPr>
              <a:spLocks noChangeShapeType="1"/>
            </p:cNvSpPr>
            <p:nvPr/>
          </p:nvSpPr>
          <p:spPr bwMode="auto">
            <a:xfrm>
              <a:off x="3581400" y="1524000"/>
              <a:ext cx="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92" name="Line 41"/>
            <p:cNvSpPr>
              <a:spLocks noChangeShapeType="1"/>
            </p:cNvSpPr>
            <p:nvPr/>
          </p:nvSpPr>
          <p:spPr bwMode="auto">
            <a:xfrm>
              <a:off x="1828800" y="3657600"/>
              <a:ext cx="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93" name="Line 42"/>
            <p:cNvSpPr>
              <a:spLocks noChangeShapeType="1"/>
            </p:cNvSpPr>
            <p:nvPr/>
          </p:nvSpPr>
          <p:spPr bwMode="auto">
            <a:xfrm rot="16200000">
              <a:off x="2324100" y="3162300"/>
              <a:ext cx="0" cy="838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94" name="Line 43"/>
            <p:cNvSpPr>
              <a:spLocks noChangeShapeType="1"/>
            </p:cNvSpPr>
            <p:nvPr/>
          </p:nvSpPr>
          <p:spPr bwMode="auto">
            <a:xfrm rot="16200000">
              <a:off x="1333500" y="3162300"/>
              <a:ext cx="0" cy="838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95" name="Line 44"/>
            <p:cNvSpPr>
              <a:spLocks noChangeShapeType="1"/>
            </p:cNvSpPr>
            <p:nvPr/>
          </p:nvSpPr>
          <p:spPr bwMode="auto">
            <a:xfrm rot="16200000">
              <a:off x="1257300" y="4229100"/>
              <a:ext cx="0" cy="838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96" name="Text Box 45"/>
            <p:cNvSpPr txBox="1">
              <a:spLocks noChangeArrowheads="1"/>
            </p:cNvSpPr>
            <p:nvPr/>
          </p:nvSpPr>
          <p:spPr bwMode="auto">
            <a:xfrm>
              <a:off x="1905000" y="44958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k</a:t>
              </a:r>
              <a:endParaRPr lang="en-US" sz="2400" b="1"/>
            </a:p>
          </p:txBody>
        </p:sp>
        <p:sp>
          <p:nvSpPr>
            <p:cNvPr id="30797" name="Text Box 46"/>
            <p:cNvSpPr txBox="1">
              <a:spLocks noChangeArrowheads="1"/>
            </p:cNvSpPr>
            <p:nvPr/>
          </p:nvSpPr>
          <p:spPr bwMode="auto">
            <a:xfrm>
              <a:off x="304800" y="4495800"/>
              <a:ext cx="479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m</a:t>
              </a:r>
              <a:endParaRPr lang="en-US" sz="2400" b="1"/>
            </a:p>
          </p:txBody>
        </p:sp>
        <p:sp>
          <p:nvSpPr>
            <p:cNvPr id="30798" name="Text Box 47"/>
            <p:cNvSpPr txBox="1">
              <a:spLocks noChangeArrowheads="1"/>
            </p:cNvSpPr>
            <p:nvPr/>
          </p:nvSpPr>
          <p:spPr bwMode="auto">
            <a:xfrm>
              <a:off x="304800" y="3429000"/>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h</a:t>
              </a:r>
              <a:endParaRPr lang="en-US" sz="2400" b="1"/>
            </a:p>
          </p:txBody>
        </p:sp>
        <p:sp>
          <p:nvSpPr>
            <p:cNvPr id="30799" name="Text Box 48"/>
            <p:cNvSpPr txBox="1">
              <a:spLocks noChangeArrowheads="1"/>
            </p:cNvSpPr>
            <p:nvPr/>
          </p:nvSpPr>
          <p:spPr bwMode="auto">
            <a:xfrm>
              <a:off x="2514600" y="3657600"/>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j</a:t>
              </a:r>
              <a:endParaRPr lang="en-US" sz="2400" b="1"/>
            </a:p>
          </p:txBody>
        </p:sp>
        <p:sp>
          <p:nvSpPr>
            <p:cNvPr id="30800" name="Text Box 49"/>
            <p:cNvSpPr txBox="1">
              <a:spLocks noChangeArrowheads="1"/>
            </p:cNvSpPr>
            <p:nvPr/>
          </p:nvSpPr>
          <p:spPr bwMode="auto">
            <a:xfrm>
              <a:off x="1828800" y="3657600"/>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i</a:t>
              </a:r>
              <a:endParaRPr lang="en-US" sz="2400" b="1"/>
            </a:p>
          </p:txBody>
        </p:sp>
      </p:grpSp>
      <p:sp>
        <p:nvSpPr>
          <p:cNvPr id="89141" name="Oval 53"/>
          <p:cNvSpPr>
            <a:spLocks noChangeArrowheads="1"/>
          </p:cNvSpPr>
          <p:nvPr/>
        </p:nvSpPr>
        <p:spPr bwMode="auto">
          <a:xfrm>
            <a:off x="6858000" y="3286125"/>
            <a:ext cx="228600" cy="228600"/>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89144" name="Oval 56"/>
          <p:cNvSpPr>
            <a:spLocks noChangeArrowheads="1"/>
          </p:cNvSpPr>
          <p:nvPr/>
        </p:nvSpPr>
        <p:spPr bwMode="auto">
          <a:xfrm>
            <a:off x="8382000" y="33528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89147" name="Text Box 59"/>
          <p:cNvSpPr txBox="1">
            <a:spLocks noChangeArrowheads="1"/>
          </p:cNvSpPr>
          <p:nvPr/>
        </p:nvSpPr>
        <p:spPr bwMode="auto">
          <a:xfrm>
            <a:off x="4114800" y="32766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a</a:t>
            </a:r>
            <a:endParaRPr lang="en-US" sz="2400" b="1"/>
          </a:p>
        </p:txBody>
      </p:sp>
      <p:sp>
        <p:nvSpPr>
          <p:cNvPr id="89152" name="Text Box 64"/>
          <p:cNvSpPr txBox="1">
            <a:spLocks noChangeArrowheads="1"/>
          </p:cNvSpPr>
          <p:nvPr/>
        </p:nvSpPr>
        <p:spPr bwMode="auto">
          <a:xfrm>
            <a:off x="6934200" y="3438525"/>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g</a:t>
            </a:r>
            <a:endParaRPr lang="en-US" sz="2400" b="1"/>
          </a:p>
        </p:txBody>
      </p:sp>
      <p:sp>
        <p:nvSpPr>
          <p:cNvPr id="89155" name="Text Box 67"/>
          <p:cNvSpPr txBox="1">
            <a:spLocks noChangeArrowheads="1"/>
          </p:cNvSpPr>
          <p:nvPr/>
        </p:nvSpPr>
        <p:spPr bwMode="auto">
          <a:xfrm>
            <a:off x="5562600" y="30480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c</a:t>
            </a:r>
            <a:endParaRPr lang="en-US" sz="2400" b="1"/>
          </a:p>
        </p:txBody>
      </p:sp>
      <p:sp>
        <p:nvSpPr>
          <p:cNvPr id="89158" name="Oval 70"/>
          <p:cNvSpPr>
            <a:spLocks noChangeArrowheads="1"/>
          </p:cNvSpPr>
          <p:nvPr/>
        </p:nvSpPr>
        <p:spPr bwMode="auto">
          <a:xfrm>
            <a:off x="4572000" y="33528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89160" name="Line 72"/>
          <p:cNvSpPr>
            <a:spLocks noChangeShapeType="1"/>
          </p:cNvSpPr>
          <p:nvPr/>
        </p:nvSpPr>
        <p:spPr bwMode="auto">
          <a:xfrm flipH="1">
            <a:off x="4724400" y="2514600"/>
            <a:ext cx="609600" cy="914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9161" name="Line 73"/>
          <p:cNvSpPr>
            <a:spLocks noChangeShapeType="1"/>
          </p:cNvSpPr>
          <p:nvPr/>
        </p:nvSpPr>
        <p:spPr bwMode="auto">
          <a:xfrm>
            <a:off x="6248400" y="2590800"/>
            <a:ext cx="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9162" name="Line 74"/>
          <p:cNvSpPr>
            <a:spLocks noChangeShapeType="1"/>
          </p:cNvSpPr>
          <p:nvPr/>
        </p:nvSpPr>
        <p:spPr bwMode="auto">
          <a:xfrm>
            <a:off x="7391400" y="2438400"/>
            <a:ext cx="304800" cy="914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9163" name="Oval 75"/>
          <p:cNvSpPr>
            <a:spLocks noChangeArrowheads="1"/>
          </p:cNvSpPr>
          <p:nvPr/>
        </p:nvSpPr>
        <p:spPr bwMode="auto">
          <a:xfrm>
            <a:off x="5562600" y="33528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89165" name="Oval 77"/>
          <p:cNvSpPr>
            <a:spLocks noChangeArrowheads="1"/>
          </p:cNvSpPr>
          <p:nvPr/>
        </p:nvSpPr>
        <p:spPr bwMode="auto">
          <a:xfrm>
            <a:off x="7620000" y="3276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89166" name="Oval 78"/>
          <p:cNvSpPr>
            <a:spLocks noChangeArrowheads="1"/>
          </p:cNvSpPr>
          <p:nvPr/>
        </p:nvSpPr>
        <p:spPr bwMode="auto">
          <a:xfrm>
            <a:off x="6172200" y="33528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89167" name="Line 79"/>
          <p:cNvSpPr>
            <a:spLocks noChangeShapeType="1"/>
          </p:cNvSpPr>
          <p:nvPr/>
        </p:nvSpPr>
        <p:spPr bwMode="auto">
          <a:xfrm>
            <a:off x="8458200" y="2514600"/>
            <a:ext cx="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9169" name="Line 81"/>
          <p:cNvSpPr>
            <a:spLocks noChangeShapeType="1"/>
          </p:cNvSpPr>
          <p:nvPr/>
        </p:nvSpPr>
        <p:spPr bwMode="auto">
          <a:xfrm rot="-5400000">
            <a:off x="6705600" y="2819400"/>
            <a:ext cx="990600" cy="3810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9170" name="Line 82"/>
          <p:cNvSpPr>
            <a:spLocks noChangeShapeType="1"/>
          </p:cNvSpPr>
          <p:nvPr/>
        </p:nvSpPr>
        <p:spPr bwMode="auto">
          <a:xfrm rot="5400000" flipV="1">
            <a:off x="5067300" y="2781300"/>
            <a:ext cx="838200" cy="304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9171" name="Text Box 83"/>
          <p:cNvSpPr txBox="1">
            <a:spLocks noChangeArrowheads="1"/>
          </p:cNvSpPr>
          <p:nvPr/>
        </p:nvSpPr>
        <p:spPr bwMode="auto">
          <a:xfrm>
            <a:off x="8534400" y="32004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k</a:t>
            </a:r>
            <a:endParaRPr lang="en-US" sz="2400" b="1"/>
          </a:p>
        </p:txBody>
      </p:sp>
      <p:sp>
        <p:nvSpPr>
          <p:cNvPr id="89173" name="Text Box 85"/>
          <p:cNvSpPr txBox="1">
            <a:spLocks noChangeArrowheads="1"/>
          </p:cNvSpPr>
          <p:nvPr/>
        </p:nvSpPr>
        <p:spPr bwMode="auto">
          <a:xfrm>
            <a:off x="6248400" y="3124200"/>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h</a:t>
            </a:r>
            <a:endParaRPr lang="en-US" sz="2400" b="1"/>
          </a:p>
        </p:txBody>
      </p:sp>
      <p:sp>
        <p:nvSpPr>
          <p:cNvPr id="89174" name="Text Box 86"/>
          <p:cNvSpPr txBox="1">
            <a:spLocks noChangeArrowheads="1"/>
          </p:cNvSpPr>
          <p:nvPr/>
        </p:nvSpPr>
        <p:spPr bwMode="auto">
          <a:xfrm>
            <a:off x="7543800" y="3438525"/>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j</a:t>
            </a:r>
            <a:endParaRPr lang="en-US" sz="2400" b="1"/>
          </a:p>
        </p:txBody>
      </p:sp>
      <p:grpSp>
        <p:nvGrpSpPr>
          <p:cNvPr id="5" name="Group 90"/>
          <p:cNvGrpSpPr>
            <a:grpSpLocks/>
          </p:cNvGrpSpPr>
          <p:nvPr/>
        </p:nvGrpSpPr>
        <p:grpSpPr bwMode="auto">
          <a:xfrm>
            <a:off x="4648200" y="990600"/>
            <a:ext cx="4210050" cy="1768475"/>
            <a:chOff x="2928" y="480"/>
            <a:chExt cx="2652" cy="1114"/>
          </a:xfrm>
        </p:grpSpPr>
        <p:sp>
          <p:nvSpPr>
            <p:cNvPr id="30747" name="Oval 50"/>
            <p:cNvSpPr>
              <a:spLocks noChangeArrowheads="1"/>
            </p:cNvSpPr>
            <p:nvPr/>
          </p:nvSpPr>
          <p:spPr bwMode="auto">
            <a:xfrm>
              <a:off x="4176" y="720"/>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30748" name="Line 51"/>
            <p:cNvSpPr>
              <a:spLocks noChangeShapeType="1"/>
            </p:cNvSpPr>
            <p:nvPr/>
          </p:nvSpPr>
          <p:spPr bwMode="auto">
            <a:xfrm flipH="1">
              <a:off x="3936" y="864"/>
              <a:ext cx="288" cy="48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49" name="Oval 52"/>
            <p:cNvSpPr>
              <a:spLocks noChangeArrowheads="1"/>
            </p:cNvSpPr>
            <p:nvPr/>
          </p:nvSpPr>
          <p:spPr bwMode="auto">
            <a:xfrm>
              <a:off x="3840" y="1344"/>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30750" name="Oval 55"/>
            <p:cNvSpPr>
              <a:spLocks noChangeArrowheads="1"/>
            </p:cNvSpPr>
            <p:nvPr/>
          </p:nvSpPr>
          <p:spPr bwMode="auto">
            <a:xfrm>
              <a:off x="4608" y="1344"/>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30751" name="Oval 57"/>
            <p:cNvSpPr>
              <a:spLocks noChangeArrowheads="1"/>
            </p:cNvSpPr>
            <p:nvPr/>
          </p:nvSpPr>
          <p:spPr bwMode="auto">
            <a:xfrm>
              <a:off x="5280" y="134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0752" name="Line 58"/>
            <p:cNvSpPr>
              <a:spLocks noChangeShapeType="1"/>
            </p:cNvSpPr>
            <p:nvPr/>
          </p:nvSpPr>
          <p:spPr bwMode="auto">
            <a:xfrm>
              <a:off x="4320" y="816"/>
              <a:ext cx="1008" cy="52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53" name="Line 60"/>
            <p:cNvSpPr>
              <a:spLocks noChangeShapeType="1"/>
            </p:cNvSpPr>
            <p:nvPr/>
          </p:nvSpPr>
          <p:spPr bwMode="auto">
            <a:xfrm>
              <a:off x="4272" y="864"/>
              <a:ext cx="384" cy="48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54" name="Oval 61"/>
            <p:cNvSpPr>
              <a:spLocks noChangeArrowheads="1"/>
            </p:cNvSpPr>
            <p:nvPr/>
          </p:nvSpPr>
          <p:spPr bwMode="auto">
            <a:xfrm>
              <a:off x="3264" y="135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0755" name="Line 62"/>
            <p:cNvSpPr>
              <a:spLocks noChangeShapeType="1"/>
            </p:cNvSpPr>
            <p:nvPr/>
          </p:nvSpPr>
          <p:spPr bwMode="auto">
            <a:xfrm flipH="1">
              <a:off x="3360" y="768"/>
              <a:ext cx="816" cy="62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56" name="Text Box 63"/>
            <p:cNvSpPr txBox="1">
              <a:spLocks noChangeArrowheads="1"/>
            </p:cNvSpPr>
            <p:nvPr/>
          </p:nvSpPr>
          <p:spPr bwMode="auto">
            <a:xfrm>
              <a:off x="2928" y="1200"/>
              <a:ext cx="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b</a:t>
              </a:r>
              <a:endParaRPr lang="en-US" sz="2400" b="1"/>
            </a:p>
          </p:txBody>
        </p:sp>
        <p:sp>
          <p:nvSpPr>
            <p:cNvPr id="30757" name="Text Box 65"/>
            <p:cNvSpPr txBox="1">
              <a:spLocks noChangeArrowheads="1"/>
            </p:cNvSpPr>
            <p:nvPr/>
          </p:nvSpPr>
          <p:spPr bwMode="auto">
            <a:xfrm>
              <a:off x="4224" y="1104"/>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f</a:t>
              </a:r>
              <a:endParaRPr lang="en-US" sz="2400" b="1"/>
            </a:p>
          </p:txBody>
        </p:sp>
        <p:sp>
          <p:nvSpPr>
            <p:cNvPr id="30758" name="Text Box 66"/>
            <p:cNvSpPr txBox="1">
              <a:spLocks noChangeArrowheads="1"/>
            </p:cNvSpPr>
            <p:nvPr/>
          </p:nvSpPr>
          <p:spPr bwMode="auto">
            <a:xfrm>
              <a:off x="3840" y="480"/>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e</a:t>
              </a:r>
              <a:endParaRPr lang="en-US" sz="2400" b="1"/>
            </a:p>
          </p:txBody>
        </p:sp>
        <p:sp>
          <p:nvSpPr>
            <p:cNvPr id="30759" name="Text Box 71"/>
            <p:cNvSpPr txBox="1">
              <a:spLocks noChangeArrowheads="1"/>
            </p:cNvSpPr>
            <p:nvPr/>
          </p:nvSpPr>
          <p:spPr bwMode="auto">
            <a:xfrm>
              <a:off x="3600" y="1152"/>
              <a:ext cx="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d</a:t>
              </a:r>
              <a:endParaRPr lang="en-US" sz="2400" b="1"/>
            </a:p>
          </p:txBody>
        </p:sp>
        <p:sp>
          <p:nvSpPr>
            <p:cNvPr id="30760" name="Text Box 87"/>
            <p:cNvSpPr txBox="1">
              <a:spLocks noChangeArrowheads="1"/>
            </p:cNvSpPr>
            <p:nvPr/>
          </p:nvSpPr>
          <p:spPr bwMode="auto">
            <a:xfrm>
              <a:off x="5376" y="1344"/>
              <a:ext cx="2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i</a:t>
              </a:r>
              <a:endParaRPr lang="en-US" sz="2400" b="1"/>
            </a:p>
          </p:txBody>
        </p:sp>
      </p:grpSp>
      <p:sp>
        <p:nvSpPr>
          <p:cNvPr id="89176" name="Rectangle 88"/>
          <p:cNvSpPr>
            <a:spLocks noChangeArrowheads="1"/>
          </p:cNvSpPr>
          <p:nvPr/>
        </p:nvSpPr>
        <p:spPr bwMode="auto">
          <a:xfrm>
            <a:off x="3810000" y="4953000"/>
            <a:ext cx="4876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90000"/>
              </a:lnSpc>
              <a:spcBef>
                <a:spcPct val="20000"/>
              </a:spcBef>
              <a:buClr>
                <a:schemeClr val="tx2"/>
              </a:buClr>
              <a:buFont typeface="Wingdings" pitchFamily="2" charset="2"/>
              <a:buChar char="§"/>
            </a:pPr>
            <a:r>
              <a:rPr lang="en-US" sz="2800" b="0" i="1">
                <a:latin typeface="Times New Roman" pitchFamily="18" charset="0"/>
              </a:rPr>
              <a:t> g</a:t>
            </a:r>
            <a:r>
              <a:rPr lang="en-US" sz="2800" b="0" baseline="-25000">
                <a:latin typeface="Times New Roman" pitchFamily="18" charset="0"/>
              </a:rPr>
              <a:t> </a:t>
            </a:r>
            <a:r>
              <a:rPr lang="en-US" sz="2800" b="0">
                <a:latin typeface="Times New Roman" pitchFamily="18" charset="0"/>
              </a:rPr>
              <a:t>và </a:t>
            </a:r>
            <a:r>
              <a:rPr lang="en-US" sz="2800" b="0" i="1">
                <a:latin typeface="Times New Roman" pitchFamily="18" charset="0"/>
              </a:rPr>
              <a:t>j</a:t>
            </a:r>
            <a:r>
              <a:rPr lang="en-US" sz="2800" b="0" baseline="-25000">
                <a:latin typeface="Times New Roman" pitchFamily="18" charset="0"/>
              </a:rPr>
              <a:t> </a:t>
            </a:r>
            <a:r>
              <a:rPr lang="en-US" sz="2800" b="0">
                <a:latin typeface="Times New Roman" pitchFamily="18" charset="0"/>
              </a:rPr>
              <a:t>là con của </a:t>
            </a:r>
            <a:r>
              <a:rPr lang="en-US" sz="2800" b="0" i="1">
                <a:latin typeface="Times New Roman" pitchFamily="18" charset="0"/>
              </a:rPr>
              <a:t>f</a:t>
            </a:r>
            <a:r>
              <a:rPr lang="en-US" sz="2800" b="0">
                <a:latin typeface="Times New Roman" pitchFamily="18" charset="0"/>
              </a:rPr>
              <a:t>, </a:t>
            </a:r>
          </a:p>
        </p:txBody>
      </p:sp>
      <p:sp>
        <p:nvSpPr>
          <p:cNvPr id="89177" name="Rectangle 89"/>
          <p:cNvSpPr>
            <a:spLocks noChangeArrowheads="1"/>
          </p:cNvSpPr>
          <p:nvPr/>
        </p:nvSpPr>
        <p:spPr bwMode="auto">
          <a:xfrm>
            <a:off x="1295400" y="6096000"/>
            <a:ext cx="4849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2800" b="0">
                <a:latin typeface="Times New Roman" pitchFamily="18" charset="0"/>
              </a:rPr>
              <a:t>Các đỉnh mức 2 là: </a:t>
            </a:r>
            <a:r>
              <a:rPr lang="en-US" sz="2800" b="0" i="1">
                <a:latin typeface="Times New Roman" pitchFamily="18" charset="0"/>
              </a:rPr>
              <a:t>a, c, h, g, j, k</a:t>
            </a:r>
            <a:endParaRPr lang="en-US" sz="2800" b="0">
              <a:latin typeface="Times New Roman" pitchFamily="18" charset="0"/>
            </a:endParaRPr>
          </a:p>
        </p:txBody>
      </p:sp>
      <p:sp>
        <p:nvSpPr>
          <p:cNvPr id="89180" name="Rectangle 92"/>
          <p:cNvSpPr>
            <a:spLocks noChangeArrowheads="1"/>
          </p:cNvSpPr>
          <p:nvPr/>
        </p:nvSpPr>
        <p:spPr bwMode="auto">
          <a:xfrm>
            <a:off x="3810000" y="3886200"/>
            <a:ext cx="44229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buClr>
                <a:schemeClr val="tx2"/>
              </a:buClr>
              <a:buFont typeface="Wingdings" pitchFamily="2" charset="2"/>
              <a:buChar char="§"/>
            </a:pPr>
            <a:r>
              <a:rPr lang="en-US" sz="2800" b="0">
                <a:latin typeface="Times New Roman" pitchFamily="18" charset="0"/>
              </a:rPr>
              <a:t> Thêm </a:t>
            </a:r>
            <a:r>
              <a:rPr lang="en-US" sz="2800" b="0" i="1">
                <a:latin typeface="Times New Roman" pitchFamily="18" charset="0"/>
              </a:rPr>
              <a:t>a </a:t>
            </a:r>
            <a:r>
              <a:rPr lang="en-US" sz="2800" b="0" baseline="-25000">
                <a:latin typeface="Times New Roman" pitchFamily="18" charset="0"/>
              </a:rPr>
              <a:t> </a:t>
            </a:r>
            <a:r>
              <a:rPr lang="en-US" sz="2800" b="0">
                <a:latin typeface="Times New Roman" pitchFamily="18" charset="0"/>
              </a:rPr>
              <a:t>và </a:t>
            </a:r>
            <a:r>
              <a:rPr lang="en-US" sz="2800" b="0" i="1">
                <a:latin typeface="Times New Roman" pitchFamily="18" charset="0"/>
              </a:rPr>
              <a:t>c</a:t>
            </a:r>
            <a:r>
              <a:rPr lang="en-US" sz="2800" b="0" baseline="-25000">
                <a:latin typeface="Times New Roman" pitchFamily="18" charset="0"/>
              </a:rPr>
              <a:t> </a:t>
            </a:r>
            <a:r>
              <a:rPr lang="en-US" sz="2800" b="0">
                <a:latin typeface="Times New Roman" pitchFamily="18" charset="0"/>
              </a:rPr>
              <a:t>làm con của </a:t>
            </a:r>
            <a:r>
              <a:rPr lang="en-US" sz="2800" b="0" i="1">
                <a:latin typeface="Times New Roman" pitchFamily="18" charset="0"/>
              </a:rPr>
              <a:t>b</a:t>
            </a:r>
            <a:r>
              <a:rPr lang="en-US" sz="2800" b="0">
                <a:latin typeface="Times New Roman" pitchFamily="18" charset="0"/>
              </a:rPr>
              <a:t>,</a:t>
            </a:r>
          </a:p>
        </p:txBody>
      </p:sp>
      <p:sp>
        <p:nvSpPr>
          <p:cNvPr id="89182" name="Rectangle 94"/>
          <p:cNvSpPr>
            <a:spLocks noChangeArrowheads="1"/>
          </p:cNvSpPr>
          <p:nvPr/>
        </p:nvSpPr>
        <p:spPr bwMode="auto">
          <a:xfrm>
            <a:off x="3810000" y="4419600"/>
            <a:ext cx="3854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buClr>
                <a:schemeClr val="tx2"/>
              </a:buClr>
              <a:buFont typeface="Wingdings" pitchFamily="2" charset="2"/>
              <a:buChar char="§"/>
            </a:pPr>
            <a:r>
              <a:rPr lang="en-US" sz="2800" b="0" i="1">
                <a:latin typeface="Times New Roman" pitchFamily="18" charset="0"/>
              </a:rPr>
              <a:t> h</a:t>
            </a:r>
            <a:r>
              <a:rPr lang="en-US" sz="2800" b="0">
                <a:latin typeface="Times New Roman" pitchFamily="18" charset="0"/>
              </a:rPr>
              <a:t> là con duy nhất của </a:t>
            </a:r>
            <a:r>
              <a:rPr lang="en-US" sz="2800" b="0" i="1">
                <a:latin typeface="Times New Roman" pitchFamily="18" charset="0"/>
              </a:rPr>
              <a:t>d</a:t>
            </a:r>
            <a:r>
              <a:rPr lang="en-US" sz="2800" b="0">
                <a:latin typeface="Times New Roman" pitchFamily="18" charset="0"/>
              </a:rPr>
              <a:t>,</a:t>
            </a:r>
          </a:p>
        </p:txBody>
      </p:sp>
      <p:sp>
        <p:nvSpPr>
          <p:cNvPr id="89184" name="Rectangle 96"/>
          <p:cNvSpPr>
            <a:spLocks noChangeArrowheads="1"/>
          </p:cNvSpPr>
          <p:nvPr/>
        </p:nvSpPr>
        <p:spPr bwMode="auto">
          <a:xfrm>
            <a:off x="3810000" y="5486400"/>
            <a:ext cx="3833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buClr>
                <a:schemeClr val="tx2"/>
              </a:buClr>
              <a:buFont typeface="Wingdings" pitchFamily="2" charset="2"/>
              <a:buChar char="§"/>
            </a:pPr>
            <a:r>
              <a:rPr lang="en-US" sz="2800" b="0" i="1">
                <a:latin typeface="Times New Roman" pitchFamily="18" charset="0"/>
              </a:rPr>
              <a:t> k</a:t>
            </a:r>
            <a:r>
              <a:rPr lang="en-US" sz="2800" b="0">
                <a:latin typeface="Times New Roman" pitchFamily="18" charset="0"/>
              </a:rPr>
              <a:t> là con duy nhất của </a:t>
            </a:r>
            <a:r>
              <a:rPr lang="en-US" sz="2800" b="0" i="1">
                <a:latin typeface="Times New Roman" pitchFamily="18" charset="0"/>
              </a:rPr>
              <a:t>i</a:t>
            </a:r>
            <a:r>
              <a:rPr lang="en-US" sz="2800" b="0">
                <a:latin typeface="Times New Roman" pitchFamily="18" charset="0"/>
              </a:rPr>
              <a:t>,</a:t>
            </a:r>
          </a:p>
        </p:txBody>
      </p:sp>
    </p:spTree>
    <p:extLst>
      <p:ext uri="{BB962C8B-B14F-4D97-AF65-F5344CB8AC3E}">
        <p14:creationId xmlns:p14="http://schemas.microsoft.com/office/powerpoint/2010/main" val="1582487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918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9147"/>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9158"/>
                                        </p:tgtEl>
                                        <p:attrNameLst>
                                          <p:attrName>style.visibility</p:attrName>
                                        </p:attrNameLst>
                                      </p:cBhvr>
                                      <p:to>
                                        <p:strVal val="visible"/>
                                      </p:to>
                                    </p:set>
                                  </p:childTnLst>
                                </p:cTn>
                              </p:par>
                            </p:childTnLst>
                          </p:cTn>
                        </p:par>
                        <p:par>
                          <p:cTn id="18" fill="hold" nodeType="afterGroup">
                            <p:stCondLst>
                              <p:cond delay="0"/>
                            </p:stCondLst>
                            <p:childTnLst>
                              <p:par>
                                <p:cTn id="19" presetID="22" presetClass="entr" presetSubtype="2" fill="hold" grpId="0" nodeType="afterEffect">
                                  <p:stCondLst>
                                    <p:cond delay="0"/>
                                  </p:stCondLst>
                                  <p:childTnLst>
                                    <p:set>
                                      <p:cBhvr>
                                        <p:cTn id="20" dur="1" fill="hold">
                                          <p:stCondLst>
                                            <p:cond delay="0"/>
                                          </p:stCondLst>
                                        </p:cTn>
                                        <p:tgtEl>
                                          <p:spTgt spid="89160"/>
                                        </p:tgtEl>
                                        <p:attrNameLst>
                                          <p:attrName>style.visibility</p:attrName>
                                        </p:attrNameLst>
                                      </p:cBhvr>
                                      <p:to>
                                        <p:strVal val="visible"/>
                                      </p:to>
                                    </p:set>
                                    <p:animEffect transition="in" filter="wipe(right)">
                                      <p:cBhvr>
                                        <p:cTn id="21" dur="500"/>
                                        <p:tgtEl>
                                          <p:spTgt spid="89160"/>
                                        </p:tgtEl>
                                      </p:cBhvr>
                                    </p:animEffect>
                                  </p:childTnLst>
                                </p:cTn>
                              </p:par>
                            </p:childTnLst>
                          </p:cTn>
                        </p:par>
                        <p:par>
                          <p:cTn id="22" fill="hold" nodeType="afterGroup">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89155"/>
                                        </p:tgtEl>
                                        <p:attrNameLst>
                                          <p:attrName>style.visibility</p:attrName>
                                        </p:attrNameLst>
                                      </p:cBhvr>
                                      <p:to>
                                        <p:strVal val="visible"/>
                                      </p:to>
                                    </p:set>
                                  </p:childTnLst>
                                </p:cTn>
                              </p:par>
                            </p:childTnLst>
                          </p:cTn>
                        </p:par>
                        <p:par>
                          <p:cTn id="25" fill="hold" nodeType="afterGroup">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89163"/>
                                        </p:tgtEl>
                                        <p:attrNameLst>
                                          <p:attrName>style.visibility</p:attrName>
                                        </p:attrNameLst>
                                      </p:cBhvr>
                                      <p:to>
                                        <p:strVal val="visible"/>
                                      </p:to>
                                    </p:set>
                                  </p:childTnLst>
                                </p:cTn>
                              </p:par>
                            </p:childTnLst>
                          </p:cTn>
                        </p:par>
                        <p:par>
                          <p:cTn id="28" fill="hold" nodeType="afterGroup">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89170"/>
                                        </p:tgtEl>
                                        <p:attrNameLst>
                                          <p:attrName>style.visibility</p:attrName>
                                        </p:attrNameLst>
                                      </p:cBhvr>
                                      <p:to>
                                        <p:strVal val="visible"/>
                                      </p:to>
                                    </p:set>
                                    <p:animEffect transition="in" filter="wipe(up)">
                                      <p:cBhvr>
                                        <p:cTn id="31" dur="500"/>
                                        <p:tgtEl>
                                          <p:spTgt spid="89170"/>
                                        </p:tgtEl>
                                      </p:cBhvr>
                                    </p:animEffect>
                                  </p:childTnLst>
                                </p:cTn>
                              </p:par>
                            </p:childTnLst>
                          </p:cTn>
                        </p:par>
                      </p:childTnLst>
                    </p:cTn>
                  </p:par>
                  <p:par>
                    <p:cTn id="32" fill="hold">
                      <p:stCondLst>
                        <p:cond delay="indefinite"/>
                      </p:stCondLst>
                      <p:childTnLst>
                        <p:par>
                          <p:cTn id="33" fill="hold" nodeType="after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9182"/>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89166"/>
                                        </p:tgtEl>
                                        <p:attrNameLst>
                                          <p:attrName>style.visibility</p:attrName>
                                        </p:attrNameLst>
                                      </p:cBhvr>
                                      <p:to>
                                        <p:strVal val="visible"/>
                                      </p:to>
                                    </p:set>
                                  </p:childTnLst>
                                </p:cTn>
                              </p:par>
                            </p:childTnLst>
                          </p:cTn>
                        </p:par>
                        <p:par>
                          <p:cTn id="39" fill="hold" nodeType="afterGroup">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89173"/>
                                        </p:tgtEl>
                                        <p:attrNameLst>
                                          <p:attrName>style.visibility</p:attrName>
                                        </p:attrNameLst>
                                      </p:cBhvr>
                                      <p:to>
                                        <p:strVal val="visible"/>
                                      </p:to>
                                    </p:set>
                                  </p:childTnLst>
                                </p:cTn>
                              </p:par>
                            </p:childTnLst>
                          </p:cTn>
                        </p:par>
                        <p:par>
                          <p:cTn id="42" fill="hold" nodeType="afterGroup">
                            <p:stCondLst>
                              <p:cond delay="0"/>
                            </p:stCondLst>
                            <p:childTnLst>
                              <p:par>
                                <p:cTn id="43" presetID="22" presetClass="entr" presetSubtype="1" fill="hold" grpId="0" nodeType="afterEffect">
                                  <p:stCondLst>
                                    <p:cond delay="0"/>
                                  </p:stCondLst>
                                  <p:childTnLst>
                                    <p:set>
                                      <p:cBhvr>
                                        <p:cTn id="44" dur="1" fill="hold">
                                          <p:stCondLst>
                                            <p:cond delay="0"/>
                                          </p:stCondLst>
                                        </p:cTn>
                                        <p:tgtEl>
                                          <p:spTgt spid="89161"/>
                                        </p:tgtEl>
                                        <p:attrNameLst>
                                          <p:attrName>style.visibility</p:attrName>
                                        </p:attrNameLst>
                                      </p:cBhvr>
                                      <p:to>
                                        <p:strVal val="visible"/>
                                      </p:to>
                                    </p:set>
                                    <p:animEffect transition="in" filter="wipe(up)">
                                      <p:cBhvr>
                                        <p:cTn id="45" dur="500"/>
                                        <p:tgtEl>
                                          <p:spTgt spid="89161"/>
                                        </p:tgtEl>
                                      </p:cBhvr>
                                    </p:animEffect>
                                  </p:childTnLst>
                                </p:cTn>
                              </p:par>
                            </p:childTnLst>
                          </p:cTn>
                        </p:par>
                      </p:childTnLst>
                    </p:cTn>
                  </p:par>
                  <p:par>
                    <p:cTn id="46" fill="hold">
                      <p:stCondLst>
                        <p:cond delay="indefinite"/>
                      </p:stCondLst>
                      <p:childTnLst>
                        <p:par>
                          <p:cTn id="47" fill="hold" nodeType="afterGroup">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89176"/>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89141"/>
                                        </p:tgtEl>
                                        <p:attrNameLst>
                                          <p:attrName>style.visibility</p:attrName>
                                        </p:attrNameLst>
                                      </p:cBhvr>
                                      <p:to>
                                        <p:strVal val="visible"/>
                                      </p:to>
                                    </p:set>
                                  </p:childTnLst>
                                </p:cTn>
                              </p:par>
                            </p:childTnLst>
                          </p:cTn>
                        </p:par>
                        <p:par>
                          <p:cTn id="53" fill="hold" nodeType="afterGroup">
                            <p:stCondLst>
                              <p:cond delay="0"/>
                            </p:stCondLst>
                            <p:childTnLst>
                              <p:par>
                                <p:cTn id="54" presetID="1" presetClass="entr" presetSubtype="0" fill="hold" grpId="0" nodeType="afterEffect">
                                  <p:stCondLst>
                                    <p:cond delay="0"/>
                                  </p:stCondLst>
                                  <p:childTnLst>
                                    <p:set>
                                      <p:cBhvr>
                                        <p:cTn id="55" dur="1" fill="hold">
                                          <p:stCondLst>
                                            <p:cond delay="0"/>
                                          </p:stCondLst>
                                        </p:cTn>
                                        <p:tgtEl>
                                          <p:spTgt spid="89152"/>
                                        </p:tgtEl>
                                        <p:attrNameLst>
                                          <p:attrName>style.visibility</p:attrName>
                                        </p:attrNameLst>
                                      </p:cBhvr>
                                      <p:to>
                                        <p:strVal val="visible"/>
                                      </p:to>
                                    </p:set>
                                  </p:childTnLst>
                                </p:cTn>
                              </p:par>
                            </p:childTnLst>
                          </p:cTn>
                        </p:par>
                        <p:par>
                          <p:cTn id="56" fill="hold" nodeType="afterGroup">
                            <p:stCondLst>
                              <p:cond delay="0"/>
                            </p:stCondLst>
                            <p:childTnLst>
                              <p:par>
                                <p:cTn id="57" presetID="22" presetClass="entr" presetSubtype="1" fill="hold" grpId="0" nodeType="afterEffect">
                                  <p:stCondLst>
                                    <p:cond delay="0"/>
                                  </p:stCondLst>
                                  <p:childTnLst>
                                    <p:set>
                                      <p:cBhvr>
                                        <p:cTn id="58" dur="1" fill="hold">
                                          <p:stCondLst>
                                            <p:cond delay="0"/>
                                          </p:stCondLst>
                                        </p:cTn>
                                        <p:tgtEl>
                                          <p:spTgt spid="89169"/>
                                        </p:tgtEl>
                                        <p:attrNameLst>
                                          <p:attrName>style.visibility</p:attrName>
                                        </p:attrNameLst>
                                      </p:cBhvr>
                                      <p:to>
                                        <p:strVal val="visible"/>
                                      </p:to>
                                    </p:set>
                                    <p:animEffect transition="in" filter="wipe(up)">
                                      <p:cBhvr>
                                        <p:cTn id="59" dur="500"/>
                                        <p:tgtEl>
                                          <p:spTgt spid="89169"/>
                                        </p:tgtEl>
                                      </p:cBhvr>
                                    </p:animEffect>
                                  </p:childTnLst>
                                </p:cTn>
                              </p:par>
                            </p:childTnLst>
                          </p:cTn>
                        </p:par>
                        <p:par>
                          <p:cTn id="60" fill="hold" nodeType="afterGroup">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89165"/>
                                        </p:tgtEl>
                                        <p:attrNameLst>
                                          <p:attrName>style.visibility</p:attrName>
                                        </p:attrNameLst>
                                      </p:cBhvr>
                                      <p:to>
                                        <p:strVal val="visible"/>
                                      </p:to>
                                    </p:set>
                                  </p:childTnLst>
                                </p:cTn>
                              </p:par>
                            </p:childTnLst>
                          </p:cTn>
                        </p:par>
                        <p:par>
                          <p:cTn id="63" fill="hold" nodeType="afterGroup">
                            <p:stCondLst>
                              <p:cond delay="500"/>
                            </p:stCondLst>
                            <p:childTnLst>
                              <p:par>
                                <p:cTn id="64" presetID="1" presetClass="entr" presetSubtype="0" fill="hold" grpId="0" nodeType="afterEffect">
                                  <p:stCondLst>
                                    <p:cond delay="0"/>
                                  </p:stCondLst>
                                  <p:childTnLst>
                                    <p:set>
                                      <p:cBhvr>
                                        <p:cTn id="65" dur="1" fill="hold">
                                          <p:stCondLst>
                                            <p:cond delay="0"/>
                                          </p:stCondLst>
                                        </p:cTn>
                                        <p:tgtEl>
                                          <p:spTgt spid="89174"/>
                                        </p:tgtEl>
                                        <p:attrNameLst>
                                          <p:attrName>style.visibility</p:attrName>
                                        </p:attrNameLst>
                                      </p:cBhvr>
                                      <p:to>
                                        <p:strVal val="visible"/>
                                      </p:to>
                                    </p:set>
                                  </p:childTnLst>
                                </p:cTn>
                              </p:par>
                            </p:childTnLst>
                          </p:cTn>
                        </p:par>
                        <p:par>
                          <p:cTn id="66" fill="hold" nodeType="afterGroup">
                            <p:stCondLst>
                              <p:cond delay="500"/>
                            </p:stCondLst>
                            <p:childTnLst>
                              <p:par>
                                <p:cTn id="67" presetID="22" presetClass="entr" presetSubtype="1" fill="hold" grpId="0" nodeType="afterEffect">
                                  <p:stCondLst>
                                    <p:cond delay="0"/>
                                  </p:stCondLst>
                                  <p:childTnLst>
                                    <p:set>
                                      <p:cBhvr>
                                        <p:cTn id="68" dur="1" fill="hold">
                                          <p:stCondLst>
                                            <p:cond delay="0"/>
                                          </p:stCondLst>
                                        </p:cTn>
                                        <p:tgtEl>
                                          <p:spTgt spid="89162"/>
                                        </p:tgtEl>
                                        <p:attrNameLst>
                                          <p:attrName>style.visibility</p:attrName>
                                        </p:attrNameLst>
                                      </p:cBhvr>
                                      <p:to>
                                        <p:strVal val="visible"/>
                                      </p:to>
                                    </p:set>
                                    <p:animEffect transition="in" filter="wipe(up)">
                                      <p:cBhvr>
                                        <p:cTn id="69" dur="500"/>
                                        <p:tgtEl>
                                          <p:spTgt spid="89162"/>
                                        </p:tgtEl>
                                      </p:cBhvr>
                                    </p:animEffect>
                                  </p:childTnLst>
                                </p:cTn>
                              </p:par>
                            </p:childTnLst>
                          </p:cTn>
                        </p:par>
                      </p:childTnLst>
                    </p:cTn>
                  </p:par>
                  <p:par>
                    <p:cTn id="70" fill="hold">
                      <p:stCondLst>
                        <p:cond delay="indefinite"/>
                      </p:stCondLst>
                      <p:childTnLst>
                        <p:par>
                          <p:cTn id="71" fill="hold" nodeType="afterGroup">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89184"/>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grpId="0" nodeType="afterEffect">
                                  <p:stCondLst>
                                    <p:cond delay="0"/>
                                  </p:stCondLst>
                                  <p:childTnLst>
                                    <p:set>
                                      <p:cBhvr>
                                        <p:cTn id="76" dur="1" fill="hold">
                                          <p:stCondLst>
                                            <p:cond delay="0"/>
                                          </p:stCondLst>
                                        </p:cTn>
                                        <p:tgtEl>
                                          <p:spTgt spid="89144"/>
                                        </p:tgtEl>
                                        <p:attrNameLst>
                                          <p:attrName>style.visibility</p:attrName>
                                        </p:attrNameLst>
                                      </p:cBhvr>
                                      <p:to>
                                        <p:strVal val="visible"/>
                                      </p:to>
                                    </p:set>
                                  </p:childTnLst>
                                </p:cTn>
                              </p:par>
                            </p:childTnLst>
                          </p:cTn>
                        </p:par>
                        <p:par>
                          <p:cTn id="77" fill="hold" nodeType="afterGroup">
                            <p:stCondLst>
                              <p:cond delay="0"/>
                            </p:stCondLst>
                            <p:childTnLst>
                              <p:par>
                                <p:cTn id="78" presetID="1" presetClass="entr" presetSubtype="0" fill="hold" grpId="0" nodeType="afterEffect">
                                  <p:stCondLst>
                                    <p:cond delay="0"/>
                                  </p:stCondLst>
                                  <p:childTnLst>
                                    <p:set>
                                      <p:cBhvr>
                                        <p:cTn id="79" dur="1" fill="hold">
                                          <p:stCondLst>
                                            <p:cond delay="0"/>
                                          </p:stCondLst>
                                        </p:cTn>
                                        <p:tgtEl>
                                          <p:spTgt spid="89171"/>
                                        </p:tgtEl>
                                        <p:attrNameLst>
                                          <p:attrName>style.visibility</p:attrName>
                                        </p:attrNameLst>
                                      </p:cBhvr>
                                      <p:to>
                                        <p:strVal val="visible"/>
                                      </p:to>
                                    </p:set>
                                  </p:childTnLst>
                                </p:cTn>
                              </p:par>
                            </p:childTnLst>
                          </p:cTn>
                        </p:par>
                        <p:par>
                          <p:cTn id="80" fill="hold" nodeType="afterGroup">
                            <p:stCondLst>
                              <p:cond delay="0"/>
                            </p:stCondLst>
                            <p:childTnLst>
                              <p:par>
                                <p:cTn id="81" presetID="22" presetClass="entr" presetSubtype="1" fill="hold" grpId="0" nodeType="afterEffect">
                                  <p:stCondLst>
                                    <p:cond delay="0"/>
                                  </p:stCondLst>
                                  <p:childTnLst>
                                    <p:set>
                                      <p:cBhvr>
                                        <p:cTn id="82" dur="1" fill="hold">
                                          <p:stCondLst>
                                            <p:cond delay="0"/>
                                          </p:stCondLst>
                                        </p:cTn>
                                        <p:tgtEl>
                                          <p:spTgt spid="89167"/>
                                        </p:tgtEl>
                                        <p:attrNameLst>
                                          <p:attrName>style.visibility</p:attrName>
                                        </p:attrNameLst>
                                      </p:cBhvr>
                                      <p:to>
                                        <p:strVal val="visible"/>
                                      </p:to>
                                    </p:set>
                                    <p:animEffect transition="in" filter="wipe(up)">
                                      <p:cBhvr>
                                        <p:cTn id="83" dur="500"/>
                                        <p:tgtEl>
                                          <p:spTgt spid="89167"/>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 presetClass="entr" presetSubtype="8" fill="hold" grpId="0" nodeType="clickEffect">
                                  <p:stCondLst>
                                    <p:cond delay="0"/>
                                  </p:stCondLst>
                                  <p:childTnLst>
                                    <p:set>
                                      <p:cBhvr>
                                        <p:cTn id="87" dur="1" fill="hold">
                                          <p:stCondLst>
                                            <p:cond delay="0"/>
                                          </p:stCondLst>
                                        </p:cTn>
                                        <p:tgtEl>
                                          <p:spTgt spid="89177"/>
                                        </p:tgtEl>
                                        <p:attrNameLst>
                                          <p:attrName>style.visibility</p:attrName>
                                        </p:attrNameLst>
                                      </p:cBhvr>
                                      <p:to>
                                        <p:strVal val="visible"/>
                                      </p:to>
                                    </p:set>
                                    <p:anim calcmode="lin" valueType="num">
                                      <p:cBhvr additive="base">
                                        <p:cTn id="88" dur="500" fill="hold"/>
                                        <p:tgtEl>
                                          <p:spTgt spid="89177"/>
                                        </p:tgtEl>
                                        <p:attrNameLst>
                                          <p:attrName>ppt_x</p:attrName>
                                        </p:attrNameLst>
                                      </p:cBhvr>
                                      <p:tavLst>
                                        <p:tav tm="0">
                                          <p:val>
                                            <p:strVal val="0-#ppt_w/2"/>
                                          </p:val>
                                        </p:tav>
                                        <p:tav tm="100000">
                                          <p:val>
                                            <p:strVal val="#ppt_x"/>
                                          </p:val>
                                        </p:tav>
                                      </p:tavLst>
                                    </p:anim>
                                    <p:anim calcmode="lin" valueType="num">
                                      <p:cBhvr additive="base">
                                        <p:cTn id="89" dur="500" fill="hold"/>
                                        <p:tgtEl>
                                          <p:spTgt spid="891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41" grpId="0" animBg="1"/>
      <p:bldP spid="89144" grpId="0" animBg="1"/>
      <p:bldP spid="89147" grpId="0"/>
      <p:bldP spid="89152" grpId="0"/>
      <p:bldP spid="89155" grpId="0"/>
      <p:bldP spid="89158" grpId="0" animBg="1"/>
      <p:bldP spid="89160" grpId="0" animBg="1"/>
      <p:bldP spid="89161" grpId="0" animBg="1"/>
      <p:bldP spid="89162" grpId="0" animBg="1"/>
      <p:bldP spid="89163" grpId="0" animBg="1"/>
      <p:bldP spid="89165" grpId="0" animBg="1"/>
      <p:bldP spid="89166" grpId="0" animBg="1"/>
      <p:bldP spid="89167" grpId="0" animBg="1"/>
      <p:bldP spid="89169" grpId="0" animBg="1"/>
      <p:bldP spid="89170" grpId="0" animBg="1"/>
      <p:bldP spid="89171" grpId="0"/>
      <p:bldP spid="89173" grpId="0"/>
      <p:bldP spid="89174" grpId="0"/>
      <p:bldP spid="89176" grpId="0"/>
      <p:bldP spid="89177" grpId="0"/>
      <p:bldP spid="89180" grpId="0"/>
      <p:bldP spid="89182" grpId="0"/>
      <p:bldP spid="8918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Line 44">
            <a:extLst>
              <a:ext uri="{FF2B5EF4-FFF2-40B4-BE49-F238E27FC236}">
                <a16:creationId xmlns:a16="http://schemas.microsoft.com/office/drawing/2014/main" id="{139ECBD2-B85F-4752-9CE7-3C0CCBB4192A}"/>
              </a:ext>
            </a:extLst>
          </p:cNvPr>
          <p:cNvSpPr>
            <a:spLocks noChangeShapeType="1"/>
          </p:cNvSpPr>
          <p:nvPr/>
        </p:nvSpPr>
        <p:spPr bwMode="auto">
          <a:xfrm rot="16200000">
            <a:off x="1282700" y="4254500"/>
            <a:ext cx="0" cy="838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9" name="Line 40">
            <a:extLst>
              <a:ext uri="{FF2B5EF4-FFF2-40B4-BE49-F238E27FC236}">
                <a16:creationId xmlns:a16="http://schemas.microsoft.com/office/drawing/2014/main" id="{204AB0D0-16D6-490C-A7D7-CD321509C0DF}"/>
              </a:ext>
            </a:extLst>
          </p:cNvPr>
          <p:cNvSpPr>
            <a:spLocks noChangeShapeType="1"/>
          </p:cNvSpPr>
          <p:nvPr/>
        </p:nvSpPr>
        <p:spPr bwMode="auto">
          <a:xfrm>
            <a:off x="3638550" y="1539875"/>
            <a:ext cx="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0166" name="Line 54"/>
          <p:cNvSpPr>
            <a:spLocks noChangeShapeType="1"/>
          </p:cNvSpPr>
          <p:nvPr/>
        </p:nvSpPr>
        <p:spPr bwMode="auto">
          <a:xfrm>
            <a:off x="7010400" y="3657600"/>
            <a:ext cx="0" cy="7620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0180" name="Text Box 68"/>
          <p:cNvSpPr txBox="1">
            <a:spLocks noChangeArrowheads="1"/>
          </p:cNvSpPr>
          <p:nvPr/>
        </p:nvSpPr>
        <p:spPr bwMode="auto">
          <a:xfrm>
            <a:off x="6934200" y="4572000"/>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l</a:t>
            </a:r>
            <a:endParaRPr lang="en-US" sz="2400" b="1" i="1"/>
          </a:p>
        </p:txBody>
      </p:sp>
      <p:sp>
        <p:nvSpPr>
          <p:cNvPr id="90181" name="Oval 69"/>
          <p:cNvSpPr>
            <a:spLocks noChangeArrowheads="1"/>
          </p:cNvSpPr>
          <p:nvPr/>
        </p:nvSpPr>
        <p:spPr bwMode="auto">
          <a:xfrm>
            <a:off x="8305800" y="44958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0188" name="Oval 76"/>
          <p:cNvSpPr>
            <a:spLocks noChangeArrowheads="1"/>
          </p:cNvSpPr>
          <p:nvPr/>
        </p:nvSpPr>
        <p:spPr bwMode="auto">
          <a:xfrm>
            <a:off x="6858000" y="4419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0192" name="Line 80"/>
          <p:cNvSpPr>
            <a:spLocks noChangeShapeType="1"/>
          </p:cNvSpPr>
          <p:nvPr/>
        </p:nvSpPr>
        <p:spPr bwMode="auto">
          <a:xfrm>
            <a:off x="8458200" y="3581400"/>
            <a:ext cx="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0196" name="Text Box 84"/>
          <p:cNvSpPr txBox="1">
            <a:spLocks noChangeArrowheads="1"/>
          </p:cNvSpPr>
          <p:nvPr/>
        </p:nvSpPr>
        <p:spPr bwMode="auto">
          <a:xfrm>
            <a:off x="8610600" y="4495800"/>
            <a:ext cx="479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m</a:t>
            </a:r>
            <a:endParaRPr lang="en-US" sz="2400" b="1"/>
          </a:p>
        </p:txBody>
      </p:sp>
      <p:grpSp>
        <p:nvGrpSpPr>
          <p:cNvPr id="5" name="Group 90"/>
          <p:cNvGrpSpPr>
            <a:grpSpLocks/>
          </p:cNvGrpSpPr>
          <p:nvPr/>
        </p:nvGrpSpPr>
        <p:grpSpPr bwMode="auto">
          <a:xfrm>
            <a:off x="4114800" y="990600"/>
            <a:ext cx="5029200" cy="2987675"/>
            <a:chOff x="2592" y="432"/>
            <a:chExt cx="3168" cy="1882"/>
          </a:xfrm>
        </p:grpSpPr>
        <p:sp>
          <p:nvSpPr>
            <p:cNvPr id="31756" name="Oval 50"/>
            <p:cNvSpPr>
              <a:spLocks noChangeArrowheads="1"/>
            </p:cNvSpPr>
            <p:nvPr/>
          </p:nvSpPr>
          <p:spPr bwMode="auto">
            <a:xfrm>
              <a:off x="4176" y="672"/>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31757" name="Line 51"/>
            <p:cNvSpPr>
              <a:spLocks noChangeShapeType="1"/>
            </p:cNvSpPr>
            <p:nvPr/>
          </p:nvSpPr>
          <p:spPr bwMode="auto">
            <a:xfrm flipH="1">
              <a:off x="3936" y="816"/>
              <a:ext cx="288" cy="48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58" name="Oval 52"/>
            <p:cNvSpPr>
              <a:spLocks noChangeArrowheads="1"/>
            </p:cNvSpPr>
            <p:nvPr/>
          </p:nvSpPr>
          <p:spPr bwMode="auto">
            <a:xfrm>
              <a:off x="3840" y="1296"/>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31759" name="Oval 53"/>
            <p:cNvSpPr>
              <a:spLocks noChangeArrowheads="1"/>
            </p:cNvSpPr>
            <p:nvPr/>
          </p:nvSpPr>
          <p:spPr bwMode="auto">
            <a:xfrm>
              <a:off x="4320" y="1968"/>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31760" name="Oval 55"/>
            <p:cNvSpPr>
              <a:spLocks noChangeArrowheads="1"/>
            </p:cNvSpPr>
            <p:nvPr/>
          </p:nvSpPr>
          <p:spPr bwMode="auto">
            <a:xfrm>
              <a:off x="4608" y="1296"/>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31761" name="Oval 56"/>
            <p:cNvSpPr>
              <a:spLocks noChangeArrowheads="1"/>
            </p:cNvSpPr>
            <p:nvPr/>
          </p:nvSpPr>
          <p:spPr bwMode="auto">
            <a:xfrm>
              <a:off x="5280" y="1920"/>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1762" name="Oval 57"/>
            <p:cNvSpPr>
              <a:spLocks noChangeArrowheads="1"/>
            </p:cNvSpPr>
            <p:nvPr/>
          </p:nvSpPr>
          <p:spPr bwMode="auto">
            <a:xfrm>
              <a:off x="5280" y="1296"/>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1763" name="Line 58"/>
            <p:cNvSpPr>
              <a:spLocks noChangeShapeType="1"/>
            </p:cNvSpPr>
            <p:nvPr/>
          </p:nvSpPr>
          <p:spPr bwMode="auto">
            <a:xfrm>
              <a:off x="4320" y="768"/>
              <a:ext cx="1008" cy="52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64" name="Text Box 59"/>
            <p:cNvSpPr txBox="1">
              <a:spLocks noChangeArrowheads="1"/>
            </p:cNvSpPr>
            <p:nvPr/>
          </p:nvSpPr>
          <p:spPr bwMode="auto">
            <a:xfrm>
              <a:off x="2592" y="1872"/>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a</a:t>
              </a:r>
              <a:endParaRPr lang="en-US" sz="2400" b="1"/>
            </a:p>
          </p:txBody>
        </p:sp>
        <p:sp>
          <p:nvSpPr>
            <p:cNvPr id="31765" name="Line 60"/>
            <p:cNvSpPr>
              <a:spLocks noChangeShapeType="1"/>
            </p:cNvSpPr>
            <p:nvPr/>
          </p:nvSpPr>
          <p:spPr bwMode="auto">
            <a:xfrm>
              <a:off x="4272" y="816"/>
              <a:ext cx="384" cy="48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66" name="Oval 61"/>
            <p:cNvSpPr>
              <a:spLocks noChangeArrowheads="1"/>
            </p:cNvSpPr>
            <p:nvPr/>
          </p:nvSpPr>
          <p:spPr bwMode="auto">
            <a:xfrm>
              <a:off x="3264" y="1306"/>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1767" name="Line 62"/>
            <p:cNvSpPr>
              <a:spLocks noChangeShapeType="1"/>
            </p:cNvSpPr>
            <p:nvPr/>
          </p:nvSpPr>
          <p:spPr bwMode="auto">
            <a:xfrm flipH="1">
              <a:off x="3360" y="720"/>
              <a:ext cx="816" cy="62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68" name="Text Box 63"/>
            <p:cNvSpPr txBox="1">
              <a:spLocks noChangeArrowheads="1"/>
            </p:cNvSpPr>
            <p:nvPr/>
          </p:nvSpPr>
          <p:spPr bwMode="auto">
            <a:xfrm>
              <a:off x="2928" y="1152"/>
              <a:ext cx="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b</a:t>
              </a:r>
              <a:endParaRPr lang="en-US" sz="2400" b="1"/>
            </a:p>
          </p:txBody>
        </p:sp>
        <p:sp>
          <p:nvSpPr>
            <p:cNvPr id="31769" name="Text Box 64"/>
            <p:cNvSpPr txBox="1">
              <a:spLocks noChangeArrowheads="1"/>
            </p:cNvSpPr>
            <p:nvPr/>
          </p:nvSpPr>
          <p:spPr bwMode="auto">
            <a:xfrm>
              <a:off x="4368" y="2064"/>
              <a:ext cx="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g</a:t>
              </a:r>
              <a:endParaRPr lang="en-US" sz="2400" b="1"/>
            </a:p>
          </p:txBody>
        </p:sp>
        <p:sp>
          <p:nvSpPr>
            <p:cNvPr id="31770" name="Text Box 65"/>
            <p:cNvSpPr txBox="1">
              <a:spLocks noChangeArrowheads="1"/>
            </p:cNvSpPr>
            <p:nvPr/>
          </p:nvSpPr>
          <p:spPr bwMode="auto">
            <a:xfrm>
              <a:off x="4224" y="1056"/>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f</a:t>
              </a:r>
              <a:endParaRPr lang="en-US" sz="2400" b="1"/>
            </a:p>
          </p:txBody>
        </p:sp>
        <p:sp>
          <p:nvSpPr>
            <p:cNvPr id="31771" name="Text Box 66"/>
            <p:cNvSpPr txBox="1">
              <a:spLocks noChangeArrowheads="1"/>
            </p:cNvSpPr>
            <p:nvPr/>
          </p:nvSpPr>
          <p:spPr bwMode="auto">
            <a:xfrm>
              <a:off x="3840" y="432"/>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e</a:t>
              </a:r>
              <a:endParaRPr lang="en-US" sz="2400" b="1"/>
            </a:p>
          </p:txBody>
        </p:sp>
        <p:sp>
          <p:nvSpPr>
            <p:cNvPr id="31772" name="Text Box 67"/>
            <p:cNvSpPr txBox="1">
              <a:spLocks noChangeArrowheads="1"/>
            </p:cNvSpPr>
            <p:nvPr/>
          </p:nvSpPr>
          <p:spPr bwMode="auto">
            <a:xfrm>
              <a:off x="3504" y="1728"/>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c</a:t>
              </a:r>
              <a:endParaRPr lang="en-US" sz="2400" b="1"/>
            </a:p>
          </p:txBody>
        </p:sp>
        <p:sp>
          <p:nvSpPr>
            <p:cNvPr id="31773" name="Oval 70"/>
            <p:cNvSpPr>
              <a:spLocks noChangeArrowheads="1"/>
            </p:cNvSpPr>
            <p:nvPr/>
          </p:nvSpPr>
          <p:spPr bwMode="auto">
            <a:xfrm>
              <a:off x="2880" y="1920"/>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1774" name="Text Box 71"/>
            <p:cNvSpPr txBox="1">
              <a:spLocks noChangeArrowheads="1"/>
            </p:cNvSpPr>
            <p:nvPr/>
          </p:nvSpPr>
          <p:spPr bwMode="auto">
            <a:xfrm>
              <a:off x="3600" y="1104"/>
              <a:ext cx="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d</a:t>
              </a:r>
              <a:endParaRPr lang="en-US" sz="2400" b="1"/>
            </a:p>
          </p:txBody>
        </p:sp>
        <p:sp>
          <p:nvSpPr>
            <p:cNvPr id="31775" name="Line 72"/>
            <p:cNvSpPr>
              <a:spLocks noChangeShapeType="1"/>
            </p:cNvSpPr>
            <p:nvPr/>
          </p:nvSpPr>
          <p:spPr bwMode="auto">
            <a:xfrm flipH="1">
              <a:off x="2976" y="1392"/>
              <a:ext cx="384" cy="57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76" name="Line 73"/>
            <p:cNvSpPr>
              <a:spLocks noChangeShapeType="1"/>
            </p:cNvSpPr>
            <p:nvPr/>
          </p:nvSpPr>
          <p:spPr bwMode="auto">
            <a:xfrm>
              <a:off x="3936" y="1440"/>
              <a:ext cx="0" cy="62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77" name="Line 74"/>
            <p:cNvSpPr>
              <a:spLocks noChangeShapeType="1"/>
            </p:cNvSpPr>
            <p:nvPr/>
          </p:nvSpPr>
          <p:spPr bwMode="auto">
            <a:xfrm>
              <a:off x="4656" y="1344"/>
              <a:ext cx="192" cy="57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78" name="Oval 75"/>
            <p:cNvSpPr>
              <a:spLocks noChangeArrowheads="1"/>
            </p:cNvSpPr>
            <p:nvPr/>
          </p:nvSpPr>
          <p:spPr bwMode="auto">
            <a:xfrm>
              <a:off x="3504" y="1920"/>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1779" name="Oval 77"/>
            <p:cNvSpPr>
              <a:spLocks noChangeArrowheads="1"/>
            </p:cNvSpPr>
            <p:nvPr/>
          </p:nvSpPr>
          <p:spPr bwMode="auto">
            <a:xfrm>
              <a:off x="4800" y="1920"/>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1780" name="Oval 78"/>
            <p:cNvSpPr>
              <a:spLocks noChangeArrowheads="1"/>
            </p:cNvSpPr>
            <p:nvPr/>
          </p:nvSpPr>
          <p:spPr bwMode="auto">
            <a:xfrm>
              <a:off x="3840" y="1968"/>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1781" name="Line 79"/>
            <p:cNvSpPr>
              <a:spLocks noChangeShapeType="1"/>
            </p:cNvSpPr>
            <p:nvPr/>
          </p:nvSpPr>
          <p:spPr bwMode="auto">
            <a:xfrm>
              <a:off x="5328" y="1392"/>
              <a:ext cx="0" cy="62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82" name="Line 81"/>
            <p:cNvSpPr>
              <a:spLocks noChangeShapeType="1"/>
            </p:cNvSpPr>
            <p:nvPr/>
          </p:nvSpPr>
          <p:spPr bwMode="auto">
            <a:xfrm rot="-5400000">
              <a:off x="4224" y="1584"/>
              <a:ext cx="624" cy="24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83" name="Line 82"/>
            <p:cNvSpPr>
              <a:spLocks noChangeShapeType="1"/>
            </p:cNvSpPr>
            <p:nvPr/>
          </p:nvSpPr>
          <p:spPr bwMode="auto">
            <a:xfrm rot="5400000" flipV="1">
              <a:off x="3192" y="1560"/>
              <a:ext cx="528" cy="19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84" name="Text Box 83"/>
            <p:cNvSpPr txBox="1">
              <a:spLocks noChangeArrowheads="1"/>
            </p:cNvSpPr>
            <p:nvPr/>
          </p:nvSpPr>
          <p:spPr bwMode="auto">
            <a:xfrm>
              <a:off x="5511" y="1872"/>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k</a:t>
              </a:r>
              <a:endParaRPr lang="en-US" sz="2400" b="1"/>
            </a:p>
          </p:txBody>
        </p:sp>
        <p:sp>
          <p:nvSpPr>
            <p:cNvPr id="31785" name="Text Box 85"/>
            <p:cNvSpPr txBox="1">
              <a:spLocks noChangeArrowheads="1"/>
            </p:cNvSpPr>
            <p:nvPr/>
          </p:nvSpPr>
          <p:spPr bwMode="auto">
            <a:xfrm>
              <a:off x="3936" y="1776"/>
              <a:ext cx="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h</a:t>
              </a:r>
              <a:endParaRPr lang="en-US" sz="2400" b="1"/>
            </a:p>
          </p:txBody>
        </p:sp>
        <p:sp>
          <p:nvSpPr>
            <p:cNvPr id="31786" name="Text Box 86"/>
            <p:cNvSpPr txBox="1">
              <a:spLocks noChangeArrowheads="1"/>
            </p:cNvSpPr>
            <p:nvPr/>
          </p:nvSpPr>
          <p:spPr bwMode="auto">
            <a:xfrm>
              <a:off x="4752" y="2064"/>
              <a:ext cx="2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j</a:t>
              </a:r>
              <a:endParaRPr lang="en-US" sz="2400" b="1"/>
            </a:p>
          </p:txBody>
        </p:sp>
        <p:sp>
          <p:nvSpPr>
            <p:cNvPr id="31787" name="Text Box 87"/>
            <p:cNvSpPr txBox="1">
              <a:spLocks noChangeArrowheads="1"/>
            </p:cNvSpPr>
            <p:nvPr/>
          </p:nvSpPr>
          <p:spPr bwMode="auto">
            <a:xfrm>
              <a:off x="5376" y="1296"/>
              <a:ext cx="2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i</a:t>
              </a:r>
              <a:endParaRPr lang="en-US" sz="2400" b="1"/>
            </a:p>
          </p:txBody>
        </p:sp>
      </p:grpSp>
      <p:sp>
        <p:nvSpPr>
          <p:cNvPr id="90200" name="Rectangle 88"/>
          <p:cNvSpPr>
            <a:spLocks noChangeArrowheads="1"/>
          </p:cNvSpPr>
          <p:nvPr/>
        </p:nvSpPr>
        <p:spPr bwMode="auto">
          <a:xfrm>
            <a:off x="838199" y="4968875"/>
            <a:ext cx="7989887"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90000"/>
              </a:lnSpc>
              <a:spcBef>
                <a:spcPct val="20000"/>
              </a:spcBef>
              <a:buClr>
                <a:schemeClr val="hlink"/>
              </a:buClr>
              <a:buSzPct val="70000"/>
            </a:pPr>
            <a:r>
              <a:rPr lang="en-US" sz="2800" b="0">
                <a:solidFill>
                  <a:schemeClr val="tx1"/>
                </a:solidFill>
                <a:latin typeface="Times New Roman" pitchFamily="18" charset="0"/>
              </a:rPr>
              <a:t>Cuối </a:t>
            </a:r>
            <a:r>
              <a:rPr lang="en-US" sz="2800" b="0" dirty="0" err="1">
                <a:solidFill>
                  <a:schemeClr val="tx1"/>
                </a:solidFill>
                <a:latin typeface="Times New Roman" pitchFamily="18" charset="0"/>
              </a:rPr>
              <a:t>cùng</a:t>
            </a:r>
            <a:r>
              <a:rPr lang="en-US" sz="2800" b="0" dirty="0">
                <a:solidFill>
                  <a:schemeClr val="tx1"/>
                </a:solidFill>
                <a:latin typeface="Times New Roman" pitchFamily="18" charset="0"/>
              </a:rPr>
              <a:t> </a:t>
            </a:r>
            <a:r>
              <a:rPr lang="en-US" sz="2800" b="0" dirty="0" err="1">
                <a:solidFill>
                  <a:schemeClr val="tx1"/>
                </a:solidFill>
                <a:latin typeface="Times New Roman" pitchFamily="18" charset="0"/>
              </a:rPr>
              <a:t>thêm</a:t>
            </a:r>
            <a:r>
              <a:rPr lang="en-US" sz="2800" b="0" dirty="0">
                <a:solidFill>
                  <a:schemeClr val="tx1"/>
                </a:solidFill>
                <a:latin typeface="Times New Roman" pitchFamily="18" charset="0"/>
              </a:rPr>
              <a:t> </a:t>
            </a:r>
            <a:r>
              <a:rPr lang="en-US" sz="2800" b="0" i="1" dirty="0">
                <a:solidFill>
                  <a:schemeClr val="tx1"/>
                </a:solidFill>
                <a:latin typeface="Times New Roman" pitchFamily="18" charset="0"/>
              </a:rPr>
              <a:t>l</a:t>
            </a:r>
            <a:r>
              <a:rPr lang="en-US" sz="2800" b="0" baseline="-25000" dirty="0">
                <a:solidFill>
                  <a:schemeClr val="tx1"/>
                </a:solidFill>
                <a:latin typeface="Times New Roman" pitchFamily="18" charset="0"/>
              </a:rPr>
              <a:t> </a:t>
            </a:r>
            <a:r>
              <a:rPr lang="en-US" sz="2800" b="0" dirty="0" err="1">
                <a:solidFill>
                  <a:schemeClr val="tx1"/>
                </a:solidFill>
                <a:latin typeface="Times New Roman" pitchFamily="18" charset="0"/>
              </a:rPr>
              <a:t>và</a:t>
            </a:r>
            <a:r>
              <a:rPr lang="en-US" sz="2800" b="0" dirty="0">
                <a:solidFill>
                  <a:schemeClr val="tx1"/>
                </a:solidFill>
                <a:latin typeface="Times New Roman" pitchFamily="18" charset="0"/>
              </a:rPr>
              <a:t> </a:t>
            </a:r>
            <a:r>
              <a:rPr lang="en-US" sz="2800" b="0" i="1" dirty="0">
                <a:solidFill>
                  <a:schemeClr val="tx1"/>
                </a:solidFill>
                <a:latin typeface="Times New Roman" pitchFamily="18" charset="0"/>
              </a:rPr>
              <a:t>m</a:t>
            </a:r>
            <a:r>
              <a:rPr lang="en-US" sz="2800" b="0" baseline="-25000" dirty="0">
                <a:solidFill>
                  <a:schemeClr val="tx1"/>
                </a:solidFill>
                <a:latin typeface="Times New Roman" pitchFamily="18" charset="0"/>
              </a:rPr>
              <a:t> </a:t>
            </a:r>
            <a:r>
              <a:rPr lang="en-US" sz="2800" b="0" dirty="0" err="1">
                <a:solidFill>
                  <a:schemeClr val="tx1"/>
                </a:solidFill>
                <a:latin typeface="Times New Roman" pitchFamily="18" charset="0"/>
              </a:rPr>
              <a:t>là</a:t>
            </a:r>
            <a:r>
              <a:rPr lang="en-US" sz="2800" b="0" dirty="0">
                <a:solidFill>
                  <a:schemeClr val="tx1"/>
                </a:solidFill>
                <a:latin typeface="Times New Roman" pitchFamily="18" charset="0"/>
              </a:rPr>
              <a:t> con </a:t>
            </a:r>
            <a:r>
              <a:rPr lang="en-US" sz="2800" b="0" dirty="0" err="1">
                <a:solidFill>
                  <a:schemeClr val="tx1"/>
                </a:solidFill>
                <a:latin typeface="Times New Roman" pitchFamily="18" charset="0"/>
              </a:rPr>
              <a:t>của</a:t>
            </a:r>
            <a:r>
              <a:rPr lang="en-US" sz="2800" b="0" dirty="0">
                <a:solidFill>
                  <a:schemeClr val="tx1"/>
                </a:solidFill>
                <a:latin typeface="Times New Roman" pitchFamily="18" charset="0"/>
              </a:rPr>
              <a:t> </a:t>
            </a:r>
            <a:r>
              <a:rPr lang="en-US" sz="2800" b="0" i="1" dirty="0">
                <a:solidFill>
                  <a:schemeClr val="tx1"/>
                </a:solidFill>
                <a:latin typeface="Times New Roman" pitchFamily="18" charset="0"/>
              </a:rPr>
              <a:t>g</a:t>
            </a:r>
            <a:r>
              <a:rPr lang="en-US" sz="2800" b="0" baseline="-25000" dirty="0">
                <a:solidFill>
                  <a:schemeClr val="tx1"/>
                </a:solidFill>
                <a:latin typeface="Times New Roman" pitchFamily="18" charset="0"/>
              </a:rPr>
              <a:t> </a:t>
            </a:r>
            <a:r>
              <a:rPr lang="en-US" sz="2800" b="0" dirty="0" err="1">
                <a:solidFill>
                  <a:schemeClr val="tx1"/>
                </a:solidFill>
                <a:latin typeface="Times New Roman" pitchFamily="18" charset="0"/>
              </a:rPr>
              <a:t>và</a:t>
            </a:r>
            <a:r>
              <a:rPr lang="en-US" sz="2800" b="0" dirty="0">
                <a:solidFill>
                  <a:schemeClr val="tx1"/>
                </a:solidFill>
                <a:latin typeface="Times New Roman" pitchFamily="18" charset="0"/>
              </a:rPr>
              <a:t> </a:t>
            </a:r>
            <a:r>
              <a:rPr lang="en-US" sz="2800" b="0" i="1" dirty="0">
                <a:solidFill>
                  <a:schemeClr val="tx1"/>
                </a:solidFill>
                <a:latin typeface="Times New Roman" pitchFamily="18" charset="0"/>
              </a:rPr>
              <a:t>k</a:t>
            </a:r>
            <a:r>
              <a:rPr lang="en-US" sz="2800" b="0" baseline="-25000" dirty="0">
                <a:solidFill>
                  <a:schemeClr val="tx1"/>
                </a:solidFill>
                <a:latin typeface="Times New Roman" pitchFamily="18" charset="0"/>
              </a:rPr>
              <a:t> </a:t>
            </a:r>
            <a:r>
              <a:rPr lang="en-US" sz="2800" b="0" dirty="0" err="1">
                <a:solidFill>
                  <a:schemeClr val="tx1"/>
                </a:solidFill>
                <a:latin typeface="Times New Roman" pitchFamily="18" charset="0"/>
              </a:rPr>
              <a:t>tương</a:t>
            </a:r>
            <a:r>
              <a:rPr lang="en-US" sz="2800" b="0" dirty="0">
                <a:solidFill>
                  <a:schemeClr val="tx1"/>
                </a:solidFill>
                <a:latin typeface="Times New Roman" pitchFamily="18" charset="0"/>
              </a:rPr>
              <a:t> </a:t>
            </a:r>
            <a:r>
              <a:rPr lang="en-US" sz="2800" b="0" dirty="0" err="1">
                <a:solidFill>
                  <a:schemeClr val="tx1"/>
                </a:solidFill>
                <a:latin typeface="Times New Roman" pitchFamily="18" charset="0"/>
              </a:rPr>
              <a:t>ứng</a:t>
            </a:r>
            <a:endParaRPr lang="en-US" sz="2800" b="0" dirty="0">
              <a:solidFill>
                <a:schemeClr val="tx1"/>
              </a:solidFill>
              <a:latin typeface="Times New Roman" pitchFamily="18" charset="0"/>
            </a:endParaRPr>
          </a:p>
        </p:txBody>
      </p:sp>
      <p:sp>
        <p:nvSpPr>
          <p:cNvPr id="90201" name="Rectangle 89"/>
          <p:cNvSpPr>
            <a:spLocks noChangeArrowheads="1"/>
          </p:cNvSpPr>
          <p:nvPr/>
        </p:nvSpPr>
        <p:spPr bwMode="auto">
          <a:xfrm>
            <a:off x="914399" y="5478462"/>
            <a:ext cx="402932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800" b="0" dirty="0" err="1">
                <a:solidFill>
                  <a:schemeClr val="tx1"/>
                </a:solidFill>
                <a:latin typeface="Times New Roman" pitchFamily="18" charset="0"/>
              </a:rPr>
              <a:t>Các</a:t>
            </a:r>
            <a:r>
              <a:rPr lang="en-US" sz="2800" b="0" dirty="0">
                <a:solidFill>
                  <a:schemeClr val="tx1"/>
                </a:solidFill>
                <a:latin typeface="Times New Roman" pitchFamily="18" charset="0"/>
              </a:rPr>
              <a:t> </a:t>
            </a:r>
            <a:r>
              <a:rPr lang="en-US" sz="2800" b="0" dirty="0" err="1">
                <a:solidFill>
                  <a:schemeClr val="tx1"/>
                </a:solidFill>
                <a:latin typeface="Times New Roman" pitchFamily="18" charset="0"/>
              </a:rPr>
              <a:t>đỉnh</a:t>
            </a:r>
            <a:r>
              <a:rPr lang="en-US" sz="2800" b="0" dirty="0">
                <a:solidFill>
                  <a:schemeClr val="tx1"/>
                </a:solidFill>
                <a:latin typeface="Times New Roman" pitchFamily="18" charset="0"/>
              </a:rPr>
              <a:t> </a:t>
            </a:r>
            <a:r>
              <a:rPr lang="en-US" sz="2800" b="0" dirty="0" err="1">
                <a:solidFill>
                  <a:schemeClr val="tx1"/>
                </a:solidFill>
                <a:latin typeface="Times New Roman" pitchFamily="18" charset="0"/>
              </a:rPr>
              <a:t>mức</a:t>
            </a:r>
            <a:r>
              <a:rPr lang="en-US" sz="2800" b="0" dirty="0">
                <a:solidFill>
                  <a:schemeClr val="tx1"/>
                </a:solidFill>
                <a:latin typeface="Times New Roman" pitchFamily="18" charset="0"/>
              </a:rPr>
              <a:t> 3 </a:t>
            </a:r>
            <a:r>
              <a:rPr lang="en-US" sz="2800" b="0" dirty="0" err="1">
                <a:solidFill>
                  <a:schemeClr val="tx1"/>
                </a:solidFill>
                <a:latin typeface="Times New Roman" pitchFamily="18" charset="0"/>
              </a:rPr>
              <a:t>là</a:t>
            </a:r>
            <a:r>
              <a:rPr lang="en-US" sz="2800" b="0" dirty="0">
                <a:solidFill>
                  <a:schemeClr val="tx1"/>
                </a:solidFill>
                <a:latin typeface="Times New Roman" pitchFamily="18" charset="0"/>
              </a:rPr>
              <a:t>: </a:t>
            </a:r>
            <a:r>
              <a:rPr lang="en-US" sz="2800" b="0" i="1" dirty="0">
                <a:solidFill>
                  <a:schemeClr val="tx1"/>
                </a:solidFill>
                <a:latin typeface="Times New Roman" pitchFamily="18" charset="0"/>
              </a:rPr>
              <a:t>l, m</a:t>
            </a:r>
            <a:endParaRPr lang="en-US" sz="2800" b="0" dirty="0">
              <a:solidFill>
                <a:schemeClr val="tx1"/>
              </a:solidFill>
              <a:latin typeface="Times New Roman" pitchFamily="18" charset="0"/>
            </a:endParaRPr>
          </a:p>
        </p:txBody>
      </p:sp>
      <p:sp>
        <p:nvSpPr>
          <p:cNvPr id="125" name="Line 44"/>
          <p:cNvSpPr>
            <a:spLocks noChangeShapeType="1"/>
          </p:cNvSpPr>
          <p:nvPr/>
        </p:nvSpPr>
        <p:spPr bwMode="auto">
          <a:xfrm rot="16200000">
            <a:off x="1270000" y="4259580"/>
            <a:ext cx="0" cy="838200"/>
          </a:xfrm>
          <a:prstGeom prst="line">
            <a:avLst/>
          </a:prstGeom>
          <a:noFill/>
          <a:ln w="5715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1" name="Line 18"/>
          <p:cNvSpPr>
            <a:spLocks noChangeShapeType="1"/>
          </p:cNvSpPr>
          <p:nvPr/>
        </p:nvSpPr>
        <p:spPr bwMode="auto">
          <a:xfrm>
            <a:off x="1828800" y="1463675"/>
            <a:ext cx="914400" cy="0"/>
          </a:xfrm>
          <a:prstGeom prst="line">
            <a:avLst/>
          </a:prstGeom>
          <a:noFill/>
          <a:ln w="5715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2" name="Line 19"/>
          <p:cNvSpPr>
            <a:spLocks noChangeShapeType="1"/>
          </p:cNvSpPr>
          <p:nvPr/>
        </p:nvSpPr>
        <p:spPr bwMode="auto">
          <a:xfrm flipH="1">
            <a:off x="2819400" y="2514600"/>
            <a:ext cx="838200" cy="0"/>
          </a:xfrm>
          <a:prstGeom prst="line">
            <a:avLst/>
          </a:prstGeom>
          <a:noFill/>
          <a:ln w="5715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4" name="Line 22"/>
          <p:cNvSpPr>
            <a:spLocks noChangeShapeType="1"/>
          </p:cNvSpPr>
          <p:nvPr/>
        </p:nvSpPr>
        <p:spPr bwMode="auto">
          <a:xfrm flipH="1" flipV="1">
            <a:off x="914400" y="1447800"/>
            <a:ext cx="914400" cy="15875"/>
          </a:xfrm>
          <a:prstGeom prst="line">
            <a:avLst/>
          </a:prstGeom>
          <a:noFill/>
          <a:ln w="5715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4" name="Line 32"/>
          <p:cNvSpPr>
            <a:spLocks noChangeShapeType="1"/>
          </p:cNvSpPr>
          <p:nvPr/>
        </p:nvSpPr>
        <p:spPr bwMode="auto">
          <a:xfrm>
            <a:off x="914400" y="2514600"/>
            <a:ext cx="0" cy="990600"/>
          </a:xfrm>
          <a:prstGeom prst="line">
            <a:avLst/>
          </a:prstGeom>
          <a:noFill/>
          <a:ln w="5715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5" name="Line 34"/>
          <p:cNvSpPr>
            <a:spLocks noChangeShapeType="1"/>
          </p:cNvSpPr>
          <p:nvPr/>
        </p:nvSpPr>
        <p:spPr bwMode="auto">
          <a:xfrm>
            <a:off x="2743200" y="2590800"/>
            <a:ext cx="0" cy="990600"/>
          </a:xfrm>
          <a:prstGeom prst="line">
            <a:avLst/>
          </a:prstGeom>
          <a:noFill/>
          <a:ln w="5715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2" name="Line 41"/>
          <p:cNvSpPr>
            <a:spLocks noChangeShapeType="1"/>
          </p:cNvSpPr>
          <p:nvPr/>
        </p:nvSpPr>
        <p:spPr bwMode="auto">
          <a:xfrm>
            <a:off x="1828800" y="3657600"/>
            <a:ext cx="0" cy="990600"/>
          </a:xfrm>
          <a:prstGeom prst="line">
            <a:avLst/>
          </a:prstGeom>
          <a:noFill/>
          <a:ln w="57150">
            <a:solidFill>
              <a:srgbClr val="00B0F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91" name="Group 4"/>
          <p:cNvGrpSpPr>
            <a:grpSpLocks/>
          </p:cNvGrpSpPr>
          <p:nvPr/>
        </p:nvGrpSpPr>
        <p:grpSpPr bwMode="auto">
          <a:xfrm>
            <a:off x="1752600" y="1387475"/>
            <a:ext cx="228600" cy="1219200"/>
            <a:chOff x="576" y="1248"/>
            <a:chExt cx="144" cy="768"/>
          </a:xfrm>
        </p:grpSpPr>
        <p:sp>
          <p:nvSpPr>
            <p:cNvPr id="134" name="Oval 5"/>
            <p:cNvSpPr>
              <a:spLocks noChangeArrowheads="1"/>
            </p:cNvSpPr>
            <p:nvPr/>
          </p:nvSpPr>
          <p:spPr bwMode="auto">
            <a:xfrm>
              <a:off x="576" y="1248"/>
              <a:ext cx="144" cy="144"/>
            </a:xfrm>
            <a:prstGeom prst="ellipse">
              <a:avLst/>
            </a:prstGeom>
            <a:solidFill>
              <a:schemeClr val="tx1"/>
            </a:solidFill>
            <a:ln w="57150">
              <a:solidFill>
                <a:srgbClr val="FF0000"/>
              </a:solidFill>
              <a:round/>
              <a:headEnd type="none" w="sm" len="sm"/>
              <a:tailEnd type="none" w="sm" len="sm"/>
            </a:ln>
          </p:spPr>
          <p:txBody>
            <a:bodyPr wrap="none" anchor="ctr"/>
            <a:lstStyle/>
            <a:p>
              <a:pPr algn="ctr" eaLnBrk="0" hangingPunct="0"/>
              <a:endParaRPr lang="en-US" sz="2400"/>
            </a:p>
          </p:txBody>
        </p:sp>
        <p:sp>
          <p:nvSpPr>
            <p:cNvPr id="135" name="Line 6"/>
            <p:cNvSpPr>
              <a:spLocks noChangeShapeType="1"/>
            </p:cNvSpPr>
            <p:nvPr/>
          </p:nvSpPr>
          <p:spPr bwMode="auto">
            <a:xfrm>
              <a:off x="645" y="1392"/>
              <a:ext cx="0" cy="48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6" name="Oval 7"/>
            <p:cNvSpPr>
              <a:spLocks noChangeArrowheads="1"/>
            </p:cNvSpPr>
            <p:nvPr/>
          </p:nvSpPr>
          <p:spPr bwMode="auto">
            <a:xfrm>
              <a:off x="576" y="1872"/>
              <a:ext cx="144" cy="144"/>
            </a:xfrm>
            <a:prstGeom prst="ellipse">
              <a:avLst/>
            </a:prstGeom>
            <a:solidFill>
              <a:srgbClr val="FF0000"/>
            </a:solidFill>
            <a:ln w="57150">
              <a:solidFill>
                <a:srgbClr val="FF0000"/>
              </a:solidFill>
              <a:round/>
              <a:headEnd type="none" w="sm" len="sm"/>
              <a:tailEnd type="none" w="sm" len="sm"/>
            </a:ln>
          </p:spPr>
          <p:txBody>
            <a:bodyPr wrap="none" anchor="ctr"/>
            <a:lstStyle/>
            <a:p>
              <a:pPr algn="ctr" eaLnBrk="0" hangingPunct="0"/>
              <a:endParaRPr lang="en-US" sz="2400"/>
            </a:p>
          </p:txBody>
        </p:sp>
      </p:grpSp>
      <p:sp>
        <p:nvSpPr>
          <p:cNvPr id="92" name="Line 13"/>
          <p:cNvSpPr>
            <a:spLocks noChangeShapeType="1"/>
          </p:cNvSpPr>
          <p:nvPr/>
        </p:nvSpPr>
        <p:spPr bwMode="auto">
          <a:xfrm rot="16200000">
            <a:off x="2324100" y="2111375"/>
            <a:ext cx="0" cy="83820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 name="Line 20"/>
          <p:cNvSpPr>
            <a:spLocks noChangeShapeType="1"/>
          </p:cNvSpPr>
          <p:nvPr/>
        </p:nvSpPr>
        <p:spPr bwMode="auto">
          <a:xfrm rot="16200000">
            <a:off x="1409700" y="2111375"/>
            <a:ext cx="0" cy="83820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4" name="Line 33"/>
          <p:cNvSpPr>
            <a:spLocks noChangeShapeType="1"/>
          </p:cNvSpPr>
          <p:nvPr/>
        </p:nvSpPr>
        <p:spPr bwMode="auto">
          <a:xfrm>
            <a:off x="1828800" y="2590800"/>
            <a:ext cx="0" cy="99060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95" name="Group 8"/>
          <p:cNvGrpSpPr>
            <a:grpSpLocks/>
          </p:cNvGrpSpPr>
          <p:nvPr/>
        </p:nvGrpSpPr>
        <p:grpSpPr bwMode="auto">
          <a:xfrm>
            <a:off x="2667000" y="1387475"/>
            <a:ext cx="228600" cy="1219200"/>
            <a:chOff x="576" y="1248"/>
            <a:chExt cx="144" cy="768"/>
          </a:xfrm>
        </p:grpSpPr>
        <p:sp>
          <p:nvSpPr>
            <p:cNvPr id="131" name="Oval 9"/>
            <p:cNvSpPr>
              <a:spLocks noChangeArrowheads="1"/>
            </p:cNvSpPr>
            <p:nvPr/>
          </p:nvSpPr>
          <p:spPr bwMode="auto">
            <a:xfrm>
              <a:off x="576" y="1248"/>
              <a:ext cx="144" cy="144"/>
            </a:xfrm>
            <a:prstGeom prst="ellipse">
              <a:avLst/>
            </a:prstGeom>
            <a:solidFill>
              <a:schemeClr val="tx1"/>
            </a:solidFill>
            <a:ln w="38100">
              <a:solidFill>
                <a:schemeClr val="tx1"/>
              </a:solidFill>
              <a:round/>
              <a:headEnd type="none" w="sm" len="sm"/>
              <a:tailEnd type="none" w="sm" len="sm"/>
            </a:ln>
          </p:spPr>
          <p:txBody>
            <a:bodyPr wrap="none" anchor="ctr"/>
            <a:lstStyle/>
            <a:p>
              <a:pPr algn="ctr" eaLnBrk="0" hangingPunct="0"/>
              <a:endParaRPr lang="en-US" sz="2400"/>
            </a:p>
          </p:txBody>
        </p:sp>
        <p:sp>
          <p:nvSpPr>
            <p:cNvPr id="132" name="Line 10"/>
            <p:cNvSpPr>
              <a:spLocks noChangeShapeType="1"/>
            </p:cNvSpPr>
            <p:nvPr/>
          </p:nvSpPr>
          <p:spPr bwMode="auto">
            <a:xfrm>
              <a:off x="624" y="1392"/>
              <a:ext cx="0" cy="48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3" name="Oval 11"/>
            <p:cNvSpPr>
              <a:spLocks noChangeArrowheads="1"/>
            </p:cNvSpPr>
            <p:nvPr/>
          </p:nvSpPr>
          <p:spPr bwMode="auto">
            <a:xfrm>
              <a:off x="576" y="1872"/>
              <a:ext cx="144" cy="144"/>
            </a:xfrm>
            <a:prstGeom prst="ellipse">
              <a:avLst/>
            </a:prstGeom>
            <a:solidFill>
              <a:schemeClr val="tx1"/>
            </a:solidFill>
            <a:ln w="57150">
              <a:solidFill>
                <a:srgbClr val="FF0000"/>
              </a:solidFill>
              <a:round/>
              <a:headEnd type="none" w="sm" len="sm"/>
              <a:tailEnd type="none" w="sm" len="sm"/>
            </a:ln>
          </p:spPr>
          <p:txBody>
            <a:bodyPr wrap="none" anchor="ctr"/>
            <a:lstStyle/>
            <a:p>
              <a:pPr algn="ctr" eaLnBrk="0" hangingPunct="0"/>
              <a:endParaRPr lang="en-US" sz="2400"/>
            </a:p>
          </p:txBody>
        </p:sp>
      </p:grpSp>
      <p:sp>
        <p:nvSpPr>
          <p:cNvPr id="96" name="Oval 12"/>
          <p:cNvSpPr>
            <a:spLocks noChangeArrowheads="1"/>
          </p:cNvSpPr>
          <p:nvPr/>
        </p:nvSpPr>
        <p:spPr bwMode="auto">
          <a:xfrm>
            <a:off x="3505200" y="1387475"/>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7" name="Oval 14"/>
          <p:cNvSpPr>
            <a:spLocks noChangeArrowheads="1"/>
          </p:cNvSpPr>
          <p:nvPr/>
        </p:nvSpPr>
        <p:spPr bwMode="auto">
          <a:xfrm>
            <a:off x="3505200" y="2378075"/>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8" name="Line 15"/>
          <p:cNvSpPr>
            <a:spLocks noChangeShapeType="1"/>
          </p:cNvSpPr>
          <p:nvPr/>
        </p:nvSpPr>
        <p:spPr bwMode="auto">
          <a:xfrm>
            <a:off x="914400" y="1524000"/>
            <a:ext cx="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9" name="Line 16"/>
          <p:cNvSpPr>
            <a:spLocks noChangeShapeType="1"/>
          </p:cNvSpPr>
          <p:nvPr/>
        </p:nvSpPr>
        <p:spPr bwMode="auto">
          <a:xfrm flipH="1">
            <a:off x="2743200" y="2590800"/>
            <a:ext cx="83820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0" name="Text Box 17"/>
          <p:cNvSpPr txBox="1">
            <a:spLocks noChangeArrowheads="1"/>
          </p:cNvSpPr>
          <p:nvPr/>
        </p:nvSpPr>
        <p:spPr bwMode="auto">
          <a:xfrm>
            <a:off x="304800" y="11430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a</a:t>
            </a:r>
            <a:endParaRPr lang="en-US" sz="2400" b="1"/>
          </a:p>
        </p:txBody>
      </p:sp>
      <p:sp>
        <p:nvSpPr>
          <p:cNvPr id="103" name="Oval 21"/>
          <p:cNvSpPr>
            <a:spLocks noChangeArrowheads="1"/>
          </p:cNvSpPr>
          <p:nvPr/>
        </p:nvSpPr>
        <p:spPr bwMode="auto">
          <a:xfrm>
            <a:off x="762000" y="2378075"/>
            <a:ext cx="228600" cy="228600"/>
          </a:xfrm>
          <a:prstGeom prst="ellipse">
            <a:avLst/>
          </a:prstGeom>
          <a:solidFill>
            <a:schemeClr val="tx1"/>
          </a:solidFill>
          <a:ln w="57150">
            <a:solidFill>
              <a:srgbClr val="FF0000"/>
            </a:solidFill>
            <a:round/>
            <a:headEnd type="none" w="sm" len="sm"/>
            <a:tailEnd type="none" w="sm" len="sm"/>
          </a:ln>
        </p:spPr>
        <p:txBody>
          <a:bodyPr wrap="none" anchor="ctr"/>
          <a:lstStyle/>
          <a:p>
            <a:pPr algn="ctr" eaLnBrk="0" hangingPunct="0"/>
            <a:endParaRPr lang="en-US" sz="2400"/>
          </a:p>
        </p:txBody>
      </p:sp>
      <p:sp>
        <p:nvSpPr>
          <p:cNvPr id="105" name="Text Box 23"/>
          <p:cNvSpPr txBox="1">
            <a:spLocks noChangeArrowheads="1"/>
          </p:cNvSpPr>
          <p:nvPr/>
        </p:nvSpPr>
        <p:spPr bwMode="auto">
          <a:xfrm>
            <a:off x="1600200" y="990600"/>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b</a:t>
            </a:r>
            <a:endParaRPr lang="en-US" sz="2400" b="1"/>
          </a:p>
        </p:txBody>
      </p:sp>
      <p:sp>
        <p:nvSpPr>
          <p:cNvPr id="106" name="Text Box 24"/>
          <p:cNvSpPr txBox="1">
            <a:spLocks noChangeArrowheads="1"/>
          </p:cNvSpPr>
          <p:nvPr/>
        </p:nvSpPr>
        <p:spPr bwMode="auto">
          <a:xfrm>
            <a:off x="3886200" y="2362200"/>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g</a:t>
            </a:r>
            <a:endParaRPr lang="en-US" sz="2400" b="1"/>
          </a:p>
        </p:txBody>
      </p:sp>
      <p:sp>
        <p:nvSpPr>
          <p:cNvPr id="107" name="Text Box 25"/>
          <p:cNvSpPr txBox="1">
            <a:spLocks noChangeArrowheads="1"/>
          </p:cNvSpPr>
          <p:nvPr/>
        </p:nvSpPr>
        <p:spPr bwMode="auto">
          <a:xfrm>
            <a:off x="2286000" y="1981200"/>
            <a:ext cx="338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f</a:t>
            </a:r>
            <a:endParaRPr lang="en-US" sz="2400" b="1"/>
          </a:p>
        </p:txBody>
      </p:sp>
      <p:sp>
        <p:nvSpPr>
          <p:cNvPr id="108" name="Text Box 26"/>
          <p:cNvSpPr txBox="1">
            <a:spLocks noChangeArrowheads="1"/>
          </p:cNvSpPr>
          <p:nvPr/>
        </p:nvSpPr>
        <p:spPr bwMode="auto">
          <a:xfrm>
            <a:off x="1295400" y="19812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e</a:t>
            </a:r>
            <a:endParaRPr lang="en-US" sz="2400" b="1"/>
          </a:p>
        </p:txBody>
      </p:sp>
      <p:sp>
        <p:nvSpPr>
          <p:cNvPr id="109" name="Text Box 27"/>
          <p:cNvSpPr txBox="1">
            <a:spLocks noChangeArrowheads="1"/>
          </p:cNvSpPr>
          <p:nvPr/>
        </p:nvSpPr>
        <p:spPr bwMode="auto">
          <a:xfrm>
            <a:off x="2559050" y="9144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c</a:t>
            </a:r>
            <a:endParaRPr lang="en-US" sz="2400" b="1"/>
          </a:p>
        </p:txBody>
      </p:sp>
      <p:sp>
        <p:nvSpPr>
          <p:cNvPr id="110" name="Text Box 28"/>
          <p:cNvSpPr txBox="1">
            <a:spLocks noChangeArrowheads="1"/>
          </p:cNvSpPr>
          <p:nvPr/>
        </p:nvSpPr>
        <p:spPr bwMode="auto">
          <a:xfrm>
            <a:off x="3414713" y="914400"/>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l</a:t>
            </a:r>
            <a:endParaRPr lang="en-US" sz="2400" b="1"/>
          </a:p>
        </p:txBody>
      </p:sp>
      <p:sp>
        <p:nvSpPr>
          <p:cNvPr id="111" name="Oval 29"/>
          <p:cNvSpPr>
            <a:spLocks noChangeArrowheads="1"/>
          </p:cNvSpPr>
          <p:nvPr/>
        </p:nvSpPr>
        <p:spPr bwMode="auto">
          <a:xfrm>
            <a:off x="762000" y="1371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112" name="Oval 30"/>
          <p:cNvSpPr>
            <a:spLocks noChangeArrowheads="1"/>
          </p:cNvSpPr>
          <p:nvPr/>
        </p:nvSpPr>
        <p:spPr bwMode="auto">
          <a:xfrm>
            <a:off x="762000" y="34290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113" name="Text Box 31"/>
          <p:cNvSpPr txBox="1">
            <a:spLocks noChangeArrowheads="1"/>
          </p:cNvSpPr>
          <p:nvPr/>
        </p:nvSpPr>
        <p:spPr bwMode="auto">
          <a:xfrm>
            <a:off x="381000" y="2209800"/>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d</a:t>
            </a:r>
            <a:endParaRPr lang="en-US" sz="2400" b="1"/>
          </a:p>
        </p:txBody>
      </p:sp>
      <p:sp>
        <p:nvSpPr>
          <p:cNvPr id="116" name="Oval 35"/>
          <p:cNvSpPr>
            <a:spLocks noChangeArrowheads="1"/>
          </p:cNvSpPr>
          <p:nvPr/>
        </p:nvSpPr>
        <p:spPr bwMode="auto">
          <a:xfrm>
            <a:off x="762000" y="45720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117" name="Oval 36"/>
          <p:cNvSpPr>
            <a:spLocks noChangeArrowheads="1"/>
          </p:cNvSpPr>
          <p:nvPr/>
        </p:nvSpPr>
        <p:spPr bwMode="auto">
          <a:xfrm>
            <a:off x="1676400" y="44958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118" name="Oval 37"/>
          <p:cNvSpPr>
            <a:spLocks noChangeArrowheads="1"/>
          </p:cNvSpPr>
          <p:nvPr/>
        </p:nvSpPr>
        <p:spPr bwMode="auto">
          <a:xfrm>
            <a:off x="2667000" y="34290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119" name="Oval 38"/>
          <p:cNvSpPr>
            <a:spLocks noChangeArrowheads="1"/>
          </p:cNvSpPr>
          <p:nvPr/>
        </p:nvSpPr>
        <p:spPr bwMode="auto">
          <a:xfrm>
            <a:off x="1676400" y="3429000"/>
            <a:ext cx="228600" cy="228600"/>
          </a:xfrm>
          <a:prstGeom prst="ellipse">
            <a:avLst/>
          </a:prstGeom>
          <a:solidFill>
            <a:schemeClr val="tx1"/>
          </a:solidFill>
          <a:ln w="57150">
            <a:solidFill>
              <a:srgbClr val="FF0000"/>
            </a:solidFill>
            <a:round/>
            <a:headEnd type="none" w="sm" len="sm"/>
            <a:tailEnd type="none" w="sm" len="sm"/>
          </a:ln>
        </p:spPr>
        <p:txBody>
          <a:bodyPr wrap="none" anchor="ctr"/>
          <a:lstStyle/>
          <a:p>
            <a:pPr algn="ctr" eaLnBrk="0" hangingPunct="0"/>
            <a:endParaRPr lang="en-US" sz="2400"/>
          </a:p>
        </p:txBody>
      </p:sp>
      <p:sp>
        <p:nvSpPr>
          <p:cNvPr id="120" name="Line 39"/>
          <p:cNvSpPr>
            <a:spLocks noChangeShapeType="1"/>
          </p:cNvSpPr>
          <p:nvPr/>
        </p:nvSpPr>
        <p:spPr bwMode="auto">
          <a:xfrm>
            <a:off x="914400" y="3581400"/>
            <a:ext cx="838200" cy="1066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3" name="Line 42"/>
          <p:cNvSpPr>
            <a:spLocks noChangeShapeType="1"/>
          </p:cNvSpPr>
          <p:nvPr/>
        </p:nvSpPr>
        <p:spPr bwMode="auto">
          <a:xfrm rot="16200000">
            <a:off x="2324100" y="3162300"/>
            <a:ext cx="0" cy="838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4" name="Line 43"/>
          <p:cNvSpPr>
            <a:spLocks noChangeShapeType="1"/>
          </p:cNvSpPr>
          <p:nvPr/>
        </p:nvSpPr>
        <p:spPr bwMode="auto">
          <a:xfrm rot="16200000">
            <a:off x="1333500" y="3162300"/>
            <a:ext cx="0" cy="838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6" name="Text Box 45"/>
          <p:cNvSpPr txBox="1">
            <a:spLocks noChangeArrowheads="1"/>
          </p:cNvSpPr>
          <p:nvPr/>
        </p:nvSpPr>
        <p:spPr bwMode="auto">
          <a:xfrm>
            <a:off x="1905000" y="44958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k</a:t>
            </a:r>
            <a:endParaRPr lang="en-US" sz="2400" b="1"/>
          </a:p>
        </p:txBody>
      </p:sp>
      <p:sp>
        <p:nvSpPr>
          <p:cNvPr id="127" name="Text Box 46"/>
          <p:cNvSpPr txBox="1">
            <a:spLocks noChangeArrowheads="1"/>
          </p:cNvSpPr>
          <p:nvPr/>
        </p:nvSpPr>
        <p:spPr bwMode="auto">
          <a:xfrm>
            <a:off x="304800" y="4495800"/>
            <a:ext cx="479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m</a:t>
            </a:r>
            <a:endParaRPr lang="en-US" sz="2400" b="1"/>
          </a:p>
        </p:txBody>
      </p:sp>
      <p:sp>
        <p:nvSpPr>
          <p:cNvPr id="128" name="Text Box 47"/>
          <p:cNvSpPr txBox="1">
            <a:spLocks noChangeArrowheads="1"/>
          </p:cNvSpPr>
          <p:nvPr/>
        </p:nvSpPr>
        <p:spPr bwMode="auto">
          <a:xfrm>
            <a:off x="304800" y="3429000"/>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h</a:t>
            </a:r>
            <a:endParaRPr lang="en-US" sz="2400" b="1"/>
          </a:p>
        </p:txBody>
      </p:sp>
      <p:sp>
        <p:nvSpPr>
          <p:cNvPr id="129" name="Text Box 48"/>
          <p:cNvSpPr txBox="1">
            <a:spLocks noChangeArrowheads="1"/>
          </p:cNvSpPr>
          <p:nvPr/>
        </p:nvSpPr>
        <p:spPr bwMode="auto">
          <a:xfrm>
            <a:off x="2514600" y="3657600"/>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j</a:t>
            </a:r>
            <a:endParaRPr lang="en-US" sz="2400" b="1"/>
          </a:p>
        </p:txBody>
      </p:sp>
      <p:sp>
        <p:nvSpPr>
          <p:cNvPr id="130" name="Text Box 49"/>
          <p:cNvSpPr txBox="1">
            <a:spLocks noChangeArrowheads="1"/>
          </p:cNvSpPr>
          <p:nvPr/>
        </p:nvSpPr>
        <p:spPr bwMode="auto">
          <a:xfrm>
            <a:off x="1828800" y="3657600"/>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i</a:t>
            </a:r>
            <a:endParaRPr lang="en-US" sz="2400" b="1"/>
          </a:p>
        </p:txBody>
      </p:sp>
      <p:sp>
        <p:nvSpPr>
          <p:cNvPr id="121" name="Line 40"/>
          <p:cNvSpPr>
            <a:spLocks noChangeShapeType="1"/>
          </p:cNvSpPr>
          <p:nvPr/>
        </p:nvSpPr>
        <p:spPr bwMode="auto">
          <a:xfrm>
            <a:off x="3625848" y="1616074"/>
            <a:ext cx="2" cy="762000"/>
          </a:xfrm>
          <a:prstGeom prst="line">
            <a:avLst/>
          </a:prstGeom>
          <a:noFill/>
          <a:ln w="57150">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7" name="Rectangle 89"/>
          <p:cNvSpPr>
            <a:spLocks noChangeArrowheads="1"/>
          </p:cNvSpPr>
          <p:nvPr/>
        </p:nvSpPr>
        <p:spPr bwMode="auto">
          <a:xfrm>
            <a:off x="1076570" y="6040437"/>
            <a:ext cx="77343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sz="2800" b="0">
                <a:solidFill>
                  <a:schemeClr val="tx1"/>
                </a:solidFill>
                <a:latin typeface="Times New Roman" pitchFamily="18" charset="0"/>
              </a:rPr>
              <a:t> Ta có được cây khung cần tìm</a:t>
            </a:r>
            <a:endParaRPr lang="en-US" sz="2800" b="0" dirty="0">
              <a:solidFill>
                <a:schemeClr val="tx1"/>
              </a:solidFill>
              <a:latin typeface="Times New Roman" pitchFamily="18" charset="0"/>
            </a:endParaRPr>
          </a:p>
        </p:txBody>
      </p:sp>
    </p:spTree>
    <p:extLst>
      <p:ext uri="{BB962C8B-B14F-4D97-AF65-F5344CB8AC3E}">
        <p14:creationId xmlns:p14="http://schemas.microsoft.com/office/powerpoint/2010/main" val="1662141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nodeType="after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0200"/>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90180"/>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90188"/>
                                        </p:tgtEl>
                                        <p:attrNameLst>
                                          <p:attrName>style.visibility</p:attrName>
                                        </p:attrNameLst>
                                      </p:cBhvr>
                                      <p:to>
                                        <p:strVal val="visible"/>
                                      </p:to>
                                    </p:set>
                                  </p:childTnLst>
                                </p:cTn>
                              </p:par>
                            </p:childTnLst>
                          </p:cTn>
                        </p:par>
                        <p:par>
                          <p:cTn id="18" fill="hold" nodeType="afterGroup">
                            <p:stCondLst>
                              <p:cond delay="0"/>
                            </p:stCondLst>
                            <p:childTnLst>
                              <p:par>
                                <p:cTn id="19" presetID="22" presetClass="entr" presetSubtype="1" fill="hold" grpId="0" nodeType="afterEffect">
                                  <p:stCondLst>
                                    <p:cond delay="0"/>
                                  </p:stCondLst>
                                  <p:childTnLst>
                                    <p:set>
                                      <p:cBhvr>
                                        <p:cTn id="20" dur="1" fill="hold">
                                          <p:stCondLst>
                                            <p:cond delay="0"/>
                                          </p:stCondLst>
                                        </p:cTn>
                                        <p:tgtEl>
                                          <p:spTgt spid="90166"/>
                                        </p:tgtEl>
                                        <p:attrNameLst>
                                          <p:attrName>style.visibility</p:attrName>
                                        </p:attrNameLst>
                                      </p:cBhvr>
                                      <p:to>
                                        <p:strVal val="visible"/>
                                      </p:to>
                                    </p:set>
                                    <p:animEffect transition="in" filter="wipe(up)">
                                      <p:cBhvr>
                                        <p:cTn id="21" dur="500"/>
                                        <p:tgtEl>
                                          <p:spTgt spid="90166"/>
                                        </p:tgtEl>
                                      </p:cBhvr>
                                    </p:animEffect>
                                  </p:childTnLst>
                                </p:cTn>
                              </p:par>
                            </p:childTnLst>
                          </p:cTn>
                        </p:par>
                        <p:par>
                          <p:cTn id="22" fill="hold" nodeType="afterGroup">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90181"/>
                                        </p:tgtEl>
                                        <p:attrNameLst>
                                          <p:attrName>style.visibility</p:attrName>
                                        </p:attrNameLst>
                                      </p:cBhvr>
                                      <p:to>
                                        <p:strVal val="visible"/>
                                      </p:to>
                                    </p:set>
                                  </p:childTnLst>
                                </p:cTn>
                              </p:par>
                            </p:childTnLst>
                          </p:cTn>
                        </p:par>
                        <p:par>
                          <p:cTn id="25" fill="hold" nodeType="afterGroup">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90196"/>
                                        </p:tgtEl>
                                        <p:attrNameLst>
                                          <p:attrName>style.visibility</p:attrName>
                                        </p:attrNameLst>
                                      </p:cBhvr>
                                      <p:to>
                                        <p:strVal val="visible"/>
                                      </p:to>
                                    </p:set>
                                  </p:childTnLst>
                                </p:cTn>
                              </p:par>
                            </p:childTnLst>
                          </p:cTn>
                        </p:par>
                        <p:par>
                          <p:cTn id="28" fill="hold" nodeType="afterGroup">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90192"/>
                                        </p:tgtEl>
                                        <p:attrNameLst>
                                          <p:attrName>style.visibility</p:attrName>
                                        </p:attrNameLst>
                                      </p:cBhvr>
                                      <p:to>
                                        <p:strVal val="visible"/>
                                      </p:to>
                                    </p:set>
                                    <p:animEffect transition="in" filter="wipe(up)">
                                      <p:cBhvr>
                                        <p:cTn id="31" dur="500"/>
                                        <p:tgtEl>
                                          <p:spTgt spid="90192"/>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12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2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9020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66" grpId="0" animBg="1"/>
      <p:bldP spid="90180" grpId="0"/>
      <p:bldP spid="90181" grpId="0" animBg="1"/>
      <p:bldP spid="90188" grpId="0" animBg="1"/>
      <p:bldP spid="90192" grpId="0" animBg="1"/>
      <p:bldP spid="90196" grpId="0"/>
      <p:bldP spid="90200" grpId="0"/>
      <p:bldP spid="90201" grpId="0"/>
      <p:bldP spid="125" grpId="0" animBg="1"/>
      <p:bldP spid="121" grpId="0" animBg="1"/>
      <p:bldP spid="1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pPr eaLnBrk="1" hangingPunct="1">
              <a:lnSpc>
                <a:spcPct val="80000"/>
              </a:lnSpc>
              <a:spcBef>
                <a:spcPts val="1800"/>
              </a:spcBef>
              <a:spcAft>
                <a:spcPts val="1800"/>
              </a:spcAft>
              <a:defRPr/>
            </a:pPr>
            <a:r>
              <a:rPr lang="en-US" b="1" dirty="0" err="1"/>
              <a:t>Định</a:t>
            </a:r>
            <a:r>
              <a:rPr lang="en-US" b="1" dirty="0"/>
              <a:t> </a:t>
            </a:r>
            <a:r>
              <a:rPr lang="en-US" b="1" dirty="0" err="1"/>
              <a:t>nghĩa</a:t>
            </a:r>
            <a:r>
              <a:rPr lang="en-US" b="1" dirty="0"/>
              <a:t> </a:t>
            </a:r>
            <a:r>
              <a:rPr lang="en-US" b="1" dirty="0" err="1"/>
              <a:t>và</a:t>
            </a:r>
            <a:r>
              <a:rPr lang="en-US" b="1" dirty="0"/>
              <a:t> </a:t>
            </a:r>
            <a:r>
              <a:rPr lang="en-US" b="1" dirty="0" err="1"/>
              <a:t>tính</a:t>
            </a:r>
            <a:r>
              <a:rPr lang="en-US" b="1" dirty="0"/>
              <a:t> </a:t>
            </a:r>
            <a:r>
              <a:rPr lang="en-US" b="1" dirty="0" err="1"/>
              <a:t>chất</a:t>
            </a:r>
            <a:endParaRPr lang="en-US" b="1" dirty="0"/>
          </a:p>
          <a:p>
            <a:pPr eaLnBrk="1" hangingPunct="1">
              <a:lnSpc>
                <a:spcPct val="80000"/>
              </a:lnSpc>
              <a:spcBef>
                <a:spcPts val="1800"/>
              </a:spcBef>
              <a:spcAft>
                <a:spcPts val="1800"/>
              </a:spcAft>
              <a:defRPr/>
            </a:pPr>
            <a:r>
              <a:rPr lang="en-US" b="1" dirty="0" err="1"/>
              <a:t>Cây</a:t>
            </a:r>
            <a:r>
              <a:rPr lang="en-US" b="1" dirty="0"/>
              <a:t> </a:t>
            </a:r>
            <a:r>
              <a:rPr lang="en-US" b="1" dirty="0" err="1"/>
              <a:t>khung</a:t>
            </a:r>
            <a:r>
              <a:rPr lang="en-US" b="1" dirty="0"/>
              <a:t> </a:t>
            </a:r>
            <a:r>
              <a:rPr lang="en-US" b="1" dirty="0" err="1"/>
              <a:t>ngắn</a:t>
            </a:r>
            <a:r>
              <a:rPr lang="en-US" b="1" dirty="0"/>
              <a:t> </a:t>
            </a:r>
            <a:r>
              <a:rPr lang="en-US" b="1" dirty="0" err="1"/>
              <a:t>nhất</a:t>
            </a:r>
            <a:endParaRPr lang="en-US" b="1" dirty="0"/>
          </a:p>
          <a:p>
            <a:pPr eaLnBrk="1" hangingPunct="1">
              <a:lnSpc>
                <a:spcPct val="80000"/>
              </a:lnSpc>
              <a:spcBef>
                <a:spcPts val="1800"/>
              </a:spcBef>
              <a:spcAft>
                <a:spcPts val="1800"/>
              </a:spcAft>
              <a:defRPr/>
            </a:pPr>
            <a:r>
              <a:rPr lang="en-US" b="1" dirty="0" err="1"/>
              <a:t>Cây</a:t>
            </a:r>
            <a:r>
              <a:rPr lang="en-US" b="1" dirty="0"/>
              <a:t> </a:t>
            </a:r>
            <a:r>
              <a:rPr lang="en-US" b="1" dirty="0" err="1"/>
              <a:t>có</a:t>
            </a:r>
            <a:r>
              <a:rPr lang="en-US" b="1" dirty="0"/>
              <a:t> </a:t>
            </a:r>
            <a:r>
              <a:rPr lang="en-US" b="1" dirty="0" err="1"/>
              <a:t>gốc</a:t>
            </a:r>
            <a:endParaRPr lang="en-US" b="1" dirty="0"/>
          </a:p>
          <a:p>
            <a:pPr eaLnBrk="1" hangingPunct="1">
              <a:lnSpc>
                <a:spcPct val="80000"/>
              </a:lnSpc>
              <a:spcBef>
                <a:spcPts val="1800"/>
              </a:spcBef>
              <a:spcAft>
                <a:spcPts val="1800"/>
              </a:spcAft>
              <a:defRPr/>
            </a:pPr>
            <a:r>
              <a:rPr lang="en-US" b="1" dirty="0" err="1"/>
              <a:t>Phép</a:t>
            </a:r>
            <a:r>
              <a:rPr lang="en-US" b="1" dirty="0"/>
              <a:t> </a:t>
            </a:r>
            <a:r>
              <a:rPr lang="en-US" b="1" dirty="0" err="1"/>
              <a:t>duyệt</a:t>
            </a:r>
            <a:r>
              <a:rPr lang="en-US" b="1" dirty="0"/>
              <a:t> </a:t>
            </a:r>
            <a:r>
              <a:rPr lang="en-US" b="1" dirty="0" err="1"/>
              <a:t>cây</a:t>
            </a:r>
            <a:endParaRPr lang="en-US" b="1" dirty="0"/>
          </a:p>
        </p:txBody>
      </p:sp>
      <p:sp>
        <p:nvSpPr>
          <p:cNvPr id="5" name="Rectangle 2"/>
          <p:cNvSpPr txBox="1">
            <a:spLocks noChangeArrowheads="1"/>
          </p:cNvSpPr>
          <p:nvPr/>
        </p:nvSpPr>
        <p:spPr bwMode="white">
          <a:xfrm>
            <a:off x="228600" y="0"/>
            <a:ext cx="86106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3200" baseline="0">
                <a:solidFill>
                  <a:schemeClr val="bg1"/>
                </a:solidFill>
                <a:latin typeface="+mj-lt"/>
                <a:ea typeface="+mj-ea"/>
                <a:cs typeface="+mj-cs"/>
              </a:defRPr>
            </a:lvl1pPr>
            <a:lvl2pPr algn="l" rtl="0" eaLnBrk="0" fontAlgn="base" hangingPunct="0">
              <a:lnSpc>
                <a:spcPct val="90000"/>
              </a:lnSpc>
              <a:spcBef>
                <a:spcPct val="0"/>
              </a:spcBef>
              <a:spcAft>
                <a:spcPct val="0"/>
              </a:spcAft>
              <a:defRPr sz="3200">
                <a:solidFill>
                  <a:schemeClr val="bg1"/>
                </a:solidFill>
                <a:latin typeface="Arial" charset="0"/>
              </a:defRPr>
            </a:lvl2pPr>
            <a:lvl3pPr algn="l" rtl="0" eaLnBrk="0" fontAlgn="base" hangingPunct="0">
              <a:lnSpc>
                <a:spcPct val="90000"/>
              </a:lnSpc>
              <a:spcBef>
                <a:spcPct val="0"/>
              </a:spcBef>
              <a:spcAft>
                <a:spcPct val="0"/>
              </a:spcAft>
              <a:defRPr sz="3200">
                <a:solidFill>
                  <a:schemeClr val="bg1"/>
                </a:solidFill>
                <a:latin typeface="Arial" charset="0"/>
              </a:defRPr>
            </a:lvl3pPr>
            <a:lvl4pPr algn="l" rtl="0" eaLnBrk="0" fontAlgn="base" hangingPunct="0">
              <a:lnSpc>
                <a:spcPct val="90000"/>
              </a:lnSpc>
              <a:spcBef>
                <a:spcPct val="0"/>
              </a:spcBef>
              <a:spcAft>
                <a:spcPct val="0"/>
              </a:spcAft>
              <a:defRPr sz="3200">
                <a:solidFill>
                  <a:schemeClr val="bg1"/>
                </a:solidFill>
                <a:latin typeface="Arial" charset="0"/>
              </a:defRPr>
            </a:lvl4pPr>
            <a:lvl5pPr algn="l" rtl="0" eaLnBrk="0" fontAlgn="base" hangingPunct="0">
              <a:lnSpc>
                <a:spcPct val="90000"/>
              </a:lnSpc>
              <a:spcBef>
                <a:spcPct val="0"/>
              </a:spcBef>
              <a:spcAft>
                <a:spcPct val="0"/>
              </a:spcAft>
              <a:defRPr sz="3200">
                <a:solidFill>
                  <a:schemeClr val="bg1"/>
                </a:solidFill>
                <a:latin typeface="Arial" charset="0"/>
              </a:defRPr>
            </a:lvl5pPr>
            <a:lvl6pPr marL="457200" algn="l" rtl="0" fontAlgn="base">
              <a:lnSpc>
                <a:spcPct val="90000"/>
              </a:lnSpc>
              <a:spcBef>
                <a:spcPct val="0"/>
              </a:spcBef>
              <a:spcAft>
                <a:spcPct val="0"/>
              </a:spcAft>
              <a:defRPr sz="3200">
                <a:solidFill>
                  <a:schemeClr val="bg1"/>
                </a:solidFill>
                <a:latin typeface="Arial" charset="0"/>
              </a:defRPr>
            </a:lvl6pPr>
            <a:lvl7pPr marL="914400" algn="l" rtl="0" fontAlgn="base">
              <a:lnSpc>
                <a:spcPct val="90000"/>
              </a:lnSpc>
              <a:spcBef>
                <a:spcPct val="0"/>
              </a:spcBef>
              <a:spcAft>
                <a:spcPct val="0"/>
              </a:spcAft>
              <a:defRPr sz="3200">
                <a:solidFill>
                  <a:schemeClr val="bg1"/>
                </a:solidFill>
                <a:latin typeface="Arial" charset="0"/>
              </a:defRPr>
            </a:lvl7pPr>
            <a:lvl8pPr marL="1371600" algn="l" rtl="0" fontAlgn="base">
              <a:lnSpc>
                <a:spcPct val="90000"/>
              </a:lnSpc>
              <a:spcBef>
                <a:spcPct val="0"/>
              </a:spcBef>
              <a:spcAft>
                <a:spcPct val="0"/>
              </a:spcAft>
              <a:defRPr sz="3200">
                <a:solidFill>
                  <a:schemeClr val="bg1"/>
                </a:solidFill>
                <a:latin typeface="Arial" charset="0"/>
              </a:defRPr>
            </a:lvl8pPr>
            <a:lvl9pPr marL="1828800" algn="l" rtl="0" fontAlgn="base">
              <a:lnSpc>
                <a:spcPct val="90000"/>
              </a:lnSpc>
              <a:spcBef>
                <a:spcPct val="0"/>
              </a:spcBef>
              <a:spcAft>
                <a:spcPct val="0"/>
              </a:spcAft>
              <a:defRPr sz="3200">
                <a:solidFill>
                  <a:schemeClr val="bg1"/>
                </a:solidFill>
                <a:latin typeface="Arial" charset="0"/>
              </a:defRPr>
            </a:lvl9pPr>
          </a:lstStyle>
          <a:p>
            <a:pPr eaLnBrk="1" hangingPunct="1"/>
            <a:r>
              <a:rPr lang="en-US" sz="4000" kern="0">
                <a:solidFill>
                  <a:srgbClr val="FFFF00"/>
                </a:solidFill>
              </a:rPr>
              <a:t>Nội dung</a:t>
            </a:r>
            <a:endParaRPr lang="en-US" sz="4000" b="1" kern="0" dirty="0">
              <a:solidFill>
                <a:srgbClr val="FFFF00"/>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2084388" y="2835275"/>
            <a:ext cx="5072062" cy="2417762"/>
            <a:chOff x="389" y="1747"/>
            <a:chExt cx="1953" cy="931"/>
          </a:xfrm>
        </p:grpSpPr>
        <p:sp>
          <p:nvSpPr>
            <p:cNvPr id="3" name="Freeform 7"/>
            <p:cNvSpPr>
              <a:spLocks/>
            </p:cNvSpPr>
            <p:nvPr/>
          </p:nvSpPr>
          <p:spPr bwMode="auto">
            <a:xfrm>
              <a:off x="389" y="1747"/>
              <a:ext cx="1128" cy="927"/>
            </a:xfrm>
            <a:custGeom>
              <a:avLst/>
              <a:gdLst>
                <a:gd name="T0" fmla="*/ 48 w 1128"/>
                <a:gd name="T1" fmla="*/ 10 h 927"/>
                <a:gd name="T2" fmla="*/ 389 w 1128"/>
                <a:gd name="T3" fmla="*/ 317 h 927"/>
                <a:gd name="T4" fmla="*/ 0 w 1128"/>
                <a:gd name="T5" fmla="*/ 571 h 927"/>
                <a:gd name="T6" fmla="*/ 365 w 1128"/>
                <a:gd name="T7" fmla="*/ 883 h 927"/>
                <a:gd name="T8" fmla="*/ 384 w 1128"/>
                <a:gd name="T9" fmla="*/ 317 h 927"/>
                <a:gd name="T10" fmla="*/ 830 w 1128"/>
                <a:gd name="T11" fmla="*/ 547 h 927"/>
                <a:gd name="T12" fmla="*/ 365 w 1128"/>
                <a:gd name="T13" fmla="*/ 893 h 927"/>
                <a:gd name="T14" fmla="*/ 1128 w 1128"/>
                <a:gd name="T15" fmla="*/ 927 h 927"/>
                <a:gd name="T16" fmla="*/ 830 w 1128"/>
                <a:gd name="T17" fmla="*/ 543 h 927"/>
                <a:gd name="T18" fmla="*/ 763 w 1128"/>
                <a:gd name="T19" fmla="*/ 0 h 927"/>
                <a:gd name="T20" fmla="*/ 393 w 1128"/>
                <a:gd name="T21" fmla="*/ 303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8" h="927">
                  <a:moveTo>
                    <a:pt x="48" y="10"/>
                  </a:moveTo>
                  <a:lnTo>
                    <a:pt x="389" y="317"/>
                  </a:lnTo>
                  <a:lnTo>
                    <a:pt x="0" y="571"/>
                  </a:lnTo>
                  <a:lnTo>
                    <a:pt x="365" y="883"/>
                  </a:lnTo>
                  <a:lnTo>
                    <a:pt x="384" y="317"/>
                  </a:lnTo>
                  <a:lnTo>
                    <a:pt x="830" y="547"/>
                  </a:lnTo>
                  <a:lnTo>
                    <a:pt x="365" y="893"/>
                  </a:lnTo>
                  <a:lnTo>
                    <a:pt x="1128" y="927"/>
                  </a:lnTo>
                  <a:lnTo>
                    <a:pt x="830" y="543"/>
                  </a:lnTo>
                  <a:lnTo>
                    <a:pt x="763" y="0"/>
                  </a:lnTo>
                  <a:lnTo>
                    <a:pt x="393" y="303"/>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 name="Freeform 8"/>
            <p:cNvSpPr>
              <a:spLocks/>
            </p:cNvSpPr>
            <p:nvPr/>
          </p:nvSpPr>
          <p:spPr bwMode="auto">
            <a:xfrm>
              <a:off x="1147" y="1752"/>
              <a:ext cx="1195" cy="926"/>
            </a:xfrm>
            <a:custGeom>
              <a:avLst/>
              <a:gdLst>
                <a:gd name="T0" fmla="*/ 365 w 1195"/>
                <a:gd name="T1" fmla="*/ 926 h 926"/>
                <a:gd name="T2" fmla="*/ 936 w 1195"/>
                <a:gd name="T3" fmla="*/ 672 h 926"/>
                <a:gd name="T4" fmla="*/ 413 w 1195"/>
                <a:gd name="T5" fmla="*/ 336 h 926"/>
                <a:gd name="T6" fmla="*/ 1195 w 1195"/>
                <a:gd name="T7" fmla="*/ 374 h 926"/>
                <a:gd name="T8" fmla="*/ 768 w 1195"/>
                <a:gd name="T9" fmla="*/ 91 h 926"/>
                <a:gd name="T10" fmla="*/ 0 w 1195"/>
                <a:gd name="T11" fmla="*/ 0 h 926"/>
                <a:gd name="T12" fmla="*/ 432 w 1195"/>
                <a:gd name="T13" fmla="*/ 346 h 926"/>
                <a:gd name="T14" fmla="*/ 77 w 1195"/>
                <a:gd name="T15" fmla="*/ 533 h 9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5" h="926">
                  <a:moveTo>
                    <a:pt x="365" y="926"/>
                  </a:moveTo>
                  <a:lnTo>
                    <a:pt x="936" y="672"/>
                  </a:lnTo>
                  <a:lnTo>
                    <a:pt x="413" y="336"/>
                  </a:lnTo>
                  <a:lnTo>
                    <a:pt x="1195" y="374"/>
                  </a:lnTo>
                  <a:lnTo>
                    <a:pt x="768" y="91"/>
                  </a:lnTo>
                  <a:lnTo>
                    <a:pt x="0" y="0"/>
                  </a:lnTo>
                  <a:lnTo>
                    <a:pt x="432" y="346"/>
                  </a:lnTo>
                  <a:lnTo>
                    <a:pt x="77" y="533"/>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Freeform 9"/>
            <p:cNvSpPr>
              <a:spLocks/>
            </p:cNvSpPr>
            <p:nvPr/>
          </p:nvSpPr>
          <p:spPr bwMode="auto">
            <a:xfrm>
              <a:off x="1522" y="1843"/>
              <a:ext cx="412" cy="835"/>
            </a:xfrm>
            <a:custGeom>
              <a:avLst/>
              <a:gdLst>
                <a:gd name="T0" fmla="*/ 0 w 412"/>
                <a:gd name="T1" fmla="*/ 835 h 835"/>
                <a:gd name="T2" fmla="*/ 48 w 412"/>
                <a:gd name="T3" fmla="*/ 255 h 835"/>
                <a:gd name="T4" fmla="*/ 412 w 412"/>
                <a:gd name="T5" fmla="*/ 0 h 835"/>
              </a:gdLst>
              <a:ahLst/>
              <a:cxnLst>
                <a:cxn ang="0">
                  <a:pos x="T0" y="T1"/>
                </a:cxn>
                <a:cxn ang="0">
                  <a:pos x="T2" y="T3"/>
                </a:cxn>
                <a:cxn ang="0">
                  <a:pos x="T4" y="T5"/>
                </a:cxn>
              </a:cxnLst>
              <a:rect l="0" t="0" r="r" b="b"/>
              <a:pathLst>
                <a:path w="412" h="835">
                  <a:moveTo>
                    <a:pt x="0" y="835"/>
                  </a:moveTo>
                  <a:lnTo>
                    <a:pt x="48" y="255"/>
                  </a:lnTo>
                  <a:lnTo>
                    <a:pt x="412"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 name="Group 10"/>
          <p:cNvGrpSpPr>
            <a:grpSpLocks/>
          </p:cNvGrpSpPr>
          <p:nvPr/>
        </p:nvGrpSpPr>
        <p:grpSpPr bwMode="auto">
          <a:xfrm>
            <a:off x="2882900" y="3479800"/>
            <a:ext cx="385763" cy="385762"/>
            <a:chOff x="748" y="1993"/>
            <a:chExt cx="149" cy="149"/>
          </a:xfrm>
        </p:grpSpPr>
        <p:sp>
          <p:nvSpPr>
            <p:cNvPr id="7" name="Oval 11"/>
            <p:cNvSpPr>
              <a:spLocks noChangeArrowheads="1"/>
            </p:cNvSpPr>
            <p:nvPr/>
          </p:nvSpPr>
          <p:spPr bwMode="auto">
            <a:xfrm>
              <a:off x="748" y="1993"/>
              <a:ext cx="149" cy="14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12"/>
            <p:cNvSpPr txBox="1">
              <a:spLocks noChangeArrowheads="1"/>
            </p:cNvSpPr>
            <p:nvPr/>
          </p:nvSpPr>
          <p:spPr bwMode="auto">
            <a:xfrm>
              <a:off x="798" y="2005"/>
              <a:ext cx="6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fr-CH" altLang="en-US" b="1"/>
                <a:t>D</a:t>
              </a:r>
              <a:endParaRPr lang="en-US" altLang="en-US" b="1"/>
            </a:p>
          </p:txBody>
        </p:sp>
      </p:grpSp>
      <p:grpSp>
        <p:nvGrpSpPr>
          <p:cNvPr id="9" name="Group 13"/>
          <p:cNvGrpSpPr>
            <a:grpSpLocks/>
          </p:cNvGrpSpPr>
          <p:nvPr/>
        </p:nvGrpSpPr>
        <p:grpSpPr bwMode="auto">
          <a:xfrm>
            <a:off x="4048125" y="4051300"/>
            <a:ext cx="385763" cy="385762"/>
            <a:chOff x="1190" y="2243"/>
            <a:chExt cx="149" cy="149"/>
          </a:xfrm>
        </p:grpSpPr>
        <p:sp>
          <p:nvSpPr>
            <p:cNvPr id="10" name="Oval 14"/>
            <p:cNvSpPr>
              <a:spLocks noChangeArrowheads="1"/>
            </p:cNvSpPr>
            <p:nvPr/>
          </p:nvSpPr>
          <p:spPr bwMode="auto">
            <a:xfrm>
              <a:off x="1190" y="2243"/>
              <a:ext cx="149" cy="14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15"/>
            <p:cNvSpPr txBox="1">
              <a:spLocks noChangeArrowheads="1"/>
            </p:cNvSpPr>
            <p:nvPr/>
          </p:nvSpPr>
          <p:spPr bwMode="auto">
            <a:xfrm>
              <a:off x="1233" y="2266"/>
              <a:ext cx="6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fr-CH" altLang="en-US" b="1"/>
                <a:t>F</a:t>
              </a:r>
              <a:endParaRPr lang="en-US" altLang="en-US" b="1"/>
            </a:p>
          </p:txBody>
        </p:sp>
      </p:grpSp>
      <p:grpSp>
        <p:nvGrpSpPr>
          <p:cNvPr id="12" name="Group 16"/>
          <p:cNvGrpSpPr>
            <a:grpSpLocks/>
          </p:cNvGrpSpPr>
          <p:nvPr/>
        </p:nvGrpSpPr>
        <p:grpSpPr bwMode="auto">
          <a:xfrm>
            <a:off x="4981575" y="3556000"/>
            <a:ext cx="385763" cy="385762"/>
            <a:chOff x="1540" y="2032"/>
            <a:chExt cx="149" cy="149"/>
          </a:xfrm>
        </p:grpSpPr>
        <p:sp>
          <p:nvSpPr>
            <p:cNvPr id="13" name="Oval 17"/>
            <p:cNvSpPr>
              <a:spLocks noChangeArrowheads="1"/>
            </p:cNvSpPr>
            <p:nvPr/>
          </p:nvSpPr>
          <p:spPr bwMode="auto">
            <a:xfrm>
              <a:off x="1540" y="2032"/>
              <a:ext cx="149" cy="14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Text Box 18"/>
            <p:cNvSpPr txBox="1">
              <a:spLocks noChangeArrowheads="1"/>
            </p:cNvSpPr>
            <p:nvPr/>
          </p:nvSpPr>
          <p:spPr bwMode="auto">
            <a:xfrm>
              <a:off x="1581" y="2050"/>
              <a:ext cx="6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fr-CH" altLang="en-US" b="1"/>
                <a:t>H</a:t>
              </a:r>
              <a:endParaRPr lang="en-US" altLang="en-US" b="1"/>
            </a:p>
          </p:txBody>
        </p:sp>
      </p:grpSp>
      <p:grpSp>
        <p:nvGrpSpPr>
          <p:cNvPr id="15" name="Group 19"/>
          <p:cNvGrpSpPr>
            <a:grpSpLocks/>
          </p:cNvGrpSpPr>
          <p:nvPr/>
        </p:nvGrpSpPr>
        <p:grpSpPr bwMode="auto">
          <a:xfrm>
            <a:off x="3883025" y="2673350"/>
            <a:ext cx="385763" cy="385762"/>
            <a:chOff x="1113" y="1696"/>
            <a:chExt cx="149" cy="149"/>
          </a:xfrm>
        </p:grpSpPr>
        <p:sp>
          <p:nvSpPr>
            <p:cNvPr id="16" name="Oval 20"/>
            <p:cNvSpPr>
              <a:spLocks noChangeArrowheads="1"/>
            </p:cNvSpPr>
            <p:nvPr/>
          </p:nvSpPr>
          <p:spPr bwMode="auto">
            <a:xfrm>
              <a:off x="1113" y="1696"/>
              <a:ext cx="149" cy="14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21"/>
            <p:cNvSpPr txBox="1">
              <a:spLocks noChangeArrowheads="1"/>
            </p:cNvSpPr>
            <p:nvPr/>
          </p:nvSpPr>
          <p:spPr bwMode="auto">
            <a:xfrm>
              <a:off x="1154" y="1714"/>
              <a:ext cx="6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fr-CH" altLang="en-US" b="1"/>
                <a:t>E</a:t>
              </a:r>
              <a:endParaRPr lang="en-US" altLang="en-US" b="1"/>
            </a:p>
          </p:txBody>
        </p:sp>
      </p:grpSp>
      <p:grpSp>
        <p:nvGrpSpPr>
          <p:cNvPr id="18" name="Group 22"/>
          <p:cNvGrpSpPr>
            <a:grpSpLocks/>
          </p:cNvGrpSpPr>
          <p:nvPr/>
        </p:nvGrpSpPr>
        <p:grpSpPr bwMode="auto">
          <a:xfrm>
            <a:off x="5878513" y="2925762"/>
            <a:ext cx="385762" cy="385763"/>
            <a:chOff x="1895" y="1782"/>
            <a:chExt cx="149" cy="149"/>
          </a:xfrm>
        </p:grpSpPr>
        <p:sp>
          <p:nvSpPr>
            <p:cNvPr id="19" name="Oval 23"/>
            <p:cNvSpPr>
              <a:spLocks noChangeArrowheads="1"/>
            </p:cNvSpPr>
            <p:nvPr/>
          </p:nvSpPr>
          <p:spPr bwMode="auto">
            <a:xfrm>
              <a:off x="1895" y="1782"/>
              <a:ext cx="149" cy="14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Text Box 24"/>
            <p:cNvSpPr txBox="1">
              <a:spLocks noChangeArrowheads="1"/>
            </p:cNvSpPr>
            <p:nvPr/>
          </p:nvSpPr>
          <p:spPr bwMode="auto">
            <a:xfrm>
              <a:off x="1936" y="1800"/>
              <a:ext cx="6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fr-CH" altLang="en-US" b="1"/>
                <a:t>I</a:t>
              </a:r>
              <a:endParaRPr lang="en-US" altLang="en-US" b="1"/>
            </a:p>
          </p:txBody>
        </p:sp>
      </p:grpSp>
      <p:grpSp>
        <p:nvGrpSpPr>
          <p:cNvPr id="21" name="Group 25"/>
          <p:cNvGrpSpPr>
            <a:grpSpLocks/>
          </p:cNvGrpSpPr>
          <p:nvPr/>
        </p:nvGrpSpPr>
        <p:grpSpPr bwMode="auto">
          <a:xfrm>
            <a:off x="6269038" y="4392612"/>
            <a:ext cx="385762" cy="385763"/>
            <a:chOff x="2040" y="2367"/>
            <a:chExt cx="149" cy="149"/>
          </a:xfrm>
        </p:grpSpPr>
        <p:sp>
          <p:nvSpPr>
            <p:cNvPr id="22" name="Oval 26"/>
            <p:cNvSpPr>
              <a:spLocks noChangeArrowheads="1"/>
            </p:cNvSpPr>
            <p:nvPr/>
          </p:nvSpPr>
          <p:spPr bwMode="auto">
            <a:xfrm>
              <a:off x="2040" y="2367"/>
              <a:ext cx="149" cy="14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27"/>
            <p:cNvSpPr txBox="1">
              <a:spLocks noChangeArrowheads="1"/>
            </p:cNvSpPr>
            <p:nvPr/>
          </p:nvSpPr>
          <p:spPr bwMode="auto">
            <a:xfrm>
              <a:off x="2081" y="2385"/>
              <a:ext cx="6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fr-CH" altLang="en-US" b="1"/>
                <a:t>J</a:t>
              </a:r>
              <a:endParaRPr lang="en-US" altLang="en-US" b="1"/>
            </a:p>
          </p:txBody>
        </p:sp>
      </p:grpSp>
      <p:grpSp>
        <p:nvGrpSpPr>
          <p:cNvPr id="24" name="Group 28"/>
          <p:cNvGrpSpPr>
            <a:grpSpLocks/>
          </p:cNvGrpSpPr>
          <p:nvPr/>
        </p:nvGrpSpPr>
        <p:grpSpPr bwMode="auto">
          <a:xfrm>
            <a:off x="4810125" y="5035550"/>
            <a:ext cx="385763" cy="385762"/>
            <a:chOff x="1487" y="2608"/>
            <a:chExt cx="149" cy="149"/>
          </a:xfrm>
        </p:grpSpPr>
        <p:sp>
          <p:nvSpPr>
            <p:cNvPr id="25" name="Oval 29"/>
            <p:cNvSpPr>
              <a:spLocks noChangeArrowheads="1"/>
            </p:cNvSpPr>
            <p:nvPr/>
          </p:nvSpPr>
          <p:spPr bwMode="auto">
            <a:xfrm>
              <a:off x="1487" y="2608"/>
              <a:ext cx="149" cy="14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Text Box 30"/>
            <p:cNvSpPr txBox="1">
              <a:spLocks noChangeArrowheads="1"/>
            </p:cNvSpPr>
            <p:nvPr/>
          </p:nvSpPr>
          <p:spPr bwMode="auto">
            <a:xfrm>
              <a:off x="1528" y="2626"/>
              <a:ext cx="6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fr-CH" altLang="en-US" b="1"/>
                <a:t>G</a:t>
              </a:r>
              <a:endParaRPr lang="en-US" altLang="en-US" b="1"/>
            </a:p>
          </p:txBody>
        </p:sp>
      </p:grpSp>
      <p:grpSp>
        <p:nvGrpSpPr>
          <p:cNvPr id="27" name="Group 31"/>
          <p:cNvGrpSpPr>
            <a:grpSpLocks/>
          </p:cNvGrpSpPr>
          <p:nvPr/>
        </p:nvGrpSpPr>
        <p:grpSpPr bwMode="auto">
          <a:xfrm>
            <a:off x="2844800" y="4938712"/>
            <a:ext cx="385763" cy="385763"/>
            <a:chOff x="724" y="2565"/>
            <a:chExt cx="149" cy="149"/>
          </a:xfrm>
        </p:grpSpPr>
        <p:sp>
          <p:nvSpPr>
            <p:cNvPr id="28" name="Oval 32"/>
            <p:cNvSpPr>
              <a:spLocks noChangeArrowheads="1"/>
            </p:cNvSpPr>
            <p:nvPr/>
          </p:nvSpPr>
          <p:spPr bwMode="auto">
            <a:xfrm>
              <a:off x="724" y="2565"/>
              <a:ext cx="149" cy="14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Text Box 33"/>
            <p:cNvSpPr txBox="1">
              <a:spLocks noChangeArrowheads="1"/>
            </p:cNvSpPr>
            <p:nvPr/>
          </p:nvSpPr>
          <p:spPr bwMode="auto">
            <a:xfrm>
              <a:off x="765" y="2583"/>
              <a:ext cx="6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fr-CH" altLang="en-US" b="1"/>
                <a:t>C</a:t>
              </a:r>
              <a:endParaRPr lang="en-US" altLang="en-US" b="1"/>
            </a:p>
          </p:txBody>
        </p:sp>
      </p:grpSp>
      <p:grpSp>
        <p:nvGrpSpPr>
          <p:cNvPr id="30" name="Group 34"/>
          <p:cNvGrpSpPr>
            <a:grpSpLocks/>
          </p:cNvGrpSpPr>
          <p:nvPr/>
        </p:nvGrpSpPr>
        <p:grpSpPr bwMode="auto">
          <a:xfrm>
            <a:off x="2044700" y="2746375"/>
            <a:ext cx="385763" cy="385762"/>
            <a:chOff x="412" y="1705"/>
            <a:chExt cx="149" cy="149"/>
          </a:xfrm>
        </p:grpSpPr>
        <p:sp>
          <p:nvSpPr>
            <p:cNvPr id="31" name="Oval 35"/>
            <p:cNvSpPr>
              <a:spLocks noChangeArrowheads="1"/>
            </p:cNvSpPr>
            <p:nvPr/>
          </p:nvSpPr>
          <p:spPr bwMode="auto">
            <a:xfrm>
              <a:off x="412" y="1705"/>
              <a:ext cx="149" cy="14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36"/>
            <p:cNvSpPr txBox="1">
              <a:spLocks noChangeArrowheads="1"/>
            </p:cNvSpPr>
            <p:nvPr/>
          </p:nvSpPr>
          <p:spPr bwMode="auto">
            <a:xfrm>
              <a:off x="453" y="1723"/>
              <a:ext cx="6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fr-CH" altLang="en-US" b="1"/>
                <a:t>B</a:t>
              </a:r>
              <a:endParaRPr lang="en-US" altLang="en-US" b="1"/>
            </a:p>
          </p:txBody>
        </p:sp>
      </p:grpSp>
      <p:grpSp>
        <p:nvGrpSpPr>
          <p:cNvPr id="33" name="Group 37"/>
          <p:cNvGrpSpPr>
            <a:grpSpLocks/>
          </p:cNvGrpSpPr>
          <p:nvPr/>
        </p:nvGrpSpPr>
        <p:grpSpPr bwMode="auto">
          <a:xfrm>
            <a:off x="1911350" y="4116387"/>
            <a:ext cx="385763" cy="385763"/>
            <a:chOff x="373" y="2248"/>
            <a:chExt cx="149" cy="149"/>
          </a:xfrm>
        </p:grpSpPr>
        <p:sp>
          <p:nvSpPr>
            <p:cNvPr id="34" name="Oval 38"/>
            <p:cNvSpPr>
              <a:spLocks noChangeArrowheads="1"/>
            </p:cNvSpPr>
            <p:nvPr/>
          </p:nvSpPr>
          <p:spPr bwMode="auto">
            <a:xfrm>
              <a:off x="373" y="2248"/>
              <a:ext cx="149" cy="14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Text Box 39"/>
            <p:cNvSpPr txBox="1">
              <a:spLocks noChangeArrowheads="1"/>
            </p:cNvSpPr>
            <p:nvPr/>
          </p:nvSpPr>
          <p:spPr bwMode="auto">
            <a:xfrm>
              <a:off x="414" y="2266"/>
              <a:ext cx="6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fr-CH" altLang="en-US" b="1"/>
                <a:t>A</a:t>
              </a:r>
              <a:endParaRPr lang="en-US" altLang="en-US" b="1"/>
            </a:p>
          </p:txBody>
        </p:sp>
      </p:grpSp>
      <p:grpSp>
        <p:nvGrpSpPr>
          <p:cNvPr id="36" name="Group 40"/>
          <p:cNvGrpSpPr>
            <a:grpSpLocks/>
          </p:cNvGrpSpPr>
          <p:nvPr/>
        </p:nvGrpSpPr>
        <p:grpSpPr bwMode="auto">
          <a:xfrm>
            <a:off x="6934200" y="3606800"/>
            <a:ext cx="385763" cy="385762"/>
            <a:chOff x="2304" y="2055"/>
            <a:chExt cx="149" cy="149"/>
          </a:xfrm>
        </p:grpSpPr>
        <p:sp>
          <p:nvSpPr>
            <p:cNvPr id="37" name="Oval 41"/>
            <p:cNvSpPr>
              <a:spLocks noChangeArrowheads="1"/>
            </p:cNvSpPr>
            <p:nvPr/>
          </p:nvSpPr>
          <p:spPr bwMode="auto">
            <a:xfrm>
              <a:off x="2304" y="2055"/>
              <a:ext cx="149" cy="14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Text Box 42"/>
            <p:cNvSpPr txBox="1">
              <a:spLocks noChangeArrowheads="1"/>
            </p:cNvSpPr>
            <p:nvPr/>
          </p:nvSpPr>
          <p:spPr bwMode="auto">
            <a:xfrm>
              <a:off x="2345" y="2073"/>
              <a:ext cx="6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fr-CH" altLang="en-US" b="1"/>
                <a:t>K</a:t>
              </a:r>
              <a:endParaRPr lang="en-US" altLang="en-US" b="1"/>
            </a:p>
          </p:txBody>
        </p:sp>
      </p:grpSp>
      <p:sp>
        <p:nvSpPr>
          <p:cNvPr id="39" name="Oval 44"/>
          <p:cNvSpPr>
            <a:spLocks noChangeArrowheads="1"/>
          </p:cNvSpPr>
          <p:nvPr/>
        </p:nvSpPr>
        <p:spPr bwMode="auto">
          <a:xfrm>
            <a:off x="2890838" y="3473450"/>
            <a:ext cx="385762" cy="385762"/>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48"/>
          <p:cNvSpPr>
            <a:spLocks noChangeArrowheads="1"/>
          </p:cNvSpPr>
          <p:nvPr/>
        </p:nvSpPr>
        <p:spPr bwMode="auto">
          <a:xfrm>
            <a:off x="1905000" y="4116387"/>
            <a:ext cx="385763" cy="385763"/>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Oval 49"/>
          <p:cNvSpPr>
            <a:spLocks noChangeArrowheads="1"/>
          </p:cNvSpPr>
          <p:nvPr/>
        </p:nvSpPr>
        <p:spPr bwMode="auto">
          <a:xfrm>
            <a:off x="2836863" y="4938712"/>
            <a:ext cx="385762" cy="385763"/>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50"/>
          <p:cNvSpPr>
            <a:spLocks noChangeArrowheads="1"/>
          </p:cNvSpPr>
          <p:nvPr/>
        </p:nvSpPr>
        <p:spPr bwMode="auto">
          <a:xfrm>
            <a:off x="4040188" y="4044950"/>
            <a:ext cx="385762" cy="385762"/>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Oval 51"/>
          <p:cNvSpPr>
            <a:spLocks noChangeArrowheads="1"/>
          </p:cNvSpPr>
          <p:nvPr/>
        </p:nvSpPr>
        <p:spPr bwMode="auto">
          <a:xfrm>
            <a:off x="3876675" y="2667000"/>
            <a:ext cx="385763" cy="385762"/>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52"/>
          <p:cNvSpPr>
            <a:spLocks noChangeArrowheads="1"/>
          </p:cNvSpPr>
          <p:nvPr/>
        </p:nvSpPr>
        <p:spPr bwMode="auto">
          <a:xfrm>
            <a:off x="2038350" y="2746375"/>
            <a:ext cx="385763" cy="385762"/>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53"/>
          <p:cNvSpPr>
            <a:spLocks noChangeArrowheads="1"/>
          </p:cNvSpPr>
          <p:nvPr/>
        </p:nvSpPr>
        <p:spPr bwMode="auto">
          <a:xfrm>
            <a:off x="5880100" y="2913062"/>
            <a:ext cx="385763" cy="385763"/>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Oval 54"/>
          <p:cNvSpPr>
            <a:spLocks noChangeArrowheads="1"/>
          </p:cNvSpPr>
          <p:nvPr/>
        </p:nvSpPr>
        <p:spPr bwMode="auto">
          <a:xfrm>
            <a:off x="4975225" y="3551237"/>
            <a:ext cx="385763" cy="385763"/>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Oval 55"/>
          <p:cNvSpPr>
            <a:spLocks noChangeArrowheads="1"/>
          </p:cNvSpPr>
          <p:nvPr/>
        </p:nvSpPr>
        <p:spPr bwMode="auto">
          <a:xfrm>
            <a:off x="4803775" y="5030787"/>
            <a:ext cx="385763" cy="385763"/>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Oval 56"/>
          <p:cNvSpPr>
            <a:spLocks noChangeArrowheads="1"/>
          </p:cNvSpPr>
          <p:nvPr/>
        </p:nvSpPr>
        <p:spPr bwMode="auto">
          <a:xfrm>
            <a:off x="6934200" y="3602037"/>
            <a:ext cx="385763" cy="385763"/>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Oval 57"/>
          <p:cNvSpPr>
            <a:spLocks noChangeArrowheads="1"/>
          </p:cNvSpPr>
          <p:nvPr/>
        </p:nvSpPr>
        <p:spPr bwMode="auto">
          <a:xfrm>
            <a:off x="6269038" y="4387850"/>
            <a:ext cx="385762" cy="385762"/>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TextBox 50"/>
          <p:cNvSpPr txBox="1"/>
          <p:nvPr/>
        </p:nvSpPr>
        <p:spPr bwMode="auto">
          <a:xfrm>
            <a:off x="152400" y="990600"/>
            <a:ext cx="8839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marL="0" indent="0" algn="l" eaLnBrk="1" hangingPunct="1">
              <a:buFont typeface="Wingdings" pitchFamily="2" charset="2"/>
              <a:buNone/>
            </a:pPr>
            <a:r>
              <a:rPr lang="en-US" sz="2800" kern="0">
                <a:solidFill>
                  <a:srgbClr val="0000FF"/>
                </a:solidFill>
                <a:latin typeface="+mn-lt"/>
              </a:rPr>
              <a:t>Ví dụ. </a:t>
            </a:r>
            <a:r>
              <a:rPr lang="en-US" sz="2800" b="0" kern="0">
                <a:solidFill>
                  <a:schemeClr val="tx1"/>
                </a:solidFill>
                <a:latin typeface="+mn-lt"/>
              </a:rPr>
              <a:t>Tìm cây khung của đồ thị bằng thuật toán BFS với D là đỉnh bắt đầu</a:t>
            </a:r>
          </a:p>
        </p:txBody>
      </p:sp>
    </p:spTree>
    <p:extLst>
      <p:ext uri="{BB962C8B-B14F-4D97-AF65-F5344CB8AC3E}">
        <p14:creationId xmlns:p14="http://schemas.microsoft.com/office/powerpoint/2010/main" val="3631049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7" presetClass="emph" presetSubtype="2" fill="hold" nodeType="clickEffect">
                                  <p:stCondLst>
                                    <p:cond delay="0"/>
                                  </p:stCondLst>
                                  <p:childTnLst>
                                    <p:animClr clrSpc="rgb" dir="cw">
                                      <p:cBhvr>
                                        <p:cTn id="11" dur="500" fill="hold"/>
                                        <p:tgtEl>
                                          <p:spTgt spid="39"/>
                                        </p:tgtEl>
                                        <p:attrNameLst>
                                          <p:attrName>stroke.color</p:attrName>
                                        </p:attrNameLst>
                                      </p:cBhvr>
                                      <p:to>
                                        <a:srgbClr val="FF3300"/>
                                      </p:to>
                                    </p:animClr>
                                    <p:set>
                                      <p:cBhvr>
                                        <p:cTn id="12" dur="500" fill="hold"/>
                                        <p:tgtEl>
                                          <p:spTgt spid="39"/>
                                        </p:tgtEl>
                                        <p:attrNameLst>
                                          <p:attrName>stroke.on</p:attrName>
                                        </p:attrNameLst>
                                      </p:cBhvr>
                                      <p:to>
                                        <p:strVal val="true"/>
                                      </p:to>
                                    </p:set>
                                  </p:childTnLst>
                                </p:cTn>
                              </p:par>
                              <p:par>
                                <p:cTn id="13" presetID="3" presetClass="entr" presetSubtype="1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blinds(horizontal)">
                                      <p:cBhvr>
                                        <p:cTn id="15" dur="500"/>
                                        <p:tgtEl>
                                          <p:spTgt spid="4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blinds(horizontal)">
                                      <p:cBhvr>
                                        <p:cTn id="18" dur="500"/>
                                        <p:tgtEl>
                                          <p:spTgt spid="44"/>
                                        </p:tgtEl>
                                      </p:cBhvr>
                                    </p:animEffect>
                                  </p:childTnLst>
                                </p:cTn>
                              </p:par>
                              <p:par>
                                <p:cTn id="19" presetID="3" presetClass="entr" presetSubtype="10" fill="hold" grpId="0" nodeType="withEffect">
                                  <p:stCondLst>
                                    <p:cond delay="1000"/>
                                  </p:stCondLst>
                                  <p:childTnLst>
                                    <p:set>
                                      <p:cBhvr>
                                        <p:cTn id="20" dur="1" fill="hold">
                                          <p:stCondLst>
                                            <p:cond delay="0"/>
                                          </p:stCondLst>
                                        </p:cTn>
                                        <p:tgtEl>
                                          <p:spTgt spid="41"/>
                                        </p:tgtEl>
                                        <p:attrNameLst>
                                          <p:attrName>style.visibility</p:attrName>
                                        </p:attrNameLst>
                                      </p:cBhvr>
                                      <p:to>
                                        <p:strVal val="visible"/>
                                      </p:to>
                                    </p:set>
                                    <p:animEffect transition="in" filter="blinds(horizontal)">
                                      <p:cBhvr>
                                        <p:cTn id="21" dur="500"/>
                                        <p:tgtEl>
                                          <p:spTgt spid="41"/>
                                        </p:tgtEl>
                                      </p:cBhvr>
                                    </p:animEffect>
                                  </p:childTnLst>
                                </p:cTn>
                              </p:par>
                              <p:par>
                                <p:cTn id="22" presetID="3" presetClass="entr" presetSubtype="10" fill="hold" grpId="0" nodeType="withEffect">
                                  <p:stCondLst>
                                    <p:cond delay="1000"/>
                                  </p:stCondLst>
                                  <p:childTnLst>
                                    <p:set>
                                      <p:cBhvr>
                                        <p:cTn id="23" dur="1" fill="hold">
                                          <p:stCondLst>
                                            <p:cond delay="0"/>
                                          </p:stCondLst>
                                        </p:cTn>
                                        <p:tgtEl>
                                          <p:spTgt spid="43"/>
                                        </p:tgtEl>
                                        <p:attrNameLst>
                                          <p:attrName>style.visibility</p:attrName>
                                        </p:attrNameLst>
                                      </p:cBhvr>
                                      <p:to>
                                        <p:strVal val="visible"/>
                                      </p:to>
                                    </p:set>
                                    <p:animEffect transition="in" filter="blinds(horizontal)">
                                      <p:cBhvr>
                                        <p:cTn id="24" dur="500"/>
                                        <p:tgtEl>
                                          <p:spTgt spid="43"/>
                                        </p:tgtEl>
                                      </p:cBhvr>
                                    </p:animEffect>
                                  </p:childTnLst>
                                </p:cTn>
                              </p:par>
                              <p:par>
                                <p:cTn id="25" presetID="3" presetClass="entr" presetSubtype="10" fill="hold" grpId="0" nodeType="withEffect">
                                  <p:stCondLst>
                                    <p:cond delay="1500"/>
                                  </p:stCondLst>
                                  <p:childTnLst>
                                    <p:set>
                                      <p:cBhvr>
                                        <p:cTn id="26" dur="1" fill="hold">
                                          <p:stCondLst>
                                            <p:cond delay="0"/>
                                          </p:stCondLst>
                                        </p:cTn>
                                        <p:tgtEl>
                                          <p:spTgt spid="42"/>
                                        </p:tgtEl>
                                        <p:attrNameLst>
                                          <p:attrName>style.visibility</p:attrName>
                                        </p:attrNameLst>
                                      </p:cBhvr>
                                      <p:to>
                                        <p:strVal val="visible"/>
                                      </p:to>
                                    </p:set>
                                    <p:animEffect transition="in" filter="blinds(horizontal)">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7" presetClass="emph" presetSubtype="2" fill="hold" nodeType="clickEffect">
                                  <p:stCondLst>
                                    <p:cond delay="0"/>
                                  </p:stCondLst>
                                  <p:childTnLst>
                                    <p:animClr clrSpc="rgb" dir="cw">
                                      <p:cBhvr>
                                        <p:cTn id="31" dur="500" fill="hold"/>
                                        <p:tgtEl>
                                          <p:spTgt spid="44"/>
                                        </p:tgtEl>
                                        <p:attrNameLst>
                                          <p:attrName>stroke.color</p:attrName>
                                        </p:attrNameLst>
                                      </p:cBhvr>
                                      <p:to>
                                        <a:srgbClr val="FF3300"/>
                                      </p:to>
                                    </p:animClr>
                                    <p:set>
                                      <p:cBhvr>
                                        <p:cTn id="32" dur="500" fill="hold"/>
                                        <p:tgtEl>
                                          <p:spTgt spid="44"/>
                                        </p:tgtEl>
                                        <p:attrNameLst>
                                          <p:attrName>stroke.on</p:attrName>
                                        </p:attrNameLst>
                                      </p:cBhvr>
                                      <p:to>
                                        <p:strVal val="true"/>
                                      </p:to>
                                    </p:set>
                                  </p:childTnLst>
                                </p:cTn>
                              </p:par>
                              <p:par>
                                <p:cTn id="33" presetID="7" presetClass="emph" presetSubtype="2" fill="hold" nodeType="withEffect">
                                  <p:stCondLst>
                                    <p:cond delay="0"/>
                                  </p:stCondLst>
                                  <p:childTnLst>
                                    <p:animClr clrSpc="rgb" dir="cw">
                                      <p:cBhvr>
                                        <p:cTn id="34" dur="500" fill="hold"/>
                                        <p:tgtEl>
                                          <p:spTgt spid="40"/>
                                        </p:tgtEl>
                                        <p:attrNameLst>
                                          <p:attrName>stroke.color</p:attrName>
                                        </p:attrNameLst>
                                      </p:cBhvr>
                                      <p:to>
                                        <a:srgbClr val="FF3300"/>
                                      </p:to>
                                    </p:animClr>
                                    <p:set>
                                      <p:cBhvr>
                                        <p:cTn id="35" dur="500" fill="hold"/>
                                        <p:tgtEl>
                                          <p:spTgt spid="40"/>
                                        </p:tgtEl>
                                        <p:attrNameLst>
                                          <p:attrName>stroke.on</p:attrName>
                                        </p:attrNameLst>
                                      </p:cBhvr>
                                      <p:to>
                                        <p:strVal val="true"/>
                                      </p:to>
                                    </p:set>
                                  </p:childTnLst>
                                </p:cTn>
                              </p:par>
                              <p:par>
                                <p:cTn id="36" presetID="7" presetClass="emph" presetSubtype="2" fill="hold" nodeType="withEffect">
                                  <p:stCondLst>
                                    <p:cond delay="0"/>
                                  </p:stCondLst>
                                  <p:childTnLst>
                                    <p:animClr clrSpc="rgb" dir="cw">
                                      <p:cBhvr>
                                        <p:cTn id="37" dur="500" fill="hold"/>
                                        <p:tgtEl>
                                          <p:spTgt spid="41"/>
                                        </p:tgtEl>
                                        <p:attrNameLst>
                                          <p:attrName>stroke.color</p:attrName>
                                        </p:attrNameLst>
                                      </p:cBhvr>
                                      <p:to>
                                        <a:srgbClr val="FF3300"/>
                                      </p:to>
                                    </p:animClr>
                                    <p:set>
                                      <p:cBhvr>
                                        <p:cTn id="38" dur="500" fill="hold"/>
                                        <p:tgtEl>
                                          <p:spTgt spid="41"/>
                                        </p:tgtEl>
                                        <p:attrNameLst>
                                          <p:attrName>stroke.on</p:attrName>
                                        </p:attrNameLst>
                                      </p:cBhvr>
                                      <p:to>
                                        <p:strVal val="true"/>
                                      </p:to>
                                    </p:set>
                                  </p:childTnLst>
                                </p:cTn>
                              </p:par>
                              <p:par>
                                <p:cTn id="39" presetID="7" presetClass="emph" presetSubtype="2" fill="hold" nodeType="withEffect">
                                  <p:stCondLst>
                                    <p:cond delay="0"/>
                                  </p:stCondLst>
                                  <p:childTnLst>
                                    <p:animClr clrSpc="rgb" dir="cw">
                                      <p:cBhvr>
                                        <p:cTn id="40" dur="500" fill="hold"/>
                                        <p:tgtEl>
                                          <p:spTgt spid="42"/>
                                        </p:tgtEl>
                                        <p:attrNameLst>
                                          <p:attrName>stroke.color</p:attrName>
                                        </p:attrNameLst>
                                      </p:cBhvr>
                                      <p:to>
                                        <a:srgbClr val="FF3300"/>
                                      </p:to>
                                    </p:animClr>
                                    <p:set>
                                      <p:cBhvr>
                                        <p:cTn id="41" dur="500" fill="hold"/>
                                        <p:tgtEl>
                                          <p:spTgt spid="42"/>
                                        </p:tgtEl>
                                        <p:attrNameLst>
                                          <p:attrName>stroke.on</p:attrName>
                                        </p:attrNameLst>
                                      </p:cBhvr>
                                      <p:to>
                                        <p:strVal val="true"/>
                                      </p:to>
                                    </p:set>
                                  </p:childTnLst>
                                </p:cTn>
                              </p:par>
                              <p:par>
                                <p:cTn id="42" presetID="7" presetClass="emph" presetSubtype="2" fill="hold" nodeType="withEffect">
                                  <p:stCondLst>
                                    <p:cond delay="0"/>
                                  </p:stCondLst>
                                  <p:childTnLst>
                                    <p:animClr clrSpc="rgb" dir="cw">
                                      <p:cBhvr>
                                        <p:cTn id="43" dur="500" fill="hold"/>
                                        <p:tgtEl>
                                          <p:spTgt spid="43"/>
                                        </p:tgtEl>
                                        <p:attrNameLst>
                                          <p:attrName>stroke.color</p:attrName>
                                        </p:attrNameLst>
                                      </p:cBhvr>
                                      <p:to>
                                        <a:srgbClr val="FF3300"/>
                                      </p:to>
                                    </p:animClr>
                                    <p:set>
                                      <p:cBhvr>
                                        <p:cTn id="44" dur="500" fill="hold"/>
                                        <p:tgtEl>
                                          <p:spTgt spid="43"/>
                                        </p:tgtEl>
                                        <p:attrNameLst>
                                          <p:attrName>stroke.on</p:attrName>
                                        </p:attrNameLst>
                                      </p:cBhvr>
                                      <p:to>
                                        <p:strVal val="true"/>
                                      </p:to>
                                    </p:set>
                                  </p:childTnLst>
                                </p:cTn>
                              </p:par>
                              <p:par>
                                <p:cTn id="45" presetID="3" presetClass="entr" presetSubtype="1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blinds(horizontal)">
                                      <p:cBhvr>
                                        <p:cTn id="47" dur="500"/>
                                        <p:tgtEl>
                                          <p:spTgt spid="47"/>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blinds(horizontal)">
                                      <p:cBhvr>
                                        <p:cTn id="50" dur="500"/>
                                        <p:tgtEl>
                                          <p:spTgt spid="46"/>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blinds(horizontal)">
                                      <p:cBhvr>
                                        <p:cTn id="53" dur="500"/>
                                        <p:tgtEl>
                                          <p:spTgt spid="45"/>
                                        </p:tgtEl>
                                      </p:cBhvr>
                                    </p:animEffect>
                                  </p:childTnLst>
                                </p:cTn>
                              </p:par>
                            </p:childTnLst>
                          </p:cTn>
                        </p:par>
                      </p:childTnLst>
                    </p:cTn>
                  </p:par>
                  <p:par>
                    <p:cTn id="54" fill="hold">
                      <p:stCondLst>
                        <p:cond delay="indefinite"/>
                      </p:stCondLst>
                      <p:childTnLst>
                        <p:par>
                          <p:cTn id="55" fill="hold">
                            <p:stCondLst>
                              <p:cond delay="0"/>
                            </p:stCondLst>
                            <p:childTnLst>
                              <p:par>
                                <p:cTn id="56" presetID="7" presetClass="emph" presetSubtype="2" fill="hold" nodeType="clickEffect">
                                  <p:stCondLst>
                                    <p:cond delay="0"/>
                                  </p:stCondLst>
                                  <p:childTnLst>
                                    <p:animClr clrSpc="rgb" dir="cw">
                                      <p:cBhvr>
                                        <p:cTn id="57" dur="500" fill="hold"/>
                                        <p:tgtEl>
                                          <p:spTgt spid="45"/>
                                        </p:tgtEl>
                                        <p:attrNameLst>
                                          <p:attrName>stroke.color</p:attrName>
                                        </p:attrNameLst>
                                      </p:cBhvr>
                                      <p:to>
                                        <a:srgbClr val="FF3300"/>
                                      </p:to>
                                    </p:animClr>
                                    <p:set>
                                      <p:cBhvr>
                                        <p:cTn id="58" dur="500" fill="hold"/>
                                        <p:tgtEl>
                                          <p:spTgt spid="45"/>
                                        </p:tgtEl>
                                        <p:attrNameLst>
                                          <p:attrName>stroke.on</p:attrName>
                                        </p:attrNameLst>
                                      </p:cBhvr>
                                      <p:to>
                                        <p:strVal val="true"/>
                                      </p:to>
                                    </p:set>
                                  </p:childTnLst>
                                </p:cTn>
                              </p:par>
                              <p:par>
                                <p:cTn id="59" presetID="7" presetClass="emph" presetSubtype="2" fill="hold" nodeType="withEffect">
                                  <p:stCondLst>
                                    <p:cond delay="0"/>
                                  </p:stCondLst>
                                  <p:childTnLst>
                                    <p:animClr clrSpc="rgb" dir="cw">
                                      <p:cBhvr>
                                        <p:cTn id="60" dur="500" fill="hold"/>
                                        <p:tgtEl>
                                          <p:spTgt spid="46"/>
                                        </p:tgtEl>
                                        <p:attrNameLst>
                                          <p:attrName>stroke.color</p:attrName>
                                        </p:attrNameLst>
                                      </p:cBhvr>
                                      <p:to>
                                        <a:srgbClr val="FF3300"/>
                                      </p:to>
                                    </p:animClr>
                                    <p:set>
                                      <p:cBhvr>
                                        <p:cTn id="61" dur="500" fill="hold"/>
                                        <p:tgtEl>
                                          <p:spTgt spid="46"/>
                                        </p:tgtEl>
                                        <p:attrNameLst>
                                          <p:attrName>stroke.on</p:attrName>
                                        </p:attrNameLst>
                                      </p:cBhvr>
                                      <p:to>
                                        <p:strVal val="true"/>
                                      </p:to>
                                    </p:set>
                                  </p:childTnLst>
                                </p:cTn>
                              </p:par>
                              <p:par>
                                <p:cTn id="62" presetID="7" presetClass="emph" presetSubtype="2" fill="hold" nodeType="withEffect">
                                  <p:stCondLst>
                                    <p:cond delay="0"/>
                                  </p:stCondLst>
                                  <p:childTnLst>
                                    <p:animClr clrSpc="rgb" dir="cw">
                                      <p:cBhvr>
                                        <p:cTn id="63" dur="500" fill="hold"/>
                                        <p:tgtEl>
                                          <p:spTgt spid="47"/>
                                        </p:tgtEl>
                                        <p:attrNameLst>
                                          <p:attrName>stroke.color</p:attrName>
                                        </p:attrNameLst>
                                      </p:cBhvr>
                                      <p:to>
                                        <a:srgbClr val="FF3300"/>
                                      </p:to>
                                    </p:animClr>
                                    <p:set>
                                      <p:cBhvr>
                                        <p:cTn id="64" dur="500" fill="hold"/>
                                        <p:tgtEl>
                                          <p:spTgt spid="47"/>
                                        </p:tgtEl>
                                        <p:attrNameLst>
                                          <p:attrName>stroke.on</p:attrName>
                                        </p:attrNameLst>
                                      </p:cBhvr>
                                      <p:to>
                                        <p:strVal val="true"/>
                                      </p:to>
                                    </p:set>
                                  </p:childTnLst>
                                </p:cTn>
                              </p:par>
                              <p:par>
                                <p:cTn id="65" presetID="3" presetClass="entr" presetSubtype="10" fill="hold" grpId="0" nodeType="withEffect">
                                  <p:stCondLst>
                                    <p:cond delay="500"/>
                                  </p:stCondLst>
                                  <p:childTnLst>
                                    <p:set>
                                      <p:cBhvr>
                                        <p:cTn id="66" dur="1" fill="hold">
                                          <p:stCondLst>
                                            <p:cond delay="0"/>
                                          </p:stCondLst>
                                        </p:cTn>
                                        <p:tgtEl>
                                          <p:spTgt spid="49"/>
                                        </p:tgtEl>
                                        <p:attrNameLst>
                                          <p:attrName>style.visibility</p:attrName>
                                        </p:attrNameLst>
                                      </p:cBhvr>
                                      <p:to>
                                        <p:strVal val="visible"/>
                                      </p:to>
                                    </p:set>
                                    <p:animEffect transition="in" filter="blinds(horizontal)">
                                      <p:cBhvr>
                                        <p:cTn id="67" dur="500"/>
                                        <p:tgtEl>
                                          <p:spTgt spid="49"/>
                                        </p:tgtEl>
                                      </p:cBhvr>
                                    </p:animEffect>
                                  </p:childTnLst>
                                </p:cTn>
                              </p:par>
                              <p:par>
                                <p:cTn id="68" presetID="3" presetClass="entr" presetSubtype="10" fill="hold" grpId="0" nodeType="withEffect">
                                  <p:stCondLst>
                                    <p:cond delay="500"/>
                                  </p:stCondLst>
                                  <p:childTnLst>
                                    <p:set>
                                      <p:cBhvr>
                                        <p:cTn id="69" dur="1" fill="hold">
                                          <p:stCondLst>
                                            <p:cond delay="0"/>
                                          </p:stCondLst>
                                        </p:cTn>
                                        <p:tgtEl>
                                          <p:spTgt spid="48"/>
                                        </p:tgtEl>
                                        <p:attrNameLst>
                                          <p:attrName>style.visibility</p:attrName>
                                        </p:attrNameLst>
                                      </p:cBhvr>
                                      <p:to>
                                        <p:strVal val="visible"/>
                                      </p:to>
                                    </p:set>
                                    <p:animEffect transition="in" filter="blinds(horizontal)">
                                      <p:cBhvr>
                                        <p:cTn id="70" dur="500"/>
                                        <p:tgtEl>
                                          <p:spTgt spid="48"/>
                                        </p:tgtEl>
                                      </p:cBhvr>
                                    </p:animEffect>
                                  </p:childTnLst>
                                </p:cTn>
                              </p:par>
                            </p:childTnLst>
                          </p:cTn>
                        </p:par>
                        <p:par>
                          <p:cTn id="71" fill="hold">
                            <p:stCondLst>
                              <p:cond delay="1000"/>
                            </p:stCondLst>
                            <p:childTnLst>
                              <p:par>
                                <p:cTn id="72" presetID="7" presetClass="emph" presetSubtype="2" fill="hold" nodeType="afterEffect">
                                  <p:stCondLst>
                                    <p:cond delay="0"/>
                                  </p:stCondLst>
                                  <p:childTnLst>
                                    <p:animClr clrSpc="rgb" dir="cw">
                                      <p:cBhvr>
                                        <p:cTn id="73" dur="500" fill="hold"/>
                                        <p:tgtEl>
                                          <p:spTgt spid="49"/>
                                        </p:tgtEl>
                                        <p:attrNameLst>
                                          <p:attrName>stroke.color</p:attrName>
                                        </p:attrNameLst>
                                      </p:cBhvr>
                                      <p:to>
                                        <a:srgbClr val="FF3300"/>
                                      </p:to>
                                    </p:animClr>
                                    <p:set>
                                      <p:cBhvr>
                                        <p:cTn id="74" dur="500" fill="hold"/>
                                        <p:tgtEl>
                                          <p:spTgt spid="49"/>
                                        </p:tgtEl>
                                        <p:attrNameLst>
                                          <p:attrName>stroke.on</p:attrName>
                                        </p:attrNameLst>
                                      </p:cBhvr>
                                      <p:to>
                                        <p:strVal val="true"/>
                                      </p:to>
                                    </p:set>
                                  </p:childTnLst>
                                </p:cTn>
                              </p:par>
                              <p:par>
                                <p:cTn id="75" presetID="7" presetClass="emph" presetSubtype="2" fill="hold" nodeType="withEffect">
                                  <p:stCondLst>
                                    <p:cond delay="0"/>
                                  </p:stCondLst>
                                  <p:childTnLst>
                                    <p:animClr clrSpc="rgb" dir="cw">
                                      <p:cBhvr>
                                        <p:cTn id="76" dur="500" fill="hold"/>
                                        <p:tgtEl>
                                          <p:spTgt spid="48"/>
                                        </p:tgtEl>
                                        <p:attrNameLst>
                                          <p:attrName>stroke.color</p:attrName>
                                        </p:attrNameLst>
                                      </p:cBhvr>
                                      <p:to>
                                        <a:srgbClr val="FF3300"/>
                                      </p:to>
                                    </p:animClr>
                                    <p:set>
                                      <p:cBhvr>
                                        <p:cTn id="77" dur="500" fill="hold"/>
                                        <p:tgtEl>
                                          <p:spTgt spid="48"/>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p:cNvSpPr txBox="1"/>
          <p:nvPr/>
        </p:nvSpPr>
        <p:spPr bwMode="auto">
          <a:xfrm>
            <a:off x="189018" y="1095476"/>
            <a:ext cx="148309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eaLnBrk="1" hangingPunct="1">
              <a:buFont typeface="Wingdings" pitchFamily="2" charset="2"/>
              <a:buNone/>
            </a:pPr>
            <a:r>
              <a:rPr lang="en-US" sz="2800" kern="0">
                <a:solidFill>
                  <a:srgbClr val="0000FF"/>
                </a:solidFill>
                <a:latin typeface="+mn-lt"/>
              </a:rPr>
              <a:t>Đáp án.</a:t>
            </a:r>
          </a:p>
        </p:txBody>
      </p:sp>
      <p:pic>
        <p:nvPicPr>
          <p:cNvPr id="624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3025" y="2133600"/>
            <a:ext cx="6457950" cy="3457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9030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52400" y="1647039"/>
            <a:ext cx="8686800" cy="4296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gn="just">
              <a:spcBef>
                <a:spcPct val="20000"/>
              </a:spcBef>
              <a:spcAft>
                <a:spcPts val="600"/>
              </a:spcAft>
              <a:buClr>
                <a:srgbClr val="0000FF"/>
              </a:buClr>
              <a:buSzPct val="70000"/>
              <a:buFont typeface="Wingdings" panose="05000000000000000000" pitchFamily="2" charset="2"/>
              <a:buChar char="Ø"/>
            </a:pPr>
            <a:r>
              <a:rPr lang="en-US" sz="2800" b="0">
                <a:solidFill>
                  <a:schemeClr val="tx1"/>
                </a:solidFill>
                <a:latin typeface="+mn-lt"/>
              </a:rPr>
              <a:t>Chọn </a:t>
            </a:r>
            <a:r>
              <a:rPr lang="en-US" sz="2800" b="0" dirty="0" err="1">
                <a:solidFill>
                  <a:schemeClr val="tx1"/>
                </a:solidFill>
                <a:latin typeface="+mn-lt"/>
              </a:rPr>
              <a:t>một</a:t>
            </a:r>
            <a:r>
              <a:rPr lang="en-US" sz="2800" b="0" dirty="0">
                <a:solidFill>
                  <a:schemeClr val="tx1"/>
                </a:solidFill>
                <a:latin typeface="+mn-lt"/>
              </a:rPr>
              <a:t> </a:t>
            </a:r>
            <a:r>
              <a:rPr lang="en-US" sz="2800" b="0" dirty="0" err="1">
                <a:solidFill>
                  <a:schemeClr val="tx1"/>
                </a:solidFill>
                <a:latin typeface="+mn-lt"/>
              </a:rPr>
              <a:t>đỉnh</a:t>
            </a:r>
            <a:r>
              <a:rPr lang="en-US" sz="2800" b="0" dirty="0">
                <a:solidFill>
                  <a:schemeClr val="tx1"/>
                </a:solidFill>
                <a:latin typeface="+mn-lt"/>
              </a:rPr>
              <a:t> </a:t>
            </a:r>
            <a:r>
              <a:rPr lang="en-US" sz="2800" b="0" dirty="0" err="1">
                <a:solidFill>
                  <a:schemeClr val="tx1"/>
                </a:solidFill>
                <a:latin typeface="+mn-lt"/>
              </a:rPr>
              <a:t>tùy</a:t>
            </a:r>
            <a:r>
              <a:rPr lang="en-US" sz="2800" b="0" dirty="0">
                <a:solidFill>
                  <a:schemeClr val="tx1"/>
                </a:solidFill>
                <a:latin typeface="+mn-lt"/>
              </a:rPr>
              <a:t> ý </a:t>
            </a:r>
            <a:r>
              <a:rPr lang="en-US" sz="2800" b="0" dirty="0" err="1">
                <a:solidFill>
                  <a:schemeClr val="tx1"/>
                </a:solidFill>
                <a:latin typeface="+mn-lt"/>
              </a:rPr>
              <a:t>của</a:t>
            </a:r>
            <a:r>
              <a:rPr lang="en-US" sz="2800" b="0" dirty="0">
                <a:solidFill>
                  <a:schemeClr val="tx1"/>
                </a:solidFill>
                <a:latin typeface="+mn-lt"/>
              </a:rPr>
              <a:t> </a:t>
            </a:r>
            <a:r>
              <a:rPr lang="en-US" sz="2800" b="0" dirty="0" err="1">
                <a:solidFill>
                  <a:schemeClr val="tx1"/>
                </a:solidFill>
                <a:latin typeface="+mn-lt"/>
              </a:rPr>
              <a:t>đồ</a:t>
            </a:r>
            <a:r>
              <a:rPr lang="en-US" sz="2800" b="0" dirty="0">
                <a:solidFill>
                  <a:schemeClr val="tx1"/>
                </a:solidFill>
                <a:latin typeface="+mn-lt"/>
              </a:rPr>
              <a:t> </a:t>
            </a:r>
            <a:r>
              <a:rPr lang="en-US" sz="2800" b="0" dirty="0" err="1">
                <a:solidFill>
                  <a:schemeClr val="tx1"/>
                </a:solidFill>
                <a:latin typeface="+mn-lt"/>
              </a:rPr>
              <a:t>thị</a:t>
            </a:r>
            <a:r>
              <a:rPr lang="en-US" sz="2800" b="0" dirty="0">
                <a:solidFill>
                  <a:schemeClr val="tx1"/>
                </a:solidFill>
                <a:latin typeface="+mn-lt"/>
              </a:rPr>
              <a:t> </a:t>
            </a:r>
            <a:r>
              <a:rPr lang="en-US" sz="2800" b="0" err="1">
                <a:solidFill>
                  <a:schemeClr val="tx1"/>
                </a:solidFill>
                <a:latin typeface="+mn-lt"/>
              </a:rPr>
              <a:t>làm</a:t>
            </a:r>
            <a:r>
              <a:rPr lang="en-US" sz="2800" b="0">
                <a:solidFill>
                  <a:schemeClr val="tx1"/>
                </a:solidFill>
                <a:latin typeface="+mn-lt"/>
              </a:rPr>
              <a:t> gốc. </a:t>
            </a:r>
          </a:p>
          <a:p>
            <a:pPr marL="457200" indent="-457200" algn="just">
              <a:spcBef>
                <a:spcPct val="20000"/>
              </a:spcBef>
              <a:spcAft>
                <a:spcPts val="600"/>
              </a:spcAft>
              <a:buClr>
                <a:srgbClr val="0000FF"/>
              </a:buClr>
              <a:buSzPct val="70000"/>
              <a:buFont typeface="Wingdings" panose="05000000000000000000" pitchFamily="2" charset="2"/>
              <a:buChar char="Ø"/>
            </a:pPr>
            <a:r>
              <a:rPr lang="en-US" sz="2800" b="0">
                <a:solidFill>
                  <a:schemeClr val="tx1"/>
                </a:solidFill>
                <a:latin typeface="+mn-lt"/>
              </a:rPr>
              <a:t>Xây </a:t>
            </a:r>
            <a:r>
              <a:rPr lang="en-US" sz="2800" b="0" dirty="0" err="1">
                <a:solidFill>
                  <a:schemeClr val="tx1"/>
                </a:solidFill>
                <a:latin typeface="+mn-lt"/>
              </a:rPr>
              <a:t>dựng</a:t>
            </a:r>
            <a:r>
              <a:rPr lang="en-US" sz="2800" b="0" dirty="0">
                <a:solidFill>
                  <a:schemeClr val="tx1"/>
                </a:solidFill>
                <a:latin typeface="+mn-lt"/>
              </a:rPr>
              <a:t> </a:t>
            </a:r>
            <a:r>
              <a:rPr lang="en-US" sz="2800" b="0" dirty="0" err="1">
                <a:solidFill>
                  <a:schemeClr val="tx1"/>
                </a:solidFill>
                <a:latin typeface="+mn-lt"/>
              </a:rPr>
              <a:t>đường</a:t>
            </a:r>
            <a:r>
              <a:rPr lang="en-US" sz="2800" b="0" dirty="0">
                <a:solidFill>
                  <a:schemeClr val="tx1"/>
                </a:solidFill>
                <a:latin typeface="+mn-lt"/>
              </a:rPr>
              <a:t> </a:t>
            </a:r>
            <a:r>
              <a:rPr lang="en-US" sz="2800" b="0" dirty="0" err="1">
                <a:solidFill>
                  <a:schemeClr val="tx1"/>
                </a:solidFill>
                <a:latin typeface="+mn-lt"/>
              </a:rPr>
              <a:t>đi</a:t>
            </a:r>
            <a:r>
              <a:rPr lang="en-US" sz="2800" b="0" dirty="0">
                <a:solidFill>
                  <a:schemeClr val="tx1"/>
                </a:solidFill>
                <a:latin typeface="+mn-lt"/>
              </a:rPr>
              <a:t> </a:t>
            </a:r>
            <a:r>
              <a:rPr lang="en-US" sz="2800" b="0" dirty="0" err="1">
                <a:solidFill>
                  <a:schemeClr val="tx1"/>
                </a:solidFill>
                <a:latin typeface="+mn-lt"/>
              </a:rPr>
              <a:t>từ</a:t>
            </a:r>
            <a:r>
              <a:rPr lang="en-US" sz="2800" b="0" dirty="0">
                <a:solidFill>
                  <a:schemeClr val="tx1"/>
                </a:solidFill>
                <a:latin typeface="+mn-lt"/>
              </a:rPr>
              <a:t> </a:t>
            </a:r>
            <a:r>
              <a:rPr lang="en-US" sz="2800" b="0" dirty="0" err="1">
                <a:solidFill>
                  <a:schemeClr val="tx1"/>
                </a:solidFill>
                <a:latin typeface="+mn-lt"/>
              </a:rPr>
              <a:t>đỉnh</a:t>
            </a:r>
            <a:r>
              <a:rPr lang="en-US" sz="2800" b="0" dirty="0">
                <a:solidFill>
                  <a:schemeClr val="tx1"/>
                </a:solidFill>
                <a:latin typeface="+mn-lt"/>
              </a:rPr>
              <a:t> </a:t>
            </a:r>
            <a:r>
              <a:rPr lang="en-US" sz="2800" b="0" dirty="0" err="1">
                <a:solidFill>
                  <a:schemeClr val="tx1"/>
                </a:solidFill>
                <a:latin typeface="+mn-lt"/>
              </a:rPr>
              <a:t>này</a:t>
            </a:r>
            <a:r>
              <a:rPr lang="en-US" sz="2800" b="0" dirty="0">
                <a:solidFill>
                  <a:schemeClr val="tx1"/>
                </a:solidFill>
                <a:latin typeface="+mn-lt"/>
              </a:rPr>
              <a:t> </a:t>
            </a:r>
            <a:r>
              <a:rPr lang="en-US" sz="2800" b="0" dirty="0" err="1">
                <a:solidFill>
                  <a:schemeClr val="tx1"/>
                </a:solidFill>
                <a:latin typeface="+mn-lt"/>
              </a:rPr>
              <a:t>bằng</a:t>
            </a:r>
            <a:r>
              <a:rPr lang="en-US" sz="2800" b="0" dirty="0">
                <a:solidFill>
                  <a:schemeClr val="tx1"/>
                </a:solidFill>
                <a:latin typeface="+mn-lt"/>
              </a:rPr>
              <a:t> </a:t>
            </a:r>
            <a:r>
              <a:rPr lang="en-US" sz="2800" b="0" err="1">
                <a:solidFill>
                  <a:schemeClr val="tx1"/>
                </a:solidFill>
                <a:latin typeface="+mn-lt"/>
              </a:rPr>
              <a:t>cách</a:t>
            </a:r>
            <a:r>
              <a:rPr lang="en-US" sz="2800" b="0">
                <a:solidFill>
                  <a:schemeClr val="tx1"/>
                </a:solidFill>
                <a:latin typeface="+mn-lt"/>
              </a:rPr>
              <a:t> lần lượt </a:t>
            </a:r>
            <a:r>
              <a:rPr lang="en-US" sz="2800" b="0" dirty="0" err="1">
                <a:solidFill>
                  <a:schemeClr val="tx1"/>
                </a:solidFill>
                <a:latin typeface="+mn-lt"/>
              </a:rPr>
              <a:t>ghép</a:t>
            </a:r>
            <a:r>
              <a:rPr lang="en-US" sz="2800" b="0" dirty="0">
                <a:solidFill>
                  <a:schemeClr val="tx1"/>
                </a:solidFill>
                <a:latin typeface="+mn-lt"/>
              </a:rPr>
              <a:t> </a:t>
            </a:r>
            <a:r>
              <a:rPr lang="en-US" sz="2800" b="0" dirty="0" err="1">
                <a:solidFill>
                  <a:schemeClr val="tx1"/>
                </a:solidFill>
                <a:latin typeface="+mn-lt"/>
              </a:rPr>
              <a:t>các</a:t>
            </a:r>
            <a:r>
              <a:rPr lang="en-US" sz="2800" b="0" dirty="0">
                <a:solidFill>
                  <a:schemeClr val="tx1"/>
                </a:solidFill>
                <a:latin typeface="+mn-lt"/>
              </a:rPr>
              <a:t> </a:t>
            </a:r>
            <a:r>
              <a:rPr lang="en-US" sz="2800" b="0" dirty="0" err="1">
                <a:solidFill>
                  <a:schemeClr val="tx1"/>
                </a:solidFill>
                <a:latin typeface="+mn-lt"/>
              </a:rPr>
              <a:t>cạnh</a:t>
            </a:r>
            <a:r>
              <a:rPr lang="en-US" sz="2800" b="0" dirty="0">
                <a:solidFill>
                  <a:schemeClr val="tx1"/>
                </a:solidFill>
                <a:latin typeface="+mn-lt"/>
              </a:rPr>
              <a:t> </a:t>
            </a:r>
            <a:r>
              <a:rPr lang="en-US" sz="2800" b="0" dirty="0" err="1">
                <a:solidFill>
                  <a:schemeClr val="tx1"/>
                </a:solidFill>
                <a:latin typeface="+mn-lt"/>
              </a:rPr>
              <a:t>sao</a:t>
            </a:r>
            <a:r>
              <a:rPr lang="en-US" sz="2800" b="0" dirty="0">
                <a:solidFill>
                  <a:schemeClr val="tx1"/>
                </a:solidFill>
                <a:latin typeface="+mn-lt"/>
              </a:rPr>
              <a:t> </a:t>
            </a:r>
            <a:r>
              <a:rPr lang="en-US" sz="2800" b="0" dirty="0" err="1">
                <a:solidFill>
                  <a:schemeClr val="tx1"/>
                </a:solidFill>
                <a:latin typeface="+mn-lt"/>
              </a:rPr>
              <a:t>cho</a:t>
            </a:r>
            <a:r>
              <a:rPr lang="en-US" sz="2800" b="0" dirty="0">
                <a:solidFill>
                  <a:schemeClr val="tx1"/>
                </a:solidFill>
                <a:latin typeface="+mn-lt"/>
              </a:rPr>
              <a:t> </a:t>
            </a:r>
            <a:r>
              <a:rPr lang="en-US" sz="2800" b="0" dirty="0" err="1">
                <a:solidFill>
                  <a:schemeClr val="tx1"/>
                </a:solidFill>
                <a:latin typeface="+mn-lt"/>
              </a:rPr>
              <a:t>mỗi</a:t>
            </a:r>
            <a:r>
              <a:rPr lang="en-US" sz="2800" b="0" dirty="0">
                <a:solidFill>
                  <a:schemeClr val="tx1"/>
                </a:solidFill>
                <a:latin typeface="+mn-lt"/>
              </a:rPr>
              <a:t> </a:t>
            </a:r>
            <a:r>
              <a:rPr lang="en-US" sz="2800" b="0" dirty="0" err="1">
                <a:solidFill>
                  <a:schemeClr val="tx1"/>
                </a:solidFill>
                <a:latin typeface="+mn-lt"/>
              </a:rPr>
              <a:t>cạnh</a:t>
            </a:r>
            <a:r>
              <a:rPr lang="en-US" sz="2800" b="0" dirty="0">
                <a:solidFill>
                  <a:schemeClr val="tx1"/>
                </a:solidFill>
                <a:latin typeface="+mn-lt"/>
              </a:rPr>
              <a:t> </a:t>
            </a:r>
            <a:r>
              <a:rPr lang="en-US" sz="2800" b="0" dirty="0" err="1">
                <a:solidFill>
                  <a:schemeClr val="tx1"/>
                </a:solidFill>
                <a:latin typeface="+mn-lt"/>
              </a:rPr>
              <a:t>mới</a:t>
            </a:r>
            <a:r>
              <a:rPr lang="en-US" sz="2800" b="0" dirty="0">
                <a:solidFill>
                  <a:schemeClr val="tx1"/>
                </a:solidFill>
                <a:latin typeface="+mn-lt"/>
              </a:rPr>
              <a:t> </a:t>
            </a:r>
            <a:r>
              <a:rPr lang="en-US" sz="2800" b="0" dirty="0" err="1">
                <a:solidFill>
                  <a:schemeClr val="tx1"/>
                </a:solidFill>
                <a:latin typeface="+mn-lt"/>
              </a:rPr>
              <a:t>ghép</a:t>
            </a:r>
            <a:r>
              <a:rPr lang="en-US" sz="2800" b="0" dirty="0">
                <a:solidFill>
                  <a:schemeClr val="tx1"/>
                </a:solidFill>
                <a:latin typeface="+mn-lt"/>
              </a:rPr>
              <a:t> </a:t>
            </a:r>
            <a:r>
              <a:rPr lang="en-US" sz="2800" b="0" dirty="0" err="1">
                <a:solidFill>
                  <a:schemeClr val="tx1"/>
                </a:solidFill>
                <a:latin typeface="+mn-lt"/>
              </a:rPr>
              <a:t>sẽ</a:t>
            </a:r>
            <a:r>
              <a:rPr lang="en-US" sz="2800" b="0" dirty="0">
                <a:solidFill>
                  <a:schemeClr val="tx1"/>
                </a:solidFill>
                <a:latin typeface="+mn-lt"/>
              </a:rPr>
              <a:t> </a:t>
            </a:r>
            <a:r>
              <a:rPr lang="en-US" sz="2800" b="0" dirty="0" err="1">
                <a:solidFill>
                  <a:schemeClr val="tx1"/>
                </a:solidFill>
                <a:latin typeface="+mn-lt"/>
              </a:rPr>
              <a:t>nối</a:t>
            </a:r>
            <a:r>
              <a:rPr lang="en-US" sz="2800" b="0" dirty="0">
                <a:solidFill>
                  <a:schemeClr val="tx1"/>
                </a:solidFill>
                <a:latin typeface="+mn-lt"/>
              </a:rPr>
              <a:t> </a:t>
            </a:r>
            <a:r>
              <a:rPr lang="en-US" sz="2800" b="0" err="1">
                <a:solidFill>
                  <a:schemeClr val="tx1"/>
                </a:solidFill>
                <a:latin typeface="+mn-lt"/>
              </a:rPr>
              <a:t>đỉnh</a:t>
            </a:r>
            <a:r>
              <a:rPr lang="en-US" sz="2800" b="0">
                <a:solidFill>
                  <a:schemeClr val="tx1"/>
                </a:solidFill>
                <a:latin typeface="+mn-lt"/>
              </a:rPr>
              <a:t> cuối </a:t>
            </a:r>
            <a:r>
              <a:rPr lang="en-US" sz="2800" b="0" dirty="0" err="1">
                <a:solidFill>
                  <a:schemeClr val="tx1"/>
                </a:solidFill>
                <a:latin typeface="+mn-lt"/>
              </a:rPr>
              <a:t>cùng</a:t>
            </a:r>
            <a:r>
              <a:rPr lang="en-US" sz="2800" b="0" dirty="0">
                <a:solidFill>
                  <a:schemeClr val="tx1"/>
                </a:solidFill>
                <a:latin typeface="+mn-lt"/>
              </a:rPr>
              <a:t> </a:t>
            </a:r>
            <a:r>
              <a:rPr lang="en-US" sz="2800" b="0" dirty="0" err="1">
                <a:solidFill>
                  <a:schemeClr val="tx1"/>
                </a:solidFill>
                <a:latin typeface="+mn-lt"/>
              </a:rPr>
              <a:t>trên</a:t>
            </a:r>
            <a:r>
              <a:rPr lang="en-US" sz="2800" b="0" dirty="0">
                <a:solidFill>
                  <a:schemeClr val="tx1"/>
                </a:solidFill>
                <a:latin typeface="+mn-lt"/>
              </a:rPr>
              <a:t> </a:t>
            </a:r>
            <a:r>
              <a:rPr lang="en-US" sz="2800" b="0" dirty="0" err="1">
                <a:solidFill>
                  <a:schemeClr val="tx1"/>
                </a:solidFill>
                <a:latin typeface="+mn-lt"/>
              </a:rPr>
              <a:t>đường</a:t>
            </a:r>
            <a:r>
              <a:rPr lang="en-US" sz="2800" b="0" dirty="0">
                <a:solidFill>
                  <a:schemeClr val="tx1"/>
                </a:solidFill>
                <a:latin typeface="+mn-lt"/>
              </a:rPr>
              <a:t> </a:t>
            </a:r>
            <a:r>
              <a:rPr lang="en-US" sz="2800" b="0" dirty="0" err="1">
                <a:solidFill>
                  <a:schemeClr val="tx1"/>
                </a:solidFill>
                <a:latin typeface="+mn-lt"/>
              </a:rPr>
              <a:t>đi</a:t>
            </a:r>
            <a:r>
              <a:rPr lang="en-US" sz="2800" b="0" dirty="0">
                <a:solidFill>
                  <a:schemeClr val="tx1"/>
                </a:solidFill>
                <a:latin typeface="+mn-lt"/>
              </a:rPr>
              <a:t> </a:t>
            </a:r>
            <a:r>
              <a:rPr lang="en-US" sz="2800" b="0" dirty="0" err="1">
                <a:solidFill>
                  <a:schemeClr val="tx1"/>
                </a:solidFill>
                <a:latin typeface="+mn-lt"/>
              </a:rPr>
              <a:t>với</a:t>
            </a:r>
            <a:r>
              <a:rPr lang="en-US" sz="2800" b="0" dirty="0">
                <a:solidFill>
                  <a:schemeClr val="tx1"/>
                </a:solidFill>
                <a:latin typeface="+mn-lt"/>
              </a:rPr>
              <a:t> </a:t>
            </a:r>
            <a:r>
              <a:rPr lang="en-US" sz="2800" b="0" dirty="0" err="1">
                <a:solidFill>
                  <a:schemeClr val="tx1"/>
                </a:solidFill>
                <a:latin typeface="+mn-lt"/>
              </a:rPr>
              <a:t>một</a:t>
            </a:r>
            <a:r>
              <a:rPr lang="en-US" sz="2800" b="0" dirty="0">
                <a:solidFill>
                  <a:schemeClr val="tx1"/>
                </a:solidFill>
                <a:latin typeface="+mn-lt"/>
              </a:rPr>
              <a:t> </a:t>
            </a:r>
            <a:r>
              <a:rPr lang="en-US" sz="2800" b="0" dirty="0" err="1">
                <a:solidFill>
                  <a:schemeClr val="tx1"/>
                </a:solidFill>
                <a:latin typeface="+mn-lt"/>
              </a:rPr>
              <a:t>đỉnh</a:t>
            </a:r>
            <a:r>
              <a:rPr lang="en-US" sz="2800" b="0" dirty="0">
                <a:solidFill>
                  <a:schemeClr val="tx1"/>
                </a:solidFill>
                <a:latin typeface="+mn-lt"/>
              </a:rPr>
              <a:t> </a:t>
            </a:r>
            <a:r>
              <a:rPr lang="en-US" sz="2800" b="0" dirty="0" err="1">
                <a:solidFill>
                  <a:schemeClr val="tx1"/>
                </a:solidFill>
                <a:latin typeface="+mn-lt"/>
              </a:rPr>
              <a:t>còn</a:t>
            </a:r>
            <a:r>
              <a:rPr lang="en-US" sz="2800" b="0" dirty="0">
                <a:solidFill>
                  <a:schemeClr val="tx1"/>
                </a:solidFill>
                <a:latin typeface="+mn-lt"/>
              </a:rPr>
              <a:t> </a:t>
            </a:r>
            <a:r>
              <a:rPr lang="en-US" sz="2800" b="0" dirty="0" err="1">
                <a:solidFill>
                  <a:schemeClr val="tx1"/>
                </a:solidFill>
                <a:latin typeface="+mn-lt"/>
              </a:rPr>
              <a:t>chưa</a:t>
            </a:r>
            <a:r>
              <a:rPr lang="en-US" sz="2800" b="0" dirty="0">
                <a:solidFill>
                  <a:schemeClr val="tx1"/>
                </a:solidFill>
                <a:latin typeface="+mn-lt"/>
              </a:rPr>
              <a:t> </a:t>
            </a:r>
            <a:r>
              <a:rPr lang="en-US" sz="2800" b="0" dirty="0" err="1">
                <a:solidFill>
                  <a:schemeClr val="tx1"/>
                </a:solidFill>
                <a:latin typeface="+mn-lt"/>
              </a:rPr>
              <a:t>thuộc</a:t>
            </a:r>
            <a:r>
              <a:rPr lang="en-US" sz="2800" b="0" dirty="0">
                <a:solidFill>
                  <a:schemeClr val="tx1"/>
                </a:solidFill>
                <a:latin typeface="+mn-lt"/>
              </a:rPr>
              <a:t> </a:t>
            </a:r>
            <a:r>
              <a:rPr lang="en-US" sz="2800" b="0" err="1">
                <a:solidFill>
                  <a:schemeClr val="tx1"/>
                </a:solidFill>
                <a:latin typeface="+mn-lt"/>
              </a:rPr>
              <a:t>đường</a:t>
            </a:r>
            <a:r>
              <a:rPr lang="en-US" sz="2800" b="0">
                <a:solidFill>
                  <a:schemeClr val="tx1"/>
                </a:solidFill>
                <a:latin typeface="+mn-lt"/>
              </a:rPr>
              <a:t> đi. Tiếp </a:t>
            </a:r>
            <a:r>
              <a:rPr lang="en-US" sz="2800" b="0" dirty="0" err="1">
                <a:solidFill>
                  <a:schemeClr val="tx1"/>
                </a:solidFill>
                <a:latin typeface="+mn-lt"/>
              </a:rPr>
              <a:t>tục</a:t>
            </a:r>
            <a:r>
              <a:rPr lang="en-US" sz="2800" b="0" dirty="0">
                <a:solidFill>
                  <a:schemeClr val="tx1"/>
                </a:solidFill>
                <a:latin typeface="+mn-lt"/>
              </a:rPr>
              <a:t> </a:t>
            </a:r>
            <a:r>
              <a:rPr lang="en-US" sz="2800" b="0" dirty="0" err="1">
                <a:solidFill>
                  <a:schemeClr val="tx1"/>
                </a:solidFill>
                <a:latin typeface="+mn-lt"/>
              </a:rPr>
              <a:t>ghép</a:t>
            </a:r>
            <a:r>
              <a:rPr lang="en-US" sz="2800" b="0" dirty="0">
                <a:solidFill>
                  <a:schemeClr val="tx1"/>
                </a:solidFill>
                <a:latin typeface="+mn-lt"/>
              </a:rPr>
              <a:t> </a:t>
            </a:r>
            <a:r>
              <a:rPr lang="en-US" sz="2800" b="0" dirty="0" err="1">
                <a:solidFill>
                  <a:schemeClr val="tx1"/>
                </a:solidFill>
                <a:latin typeface="+mn-lt"/>
              </a:rPr>
              <a:t>thêm</a:t>
            </a:r>
            <a:r>
              <a:rPr lang="en-US" sz="2800" b="0" dirty="0">
                <a:solidFill>
                  <a:schemeClr val="tx1"/>
                </a:solidFill>
                <a:latin typeface="+mn-lt"/>
              </a:rPr>
              <a:t> </a:t>
            </a:r>
            <a:r>
              <a:rPr lang="en-US" sz="2800" b="0" dirty="0" err="1">
                <a:solidFill>
                  <a:schemeClr val="tx1"/>
                </a:solidFill>
                <a:latin typeface="+mn-lt"/>
              </a:rPr>
              <a:t>cạnh</a:t>
            </a:r>
            <a:r>
              <a:rPr lang="en-US" sz="2800" b="0" dirty="0">
                <a:solidFill>
                  <a:schemeClr val="tx1"/>
                </a:solidFill>
                <a:latin typeface="+mn-lt"/>
              </a:rPr>
              <a:t> </a:t>
            </a:r>
            <a:r>
              <a:rPr lang="en-US" sz="2800" b="0" dirty="0" err="1">
                <a:solidFill>
                  <a:schemeClr val="tx1"/>
                </a:solidFill>
                <a:latin typeface="+mn-lt"/>
              </a:rPr>
              <a:t>vào</a:t>
            </a:r>
            <a:r>
              <a:rPr lang="en-US" sz="2800" b="0" dirty="0">
                <a:solidFill>
                  <a:schemeClr val="tx1"/>
                </a:solidFill>
                <a:latin typeface="+mn-lt"/>
              </a:rPr>
              <a:t> </a:t>
            </a:r>
            <a:r>
              <a:rPr lang="en-US" sz="2800" b="0" dirty="0" err="1">
                <a:solidFill>
                  <a:schemeClr val="tx1"/>
                </a:solidFill>
                <a:latin typeface="+mn-lt"/>
              </a:rPr>
              <a:t>đường</a:t>
            </a:r>
            <a:r>
              <a:rPr lang="en-US" sz="2800" b="0" dirty="0">
                <a:solidFill>
                  <a:schemeClr val="tx1"/>
                </a:solidFill>
                <a:latin typeface="+mn-lt"/>
              </a:rPr>
              <a:t> </a:t>
            </a:r>
            <a:r>
              <a:rPr lang="en-US" sz="2800" b="0" dirty="0" err="1">
                <a:solidFill>
                  <a:schemeClr val="tx1"/>
                </a:solidFill>
                <a:latin typeface="+mn-lt"/>
              </a:rPr>
              <a:t>đi</a:t>
            </a:r>
            <a:r>
              <a:rPr lang="en-US" sz="2800" b="0" dirty="0">
                <a:solidFill>
                  <a:schemeClr val="tx1"/>
                </a:solidFill>
                <a:latin typeface="+mn-lt"/>
              </a:rPr>
              <a:t> </a:t>
            </a:r>
            <a:r>
              <a:rPr lang="en-US" sz="2800" b="0" dirty="0" err="1">
                <a:solidFill>
                  <a:schemeClr val="tx1"/>
                </a:solidFill>
                <a:latin typeface="+mn-lt"/>
              </a:rPr>
              <a:t>chừng</a:t>
            </a:r>
            <a:r>
              <a:rPr lang="en-US" sz="2800" b="0" dirty="0">
                <a:solidFill>
                  <a:schemeClr val="tx1"/>
                </a:solidFill>
                <a:latin typeface="+mn-lt"/>
              </a:rPr>
              <a:t> </a:t>
            </a:r>
            <a:r>
              <a:rPr lang="en-US" sz="2800" b="0" dirty="0" err="1">
                <a:solidFill>
                  <a:schemeClr val="tx1"/>
                </a:solidFill>
                <a:latin typeface="+mn-lt"/>
              </a:rPr>
              <a:t>nào</a:t>
            </a:r>
            <a:r>
              <a:rPr lang="en-US" sz="2800" b="0" dirty="0">
                <a:solidFill>
                  <a:schemeClr val="tx1"/>
                </a:solidFill>
                <a:latin typeface="+mn-lt"/>
              </a:rPr>
              <a:t> </a:t>
            </a:r>
            <a:r>
              <a:rPr lang="en-US" sz="2800" b="0" dirty="0" err="1">
                <a:solidFill>
                  <a:schemeClr val="tx1"/>
                </a:solidFill>
                <a:latin typeface="+mn-lt"/>
              </a:rPr>
              <a:t>không</a:t>
            </a:r>
            <a:r>
              <a:rPr lang="en-US" sz="2800" b="0" dirty="0">
                <a:solidFill>
                  <a:schemeClr val="tx1"/>
                </a:solidFill>
                <a:latin typeface="+mn-lt"/>
              </a:rPr>
              <a:t> </a:t>
            </a:r>
            <a:r>
              <a:rPr lang="en-US" sz="2800" b="0" dirty="0" err="1">
                <a:solidFill>
                  <a:schemeClr val="tx1"/>
                </a:solidFill>
                <a:latin typeface="+mn-lt"/>
              </a:rPr>
              <a:t>thể</a:t>
            </a:r>
            <a:r>
              <a:rPr lang="en-US" sz="2800" b="0" dirty="0">
                <a:solidFill>
                  <a:schemeClr val="tx1"/>
                </a:solidFill>
                <a:latin typeface="+mn-lt"/>
              </a:rPr>
              <a:t> </a:t>
            </a:r>
            <a:r>
              <a:rPr lang="en-US" sz="2800" b="0" dirty="0" err="1">
                <a:solidFill>
                  <a:schemeClr val="tx1"/>
                </a:solidFill>
                <a:latin typeface="+mn-lt"/>
              </a:rPr>
              <a:t>thêm</a:t>
            </a:r>
            <a:r>
              <a:rPr lang="en-US" sz="2800" b="0" dirty="0">
                <a:solidFill>
                  <a:schemeClr val="tx1"/>
                </a:solidFill>
                <a:latin typeface="+mn-lt"/>
              </a:rPr>
              <a:t> </a:t>
            </a:r>
            <a:r>
              <a:rPr lang="en-US" sz="2800" b="0" dirty="0" err="1">
                <a:solidFill>
                  <a:schemeClr val="tx1"/>
                </a:solidFill>
                <a:latin typeface="+mn-lt"/>
              </a:rPr>
              <a:t>được</a:t>
            </a:r>
            <a:r>
              <a:rPr lang="en-US" sz="2800" b="0" dirty="0">
                <a:solidFill>
                  <a:schemeClr val="tx1"/>
                </a:solidFill>
                <a:latin typeface="+mn-lt"/>
              </a:rPr>
              <a:t> </a:t>
            </a:r>
            <a:r>
              <a:rPr lang="en-US" sz="2800" b="0" dirty="0" err="1">
                <a:solidFill>
                  <a:schemeClr val="tx1"/>
                </a:solidFill>
                <a:latin typeface="+mn-lt"/>
              </a:rPr>
              <a:t>nữa</a:t>
            </a:r>
            <a:r>
              <a:rPr lang="en-US" sz="2800" b="0">
                <a:solidFill>
                  <a:schemeClr val="tx1"/>
                </a:solidFill>
                <a:latin typeface="+mn-lt"/>
              </a:rPr>
              <a:t>. </a:t>
            </a:r>
          </a:p>
          <a:p>
            <a:pPr marL="457200" indent="-457200" algn="just">
              <a:spcBef>
                <a:spcPct val="20000"/>
              </a:spcBef>
              <a:spcAft>
                <a:spcPts val="600"/>
              </a:spcAft>
              <a:buClr>
                <a:srgbClr val="0000FF"/>
              </a:buClr>
              <a:buSzPct val="70000"/>
              <a:buFont typeface="Wingdings" panose="05000000000000000000" pitchFamily="2" charset="2"/>
              <a:buChar char="Ø"/>
            </a:pPr>
            <a:r>
              <a:rPr lang="en-US" sz="2800" b="0">
                <a:solidFill>
                  <a:schemeClr val="tx1"/>
                </a:solidFill>
                <a:latin typeface="+mn-lt"/>
              </a:rPr>
              <a:t>Nếu </a:t>
            </a:r>
            <a:r>
              <a:rPr lang="en-US" sz="2800" b="0" dirty="0" err="1">
                <a:solidFill>
                  <a:schemeClr val="tx1"/>
                </a:solidFill>
                <a:latin typeface="+mn-lt"/>
              </a:rPr>
              <a:t>đường</a:t>
            </a:r>
            <a:r>
              <a:rPr lang="en-US" sz="2800" b="0" dirty="0">
                <a:solidFill>
                  <a:schemeClr val="tx1"/>
                </a:solidFill>
                <a:latin typeface="+mn-lt"/>
              </a:rPr>
              <a:t> </a:t>
            </a:r>
            <a:r>
              <a:rPr lang="en-US" sz="2800" b="0" dirty="0" err="1">
                <a:solidFill>
                  <a:schemeClr val="tx1"/>
                </a:solidFill>
                <a:latin typeface="+mn-lt"/>
              </a:rPr>
              <a:t>đi</a:t>
            </a:r>
            <a:r>
              <a:rPr lang="en-US" sz="2800" b="0" dirty="0">
                <a:solidFill>
                  <a:schemeClr val="tx1"/>
                </a:solidFill>
                <a:latin typeface="+mn-lt"/>
              </a:rPr>
              <a:t> qua </a:t>
            </a:r>
            <a:r>
              <a:rPr lang="en-US" sz="2800" b="0" dirty="0" err="1">
                <a:solidFill>
                  <a:schemeClr val="tx1"/>
                </a:solidFill>
                <a:latin typeface="+mn-lt"/>
              </a:rPr>
              <a:t>tất</a:t>
            </a:r>
            <a:r>
              <a:rPr lang="en-US" sz="2800" b="0" dirty="0">
                <a:solidFill>
                  <a:schemeClr val="tx1"/>
                </a:solidFill>
                <a:latin typeface="+mn-lt"/>
              </a:rPr>
              <a:t> </a:t>
            </a:r>
            <a:r>
              <a:rPr lang="en-US" sz="2800" b="0" dirty="0" err="1">
                <a:solidFill>
                  <a:schemeClr val="tx1"/>
                </a:solidFill>
                <a:latin typeface="+mn-lt"/>
              </a:rPr>
              <a:t>cả</a:t>
            </a:r>
            <a:r>
              <a:rPr lang="en-US" sz="2800" b="0" dirty="0">
                <a:solidFill>
                  <a:schemeClr val="tx1"/>
                </a:solidFill>
                <a:latin typeface="+mn-lt"/>
              </a:rPr>
              <a:t> </a:t>
            </a:r>
            <a:r>
              <a:rPr lang="en-US" sz="2800" b="0" dirty="0" err="1">
                <a:solidFill>
                  <a:schemeClr val="tx1"/>
                </a:solidFill>
                <a:latin typeface="+mn-lt"/>
              </a:rPr>
              <a:t>các</a:t>
            </a:r>
            <a:r>
              <a:rPr lang="en-US" sz="2800" b="0" dirty="0">
                <a:solidFill>
                  <a:schemeClr val="tx1"/>
                </a:solidFill>
                <a:latin typeface="+mn-lt"/>
              </a:rPr>
              <a:t> </a:t>
            </a:r>
            <a:r>
              <a:rPr lang="en-US" sz="2800" b="0" dirty="0" err="1">
                <a:solidFill>
                  <a:schemeClr val="tx1"/>
                </a:solidFill>
                <a:latin typeface="+mn-lt"/>
              </a:rPr>
              <a:t>đỉnh</a:t>
            </a:r>
            <a:r>
              <a:rPr lang="en-US" sz="2800" b="0" dirty="0">
                <a:solidFill>
                  <a:schemeClr val="tx1"/>
                </a:solidFill>
                <a:latin typeface="+mn-lt"/>
              </a:rPr>
              <a:t> </a:t>
            </a:r>
            <a:r>
              <a:rPr lang="en-US" sz="2800" b="0" dirty="0" err="1">
                <a:solidFill>
                  <a:schemeClr val="tx1"/>
                </a:solidFill>
                <a:latin typeface="+mn-lt"/>
              </a:rPr>
              <a:t>của</a:t>
            </a:r>
            <a:r>
              <a:rPr lang="en-US" sz="2800" b="0" dirty="0">
                <a:solidFill>
                  <a:schemeClr val="tx1"/>
                </a:solidFill>
                <a:latin typeface="+mn-lt"/>
              </a:rPr>
              <a:t> </a:t>
            </a:r>
            <a:r>
              <a:rPr lang="en-US" sz="2800" b="0" dirty="0" err="1">
                <a:solidFill>
                  <a:schemeClr val="tx1"/>
                </a:solidFill>
                <a:latin typeface="+mn-lt"/>
              </a:rPr>
              <a:t>đồ</a:t>
            </a:r>
            <a:r>
              <a:rPr lang="en-US" sz="2800" b="0" dirty="0">
                <a:solidFill>
                  <a:schemeClr val="tx1"/>
                </a:solidFill>
                <a:latin typeface="+mn-lt"/>
              </a:rPr>
              <a:t> </a:t>
            </a:r>
            <a:r>
              <a:rPr lang="en-US" sz="2800" b="0" dirty="0" err="1">
                <a:solidFill>
                  <a:schemeClr val="tx1"/>
                </a:solidFill>
                <a:latin typeface="+mn-lt"/>
              </a:rPr>
              <a:t>thị</a:t>
            </a:r>
            <a:r>
              <a:rPr lang="en-US" sz="2800" b="0" dirty="0">
                <a:solidFill>
                  <a:schemeClr val="tx1"/>
                </a:solidFill>
                <a:latin typeface="+mn-lt"/>
              </a:rPr>
              <a:t> </a:t>
            </a:r>
            <a:r>
              <a:rPr lang="en-US" sz="2800" b="0" dirty="0" err="1">
                <a:solidFill>
                  <a:schemeClr val="tx1"/>
                </a:solidFill>
                <a:latin typeface="+mn-lt"/>
              </a:rPr>
              <a:t>thì</a:t>
            </a:r>
            <a:r>
              <a:rPr lang="en-US" sz="2800" b="0" dirty="0">
                <a:solidFill>
                  <a:schemeClr val="tx1"/>
                </a:solidFill>
                <a:latin typeface="+mn-lt"/>
              </a:rPr>
              <a:t> </a:t>
            </a:r>
            <a:r>
              <a:rPr lang="en-US" sz="2800" b="0" dirty="0" err="1">
                <a:solidFill>
                  <a:schemeClr val="tx1"/>
                </a:solidFill>
                <a:latin typeface="+mn-lt"/>
              </a:rPr>
              <a:t>cây</a:t>
            </a:r>
            <a:r>
              <a:rPr lang="en-US" sz="2800" b="0" dirty="0">
                <a:solidFill>
                  <a:schemeClr val="tx1"/>
                </a:solidFill>
                <a:latin typeface="+mn-lt"/>
              </a:rPr>
              <a:t> do </a:t>
            </a:r>
            <a:r>
              <a:rPr lang="en-US" sz="2800" b="0" dirty="0" err="1">
                <a:solidFill>
                  <a:schemeClr val="tx1"/>
                </a:solidFill>
                <a:latin typeface="+mn-lt"/>
              </a:rPr>
              <a:t>đường</a:t>
            </a:r>
            <a:r>
              <a:rPr lang="en-US" sz="2800" b="0" dirty="0">
                <a:solidFill>
                  <a:schemeClr val="tx1"/>
                </a:solidFill>
                <a:latin typeface="+mn-lt"/>
              </a:rPr>
              <a:t> </a:t>
            </a:r>
            <a:r>
              <a:rPr lang="en-US" sz="2800" b="0" dirty="0" err="1">
                <a:solidFill>
                  <a:schemeClr val="tx1"/>
                </a:solidFill>
                <a:latin typeface="+mn-lt"/>
              </a:rPr>
              <a:t>đi</a:t>
            </a:r>
            <a:r>
              <a:rPr lang="en-US" sz="2800" b="0" dirty="0">
                <a:solidFill>
                  <a:schemeClr val="tx1"/>
                </a:solidFill>
                <a:latin typeface="+mn-lt"/>
              </a:rPr>
              <a:t> </a:t>
            </a:r>
            <a:r>
              <a:rPr lang="en-US" sz="2800" b="0" dirty="0" err="1">
                <a:solidFill>
                  <a:schemeClr val="tx1"/>
                </a:solidFill>
                <a:latin typeface="+mn-lt"/>
              </a:rPr>
              <a:t>này</a:t>
            </a:r>
            <a:r>
              <a:rPr lang="en-US" sz="2800" b="0" dirty="0">
                <a:solidFill>
                  <a:schemeClr val="tx1"/>
                </a:solidFill>
                <a:latin typeface="+mn-lt"/>
              </a:rPr>
              <a:t> </a:t>
            </a:r>
            <a:r>
              <a:rPr lang="en-US" sz="2800" b="0" dirty="0" err="1">
                <a:solidFill>
                  <a:schemeClr val="tx1"/>
                </a:solidFill>
                <a:latin typeface="+mn-lt"/>
              </a:rPr>
              <a:t>tạo</a:t>
            </a:r>
            <a:r>
              <a:rPr lang="en-US" sz="2800" b="0" dirty="0">
                <a:solidFill>
                  <a:schemeClr val="tx1"/>
                </a:solidFill>
                <a:latin typeface="+mn-lt"/>
              </a:rPr>
              <a:t> </a:t>
            </a:r>
            <a:r>
              <a:rPr lang="en-US" sz="2800" b="0" dirty="0" err="1">
                <a:solidFill>
                  <a:schemeClr val="tx1"/>
                </a:solidFill>
                <a:latin typeface="+mn-lt"/>
              </a:rPr>
              <a:t>nên</a:t>
            </a:r>
            <a:r>
              <a:rPr lang="en-US" sz="2800" b="0" dirty="0">
                <a:solidFill>
                  <a:schemeClr val="tx1"/>
                </a:solidFill>
                <a:latin typeface="+mn-lt"/>
              </a:rPr>
              <a:t> </a:t>
            </a:r>
            <a:r>
              <a:rPr lang="en-US" sz="2800" b="0" dirty="0" err="1">
                <a:solidFill>
                  <a:schemeClr val="tx1"/>
                </a:solidFill>
                <a:latin typeface="+mn-lt"/>
              </a:rPr>
              <a:t>là</a:t>
            </a:r>
            <a:r>
              <a:rPr lang="en-US" sz="2800" b="0" dirty="0">
                <a:solidFill>
                  <a:schemeClr val="tx1"/>
                </a:solidFill>
                <a:latin typeface="+mn-lt"/>
              </a:rPr>
              <a:t> </a:t>
            </a:r>
            <a:r>
              <a:rPr lang="en-US" sz="2800" b="0" dirty="0" err="1">
                <a:solidFill>
                  <a:schemeClr val="tx1"/>
                </a:solidFill>
                <a:latin typeface="+mn-lt"/>
              </a:rPr>
              <a:t>cây</a:t>
            </a:r>
            <a:r>
              <a:rPr lang="en-US" sz="2800" b="0" dirty="0">
                <a:solidFill>
                  <a:schemeClr val="tx1"/>
                </a:solidFill>
                <a:latin typeface="+mn-lt"/>
              </a:rPr>
              <a:t> </a:t>
            </a:r>
            <a:r>
              <a:rPr lang="en-US" sz="2800" b="0" dirty="0" err="1">
                <a:solidFill>
                  <a:schemeClr val="tx1"/>
                </a:solidFill>
                <a:latin typeface="+mn-lt"/>
              </a:rPr>
              <a:t>khung</a:t>
            </a:r>
            <a:r>
              <a:rPr lang="en-US" sz="2800" b="0">
                <a:solidFill>
                  <a:schemeClr val="tx1"/>
                </a:solidFill>
                <a:latin typeface="+mn-lt"/>
              </a:rPr>
              <a:t>. </a:t>
            </a:r>
          </a:p>
        </p:txBody>
      </p:sp>
      <p:sp>
        <p:nvSpPr>
          <p:cNvPr id="7" name="Rectangle 6"/>
          <p:cNvSpPr>
            <a:spLocks noChangeArrowheads="1"/>
          </p:cNvSpPr>
          <p:nvPr/>
        </p:nvSpPr>
        <p:spPr bwMode="auto">
          <a:xfrm>
            <a:off x="152400" y="1000780"/>
            <a:ext cx="8686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800" b="0" dirty="0">
                <a:solidFill>
                  <a:schemeClr val="tx1"/>
                </a:solidFill>
                <a:latin typeface="+mn-lt"/>
              </a:rPr>
              <a:t>Cho </a:t>
            </a:r>
            <a:r>
              <a:rPr lang="en-US" sz="2800" b="0" i="1" dirty="0">
                <a:solidFill>
                  <a:schemeClr val="tx1"/>
                </a:solidFill>
                <a:latin typeface="+mn-lt"/>
              </a:rPr>
              <a:t>G </a:t>
            </a:r>
            <a:r>
              <a:rPr lang="en-US" sz="2800" b="0" dirty="0" err="1">
                <a:solidFill>
                  <a:schemeClr val="tx1"/>
                </a:solidFill>
                <a:latin typeface="+mn-lt"/>
              </a:rPr>
              <a:t>là</a:t>
            </a:r>
            <a:r>
              <a:rPr lang="en-US" sz="2800" b="0" dirty="0">
                <a:solidFill>
                  <a:schemeClr val="tx1"/>
                </a:solidFill>
                <a:latin typeface="+mn-lt"/>
              </a:rPr>
              <a:t> </a:t>
            </a:r>
            <a:r>
              <a:rPr lang="en-US" sz="2800" b="0" dirty="0" err="1">
                <a:solidFill>
                  <a:schemeClr val="tx1"/>
                </a:solidFill>
                <a:latin typeface="+mn-lt"/>
              </a:rPr>
              <a:t>đồ</a:t>
            </a:r>
            <a:r>
              <a:rPr lang="en-US" sz="2800" b="0" dirty="0">
                <a:solidFill>
                  <a:schemeClr val="tx1"/>
                </a:solidFill>
                <a:latin typeface="+mn-lt"/>
              </a:rPr>
              <a:t> </a:t>
            </a:r>
            <a:r>
              <a:rPr lang="en-US" sz="2800" b="0" dirty="0" err="1">
                <a:solidFill>
                  <a:schemeClr val="tx1"/>
                </a:solidFill>
                <a:latin typeface="+mn-lt"/>
              </a:rPr>
              <a:t>thị</a:t>
            </a:r>
            <a:r>
              <a:rPr lang="en-US" sz="2800" b="0" dirty="0">
                <a:solidFill>
                  <a:schemeClr val="tx1"/>
                </a:solidFill>
                <a:latin typeface="+mn-lt"/>
              </a:rPr>
              <a:t> </a:t>
            </a:r>
            <a:r>
              <a:rPr lang="en-US" sz="2800" b="0" dirty="0" err="1">
                <a:solidFill>
                  <a:schemeClr val="tx1"/>
                </a:solidFill>
                <a:latin typeface="+mn-lt"/>
              </a:rPr>
              <a:t>liên</a:t>
            </a:r>
            <a:r>
              <a:rPr lang="en-US" sz="2800" b="0" dirty="0">
                <a:solidFill>
                  <a:schemeClr val="tx1"/>
                </a:solidFill>
                <a:latin typeface="+mn-lt"/>
              </a:rPr>
              <a:t> </a:t>
            </a:r>
            <a:r>
              <a:rPr lang="en-US" sz="2800" b="0" dirty="0" err="1">
                <a:solidFill>
                  <a:schemeClr val="tx1"/>
                </a:solidFill>
                <a:latin typeface="+mn-lt"/>
              </a:rPr>
              <a:t>thông</a:t>
            </a:r>
            <a:r>
              <a:rPr lang="en-US" sz="2800" b="0" dirty="0">
                <a:solidFill>
                  <a:schemeClr val="tx1"/>
                </a:solidFill>
                <a:latin typeface="+mn-lt"/>
              </a:rPr>
              <a:t> </a:t>
            </a:r>
            <a:r>
              <a:rPr lang="en-US" sz="2800" b="0" dirty="0" err="1">
                <a:solidFill>
                  <a:schemeClr val="tx1"/>
                </a:solidFill>
                <a:latin typeface="+mn-lt"/>
              </a:rPr>
              <a:t>với</a:t>
            </a:r>
            <a:r>
              <a:rPr lang="en-US" sz="2800" b="0" dirty="0">
                <a:solidFill>
                  <a:schemeClr val="tx1"/>
                </a:solidFill>
                <a:latin typeface="+mn-lt"/>
              </a:rPr>
              <a:t> </a:t>
            </a:r>
            <a:r>
              <a:rPr lang="en-US" sz="2800" b="0" err="1">
                <a:solidFill>
                  <a:schemeClr val="tx1"/>
                </a:solidFill>
                <a:latin typeface="+mn-lt"/>
              </a:rPr>
              <a:t>tập</a:t>
            </a:r>
            <a:r>
              <a:rPr lang="en-US" sz="2800" b="0">
                <a:solidFill>
                  <a:schemeClr val="tx1"/>
                </a:solidFill>
                <a:latin typeface="+mn-lt"/>
              </a:rPr>
              <a:t> đỉnh {</a:t>
            </a:r>
            <a:r>
              <a:rPr lang="en-US" sz="2800" b="0" i="1" dirty="0">
                <a:solidFill>
                  <a:schemeClr val="tx1"/>
                </a:solidFill>
                <a:latin typeface="+mn-lt"/>
              </a:rPr>
              <a:t>v</a:t>
            </a:r>
            <a:r>
              <a:rPr lang="en-US" sz="2800" b="0" baseline="-25000" dirty="0">
                <a:solidFill>
                  <a:schemeClr val="tx1"/>
                </a:solidFill>
                <a:latin typeface="+mn-lt"/>
              </a:rPr>
              <a:t>1</a:t>
            </a:r>
            <a:r>
              <a:rPr lang="en-US" sz="2800" b="0" dirty="0">
                <a:solidFill>
                  <a:schemeClr val="tx1"/>
                </a:solidFill>
                <a:latin typeface="+mn-lt"/>
              </a:rPr>
              <a:t>, </a:t>
            </a:r>
            <a:r>
              <a:rPr lang="en-US" sz="2800" b="0" i="1" dirty="0">
                <a:solidFill>
                  <a:schemeClr val="tx1"/>
                </a:solidFill>
                <a:latin typeface="+mn-lt"/>
              </a:rPr>
              <a:t>v</a:t>
            </a:r>
            <a:r>
              <a:rPr lang="en-US" sz="2800" b="0" baseline="-25000" dirty="0">
                <a:solidFill>
                  <a:schemeClr val="tx1"/>
                </a:solidFill>
                <a:latin typeface="+mn-lt"/>
              </a:rPr>
              <a:t>2</a:t>
            </a:r>
            <a:r>
              <a:rPr lang="en-US" sz="2800" b="0" dirty="0">
                <a:solidFill>
                  <a:schemeClr val="tx1"/>
                </a:solidFill>
                <a:latin typeface="+mn-lt"/>
              </a:rPr>
              <a:t>, …, </a:t>
            </a:r>
            <a:r>
              <a:rPr lang="en-US" sz="2800" b="0" i="1" dirty="0" err="1">
                <a:solidFill>
                  <a:schemeClr val="tx1"/>
                </a:solidFill>
                <a:latin typeface="+mn-lt"/>
              </a:rPr>
              <a:t>v</a:t>
            </a:r>
            <a:r>
              <a:rPr lang="en-US" sz="2800" b="0" i="1" baseline="-25000" dirty="0" err="1">
                <a:solidFill>
                  <a:schemeClr val="tx1"/>
                </a:solidFill>
                <a:latin typeface="+mn-lt"/>
              </a:rPr>
              <a:t>n</a:t>
            </a:r>
            <a:r>
              <a:rPr lang="en-US" sz="2800" b="0" dirty="0">
                <a:solidFill>
                  <a:schemeClr val="tx1"/>
                </a:solidFill>
                <a:latin typeface="+mn-lt"/>
              </a:rPr>
              <a:t>} </a:t>
            </a:r>
          </a:p>
        </p:txBody>
      </p:sp>
      <p:sp>
        <p:nvSpPr>
          <p:cNvPr id="8" name="TextBox 7"/>
          <p:cNvSpPr txBox="1"/>
          <p:nvPr/>
        </p:nvSpPr>
        <p:spPr>
          <a:xfrm>
            <a:off x="152400" y="207258"/>
            <a:ext cx="7772400" cy="630942"/>
          </a:xfrm>
          <a:prstGeom prst="rect">
            <a:avLst/>
          </a:prstGeom>
          <a:noFill/>
        </p:spPr>
        <p:txBody>
          <a:bodyPr wrap="square" rtlCol="0">
            <a:spAutoFit/>
          </a:bodyPr>
          <a:lstStyle/>
          <a:p>
            <a:pPr algn="l"/>
            <a:r>
              <a:rPr lang="en-US" sz="3500">
                <a:solidFill>
                  <a:srgbClr val="FFFF66"/>
                </a:solidFill>
                <a:latin typeface="+mj-lt"/>
              </a:rPr>
              <a:t>Tìm kiếm theo chiều sâu (DFS)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014002"/>
            <a:ext cx="8839200" cy="3253198"/>
          </a:xfrm>
          <a:prstGeom prst="rect">
            <a:avLst/>
          </a:prstGeom>
        </p:spPr>
        <p:txBody>
          <a:bodyPr wrap="square">
            <a:spAutoFit/>
          </a:bodyPr>
          <a:lstStyle/>
          <a:p>
            <a:pPr marL="449263" indent="-449263" algn="just">
              <a:lnSpc>
                <a:spcPct val="90000"/>
              </a:lnSpc>
              <a:spcBef>
                <a:spcPct val="20000"/>
              </a:spcBef>
              <a:buClr>
                <a:srgbClr val="0000FF"/>
              </a:buClr>
              <a:buSzPct val="70000"/>
              <a:buFont typeface="Wingdings" panose="05000000000000000000" pitchFamily="2" charset="2"/>
              <a:buChar char="Ø"/>
            </a:pPr>
            <a:r>
              <a:rPr lang="en-US" sz="2800" b="0">
                <a:solidFill>
                  <a:schemeClr val="tx1"/>
                </a:solidFill>
                <a:latin typeface="+mn-lt"/>
              </a:rPr>
              <a:t>Nếu chưa thì lùi lại đỉnh trước đỉnh cuối cùng của đường đi và xây dựng đường đi mới xuất phát từ đỉnh này đi qua các đỉnh còn chưa thuộc đường đi.</a:t>
            </a:r>
          </a:p>
          <a:p>
            <a:pPr marL="449263" indent="-449263" algn="just">
              <a:lnSpc>
                <a:spcPct val="90000"/>
              </a:lnSpc>
              <a:spcBef>
                <a:spcPct val="20000"/>
              </a:spcBef>
              <a:buClr>
                <a:srgbClr val="002060"/>
              </a:buClr>
              <a:buSzPct val="70000"/>
            </a:pPr>
            <a:r>
              <a:rPr lang="en-US" sz="2800" b="0">
                <a:solidFill>
                  <a:schemeClr val="tx1"/>
                </a:solidFill>
                <a:latin typeface="+mn-lt"/>
              </a:rPr>
              <a:t>     Nếu điều đó không thể làm được thì lùi thêm một đỉnh nữa trên đường đi và thử xây dựng đường đi mới. Tiếp tục quá trình như vậy cho đến khi </a:t>
            </a:r>
            <a:r>
              <a:rPr lang="vi-VN" sz="2800" b="0" spc="-5">
                <a:solidFill>
                  <a:schemeClr val="tx1"/>
                </a:solidFill>
                <a:cs typeface="Times New Roman"/>
              </a:rPr>
              <a:t>t</a:t>
            </a:r>
            <a:r>
              <a:rPr lang="vi-VN" sz="2800" b="0">
                <a:solidFill>
                  <a:schemeClr val="tx1"/>
                </a:solidFill>
                <a:cs typeface="Times New Roman"/>
              </a:rPr>
              <a:t>ấ</a:t>
            </a:r>
            <a:r>
              <a:rPr lang="vi-VN" sz="2800" b="0" spc="5">
                <a:solidFill>
                  <a:schemeClr val="tx1"/>
                </a:solidFill>
                <a:cs typeface="Times New Roman"/>
              </a:rPr>
              <a:t>t</a:t>
            </a:r>
            <a:r>
              <a:rPr lang="vi-VN" sz="2800" b="0" spc="-5">
                <a:solidFill>
                  <a:schemeClr val="tx1"/>
                </a:solidFill>
                <a:cs typeface="Times New Roman"/>
              </a:rPr>
              <a:t> </a:t>
            </a:r>
            <a:r>
              <a:rPr lang="vi-VN" sz="2800" b="0">
                <a:solidFill>
                  <a:schemeClr val="tx1"/>
                </a:solidFill>
                <a:cs typeface="Times New Roman"/>
              </a:rPr>
              <a:t>c</a:t>
            </a:r>
            <a:r>
              <a:rPr lang="vi-VN" sz="2800" b="0" spc="5">
                <a:solidFill>
                  <a:schemeClr val="tx1"/>
                </a:solidFill>
                <a:cs typeface="Times New Roman"/>
              </a:rPr>
              <a:t>ả</a:t>
            </a:r>
            <a:r>
              <a:rPr lang="vi-VN" sz="2800" b="0" spc="-5">
                <a:solidFill>
                  <a:schemeClr val="tx1"/>
                </a:solidFill>
                <a:cs typeface="Times New Roman"/>
              </a:rPr>
              <a:t> </a:t>
            </a:r>
            <a:r>
              <a:rPr lang="vi-VN" sz="2800" b="0">
                <a:solidFill>
                  <a:schemeClr val="tx1"/>
                </a:solidFill>
                <a:cs typeface="Times New Roman"/>
              </a:rPr>
              <a:t>cá</a:t>
            </a:r>
            <a:r>
              <a:rPr lang="vi-VN" sz="2800" b="0" spc="5">
                <a:solidFill>
                  <a:schemeClr val="tx1"/>
                </a:solidFill>
                <a:cs typeface="Times New Roman"/>
              </a:rPr>
              <a:t>c</a:t>
            </a:r>
            <a:r>
              <a:rPr lang="vi-VN" sz="2800" b="0" spc="-5">
                <a:solidFill>
                  <a:schemeClr val="tx1"/>
                </a:solidFill>
                <a:cs typeface="Times New Roman"/>
              </a:rPr>
              <a:t> </a:t>
            </a:r>
            <a:r>
              <a:rPr lang="vi-VN" sz="2800" b="0" spc="5">
                <a:solidFill>
                  <a:schemeClr val="tx1"/>
                </a:solidFill>
                <a:cs typeface="Times New Roman"/>
              </a:rPr>
              <a:t>đ</a:t>
            </a:r>
            <a:r>
              <a:rPr lang="vi-VN" sz="2800" b="0" spc="-5">
                <a:solidFill>
                  <a:schemeClr val="tx1"/>
                </a:solidFill>
                <a:cs typeface="Times New Roman"/>
              </a:rPr>
              <a:t>ỉ</a:t>
            </a:r>
            <a:r>
              <a:rPr lang="vi-VN" sz="2800" b="0" spc="5">
                <a:solidFill>
                  <a:schemeClr val="tx1"/>
                </a:solidFill>
                <a:cs typeface="Times New Roman"/>
              </a:rPr>
              <a:t>nh</a:t>
            </a:r>
            <a:r>
              <a:rPr lang="vi-VN" sz="2800" b="0" spc="-20">
                <a:solidFill>
                  <a:schemeClr val="tx1"/>
                </a:solidFill>
                <a:cs typeface="Times New Roman"/>
              </a:rPr>
              <a:t> </a:t>
            </a:r>
            <a:r>
              <a:rPr lang="vi-VN" sz="2800" b="0">
                <a:solidFill>
                  <a:schemeClr val="tx1"/>
                </a:solidFill>
                <a:cs typeface="Times New Roman"/>
              </a:rPr>
              <a:t>c</a:t>
            </a:r>
            <a:r>
              <a:rPr lang="vi-VN" sz="2800" b="0" spc="5">
                <a:solidFill>
                  <a:schemeClr val="tx1"/>
                </a:solidFill>
                <a:cs typeface="Times New Roman"/>
              </a:rPr>
              <a:t>ủa</a:t>
            </a:r>
            <a:r>
              <a:rPr lang="vi-VN" sz="2800" b="0" spc="-15">
                <a:solidFill>
                  <a:schemeClr val="tx1"/>
                </a:solidFill>
                <a:cs typeface="Times New Roman"/>
              </a:rPr>
              <a:t> </a:t>
            </a:r>
            <a:r>
              <a:rPr lang="vi-VN" sz="2800" b="0" spc="5">
                <a:solidFill>
                  <a:schemeClr val="tx1"/>
                </a:solidFill>
                <a:cs typeface="Times New Roman"/>
              </a:rPr>
              <a:t>đồ</a:t>
            </a:r>
            <a:r>
              <a:rPr lang="en-US" sz="2800" b="0">
                <a:solidFill>
                  <a:schemeClr val="tx1"/>
                </a:solidFill>
                <a:cs typeface="Times New Roman"/>
              </a:rPr>
              <a:t> </a:t>
            </a:r>
            <a:r>
              <a:rPr lang="vi-VN" sz="2800" b="0">
                <a:solidFill>
                  <a:schemeClr val="tx1"/>
                </a:solidFill>
                <a:cs typeface="Times New Roman"/>
              </a:rPr>
              <a:t>t</a:t>
            </a:r>
            <a:r>
              <a:rPr lang="vi-VN" sz="2800" b="0" spc="5">
                <a:solidFill>
                  <a:schemeClr val="tx1"/>
                </a:solidFill>
                <a:cs typeface="Times New Roman"/>
              </a:rPr>
              <a:t>hị</a:t>
            </a:r>
            <a:r>
              <a:rPr lang="vi-VN" sz="2800" b="0" spc="-15">
                <a:solidFill>
                  <a:schemeClr val="tx1"/>
                </a:solidFill>
                <a:cs typeface="Times New Roman"/>
              </a:rPr>
              <a:t> </a:t>
            </a:r>
            <a:r>
              <a:rPr lang="vi-VN" sz="2800" b="0" spc="5">
                <a:solidFill>
                  <a:schemeClr val="tx1"/>
                </a:solidFill>
                <a:cs typeface="Times New Roman"/>
              </a:rPr>
              <a:t>được</a:t>
            </a:r>
            <a:r>
              <a:rPr lang="vi-VN" sz="2800" b="0" spc="-25">
                <a:solidFill>
                  <a:schemeClr val="tx1"/>
                </a:solidFill>
                <a:cs typeface="Times New Roman"/>
              </a:rPr>
              <a:t> </a:t>
            </a:r>
            <a:r>
              <a:rPr lang="vi-VN" sz="2800" b="0" spc="-5">
                <a:solidFill>
                  <a:schemeClr val="tx1"/>
                </a:solidFill>
                <a:cs typeface="Times New Roman"/>
              </a:rPr>
              <a:t>g</a:t>
            </a:r>
            <a:r>
              <a:rPr lang="vi-VN" sz="2800" b="0" spc="5">
                <a:solidFill>
                  <a:schemeClr val="tx1"/>
                </a:solidFill>
                <a:cs typeface="Times New Roman"/>
              </a:rPr>
              <a:t>hép</a:t>
            </a:r>
            <a:r>
              <a:rPr lang="vi-VN" sz="2800" b="0" spc="-10">
                <a:solidFill>
                  <a:schemeClr val="tx1"/>
                </a:solidFill>
                <a:cs typeface="Times New Roman"/>
              </a:rPr>
              <a:t> </a:t>
            </a:r>
            <a:r>
              <a:rPr lang="vi-VN" sz="2800" b="0" spc="-5">
                <a:solidFill>
                  <a:schemeClr val="tx1"/>
                </a:solidFill>
                <a:cs typeface="Times New Roman"/>
              </a:rPr>
              <a:t>v</a:t>
            </a:r>
            <a:r>
              <a:rPr lang="vi-VN" sz="2800" b="0" spc="5">
                <a:solidFill>
                  <a:schemeClr val="tx1"/>
                </a:solidFill>
                <a:cs typeface="Times New Roman"/>
              </a:rPr>
              <a:t>ào</a:t>
            </a:r>
            <a:r>
              <a:rPr lang="vi-VN" sz="2800" b="0" spc="-10">
                <a:solidFill>
                  <a:schemeClr val="tx1"/>
                </a:solidFill>
                <a:cs typeface="Times New Roman"/>
              </a:rPr>
              <a:t> </a:t>
            </a:r>
            <a:r>
              <a:rPr lang="vi-VN" sz="2800" b="0" spc="5">
                <a:solidFill>
                  <a:schemeClr val="tx1"/>
                </a:solidFill>
                <a:cs typeface="Times New Roman"/>
              </a:rPr>
              <a:t>c</a:t>
            </a:r>
            <a:r>
              <a:rPr lang="vi-VN" sz="2800" b="0">
                <a:solidFill>
                  <a:schemeClr val="tx1"/>
                </a:solidFill>
                <a:cs typeface="Times New Roman"/>
              </a:rPr>
              <a:t>â</a:t>
            </a:r>
            <a:r>
              <a:rPr lang="vi-VN" sz="2800" b="0" spc="-85">
                <a:solidFill>
                  <a:schemeClr val="tx1"/>
                </a:solidFill>
                <a:cs typeface="Times New Roman"/>
              </a:rPr>
              <a:t>y</a:t>
            </a:r>
            <a:r>
              <a:rPr lang="vi-VN" sz="2800" b="0">
                <a:solidFill>
                  <a:schemeClr val="tx1"/>
                </a:solidFill>
                <a:cs typeface="Times New Roman"/>
              </a:rPr>
              <a:t>.</a:t>
            </a:r>
            <a:r>
              <a:rPr lang="en-US" sz="2800" b="0">
                <a:solidFill>
                  <a:schemeClr val="tx1"/>
                </a:solidFill>
                <a:cs typeface="Times New Roman"/>
              </a:rPr>
              <a:t> </a:t>
            </a:r>
            <a:r>
              <a:rPr lang="vi-VN" sz="2800" b="0" spc="5">
                <a:solidFill>
                  <a:schemeClr val="tx1"/>
                </a:solidFill>
                <a:cs typeface="Times New Roman"/>
              </a:rPr>
              <a:t>Câ</a:t>
            </a:r>
            <a:r>
              <a:rPr lang="vi-VN" sz="2800" b="0" spc="-30">
                <a:solidFill>
                  <a:schemeClr val="tx1"/>
                </a:solidFill>
                <a:cs typeface="Times New Roman"/>
              </a:rPr>
              <a:t>y</a:t>
            </a:r>
            <a:r>
              <a:rPr lang="en-US" sz="2800" b="0" spc="-30">
                <a:solidFill>
                  <a:schemeClr val="tx1"/>
                </a:solidFill>
                <a:cs typeface="Times New Roman"/>
              </a:rPr>
              <a:t> </a:t>
            </a:r>
            <a:r>
              <a:rPr lang="vi-VN" sz="2800" b="0" i="1" spc="10">
                <a:solidFill>
                  <a:schemeClr val="tx1"/>
                </a:solidFill>
                <a:cs typeface="Times New Roman"/>
              </a:rPr>
              <a:t>T</a:t>
            </a:r>
            <a:r>
              <a:rPr lang="vi-VN" sz="2800" b="0" i="1" spc="5">
                <a:solidFill>
                  <a:schemeClr val="tx1"/>
                </a:solidFill>
                <a:cs typeface="Times New Roman"/>
              </a:rPr>
              <a:t> </a:t>
            </a:r>
            <a:r>
              <a:rPr lang="en-US" sz="2800" b="0">
                <a:solidFill>
                  <a:schemeClr val="tx1"/>
                </a:solidFill>
                <a:cs typeface="Times New Roman"/>
              </a:rPr>
              <a:t>có</a:t>
            </a:r>
            <a:r>
              <a:rPr lang="vi-VN" sz="2800" b="0" spc="-5">
                <a:solidFill>
                  <a:schemeClr val="tx1"/>
                </a:solidFill>
                <a:cs typeface="Times New Roman"/>
              </a:rPr>
              <a:t> </a:t>
            </a:r>
            <a:r>
              <a:rPr lang="vi-VN" sz="2800" b="0" spc="5">
                <a:solidFill>
                  <a:schemeClr val="tx1"/>
                </a:solidFill>
                <a:cs typeface="Times New Roman"/>
              </a:rPr>
              <a:t>được</a:t>
            </a:r>
            <a:r>
              <a:rPr lang="vi-VN" sz="2800" b="0" spc="-25">
                <a:solidFill>
                  <a:schemeClr val="tx1"/>
                </a:solidFill>
                <a:cs typeface="Times New Roman"/>
              </a:rPr>
              <a:t> </a:t>
            </a:r>
            <a:r>
              <a:rPr lang="vi-VN" sz="2800" b="0">
                <a:solidFill>
                  <a:schemeClr val="tx1"/>
                </a:solidFill>
                <a:cs typeface="Times New Roman"/>
              </a:rPr>
              <a:t>l</a:t>
            </a:r>
            <a:r>
              <a:rPr lang="vi-VN" sz="2800" b="0" spc="5">
                <a:solidFill>
                  <a:schemeClr val="tx1"/>
                </a:solidFill>
                <a:cs typeface="Times New Roman"/>
              </a:rPr>
              <a:t>à c</a:t>
            </a:r>
            <a:r>
              <a:rPr lang="vi-VN" sz="2800" b="0">
                <a:solidFill>
                  <a:schemeClr val="tx1"/>
                </a:solidFill>
                <a:cs typeface="Times New Roman"/>
              </a:rPr>
              <a:t>â</a:t>
            </a:r>
            <a:r>
              <a:rPr lang="vi-VN" sz="2800" b="0" spc="5">
                <a:solidFill>
                  <a:schemeClr val="tx1"/>
                </a:solidFill>
                <a:cs typeface="Times New Roman"/>
              </a:rPr>
              <a:t>y</a:t>
            </a:r>
            <a:r>
              <a:rPr lang="vi-VN" sz="2800" b="0" spc="-5">
                <a:solidFill>
                  <a:schemeClr val="tx1"/>
                </a:solidFill>
                <a:cs typeface="Times New Roman"/>
              </a:rPr>
              <a:t> k</a:t>
            </a:r>
            <a:r>
              <a:rPr lang="vi-VN" sz="2800" b="0" spc="5">
                <a:solidFill>
                  <a:schemeClr val="tx1"/>
                </a:solidFill>
                <a:cs typeface="Times New Roman"/>
              </a:rPr>
              <a:t>hung</a:t>
            </a:r>
            <a:r>
              <a:rPr lang="vi-VN" sz="2800" b="0" spc="-15">
                <a:solidFill>
                  <a:schemeClr val="tx1"/>
                </a:solidFill>
                <a:cs typeface="Times New Roman"/>
              </a:rPr>
              <a:t> </a:t>
            </a:r>
            <a:r>
              <a:rPr lang="vi-VN" sz="2800" b="0" spc="5">
                <a:solidFill>
                  <a:schemeClr val="tx1"/>
                </a:solidFill>
                <a:cs typeface="Times New Roman"/>
              </a:rPr>
              <a:t>của</a:t>
            </a:r>
            <a:r>
              <a:rPr lang="vi-VN" sz="2800" b="0" spc="-15">
                <a:solidFill>
                  <a:schemeClr val="tx1"/>
                </a:solidFill>
                <a:cs typeface="Times New Roman"/>
              </a:rPr>
              <a:t> </a:t>
            </a:r>
            <a:r>
              <a:rPr lang="vi-VN" sz="2800" b="0" spc="5">
                <a:solidFill>
                  <a:schemeClr val="tx1"/>
                </a:solidFill>
                <a:cs typeface="Times New Roman"/>
              </a:rPr>
              <a:t>đồ</a:t>
            </a:r>
            <a:r>
              <a:rPr lang="vi-VN" sz="2800" b="0" spc="-5">
                <a:solidFill>
                  <a:schemeClr val="tx1"/>
                </a:solidFill>
                <a:cs typeface="Times New Roman"/>
              </a:rPr>
              <a:t> </a:t>
            </a:r>
            <a:r>
              <a:rPr lang="vi-VN" sz="2800" b="0">
                <a:solidFill>
                  <a:schemeClr val="tx1"/>
                </a:solidFill>
                <a:cs typeface="Times New Roman"/>
              </a:rPr>
              <a:t>t</a:t>
            </a:r>
            <a:r>
              <a:rPr lang="vi-VN" sz="2800" b="0" spc="5">
                <a:solidFill>
                  <a:schemeClr val="tx1"/>
                </a:solidFill>
                <a:cs typeface="Times New Roman"/>
              </a:rPr>
              <a:t>h</a:t>
            </a:r>
            <a:r>
              <a:rPr lang="vi-VN" sz="2800" b="0">
                <a:solidFill>
                  <a:schemeClr val="tx1"/>
                </a:solidFill>
                <a:cs typeface="Times New Roman"/>
              </a:rPr>
              <a:t>ị.</a:t>
            </a:r>
            <a:endParaRPr lang="en-US" sz="2800" b="0">
              <a:solidFill>
                <a:schemeClr val="tx1"/>
              </a:solidFill>
              <a:latin typeface="+mn-lt"/>
            </a:endParaRPr>
          </a:p>
        </p:txBody>
      </p:sp>
      <p:grpSp>
        <p:nvGrpSpPr>
          <p:cNvPr id="5" name="Group 4"/>
          <p:cNvGrpSpPr/>
          <p:nvPr/>
        </p:nvGrpSpPr>
        <p:grpSpPr>
          <a:xfrm>
            <a:off x="4114800" y="4267200"/>
            <a:ext cx="4343400" cy="2484437"/>
            <a:chOff x="304800" y="1066800"/>
            <a:chExt cx="5729288" cy="3216275"/>
          </a:xfrm>
        </p:grpSpPr>
        <p:sp>
          <p:nvSpPr>
            <p:cNvPr id="6" name="Line 44"/>
            <p:cNvSpPr>
              <a:spLocks noChangeShapeType="1"/>
            </p:cNvSpPr>
            <p:nvPr/>
          </p:nvSpPr>
          <p:spPr bwMode="auto">
            <a:xfrm rot="-5400000">
              <a:off x="5143500" y="2247900"/>
              <a:ext cx="0" cy="838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7" name="Group 6"/>
            <p:cNvGrpSpPr/>
            <p:nvPr/>
          </p:nvGrpSpPr>
          <p:grpSpPr>
            <a:xfrm>
              <a:off x="304800" y="1066800"/>
              <a:ext cx="5729288" cy="3216275"/>
              <a:chOff x="304800" y="1066800"/>
              <a:chExt cx="5729288" cy="3216275"/>
            </a:xfrm>
          </p:grpSpPr>
          <p:grpSp>
            <p:nvGrpSpPr>
              <p:cNvPr id="8" name="Group 10"/>
              <p:cNvGrpSpPr>
                <a:grpSpLocks/>
              </p:cNvGrpSpPr>
              <p:nvPr/>
            </p:nvGrpSpPr>
            <p:grpSpPr bwMode="auto">
              <a:xfrm>
                <a:off x="2667000" y="1539875"/>
                <a:ext cx="228600" cy="1219200"/>
                <a:chOff x="576" y="1248"/>
                <a:chExt cx="144" cy="768"/>
              </a:xfrm>
            </p:grpSpPr>
            <p:sp>
              <p:nvSpPr>
                <p:cNvPr id="39" name="Oval 11"/>
                <p:cNvSpPr>
                  <a:spLocks noChangeArrowheads="1"/>
                </p:cNvSpPr>
                <p:nvPr/>
              </p:nvSpPr>
              <p:spPr bwMode="auto">
                <a:xfrm>
                  <a:off x="576" y="1248"/>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40" name="Line 12"/>
                <p:cNvSpPr>
                  <a:spLocks noChangeShapeType="1"/>
                </p:cNvSpPr>
                <p:nvPr/>
              </p:nvSpPr>
              <p:spPr bwMode="auto">
                <a:xfrm>
                  <a:off x="624" y="1392"/>
                  <a:ext cx="0" cy="48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 name="Oval 13"/>
                <p:cNvSpPr>
                  <a:spLocks noChangeArrowheads="1"/>
                </p:cNvSpPr>
                <p:nvPr/>
              </p:nvSpPr>
              <p:spPr bwMode="auto">
                <a:xfrm>
                  <a:off x="576" y="1872"/>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grpSp>
          <p:sp>
            <p:nvSpPr>
              <p:cNvPr id="9" name="Oval 14"/>
              <p:cNvSpPr>
                <a:spLocks noChangeArrowheads="1"/>
              </p:cNvSpPr>
              <p:nvPr/>
            </p:nvSpPr>
            <p:spPr bwMode="auto">
              <a:xfrm>
                <a:off x="4495800" y="14478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10" name="Line 15"/>
              <p:cNvSpPr>
                <a:spLocks noChangeShapeType="1"/>
              </p:cNvSpPr>
              <p:nvPr/>
            </p:nvSpPr>
            <p:spPr bwMode="auto">
              <a:xfrm rot="-5400000">
                <a:off x="2324100" y="2263775"/>
                <a:ext cx="0" cy="838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 name="Oval 16"/>
              <p:cNvSpPr>
                <a:spLocks noChangeArrowheads="1"/>
              </p:cNvSpPr>
              <p:nvPr/>
            </p:nvSpPr>
            <p:spPr bwMode="auto">
              <a:xfrm>
                <a:off x="3505200" y="2530475"/>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12" name="Line 17"/>
              <p:cNvSpPr>
                <a:spLocks noChangeShapeType="1"/>
              </p:cNvSpPr>
              <p:nvPr/>
            </p:nvSpPr>
            <p:spPr bwMode="auto">
              <a:xfrm>
                <a:off x="914400" y="1676400"/>
                <a:ext cx="914400" cy="914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8"/>
              <p:cNvSpPr>
                <a:spLocks noChangeShapeType="1"/>
              </p:cNvSpPr>
              <p:nvPr/>
            </p:nvSpPr>
            <p:spPr bwMode="auto">
              <a:xfrm flipH="1">
                <a:off x="3581400" y="2667000"/>
                <a:ext cx="990600" cy="1066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 name="Text Box 19"/>
              <p:cNvSpPr txBox="1">
                <a:spLocks noChangeArrowheads="1"/>
              </p:cNvSpPr>
              <p:nvPr/>
            </p:nvSpPr>
            <p:spPr bwMode="auto">
              <a:xfrm>
                <a:off x="304800" y="12954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a</a:t>
                </a:r>
                <a:endParaRPr lang="en-US" sz="2400" b="1"/>
              </a:p>
            </p:txBody>
          </p:sp>
          <p:sp>
            <p:nvSpPr>
              <p:cNvPr id="15" name="Line 20"/>
              <p:cNvSpPr>
                <a:spLocks noChangeShapeType="1"/>
              </p:cNvSpPr>
              <p:nvPr/>
            </p:nvSpPr>
            <p:spPr bwMode="auto">
              <a:xfrm flipH="1" flipV="1">
                <a:off x="2743200" y="1676400"/>
                <a:ext cx="838200" cy="89852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 name="Line 21"/>
              <p:cNvSpPr>
                <a:spLocks noChangeShapeType="1"/>
              </p:cNvSpPr>
              <p:nvPr/>
            </p:nvSpPr>
            <p:spPr bwMode="auto">
              <a:xfrm flipH="1">
                <a:off x="2819400" y="2667000"/>
                <a:ext cx="838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 name="Line 22"/>
              <p:cNvSpPr>
                <a:spLocks noChangeShapeType="1"/>
              </p:cNvSpPr>
              <p:nvPr/>
            </p:nvSpPr>
            <p:spPr bwMode="auto">
              <a:xfrm rot="-5400000">
                <a:off x="922337" y="2674938"/>
                <a:ext cx="898525" cy="914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 name="Oval 23"/>
              <p:cNvSpPr>
                <a:spLocks noChangeArrowheads="1"/>
              </p:cNvSpPr>
              <p:nvPr/>
            </p:nvSpPr>
            <p:spPr bwMode="auto">
              <a:xfrm>
                <a:off x="1752600" y="2514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19" name="Text Box 25"/>
              <p:cNvSpPr txBox="1">
                <a:spLocks noChangeArrowheads="1"/>
              </p:cNvSpPr>
              <p:nvPr/>
            </p:nvSpPr>
            <p:spPr bwMode="auto">
              <a:xfrm>
                <a:off x="381000" y="3124200"/>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b</a:t>
                </a:r>
                <a:endParaRPr lang="en-US" sz="2400" b="1"/>
              </a:p>
            </p:txBody>
          </p:sp>
          <p:sp>
            <p:nvSpPr>
              <p:cNvPr id="20" name="Text Box 26"/>
              <p:cNvSpPr txBox="1">
                <a:spLocks noChangeArrowheads="1"/>
              </p:cNvSpPr>
              <p:nvPr/>
            </p:nvSpPr>
            <p:spPr bwMode="auto">
              <a:xfrm>
                <a:off x="3276600" y="3886200"/>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g</a:t>
                </a:r>
                <a:endParaRPr lang="en-US" sz="2400" b="1"/>
              </a:p>
            </p:txBody>
          </p:sp>
          <p:sp>
            <p:nvSpPr>
              <p:cNvPr id="21" name="Text Box 27"/>
              <p:cNvSpPr txBox="1">
                <a:spLocks noChangeArrowheads="1"/>
              </p:cNvSpPr>
              <p:nvPr/>
            </p:nvSpPr>
            <p:spPr bwMode="auto">
              <a:xfrm>
                <a:off x="3505200" y="2057400"/>
                <a:ext cx="338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f</a:t>
                </a:r>
                <a:endParaRPr lang="en-US" sz="2400" b="1"/>
              </a:p>
            </p:txBody>
          </p:sp>
          <p:sp>
            <p:nvSpPr>
              <p:cNvPr id="22" name="Text Box 28"/>
              <p:cNvSpPr txBox="1">
                <a:spLocks noChangeArrowheads="1"/>
              </p:cNvSpPr>
              <p:nvPr/>
            </p:nvSpPr>
            <p:spPr bwMode="auto">
              <a:xfrm>
                <a:off x="2286000" y="27432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e</a:t>
                </a:r>
                <a:endParaRPr lang="en-US" sz="2400" b="1"/>
              </a:p>
            </p:txBody>
          </p:sp>
          <p:sp>
            <p:nvSpPr>
              <p:cNvPr id="23" name="Text Box 29"/>
              <p:cNvSpPr txBox="1">
                <a:spLocks noChangeArrowheads="1"/>
              </p:cNvSpPr>
              <p:nvPr/>
            </p:nvSpPr>
            <p:spPr bwMode="auto">
              <a:xfrm>
                <a:off x="1295400" y="24384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c</a:t>
                </a:r>
                <a:endParaRPr lang="en-US" sz="2400" b="1"/>
              </a:p>
            </p:txBody>
          </p:sp>
          <p:sp>
            <p:nvSpPr>
              <p:cNvPr id="24" name="Oval 31"/>
              <p:cNvSpPr>
                <a:spLocks noChangeArrowheads="1"/>
              </p:cNvSpPr>
              <p:nvPr/>
            </p:nvSpPr>
            <p:spPr bwMode="auto">
              <a:xfrm>
                <a:off x="762000" y="15240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25" name="Oval 32"/>
              <p:cNvSpPr>
                <a:spLocks noChangeArrowheads="1"/>
              </p:cNvSpPr>
              <p:nvPr/>
            </p:nvSpPr>
            <p:spPr bwMode="auto">
              <a:xfrm>
                <a:off x="762000" y="35814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26" name="Text Box 33"/>
              <p:cNvSpPr txBox="1">
                <a:spLocks noChangeArrowheads="1"/>
              </p:cNvSpPr>
              <p:nvPr/>
            </p:nvSpPr>
            <p:spPr bwMode="auto">
              <a:xfrm>
                <a:off x="2438400" y="1066800"/>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d</a:t>
                </a:r>
                <a:endParaRPr lang="en-US" sz="2400" b="1"/>
              </a:p>
            </p:txBody>
          </p:sp>
          <p:sp>
            <p:nvSpPr>
              <p:cNvPr id="27" name="Line 36"/>
              <p:cNvSpPr>
                <a:spLocks noChangeShapeType="1"/>
              </p:cNvSpPr>
              <p:nvPr/>
            </p:nvSpPr>
            <p:spPr bwMode="auto">
              <a:xfrm>
                <a:off x="3581400" y="2743200"/>
                <a:ext cx="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 name="Oval 37"/>
              <p:cNvSpPr>
                <a:spLocks noChangeArrowheads="1"/>
              </p:cNvSpPr>
              <p:nvPr/>
            </p:nvSpPr>
            <p:spPr bwMode="auto">
              <a:xfrm>
                <a:off x="4495800" y="2514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29" name="Oval 38"/>
              <p:cNvSpPr>
                <a:spLocks noChangeArrowheads="1"/>
              </p:cNvSpPr>
              <p:nvPr/>
            </p:nvSpPr>
            <p:spPr bwMode="auto">
              <a:xfrm>
                <a:off x="5486400" y="1371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0" name="Oval 39"/>
              <p:cNvSpPr>
                <a:spLocks noChangeArrowheads="1"/>
              </p:cNvSpPr>
              <p:nvPr/>
            </p:nvSpPr>
            <p:spPr bwMode="auto">
              <a:xfrm>
                <a:off x="3429000" y="3657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1" name="Oval 40"/>
              <p:cNvSpPr>
                <a:spLocks noChangeArrowheads="1"/>
              </p:cNvSpPr>
              <p:nvPr/>
            </p:nvSpPr>
            <p:spPr bwMode="auto">
              <a:xfrm>
                <a:off x="5562600" y="2514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2" name="Line 42"/>
              <p:cNvSpPr>
                <a:spLocks noChangeShapeType="1"/>
              </p:cNvSpPr>
              <p:nvPr/>
            </p:nvSpPr>
            <p:spPr bwMode="auto">
              <a:xfrm>
                <a:off x="4648200" y="1676400"/>
                <a:ext cx="0" cy="1066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 name="Line 43"/>
              <p:cNvSpPr>
                <a:spLocks noChangeShapeType="1"/>
              </p:cNvSpPr>
              <p:nvPr/>
            </p:nvSpPr>
            <p:spPr bwMode="auto">
              <a:xfrm>
                <a:off x="5638800" y="1600200"/>
                <a:ext cx="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 name="Line 45"/>
              <p:cNvSpPr>
                <a:spLocks noChangeShapeType="1"/>
              </p:cNvSpPr>
              <p:nvPr/>
            </p:nvSpPr>
            <p:spPr bwMode="auto">
              <a:xfrm rot="-5400000">
                <a:off x="4152900" y="2247900"/>
                <a:ext cx="0" cy="838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5" name="Text Box 47"/>
              <p:cNvSpPr txBox="1">
                <a:spLocks noChangeArrowheads="1"/>
              </p:cNvSpPr>
              <p:nvPr/>
            </p:nvSpPr>
            <p:spPr bwMode="auto">
              <a:xfrm>
                <a:off x="5638800" y="27432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k</a:t>
                </a:r>
                <a:endParaRPr lang="en-US" sz="2400" b="1"/>
              </a:p>
            </p:txBody>
          </p:sp>
          <p:sp>
            <p:nvSpPr>
              <p:cNvPr id="36" name="Text Box 49"/>
              <p:cNvSpPr txBox="1">
                <a:spLocks noChangeArrowheads="1"/>
              </p:cNvSpPr>
              <p:nvPr/>
            </p:nvSpPr>
            <p:spPr bwMode="auto">
              <a:xfrm>
                <a:off x="4495800" y="2819400"/>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h</a:t>
                </a:r>
                <a:endParaRPr lang="en-US" sz="2400" b="1"/>
              </a:p>
            </p:txBody>
          </p:sp>
          <p:sp>
            <p:nvSpPr>
              <p:cNvPr id="37" name="Text Box 50"/>
              <p:cNvSpPr txBox="1">
                <a:spLocks noChangeArrowheads="1"/>
              </p:cNvSpPr>
              <p:nvPr/>
            </p:nvSpPr>
            <p:spPr bwMode="auto">
              <a:xfrm>
                <a:off x="5638800" y="1066800"/>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j</a:t>
                </a:r>
                <a:endParaRPr lang="en-US" sz="2400" b="1"/>
              </a:p>
            </p:txBody>
          </p:sp>
          <p:sp>
            <p:nvSpPr>
              <p:cNvPr id="38" name="Text Box 51"/>
              <p:cNvSpPr txBox="1">
                <a:spLocks noChangeArrowheads="1"/>
              </p:cNvSpPr>
              <p:nvPr/>
            </p:nvSpPr>
            <p:spPr bwMode="auto">
              <a:xfrm>
                <a:off x="4419600" y="1066800"/>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i</a:t>
                </a:r>
                <a:endParaRPr lang="en-US" sz="2400" b="1"/>
              </a:p>
            </p:txBody>
          </p:sp>
        </p:grpSp>
      </p:grpSp>
      <p:sp>
        <p:nvSpPr>
          <p:cNvPr id="42" name="TextBox 41"/>
          <p:cNvSpPr txBox="1"/>
          <p:nvPr/>
        </p:nvSpPr>
        <p:spPr bwMode="auto">
          <a:xfrm>
            <a:off x="298889" y="4575455"/>
            <a:ext cx="355512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marL="0" indent="0" algn="just" eaLnBrk="1" hangingPunct="1">
              <a:buFont typeface="Wingdings" pitchFamily="2" charset="2"/>
              <a:buNone/>
            </a:pPr>
            <a:r>
              <a:rPr lang="en-US" sz="2800" kern="0">
                <a:solidFill>
                  <a:srgbClr val="0000FF"/>
                </a:solidFill>
                <a:latin typeface="+mn-lt"/>
              </a:rPr>
              <a:t>Ví dụ. </a:t>
            </a:r>
            <a:r>
              <a:rPr lang="en-US" sz="2800" b="0" kern="0">
                <a:solidFill>
                  <a:schemeClr val="tx1"/>
                </a:solidFill>
                <a:latin typeface="+mn-lt"/>
              </a:rPr>
              <a:t>Tìm một cây khung của đồ thị với f là đỉnh gốc</a:t>
            </a:r>
          </a:p>
        </p:txBody>
      </p:sp>
    </p:spTree>
    <p:extLst>
      <p:ext uri="{BB962C8B-B14F-4D97-AF65-F5344CB8AC3E}">
        <p14:creationId xmlns:p14="http://schemas.microsoft.com/office/powerpoint/2010/main" val="1879659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4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3" name="Line 21"/>
          <p:cNvSpPr>
            <a:spLocks noChangeShapeType="1"/>
          </p:cNvSpPr>
          <p:nvPr/>
        </p:nvSpPr>
        <p:spPr bwMode="auto">
          <a:xfrm flipH="1">
            <a:off x="2398261" y="2606183"/>
            <a:ext cx="74862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2204" name="Line 44"/>
          <p:cNvSpPr>
            <a:spLocks noChangeShapeType="1"/>
          </p:cNvSpPr>
          <p:nvPr/>
        </p:nvSpPr>
        <p:spPr bwMode="auto">
          <a:xfrm rot="16200000">
            <a:off x="4473981" y="2231872"/>
            <a:ext cx="0" cy="748620"/>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n>
                <a:solidFill>
                  <a:srgbClr val="FF0000"/>
                </a:solidFill>
              </a:ln>
            </a:endParaRPr>
          </a:p>
        </p:txBody>
      </p:sp>
      <p:grpSp>
        <p:nvGrpSpPr>
          <p:cNvPr id="33795" name="Group 10"/>
          <p:cNvGrpSpPr>
            <a:grpSpLocks/>
          </p:cNvGrpSpPr>
          <p:nvPr/>
        </p:nvGrpSpPr>
        <p:grpSpPr bwMode="auto">
          <a:xfrm>
            <a:off x="2262148" y="1521895"/>
            <a:ext cx="204169" cy="1172863"/>
            <a:chOff x="576" y="1248"/>
            <a:chExt cx="144" cy="768"/>
          </a:xfrm>
        </p:grpSpPr>
        <p:sp>
          <p:nvSpPr>
            <p:cNvPr id="33844" name="Oval 11"/>
            <p:cNvSpPr>
              <a:spLocks noChangeArrowheads="1"/>
            </p:cNvSpPr>
            <p:nvPr/>
          </p:nvSpPr>
          <p:spPr bwMode="auto">
            <a:xfrm>
              <a:off x="576" y="1248"/>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33845" name="Line 12"/>
            <p:cNvSpPr>
              <a:spLocks noChangeShapeType="1"/>
            </p:cNvSpPr>
            <p:nvPr/>
          </p:nvSpPr>
          <p:spPr bwMode="auto">
            <a:xfrm>
              <a:off x="624" y="1392"/>
              <a:ext cx="0" cy="48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846" name="Oval 13"/>
            <p:cNvSpPr>
              <a:spLocks noChangeArrowheads="1"/>
            </p:cNvSpPr>
            <p:nvPr/>
          </p:nvSpPr>
          <p:spPr bwMode="auto">
            <a:xfrm>
              <a:off x="576" y="1872"/>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grpSp>
      <p:sp>
        <p:nvSpPr>
          <p:cNvPr id="33797" name="Line 15"/>
          <p:cNvSpPr>
            <a:spLocks noChangeShapeType="1"/>
          </p:cNvSpPr>
          <p:nvPr/>
        </p:nvSpPr>
        <p:spPr bwMode="auto">
          <a:xfrm rot="16200000">
            <a:off x="1955895" y="2247144"/>
            <a:ext cx="0" cy="74862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796" name="Oval 14"/>
          <p:cNvSpPr>
            <a:spLocks noChangeArrowheads="1"/>
          </p:cNvSpPr>
          <p:nvPr/>
        </p:nvSpPr>
        <p:spPr bwMode="auto">
          <a:xfrm>
            <a:off x="3895502" y="1433320"/>
            <a:ext cx="204169" cy="219912"/>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3799" name="Line 17"/>
          <p:cNvSpPr>
            <a:spLocks noChangeShapeType="1"/>
          </p:cNvSpPr>
          <p:nvPr/>
        </p:nvSpPr>
        <p:spPr bwMode="auto">
          <a:xfrm>
            <a:off x="696851" y="1653231"/>
            <a:ext cx="816677" cy="879647"/>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2178" name="Line 18"/>
          <p:cNvSpPr>
            <a:spLocks noChangeShapeType="1"/>
          </p:cNvSpPr>
          <p:nvPr/>
        </p:nvSpPr>
        <p:spPr bwMode="auto">
          <a:xfrm flipH="1">
            <a:off x="3078825" y="2606183"/>
            <a:ext cx="884733" cy="1026255"/>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n>
                <a:solidFill>
                  <a:srgbClr val="FF0000"/>
                </a:solidFill>
              </a:ln>
            </a:endParaRPr>
          </a:p>
        </p:txBody>
      </p:sp>
      <p:sp>
        <p:nvSpPr>
          <p:cNvPr id="92176" name="Oval 16"/>
          <p:cNvSpPr>
            <a:spLocks noChangeArrowheads="1"/>
          </p:cNvSpPr>
          <p:nvPr/>
        </p:nvSpPr>
        <p:spPr bwMode="auto">
          <a:xfrm>
            <a:off x="3010769" y="2474846"/>
            <a:ext cx="204169" cy="219912"/>
          </a:xfrm>
          <a:prstGeom prst="ellipse">
            <a:avLst/>
          </a:prstGeom>
          <a:solidFill>
            <a:srgbClr val="00B050"/>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3802" name="Line 20"/>
          <p:cNvSpPr>
            <a:spLocks noChangeShapeType="1"/>
          </p:cNvSpPr>
          <p:nvPr/>
        </p:nvSpPr>
        <p:spPr bwMode="auto">
          <a:xfrm flipH="1" flipV="1">
            <a:off x="2330205" y="1653231"/>
            <a:ext cx="748620" cy="86437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801" name="Text Box 19"/>
          <p:cNvSpPr txBox="1">
            <a:spLocks noChangeArrowheads="1"/>
          </p:cNvSpPr>
          <p:nvPr/>
        </p:nvSpPr>
        <p:spPr bwMode="auto">
          <a:xfrm>
            <a:off x="152400" y="1286712"/>
            <a:ext cx="353043" cy="381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a</a:t>
            </a:r>
            <a:endParaRPr lang="en-US" sz="2400" b="1"/>
          </a:p>
        </p:txBody>
      </p:sp>
      <p:sp>
        <p:nvSpPr>
          <p:cNvPr id="33804" name="Line 22"/>
          <p:cNvSpPr>
            <a:spLocks noChangeShapeType="1"/>
          </p:cNvSpPr>
          <p:nvPr/>
        </p:nvSpPr>
        <p:spPr bwMode="auto">
          <a:xfrm rot="16200000">
            <a:off x="673001" y="2645304"/>
            <a:ext cx="864376" cy="816677"/>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805" name="Oval 23"/>
          <p:cNvSpPr>
            <a:spLocks noChangeArrowheads="1"/>
          </p:cNvSpPr>
          <p:nvPr/>
        </p:nvSpPr>
        <p:spPr bwMode="auto">
          <a:xfrm>
            <a:off x="1445472" y="2459575"/>
            <a:ext cx="204169" cy="219912"/>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3806" name="Text Box 25"/>
          <p:cNvSpPr txBox="1">
            <a:spLocks noChangeArrowheads="1"/>
          </p:cNvSpPr>
          <p:nvPr/>
        </p:nvSpPr>
        <p:spPr bwMode="auto">
          <a:xfrm>
            <a:off x="220456" y="3046006"/>
            <a:ext cx="365803" cy="381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b</a:t>
            </a:r>
            <a:endParaRPr lang="en-US" sz="2400" b="1"/>
          </a:p>
        </p:txBody>
      </p:sp>
      <p:sp>
        <p:nvSpPr>
          <p:cNvPr id="33807" name="Text Box 26"/>
          <p:cNvSpPr txBox="1">
            <a:spLocks noChangeArrowheads="1"/>
          </p:cNvSpPr>
          <p:nvPr/>
        </p:nvSpPr>
        <p:spPr bwMode="auto">
          <a:xfrm>
            <a:off x="2806600" y="3779046"/>
            <a:ext cx="365803" cy="381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g</a:t>
            </a:r>
            <a:endParaRPr lang="en-US" sz="2400" b="1"/>
          </a:p>
        </p:txBody>
      </p:sp>
      <p:sp>
        <p:nvSpPr>
          <p:cNvPr id="33808" name="Text Box 27"/>
          <p:cNvSpPr txBox="1">
            <a:spLocks noChangeArrowheads="1"/>
          </p:cNvSpPr>
          <p:nvPr/>
        </p:nvSpPr>
        <p:spPr bwMode="auto">
          <a:xfrm>
            <a:off x="3010769" y="2019751"/>
            <a:ext cx="302001" cy="381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f</a:t>
            </a:r>
            <a:endParaRPr lang="en-US" sz="2400" b="1"/>
          </a:p>
        </p:txBody>
      </p:sp>
      <p:sp>
        <p:nvSpPr>
          <p:cNvPr id="33809" name="Text Box 28"/>
          <p:cNvSpPr txBox="1">
            <a:spLocks noChangeArrowheads="1"/>
          </p:cNvSpPr>
          <p:nvPr/>
        </p:nvSpPr>
        <p:spPr bwMode="auto">
          <a:xfrm>
            <a:off x="1921866" y="2679487"/>
            <a:ext cx="353043" cy="381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e</a:t>
            </a:r>
            <a:endParaRPr lang="en-US" sz="2400" b="1"/>
          </a:p>
        </p:txBody>
      </p:sp>
      <p:sp>
        <p:nvSpPr>
          <p:cNvPr id="33810" name="Text Box 29"/>
          <p:cNvSpPr txBox="1">
            <a:spLocks noChangeArrowheads="1"/>
          </p:cNvSpPr>
          <p:nvPr/>
        </p:nvSpPr>
        <p:spPr bwMode="auto">
          <a:xfrm>
            <a:off x="1037133" y="2386271"/>
            <a:ext cx="353043" cy="381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c</a:t>
            </a:r>
            <a:endParaRPr lang="en-US" sz="2400" b="1"/>
          </a:p>
        </p:txBody>
      </p:sp>
      <p:sp>
        <p:nvSpPr>
          <p:cNvPr id="33811" name="Oval 31"/>
          <p:cNvSpPr>
            <a:spLocks noChangeArrowheads="1"/>
          </p:cNvSpPr>
          <p:nvPr/>
        </p:nvSpPr>
        <p:spPr bwMode="auto">
          <a:xfrm>
            <a:off x="560738" y="1506624"/>
            <a:ext cx="204169" cy="219912"/>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3812" name="Oval 32"/>
          <p:cNvSpPr>
            <a:spLocks noChangeArrowheads="1"/>
          </p:cNvSpPr>
          <p:nvPr/>
        </p:nvSpPr>
        <p:spPr bwMode="auto">
          <a:xfrm>
            <a:off x="560738" y="3485830"/>
            <a:ext cx="204169" cy="219912"/>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2196" name="Line 36"/>
          <p:cNvSpPr>
            <a:spLocks noChangeShapeType="1"/>
          </p:cNvSpPr>
          <p:nvPr/>
        </p:nvSpPr>
        <p:spPr bwMode="auto">
          <a:xfrm>
            <a:off x="3078825" y="2679487"/>
            <a:ext cx="0" cy="952951"/>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n>
                <a:solidFill>
                  <a:srgbClr val="FF0000"/>
                </a:solidFill>
              </a:ln>
            </a:endParaRPr>
          </a:p>
        </p:txBody>
      </p:sp>
      <p:sp>
        <p:nvSpPr>
          <p:cNvPr id="33813" name="Text Box 33"/>
          <p:cNvSpPr txBox="1">
            <a:spLocks noChangeArrowheads="1"/>
          </p:cNvSpPr>
          <p:nvPr/>
        </p:nvSpPr>
        <p:spPr bwMode="auto">
          <a:xfrm>
            <a:off x="2057979" y="1066800"/>
            <a:ext cx="365803" cy="381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d</a:t>
            </a:r>
            <a:endParaRPr lang="en-US" sz="2400" b="1"/>
          </a:p>
        </p:txBody>
      </p:sp>
      <p:sp>
        <p:nvSpPr>
          <p:cNvPr id="92197" name="Oval 37"/>
          <p:cNvSpPr>
            <a:spLocks noChangeArrowheads="1"/>
          </p:cNvSpPr>
          <p:nvPr/>
        </p:nvSpPr>
        <p:spPr bwMode="auto">
          <a:xfrm>
            <a:off x="3895502" y="2459575"/>
            <a:ext cx="204169" cy="219912"/>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2198" name="Oval 38"/>
          <p:cNvSpPr>
            <a:spLocks noChangeArrowheads="1"/>
          </p:cNvSpPr>
          <p:nvPr/>
        </p:nvSpPr>
        <p:spPr bwMode="auto">
          <a:xfrm>
            <a:off x="4780235" y="1360016"/>
            <a:ext cx="204169" cy="219912"/>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2199" name="Oval 39"/>
          <p:cNvSpPr>
            <a:spLocks noChangeArrowheads="1"/>
          </p:cNvSpPr>
          <p:nvPr/>
        </p:nvSpPr>
        <p:spPr bwMode="auto">
          <a:xfrm>
            <a:off x="2942712" y="3559134"/>
            <a:ext cx="204169" cy="219912"/>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3819" name="Line 42"/>
          <p:cNvSpPr>
            <a:spLocks noChangeShapeType="1"/>
          </p:cNvSpPr>
          <p:nvPr/>
        </p:nvSpPr>
        <p:spPr bwMode="auto">
          <a:xfrm>
            <a:off x="4031615" y="1653231"/>
            <a:ext cx="0" cy="102625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2203" name="Line 43"/>
          <p:cNvSpPr>
            <a:spLocks noChangeShapeType="1"/>
          </p:cNvSpPr>
          <p:nvPr/>
        </p:nvSpPr>
        <p:spPr bwMode="auto">
          <a:xfrm>
            <a:off x="4916348" y="1579928"/>
            <a:ext cx="0" cy="952951"/>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n>
                <a:solidFill>
                  <a:srgbClr val="FF0000"/>
                </a:solidFill>
              </a:ln>
            </a:endParaRPr>
          </a:p>
        </p:txBody>
      </p:sp>
      <p:sp>
        <p:nvSpPr>
          <p:cNvPr id="33822" name="Line 45"/>
          <p:cNvSpPr>
            <a:spLocks noChangeShapeType="1"/>
          </p:cNvSpPr>
          <p:nvPr/>
        </p:nvSpPr>
        <p:spPr bwMode="auto">
          <a:xfrm rot="16200000">
            <a:off x="3589248" y="2231872"/>
            <a:ext cx="0" cy="74862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2200" name="Oval 40"/>
          <p:cNvSpPr>
            <a:spLocks noChangeArrowheads="1"/>
          </p:cNvSpPr>
          <p:nvPr/>
        </p:nvSpPr>
        <p:spPr bwMode="auto">
          <a:xfrm>
            <a:off x="4848292" y="2459575"/>
            <a:ext cx="204169" cy="219912"/>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3823" name="Text Box 47"/>
          <p:cNvSpPr txBox="1">
            <a:spLocks noChangeArrowheads="1"/>
          </p:cNvSpPr>
          <p:nvPr/>
        </p:nvSpPr>
        <p:spPr bwMode="auto">
          <a:xfrm>
            <a:off x="4916348" y="2679487"/>
            <a:ext cx="353043" cy="381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k</a:t>
            </a:r>
            <a:endParaRPr lang="en-US" sz="2400" b="1"/>
          </a:p>
        </p:txBody>
      </p:sp>
      <p:sp>
        <p:nvSpPr>
          <p:cNvPr id="33824" name="Text Box 49"/>
          <p:cNvSpPr txBox="1">
            <a:spLocks noChangeArrowheads="1"/>
          </p:cNvSpPr>
          <p:nvPr/>
        </p:nvSpPr>
        <p:spPr bwMode="auto">
          <a:xfrm>
            <a:off x="3895502" y="2752791"/>
            <a:ext cx="365803" cy="381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h</a:t>
            </a:r>
            <a:endParaRPr lang="en-US" sz="2400" b="1"/>
          </a:p>
        </p:txBody>
      </p:sp>
      <p:sp>
        <p:nvSpPr>
          <p:cNvPr id="33825" name="Text Box 50"/>
          <p:cNvSpPr txBox="1">
            <a:spLocks noChangeArrowheads="1"/>
          </p:cNvSpPr>
          <p:nvPr/>
        </p:nvSpPr>
        <p:spPr bwMode="auto">
          <a:xfrm>
            <a:off x="4916348" y="1066800"/>
            <a:ext cx="289240" cy="381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j</a:t>
            </a:r>
            <a:endParaRPr lang="en-US" sz="2400" b="1"/>
          </a:p>
        </p:txBody>
      </p:sp>
      <p:sp>
        <p:nvSpPr>
          <p:cNvPr id="33826" name="Text Box 51"/>
          <p:cNvSpPr txBox="1">
            <a:spLocks noChangeArrowheads="1"/>
          </p:cNvSpPr>
          <p:nvPr/>
        </p:nvSpPr>
        <p:spPr bwMode="auto">
          <a:xfrm>
            <a:off x="3827446" y="1066800"/>
            <a:ext cx="289240" cy="381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i</a:t>
            </a:r>
            <a:endParaRPr lang="en-US" sz="2400" b="1"/>
          </a:p>
        </p:txBody>
      </p:sp>
      <p:sp>
        <p:nvSpPr>
          <p:cNvPr id="92228" name="Oval 68"/>
          <p:cNvSpPr>
            <a:spLocks noChangeArrowheads="1"/>
          </p:cNvSpPr>
          <p:nvPr/>
        </p:nvSpPr>
        <p:spPr bwMode="auto">
          <a:xfrm>
            <a:off x="7924800" y="1371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2229" name="Text Box 69"/>
          <p:cNvSpPr txBox="1">
            <a:spLocks noChangeArrowheads="1"/>
          </p:cNvSpPr>
          <p:nvPr/>
        </p:nvSpPr>
        <p:spPr bwMode="auto">
          <a:xfrm>
            <a:off x="7543800" y="990600"/>
            <a:ext cx="338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f</a:t>
            </a:r>
            <a:endParaRPr lang="en-US" sz="2400" b="1"/>
          </a:p>
        </p:txBody>
      </p:sp>
      <p:sp>
        <p:nvSpPr>
          <p:cNvPr id="92230" name="Line 70"/>
          <p:cNvSpPr>
            <a:spLocks noChangeShapeType="1"/>
          </p:cNvSpPr>
          <p:nvPr/>
        </p:nvSpPr>
        <p:spPr bwMode="auto">
          <a:xfrm flipH="1">
            <a:off x="7620000" y="1524000"/>
            <a:ext cx="381000" cy="609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2231" name="Oval 71"/>
          <p:cNvSpPr>
            <a:spLocks noChangeArrowheads="1"/>
          </p:cNvSpPr>
          <p:nvPr/>
        </p:nvSpPr>
        <p:spPr bwMode="auto">
          <a:xfrm>
            <a:off x="7467600" y="20574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2232" name="Line 72"/>
          <p:cNvSpPr>
            <a:spLocks noChangeShapeType="1"/>
          </p:cNvSpPr>
          <p:nvPr/>
        </p:nvSpPr>
        <p:spPr bwMode="auto">
          <a:xfrm flipH="1">
            <a:off x="7162800" y="2209800"/>
            <a:ext cx="381000" cy="609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2233" name="Oval 73"/>
          <p:cNvSpPr>
            <a:spLocks noChangeArrowheads="1"/>
          </p:cNvSpPr>
          <p:nvPr/>
        </p:nvSpPr>
        <p:spPr bwMode="auto">
          <a:xfrm>
            <a:off x="7086600" y="2667000"/>
            <a:ext cx="228600" cy="228600"/>
          </a:xfrm>
          <a:prstGeom prst="ellipse">
            <a:avLst/>
          </a:prstGeom>
          <a:solidFill>
            <a:srgbClr val="FF0000"/>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2234" name="Line 74"/>
          <p:cNvSpPr>
            <a:spLocks noChangeShapeType="1"/>
          </p:cNvSpPr>
          <p:nvPr/>
        </p:nvSpPr>
        <p:spPr bwMode="auto">
          <a:xfrm flipH="1">
            <a:off x="6738258" y="2881086"/>
            <a:ext cx="381000" cy="609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2235" name="Oval 75"/>
          <p:cNvSpPr>
            <a:spLocks noChangeArrowheads="1"/>
          </p:cNvSpPr>
          <p:nvPr/>
        </p:nvSpPr>
        <p:spPr bwMode="auto">
          <a:xfrm>
            <a:off x="6096000" y="42672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2237" name="Oval 77"/>
          <p:cNvSpPr>
            <a:spLocks noChangeArrowheads="1"/>
          </p:cNvSpPr>
          <p:nvPr/>
        </p:nvSpPr>
        <p:spPr bwMode="auto">
          <a:xfrm>
            <a:off x="6553200" y="34290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2238" name="Line 78"/>
          <p:cNvSpPr>
            <a:spLocks noChangeShapeType="1"/>
          </p:cNvSpPr>
          <p:nvPr/>
        </p:nvSpPr>
        <p:spPr bwMode="auto">
          <a:xfrm flipH="1">
            <a:off x="6248400" y="3657600"/>
            <a:ext cx="381000" cy="609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2239" name="Text Box 79"/>
          <p:cNvSpPr txBox="1">
            <a:spLocks noChangeArrowheads="1"/>
          </p:cNvSpPr>
          <p:nvPr/>
        </p:nvSpPr>
        <p:spPr bwMode="auto">
          <a:xfrm>
            <a:off x="7010400" y="1752600"/>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g</a:t>
            </a:r>
            <a:endParaRPr lang="en-US" sz="2400" b="1"/>
          </a:p>
        </p:txBody>
      </p:sp>
      <p:sp>
        <p:nvSpPr>
          <p:cNvPr id="92240" name="Text Box 80"/>
          <p:cNvSpPr txBox="1">
            <a:spLocks noChangeArrowheads="1"/>
          </p:cNvSpPr>
          <p:nvPr/>
        </p:nvSpPr>
        <p:spPr bwMode="auto">
          <a:xfrm>
            <a:off x="6705600" y="2362200"/>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h</a:t>
            </a:r>
            <a:endParaRPr lang="en-US" sz="2400" b="1"/>
          </a:p>
        </p:txBody>
      </p:sp>
      <p:sp>
        <p:nvSpPr>
          <p:cNvPr id="92241" name="Text Box 81"/>
          <p:cNvSpPr txBox="1">
            <a:spLocks noChangeArrowheads="1"/>
          </p:cNvSpPr>
          <p:nvPr/>
        </p:nvSpPr>
        <p:spPr bwMode="auto">
          <a:xfrm>
            <a:off x="6096000" y="32004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k</a:t>
            </a:r>
            <a:endParaRPr lang="en-US" sz="2400" b="1"/>
          </a:p>
        </p:txBody>
      </p:sp>
      <p:sp>
        <p:nvSpPr>
          <p:cNvPr id="92242" name="Text Box 82"/>
          <p:cNvSpPr txBox="1">
            <a:spLocks noChangeArrowheads="1"/>
          </p:cNvSpPr>
          <p:nvPr/>
        </p:nvSpPr>
        <p:spPr bwMode="auto">
          <a:xfrm>
            <a:off x="5715000" y="3962400"/>
            <a:ext cx="32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j</a:t>
            </a:r>
            <a:endParaRPr lang="en-US" sz="2400" b="1"/>
          </a:p>
        </p:txBody>
      </p:sp>
      <p:sp>
        <p:nvSpPr>
          <p:cNvPr id="92246" name="Rectangle 86"/>
          <p:cNvSpPr>
            <a:spLocks noChangeArrowheads="1"/>
          </p:cNvSpPr>
          <p:nvPr/>
        </p:nvSpPr>
        <p:spPr bwMode="auto">
          <a:xfrm>
            <a:off x="228600" y="5019675"/>
            <a:ext cx="7924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90000"/>
              </a:lnSpc>
              <a:spcBef>
                <a:spcPct val="20000"/>
              </a:spcBef>
              <a:buClr>
                <a:schemeClr val="hlink"/>
              </a:buClr>
              <a:buSzPct val="70000"/>
              <a:buFont typeface="Wingdings" pitchFamily="2" charset="2"/>
              <a:buNone/>
            </a:pPr>
            <a:r>
              <a:rPr lang="en-US" sz="2800" b="0">
                <a:latin typeface="+mn-lt"/>
              </a:rPr>
              <a:t>Thêm các hậu duệ của </a:t>
            </a:r>
            <a:r>
              <a:rPr lang="en-US" sz="2800" b="0" i="1">
                <a:latin typeface="+mn-lt"/>
              </a:rPr>
              <a:t>f </a:t>
            </a:r>
            <a:r>
              <a:rPr lang="en-US" sz="2800" b="0">
                <a:latin typeface="+mn-lt"/>
              </a:rPr>
              <a:t>: </a:t>
            </a:r>
            <a:r>
              <a:rPr lang="en-US" sz="2800" b="0" i="1">
                <a:latin typeface="+mn-lt"/>
              </a:rPr>
              <a:t>g, h, k, j </a:t>
            </a:r>
            <a:endParaRPr lang="en-US" sz="2800" b="0">
              <a:latin typeface="+mn-lt"/>
            </a:endParaRPr>
          </a:p>
        </p:txBody>
      </p:sp>
      <p:sp>
        <p:nvSpPr>
          <p:cNvPr id="92248" name="Rectangle 88"/>
          <p:cNvSpPr>
            <a:spLocks noChangeArrowheads="1"/>
          </p:cNvSpPr>
          <p:nvPr/>
        </p:nvSpPr>
        <p:spPr bwMode="auto">
          <a:xfrm>
            <a:off x="228600" y="5791200"/>
            <a:ext cx="87630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lnSpc>
                <a:spcPct val="90000"/>
              </a:lnSpc>
              <a:spcBef>
                <a:spcPct val="20000"/>
              </a:spcBef>
              <a:buClr>
                <a:schemeClr val="hlink"/>
              </a:buClr>
              <a:buSzPct val="70000"/>
              <a:buFont typeface="Wingdings" pitchFamily="2" charset="2"/>
              <a:buNone/>
            </a:pPr>
            <a:r>
              <a:rPr lang="en-US" sz="2800" b="0">
                <a:latin typeface="+mn-lt"/>
              </a:rPr>
              <a:t>Lùi về </a:t>
            </a:r>
            <a:r>
              <a:rPr lang="en-US" sz="2800" b="0" i="1">
                <a:latin typeface="+mn-lt"/>
              </a:rPr>
              <a:t>k</a:t>
            </a:r>
            <a:r>
              <a:rPr lang="en-US" sz="2800" b="0">
                <a:latin typeface="+mn-lt"/>
              </a:rPr>
              <a:t> không thêm được cạnh nào, tiếp tục lùi về </a:t>
            </a:r>
            <a:r>
              <a:rPr lang="en-US" sz="2800" b="0" i="1">
                <a:latin typeface="+mn-lt"/>
              </a:rPr>
              <a:t>h</a:t>
            </a:r>
          </a:p>
        </p:txBody>
      </p:sp>
    </p:spTree>
    <p:extLst>
      <p:ext uri="{BB962C8B-B14F-4D97-AF65-F5344CB8AC3E}">
        <p14:creationId xmlns:p14="http://schemas.microsoft.com/office/powerpoint/2010/main" val="2564453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222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92229"/>
                                        </p:tgtEl>
                                        <p:attrNameLst>
                                          <p:attrName>style.visibility</p:attrName>
                                        </p:attrNameLst>
                                      </p:cBhvr>
                                      <p:to>
                                        <p:strVal val="visible"/>
                                      </p:to>
                                    </p:set>
                                  </p:childTnLst>
                                </p:cTn>
                              </p:par>
                            </p:childTnLst>
                          </p:cTn>
                        </p:par>
                      </p:childTnLst>
                    </p:cTn>
                  </p:par>
                  <p:par>
                    <p:cTn id="10" fill="hold">
                      <p:stCondLst>
                        <p:cond delay="indefinite"/>
                      </p:stCondLst>
                      <p:childTnLst>
                        <p:par>
                          <p:cTn id="11" fill="hold" nodeType="after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2246"/>
                                        </p:tgtEl>
                                        <p:attrNameLst>
                                          <p:attrName>style.visibility</p:attrName>
                                        </p:attrNameLst>
                                      </p:cBhvr>
                                      <p:to>
                                        <p:strVal val="visible"/>
                                      </p:to>
                                    </p:set>
                                  </p:childTnLst>
                                </p:cTn>
                              </p:par>
                            </p:childTnLst>
                          </p:cTn>
                        </p:par>
                        <p:par>
                          <p:cTn id="14" fill="hold">
                            <p:stCondLst>
                              <p:cond delay="0"/>
                            </p:stCondLst>
                            <p:childTnLst>
                              <p:par>
                                <p:cTn id="15" presetID="22" presetClass="entr" presetSubtype="1" fill="hold" grpId="0" nodeType="afterEffect">
                                  <p:stCondLst>
                                    <p:cond delay="0"/>
                                  </p:stCondLst>
                                  <p:childTnLst>
                                    <p:set>
                                      <p:cBhvr>
                                        <p:cTn id="16" dur="1" fill="hold">
                                          <p:stCondLst>
                                            <p:cond delay="0"/>
                                          </p:stCondLst>
                                        </p:cTn>
                                        <p:tgtEl>
                                          <p:spTgt spid="92230"/>
                                        </p:tgtEl>
                                        <p:attrNameLst>
                                          <p:attrName>style.visibility</p:attrName>
                                        </p:attrNameLst>
                                      </p:cBhvr>
                                      <p:to>
                                        <p:strVal val="visible"/>
                                      </p:to>
                                    </p:set>
                                    <p:animEffect transition="in" filter="wipe(up)">
                                      <p:cBhvr>
                                        <p:cTn id="17" dur="1000"/>
                                        <p:tgtEl>
                                          <p:spTgt spid="92230"/>
                                        </p:tgtEl>
                                      </p:cBhvr>
                                    </p:animEffect>
                                  </p:childTnLst>
                                </p:cTn>
                              </p:par>
                            </p:childTnLst>
                          </p:cTn>
                        </p:par>
                        <p:par>
                          <p:cTn id="18" fill="hold" nodeType="afterGroup">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92231"/>
                                        </p:tgtEl>
                                        <p:attrNameLst>
                                          <p:attrName>style.visibility</p:attrName>
                                        </p:attrNameLst>
                                      </p:cBhvr>
                                      <p:to>
                                        <p:strVal val="visible"/>
                                      </p:to>
                                    </p:set>
                                  </p:childTnLst>
                                </p:cTn>
                              </p:par>
                            </p:childTnLst>
                          </p:cTn>
                        </p:par>
                        <p:par>
                          <p:cTn id="21" fill="hold" nodeType="afterGroup">
                            <p:stCondLst>
                              <p:cond delay="1000"/>
                            </p:stCondLst>
                            <p:childTnLst>
                              <p:par>
                                <p:cTn id="22" presetID="1" presetClass="entr" presetSubtype="0" fill="hold" grpId="0" nodeType="afterEffect">
                                  <p:stCondLst>
                                    <p:cond delay="0"/>
                                  </p:stCondLst>
                                  <p:childTnLst>
                                    <p:set>
                                      <p:cBhvr>
                                        <p:cTn id="23" dur="1" fill="hold">
                                          <p:stCondLst>
                                            <p:cond delay="0"/>
                                          </p:stCondLst>
                                        </p:cTn>
                                        <p:tgtEl>
                                          <p:spTgt spid="92239"/>
                                        </p:tgtEl>
                                        <p:attrNameLst>
                                          <p:attrName>style.visibility</p:attrName>
                                        </p:attrNameLst>
                                      </p:cBhvr>
                                      <p:to>
                                        <p:strVal val="visible"/>
                                      </p:to>
                                    </p:set>
                                  </p:childTnLst>
                                </p:cTn>
                              </p:par>
                            </p:childTnLst>
                          </p:cTn>
                        </p:par>
                        <p:par>
                          <p:cTn id="24" fill="hold" nodeType="afterGroup">
                            <p:stCondLst>
                              <p:cond delay="1000"/>
                            </p:stCondLst>
                            <p:childTnLst>
                              <p:par>
                                <p:cTn id="25" presetID="22" presetClass="entr" presetSubtype="1" fill="hold" grpId="0" nodeType="afterEffect">
                                  <p:stCondLst>
                                    <p:cond delay="0"/>
                                  </p:stCondLst>
                                  <p:childTnLst>
                                    <p:set>
                                      <p:cBhvr>
                                        <p:cTn id="26" dur="1" fill="hold">
                                          <p:stCondLst>
                                            <p:cond delay="0"/>
                                          </p:stCondLst>
                                        </p:cTn>
                                        <p:tgtEl>
                                          <p:spTgt spid="92232"/>
                                        </p:tgtEl>
                                        <p:attrNameLst>
                                          <p:attrName>style.visibility</p:attrName>
                                        </p:attrNameLst>
                                      </p:cBhvr>
                                      <p:to>
                                        <p:strVal val="visible"/>
                                      </p:to>
                                    </p:set>
                                    <p:animEffect transition="in" filter="wipe(up)">
                                      <p:cBhvr>
                                        <p:cTn id="27" dur="500"/>
                                        <p:tgtEl>
                                          <p:spTgt spid="92232"/>
                                        </p:tgtEl>
                                      </p:cBhvr>
                                    </p:animEffect>
                                  </p:childTnLst>
                                </p:cTn>
                              </p:par>
                            </p:childTnLst>
                          </p:cTn>
                        </p:par>
                        <p:par>
                          <p:cTn id="28" fill="hold" nodeType="afterGroup">
                            <p:stCondLst>
                              <p:cond delay="1500"/>
                            </p:stCondLst>
                            <p:childTnLst>
                              <p:par>
                                <p:cTn id="29" presetID="9" presetClass="entr" presetSubtype="0" fill="hold" grpId="1" nodeType="afterEffect">
                                  <p:stCondLst>
                                    <p:cond delay="0"/>
                                  </p:stCondLst>
                                  <p:childTnLst>
                                    <p:set>
                                      <p:cBhvr>
                                        <p:cTn id="30" dur="1" fill="hold">
                                          <p:stCondLst>
                                            <p:cond delay="0"/>
                                          </p:stCondLst>
                                        </p:cTn>
                                        <p:tgtEl>
                                          <p:spTgt spid="92233"/>
                                        </p:tgtEl>
                                        <p:attrNameLst>
                                          <p:attrName>style.visibility</p:attrName>
                                        </p:attrNameLst>
                                      </p:cBhvr>
                                      <p:to>
                                        <p:strVal val="visible"/>
                                      </p:to>
                                    </p:set>
                                    <p:animEffect transition="in" filter="dissolve">
                                      <p:cBhvr>
                                        <p:cTn id="31" dur="500"/>
                                        <p:tgtEl>
                                          <p:spTgt spid="92233"/>
                                        </p:tgtEl>
                                      </p:cBhvr>
                                    </p:animEffect>
                                  </p:childTnLst>
                                </p:cTn>
                              </p:par>
                            </p:childTnLst>
                          </p:cTn>
                        </p:par>
                        <p:par>
                          <p:cTn id="32" fill="hold" nodeType="afterGroup">
                            <p:stCondLst>
                              <p:cond delay="2000"/>
                            </p:stCondLst>
                            <p:childTnLst>
                              <p:par>
                                <p:cTn id="33" presetID="22" presetClass="entr" presetSubtype="1" fill="hold" grpId="0" nodeType="afterEffect">
                                  <p:stCondLst>
                                    <p:cond delay="0"/>
                                  </p:stCondLst>
                                  <p:childTnLst>
                                    <p:set>
                                      <p:cBhvr>
                                        <p:cTn id="34" dur="1" fill="hold">
                                          <p:stCondLst>
                                            <p:cond delay="0"/>
                                          </p:stCondLst>
                                        </p:cTn>
                                        <p:tgtEl>
                                          <p:spTgt spid="92240"/>
                                        </p:tgtEl>
                                        <p:attrNameLst>
                                          <p:attrName>style.visibility</p:attrName>
                                        </p:attrNameLst>
                                      </p:cBhvr>
                                      <p:to>
                                        <p:strVal val="visible"/>
                                      </p:to>
                                    </p:set>
                                    <p:animEffect transition="in" filter="wipe(up)">
                                      <p:cBhvr>
                                        <p:cTn id="35" dur="500"/>
                                        <p:tgtEl>
                                          <p:spTgt spid="92240"/>
                                        </p:tgtEl>
                                      </p:cBhvr>
                                    </p:animEffect>
                                  </p:childTnLst>
                                </p:cTn>
                              </p:par>
                            </p:childTnLst>
                          </p:cTn>
                        </p:par>
                        <p:par>
                          <p:cTn id="36" fill="hold" nodeType="afterGroup">
                            <p:stCondLst>
                              <p:cond delay="2500"/>
                            </p:stCondLst>
                            <p:childTnLst>
                              <p:par>
                                <p:cTn id="37" presetID="22" presetClass="entr" presetSubtype="1" fill="hold" grpId="0" nodeType="afterEffect">
                                  <p:stCondLst>
                                    <p:cond delay="0"/>
                                  </p:stCondLst>
                                  <p:childTnLst>
                                    <p:set>
                                      <p:cBhvr>
                                        <p:cTn id="38" dur="1" fill="hold">
                                          <p:stCondLst>
                                            <p:cond delay="0"/>
                                          </p:stCondLst>
                                        </p:cTn>
                                        <p:tgtEl>
                                          <p:spTgt spid="92234"/>
                                        </p:tgtEl>
                                        <p:attrNameLst>
                                          <p:attrName>style.visibility</p:attrName>
                                        </p:attrNameLst>
                                      </p:cBhvr>
                                      <p:to>
                                        <p:strVal val="visible"/>
                                      </p:to>
                                    </p:set>
                                    <p:animEffect transition="in" filter="wipe(up)">
                                      <p:cBhvr>
                                        <p:cTn id="39" dur="500"/>
                                        <p:tgtEl>
                                          <p:spTgt spid="92234"/>
                                        </p:tgtEl>
                                      </p:cBhvr>
                                    </p:animEffect>
                                  </p:childTnLst>
                                </p:cTn>
                              </p:par>
                            </p:childTnLst>
                          </p:cTn>
                        </p:par>
                        <p:par>
                          <p:cTn id="40" fill="hold" nodeType="afterGroup">
                            <p:stCondLst>
                              <p:cond delay="3000"/>
                            </p:stCondLst>
                            <p:childTnLst>
                              <p:par>
                                <p:cTn id="41" presetID="22" presetClass="entr" presetSubtype="1" fill="hold" grpId="0" nodeType="afterEffect">
                                  <p:stCondLst>
                                    <p:cond delay="0"/>
                                  </p:stCondLst>
                                  <p:childTnLst>
                                    <p:set>
                                      <p:cBhvr>
                                        <p:cTn id="42" dur="1" fill="hold">
                                          <p:stCondLst>
                                            <p:cond delay="0"/>
                                          </p:stCondLst>
                                        </p:cTn>
                                        <p:tgtEl>
                                          <p:spTgt spid="92237"/>
                                        </p:tgtEl>
                                        <p:attrNameLst>
                                          <p:attrName>style.visibility</p:attrName>
                                        </p:attrNameLst>
                                      </p:cBhvr>
                                      <p:to>
                                        <p:strVal val="visible"/>
                                      </p:to>
                                    </p:set>
                                    <p:animEffect transition="in" filter="wipe(up)">
                                      <p:cBhvr>
                                        <p:cTn id="43" dur="500"/>
                                        <p:tgtEl>
                                          <p:spTgt spid="92237"/>
                                        </p:tgtEl>
                                      </p:cBhvr>
                                    </p:animEffect>
                                  </p:childTnLst>
                                </p:cTn>
                              </p:par>
                            </p:childTnLst>
                          </p:cTn>
                        </p:par>
                        <p:par>
                          <p:cTn id="44" fill="hold" nodeType="afterGroup">
                            <p:stCondLst>
                              <p:cond delay="3500"/>
                            </p:stCondLst>
                            <p:childTnLst>
                              <p:par>
                                <p:cTn id="45" presetID="22" presetClass="entr" presetSubtype="1" fill="hold" grpId="0" nodeType="afterEffect">
                                  <p:stCondLst>
                                    <p:cond delay="0"/>
                                  </p:stCondLst>
                                  <p:childTnLst>
                                    <p:set>
                                      <p:cBhvr>
                                        <p:cTn id="46" dur="1" fill="hold">
                                          <p:stCondLst>
                                            <p:cond delay="0"/>
                                          </p:stCondLst>
                                        </p:cTn>
                                        <p:tgtEl>
                                          <p:spTgt spid="92241"/>
                                        </p:tgtEl>
                                        <p:attrNameLst>
                                          <p:attrName>style.visibility</p:attrName>
                                        </p:attrNameLst>
                                      </p:cBhvr>
                                      <p:to>
                                        <p:strVal val="visible"/>
                                      </p:to>
                                    </p:set>
                                    <p:animEffect transition="in" filter="wipe(up)">
                                      <p:cBhvr>
                                        <p:cTn id="47" dur="500"/>
                                        <p:tgtEl>
                                          <p:spTgt spid="92241"/>
                                        </p:tgtEl>
                                      </p:cBhvr>
                                    </p:animEffect>
                                  </p:childTnLst>
                                </p:cTn>
                              </p:par>
                            </p:childTnLst>
                          </p:cTn>
                        </p:par>
                        <p:par>
                          <p:cTn id="48" fill="hold" nodeType="afterGroup">
                            <p:stCondLst>
                              <p:cond delay="4000"/>
                            </p:stCondLst>
                            <p:childTnLst>
                              <p:par>
                                <p:cTn id="49" presetID="22" presetClass="entr" presetSubtype="1" fill="hold" grpId="0" nodeType="afterEffect">
                                  <p:stCondLst>
                                    <p:cond delay="0"/>
                                  </p:stCondLst>
                                  <p:childTnLst>
                                    <p:set>
                                      <p:cBhvr>
                                        <p:cTn id="50" dur="1" fill="hold">
                                          <p:stCondLst>
                                            <p:cond delay="0"/>
                                          </p:stCondLst>
                                        </p:cTn>
                                        <p:tgtEl>
                                          <p:spTgt spid="92238"/>
                                        </p:tgtEl>
                                        <p:attrNameLst>
                                          <p:attrName>style.visibility</p:attrName>
                                        </p:attrNameLst>
                                      </p:cBhvr>
                                      <p:to>
                                        <p:strVal val="visible"/>
                                      </p:to>
                                    </p:set>
                                    <p:animEffect transition="in" filter="wipe(up)">
                                      <p:cBhvr>
                                        <p:cTn id="51" dur="500"/>
                                        <p:tgtEl>
                                          <p:spTgt spid="92238"/>
                                        </p:tgtEl>
                                      </p:cBhvr>
                                    </p:animEffect>
                                  </p:childTnLst>
                                </p:cTn>
                              </p:par>
                            </p:childTnLst>
                          </p:cTn>
                        </p:par>
                        <p:par>
                          <p:cTn id="52" fill="hold" nodeType="afterGroup">
                            <p:stCondLst>
                              <p:cond delay="4500"/>
                            </p:stCondLst>
                            <p:childTnLst>
                              <p:par>
                                <p:cTn id="53" presetID="22" presetClass="entr" presetSubtype="1" fill="hold" grpId="0" nodeType="afterEffect">
                                  <p:stCondLst>
                                    <p:cond delay="0"/>
                                  </p:stCondLst>
                                  <p:childTnLst>
                                    <p:set>
                                      <p:cBhvr>
                                        <p:cTn id="54" dur="1" fill="hold">
                                          <p:stCondLst>
                                            <p:cond delay="0"/>
                                          </p:stCondLst>
                                        </p:cTn>
                                        <p:tgtEl>
                                          <p:spTgt spid="92235"/>
                                        </p:tgtEl>
                                        <p:attrNameLst>
                                          <p:attrName>style.visibility</p:attrName>
                                        </p:attrNameLst>
                                      </p:cBhvr>
                                      <p:to>
                                        <p:strVal val="visible"/>
                                      </p:to>
                                    </p:set>
                                    <p:animEffect transition="in" filter="wipe(up)">
                                      <p:cBhvr>
                                        <p:cTn id="55" dur="500"/>
                                        <p:tgtEl>
                                          <p:spTgt spid="92235"/>
                                        </p:tgtEl>
                                      </p:cBhvr>
                                    </p:animEffect>
                                  </p:childTnLst>
                                </p:cTn>
                              </p:par>
                            </p:childTnLst>
                          </p:cTn>
                        </p:par>
                        <p:par>
                          <p:cTn id="56" fill="hold" nodeType="afterGroup">
                            <p:stCondLst>
                              <p:cond delay="5000"/>
                            </p:stCondLst>
                            <p:childTnLst>
                              <p:par>
                                <p:cTn id="57" presetID="22" presetClass="entr" presetSubtype="1" fill="hold" grpId="0" nodeType="afterEffect">
                                  <p:stCondLst>
                                    <p:cond delay="0"/>
                                  </p:stCondLst>
                                  <p:childTnLst>
                                    <p:set>
                                      <p:cBhvr>
                                        <p:cTn id="58" dur="1" fill="hold">
                                          <p:stCondLst>
                                            <p:cond delay="0"/>
                                          </p:stCondLst>
                                        </p:cTn>
                                        <p:tgtEl>
                                          <p:spTgt spid="92242"/>
                                        </p:tgtEl>
                                        <p:attrNameLst>
                                          <p:attrName>style.visibility</p:attrName>
                                        </p:attrNameLst>
                                      </p:cBhvr>
                                      <p:to>
                                        <p:strVal val="visible"/>
                                      </p:to>
                                    </p:set>
                                    <p:animEffect transition="in" filter="wipe(up)">
                                      <p:cBhvr>
                                        <p:cTn id="59" dur="500"/>
                                        <p:tgtEl>
                                          <p:spTgt spid="9224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9224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1" nodeType="clickEffect">
                                  <p:stCondLst>
                                    <p:cond delay="0"/>
                                  </p:stCondLst>
                                  <p:childTnLst>
                                    <p:set>
                                      <p:cBhvr>
                                        <p:cTn id="67" dur="1" fill="hold">
                                          <p:stCondLst>
                                            <p:cond delay="0"/>
                                          </p:stCondLst>
                                        </p:cTn>
                                        <p:tgtEl>
                                          <p:spTgt spid="92238"/>
                                        </p:tgtEl>
                                        <p:attrNameLst>
                                          <p:attrName>style.visibility</p:attrName>
                                        </p:attrNameLst>
                                      </p:cBhvr>
                                      <p:to>
                                        <p:strVal val="visible"/>
                                      </p:to>
                                    </p:set>
                                    <p:animEffect transition="in" filter="wipe(down)">
                                      <p:cBhvr>
                                        <p:cTn id="68" dur="500"/>
                                        <p:tgtEl>
                                          <p:spTgt spid="92238"/>
                                        </p:tgtEl>
                                      </p:cBhvr>
                                    </p:animEffect>
                                  </p:childTnLst>
                                </p:cTn>
                              </p:par>
                            </p:childTnLst>
                          </p:cTn>
                        </p:par>
                        <p:par>
                          <p:cTn id="69" fill="hold" nodeType="afterGroup">
                            <p:stCondLst>
                              <p:cond delay="500"/>
                            </p:stCondLst>
                            <p:childTnLst>
                              <p:par>
                                <p:cTn id="70" presetID="22" presetClass="entr" presetSubtype="4" fill="hold" grpId="1" nodeType="afterEffect">
                                  <p:stCondLst>
                                    <p:cond delay="0"/>
                                  </p:stCondLst>
                                  <p:childTnLst>
                                    <p:set>
                                      <p:cBhvr>
                                        <p:cTn id="71" dur="1" fill="hold">
                                          <p:stCondLst>
                                            <p:cond delay="0"/>
                                          </p:stCondLst>
                                        </p:cTn>
                                        <p:tgtEl>
                                          <p:spTgt spid="92234"/>
                                        </p:tgtEl>
                                        <p:attrNameLst>
                                          <p:attrName>style.visibility</p:attrName>
                                        </p:attrNameLst>
                                      </p:cBhvr>
                                      <p:to>
                                        <p:strVal val="visible"/>
                                      </p:to>
                                    </p:set>
                                    <p:animEffect transition="in" filter="wipe(down)">
                                      <p:cBhvr>
                                        <p:cTn id="72" dur="500"/>
                                        <p:tgtEl>
                                          <p:spTgt spid="92234"/>
                                        </p:tgtEl>
                                      </p:cBhvr>
                                    </p:animEffect>
                                  </p:childTnLst>
                                </p:cTn>
                              </p:par>
                            </p:childTnLst>
                          </p:cTn>
                        </p:par>
                        <p:par>
                          <p:cTn id="73" fill="hold" nodeType="afterGroup">
                            <p:stCondLst>
                              <p:cond delay="1000"/>
                            </p:stCondLst>
                            <p:childTnLst>
                              <p:par>
                                <p:cTn id="74" presetID="22" presetClass="entr" presetSubtype="1" fill="hold" grpId="0" nodeType="afterEffect">
                                  <p:stCondLst>
                                    <p:cond delay="0"/>
                                  </p:stCondLst>
                                  <p:childTnLst>
                                    <p:set>
                                      <p:cBhvr>
                                        <p:cTn id="75" dur="1" fill="hold">
                                          <p:stCondLst>
                                            <p:cond delay="0"/>
                                          </p:stCondLst>
                                        </p:cTn>
                                        <p:tgtEl>
                                          <p:spTgt spid="92233"/>
                                        </p:tgtEl>
                                        <p:attrNameLst>
                                          <p:attrName>style.visibility</p:attrName>
                                        </p:attrNameLst>
                                      </p:cBhvr>
                                      <p:to>
                                        <p:strVal val="visible"/>
                                      </p:to>
                                    </p:set>
                                    <p:animEffect transition="in" filter="wipe(up)">
                                      <p:cBhvr>
                                        <p:cTn id="76" dur="500"/>
                                        <p:tgtEl>
                                          <p:spTgt spid="92233"/>
                                        </p:tgtEl>
                                      </p:cBhvr>
                                    </p:animEffect>
                                  </p:childTnLst>
                                </p:cTn>
                              </p:par>
                            </p:childTnLst>
                          </p:cTn>
                        </p:par>
                        <p:par>
                          <p:cTn id="77" fill="hold" nodeType="afterGroup">
                            <p:stCondLst>
                              <p:cond delay="1500"/>
                            </p:stCondLst>
                            <p:childTnLst>
                              <p:par>
                                <p:cTn id="78" presetID="9" presetClass="entr" presetSubtype="0" fill="hold" grpId="1" nodeType="afterEffect">
                                  <p:stCondLst>
                                    <p:cond delay="0"/>
                                  </p:stCondLst>
                                  <p:childTnLst>
                                    <p:set>
                                      <p:cBhvr>
                                        <p:cTn id="79" dur="1" fill="hold">
                                          <p:stCondLst>
                                            <p:cond delay="0"/>
                                          </p:stCondLst>
                                        </p:cTn>
                                        <p:tgtEl>
                                          <p:spTgt spid="92240"/>
                                        </p:tgtEl>
                                        <p:attrNameLst>
                                          <p:attrName>style.visibility</p:attrName>
                                        </p:attrNameLst>
                                      </p:cBhvr>
                                      <p:to>
                                        <p:strVal val="visible"/>
                                      </p:to>
                                    </p:set>
                                    <p:animEffect transition="in" filter="dissolve">
                                      <p:cBhvr>
                                        <p:cTn id="80" dur="500"/>
                                        <p:tgtEl>
                                          <p:spTgt spid="92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8" grpId="0" animBg="1"/>
      <p:bldP spid="92229" grpId="0"/>
      <p:bldP spid="92230" grpId="0" animBg="1"/>
      <p:bldP spid="92231" grpId="0" animBg="1"/>
      <p:bldP spid="92232" grpId="0" animBg="1"/>
      <p:bldP spid="92233" grpId="0" animBg="1"/>
      <p:bldP spid="92233" grpId="1" animBg="1"/>
      <p:bldP spid="92234" grpId="0" animBg="1"/>
      <p:bldP spid="92234" grpId="1" animBg="1"/>
      <p:bldP spid="92235" grpId="0" animBg="1"/>
      <p:bldP spid="92237" grpId="0" animBg="1"/>
      <p:bldP spid="92238" grpId="0" animBg="1"/>
      <p:bldP spid="92238" grpId="1" animBg="1"/>
      <p:bldP spid="92239" grpId="0"/>
      <p:bldP spid="92240" grpId="0"/>
      <p:bldP spid="92240" grpId="1"/>
      <p:bldP spid="92241" grpId="0"/>
      <p:bldP spid="92242" grpId="0"/>
      <p:bldP spid="92246" grpId="0"/>
      <p:bldP spid="9224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4" name="Line 100"/>
          <p:cNvSpPr>
            <a:spLocks noChangeShapeType="1"/>
          </p:cNvSpPr>
          <p:nvPr/>
        </p:nvSpPr>
        <p:spPr bwMode="auto">
          <a:xfrm flipH="1" flipV="1">
            <a:off x="6019800" y="2667000"/>
            <a:ext cx="381000" cy="609600"/>
          </a:xfrm>
          <a:prstGeom prst="line">
            <a:avLst/>
          </a:prstGeom>
          <a:noFill/>
          <a:ln w="28575">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34818" name="Group 53"/>
          <p:cNvGrpSpPr>
            <a:grpSpLocks/>
          </p:cNvGrpSpPr>
          <p:nvPr/>
        </p:nvGrpSpPr>
        <p:grpSpPr bwMode="auto">
          <a:xfrm>
            <a:off x="385763" y="914400"/>
            <a:ext cx="4794250" cy="3216275"/>
            <a:chOff x="192" y="672"/>
            <a:chExt cx="3662" cy="2026"/>
          </a:xfrm>
        </p:grpSpPr>
        <p:grpSp>
          <p:nvGrpSpPr>
            <p:cNvPr id="34877" name="Group 3"/>
            <p:cNvGrpSpPr>
              <a:grpSpLocks/>
            </p:cNvGrpSpPr>
            <p:nvPr/>
          </p:nvGrpSpPr>
          <p:grpSpPr bwMode="auto">
            <a:xfrm>
              <a:off x="1680" y="970"/>
              <a:ext cx="144" cy="768"/>
              <a:chOff x="576" y="1248"/>
              <a:chExt cx="144" cy="768"/>
            </a:xfrm>
          </p:grpSpPr>
          <p:sp>
            <p:nvSpPr>
              <p:cNvPr id="34909" name="Oval 4"/>
              <p:cNvSpPr>
                <a:spLocks noChangeArrowheads="1"/>
              </p:cNvSpPr>
              <p:nvPr/>
            </p:nvSpPr>
            <p:spPr bwMode="auto">
              <a:xfrm>
                <a:off x="576" y="1248"/>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34910" name="Line 5"/>
              <p:cNvSpPr>
                <a:spLocks noChangeShapeType="1"/>
              </p:cNvSpPr>
              <p:nvPr/>
            </p:nvSpPr>
            <p:spPr bwMode="auto">
              <a:xfrm>
                <a:off x="624" y="1392"/>
                <a:ext cx="0" cy="48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911" name="Oval 6"/>
              <p:cNvSpPr>
                <a:spLocks noChangeArrowheads="1"/>
              </p:cNvSpPr>
              <p:nvPr/>
            </p:nvSpPr>
            <p:spPr bwMode="auto">
              <a:xfrm>
                <a:off x="576" y="1872"/>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grpSp>
        <p:sp>
          <p:nvSpPr>
            <p:cNvPr id="34878" name="Oval 7"/>
            <p:cNvSpPr>
              <a:spLocks noChangeArrowheads="1"/>
            </p:cNvSpPr>
            <p:nvPr/>
          </p:nvSpPr>
          <p:spPr bwMode="auto">
            <a:xfrm>
              <a:off x="2832" y="912"/>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4879" name="Line 8"/>
            <p:cNvSpPr>
              <a:spLocks noChangeShapeType="1"/>
            </p:cNvSpPr>
            <p:nvPr/>
          </p:nvSpPr>
          <p:spPr bwMode="auto">
            <a:xfrm rot="-5400000">
              <a:off x="1464" y="1426"/>
              <a:ext cx="0" cy="52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80" name="Oval 9"/>
            <p:cNvSpPr>
              <a:spLocks noChangeArrowheads="1"/>
            </p:cNvSpPr>
            <p:nvPr/>
          </p:nvSpPr>
          <p:spPr bwMode="auto">
            <a:xfrm>
              <a:off x="2208" y="159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4881" name="Line 10"/>
            <p:cNvSpPr>
              <a:spLocks noChangeShapeType="1"/>
            </p:cNvSpPr>
            <p:nvPr/>
          </p:nvSpPr>
          <p:spPr bwMode="auto">
            <a:xfrm>
              <a:off x="576" y="1056"/>
              <a:ext cx="576" cy="57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82" name="Line 11"/>
            <p:cNvSpPr>
              <a:spLocks noChangeShapeType="1"/>
            </p:cNvSpPr>
            <p:nvPr/>
          </p:nvSpPr>
          <p:spPr bwMode="auto">
            <a:xfrm flipH="1">
              <a:off x="2256" y="1680"/>
              <a:ext cx="624" cy="672"/>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83" name="Text Box 12"/>
            <p:cNvSpPr txBox="1">
              <a:spLocks noChangeArrowheads="1"/>
            </p:cNvSpPr>
            <p:nvPr/>
          </p:nvSpPr>
          <p:spPr bwMode="auto">
            <a:xfrm>
              <a:off x="192" y="816"/>
              <a:ext cx="3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a</a:t>
              </a:r>
              <a:endParaRPr lang="en-US" sz="2400" b="1"/>
            </a:p>
          </p:txBody>
        </p:sp>
        <p:sp>
          <p:nvSpPr>
            <p:cNvPr id="34884" name="Line 13"/>
            <p:cNvSpPr>
              <a:spLocks noChangeShapeType="1"/>
            </p:cNvSpPr>
            <p:nvPr/>
          </p:nvSpPr>
          <p:spPr bwMode="auto">
            <a:xfrm flipH="1" flipV="1">
              <a:off x="1728" y="1056"/>
              <a:ext cx="528" cy="56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85" name="Line 14"/>
            <p:cNvSpPr>
              <a:spLocks noChangeShapeType="1"/>
            </p:cNvSpPr>
            <p:nvPr/>
          </p:nvSpPr>
          <p:spPr bwMode="auto">
            <a:xfrm flipH="1">
              <a:off x="1776" y="1680"/>
              <a:ext cx="52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86" name="Line 15"/>
            <p:cNvSpPr>
              <a:spLocks noChangeShapeType="1"/>
            </p:cNvSpPr>
            <p:nvPr/>
          </p:nvSpPr>
          <p:spPr bwMode="auto">
            <a:xfrm rot="-5400000">
              <a:off x="581" y="1685"/>
              <a:ext cx="566" cy="57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87" name="Oval 16"/>
            <p:cNvSpPr>
              <a:spLocks noChangeArrowheads="1"/>
            </p:cNvSpPr>
            <p:nvPr/>
          </p:nvSpPr>
          <p:spPr bwMode="auto">
            <a:xfrm>
              <a:off x="1104" y="158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4888" name="Text Box 17"/>
            <p:cNvSpPr txBox="1">
              <a:spLocks noChangeArrowheads="1"/>
            </p:cNvSpPr>
            <p:nvPr/>
          </p:nvSpPr>
          <p:spPr bwMode="auto">
            <a:xfrm>
              <a:off x="241" y="1968"/>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b</a:t>
              </a:r>
              <a:endParaRPr lang="en-US" sz="2400" b="1"/>
            </a:p>
          </p:txBody>
        </p:sp>
        <p:sp>
          <p:nvSpPr>
            <p:cNvPr id="34889" name="Text Box 18"/>
            <p:cNvSpPr txBox="1">
              <a:spLocks noChangeArrowheads="1"/>
            </p:cNvSpPr>
            <p:nvPr/>
          </p:nvSpPr>
          <p:spPr bwMode="auto">
            <a:xfrm>
              <a:off x="2064" y="2448"/>
              <a:ext cx="3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g</a:t>
              </a:r>
              <a:endParaRPr lang="en-US" sz="2400" b="1"/>
            </a:p>
          </p:txBody>
        </p:sp>
        <p:sp>
          <p:nvSpPr>
            <p:cNvPr id="34890" name="Text Box 19"/>
            <p:cNvSpPr txBox="1">
              <a:spLocks noChangeArrowheads="1"/>
            </p:cNvSpPr>
            <p:nvPr/>
          </p:nvSpPr>
          <p:spPr bwMode="auto">
            <a:xfrm>
              <a:off x="2209" y="1296"/>
              <a:ext cx="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f</a:t>
              </a:r>
              <a:endParaRPr lang="en-US" sz="2400" b="1"/>
            </a:p>
          </p:txBody>
        </p:sp>
        <p:sp>
          <p:nvSpPr>
            <p:cNvPr id="34891" name="Text Box 20"/>
            <p:cNvSpPr txBox="1">
              <a:spLocks noChangeArrowheads="1"/>
            </p:cNvSpPr>
            <p:nvPr/>
          </p:nvSpPr>
          <p:spPr bwMode="auto">
            <a:xfrm>
              <a:off x="1440" y="1728"/>
              <a:ext cx="3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e</a:t>
              </a:r>
              <a:endParaRPr lang="en-US" sz="2400" b="1"/>
            </a:p>
          </p:txBody>
        </p:sp>
        <p:sp>
          <p:nvSpPr>
            <p:cNvPr id="34892" name="Text Box 21"/>
            <p:cNvSpPr txBox="1">
              <a:spLocks noChangeArrowheads="1"/>
            </p:cNvSpPr>
            <p:nvPr/>
          </p:nvSpPr>
          <p:spPr bwMode="auto">
            <a:xfrm>
              <a:off x="816" y="1536"/>
              <a:ext cx="3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c</a:t>
              </a:r>
              <a:endParaRPr lang="en-US" sz="2400" b="1"/>
            </a:p>
          </p:txBody>
        </p:sp>
        <p:sp>
          <p:nvSpPr>
            <p:cNvPr id="34893" name="Oval 22"/>
            <p:cNvSpPr>
              <a:spLocks noChangeArrowheads="1"/>
            </p:cNvSpPr>
            <p:nvPr/>
          </p:nvSpPr>
          <p:spPr bwMode="auto">
            <a:xfrm>
              <a:off x="480" y="960"/>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4894" name="Oval 23"/>
            <p:cNvSpPr>
              <a:spLocks noChangeArrowheads="1"/>
            </p:cNvSpPr>
            <p:nvPr/>
          </p:nvSpPr>
          <p:spPr bwMode="auto">
            <a:xfrm>
              <a:off x="480" y="2256"/>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4895" name="Text Box 24"/>
            <p:cNvSpPr txBox="1">
              <a:spLocks noChangeArrowheads="1"/>
            </p:cNvSpPr>
            <p:nvPr/>
          </p:nvSpPr>
          <p:spPr bwMode="auto">
            <a:xfrm>
              <a:off x="1536" y="672"/>
              <a:ext cx="3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d</a:t>
              </a:r>
              <a:endParaRPr lang="en-US" sz="2400" b="1"/>
            </a:p>
          </p:txBody>
        </p:sp>
        <p:sp>
          <p:nvSpPr>
            <p:cNvPr id="34896" name="Line 25"/>
            <p:cNvSpPr>
              <a:spLocks noChangeShapeType="1"/>
            </p:cNvSpPr>
            <p:nvPr/>
          </p:nvSpPr>
          <p:spPr bwMode="auto">
            <a:xfrm>
              <a:off x="2256" y="1728"/>
              <a:ext cx="0" cy="624"/>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97" name="Oval 26"/>
            <p:cNvSpPr>
              <a:spLocks noChangeArrowheads="1"/>
            </p:cNvSpPr>
            <p:nvPr/>
          </p:nvSpPr>
          <p:spPr bwMode="auto">
            <a:xfrm>
              <a:off x="2832" y="158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4898" name="Oval 27"/>
            <p:cNvSpPr>
              <a:spLocks noChangeArrowheads="1"/>
            </p:cNvSpPr>
            <p:nvPr/>
          </p:nvSpPr>
          <p:spPr bwMode="auto">
            <a:xfrm>
              <a:off x="3456" y="86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4899" name="Oval 28"/>
            <p:cNvSpPr>
              <a:spLocks noChangeArrowheads="1"/>
            </p:cNvSpPr>
            <p:nvPr/>
          </p:nvSpPr>
          <p:spPr bwMode="auto">
            <a:xfrm>
              <a:off x="2160" y="230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4901" name="Line 30"/>
            <p:cNvSpPr>
              <a:spLocks noChangeShapeType="1"/>
            </p:cNvSpPr>
            <p:nvPr/>
          </p:nvSpPr>
          <p:spPr bwMode="auto">
            <a:xfrm>
              <a:off x="2928" y="1056"/>
              <a:ext cx="0" cy="67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902" name="Line 31"/>
            <p:cNvSpPr>
              <a:spLocks noChangeShapeType="1"/>
            </p:cNvSpPr>
            <p:nvPr/>
          </p:nvSpPr>
          <p:spPr bwMode="auto">
            <a:xfrm>
              <a:off x="3552" y="1008"/>
              <a:ext cx="0" cy="624"/>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903" name="Line 32"/>
            <p:cNvSpPr>
              <a:spLocks noChangeShapeType="1"/>
            </p:cNvSpPr>
            <p:nvPr/>
          </p:nvSpPr>
          <p:spPr bwMode="auto">
            <a:xfrm rot="-5400000">
              <a:off x="3240" y="1416"/>
              <a:ext cx="0" cy="528"/>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904" name="Line 33"/>
            <p:cNvSpPr>
              <a:spLocks noChangeShapeType="1"/>
            </p:cNvSpPr>
            <p:nvPr/>
          </p:nvSpPr>
          <p:spPr bwMode="auto">
            <a:xfrm rot="-5400000">
              <a:off x="2616" y="1416"/>
              <a:ext cx="0" cy="52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905" name="Text Box 34"/>
            <p:cNvSpPr txBox="1">
              <a:spLocks noChangeArrowheads="1"/>
            </p:cNvSpPr>
            <p:nvPr/>
          </p:nvSpPr>
          <p:spPr bwMode="auto">
            <a:xfrm>
              <a:off x="3552" y="1728"/>
              <a:ext cx="3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k</a:t>
              </a:r>
              <a:endParaRPr lang="en-US" sz="2400" b="1"/>
            </a:p>
          </p:txBody>
        </p:sp>
        <p:sp>
          <p:nvSpPr>
            <p:cNvPr id="34906" name="Text Box 35"/>
            <p:cNvSpPr txBox="1">
              <a:spLocks noChangeArrowheads="1"/>
            </p:cNvSpPr>
            <p:nvPr/>
          </p:nvSpPr>
          <p:spPr bwMode="auto">
            <a:xfrm>
              <a:off x="2832" y="1776"/>
              <a:ext cx="3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h</a:t>
              </a:r>
              <a:endParaRPr lang="en-US" sz="2400" b="1"/>
            </a:p>
          </p:txBody>
        </p:sp>
        <p:sp>
          <p:nvSpPr>
            <p:cNvPr id="34907" name="Text Box 36"/>
            <p:cNvSpPr txBox="1">
              <a:spLocks noChangeArrowheads="1"/>
            </p:cNvSpPr>
            <p:nvPr/>
          </p:nvSpPr>
          <p:spPr bwMode="auto">
            <a:xfrm>
              <a:off x="3552" y="672"/>
              <a:ext cx="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j</a:t>
              </a:r>
              <a:endParaRPr lang="en-US" sz="2400" b="1"/>
            </a:p>
          </p:txBody>
        </p:sp>
        <p:sp>
          <p:nvSpPr>
            <p:cNvPr id="34908" name="Text Box 37"/>
            <p:cNvSpPr txBox="1">
              <a:spLocks noChangeArrowheads="1"/>
            </p:cNvSpPr>
            <p:nvPr/>
          </p:nvSpPr>
          <p:spPr bwMode="auto">
            <a:xfrm>
              <a:off x="2784" y="672"/>
              <a:ext cx="2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i</a:t>
              </a:r>
              <a:endParaRPr lang="en-US" sz="2400" b="1"/>
            </a:p>
          </p:txBody>
        </p:sp>
        <p:sp>
          <p:nvSpPr>
            <p:cNvPr id="34900" name="Oval 29"/>
            <p:cNvSpPr>
              <a:spLocks noChangeArrowheads="1"/>
            </p:cNvSpPr>
            <p:nvPr/>
          </p:nvSpPr>
          <p:spPr bwMode="auto">
            <a:xfrm>
              <a:off x="3504" y="158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grpSp>
      <p:sp>
        <p:nvSpPr>
          <p:cNvPr id="93236" name="Rectangle 52"/>
          <p:cNvSpPr>
            <a:spLocks noChangeArrowheads="1"/>
          </p:cNvSpPr>
          <p:nvPr/>
        </p:nvSpPr>
        <p:spPr bwMode="auto">
          <a:xfrm>
            <a:off x="533400" y="5562600"/>
            <a:ext cx="7696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90000"/>
              </a:lnSpc>
              <a:spcBef>
                <a:spcPct val="20000"/>
              </a:spcBef>
              <a:buClr>
                <a:schemeClr val="tx2"/>
              </a:buClr>
              <a:buSzPct val="120000"/>
            </a:pPr>
            <a:r>
              <a:rPr lang="en-US" sz="2800" b="0">
                <a:latin typeface="+mn-lt"/>
              </a:rPr>
              <a:t>Lùi về </a:t>
            </a:r>
            <a:r>
              <a:rPr lang="en-US" sz="2800" b="0" i="1">
                <a:latin typeface="+mn-lt"/>
              </a:rPr>
              <a:t>c</a:t>
            </a:r>
            <a:r>
              <a:rPr lang="en-US" sz="2800" b="0">
                <a:latin typeface="+mn-lt"/>
              </a:rPr>
              <a:t> và thêm </a:t>
            </a:r>
            <a:r>
              <a:rPr lang="en-US" sz="2800" b="0" i="1">
                <a:latin typeface="+mn-lt"/>
              </a:rPr>
              <a:t>b</a:t>
            </a:r>
            <a:r>
              <a:rPr lang="en-US" sz="2800" b="0">
                <a:latin typeface="+mn-lt"/>
              </a:rPr>
              <a:t> làm con thứ hai của nó . </a:t>
            </a:r>
          </a:p>
        </p:txBody>
      </p:sp>
      <p:sp>
        <p:nvSpPr>
          <p:cNvPr id="93242" name="Line 58"/>
          <p:cNvSpPr>
            <a:spLocks noChangeShapeType="1"/>
          </p:cNvSpPr>
          <p:nvPr/>
        </p:nvSpPr>
        <p:spPr bwMode="auto">
          <a:xfrm>
            <a:off x="6862763" y="1371600"/>
            <a:ext cx="381000" cy="609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243" name="Oval 59"/>
          <p:cNvSpPr>
            <a:spLocks noChangeArrowheads="1"/>
          </p:cNvSpPr>
          <p:nvPr/>
        </p:nvSpPr>
        <p:spPr bwMode="auto">
          <a:xfrm flipH="1">
            <a:off x="7167563" y="19050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3244" name="Line 60"/>
          <p:cNvSpPr>
            <a:spLocks noChangeShapeType="1"/>
          </p:cNvSpPr>
          <p:nvPr/>
        </p:nvSpPr>
        <p:spPr bwMode="auto">
          <a:xfrm>
            <a:off x="7319963" y="2057400"/>
            <a:ext cx="381000" cy="609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245" name="Oval 61"/>
          <p:cNvSpPr>
            <a:spLocks noChangeArrowheads="1"/>
          </p:cNvSpPr>
          <p:nvPr/>
        </p:nvSpPr>
        <p:spPr bwMode="auto">
          <a:xfrm flipH="1">
            <a:off x="7548563" y="2514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3246" name="Line 62"/>
          <p:cNvSpPr>
            <a:spLocks noChangeShapeType="1"/>
          </p:cNvSpPr>
          <p:nvPr/>
        </p:nvSpPr>
        <p:spPr bwMode="auto">
          <a:xfrm>
            <a:off x="7762875" y="2743200"/>
            <a:ext cx="395288" cy="609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247" name="Oval 63"/>
          <p:cNvSpPr>
            <a:spLocks noChangeArrowheads="1"/>
          </p:cNvSpPr>
          <p:nvPr/>
        </p:nvSpPr>
        <p:spPr bwMode="auto">
          <a:xfrm flipH="1">
            <a:off x="8539163" y="4038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l" eaLnBrk="0" hangingPunct="0"/>
            <a:endParaRPr lang="en-US" sz="2800" b="0">
              <a:latin typeface="+mn-lt"/>
            </a:endParaRPr>
          </a:p>
        </p:txBody>
      </p:sp>
      <p:sp>
        <p:nvSpPr>
          <p:cNvPr id="93248" name="Oval 64"/>
          <p:cNvSpPr>
            <a:spLocks noChangeArrowheads="1"/>
          </p:cNvSpPr>
          <p:nvPr/>
        </p:nvSpPr>
        <p:spPr bwMode="auto">
          <a:xfrm flipH="1">
            <a:off x="8081963" y="3276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3249" name="Line 65"/>
          <p:cNvSpPr>
            <a:spLocks noChangeShapeType="1"/>
          </p:cNvSpPr>
          <p:nvPr/>
        </p:nvSpPr>
        <p:spPr bwMode="auto">
          <a:xfrm>
            <a:off x="8234363" y="3505200"/>
            <a:ext cx="381000" cy="609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250" name="Text Box 66"/>
          <p:cNvSpPr txBox="1">
            <a:spLocks noChangeArrowheads="1"/>
          </p:cNvSpPr>
          <p:nvPr/>
        </p:nvSpPr>
        <p:spPr bwMode="auto">
          <a:xfrm flipH="1">
            <a:off x="7443788" y="1600200"/>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d</a:t>
            </a:r>
            <a:endParaRPr lang="en-US" sz="2400" b="1"/>
          </a:p>
        </p:txBody>
      </p:sp>
      <p:sp>
        <p:nvSpPr>
          <p:cNvPr id="93251" name="Text Box 67"/>
          <p:cNvSpPr txBox="1">
            <a:spLocks noChangeArrowheads="1"/>
          </p:cNvSpPr>
          <p:nvPr/>
        </p:nvSpPr>
        <p:spPr bwMode="auto">
          <a:xfrm flipH="1">
            <a:off x="7639050" y="22098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e</a:t>
            </a:r>
            <a:endParaRPr lang="en-US" sz="2400" b="1"/>
          </a:p>
        </p:txBody>
      </p:sp>
      <p:sp>
        <p:nvSpPr>
          <p:cNvPr id="93252" name="Text Box 68"/>
          <p:cNvSpPr txBox="1">
            <a:spLocks noChangeArrowheads="1"/>
          </p:cNvSpPr>
          <p:nvPr/>
        </p:nvSpPr>
        <p:spPr bwMode="auto">
          <a:xfrm flipH="1">
            <a:off x="8372475" y="30480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c</a:t>
            </a:r>
            <a:endParaRPr lang="en-US" sz="2400" b="1"/>
          </a:p>
        </p:txBody>
      </p:sp>
      <p:sp>
        <p:nvSpPr>
          <p:cNvPr id="93253" name="Text Box 69"/>
          <p:cNvSpPr txBox="1">
            <a:spLocks noChangeArrowheads="1"/>
          </p:cNvSpPr>
          <p:nvPr/>
        </p:nvSpPr>
        <p:spPr bwMode="auto">
          <a:xfrm flipH="1">
            <a:off x="8748713" y="3733800"/>
            <a:ext cx="395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a</a:t>
            </a:r>
            <a:endParaRPr lang="en-US" sz="2400" b="1"/>
          </a:p>
        </p:txBody>
      </p:sp>
      <p:sp>
        <p:nvSpPr>
          <p:cNvPr id="93255" name="Oval 71"/>
          <p:cNvSpPr>
            <a:spLocks noChangeArrowheads="1"/>
          </p:cNvSpPr>
          <p:nvPr/>
        </p:nvSpPr>
        <p:spPr bwMode="auto">
          <a:xfrm>
            <a:off x="7620000" y="4038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l" eaLnBrk="0" hangingPunct="0"/>
            <a:endParaRPr lang="en-US" sz="2800" b="0">
              <a:latin typeface="+mn-lt"/>
            </a:endParaRPr>
          </a:p>
        </p:txBody>
      </p:sp>
      <p:sp>
        <p:nvSpPr>
          <p:cNvPr id="93256" name="Line 72"/>
          <p:cNvSpPr>
            <a:spLocks noChangeShapeType="1"/>
          </p:cNvSpPr>
          <p:nvPr/>
        </p:nvSpPr>
        <p:spPr bwMode="auto">
          <a:xfrm flipH="1">
            <a:off x="7772400" y="3505200"/>
            <a:ext cx="381000" cy="609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257" name="Text Box 73"/>
          <p:cNvSpPr txBox="1">
            <a:spLocks noChangeArrowheads="1"/>
          </p:cNvSpPr>
          <p:nvPr/>
        </p:nvSpPr>
        <p:spPr bwMode="auto">
          <a:xfrm>
            <a:off x="7162800" y="3810000"/>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b</a:t>
            </a:r>
            <a:endParaRPr lang="en-US" sz="2400" b="1"/>
          </a:p>
        </p:txBody>
      </p:sp>
      <p:sp>
        <p:nvSpPr>
          <p:cNvPr id="93259" name="Rectangle 75"/>
          <p:cNvSpPr>
            <a:spLocks noChangeArrowheads="1"/>
          </p:cNvSpPr>
          <p:nvPr/>
        </p:nvSpPr>
        <p:spPr bwMode="auto">
          <a:xfrm>
            <a:off x="381000" y="4439305"/>
            <a:ext cx="49359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buClr>
                <a:schemeClr val="tx2"/>
              </a:buClr>
              <a:buSzPct val="120000"/>
            </a:pPr>
            <a:r>
              <a:rPr lang="en-US" sz="2800" b="0">
                <a:latin typeface="+mn-lt"/>
              </a:rPr>
              <a:t> Thêm </a:t>
            </a:r>
            <a:r>
              <a:rPr lang="en-US" sz="2800" b="0" i="1">
                <a:latin typeface="+mn-lt"/>
              </a:rPr>
              <a:t>i </a:t>
            </a:r>
            <a:r>
              <a:rPr lang="en-US" sz="2800" b="0">
                <a:latin typeface="+mn-lt"/>
              </a:rPr>
              <a:t>làm con thứ hai của </a:t>
            </a:r>
            <a:r>
              <a:rPr lang="en-US" sz="2800" b="0" i="1">
                <a:latin typeface="+mn-lt"/>
              </a:rPr>
              <a:t>h</a:t>
            </a:r>
            <a:endParaRPr lang="en-US" sz="2800" b="0">
              <a:latin typeface="+mn-lt"/>
            </a:endParaRPr>
          </a:p>
        </p:txBody>
      </p:sp>
      <p:grpSp>
        <p:nvGrpSpPr>
          <p:cNvPr id="34836" name="Group 95"/>
          <p:cNvGrpSpPr>
            <a:grpSpLocks/>
          </p:cNvGrpSpPr>
          <p:nvPr/>
        </p:nvGrpSpPr>
        <p:grpSpPr bwMode="auto">
          <a:xfrm>
            <a:off x="4576763" y="838200"/>
            <a:ext cx="2362200" cy="3429000"/>
            <a:chOff x="2883" y="288"/>
            <a:chExt cx="1488" cy="2160"/>
          </a:xfrm>
        </p:grpSpPr>
        <p:sp>
          <p:nvSpPr>
            <p:cNvPr id="34858" name="Text Box 51"/>
            <p:cNvSpPr txBox="1">
              <a:spLocks noChangeArrowheads="1"/>
            </p:cNvSpPr>
            <p:nvPr/>
          </p:nvSpPr>
          <p:spPr bwMode="auto">
            <a:xfrm>
              <a:off x="2883" y="2112"/>
              <a:ext cx="2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j</a:t>
              </a:r>
              <a:endParaRPr lang="en-US" sz="2400" b="1"/>
            </a:p>
          </p:txBody>
        </p:sp>
        <p:grpSp>
          <p:nvGrpSpPr>
            <p:cNvPr id="34859" name="Group 94"/>
            <p:cNvGrpSpPr>
              <a:grpSpLocks/>
            </p:cNvGrpSpPr>
            <p:nvPr/>
          </p:nvGrpSpPr>
          <p:grpSpPr bwMode="auto">
            <a:xfrm>
              <a:off x="3075" y="288"/>
              <a:ext cx="1296" cy="2160"/>
              <a:chOff x="3075" y="288"/>
              <a:chExt cx="1296" cy="2160"/>
            </a:xfrm>
          </p:grpSpPr>
          <p:sp>
            <p:nvSpPr>
              <p:cNvPr id="34860" name="Oval 38"/>
              <p:cNvSpPr>
                <a:spLocks noChangeArrowheads="1"/>
              </p:cNvSpPr>
              <p:nvPr/>
            </p:nvSpPr>
            <p:spPr bwMode="auto">
              <a:xfrm>
                <a:off x="4227" y="528"/>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4861" name="Text Box 39"/>
              <p:cNvSpPr txBox="1">
                <a:spLocks noChangeArrowheads="1"/>
              </p:cNvSpPr>
              <p:nvPr/>
            </p:nvSpPr>
            <p:spPr bwMode="auto">
              <a:xfrm>
                <a:off x="3987" y="288"/>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f</a:t>
                </a:r>
                <a:endParaRPr lang="en-US" sz="2400" b="1"/>
              </a:p>
            </p:txBody>
          </p:sp>
          <p:sp>
            <p:nvSpPr>
              <p:cNvPr id="34862" name="Line 40"/>
              <p:cNvSpPr>
                <a:spLocks noChangeShapeType="1"/>
              </p:cNvSpPr>
              <p:nvPr/>
            </p:nvSpPr>
            <p:spPr bwMode="auto">
              <a:xfrm flipH="1">
                <a:off x="4035" y="624"/>
                <a:ext cx="240" cy="38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63" name="Oval 41"/>
              <p:cNvSpPr>
                <a:spLocks noChangeArrowheads="1"/>
              </p:cNvSpPr>
              <p:nvPr/>
            </p:nvSpPr>
            <p:spPr bwMode="auto">
              <a:xfrm>
                <a:off x="3939" y="960"/>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4864" name="Line 42"/>
              <p:cNvSpPr>
                <a:spLocks noChangeShapeType="1"/>
              </p:cNvSpPr>
              <p:nvPr/>
            </p:nvSpPr>
            <p:spPr bwMode="auto">
              <a:xfrm flipH="1">
                <a:off x="3747" y="1056"/>
                <a:ext cx="240" cy="38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65" name="Oval 43"/>
              <p:cNvSpPr>
                <a:spLocks noChangeArrowheads="1"/>
              </p:cNvSpPr>
              <p:nvPr/>
            </p:nvSpPr>
            <p:spPr bwMode="auto">
              <a:xfrm>
                <a:off x="3699" y="134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4866" name="Line 44"/>
              <p:cNvSpPr>
                <a:spLocks noChangeShapeType="1"/>
              </p:cNvSpPr>
              <p:nvPr/>
            </p:nvSpPr>
            <p:spPr bwMode="auto">
              <a:xfrm flipH="1">
                <a:off x="3459" y="1488"/>
                <a:ext cx="240" cy="38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67" name="Oval 45"/>
              <p:cNvSpPr>
                <a:spLocks noChangeArrowheads="1"/>
              </p:cNvSpPr>
              <p:nvPr/>
            </p:nvSpPr>
            <p:spPr bwMode="auto">
              <a:xfrm>
                <a:off x="3075" y="230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4868" name="Oval 46"/>
              <p:cNvSpPr>
                <a:spLocks noChangeArrowheads="1"/>
              </p:cNvSpPr>
              <p:nvPr/>
            </p:nvSpPr>
            <p:spPr bwMode="auto">
              <a:xfrm>
                <a:off x="3363" y="182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4869" name="Line 47"/>
              <p:cNvSpPr>
                <a:spLocks noChangeShapeType="1"/>
              </p:cNvSpPr>
              <p:nvPr/>
            </p:nvSpPr>
            <p:spPr bwMode="auto">
              <a:xfrm flipH="1">
                <a:off x="3171" y="1968"/>
                <a:ext cx="240" cy="38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70" name="Text Box 48"/>
              <p:cNvSpPr txBox="1">
                <a:spLocks noChangeArrowheads="1"/>
              </p:cNvSpPr>
              <p:nvPr/>
            </p:nvSpPr>
            <p:spPr bwMode="auto">
              <a:xfrm>
                <a:off x="3651" y="768"/>
                <a:ext cx="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g</a:t>
                </a:r>
                <a:endParaRPr lang="en-US" sz="2400" b="1"/>
              </a:p>
            </p:txBody>
          </p:sp>
          <p:sp>
            <p:nvSpPr>
              <p:cNvPr id="34871" name="Text Box 49"/>
              <p:cNvSpPr txBox="1">
                <a:spLocks noChangeArrowheads="1"/>
              </p:cNvSpPr>
              <p:nvPr/>
            </p:nvSpPr>
            <p:spPr bwMode="auto">
              <a:xfrm>
                <a:off x="3459" y="1152"/>
                <a:ext cx="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h</a:t>
                </a:r>
                <a:endParaRPr lang="en-US" sz="2400" b="1"/>
              </a:p>
            </p:txBody>
          </p:sp>
          <p:sp>
            <p:nvSpPr>
              <p:cNvPr id="34872" name="Text Box 50"/>
              <p:cNvSpPr txBox="1">
                <a:spLocks noChangeArrowheads="1"/>
              </p:cNvSpPr>
              <p:nvPr/>
            </p:nvSpPr>
            <p:spPr bwMode="auto">
              <a:xfrm>
                <a:off x="3075" y="1680"/>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k</a:t>
                </a:r>
                <a:endParaRPr lang="en-US" sz="2400" b="1"/>
              </a:p>
            </p:txBody>
          </p:sp>
          <p:sp>
            <p:nvSpPr>
              <p:cNvPr id="34873" name="Text Box 57"/>
              <p:cNvSpPr txBox="1">
                <a:spLocks noChangeArrowheads="1"/>
              </p:cNvSpPr>
              <p:nvPr/>
            </p:nvSpPr>
            <p:spPr bwMode="auto">
              <a:xfrm flipH="1">
                <a:off x="4081" y="1776"/>
                <a:ext cx="2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000" b="1" i="1"/>
                  <a:t> i</a:t>
                </a:r>
                <a:endParaRPr lang="en-US" sz="2400" b="1"/>
              </a:p>
            </p:txBody>
          </p:sp>
          <p:sp>
            <p:nvSpPr>
              <p:cNvPr id="34874" name="Oval 56"/>
              <p:cNvSpPr>
                <a:spLocks noChangeArrowheads="1"/>
              </p:cNvSpPr>
              <p:nvPr/>
            </p:nvSpPr>
            <p:spPr bwMode="auto">
              <a:xfrm flipH="1">
                <a:off x="4227" y="528"/>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34875" name="Line 76"/>
              <p:cNvSpPr>
                <a:spLocks noChangeShapeType="1"/>
              </p:cNvSpPr>
              <p:nvPr/>
            </p:nvSpPr>
            <p:spPr bwMode="auto">
              <a:xfrm>
                <a:off x="3792" y="1440"/>
                <a:ext cx="240" cy="38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4876" name="Oval 77"/>
              <p:cNvSpPr>
                <a:spLocks noChangeArrowheads="1"/>
              </p:cNvSpPr>
              <p:nvPr/>
            </p:nvSpPr>
            <p:spPr bwMode="auto">
              <a:xfrm flipH="1">
                <a:off x="3984" y="182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grpSp>
      </p:grpSp>
      <p:sp>
        <p:nvSpPr>
          <p:cNvPr id="93263" name="Rectangle 79"/>
          <p:cNvSpPr>
            <a:spLocks noChangeArrowheads="1"/>
          </p:cNvSpPr>
          <p:nvPr/>
        </p:nvSpPr>
        <p:spPr bwMode="auto">
          <a:xfrm>
            <a:off x="5226050" y="4446110"/>
            <a:ext cx="18020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sz="2800" b="0">
                <a:latin typeface="+mn-lt"/>
              </a:rPr>
              <a:t>và lùi về </a:t>
            </a:r>
            <a:r>
              <a:rPr lang="en-US" sz="2800" b="0" i="1">
                <a:latin typeface="+mn-lt"/>
              </a:rPr>
              <a:t>f</a:t>
            </a:r>
            <a:r>
              <a:rPr lang="en-US" sz="2800" b="0">
                <a:latin typeface="+mn-lt"/>
              </a:rPr>
              <a:t>.</a:t>
            </a:r>
          </a:p>
        </p:txBody>
      </p:sp>
      <p:sp>
        <p:nvSpPr>
          <p:cNvPr id="93265" name="Rectangle 81"/>
          <p:cNvSpPr>
            <a:spLocks noChangeArrowheads="1"/>
          </p:cNvSpPr>
          <p:nvPr/>
        </p:nvSpPr>
        <p:spPr bwMode="auto">
          <a:xfrm>
            <a:off x="381000" y="4963180"/>
            <a:ext cx="62776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buClr>
                <a:schemeClr val="tx2"/>
              </a:buClr>
              <a:buSzPct val="120000"/>
            </a:pPr>
            <a:r>
              <a:rPr lang="en-US" sz="2800" b="0">
                <a:latin typeface="+mn-lt"/>
              </a:rPr>
              <a:t> Lại thêm các hậu duệ của </a:t>
            </a:r>
            <a:r>
              <a:rPr lang="en-US" sz="2800" b="0" i="1">
                <a:latin typeface="+mn-lt"/>
              </a:rPr>
              <a:t>f </a:t>
            </a:r>
            <a:r>
              <a:rPr lang="en-US" sz="2800" b="0">
                <a:latin typeface="+mn-lt"/>
              </a:rPr>
              <a:t>: </a:t>
            </a:r>
            <a:r>
              <a:rPr lang="en-US" sz="2800" b="0" i="1">
                <a:latin typeface="+mn-lt"/>
              </a:rPr>
              <a:t>d, e, c, a</a:t>
            </a:r>
          </a:p>
        </p:txBody>
      </p:sp>
      <p:sp>
        <p:nvSpPr>
          <p:cNvPr id="93267" name="Rectangle 83"/>
          <p:cNvSpPr>
            <a:spLocks noChangeArrowheads="1"/>
          </p:cNvSpPr>
          <p:nvPr/>
        </p:nvSpPr>
        <p:spPr bwMode="auto">
          <a:xfrm>
            <a:off x="457200" y="6172200"/>
            <a:ext cx="73372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buClr>
                <a:schemeClr val="tx2"/>
              </a:buClr>
              <a:buSzPct val="120000"/>
            </a:pPr>
            <a:r>
              <a:rPr lang="en-US" sz="2800" b="0">
                <a:latin typeface="+mn-lt"/>
              </a:rPr>
              <a:t>Cây thu được là cây khung của đồ thị đã cho</a:t>
            </a:r>
          </a:p>
        </p:txBody>
      </p:sp>
      <p:sp>
        <p:nvSpPr>
          <p:cNvPr id="93268" name="Oval 84"/>
          <p:cNvSpPr>
            <a:spLocks noChangeArrowheads="1"/>
          </p:cNvSpPr>
          <p:nvPr/>
        </p:nvSpPr>
        <p:spPr bwMode="auto">
          <a:xfrm flipH="1">
            <a:off x="3810000" y="2362200"/>
            <a:ext cx="228600" cy="228600"/>
          </a:xfrm>
          <a:prstGeom prst="ellipse">
            <a:avLst/>
          </a:prstGeom>
          <a:solidFill>
            <a:schemeClr val="accent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3269" name="Line 85"/>
          <p:cNvSpPr>
            <a:spLocks noChangeShapeType="1"/>
          </p:cNvSpPr>
          <p:nvPr/>
        </p:nvSpPr>
        <p:spPr bwMode="auto">
          <a:xfrm flipV="1">
            <a:off x="3962400" y="1524000"/>
            <a:ext cx="0" cy="838200"/>
          </a:xfrm>
          <a:prstGeom prst="line">
            <a:avLst/>
          </a:prstGeom>
          <a:noFill/>
          <a:ln w="38100">
            <a:solidFill>
              <a:srgbClr val="0070C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270" name="Oval 86"/>
          <p:cNvSpPr>
            <a:spLocks noChangeArrowheads="1"/>
          </p:cNvSpPr>
          <p:nvPr/>
        </p:nvSpPr>
        <p:spPr bwMode="auto">
          <a:xfrm flipH="1">
            <a:off x="3810000" y="1295400"/>
            <a:ext cx="228600" cy="228600"/>
          </a:xfrm>
          <a:prstGeom prst="ellipse">
            <a:avLst/>
          </a:prstGeom>
          <a:solidFill>
            <a:schemeClr val="accent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3271" name="Oval 87"/>
          <p:cNvSpPr>
            <a:spLocks noChangeArrowheads="1"/>
          </p:cNvSpPr>
          <p:nvPr/>
        </p:nvSpPr>
        <p:spPr bwMode="auto">
          <a:xfrm flipH="1">
            <a:off x="2971800" y="2362200"/>
            <a:ext cx="228600" cy="228600"/>
          </a:xfrm>
          <a:prstGeom prst="ellipse">
            <a:avLst/>
          </a:prstGeom>
          <a:solidFill>
            <a:srgbClr val="FF0000"/>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3272" name="Line 88"/>
          <p:cNvSpPr>
            <a:spLocks noChangeShapeType="1"/>
          </p:cNvSpPr>
          <p:nvPr/>
        </p:nvSpPr>
        <p:spPr bwMode="auto">
          <a:xfrm flipH="1" flipV="1">
            <a:off x="2438400" y="1600200"/>
            <a:ext cx="609600" cy="762000"/>
          </a:xfrm>
          <a:prstGeom prst="line">
            <a:avLst/>
          </a:prstGeom>
          <a:noFill/>
          <a:ln w="57150">
            <a:solidFill>
              <a:schemeClr val="accent6">
                <a:lumMod val="40000"/>
                <a:lumOff val="60000"/>
              </a:schemeClr>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273" name="Line 89"/>
          <p:cNvSpPr>
            <a:spLocks noChangeShapeType="1"/>
          </p:cNvSpPr>
          <p:nvPr/>
        </p:nvSpPr>
        <p:spPr bwMode="auto">
          <a:xfrm flipV="1">
            <a:off x="2362200" y="1600200"/>
            <a:ext cx="0" cy="838200"/>
          </a:xfrm>
          <a:prstGeom prst="line">
            <a:avLst/>
          </a:prstGeom>
          <a:noFill/>
          <a:ln w="57150">
            <a:solidFill>
              <a:schemeClr val="accent6">
                <a:lumMod val="40000"/>
                <a:lumOff val="60000"/>
              </a:schemeClr>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274" name="Line 90"/>
          <p:cNvSpPr>
            <a:spLocks noChangeShapeType="1"/>
          </p:cNvSpPr>
          <p:nvPr/>
        </p:nvSpPr>
        <p:spPr bwMode="auto">
          <a:xfrm flipV="1">
            <a:off x="1752600" y="2514600"/>
            <a:ext cx="609600" cy="0"/>
          </a:xfrm>
          <a:prstGeom prst="line">
            <a:avLst/>
          </a:prstGeom>
          <a:noFill/>
          <a:ln w="57150">
            <a:solidFill>
              <a:schemeClr val="accent6">
                <a:lumMod val="40000"/>
                <a:lumOff val="60000"/>
              </a:schemeClr>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275" name="Line 91"/>
          <p:cNvSpPr>
            <a:spLocks noChangeShapeType="1"/>
          </p:cNvSpPr>
          <p:nvPr/>
        </p:nvSpPr>
        <p:spPr bwMode="auto">
          <a:xfrm flipH="1" flipV="1">
            <a:off x="914400" y="1524000"/>
            <a:ext cx="685800" cy="838200"/>
          </a:xfrm>
          <a:prstGeom prst="line">
            <a:avLst/>
          </a:prstGeom>
          <a:noFill/>
          <a:ln w="57150">
            <a:solidFill>
              <a:schemeClr val="accent6">
                <a:lumMod val="40000"/>
                <a:lumOff val="60000"/>
              </a:schemeClr>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276" name="Oval 92"/>
          <p:cNvSpPr>
            <a:spLocks noChangeArrowheads="1"/>
          </p:cNvSpPr>
          <p:nvPr/>
        </p:nvSpPr>
        <p:spPr bwMode="auto">
          <a:xfrm flipH="1">
            <a:off x="1524000" y="2362200"/>
            <a:ext cx="228600" cy="228600"/>
          </a:xfrm>
          <a:prstGeom prst="ellipse">
            <a:avLst/>
          </a:prstGeom>
          <a:solidFill>
            <a:schemeClr val="accent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3277" name="Line 93"/>
          <p:cNvSpPr>
            <a:spLocks noChangeShapeType="1"/>
          </p:cNvSpPr>
          <p:nvPr/>
        </p:nvSpPr>
        <p:spPr bwMode="auto">
          <a:xfrm flipH="1">
            <a:off x="914400" y="2590800"/>
            <a:ext cx="685800" cy="838200"/>
          </a:xfrm>
          <a:prstGeom prst="line">
            <a:avLst/>
          </a:prstGeom>
          <a:noFill/>
          <a:ln w="57150">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280" name="Line 96"/>
          <p:cNvSpPr>
            <a:spLocks noChangeShapeType="1"/>
          </p:cNvSpPr>
          <p:nvPr/>
        </p:nvSpPr>
        <p:spPr bwMode="auto">
          <a:xfrm flipH="1">
            <a:off x="5105400" y="3505200"/>
            <a:ext cx="304800" cy="533400"/>
          </a:xfrm>
          <a:prstGeom prst="line">
            <a:avLst/>
          </a:prstGeom>
          <a:noFill/>
          <a:ln w="28575">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281" name="Line 97"/>
          <p:cNvSpPr>
            <a:spLocks noChangeShapeType="1"/>
          </p:cNvSpPr>
          <p:nvPr/>
        </p:nvSpPr>
        <p:spPr bwMode="auto">
          <a:xfrm flipH="1">
            <a:off x="5562600" y="2743200"/>
            <a:ext cx="304800" cy="533400"/>
          </a:xfrm>
          <a:prstGeom prst="line">
            <a:avLst/>
          </a:prstGeom>
          <a:noFill/>
          <a:ln w="28575">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282" name="Oval 98"/>
          <p:cNvSpPr>
            <a:spLocks noChangeArrowheads="1"/>
          </p:cNvSpPr>
          <p:nvPr/>
        </p:nvSpPr>
        <p:spPr bwMode="auto">
          <a:xfrm flipH="1">
            <a:off x="5867400" y="2514600"/>
            <a:ext cx="228600" cy="228600"/>
          </a:xfrm>
          <a:prstGeom prst="ellipse">
            <a:avLst/>
          </a:prstGeom>
          <a:solidFill>
            <a:schemeClr val="accent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3283" name="Oval 99"/>
          <p:cNvSpPr>
            <a:spLocks noChangeArrowheads="1"/>
          </p:cNvSpPr>
          <p:nvPr/>
        </p:nvSpPr>
        <p:spPr bwMode="auto">
          <a:xfrm flipH="1">
            <a:off x="6324600" y="3276600"/>
            <a:ext cx="228600" cy="228600"/>
          </a:xfrm>
          <a:prstGeom prst="ellipse">
            <a:avLst/>
          </a:prstGeom>
          <a:solidFill>
            <a:schemeClr val="accent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93285" name="Line 101"/>
          <p:cNvSpPr>
            <a:spLocks noChangeShapeType="1"/>
          </p:cNvSpPr>
          <p:nvPr/>
        </p:nvSpPr>
        <p:spPr bwMode="auto">
          <a:xfrm flipH="1">
            <a:off x="6019800" y="2133600"/>
            <a:ext cx="304800" cy="457200"/>
          </a:xfrm>
          <a:prstGeom prst="line">
            <a:avLst/>
          </a:prstGeom>
          <a:noFill/>
          <a:ln w="28575">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286" name="Line 102"/>
          <p:cNvSpPr>
            <a:spLocks noChangeShapeType="1"/>
          </p:cNvSpPr>
          <p:nvPr/>
        </p:nvSpPr>
        <p:spPr bwMode="auto">
          <a:xfrm flipH="1">
            <a:off x="6400800" y="1447800"/>
            <a:ext cx="304800" cy="533400"/>
          </a:xfrm>
          <a:prstGeom prst="line">
            <a:avLst/>
          </a:prstGeom>
          <a:noFill/>
          <a:ln w="28575">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287" name="Oval 103"/>
          <p:cNvSpPr>
            <a:spLocks noChangeArrowheads="1"/>
          </p:cNvSpPr>
          <p:nvPr/>
        </p:nvSpPr>
        <p:spPr bwMode="auto">
          <a:xfrm flipH="1">
            <a:off x="6705600" y="1219200"/>
            <a:ext cx="228600" cy="228600"/>
          </a:xfrm>
          <a:prstGeom prst="ellipse">
            <a:avLst/>
          </a:prstGeom>
          <a:solidFill>
            <a:schemeClr val="accent1"/>
          </a:solidFill>
          <a:ln w="12700">
            <a:solidFill>
              <a:schemeClr val="tx1"/>
            </a:solidFill>
            <a:round/>
            <a:headEnd type="none" w="sm" len="sm"/>
            <a:tailEnd type="none" w="sm" len="sm"/>
          </a:ln>
        </p:spPr>
        <p:txBody>
          <a:bodyPr wrap="none" anchor="ctr"/>
          <a:lstStyle/>
          <a:p>
            <a:pPr algn="ctr" eaLnBrk="0" hangingPunct="0"/>
            <a:endParaRPr lang="en-US" sz="2400"/>
          </a:p>
        </p:txBody>
      </p:sp>
    </p:spTree>
    <p:extLst>
      <p:ext uri="{BB962C8B-B14F-4D97-AF65-F5344CB8AC3E}">
        <p14:creationId xmlns:p14="http://schemas.microsoft.com/office/powerpoint/2010/main" val="33337186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3280"/>
                                        </p:tgtEl>
                                        <p:attrNameLst>
                                          <p:attrName>style.visibility</p:attrName>
                                        </p:attrNameLst>
                                      </p:cBhvr>
                                      <p:to>
                                        <p:strVal val="visible"/>
                                      </p:to>
                                    </p:set>
                                    <p:animEffect transition="in" filter="wipe(down)">
                                      <p:cBhvr>
                                        <p:cTn id="7" dur="1000"/>
                                        <p:tgtEl>
                                          <p:spTgt spid="93280"/>
                                        </p:tgtEl>
                                      </p:cBhvr>
                                    </p:animEffect>
                                  </p:childTnLst>
                                </p:cTn>
                              </p:par>
                            </p:childTnLst>
                          </p:cTn>
                        </p:par>
                        <p:par>
                          <p:cTn id="8" fill="hold" nodeType="afterGroup">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93281"/>
                                        </p:tgtEl>
                                        <p:attrNameLst>
                                          <p:attrName>style.visibility</p:attrName>
                                        </p:attrNameLst>
                                      </p:cBhvr>
                                      <p:to>
                                        <p:strVal val="visible"/>
                                      </p:to>
                                    </p:set>
                                    <p:animEffect transition="in" filter="wipe(down)">
                                      <p:cBhvr>
                                        <p:cTn id="11" dur="1000"/>
                                        <p:tgtEl>
                                          <p:spTgt spid="93281"/>
                                        </p:tgtEl>
                                      </p:cBhvr>
                                    </p:animEffect>
                                  </p:childTnLst>
                                </p:cTn>
                              </p:par>
                            </p:childTnLst>
                          </p:cTn>
                        </p:par>
                        <p:par>
                          <p:cTn id="12" fill="hold" nodeType="afterGroup">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93282"/>
                                        </p:tgtEl>
                                        <p:attrNameLst>
                                          <p:attrName>style.visibility</p:attrName>
                                        </p:attrNameLst>
                                      </p:cBhvr>
                                      <p:to>
                                        <p:strVal val="visible"/>
                                      </p:to>
                                    </p:set>
                                  </p:childTnLst>
                                </p:cTn>
                              </p:par>
                            </p:childTnLst>
                          </p:cTn>
                        </p:par>
                        <p:par>
                          <p:cTn id="15" fill="hold" nodeType="afterGroup">
                            <p:stCondLst>
                              <p:cond delay="2000"/>
                            </p:stCondLst>
                            <p:childTnLst>
                              <p:par>
                                <p:cTn id="16" presetID="9" presetClass="entr" presetSubtype="0" fill="hold" grpId="0" nodeType="afterEffect">
                                  <p:stCondLst>
                                    <p:cond delay="0"/>
                                  </p:stCondLst>
                                  <p:childTnLst>
                                    <p:set>
                                      <p:cBhvr>
                                        <p:cTn id="17" dur="1" fill="hold">
                                          <p:stCondLst>
                                            <p:cond delay="0"/>
                                          </p:stCondLst>
                                        </p:cTn>
                                        <p:tgtEl>
                                          <p:spTgt spid="93268"/>
                                        </p:tgtEl>
                                        <p:attrNameLst>
                                          <p:attrName>style.visibility</p:attrName>
                                        </p:attrNameLst>
                                      </p:cBhvr>
                                      <p:to>
                                        <p:strVal val="visible"/>
                                      </p:to>
                                    </p:set>
                                    <p:animEffect transition="in" filter="dissolve">
                                      <p:cBhvr>
                                        <p:cTn id="18" dur="2000"/>
                                        <p:tgtEl>
                                          <p:spTgt spid="93268"/>
                                        </p:tgtEl>
                                      </p:cBhvr>
                                    </p:animEffect>
                                  </p:childTnLst>
                                </p:cTn>
                              </p:par>
                            </p:childTnLst>
                          </p:cTn>
                        </p:par>
                        <p:par>
                          <p:cTn id="19" fill="hold" nodeType="afterGroup">
                            <p:stCondLst>
                              <p:cond delay="4000"/>
                            </p:stCondLst>
                            <p:childTnLst>
                              <p:par>
                                <p:cTn id="20" presetID="22" presetClass="entr" presetSubtype="4" fill="hold" grpId="0" nodeType="afterEffect">
                                  <p:stCondLst>
                                    <p:cond delay="0"/>
                                  </p:stCondLst>
                                  <p:childTnLst>
                                    <p:set>
                                      <p:cBhvr>
                                        <p:cTn id="21" dur="1" fill="hold">
                                          <p:stCondLst>
                                            <p:cond delay="0"/>
                                          </p:stCondLst>
                                        </p:cTn>
                                        <p:tgtEl>
                                          <p:spTgt spid="93269"/>
                                        </p:tgtEl>
                                        <p:attrNameLst>
                                          <p:attrName>style.visibility</p:attrName>
                                        </p:attrNameLst>
                                      </p:cBhvr>
                                      <p:to>
                                        <p:strVal val="visible"/>
                                      </p:to>
                                    </p:set>
                                    <p:animEffect transition="in" filter="wipe(down)">
                                      <p:cBhvr>
                                        <p:cTn id="22" dur="1000"/>
                                        <p:tgtEl>
                                          <p:spTgt spid="93269"/>
                                        </p:tgtEl>
                                      </p:cBhvr>
                                    </p:animEffect>
                                  </p:childTnLst>
                                </p:cTn>
                              </p:par>
                            </p:childTnLst>
                          </p:cTn>
                        </p:par>
                        <p:par>
                          <p:cTn id="23" fill="hold" nodeType="afterGroup">
                            <p:stCondLst>
                              <p:cond delay="5000"/>
                            </p:stCondLst>
                            <p:childTnLst>
                              <p:par>
                                <p:cTn id="24" presetID="1" presetClass="entr" presetSubtype="0" fill="hold" grpId="0" nodeType="afterEffect">
                                  <p:stCondLst>
                                    <p:cond delay="0"/>
                                  </p:stCondLst>
                                  <p:childTnLst>
                                    <p:set>
                                      <p:cBhvr>
                                        <p:cTn id="25" dur="1" fill="hold">
                                          <p:stCondLst>
                                            <p:cond delay="0"/>
                                          </p:stCondLst>
                                        </p:cTn>
                                        <p:tgtEl>
                                          <p:spTgt spid="93270"/>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9325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93284"/>
                                        </p:tgtEl>
                                        <p:attrNameLst>
                                          <p:attrName>style.visibility</p:attrName>
                                        </p:attrNameLst>
                                      </p:cBhvr>
                                      <p:to>
                                        <p:strVal val="visible"/>
                                      </p:to>
                                    </p:set>
                                    <p:animEffect transition="in" filter="wipe(up)">
                                      <p:cBhvr>
                                        <p:cTn id="34" dur="1000"/>
                                        <p:tgtEl>
                                          <p:spTgt spid="93284"/>
                                        </p:tgtEl>
                                      </p:cBhvr>
                                    </p:animEffect>
                                  </p:childTnLst>
                                </p:cTn>
                              </p:par>
                            </p:childTnLst>
                          </p:cTn>
                        </p:par>
                        <p:par>
                          <p:cTn id="35" fill="hold" nodeType="afterGroup">
                            <p:stCondLst>
                              <p:cond delay="1000"/>
                            </p:stCondLst>
                            <p:childTnLst>
                              <p:par>
                                <p:cTn id="36" presetID="1" presetClass="entr" presetSubtype="0" fill="hold" grpId="0" nodeType="afterEffect">
                                  <p:stCondLst>
                                    <p:cond delay="0"/>
                                  </p:stCondLst>
                                  <p:childTnLst>
                                    <p:set>
                                      <p:cBhvr>
                                        <p:cTn id="37" dur="1" fill="hold">
                                          <p:stCondLst>
                                            <p:cond delay="0"/>
                                          </p:stCondLst>
                                        </p:cTn>
                                        <p:tgtEl>
                                          <p:spTgt spid="93283"/>
                                        </p:tgtEl>
                                        <p:attrNameLst>
                                          <p:attrName>style.visibility</p:attrName>
                                        </p:attrNameLst>
                                      </p:cBhvr>
                                      <p:to>
                                        <p:strVal val="visible"/>
                                      </p:to>
                                    </p:set>
                                  </p:childTnLst>
                                </p:cTn>
                              </p:par>
                            </p:childTnLst>
                          </p:cTn>
                        </p:par>
                      </p:childTnLst>
                    </p:cTn>
                  </p:par>
                  <p:par>
                    <p:cTn id="38" fill="hold">
                      <p:stCondLst>
                        <p:cond delay="indefinite"/>
                      </p:stCondLst>
                      <p:childTnLst>
                        <p:par>
                          <p:cTn id="39" fill="hold" nodeType="after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93263"/>
                                        </p:tgtEl>
                                        <p:attrNameLst>
                                          <p:attrName>style.visibility</p:attrName>
                                        </p:attrNameLst>
                                      </p:cBhvr>
                                      <p:to>
                                        <p:strVal val="visible"/>
                                      </p:to>
                                    </p:set>
                                  </p:childTnLst>
                                </p:cTn>
                              </p:par>
                            </p:childTnLst>
                          </p:cTn>
                        </p:par>
                        <p:par>
                          <p:cTn id="42" fill="hold">
                            <p:stCondLst>
                              <p:cond delay="0"/>
                            </p:stCondLst>
                            <p:childTnLst>
                              <p:par>
                                <p:cTn id="43" presetID="22" presetClass="entr" presetSubtype="4" fill="hold" grpId="0" nodeType="afterEffect">
                                  <p:stCondLst>
                                    <p:cond delay="0"/>
                                  </p:stCondLst>
                                  <p:childTnLst>
                                    <p:set>
                                      <p:cBhvr>
                                        <p:cTn id="44" dur="1" fill="hold">
                                          <p:stCondLst>
                                            <p:cond delay="0"/>
                                          </p:stCondLst>
                                        </p:cTn>
                                        <p:tgtEl>
                                          <p:spTgt spid="93285"/>
                                        </p:tgtEl>
                                        <p:attrNameLst>
                                          <p:attrName>style.visibility</p:attrName>
                                        </p:attrNameLst>
                                      </p:cBhvr>
                                      <p:to>
                                        <p:strVal val="visible"/>
                                      </p:to>
                                    </p:set>
                                    <p:animEffect transition="in" filter="wipe(down)">
                                      <p:cBhvr>
                                        <p:cTn id="45" dur="1000"/>
                                        <p:tgtEl>
                                          <p:spTgt spid="93285"/>
                                        </p:tgtEl>
                                      </p:cBhvr>
                                    </p:animEffect>
                                  </p:childTnLst>
                                </p:cTn>
                              </p:par>
                            </p:childTnLst>
                          </p:cTn>
                        </p:par>
                        <p:par>
                          <p:cTn id="46" fill="hold" nodeType="afterGroup">
                            <p:stCondLst>
                              <p:cond delay="1000"/>
                            </p:stCondLst>
                            <p:childTnLst>
                              <p:par>
                                <p:cTn id="47" presetID="22" presetClass="entr" presetSubtype="4" fill="hold" grpId="0" nodeType="afterEffect">
                                  <p:stCondLst>
                                    <p:cond delay="0"/>
                                  </p:stCondLst>
                                  <p:childTnLst>
                                    <p:set>
                                      <p:cBhvr>
                                        <p:cTn id="48" dur="1" fill="hold">
                                          <p:stCondLst>
                                            <p:cond delay="0"/>
                                          </p:stCondLst>
                                        </p:cTn>
                                        <p:tgtEl>
                                          <p:spTgt spid="93286"/>
                                        </p:tgtEl>
                                        <p:attrNameLst>
                                          <p:attrName>style.visibility</p:attrName>
                                        </p:attrNameLst>
                                      </p:cBhvr>
                                      <p:to>
                                        <p:strVal val="visible"/>
                                      </p:to>
                                    </p:set>
                                    <p:animEffect transition="in" filter="wipe(down)">
                                      <p:cBhvr>
                                        <p:cTn id="49" dur="1000"/>
                                        <p:tgtEl>
                                          <p:spTgt spid="93286"/>
                                        </p:tgtEl>
                                      </p:cBhvr>
                                    </p:animEffect>
                                  </p:childTnLst>
                                </p:cTn>
                              </p:par>
                            </p:childTnLst>
                          </p:cTn>
                        </p:par>
                        <p:par>
                          <p:cTn id="50" fill="hold" nodeType="afterGroup">
                            <p:stCondLst>
                              <p:cond delay="2000"/>
                            </p:stCondLst>
                            <p:childTnLst>
                              <p:par>
                                <p:cTn id="51" presetID="1" presetClass="entr" presetSubtype="0" fill="hold" grpId="0" nodeType="afterEffect">
                                  <p:stCondLst>
                                    <p:cond delay="0"/>
                                  </p:stCondLst>
                                  <p:childTnLst>
                                    <p:set>
                                      <p:cBhvr>
                                        <p:cTn id="52" dur="1" fill="hold">
                                          <p:stCondLst>
                                            <p:cond delay="0"/>
                                          </p:stCondLst>
                                        </p:cTn>
                                        <p:tgtEl>
                                          <p:spTgt spid="93287"/>
                                        </p:tgtEl>
                                        <p:attrNameLst>
                                          <p:attrName>style.visibility</p:attrName>
                                        </p:attrNameLst>
                                      </p:cBhvr>
                                      <p:to>
                                        <p:strVal val="visible"/>
                                      </p:to>
                                    </p:set>
                                  </p:childTnLst>
                                </p:cTn>
                              </p:par>
                            </p:childTnLst>
                          </p:cTn>
                        </p:par>
                        <p:par>
                          <p:cTn id="53" fill="hold" nodeType="afterGroup">
                            <p:stCondLst>
                              <p:cond delay="2000"/>
                            </p:stCondLst>
                            <p:childTnLst>
                              <p:par>
                                <p:cTn id="54" presetID="9" presetClass="entr" presetSubtype="0" fill="hold" grpId="0" nodeType="afterEffect">
                                  <p:stCondLst>
                                    <p:cond delay="0"/>
                                  </p:stCondLst>
                                  <p:childTnLst>
                                    <p:set>
                                      <p:cBhvr>
                                        <p:cTn id="55" dur="1" fill="hold">
                                          <p:stCondLst>
                                            <p:cond delay="0"/>
                                          </p:stCondLst>
                                        </p:cTn>
                                        <p:tgtEl>
                                          <p:spTgt spid="93271"/>
                                        </p:tgtEl>
                                        <p:attrNameLst>
                                          <p:attrName>style.visibility</p:attrName>
                                        </p:attrNameLst>
                                      </p:cBhvr>
                                      <p:to>
                                        <p:strVal val="visible"/>
                                      </p:to>
                                    </p:set>
                                    <p:animEffect transition="in" filter="dissolve">
                                      <p:cBhvr>
                                        <p:cTn id="56" dur="2000"/>
                                        <p:tgtEl>
                                          <p:spTgt spid="93271"/>
                                        </p:tgtEl>
                                      </p:cBhvr>
                                    </p:animEffect>
                                  </p:childTnLst>
                                </p:cTn>
                              </p:par>
                            </p:childTnLst>
                          </p:cTn>
                        </p:par>
                      </p:childTnLst>
                    </p:cTn>
                  </p:par>
                  <p:par>
                    <p:cTn id="57" fill="hold">
                      <p:stCondLst>
                        <p:cond delay="indefinite"/>
                      </p:stCondLst>
                      <p:childTnLst>
                        <p:par>
                          <p:cTn id="58" fill="hold" nodeType="after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3265"/>
                                        </p:tgtEl>
                                        <p:attrNameLst>
                                          <p:attrName>style.visibility</p:attrName>
                                        </p:attrNameLst>
                                      </p:cBhvr>
                                      <p:to>
                                        <p:strVal val="visible"/>
                                      </p:to>
                                    </p:set>
                                  </p:childTnLst>
                                </p:cTn>
                              </p:par>
                            </p:childTnLst>
                          </p:cTn>
                        </p:par>
                        <p:par>
                          <p:cTn id="61" fill="hold">
                            <p:stCondLst>
                              <p:cond delay="0"/>
                            </p:stCondLst>
                            <p:childTnLst>
                              <p:par>
                                <p:cTn id="62" presetID="22" presetClass="entr" presetSubtype="4" fill="hold" grpId="0" nodeType="afterEffect">
                                  <p:stCondLst>
                                    <p:cond delay="0"/>
                                  </p:stCondLst>
                                  <p:childTnLst>
                                    <p:set>
                                      <p:cBhvr>
                                        <p:cTn id="63" dur="1" fill="hold">
                                          <p:stCondLst>
                                            <p:cond delay="0"/>
                                          </p:stCondLst>
                                        </p:cTn>
                                        <p:tgtEl>
                                          <p:spTgt spid="93272"/>
                                        </p:tgtEl>
                                        <p:attrNameLst>
                                          <p:attrName>style.visibility</p:attrName>
                                        </p:attrNameLst>
                                      </p:cBhvr>
                                      <p:to>
                                        <p:strVal val="visible"/>
                                      </p:to>
                                    </p:set>
                                    <p:animEffect transition="in" filter="wipe(down)">
                                      <p:cBhvr>
                                        <p:cTn id="64" dur="1000"/>
                                        <p:tgtEl>
                                          <p:spTgt spid="93272"/>
                                        </p:tgtEl>
                                      </p:cBhvr>
                                    </p:animEffect>
                                  </p:childTnLst>
                                </p:cTn>
                              </p:par>
                            </p:childTnLst>
                          </p:cTn>
                        </p:par>
                        <p:par>
                          <p:cTn id="65" fill="hold" nodeType="afterGroup">
                            <p:stCondLst>
                              <p:cond delay="1000"/>
                            </p:stCondLst>
                            <p:childTnLst>
                              <p:par>
                                <p:cTn id="66" presetID="22" presetClass="entr" presetSubtype="1" fill="hold" grpId="0" nodeType="afterEffect">
                                  <p:stCondLst>
                                    <p:cond delay="0"/>
                                  </p:stCondLst>
                                  <p:childTnLst>
                                    <p:set>
                                      <p:cBhvr>
                                        <p:cTn id="67" dur="1" fill="hold">
                                          <p:stCondLst>
                                            <p:cond delay="0"/>
                                          </p:stCondLst>
                                        </p:cTn>
                                        <p:tgtEl>
                                          <p:spTgt spid="93242"/>
                                        </p:tgtEl>
                                        <p:attrNameLst>
                                          <p:attrName>style.visibility</p:attrName>
                                        </p:attrNameLst>
                                      </p:cBhvr>
                                      <p:to>
                                        <p:strVal val="visible"/>
                                      </p:to>
                                    </p:set>
                                    <p:animEffect transition="in" filter="wipe(up)">
                                      <p:cBhvr>
                                        <p:cTn id="68" dur="1000"/>
                                        <p:tgtEl>
                                          <p:spTgt spid="93242"/>
                                        </p:tgtEl>
                                      </p:cBhvr>
                                    </p:animEffect>
                                  </p:childTnLst>
                                </p:cTn>
                              </p:par>
                            </p:childTnLst>
                          </p:cTn>
                        </p:par>
                        <p:par>
                          <p:cTn id="69" fill="hold" nodeType="afterGroup">
                            <p:stCondLst>
                              <p:cond delay="2000"/>
                            </p:stCondLst>
                            <p:childTnLst>
                              <p:par>
                                <p:cTn id="70" presetID="22" presetClass="entr" presetSubtype="1" fill="hold" grpId="0" nodeType="afterEffect">
                                  <p:stCondLst>
                                    <p:cond delay="0"/>
                                  </p:stCondLst>
                                  <p:childTnLst>
                                    <p:set>
                                      <p:cBhvr>
                                        <p:cTn id="71" dur="1" fill="hold">
                                          <p:stCondLst>
                                            <p:cond delay="0"/>
                                          </p:stCondLst>
                                        </p:cTn>
                                        <p:tgtEl>
                                          <p:spTgt spid="93243"/>
                                        </p:tgtEl>
                                        <p:attrNameLst>
                                          <p:attrName>style.visibility</p:attrName>
                                        </p:attrNameLst>
                                      </p:cBhvr>
                                      <p:to>
                                        <p:strVal val="visible"/>
                                      </p:to>
                                    </p:set>
                                    <p:animEffect transition="in" filter="wipe(up)">
                                      <p:cBhvr>
                                        <p:cTn id="72" dur="500"/>
                                        <p:tgtEl>
                                          <p:spTgt spid="93243"/>
                                        </p:tgtEl>
                                      </p:cBhvr>
                                    </p:animEffect>
                                  </p:childTnLst>
                                </p:cTn>
                              </p:par>
                            </p:childTnLst>
                          </p:cTn>
                        </p:par>
                        <p:par>
                          <p:cTn id="73" fill="hold" nodeType="afterGroup">
                            <p:stCondLst>
                              <p:cond delay="2500"/>
                            </p:stCondLst>
                            <p:childTnLst>
                              <p:par>
                                <p:cTn id="74" presetID="22" presetClass="entr" presetSubtype="1" fill="hold" grpId="0" nodeType="afterEffect">
                                  <p:stCondLst>
                                    <p:cond delay="0"/>
                                  </p:stCondLst>
                                  <p:childTnLst>
                                    <p:set>
                                      <p:cBhvr>
                                        <p:cTn id="75" dur="1" fill="hold">
                                          <p:stCondLst>
                                            <p:cond delay="0"/>
                                          </p:stCondLst>
                                        </p:cTn>
                                        <p:tgtEl>
                                          <p:spTgt spid="93250"/>
                                        </p:tgtEl>
                                        <p:attrNameLst>
                                          <p:attrName>style.visibility</p:attrName>
                                        </p:attrNameLst>
                                      </p:cBhvr>
                                      <p:to>
                                        <p:strVal val="visible"/>
                                      </p:to>
                                    </p:set>
                                    <p:animEffect transition="in" filter="wipe(up)">
                                      <p:cBhvr>
                                        <p:cTn id="76" dur="500"/>
                                        <p:tgtEl>
                                          <p:spTgt spid="93250"/>
                                        </p:tgtEl>
                                      </p:cBhvr>
                                    </p:animEffect>
                                  </p:childTnLst>
                                </p:cTn>
                              </p:par>
                            </p:childTnLst>
                          </p:cTn>
                        </p:par>
                        <p:par>
                          <p:cTn id="77" fill="hold" nodeType="afterGroup">
                            <p:stCondLst>
                              <p:cond delay="3000"/>
                            </p:stCondLst>
                            <p:childTnLst>
                              <p:par>
                                <p:cTn id="78" presetID="22" presetClass="entr" presetSubtype="1" fill="hold" grpId="0" nodeType="afterEffect">
                                  <p:stCondLst>
                                    <p:cond delay="0"/>
                                  </p:stCondLst>
                                  <p:childTnLst>
                                    <p:set>
                                      <p:cBhvr>
                                        <p:cTn id="79" dur="1" fill="hold">
                                          <p:stCondLst>
                                            <p:cond delay="0"/>
                                          </p:stCondLst>
                                        </p:cTn>
                                        <p:tgtEl>
                                          <p:spTgt spid="93273"/>
                                        </p:tgtEl>
                                        <p:attrNameLst>
                                          <p:attrName>style.visibility</p:attrName>
                                        </p:attrNameLst>
                                      </p:cBhvr>
                                      <p:to>
                                        <p:strVal val="visible"/>
                                      </p:to>
                                    </p:set>
                                    <p:animEffect transition="in" filter="wipe(up)">
                                      <p:cBhvr>
                                        <p:cTn id="80" dur="1000"/>
                                        <p:tgtEl>
                                          <p:spTgt spid="93273"/>
                                        </p:tgtEl>
                                      </p:cBhvr>
                                    </p:animEffect>
                                  </p:childTnLst>
                                </p:cTn>
                              </p:par>
                            </p:childTnLst>
                          </p:cTn>
                        </p:par>
                        <p:par>
                          <p:cTn id="81" fill="hold" nodeType="afterGroup">
                            <p:stCondLst>
                              <p:cond delay="4000"/>
                            </p:stCondLst>
                            <p:childTnLst>
                              <p:par>
                                <p:cTn id="82" presetID="22" presetClass="entr" presetSubtype="1" fill="hold" grpId="0" nodeType="afterEffect">
                                  <p:stCondLst>
                                    <p:cond delay="0"/>
                                  </p:stCondLst>
                                  <p:childTnLst>
                                    <p:set>
                                      <p:cBhvr>
                                        <p:cTn id="83" dur="1" fill="hold">
                                          <p:stCondLst>
                                            <p:cond delay="0"/>
                                          </p:stCondLst>
                                        </p:cTn>
                                        <p:tgtEl>
                                          <p:spTgt spid="93244"/>
                                        </p:tgtEl>
                                        <p:attrNameLst>
                                          <p:attrName>style.visibility</p:attrName>
                                        </p:attrNameLst>
                                      </p:cBhvr>
                                      <p:to>
                                        <p:strVal val="visible"/>
                                      </p:to>
                                    </p:set>
                                    <p:animEffect transition="in" filter="wipe(up)">
                                      <p:cBhvr>
                                        <p:cTn id="84" dur="500"/>
                                        <p:tgtEl>
                                          <p:spTgt spid="93244"/>
                                        </p:tgtEl>
                                      </p:cBhvr>
                                    </p:animEffect>
                                  </p:childTnLst>
                                </p:cTn>
                              </p:par>
                            </p:childTnLst>
                          </p:cTn>
                        </p:par>
                        <p:par>
                          <p:cTn id="85" fill="hold" nodeType="afterGroup">
                            <p:stCondLst>
                              <p:cond delay="4500"/>
                            </p:stCondLst>
                            <p:childTnLst>
                              <p:par>
                                <p:cTn id="86" presetID="22" presetClass="entr" presetSubtype="1" fill="hold" grpId="0" nodeType="afterEffect">
                                  <p:stCondLst>
                                    <p:cond delay="0"/>
                                  </p:stCondLst>
                                  <p:childTnLst>
                                    <p:set>
                                      <p:cBhvr>
                                        <p:cTn id="87" dur="1" fill="hold">
                                          <p:stCondLst>
                                            <p:cond delay="0"/>
                                          </p:stCondLst>
                                        </p:cTn>
                                        <p:tgtEl>
                                          <p:spTgt spid="93245"/>
                                        </p:tgtEl>
                                        <p:attrNameLst>
                                          <p:attrName>style.visibility</p:attrName>
                                        </p:attrNameLst>
                                      </p:cBhvr>
                                      <p:to>
                                        <p:strVal val="visible"/>
                                      </p:to>
                                    </p:set>
                                    <p:animEffect transition="in" filter="wipe(up)">
                                      <p:cBhvr>
                                        <p:cTn id="88" dur="500"/>
                                        <p:tgtEl>
                                          <p:spTgt spid="93245"/>
                                        </p:tgtEl>
                                      </p:cBhvr>
                                    </p:animEffect>
                                  </p:childTnLst>
                                </p:cTn>
                              </p:par>
                            </p:childTnLst>
                          </p:cTn>
                        </p:par>
                        <p:par>
                          <p:cTn id="89" fill="hold" nodeType="afterGroup">
                            <p:stCondLst>
                              <p:cond delay="5000"/>
                            </p:stCondLst>
                            <p:childTnLst>
                              <p:par>
                                <p:cTn id="90" presetID="22" presetClass="entr" presetSubtype="1" fill="hold" grpId="0" nodeType="afterEffect">
                                  <p:stCondLst>
                                    <p:cond delay="0"/>
                                  </p:stCondLst>
                                  <p:childTnLst>
                                    <p:set>
                                      <p:cBhvr>
                                        <p:cTn id="91" dur="1" fill="hold">
                                          <p:stCondLst>
                                            <p:cond delay="0"/>
                                          </p:stCondLst>
                                        </p:cTn>
                                        <p:tgtEl>
                                          <p:spTgt spid="93251"/>
                                        </p:tgtEl>
                                        <p:attrNameLst>
                                          <p:attrName>style.visibility</p:attrName>
                                        </p:attrNameLst>
                                      </p:cBhvr>
                                      <p:to>
                                        <p:strVal val="visible"/>
                                      </p:to>
                                    </p:set>
                                    <p:animEffect transition="in" filter="wipe(up)">
                                      <p:cBhvr>
                                        <p:cTn id="92" dur="500"/>
                                        <p:tgtEl>
                                          <p:spTgt spid="93251"/>
                                        </p:tgtEl>
                                      </p:cBhvr>
                                    </p:animEffect>
                                  </p:childTnLst>
                                </p:cTn>
                              </p:par>
                            </p:childTnLst>
                          </p:cTn>
                        </p:par>
                        <p:par>
                          <p:cTn id="93" fill="hold" nodeType="afterGroup">
                            <p:stCondLst>
                              <p:cond delay="5500"/>
                            </p:stCondLst>
                            <p:childTnLst>
                              <p:par>
                                <p:cTn id="94" presetID="22" presetClass="entr" presetSubtype="2" fill="hold" grpId="0" nodeType="afterEffect">
                                  <p:stCondLst>
                                    <p:cond delay="0"/>
                                  </p:stCondLst>
                                  <p:childTnLst>
                                    <p:set>
                                      <p:cBhvr>
                                        <p:cTn id="95" dur="1" fill="hold">
                                          <p:stCondLst>
                                            <p:cond delay="0"/>
                                          </p:stCondLst>
                                        </p:cTn>
                                        <p:tgtEl>
                                          <p:spTgt spid="93274"/>
                                        </p:tgtEl>
                                        <p:attrNameLst>
                                          <p:attrName>style.visibility</p:attrName>
                                        </p:attrNameLst>
                                      </p:cBhvr>
                                      <p:to>
                                        <p:strVal val="visible"/>
                                      </p:to>
                                    </p:set>
                                    <p:animEffect transition="in" filter="wipe(right)">
                                      <p:cBhvr>
                                        <p:cTn id="96" dur="1000"/>
                                        <p:tgtEl>
                                          <p:spTgt spid="93274"/>
                                        </p:tgtEl>
                                      </p:cBhvr>
                                    </p:animEffect>
                                  </p:childTnLst>
                                </p:cTn>
                              </p:par>
                            </p:childTnLst>
                          </p:cTn>
                        </p:par>
                        <p:par>
                          <p:cTn id="97" fill="hold" nodeType="afterGroup">
                            <p:stCondLst>
                              <p:cond delay="6500"/>
                            </p:stCondLst>
                            <p:childTnLst>
                              <p:par>
                                <p:cTn id="98" presetID="22" presetClass="entr" presetSubtype="1" fill="hold" grpId="0" nodeType="afterEffect">
                                  <p:stCondLst>
                                    <p:cond delay="0"/>
                                  </p:stCondLst>
                                  <p:childTnLst>
                                    <p:set>
                                      <p:cBhvr>
                                        <p:cTn id="99" dur="1" fill="hold">
                                          <p:stCondLst>
                                            <p:cond delay="0"/>
                                          </p:stCondLst>
                                        </p:cTn>
                                        <p:tgtEl>
                                          <p:spTgt spid="93246"/>
                                        </p:tgtEl>
                                        <p:attrNameLst>
                                          <p:attrName>style.visibility</p:attrName>
                                        </p:attrNameLst>
                                      </p:cBhvr>
                                      <p:to>
                                        <p:strVal val="visible"/>
                                      </p:to>
                                    </p:set>
                                    <p:animEffect transition="in" filter="wipe(up)">
                                      <p:cBhvr>
                                        <p:cTn id="100" dur="500"/>
                                        <p:tgtEl>
                                          <p:spTgt spid="93246"/>
                                        </p:tgtEl>
                                      </p:cBhvr>
                                    </p:animEffect>
                                  </p:childTnLst>
                                </p:cTn>
                              </p:par>
                            </p:childTnLst>
                          </p:cTn>
                        </p:par>
                        <p:par>
                          <p:cTn id="101" fill="hold" nodeType="afterGroup">
                            <p:stCondLst>
                              <p:cond delay="7000"/>
                            </p:stCondLst>
                            <p:childTnLst>
                              <p:par>
                                <p:cTn id="102" presetID="22" presetClass="entr" presetSubtype="1" fill="hold" grpId="0" nodeType="afterEffect">
                                  <p:stCondLst>
                                    <p:cond delay="0"/>
                                  </p:stCondLst>
                                  <p:childTnLst>
                                    <p:set>
                                      <p:cBhvr>
                                        <p:cTn id="103" dur="1" fill="hold">
                                          <p:stCondLst>
                                            <p:cond delay="0"/>
                                          </p:stCondLst>
                                        </p:cTn>
                                        <p:tgtEl>
                                          <p:spTgt spid="93248"/>
                                        </p:tgtEl>
                                        <p:attrNameLst>
                                          <p:attrName>style.visibility</p:attrName>
                                        </p:attrNameLst>
                                      </p:cBhvr>
                                      <p:to>
                                        <p:strVal val="visible"/>
                                      </p:to>
                                    </p:set>
                                    <p:animEffect transition="in" filter="wipe(up)">
                                      <p:cBhvr>
                                        <p:cTn id="104" dur="500"/>
                                        <p:tgtEl>
                                          <p:spTgt spid="93248"/>
                                        </p:tgtEl>
                                      </p:cBhvr>
                                    </p:animEffect>
                                  </p:childTnLst>
                                </p:cTn>
                              </p:par>
                            </p:childTnLst>
                          </p:cTn>
                        </p:par>
                        <p:par>
                          <p:cTn id="105" fill="hold" nodeType="afterGroup">
                            <p:stCondLst>
                              <p:cond delay="7500"/>
                            </p:stCondLst>
                            <p:childTnLst>
                              <p:par>
                                <p:cTn id="106" presetID="22" presetClass="entr" presetSubtype="1" fill="hold" grpId="0" nodeType="afterEffect">
                                  <p:stCondLst>
                                    <p:cond delay="0"/>
                                  </p:stCondLst>
                                  <p:childTnLst>
                                    <p:set>
                                      <p:cBhvr>
                                        <p:cTn id="107" dur="1" fill="hold">
                                          <p:stCondLst>
                                            <p:cond delay="0"/>
                                          </p:stCondLst>
                                        </p:cTn>
                                        <p:tgtEl>
                                          <p:spTgt spid="93252"/>
                                        </p:tgtEl>
                                        <p:attrNameLst>
                                          <p:attrName>style.visibility</p:attrName>
                                        </p:attrNameLst>
                                      </p:cBhvr>
                                      <p:to>
                                        <p:strVal val="visible"/>
                                      </p:to>
                                    </p:set>
                                    <p:animEffect transition="in" filter="wipe(up)">
                                      <p:cBhvr>
                                        <p:cTn id="108" dur="500"/>
                                        <p:tgtEl>
                                          <p:spTgt spid="93252"/>
                                        </p:tgtEl>
                                      </p:cBhvr>
                                    </p:animEffect>
                                  </p:childTnLst>
                                </p:cTn>
                              </p:par>
                            </p:childTnLst>
                          </p:cTn>
                        </p:par>
                        <p:par>
                          <p:cTn id="109" fill="hold" nodeType="afterGroup">
                            <p:stCondLst>
                              <p:cond delay="8000"/>
                            </p:stCondLst>
                            <p:childTnLst>
                              <p:par>
                                <p:cTn id="110" presetID="22" presetClass="entr" presetSubtype="4" fill="hold" grpId="0" nodeType="afterEffect">
                                  <p:stCondLst>
                                    <p:cond delay="0"/>
                                  </p:stCondLst>
                                  <p:childTnLst>
                                    <p:set>
                                      <p:cBhvr>
                                        <p:cTn id="111" dur="1" fill="hold">
                                          <p:stCondLst>
                                            <p:cond delay="0"/>
                                          </p:stCondLst>
                                        </p:cTn>
                                        <p:tgtEl>
                                          <p:spTgt spid="93275"/>
                                        </p:tgtEl>
                                        <p:attrNameLst>
                                          <p:attrName>style.visibility</p:attrName>
                                        </p:attrNameLst>
                                      </p:cBhvr>
                                      <p:to>
                                        <p:strVal val="visible"/>
                                      </p:to>
                                    </p:set>
                                    <p:animEffect transition="in" filter="wipe(down)">
                                      <p:cBhvr>
                                        <p:cTn id="112" dur="1000"/>
                                        <p:tgtEl>
                                          <p:spTgt spid="93275"/>
                                        </p:tgtEl>
                                      </p:cBhvr>
                                    </p:animEffect>
                                  </p:childTnLst>
                                </p:cTn>
                              </p:par>
                            </p:childTnLst>
                          </p:cTn>
                        </p:par>
                        <p:par>
                          <p:cTn id="113" fill="hold" nodeType="afterGroup">
                            <p:stCondLst>
                              <p:cond delay="9000"/>
                            </p:stCondLst>
                            <p:childTnLst>
                              <p:par>
                                <p:cTn id="114" presetID="22" presetClass="entr" presetSubtype="1" fill="hold" grpId="0" nodeType="afterEffect">
                                  <p:stCondLst>
                                    <p:cond delay="0"/>
                                  </p:stCondLst>
                                  <p:childTnLst>
                                    <p:set>
                                      <p:cBhvr>
                                        <p:cTn id="115" dur="1" fill="hold">
                                          <p:stCondLst>
                                            <p:cond delay="0"/>
                                          </p:stCondLst>
                                        </p:cTn>
                                        <p:tgtEl>
                                          <p:spTgt spid="93249"/>
                                        </p:tgtEl>
                                        <p:attrNameLst>
                                          <p:attrName>style.visibility</p:attrName>
                                        </p:attrNameLst>
                                      </p:cBhvr>
                                      <p:to>
                                        <p:strVal val="visible"/>
                                      </p:to>
                                    </p:set>
                                    <p:animEffect transition="in" filter="wipe(up)">
                                      <p:cBhvr>
                                        <p:cTn id="116" dur="500"/>
                                        <p:tgtEl>
                                          <p:spTgt spid="93249"/>
                                        </p:tgtEl>
                                      </p:cBhvr>
                                    </p:animEffect>
                                  </p:childTnLst>
                                </p:cTn>
                              </p:par>
                            </p:childTnLst>
                          </p:cTn>
                        </p:par>
                        <p:par>
                          <p:cTn id="117" fill="hold" nodeType="afterGroup">
                            <p:stCondLst>
                              <p:cond delay="9500"/>
                            </p:stCondLst>
                            <p:childTnLst>
                              <p:par>
                                <p:cTn id="118" presetID="22" presetClass="entr" presetSubtype="1" fill="hold" grpId="0" nodeType="afterEffect">
                                  <p:stCondLst>
                                    <p:cond delay="0"/>
                                  </p:stCondLst>
                                  <p:childTnLst>
                                    <p:set>
                                      <p:cBhvr>
                                        <p:cTn id="119" dur="1" fill="hold">
                                          <p:stCondLst>
                                            <p:cond delay="0"/>
                                          </p:stCondLst>
                                        </p:cTn>
                                        <p:tgtEl>
                                          <p:spTgt spid="93247"/>
                                        </p:tgtEl>
                                        <p:attrNameLst>
                                          <p:attrName>style.visibility</p:attrName>
                                        </p:attrNameLst>
                                      </p:cBhvr>
                                      <p:to>
                                        <p:strVal val="visible"/>
                                      </p:to>
                                    </p:set>
                                    <p:animEffect transition="in" filter="wipe(up)">
                                      <p:cBhvr>
                                        <p:cTn id="120" dur="500"/>
                                        <p:tgtEl>
                                          <p:spTgt spid="93247"/>
                                        </p:tgtEl>
                                      </p:cBhvr>
                                    </p:animEffect>
                                  </p:childTnLst>
                                </p:cTn>
                              </p:par>
                            </p:childTnLst>
                          </p:cTn>
                        </p:par>
                        <p:par>
                          <p:cTn id="121" fill="hold" nodeType="afterGroup">
                            <p:stCondLst>
                              <p:cond delay="10000"/>
                            </p:stCondLst>
                            <p:childTnLst>
                              <p:par>
                                <p:cTn id="122" presetID="22" presetClass="entr" presetSubtype="1" fill="hold" grpId="0" nodeType="afterEffect">
                                  <p:stCondLst>
                                    <p:cond delay="0"/>
                                  </p:stCondLst>
                                  <p:childTnLst>
                                    <p:set>
                                      <p:cBhvr>
                                        <p:cTn id="123" dur="1" fill="hold">
                                          <p:stCondLst>
                                            <p:cond delay="0"/>
                                          </p:stCondLst>
                                        </p:cTn>
                                        <p:tgtEl>
                                          <p:spTgt spid="93253"/>
                                        </p:tgtEl>
                                        <p:attrNameLst>
                                          <p:attrName>style.visibility</p:attrName>
                                        </p:attrNameLst>
                                      </p:cBhvr>
                                      <p:to>
                                        <p:strVal val="visible"/>
                                      </p:to>
                                    </p:set>
                                    <p:animEffect transition="in" filter="wipe(up)">
                                      <p:cBhvr>
                                        <p:cTn id="124" dur="500"/>
                                        <p:tgtEl>
                                          <p:spTgt spid="93253"/>
                                        </p:tgtEl>
                                      </p:cBhvr>
                                    </p:animEffect>
                                  </p:childTnLst>
                                </p:cTn>
                              </p:par>
                            </p:childTnLst>
                          </p:cTn>
                        </p:par>
                      </p:childTnLst>
                    </p:cTn>
                  </p:par>
                  <p:par>
                    <p:cTn id="125" fill="hold">
                      <p:stCondLst>
                        <p:cond delay="indefinite"/>
                      </p:stCondLst>
                      <p:childTnLst>
                        <p:par>
                          <p:cTn id="126" fill="hold" nodeType="afterGroup">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93236"/>
                                        </p:tgtEl>
                                        <p:attrNameLst>
                                          <p:attrName>style.visibility</p:attrName>
                                        </p:attrNameLst>
                                      </p:cBhvr>
                                      <p:to>
                                        <p:strVal val="visible"/>
                                      </p:to>
                                    </p:set>
                                  </p:childTnLst>
                                </p:cTn>
                              </p:par>
                            </p:childTnLst>
                          </p:cTn>
                        </p:par>
                        <p:par>
                          <p:cTn id="129" fill="hold">
                            <p:stCondLst>
                              <p:cond delay="0"/>
                            </p:stCondLst>
                            <p:childTnLst>
                              <p:par>
                                <p:cTn id="130" presetID="22" presetClass="entr" presetSubtype="4" fill="hold" grpId="1" nodeType="afterEffect">
                                  <p:stCondLst>
                                    <p:cond delay="0"/>
                                  </p:stCondLst>
                                  <p:childTnLst>
                                    <p:set>
                                      <p:cBhvr>
                                        <p:cTn id="131" dur="1" fill="hold">
                                          <p:stCondLst>
                                            <p:cond delay="0"/>
                                          </p:stCondLst>
                                        </p:cTn>
                                        <p:tgtEl>
                                          <p:spTgt spid="93249"/>
                                        </p:tgtEl>
                                        <p:attrNameLst>
                                          <p:attrName>style.visibility</p:attrName>
                                        </p:attrNameLst>
                                      </p:cBhvr>
                                      <p:to>
                                        <p:strVal val="visible"/>
                                      </p:to>
                                    </p:set>
                                    <p:animEffect transition="in" filter="wipe(down)">
                                      <p:cBhvr>
                                        <p:cTn id="132" dur="500"/>
                                        <p:tgtEl>
                                          <p:spTgt spid="93249"/>
                                        </p:tgtEl>
                                      </p:cBhvr>
                                    </p:animEffect>
                                  </p:childTnLst>
                                </p:cTn>
                              </p:par>
                            </p:childTnLst>
                          </p:cTn>
                        </p:par>
                        <p:par>
                          <p:cTn id="133" fill="hold" nodeType="afterGroup">
                            <p:stCondLst>
                              <p:cond delay="500"/>
                            </p:stCondLst>
                            <p:childTnLst>
                              <p:par>
                                <p:cTn id="134" presetID="1" presetClass="entr" presetSubtype="0" fill="hold" grpId="1" nodeType="afterEffect">
                                  <p:stCondLst>
                                    <p:cond delay="0"/>
                                  </p:stCondLst>
                                  <p:childTnLst>
                                    <p:set>
                                      <p:cBhvr>
                                        <p:cTn id="135" dur="1" fill="hold">
                                          <p:stCondLst>
                                            <p:cond delay="0"/>
                                          </p:stCondLst>
                                        </p:cTn>
                                        <p:tgtEl>
                                          <p:spTgt spid="93248"/>
                                        </p:tgtEl>
                                        <p:attrNameLst>
                                          <p:attrName>style.visibility</p:attrName>
                                        </p:attrNameLst>
                                      </p:cBhvr>
                                      <p:to>
                                        <p:strVal val="visible"/>
                                      </p:to>
                                    </p:set>
                                  </p:childTnLst>
                                </p:cTn>
                              </p:par>
                            </p:childTnLst>
                          </p:cTn>
                        </p:par>
                        <p:par>
                          <p:cTn id="136" fill="hold" nodeType="afterGroup">
                            <p:stCondLst>
                              <p:cond delay="500"/>
                            </p:stCondLst>
                            <p:childTnLst>
                              <p:par>
                                <p:cTn id="137" presetID="1" presetClass="entr" presetSubtype="0" fill="hold" grpId="1" nodeType="afterEffect">
                                  <p:stCondLst>
                                    <p:cond delay="0"/>
                                  </p:stCondLst>
                                  <p:childTnLst>
                                    <p:set>
                                      <p:cBhvr>
                                        <p:cTn id="138" dur="1" fill="hold">
                                          <p:stCondLst>
                                            <p:cond delay="0"/>
                                          </p:stCondLst>
                                        </p:cTn>
                                        <p:tgtEl>
                                          <p:spTgt spid="93252"/>
                                        </p:tgtEl>
                                        <p:attrNameLst>
                                          <p:attrName>style.visibility</p:attrName>
                                        </p:attrNameLst>
                                      </p:cBhvr>
                                      <p:to>
                                        <p:strVal val="visible"/>
                                      </p:to>
                                    </p:set>
                                  </p:childTnLst>
                                </p:cTn>
                              </p:par>
                            </p:childTnLst>
                          </p:cTn>
                        </p:par>
                        <p:par>
                          <p:cTn id="139" fill="hold" nodeType="afterGroup">
                            <p:stCondLst>
                              <p:cond delay="500"/>
                            </p:stCondLst>
                            <p:childTnLst>
                              <p:par>
                                <p:cTn id="140" presetID="1" presetClass="entr" presetSubtype="0" fill="hold" grpId="0" nodeType="afterEffect">
                                  <p:stCondLst>
                                    <p:cond delay="0"/>
                                  </p:stCondLst>
                                  <p:childTnLst>
                                    <p:set>
                                      <p:cBhvr>
                                        <p:cTn id="141" dur="1" fill="hold">
                                          <p:stCondLst>
                                            <p:cond delay="0"/>
                                          </p:stCondLst>
                                        </p:cTn>
                                        <p:tgtEl>
                                          <p:spTgt spid="93276"/>
                                        </p:tgtEl>
                                        <p:attrNameLst>
                                          <p:attrName>style.visibility</p:attrName>
                                        </p:attrNameLst>
                                      </p:cBhvr>
                                      <p:to>
                                        <p:strVal val="visible"/>
                                      </p:to>
                                    </p:set>
                                  </p:childTnLst>
                                </p:cTn>
                              </p:par>
                            </p:childTnLst>
                          </p:cTn>
                        </p:par>
                        <p:par>
                          <p:cTn id="142" fill="hold" nodeType="afterGroup">
                            <p:stCondLst>
                              <p:cond delay="500"/>
                            </p:stCondLst>
                            <p:childTnLst>
                              <p:par>
                                <p:cTn id="143" presetID="22" presetClass="entr" presetSubtype="1" fill="hold" grpId="0" nodeType="afterEffect">
                                  <p:stCondLst>
                                    <p:cond delay="0"/>
                                  </p:stCondLst>
                                  <p:childTnLst>
                                    <p:set>
                                      <p:cBhvr>
                                        <p:cTn id="144" dur="1" fill="hold">
                                          <p:stCondLst>
                                            <p:cond delay="0"/>
                                          </p:stCondLst>
                                        </p:cTn>
                                        <p:tgtEl>
                                          <p:spTgt spid="93277"/>
                                        </p:tgtEl>
                                        <p:attrNameLst>
                                          <p:attrName>style.visibility</p:attrName>
                                        </p:attrNameLst>
                                      </p:cBhvr>
                                      <p:to>
                                        <p:strVal val="visible"/>
                                      </p:to>
                                    </p:set>
                                    <p:animEffect transition="in" filter="wipe(up)">
                                      <p:cBhvr>
                                        <p:cTn id="145" dur="1000"/>
                                        <p:tgtEl>
                                          <p:spTgt spid="93277"/>
                                        </p:tgtEl>
                                      </p:cBhvr>
                                    </p:animEffect>
                                  </p:childTnLst>
                                </p:cTn>
                              </p:par>
                            </p:childTnLst>
                          </p:cTn>
                        </p:par>
                        <p:par>
                          <p:cTn id="146" fill="hold" nodeType="afterGroup">
                            <p:stCondLst>
                              <p:cond delay="1500"/>
                            </p:stCondLst>
                            <p:childTnLst>
                              <p:par>
                                <p:cTn id="147" presetID="22" presetClass="entr" presetSubtype="1" fill="hold" grpId="0" nodeType="afterEffect">
                                  <p:stCondLst>
                                    <p:cond delay="0"/>
                                  </p:stCondLst>
                                  <p:childTnLst>
                                    <p:set>
                                      <p:cBhvr>
                                        <p:cTn id="148" dur="1" fill="hold">
                                          <p:stCondLst>
                                            <p:cond delay="0"/>
                                          </p:stCondLst>
                                        </p:cTn>
                                        <p:tgtEl>
                                          <p:spTgt spid="93256"/>
                                        </p:tgtEl>
                                        <p:attrNameLst>
                                          <p:attrName>style.visibility</p:attrName>
                                        </p:attrNameLst>
                                      </p:cBhvr>
                                      <p:to>
                                        <p:strVal val="visible"/>
                                      </p:to>
                                    </p:set>
                                    <p:animEffect transition="in" filter="wipe(up)">
                                      <p:cBhvr>
                                        <p:cTn id="149" dur="500"/>
                                        <p:tgtEl>
                                          <p:spTgt spid="93256"/>
                                        </p:tgtEl>
                                      </p:cBhvr>
                                    </p:animEffect>
                                  </p:childTnLst>
                                </p:cTn>
                              </p:par>
                            </p:childTnLst>
                          </p:cTn>
                        </p:par>
                        <p:par>
                          <p:cTn id="150" fill="hold" nodeType="afterGroup">
                            <p:stCondLst>
                              <p:cond delay="2000"/>
                            </p:stCondLst>
                            <p:childTnLst>
                              <p:par>
                                <p:cTn id="151" presetID="1" presetClass="entr" presetSubtype="0" fill="hold" grpId="0" nodeType="afterEffect">
                                  <p:stCondLst>
                                    <p:cond delay="0"/>
                                  </p:stCondLst>
                                  <p:childTnLst>
                                    <p:set>
                                      <p:cBhvr>
                                        <p:cTn id="152" dur="1" fill="hold">
                                          <p:stCondLst>
                                            <p:cond delay="0"/>
                                          </p:stCondLst>
                                        </p:cTn>
                                        <p:tgtEl>
                                          <p:spTgt spid="93255"/>
                                        </p:tgtEl>
                                        <p:attrNameLst>
                                          <p:attrName>style.visibility</p:attrName>
                                        </p:attrNameLst>
                                      </p:cBhvr>
                                      <p:to>
                                        <p:strVal val="visible"/>
                                      </p:to>
                                    </p:set>
                                  </p:childTnLst>
                                </p:cTn>
                              </p:par>
                            </p:childTnLst>
                          </p:cTn>
                        </p:par>
                        <p:par>
                          <p:cTn id="153" fill="hold" nodeType="afterGroup">
                            <p:stCondLst>
                              <p:cond delay="2000"/>
                            </p:stCondLst>
                            <p:childTnLst>
                              <p:par>
                                <p:cTn id="154" presetID="1" presetClass="entr" presetSubtype="0" fill="hold" grpId="0" nodeType="afterEffect">
                                  <p:stCondLst>
                                    <p:cond delay="0"/>
                                  </p:stCondLst>
                                  <p:childTnLst>
                                    <p:set>
                                      <p:cBhvr>
                                        <p:cTn id="155" dur="1" fill="hold">
                                          <p:stCondLst>
                                            <p:cond delay="0"/>
                                          </p:stCondLst>
                                        </p:cTn>
                                        <p:tgtEl>
                                          <p:spTgt spid="93257"/>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grpId="0" nodeType="clickEffect">
                                  <p:stCondLst>
                                    <p:cond delay="0"/>
                                  </p:stCondLst>
                                  <p:childTnLst>
                                    <p:set>
                                      <p:cBhvr>
                                        <p:cTn id="159" dur="1" fill="hold">
                                          <p:stCondLst>
                                            <p:cond delay="0"/>
                                          </p:stCondLst>
                                        </p:cTn>
                                        <p:tgtEl>
                                          <p:spTgt spid="93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84" grpId="0" animBg="1"/>
      <p:bldP spid="93236" grpId="0"/>
      <p:bldP spid="93242" grpId="0" animBg="1"/>
      <p:bldP spid="93243" grpId="0" animBg="1"/>
      <p:bldP spid="93244" grpId="0" animBg="1"/>
      <p:bldP spid="93245" grpId="0" animBg="1"/>
      <p:bldP spid="93246" grpId="0" animBg="1"/>
      <p:bldP spid="93247" grpId="0" animBg="1"/>
      <p:bldP spid="93248" grpId="0" animBg="1"/>
      <p:bldP spid="93248" grpId="1" animBg="1"/>
      <p:bldP spid="93249" grpId="0" animBg="1"/>
      <p:bldP spid="93249" grpId="1" animBg="1"/>
      <p:bldP spid="93250" grpId="0"/>
      <p:bldP spid="93251" grpId="0"/>
      <p:bldP spid="93252" grpId="0"/>
      <p:bldP spid="93252" grpId="1"/>
      <p:bldP spid="93253" grpId="0"/>
      <p:bldP spid="93255" grpId="0" animBg="1"/>
      <p:bldP spid="93256" grpId="0" animBg="1"/>
      <p:bldP spid="93257" grpId="0"/>
      <p:bldP spid="93259" grpId="0"/>
      <p:bldP spid="93263" grpId="0"/>
      <p:bldP spid="93265" grpId="0"/>
      <p:bldP spid="93267" grpId="0"/>
      <p:bldP spid="93268" grpId="0" animBg="1"/>
      <p:bldP spid="93269" grpId="0" animBg="1"/>
      <p:bldP spid="93270" grpId="0" animBg="1"/>
      <p:bldP spid="93271" grpId="0" animBg="1"/>
      <p:bldP spid="93272" grpId="0" animBg="1"/>
      <p:bldP spid="93273" grpId="0" animBg="1"/>
      <p:bldP spid="93274" grpId="0" animBg="1"/>
      <p:bldP spid="93275" grpId="0" animBg="1"/>
      <p:bldP spid="93276" grpId="0" animBg="1"/>
      <p:bldP spid="93277" grpId="0" animBg="1"/>
      <p:bldP spid="93280" grpId="0" animBg="1"/>
      <p:bldP spid="93281" grpId="0" animBg="1"/>
      <p:bldP spid="93282" grpId="0" animBg="1"/>
      <p:bldP spid="93283" grpId="0" animBg="1"/>
      <p:bldP spid="93285" grpId="0" animBg="1"/>
      <p:bldP spid="93286" grpId="0" animBg="1"/>
      <p:bldP spid="9328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2084388" y="2900363"/>
            <a:ext cx="5072062" cy="2417762"/>
            <a:chOff x="389" y="1747"/>
            <a:chExt cx="1953" cy="931"/>
          </a:xfrm>
        </p:grpSpPr>
        <p:sp>
          <p:nvSpPr>
            <p:cNvPr id="3" name="Freeform 7"/>
            <p:cNvSpPr>
              <a:spLocks/>
            </p:cNvSpPr>
            <p:nvPr/>
          </p:nvSpPr>
          <p:spPr bwMode="auto">
            <a:xfrm>
              <a:off x="389" y="1747"/>
              <a:ext cx="1128" cy="927"/>
            </a:xfrm>
            <a:custGeom>
              <a:avLst/>
              <a:gdLst>
                <a:gd name="T0" fmla="*/ 48 w 1128"/>
                <a:gd name="T1" fmla="*/ 10 h 927"/>
                <a:gd name="T2" fmla="*/ 389 w 1128"/>
                <a:gd name="T3" fmla="*/ 317 h 927"/>
                <a:gd name="T4" fmla="*/ 0 w 1128"/>
                <a:gd name="T5" fmla="*/ 571 h 927"/>
                <a:gd name="T6" fmla="*/ 365 w 1128"/>
                <a:gd name="T7" fmla="*/ 883 h 927"/>
                <a:gd name="T8" fmla="*/ 384 w 1128"/>
                <a:gd name="T9" fmla="*/ 317 h 927"/>
                <a:gd name="T10" fmla="*/ 830 w 1128"/>
                <a:gd name="T11" fmla="*/ 547 h 927"/>
                <a:gd name="T12" fmla="*/ 365 w 1128"/>
                <a:gd name="T13" fmla="*/ 893 h 927"/>
                <a:gd name="T14" fmla="*/ 1128 w 1128"/>
                <a:gd name="T15" fmla="*/ 927 h 927"/>
                <a:gd name="T16" fmla="*/ 830 w 1128"/>
                <a:gd name="T17" fmla="*/ 543 h 927"/>
                <a:gd name="T18" fmla="*/ 763 w 1128"/>
                <a:gd name="T19" fmla="*/ 0 h 927"/>
                <a:gd name="T20" fmla="*/ 393 w 1128"/>
                <a:gd name="T21" fmla="*/ 303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8" h="927">
                  <a:moveTo>
                    <a:pt x="48" y="10"/>
                  </a:moveTo>
                  <a:lnTo>
                    <a:pt x="389" y="317"/>
                  </a:lnTo>
                  <a:lnTo>
                    <a:pt x="0" y="571"/>
                  </a:lnTo>
                  <a:lnTo>
                    <a:pt x="365" y="883"/>
                  </a:lnTo>
                  <a:lnTo>
                    <a:pt x="384" y="317"/>
                  </a:lnTo>
                  <a:lnTo>
                    <a:pt x="830" y="547"/>
                  </a:lnTo>
                  <a:lnTo>
                    <a:pt x="365" y="893"/>
                  </a:lnTo>
                  <a:lnTo>
                    <a:pt x="1128" y="927"/>
                  </a:lnTo>
                  <a:lnTo>
                    <a:pt x="830" y="543"/>
                  </a:lnTo>
                  <a:lnTo>
                    <a:pt x="763" y="0"/>
                  </a:lnTo>
                  <a:lnTo>
                    <a:pt x="393" y="303"/>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 name="Freeform 8"/>
            <p:cNvSpPr>
              <a:spLocks/>
            </p:cNvSpPr>
            <p:nvPr/>
          </p:nvSpPr>
          <p:spPr bwMode="auto">
            <a:xfrm>
              <a:off x="1147" y="1752"/>
              <a:ext cx="1195" cy="926"/>
            </a:xfrm>
            <a:custGeom>
              <a:avLst/>
              <a:gdLst>
                <a:gd name="T0" fmla="*/ 365 w 1195"/>
                <a:gd name="T1" fmla="*/ 926 h 926"/>
                <a:gd name="T2" fmla="*/ 936 w 1195"/>
                <a:gd name="T3" fmla="*/ 672 h 926"/>
                <a:gd name="T4" fmla="*/ 413 w 1195"/>
                <a:gd name="T5" fmla="*/ 336 h 926"/>
                <a:gd name="T6" fmla="*/ 1195 w 1195"/>
                <a:gd name="T7" fmla="*/ 374 h 926"/>
                <a:gd name="T8" fmla="*/ 768 w 1195"/>
                <a:gd name="T9" fmla="*/ 91 h 926"/>
                <a:gd name="T10" fmla="*/ 0 w 1195"/>
                <a:gd name="T11" fmla="*/ 0 h 926"/>
                <a:gd name="T12" fmla="*/ 432 w 1195"/>
                <a:gd name="T13" fmla="*/ 346 h 926"/>
                <a:gd name="T14" fmla="*/ 77 w 1195"/>
                <a:gd name="T15" fmla="*/ 533 h 9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5" h="926">
                  <a:moveTo>
                    <a:pt x="365" y="926"/>
                  </a:moveTo>
                  <a:lnTo>
                    <a:pt x="936" y="672"/>
                  </a:lnTo>
                  <a:lnTo>
                    <a:pt x="413" y="336"/>
                  </a:lnTo>
                  <a:lnTo>
                    <a:pt x="1195" y="374"/>
                  </a:lnTo>
                  <a:lnTo>
                    <a:pt x="768" y="91"/>
                  </a:lnTo>
                  <a:lnTo>
                    <a:pt x="0" y="0"/>
                  </a:lnTo>
                  <a:lnTo>
                    <a:pt x="432" y="346"/>
                  </a:lnTo>
                  <a:lnTo>
                    <a:pt x="77" y="533"/>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Freeform 9"/>
            <p:cNvSpPr>
              <a:spLocks/>
            </p:cNvSpPr>
            <p:nvPr/>
          </p:nvSpPr>
          <p:spPr bwMode="auto">
            <a:xfrm>
              <a:off x="1522" y="1843"/>
              <a:ext cx="412" cy="835"/>
            </a:xfrm>
            <a:custGeom>
              <a:avLst/>
              <a:gdLst>
                <a:gd name="T0" fmla="*/ 0 w 412"/>
                <a:gd name="T1" fmla="*/ 835 h 835"/>
                <a:gd name="T2" fmla="*/ 48 w 412"/>
                <a:gd name="T3" fmla="*/ 255 h 835"/>
                <a:gd name="T4" fmla="*/ 412 w 412"/>
                <a:gd name="T5" fmla="*/ 0 h 835"/>
              </a:gdLst>
              <a:ahLst/>
              <a:cxnLst>
                <a:cxn ang="0">
                  <a:pos x="T0" y="T1"/>
                </a:cxn>
                <a:cxn ang="0">
                  <a:pos x="T2" y="T3"/>
                </a:cxn>
                <a:cxn ang="0">
                  <a:pos x="T4" y="T5"/>
                </a:cxn>
              </a:cxnLst>
              <a:rect l="0" t="0" r="r" b="b"/>
              <a:pathLst>
                <a:path w="412" h="835">
                  <a:moveTo>
                    <a:pt x="0" y="835"/>
                  </a:moveTo>
                  <a:lnTo>
                    <a:pt x="48" y="255"/>
                  </a:lnTo>
                  <a:lnTo>
                    <a:pt x="412"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 name="Group 10"/>
          <p:cNvGrpSpPr>
            <a:grpSpLocks/>
          </p:cNvGrpSpPr>
          <p:nvPr/>
        </p:nvGrpSpPr>
        <p:grpSpPr bwMode="auto">
          <a:xfrm>
            <a:off x="2882900" y="3544888"/>
            <a:ext cx="385763" cy="385762"/>
            <a:chOff x="748" y="1993"/>
            <a:chExt cx="149" cy="149"/>
          </a:xfrm>
        </p:grpSpPr>
        <p:sp>
          <p:nvSpPr>
            <p:cNvPr id="7" name="Oval 11"/>
            <p:cNvSpPr>
              <a:spLocks noChangeArrowheads="1"/>
            </p:cNvSpPr>
            <p:nvPr/>
          </p:nvSpPr>
          <p:spPr bwMode="auto">
            <a:xfrm>
              <a:off x="748" y="1993"/>
              <a:ext cx="149" cy="14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12"/>
            <p:cNvSpPr txBox="1">
              <a:spLocks noChangeArrowheads="1"/>
            </p:cNvSpPr>
            <p:nvPr/>
          </p:nvSpPr>
          <p:spPr bwMode="auto">
            <a:xfrm>
              <a:off x="798" y="2005"/>
              <a:ext cx="6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fr-CH" altLang="en-US" b="1"/>
                <a:t>D</a:t>
              </a:r>
              <a:endParaRPr lang="en-US" altLang="en-US" b="1"/>
            </a:p>
          </p:txBody>
        </p:sp>
      </p:grpSp>
      <p:grpSp>
        <p:nvGrpSpPr>
          <p:cNvPr id="9" name="Group 13"/>
          <p:cNvGrpSpPr>
            <a:grpSpLocks/>
          </p:cNvGrpSpPr>
          <p:nvPr/>
        </p:nvGrpSpPr>
        <p:grpSpPr bwMode="auto">
          <a:xfrm>
            <a:off x="4048125" y="4116388"/>
            <a:ext cx="385763" cy="385762"/>
            <a:chOff x="1190" y="2243"/>
            <a:chExt cx="149" cy="149"/>
          </a:xfrm>
        </p:grpSpPr>
        <p:sp>
          <p:nvSpPr>
            <p:cNvPr id="10" name="Oval 14"/>
            <p:cNvSpPr>
              <a:spLocks noChangeArrowheads="1"/>
            </p:cNvSpPr>
            <p:nvPr/>
          </p:nvSpPr>
          <p:spPr bwMode="auto">
            <a:xfrm>
              <a:off x="1190" y="2243"/>
              <a:ext cx="149" cy="14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15"/>
            <p:cNvSpPr txBox="1">
              <a:spLocks noChangeArrowheads="1"/>
            </p:cNvSpPr>
            <p:nvPr/>
          </p:nvSpPr>
          <p:spPr bwMode="auto">
            <a:xfrm>
              <a:off x="1233" y="2266"/>
              <a:ext cx="6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fr-CH" altLang="en-US" b="1"/>
                <a:t>F</a:t>
              </a:r>
              <a:endParaRPr lang="en-US" altLang="en-US" b="1"/>
            </a:p>
          </p:txBody>
        </p:sp>
      </p:grpSp>
      <p:grpSp>
        <p:nvGrpSpPr>
          <p:cNvPr id="12" name="Group 16"/>
          <p:cNvGrpSpPr>
            <a:grpSpLocks/>
          </p:cNvGrpSpPr>
          <p:nvPr/>
        </p:nvGrpSpPr>
        <p:grpSpPr bwMode="auto">
          <a:xfrm>
            <a:off x="4981575" y="3621088"/>
            <a:ext cx="385763" cy="385762"/>
            <a:chOff x="1540" y="2032"/>
            <a:chExt cx="149" cy="149"/>
          </a:xfrm>
        </p:grpSpPr>
        <p:sp>
          <p:nvSpPr>
            <p:cNvPr id="13" name="Oval 17"/>
            <p:cNvSpPr>
              <a:spLocks noChangeArrowheads="1"/>
            </p:cNvSpPr>
            <p:nvPr/>
          </p:nvSpPr>
          <p:spPr bwMode="auto">
            <a:xfrm>
              <a:off x="1540" y="2032"/>
              <a:ext cx="149" cy="14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Text Box 18"/>
            <p:cNvSpPr txBox="1">
              <a:spLocks noChangeArrowheads="1"/>
            </p:cNvSpPr>
            <p:nvPr/>
          </p:nvSpPr>
          <p:spPr bwMode="auto">
            <a:xfrm>
              <a:off x="1581" y="2050"/>
              <a:ext cx="6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fr-CH" altLang="en-US" b="1"/>
                <a:t>H</a:t>
              </a:r>
              <a:endParaRPr lang="en-US" altLang="en-US" b="1"/>
            </a:p>
          </p:txBody>
        </p:sp>
      </p:grpSp>
      <p:grpSp>
        <p:nvGrpSpPr>
          <p:cNvPr id="15" name="Group 19"/>
          <p:cNvGrpSpPr>
            <a:grpSpLocks/>
          </p:cNvGrpSpPr>
          <p:nvPr/>
        </p:nvGrpSpPr>
        <p:grpSpPr bwMode="auto">
          <a:xfrm>
            <a:off x="3883025" y="2738438"/>
            <a:ext cx="385763" cy="385762"/>
            <a:chOff x="1113" y="1696"/>
            <a:chExt cx="149" cy="149"/>
          </a:xfrm>
        </p:grpSpPr>
        <p:sp>
          <p:nvSpPr>
            <p:cNvPr id="16" name="Oval 20"/>
            <p:cNvSpPr>
              <a:spLocks noChangeArrowheads="1"/>
            </p:cNvSpPr>
            <p:nvPr/>
          </p:nvSpPr>
          <p:spPr bwMode="auto">
            <a:xfrm>
              <a:off x="1113" y="1696"/>
              <a:ext cx="149" cy="14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21"/>
            <p:cNvSpPr txBox="1">
              <a:spLocks noChangeArrowheads="1"/>
            </p:cNvSpPr>
            <p:nvPr/>
          </p:nvSpPr>
          <p:spPr bwMode="auto">
            <a:xfrm>
              <a:off x="1154" y="1714"/>
              <a:ext cx="6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fr-CH" altLang="en-US" b="1"/>
                <a:t>E</a:t>
              </a:r>
              <a:endParaRPr lang="en-US" altLang="en-US" b="1"/>
            </a:p>
          </p:txBody>
        </p:sp>
      </p:grpSp>
      <p:grpSp>
        <p:nvGrpSpPr>
          <p:cNvPr id="18" name="Group 22"/>
          <p:cNvGrpSpPr>
            <a:grpSpLocks/>
          </p:cNvGrpSpPr>
          <p:nvPr/>
        </p:nvGrpSpPr>
        <p:grpSpPr bwMode="auto">
          <a:xfrm>
            <a:off x="5878513" y="2990850"/>
            <a:ext cx="385762" cy="385763"/>
            <a:chOff x="1895" y="1782"/>
            <a:chExt cx="149" cy="149"/>
          </a:xfrm>
        </p:grpSpPr>
        <p:sp>
          <p:nvSpPr>
            <p:cNvPr id="19" name="Oval 23"/>
            <p:cNvSpPr>
              <a:spLocks noChangeArrowheads="1"/>
            </p:cNvSpPr>
            <p:nvPr/>
          </p:nvSpPr>
          <p:spPr bwMode="auto">
            <a:xfrm>
              <a:off x="1895" y="1782"/>
              <a:ext cx="149" cy="14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Text Box 24"/>
            <p:cNvSpPr txBox="1">
              <a:spLocks noChangeArrowheads="1"/>
            </p:cNvSpPr>
            <p:nvPr/>
          </p:nvSpPr>
          <p:spPr bwMode="auto">
            <a:xfrm>
              <a:off x="1936" y="1800"/>
              <a:ext cx="6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fr-CH" altLang="en-US" b="1"/>
                <a:t>I</a:t>
              </a:r>
              <a:endParaRPr lang="en-US" altLang="en-US" b="1"/>
            </a:p>
          </p:txBody>
        </p:sp>
      </p:grpSp>
      <p:grpSp>
        <p:nvGrpSpPr>
          <p:cNvPr id="21" name="Group 25"/>
          <p:cNvGrpSpPr>
            <a:grpSpLocks/>
          </p:cNvGrpSpPr>
          <p:nvPr/>
        </p:nvGrpSpPr>
        <p:grpSpPr bwMode="auto">
          <a:xfrm>
            <a:off x="6269038" y="4457700"/>
            <a:ext cx="385762" cy="385763"/>
            <a:chOff x="2040" y="2367"/>
            <a:chExt cx="149" cy="149"/>
          </a:xfrm>
        </p:grpSpPr>
        <p:sp>
          <p:nvSpPr>
            <p:cNvPr id="22" name="Oval 26"/>
            <p:cNvSpPr>
              <a:spLocks noChangeArrowheads="1"/>
            </p:cNvSpPr>
            <p:nvPr/>
          </p:nvSpPr>
          <p:spPr bwMode="auto">
            <a:xfrm>
              <a:off x="2040" y="2367"/>
              <a:ext cx="149" cy="14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27"/>
            <p:cNvSpPr txBox="1">
              <a:spLocks noChangeArrowheads="1"/>
            </p:cNvSpPr>
            <p:nvPr/>
          </p:nvSpPr>
          <p:spPr bwMode="auto">
            <a:xfrm>
              <a:off x="2081" y="2385"/>
              <a:ext cx="6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fr-CH" altLang="en-US" b="1"/>
                <a:t>J</a:t>
              </a:r>
              <a:endParaRPr lang="en-US" altLang="en-US" b="1"/>
            </a:p>
          </p:txBody>
        </p:sp>
      </p:grpSp>
      <p:grpSp>
        <p:nvGrpSpPr>
          <p:cNvPr id="24" name="Group 28"/>
          <p:cNvGrpSpPr>
            <a:grpSpLocks/>
          </p:cNvGrpSpPr>
          <p:nvPr/>
        </p:nvGrpSpPr>
        <p:grpSpPr bwMode="auto">
          <a:xfrm>
            <a:off x="4810125" y="5100638"/>
            <a:ext cx="385763" cy="385762"/>
            <a:chOff x="1487" y="2608"/>
            <a:chExt cx="149" cy="149"/>
          </a:xfrm>
        </p:grpSpPr>
        <p:sp>
          <p:nvSpPr>
            <p:cNvPr id="25" name="Oval 29"/>
            <p:cNvSpPr>
              <a:spLocks noChangeArrowheads="1"/>
            </p:cNvSpPr>
            <p:nvPr/>
          </p:nvSpPr>
          <p:spPr bwMode="auto">
            <a:xfrm>
              <a:off x="1487" y="2608"/>
              <a:ext cx="149" cy="14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Text Box 30"/>
            <p:cNvSpPr txBox="1">
              <a:spLocks noChangeArrowheads="1"/>
            </p:cNvSpPr>
            <p:nvPr/>
          </p:nvSpPr>
          <p:spPr bwMode="auto">
            <a:xfrm>
              <a:off x="1528" y="2626"/>
              <a:ext cx="6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fr-CH" altLang="en-US" b="1"/>
                <a:t>G</a:t>
              </a:r>
              <a:endParaRPr lang="en-US" altLang="en-US" b="1"/>
            </a:p>
          </p:txBody>
        </p:sp>
      </p:grpSp>
      <p:grpSp>
        <p:nvGrpSpPr>
          <p:cNvPr id="27" name="Group 31"/>
          <p:cNvGrpSpPr>
            <a:grpSpLocks/>
          </p:cNvGrpSpPr>
          <p:nvPr/>
        </p:nvGrpSpPr>
        <p:grpSpPr bwMode="auto">
          <a:xfrm>
            <a:off x="2844800" y="5003800"/>
            <a:ext cx="385763" cy="385763"/>
            <a:chOff x="724" y="2565"/>
            <a:chExt cx="149" cy="149"/>
          </a:xfrm>
        </p:grpSpPr>
        <p:sp>
          <p:nvSpPr>
            <p:cNvPr id="28" name="Oval 32"/>
            <p:cNvSpPr>
              <a:spLocks noChangeArrowheads="1"/>
            </p:cNvSpPr>
            <p:nvPr/>
          </p:nvSpPr>
          <p:spPr bwMode="auto">
            <a:xfrm>
              <a:off x="724" y="2565"/>
              <a:ext cx="149" cy="14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Text Box 33"/>
            <p:cNvSpPr txBox="1">
              <a:spLocks noChangeArrowheads="1"/>
            </p:cNvSpPr>
            <p:nvPr/>
          </p:nvSpPr>
          <p:spPr bwMode="auto">
            <a:xfrm>
              <a:off x="765" y="2583"/>
              <a:ext cx="6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fr-CH" altLang="en-US" b="1"/>
                <a:t>C</a:t>
              </a:r>
              <a:endParaRPr lang="en-US" altLang="en-US" b="1"/>
            </a:p>
          </p:txBody>
        </p:sp>
      </p:grpSp>
      <p:grpSp>
        <p:nvGrpSpPr>
          <p:cNvPr id="30" name="Group 34"/>
          <p:cNvGrpSpPr>
            <a:grpSpLocks/>
          </p:cNvGrpSpPr>
          <p:nvPr/>
        </p:nvGrpSpPr>
        <p:grpSpPr bwMode="auto">
          <a:xfrm>
            <a:off x="2044700" y="2811463"/>
            <a:ext cx="385763" cy="385762"/>
            <a:chOff x="412" y="1705"/>
            <a:chExt cx="149" cy="149"/>
          </a:xfrm>
        </p:grpSpPr>
        <p:sp>
          <p:nvSpPr>
            <p:cNvPr id="31" name="Oval 35"/>
            <p:cNvSpPr>
              <a:spLocks noChangeArrowheads="1"/>
            </p:cNvSpPr>
            <p:nvPr/>
          </p:nvSpPr>
          <p:spPr bwMode="auto">
            <a:xfrm>
              <a:off x="412" y="1705"/>
              <a:ext cx="149" cy="14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36"/>
            <p:cNvSpPr txBox="1">
              <a:spLocks noChangeArrowheads="1"/>
            </p:cNvSpPr>
            <p:nvPr/>
          </p:nvSpPr>
          <p:spPr bwMode="auto">
            <a:xfrm>
              <a:off x="453" y="1723"/>
              <a:ext cx="6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fr-CH" altLang="en-US" b="1"/>
                <a:t>B</a:t>
              </a:r>
              <a:endParaRPr lang="en-US" altLang="en-US" b="1"/>
            </a:p>
          </p:txBody>
        </p:sp>
      </p:grpSp>
      <p:grpSp>
        <p:nvGrpSpPr>
          <p:cNvPr id="33" name="Group 37"/>
          <p:cNvGrpSpPr>
            <a:grpSpLocks/>
          </p:cNvGrpSpPr>
          <p:nvPr/>
        </p:nvGrpSpPr>
        <p:grpSpPr bwMode="auto">
          <a:xfrm>
            <a:off x="1911350" y="4181475"/>
            <a:ext cx="385763" cy="385763"/>
            <a:chOff x="373" y="2248"/>
            <a:chExt cx="149" cy="149"/>
          </a:xfrm>
        </p:grpSpPr>
        <p:sp>
          <p:nvSpPr>
            <p:cNvPr id="34" name="Oval 38"/>
            <p:cNvSpPr>
              <a:spLocks noChangeArrowheads="1"/>
            </p:cNvSpPr>
            <p:nvPr/>
          </p:nvSpPr>
          <p:spPr bwMode="auto">
            <a:xfrm>
              <a:off x="373" y="2248"/>
              <a:ext cx="149" cy="14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Text Box 39"/>
            <p:cNvSpPr txBox="1">
              <a:spLocks noChangeArrowheads="1"/>
            </p:cNvSpPr>
            <p:nvPr/>
          </p:nvSpPr>
          <p:spPr bwMode="auto">
            <a:xfrm>
              <a:off x="414" y="2266"/>
              <a:ext cx="6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fr-CH" altLang="en-US" b="1"/>
                <a:t>A</a:t>
              </a:r>
              <a:endParaRPr lang="en-US" altLang="en-US" b="1"/>
            </a:p>
          </p:txBody>
        </p:sp>
      </p:grpSp>
      <p:grpSp>
        <p:nvGrpSpPr>
          <p:cNvPr id="36" name="Group 40"/>
          <p:cNvGrpSpPr>
            <a:grpSpLocks/>
          </p:cNvGrpSpPr>
          <p:nvPr/>
        </p:nvGrpSpPr>
        <p:grpSpPr bwMode="auto">
          <a:xfrm>
            <a:off x="6934200" y="3671888"/>
            <a:ext cx="385763" cy="385762"/>
            <a:chOff x="2304" y="2055"/>
            <a:chExt cx="149" cy="149"/>
          </a:xfrm>
        </p:grpSpPr>
        <p:sp>
          <p:nvSpPr>
            <p:cNvPr id="37" name="Oval 41"/>
            <p:cNvSpPr>
              <a:spLocks noChangeArrowheads="1"/>
            </p:cNvSpPr>
            <p:nvPr/>
          </p:nvSpPr>
          <p:spPr bwMode="auto">
            <a:xfrm>
              <a:off x="2304" y="2055"/>
              <a:ext cx="149" cy="14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Text Box 42"/>
            <p:cNvSpPr txBox="1">
              <a:spLocks noChangeArrowheads="1"/>
            </p:cNvSpPr>
            <p:nvPr/>
          </p:nvSpPr>
          <p:spPr bwMode="auto">
            <a:xfrm>
              <a:off x="2345" y="2073"/>
              <a:ext cx="63" cy="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fr-CH" altLang="en-US" b="1"/>
                <a:t>K</a:t>
              </a:r>
              <a:endParaRPr lang="en-US" altLang="en-US" b="1"/>
            </a:p>
          </p:txBody>
        </p:sp>
      </p:grpSp>
      <p:sp>
        <p:nvSpPr>
          <p:cNvPr id="39" name="Oval 44"/>
          <p:cNvSpPr>
            <a:spLocks noChangeArrowheads="1"/>
          </p:cNvSpPr>
          <p:nvPr/>
        </p:nvSpPr>
        <p:spPr bwMode="auto">
          <a:xfrm>
            <a:off x="2890838" y="3538538"/>
            <a:ext cx="385762" cy="385762"/>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48"/>
          <p:cNvSpPr>
            <a:spLocks noChangeArrowheads="1"/>
          </p:cNvSpPr>
          <p:nvPr/>
        </p:nvSpPr>
        <p:spPr bwMode="auto">
          <a:xfrm>
            <a:off x="1905000" y="4181475"/>
            <a:ext cx="385763" cy="385763"/>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Oval 49"/>
          <p:cNvSpPr>
            <a:spLocks noChangeArrowheads="1"/>
          </p:cNvSpPr>
          <p:nvPr/>
        </p:nvSpPr>
        <p:spPr bwMode="auto">
          <a:xfrm>
            <a:off x="2836863" y="5003800"/>
            <a:ext cx="385762" cy="385763"/>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50"/>
          <p:cNvSpPr>
            <a:spLocks noChangeArrowheads="1"/>
          </p:cNvSpPr>
          <p:nvPr/>
        </p:nvSpPr>
        <p:spPr bwMode="auto">
          <a:xfrm>
            <a:off x="4040188" y="4110038"/>
            <a:ext cx="385762" cy="385762"/>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Oval 51"/>
          <p:cNvSpPr>
            <a:spLocks noChangeArrowheads="1"/>
          </p:cNvSpPr>
          <p:nvPr/>
        </p:nvSpPr>
        <p:spPr bwMode="auto">
          <a:xfrm>
            <a:off x="3876675" y="2732088"/>
            <a:ext cx="385763" cy="385762"/>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52"/>
          <p:cNvSpPr>
            <a:spLocks noChangeArrowheads="1"/>
          </p:cNvSpPr>
          <p:nvPr/>
        </p:nvSpPr>
        <p:spPr bwMode="auto">
          <a:xfrm>
            <a:off x="2038350" y="2811463"/>
            <a:ext cx="385763" cy="385762"/>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53"/>
          <p:cNvSpPr>
            <a:spLocks noChangeArrowheads="1"/>
          </p:cNvSpPr>
          <p:nvPr/>
        </p:nvSpPr>
        <p:spPr bwMode="auto">
          <a:xfrm>
            <a:off x="5880100" y="2978150"/>
            <a:ext cx="385763" cy="385763"/>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Oval 54"/>
          <p:cNvSpPr>
            <a:spLocks noChangeArrowheads="1"/>
          </p:cNvSpPr>
          <p:nvPr/>
        </p:nvSpPr>
        <p:spPr bwMode="auto">
          <a:xfrm>
            <a:off x="4975225" y="3616325"/>
            <a:ext cx="385763" cy="385763"/>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Oval 55"/>
          <p:cNvSpPr>
            <a:spLocks noChangeArrowheads="1"/>
          </p:cNvSpPr>
          <p:nvPr/>
        </p:nvSpPr>
        <p:spPr bwMode="auto">
          <a:xfrm>
            <a:off x="4803775" y="5095875"/>
            <a:ext cx="385763" cy="385763"/>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Oval 56"/>
          <p:cNvSpPr>
            <a:spLocks noChangeArrowheads="1"/>
          </p:cNvSpPr>
          <p:nvPr/>
        </p:nvSpPr>
        <p:spPr bwMode="auto">
          <a:xfrm>
            <a:off x="6934200" y="3667125"/>
            <a:ext cx="385763" cy="385763"/>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Oval 57"/>
          <p:cNvSpPr>
            <a:spLocks noChangeArrowheads="1"/>
          </p:cNvSpPr>
          <p:nvPr/>
        </p:nvSpPr>
        <p:spPr bwMode="auto">
          <a:xfrm>
            <a:off x="6269038" y="4452938"/>
            <a:ext cx="385762" cy="385762"/>
          </a:xfrm>
          <a:prstGeom prst="ellipse">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TextBox 50"/>
          <p:cNvSpPr txBox="1"/>
          <p:nvPr/>
        </p:nvSpPr>
        <p:spPr bwMode="auto">
          <a:xfrm>
            <a:off x="152400" y="990600"/>
            <a:ext cx="8839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marL="0" indent="0" algn="l" eaLnBrk="1" hangingPunct="1">
              <a:buFont typeface="Wingdings" pitchFamily="2" charset="2"/>
              <a:buNone/>
            </a:pPr>
            <a:r>
              <a:rPr lang="en-US" sz="2800" kern="0">
                <a:solidFill>
                  <a:srgbClr val="0000FF"/>
                </a:solidFill>
                <a:latin typeface="+mn-lt"/>
              </a:rPr>
              <a:t>Ví dụ. </a:t>
            </a:r>
            <a:r>
              <a:rPr lang="en-US" sz="2800" b="0" kern="0">
                <a:solidFill>
                  <a:schemeClr val="tx1"/>
                </a:solidFill>
                <a:latin typeface="+mn-lt"/>
              </a:rPr>
              <a:t>Tìm một cây khung của đồ thị bằng thuật toán DFS với A là đỉnh bắt đầu</a:t>
            </a:r>
          </a:p>
        </p:txBody>
      </p:sp>
    </p:spTree>
    <p:extLst>
      <p:ext uri="{BB962C8B-B14F-4D97-AF65-F5344CB8AC3E}">
        <p14:creationId xmlns:p14="http://schemas.microsoft.com/office/powerpoint/2010/main" val="3294900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04800" y="990600"/>
            <a:ext cx="8610600" cy="5105400"/>
          </a:xfrm>
          <a:prstGeom prst="rect">
            <a:avLst/>
          </a:prstGeom>
        </p:spPr>
        <p:txBody>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0" algn="just" eaLnBrk="1" hangingPunct="1">
              <a:spcBef>
                <a:spcPts val="1200"/>
              </a:spcBef>
              <a:spcAft>
                <a:spcPts val="600"/>
              </a:spcAft>
              <a:buNone/>
            </a:pPr>
            <a:r>
              <a:rPr lang="en-US" altLang="en-US" kern="0">
                <a:solidFill>
                  <a:srgbClr val="0000FF"/>
                </a:solidFill>
              </a:rPr>
              <a:t>Định nghĩa. </a:t>
            </a:r>
            <a:r>
              <a:rPr lang="en-US" altLang="en-US" b="0" kern="0"/>
              <a:t>Đồ thị G = (V,E) gọi là đồ thị có </a:t>
            </a:r>
            <a:r>
              <a:rPr lang="en-US" altLang="en-US" i="1" kern="0">
                <a:solidFill>
                  <a:srgbClr val="00B050"/>
                </a:solidFill>
              </a:rPr>
              <a:t>trọng số</a:t>
            </a:r>
            <a:r>
              <a:rPr lang="en-US" altLang="en-US" kern="0">
                <a:solidFill>
                  <a:schemeClr val="tx2"/>
                </a:solidFill>
              </a:rPr>
              <a:t> </a:t>
            </a:r>
            <a:r>
              <a:rPr lang="en-US" altLang="en-US" b="0" kern="0"/>
              <a:t>(hay chiều dài, trọng lượng) nếu mỗi cạnh e được gán với một số thực w(e). Ta gọi </a:t>
            </a:r>
            <a:r>
              <a:rPr lang="en-US" altLang="en-US" kern="0">
                <a:solidFill>
                  <a:srgbClr val="C00000"/>
                </a:solidFill>
              </a:rPr>
              <a:t>w(e) </a:t>
            </a:r>
            <a:r>
              <a:rPr lang="en-US" altLang="en-US" b="0" kern="0"/>
              <a:t>là </a:t>
            </a:r>
            <a:r>
              <a:rPr lang="en-US" altLang="en-US" i="1" kern="0">
                <a:solidFill>
                  <a:srgbClr val="00B050"/>
                </a:solidFill>
              </a:rPr>
              <a:t>trọng lượng</a:t>
            </a:r>
            <a:r>
              <a:rPr lang="en-US" altLang="en-US" kern="0">
                <a:solidFill>
                  <a:srgbClr val="00B050"/>
                </a:solidFill>
              </a:rPr>
              <a:t> </a:t>
            </a:r>
            <a:r>
              <a:rPr lang="en-US" altLang="en-US" b="0" kern="0"/>
              <a:t>của e.</a:t>
            </a:r>
          </a:p>
          <a:p>
            <a:pPr algn="just" eaLnBrk="1" hangingPunct="1">
              <a:spcBef>
                <a:spcPts val="1200"/>
              </a:spcBef>
              <a:spcAft>
                <a:spcPts val="600"/>
              </a:spcAft>
            </a:pPr>
            <a:r>
              <a:rPr lang="en-US" altLang="en-US" i="1" kern="0">
                <a:solidFill>
                  <a:srgbClr val="00B050"/>
                </a:solidFill>
              </a:rPr>
              <a:t>Độ dài </a:t>
            </a:r>
            <a:r>
              <a:rPr lang="en-US" altLang="en-US" b="0" kern="0"/>
              <a:t>của đường đi từ u đến v bằng tổng trọng lượng các cạnh mà đường đi qua.</a:t>
            </a:r>
          </a:p>
          <a:p>
            <a:pPr algn="just" eaLnBrk="1" hangingPunct="1">
              <a:spcBef>
                <a:spcPts val="1200"/>
              </a:spcBef>
              <a:spcAft>
                <a:spcPts val="600"/>
              </a:spcAft>
            </a:pPr>
            <a:r>
              <a:rPr lang="en-US" kern="0">
                <a:solidFill>
                  <a:srgbClr val="00B050"/>
                </a:solidFill>
              </a:rPr>
              <a:t>Trọng lượng </a:t>
            </a:r>
            <a:r>
              <a:rPr lang="vi-VN" b="0" kern="0"/>
              <a:t>của một cây T </a:t>
            </a:r>
            <a:r>
              <a:rPr lang="en-US" b="0" kern="0"/>
              <a:t>của G </a:t>
            </a:r>
            <a:r>
              <a:rPr lang="vi-VN" b="0" kern="0"/>
              <a:t>bằng với tổng trọng lượng các cạnh trong cây</a:t>
            </a:r>
            <a:endParaRPr lang="en-US" b="0" kern="0"/>
          </a:p>
          <a:p>
            <a:pPr algn="just" eaLnBrk="1" hangingPunct="1">
              <a:spcBef>
                <a:spcPts val="1200"/>
              </a:spcBef>
              <a:spcAft>
                <a:spcPts val="600"/>
              </a:spcAft>
            </a:pPr>
            <a:r>
              <a:rPr lang="en-US" kern="0">
                <a:solidFill>
                  <a:srgbClr val="00B050"/>
                </a:solidFill>
              </a:rPr>
              <a:t>Cây khung ngắn nhất </a:t>
            </a:r>
            <a:r>
              <a:rPr lang="en-US" b="0" kern="0"/>
              <a:t>là cây khung có trọng lượng nhỏ nhất của G.</a:t>
            </a:r>
            <a:endParaRPr lang="en-US" altLang="en-US" b="0" kern="0"/>
          </a:p>
        </p:txBody>
      </p:sp>
      <p:sp>
        <p:nvSpPr>
          <p:cNvPr id="3" name="TextBox 2"/>
          <p:cNvSpPr txBox="1"/>
          <p:nvPr/>
        </p:nvSpPr>
        <p:spPr>
          <a:xfrm>
            <a:off x="152400" y="207258"/>
            <a:ext cx="7772400" cy="630942"/>
          </a:xfrm>
          <a:prstGeom prst="rect">
            <a:avLst/>
          </a:prstGeom>
          <a:noFill/>
        </p:spPr>
        <p:txBody>
          <a:bodyPr wrap="square" rtlCol="0">
            <a:spAutoFit/>
          </a:bodyPr>
          <a:lstStyle/>
          <a:p>
            <a:pPr algn="l"/>
            <a:r>
              <a:rPr lang="en-US" sz="3500">
                <a:solidFill>
                  <a:srgbClr val="FFFF66"/>
                </a:solidFill>
                <a:latin typeface="+mj-lt"/>
              </a:rPr>
              <a:t>Đồ thị có trọng số</a:t>
            </a:r>
          </a:p>
        </p:txBody>
      </p:sp>
    </p:spTree>
    <p:extLst>
      <p:ext uri="{BB962C8B-B14F-4D97-AF65-F5344CB8AC3E}">
        <p14:creationId xmlns:p14="http://schemas.microsoft.com/office/powerpoint/2010/main" val="3043175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sz="half" idx="1"/>
          </p:nvPr>
        </p:nvSpPr>
        <p:spPr>
          <a:xfrm>
            <a:off x="152400" y="1066800"/>
            <a:ext cx="8382000" cy="2438400"/>
          </a:xfrm>
        </p:spPr>
        <p:txBody>
          <a:bodyPr/>
          <a:lstStyle/>
          <a:p>
            <a:pPr marL="0" indent="0" algn="just" eaLnBrk="1" hangingPunct="1">
              <a:buFontTx/>
              <a:buNone/>
            </a:pPr>
            <a:r>
              <a:rPr lang="en-US" altLang="en-US" b="1">
                <a:solidFill>
                  <a:srgbClr val="0000FF"/>
                </a:solidFill>
              </a:rPr>
              <a:t>Định nghĩa. </a:t>
            </a:r>
            <a:r>
              <a:rPr lang="en-US" altLang="en-US" sz="2800"/>
              <a:t>Cho G = (V, E), V = {v</a:t>
            </a:r>
            <a:r>
              <a:rPr lang="en-US" altLang="en-US" sz="2800" baseline="-25000"/>
              <a:t>1</a:t>
            </a:r>
            <a:r>
              <a:rPr lang="en-US" altLang="en-US" sz="2800"/>
              <a:t>,v</a:t>
            </a:r>
            <a:r>
              <a:rPr lang="en-US" altLang="en-US" sz="2800" baseline="-25000"/>
              <a:t>2</a:t>
            </a:r>
            <a:r>
              <a:rPr lang="en-US" altLang="en-US" sz="2800"/>
              <a:t>,…,v</a:t>
            </a:r>
            <a:r>
              <a:rPr lang="en-US" altLang="en-US" sz="2800" baseline="-25000"/>
              <a:t>n</a:t>
            </a:r>
            <a:r>
              <a:rPr lang="en-US" altLang="en-US" sz="2800"/>
              <a:t>} là đơn đồ thị có trọng số. </a:t>
            </a:r>
            <a:r>
              <a:rPr lang="en-US" altLang="en-US" sz="2800" b="1">
                <a:solidFill>
                  <a:srgbClr val="00B050"/>
                </a:solidFill>
              </a:rPr>
              <a:t>Ma trận khoảng cách </a:t>
            </a:r>
            <a:r>
              <a:rPr lang="en-US" altLang="en-US" sz="2800"/>
              <a:t>của G là ma trận D= (d</a:t>
            </a:r>
            <a:r>
              <a:rPr lang="en-US" altLang="en-US" sz="2800" baseline="-25000"/>
              <a:t>ij</a:t>
            </a:r>
            <a:r>
              <a:rPr lang="en-US" altLang="en-US" sz="2800"/>
              <a:t>) </a:t>
            </a:r>
            <a:r>
              <a:rPr lang="en-US" altLang="en-US"/>
              <a:t>được </a:t>
            </a:r>
            <a:r>
              <a:rPr lang="en-US" altLang="en-US" sz="2800"/>
              <a:t>xác định như sau:</a:t>
            </a:r>
          </a:p>
        </p:txBody>
      </p:sp>
      <p:graphicFrame>
        <p:nvGraphicFramePr>
          <p:cNvPr id="65540" name="Object 4"/>
          <p:cNvGraphicFramePr>
            <a:graphicFrameLocks noGrp="1" noChangeAspect="1"/>
          </p:cNvGraphicFramePr>
          <p:nvPr>
            <p:ph sz="half" idx="2"/>
            <p:extLst>
              <p:ext uri="{D42A27DB-BD31-4B8C-83A1-F6EECF244321}">
                <p14:modId xmlns:p14="http://schemas.microsoft.com/office/powerpoint/2010/main" val="4085664980"/>
              </p:ext>
            </p:extLst>
          </p:nvPr>
        </p:nvGraphicFramePr>
        <p:xfrm>
          <a:off x="2514600" y="2897188"/>
          <a:ext cx="4008438" cy="1725612"/>
        </p:xfrm>
        <a:graphic>
          <a:graphicData uri="http://schemas.openxmlformats.org/presentationml/2006/ole">
            <mc:AlternateContent xmlns:mc="http://schemas.openxmlformats.org/markup-compatibility/2006">
              <mc:Choice xmlns:v="urn:schemas-microsoft-com:vml" Requires="v">
                <p:oleObj spid="_x0000_s64605" name="Equation" r:id="rId3" imgW="1828800" imgH="787320" progId="Equation.DSMT4">
                  <p:embed/>
                </p:oleObj>
              </mc:Choice>
              <mc:Fallback>
                <p:oleObj name="Equation" r:id="rId3" imgW="1828800" imgH="787320" progId="Equation.DSMT4">
                  <p:embed/>
                  <p:pic>
                    <p:nvPicPr>
                      <p:cNvPr id="0" name="Picture 49"/>
                      <p:cNvPicPr>
                        <a:picLocks noGrp="1" noChangeAspect="1" noChangeArrowheads="1"/>
                      </p:cNvPicPr>
                      <p:nvPr/>
                    </p:nvPicPr>
                    <p:blipFill>
                      <a:blip r:embed="rId4"/>
                      <a:srcRect/>
                      <a:stretch>
                        <a:fillRect/>
                      </a:stretch>
                    </p:blipFill>
                    <p:spPr bwMode="auto">
                      <a:xfrm>
                        <a:off x="2514600" y="2897188"/>
                        <a:ext cx="4008438" cy="1725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152400" y="207258"/>
            <a:ext cx="7772400" cy="630942"/>
          </a:xfrm>
          <a:prstGeom prst="rect">
            <a:avLst/>
          </a:prstGeom>
          <a:noFill/>
        </p:spPr>
        <p:txBody>
          <a:bodyPr wrap="square" rtlCol="0">
            <a:spAutoFit/>
          </a:bodyPr>
          <a:lstStyle/>
          <a:p>
            <a:pPr algn="l"/>
            <a:r>
              <a:rPr lang="en-US" sz="3500">
                <a:solidFill>
                  <a:srgbClr val="FFFF66"/>
                </a:solidFill>
                <a:latin typeface="+mj-lt"/>
              </a:rPr>
              <a:t>Ma trận khoảng cách (trọng số)</a:t>
            </a:r>
          </a:p>
        </p:txBody>
      </p:sp>
    </p:spTree>
    <p:extLst>
      <p:ext uri="{BB962C8B-B14F-4D97-AF65-F5344CB8AC3E}">
        <p14:creationId xmlns:p14="http://schemas.microsoft.com/office/powerpoint/2010/main" val="33447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Oval 5"/>
          <p:cNvSpPr>
            <a:spLocks noChangeArrowheads="1"/>
          </p:cNvSpPr>
          <p:nvPr/>
        </p:nvSpPr>
        <p:spPr bwMode="auto">
          <a:xfrm>
            <a:off x="838200" y="4343400"/>
            <a:ext cx="533400" cy="609600"/>
          </a:xfrm>
          <a:prstGeom prst="ellipse">
            <a:avLst/>
          </a:prstGeom>
          <a:noFill/>
          <a:ln w="28575" algn="ctr">
            <a:solidFill>
              <a:srgbClr val="002060"/>
            </a:solidFill>
            <a:round/>
            <a:headEnd/>
            <a:tailEnd/>
          </a:ln>
        </p:spPr>
        <p:txBody>
          <a:bodyPr/>
          <a:lstStyle/>
          <a:p>
            <a:pPr marL="342900" indent="-342900" algn="ctr" eaLnBrk="1" hangingPunct="1">
              <a:spcBef>
                <a:spcPct val="20000"/>
              </a:spcBef>
            </a:pPr>
            <a:r>
              <a:rPr lang="en-US" sz="2400" b="0">
                <a:solidFill>
                  <a:srgbClr val="0033CC"/>
                </a:solidFill>
                <a:latin typeface="Arial" charset="0"/>
              </a:rPr>
              <a:t>C</a:t>
            </a:r>
            <a:endParaRPr lang="en-SG" sz="2400" b="0">
              <a:solidFill>
                <a:srgbClr val="0033CC"/>
              </a:solidFill>
              <a:latin typeface="Arial" charset="0"/>
            </a:endParaRPr>
          </a:p>
        </p:txBody>
      </p:sp>
      <p:sp>
        <p:nvSpPr>
          <p:cNvPr id="1031" name="Oval 6"/>
          <p:cNvSpPr>
            <a:spLocks noChangeArrowheads="1"/>
          </p:cNvSpPr>
          <p:nvPr/>
        </p:nvSpPr>
        <p:spPr bwMode="auto">
          <a:xfrm>
            <a:off x="457200" y="2743200"/>
            <a:ext cx="533400" cy="609600"/>
          </a:xfrm>
          <a:prstGeom prst="ellipse">
            <a:avLst/>
          </a:prstGeom>
          <a:noFill/>
          <a:ln w="28575" algn="ctr">
            <a:solidFill>
              <a:srgbClr val="002060"/>
            </a:solidFill>
            <a:round/>
            <a:headEnd/>
            <a:tailEnd/>
          </a:ln>
        </p:spPr>
        <p:txBody>
          <a:bodyPr/>
          <a:lstStyle/>
          <a:p>
            <a:pPr marL="342900" indent="-342900" algn="ctr" eaLnBrk="1" hangingPunct="1">
              <a:spcBef>
                <a:spcPct val="20000"/>
              </a:spcBef>
            </a:pPr>
            <a:r>
              <a:rPr lang="en-US" sz="2400" b="0">
                <a:solidFill>
                  <a:srgbClr val="0033CC"/>
                </a:solidFill>
                <a:latin typeface="Arial" charset="0"/>
              </a:rPr>
              <a:t>A</a:t>
            </a:r>
            <a:endParaRPr lang="en-SG" sz="2400" b="0">
              <a:solidFill>
                <a:srgbClr val="0033CC"/>
              </a:solidFill>
              <a:latin typeface="Arial" charset="0"/>
            </a:endParaRPr>
          </a:p>
        </p:txBody>
      </p:sp>
      <p:sp>
        <p:nvSpPr>
          <p:cNvPr id="1032" name="Oval 7"/>
          <p:cNvSpPr>
            <a:spLocks noChangeArrowheads="1"/>
          </p:cNvSpPr>
          <p:nvPr/>
        </p:nvSpPr>
        <p:spPr bwMode="auto">
          <a:xfrm>
            <a:off x="2057400" y="2667000"/>
            <a:ext cx="533400" cy="609600"/>
          </a:xfrm>
          <a:prstGeom prst="ellipse">
            <a:avLst/>
          </a:prstGeom>
          <a:noFill/>
          <a:ln w="28575" algn="ctr">
            <a:solidFill>
              <a:srgbClr val="002060"/>
            </a:solidFill>
            <a:round/>
            <a:headEnd/>
            <a:tailEnd/>
          </a:ln>
        </p:spPr>
        <p:txBody>
          <a:bodyPr/>
          <a:lstStyle/>
          <a:p>
            <a:pPr marL="342900" indent="-342900" algn="ctr" eaLnBrk="1" hangingPunct="1">
              <a:spcBef>
                <a:spcPct val="20000"/>
              </a:spcBef>
            </a:pPr>
            <a:r>
              <a:rPr lang="en-US" sz="2400" b="0">
                <a:solidFill>
                  <a:srgbClr val="0033CC"/>
                </a:solidFill>
                <a:latin typeface="Arial" charset="0"/>
              </a:rPr>
              <a:t>B</a:t>
            </a:r>
            <a:endParaRPr lang="en-SG" sz="2400" b="0">
              <a:solidFill>
                <a:srgbClr val="0033CC"/>
              </a:solidFill>
              <a:latin typeface="Arial" charset="0"/>
            </a:endParaRPr>
          </a:p>
        </p:txBody>
      </p:sp>
      <p:cxnSp>
        <p:nvCxnSpPr>
          <p:cNvPr id="1033" name="Straight Connector 8"/>
          <p:cNvCxnSpPr>
            <a:cxnSpLocks noChangeShapeType="1"/>
            <a:stCxn id="1031" idx="6"/>
            <a:endCxn id="1032" idx="2"/>
          </p:cNvCxnSpPr>
          <p:nvPr/>
        </p:nvCxnSpPr>
        <p:spPr bwMode="auto">
          <a:xfrm flipV="1">
            <a:off x="990600" y="2971800"/>
            <a:ext cx="1066800" cy="76200"/>
          </a:xfrm>
          <a:prstGeom prst="line">
            <a:avLst/>
          </a:prstGeom>
          <a:noFill/>
          <a:ln w="38100" algn="ctr">
            <a:solidFill>
              <a:srgbClr val="002060"/>
            </a:solidFill>
            <a:round/>
            <a:headEnd/>
            <a:tailEnd/>
          </a:ln>
        </p:spPr>
      </p:cxnSp>
      <p:cxnSp>
        <p:nvCxnSpPr>
          <p:cNvPr id="1034" name="Straight Connector 9"/>
          <p:cNvCxnSpPr>
            <a:cxnSpLocks noChangeShapeType="1"/>
            <a:stCxn id="1031" idx="4"/>
            <a:endCxn id="1030" idx="0"/>
          </p:cNvCxnSpPr>
          <p:nvPr/>
        </p:nvCxnSpPr>
        <p:spPr bwMode="auto">
          <a:xfrm rot="16200000" flipH="1">
            <a:off x="419100" y="3657600"/>
            <a:ext cx="990600" cy="381000"/>
          </a:xfrm>
          <a:prstGeom prst="line">
            <a:avLst/>
          </a:prstGeom>
          <a:noFill/>
          <a:ln w="38100" algn="ctr">
            <a:solidFill>
              <a:srgbClr val="002060"/>
            </a:solidFill>
            <a:round/>
            <a:headEnd/>
            <a:tailEnd/>
          </a:ln>
        </p:spPr>
      </p:cxnSp>
      <p:sp>
        <p:nvSpPr>
          <p:cNvPr id="1035" name="Oval 10"/>
          <p:cNvSpPr>
            <a:spLocks noChangeArrowheads="1"/>
          </p:cNvSpPr>
          <p:nvPr/>
        </p:nvSpPr>
        <p:spPr bwMode="auto">
          <a:xfrm>
            <a:off x="3733800" y="2286000"/>
            <a:ext cx="533400" cy="609600"/>
          </a:xfrm>
          <a:prstGeom prst="ellipse">
            <a:avLst/>
          </a:prstGeom>
          <a:noFill/>
          <a:ln w="28575" algn="ctr">
            <a:solidFill>
              <a:srgbClr val="002060"/>
            </a:solidFill>
            <a:round/>
            <a:headEnd/>
            <a:tailEnd/>
          </a:ln>
        </p:spPr>
        <p:txBody>
          <a:bodyPr/>
          <a:lstStyle/>
          <a:p>
            <a:pPr marL="342900" indent="-342900" algn="ctr" eaLnBrk="1" hangingPunct="1">
              <a:spcBef>
                <a:spcPct val="20000"/>
              </a:spcBef>
            </a:pPr>
            <a:r>
              <a:rPr lang="en-US" sz="2400" b="0">
                <a:solidFill>
                  <a:srgbClr val="0033CC"/>
                </a:solidFill>
                <a:latin typeface="Arial" charset="0"/>
              </a:rPr>
              <a:t>D</a:t>
            </a:r>
            <a:endParaRPr lang="en-SG" sz="2400" b="0">
              <a:solidFill>
                <a:srgbClr val="0033CC"/>
              </a:solidFill>
              <a:latin typeface="Arial" charset="0"/>
            </a:endParaRPr>
          </a:p>
        </p:txBody>
      </p:sp>
      <p:sp>
        <p:nvSpPr>
          <p:cNvPr id="1036" name="Oval 11"/>
          <p:cNvSpPr>
            <a:spLocks noChangeArrowheads="1"/>
          </p:cNvSpPr>
          <p:nvPr/>
        </p:nvSpPr>
        <p:spPr bwMode="auto">
          <a:xfrm>
            <a:off x="3200400" y="4191000"/>
            <a:ext cx="533400" cy="609600"/>
          </a:xfrm>
          <a:prstGeom prst="ellipse">
            <a:avLst/>
          </a:prstGeom>
          <a:noFill/>
          <a:ln w="28575" algn="ctr">
            <a:solidFill>
              <a:srgbClr val="002060"/>
            </a:solidFill>
            <a:round/>
            <a:headEnd/>
            <a:tailEnd/>
          </a:ln>
        </p:spPr>
        <p:txBody>
          <a:bodyPr/>
          <a:lstStyle/>
          <a:p>
            <a:pPr marL="342900" indent="-342900" algn="ctr" eaLnBrk="1" hangingPunct="1">
              <a:spcBef>
                <a:spcPct val="20000"/>
              </a:spcBef>
            </a:pPr>
            <a:r>
              <a:rPr lang="en-US" sz="2400" b="0">
                <a:solidFill>
                  <a:srgbClr val="0033CC"/>
                </a:solidFill>
                <a:latin typeface="Arial" charset="0"/>
              </a:rPr>
              <a:t>E</a:t>
            </a:r>
            <a:endParaRPr lang="en-SG" sz="2400" b="0">
              <a:solidFill>
                <a:srgbClr val="0033CC"/>
              </a:solidFill>
              <a:latin typeface="Arial" charset="0"/>
            </a:endParaRPr>
          </a:p>
        </p:txBody>
      </p:sp>
      <p:cxnSp>
        <p:nvCxnSpPr>
          <p:cNvPr id="1037" name="Straight Connector 12"/>
          <p:cNvCxnSpPr>
            <a:cxnSpLocks noChangeShapeType="1"/>
            <a:stCxn id="1032" idx="6"/>
            <a:endCxn id="1035" idx="2"/>
          </p:cNvCxnSpPr>
          <p:nvPr/>
        </p:nvCxnSpPr>
        <p:spPr bwMode="auto">
          <a:xfrm flipV="1">
            <a:off x="2590800" y="2590800"/>
            <a:ext cx="1143000" cy="381000"/>
          </a:xfrm>
          <a:prstGeom prst="line">
            <a:avLst/>
          </a:prstGeom>
          <a:noFill/>
          <a:ln w="38100" algn="ctr">
            <a:solidFill>
              <a:srgbClr val="002060"/>
            </a:solidFill>
            <a:round/>
            <a:headEnd/>
            <a:tailEnd/>
          </a:ln>
        </p:spPr>
      </p:cxnSp>
      <p:cxnSp>
        <p:nvCxnSpPr>
          <p:cNvPr id="1038" name="Straight Connector 13"/>
          <p:cNvCxnSpPr>
            <a:cxnSpLocks noChangeShapeType="1"/>
            <a:stCxn id="1032" idx="5"/>
            <a:endCxn id="1036" idx="1"/>
          </p:cNvCxnSpPr>
          <p:nvPr/>
        </p:nvCxnSpPr>
        <p:spPr bwMode="auto">
          <a:xfrm rot="16200000" flipH="1">
            <a:off x="2349501" y="3351212"/>
            <a:ext cx="1092200" cy="765175"/>
          </a:xfrm>
          <a:prstGeom prst="line">
            <a:avLst/>
          </a:prstGeom>
          <a:noFill/>
          <a:ln w="38100" algn="ctr">
            <a:solidFill>
              <a:srgbClr val="002060"/>
            </a:solidFill>
            <a:round/>
            <a:headEnd/>
            <a:tailEnd/>
          </a:ln>
        </p:spPr>
      </p:cxnSp>
      <p:cxnSp>
        <p:nvCxnSpPr>
          <p:cNvPr id="1039" name="Straight Connector 17"/>
          <p:cNvCxnSpPr>
            <a:cxnSpLocks noChangeShapeType="1"/>
            <a:stCxn id="1030" idx="6"/>
            <a:endCxn id="1036" idx="2"/>
          </p:cNvCxnSpPr>
          <p:nvPr/>
        </p:nvCxnSpPr>
        <p:spPr bwMode="auto">
          <a:xfrm flipV="1">
            <a:off x="1371600" y="4495800"/>
            <a:ext cx="1828800" cy="152400"/>
          </a:xfrm>
          <a:prstGeom prst="line">
            <a:avLst/>
          </a:prstGeom>
          <a:noFill/>
          <a:ln w="38100" algn="ctr">
            <a:solidFill>
              <a:srgbClr val="002060"/>
            </a:solidFill>
            <a:round/>
            <a:headEnd/>
            <a:tailEnd/>
          </a:ln>
        </p:spPr>
      </p:cxnSp>
      <p:cxnSp>
        <p:nvCxnSpPr>
          <p:cNvPr id="1040" name="Straight Connector 18"/>
          <p:cNvCxnSpPr>
            <a:cxnSpLocks noChangeShapeType="1"/>
            <a:stCxn id="1036" idx="7"/>
            <a:endCxn id="1035" idx="4"/>
          </p:cNvCxnSpPr>
          <p:nvPr/>
        </p:nvCxnSpPr>
        <p:spPr bwMode="auto">
          <a:xfrm rot="5400000" flipH="1" flipV="1">
            <a:off x="3136107" y="3415506"/>
            <a:ext cx="1384300" cy="344487"/>
          </a:xfrm>
          <a:prstGeom prst="line">
            <a:avLst/>
          </a:prstGeom>
          <a:noFill/>
          <a:ln w="38100" algn="ctr">
            <a:solidFill>
              <a:srgbClr val="002060"/>
            </a:solidFill>
            <a:round/>
            <a:headEnd/>
            <a:tailEnd/>
          </a:ln>
        </p:spPr>
      </p:cxnSp>
      <p:cxnSp>
        <p:nvCxnSpPr>
          <p:cNvPr id="1041" name="Straight Connector 19"/>
          <p:cNvCxnSpPr>
            <a:cxnSpLocks noChangeShapeType="1"/>
            <a:stCxn id="1032" idx="3"/>
            <a:endCxn id="1030" idx="7"/>
          </p:cNvCxnSpPr>
          <p:nvPr/>
        </p:nvCxnSpPr>
        <p:spPr bwMode="auto">
          <a:xfrm rot="5400000">
            <a:off x="1092201" y="3389312"/>
            <a:ext cx="1244600" cy="841375"/>
          </a:xfrm>
          <a:prstGeom prst="line">
            <a:avLst/>
          </a:prstGeom>
          <a:noFill/>
          <a:ln w="38100" algn="ctr">
            <a:solidFill>
              <a:srgbClr val="002060"/>
            </a:solidFill>
            <a:round/>
            <a:headEnd/>
            <a:tailEnd/>
          </a:ln>
        </p:spPr>
      </p:cxnSp>
      <p:cxnSp>
        <p:nvCxnSpPr>
          <p:cNvPr id="1042" name="Straight Connector 22"/>
          <p:cNvCxnSpPr>
            <a:cxnSpLocks noChangeShapeType="1"/>
            <a:stCxn id="1035" idx="1"/>
            <a:endCxn id="1031" idx="0"/>
          </p:cNvCxnSpPr>
          <p:nvPr/>
        </p:nvCxnSpPr>
        <p:spPr bwMode="auto">
          <a:xfrm rot="-5400000" flipH="1" flipV="1">
            <a:off x="2083594" y="1015206"/>
            <a:ext cx="368300" cy="3087688"/>
          </a:xfrm>
          <a:prstGeom prst="curvedConnector3">
            <a:avLst>
              <a:gd name="adj1" fmla="val -86398"/>
            </a:avLst>
          </a:prstGeom>
          <a:noFill/>
          <a:ln w="38100" algn="ctr">
            <a:solidFill>
              <a:srgbClr val="002060"/>
            </a:solidFill>
            <a:round/>
            <a:headEnd/>
            <a:tailEnd/>
          </a:ln>
        </p:spPr>
      </p:cxnSp>
      <p:sp>
        <p:nvSpPr>
          <p:cNvPr id="1043" name="TextBox 23"/>
          <p:cNvSpPr txBox="1">
            <a:spLocks noChangeArrowheads="1"/>
          </p:cNvSpPr>
          <p:nvPr/>
        </p:nvSpPr>
        <p:spPr bwMode="auto">
          <a:xfrm>
            <a:off x="1295400" y="2667000"/>
            <a:ext cx="457200" cy="369888"/>
          </a:xfrm>
          <a:prstGeom prst="rect">
            <a:avLst/>
          </a:prstGeom>
          <a:noFill/>
          <a:ln w="9525">
            <a:noFill/>
            <a:miter lim="800000"/>
            <a:headEnd/>
            <a:tailEnd/>
          </a:ln>
        </p:spPr>
        <p:txBody>
          <a:bodyPr>
            <a:spAutoFit/>
          </a:bodyPr>
          <a:lstStyle/>
          <a:p>
            <a:r>
              <a:rPr lang="en-US">
                <a:solidFill>
                  <a:srgbClr val="002060"/>
                </a:solidFill>
              </a:rPr>
              <a:t>12</a:t>
            </a:r>
            <a:endParaRPr lang="en-SG">
              <a:solidFill>
                <a:srgbClr val="002060"/>
              </a:solidFill>
            </a:endParaRPr>
          </a:p>
        </p:txBody>
      </p:sp>
      <p:sp>
        <p:nvSpPr>
          <p:cNvPr id="1044" name="TextBox 25"/>
          <p:cNvSpPr txBox="1">
            <a:spLocks noChangeArrowheads="1"/>
          </p:cNvSpPr>
          <p:nvPr/>
        </p:nvSpPr>
        <p:spPr bwMode="auto">
          <a:xfrm>
            <a:off x="838200" y="3429000"/>
            <a:ext cx="457200" cy="369888"/>
          </a:xfrm>
          <a:prstGeom prst="rect">
            <a:avLst/>
          </a:prstGeom>
          <a:noFill/>
          <a:ln w="9525">
            <a:noFill/>
            <a:miter lim="800000"/>
            <a:headEnd/>
            <a:tailEnd/>
          </a:ln>
        </p:spPr>
        <p:txBody>
          <a:bodyPr>
            <a:spAutoFit/>
          </a:bodyPr>
          <a:lstStyle/>
          <a:p>
            <a:pPr algn="ctr"/>
            <a:r>
              <a:rPr lang="en-US">
                <a:solidFill>
                  <a:srgbClr val="002060"/>
                </a:solidFill>
              </a:rPr>
              <a:t>7</a:t>
            </a:r>
            <a:endParaRPr lang="en-SG">
              <a:solidFill>
                <a:srgbClr val="002060"/>
              </a:solidFill>
            </a:endParaRPr>
          </a:p>
        </p:txBody>
      </p:sp>
      <p:sp>
        <p:nvSpPr>
          <p:cNvPr id="1045" name="TextBox 26"/>
          <p:cNvSpPr txBox="1">
            <a:spLocks noChangeArrowheads="1"/>
          </p:cNvSpPr>
          <p:nvPr/>
        </p:nvSpPr>
        <p:spPr bwMode="auto">
          <a:xfrm>
            <a:off x="1676400" y="3733800"/>
            <a:ext cx="457200" cy="369888"/>
          </a:xfrm>
          <a:prstGeom prst="rect">
            <a:avLst/>
          </a:prstGeom>
          <a:noFill/>
          <a:ln w="9525">
            <a:noFill/>
            <a:miter lim="800000"/>
            <a:headEnd/>
            <a:tailEnd/>
          </a:ln>
        </p:spPr>
        <p:txBody>
          <a:bodyPr>
            <a:spAutoFit/>
          </a:bodyPr>
          <a:lstStyle/>
          <a:p>
            <a:pPr algn="ctr"/>
            <a:r>
              <a:rPr lang="en-US">
                <a:solidFill>
                  <a:srgbClr val="002060"/>
                </a:solidFill>
              </a:rPr>
              <a:t>15</a:t>
            </a:r>
            <a:endParaRPr lang="en-SG">
              <a:solidFill>
                <a:srgbClr val="002060"/>
              </a:solidFill>
            </a:endParaRPr>
          </a:p>
        </p:txBody>
      </p:sp>
      <p:sp>
        <p:nvSpPr>
          <p:cNvPr id="1046" name="TextBox 27"/>
          <p:cNvSpPr txBox="1">
            <a:spLocks noChangeArrowheads="1"/>
          </p:cNvSpPr>
          <p:nvPr/>
        </p:nvSpPr>
        <p:spPr bwMode="auto">
          <a:xfrm>
            <a:off x="2743200" y="3276600"/>
            <a:ext cx="457200" cy="369888"/>
          </a:xfrm>
          <a:prstGeom prst="rect">
            <a:avLst/>
          </a:prstGeom>
          <a:noFill/>
          <a:ln w="9525">
            <a:noFill/>
            <a:miter lim="800000"/>
            <a:headEnd/>
            <a:tailEnd/>
          </a:ln>
        </p:spPr>
        <p:txBody>
          <a:bodyPr>
            <a:spAutoFit/>
          </a:bodyPr>
          <a:lstStyle/>
          <a:p>
            <a:pPr algn="ctr"/>
            <a:r>
              <a:rPr lang="en-US">
                <a:solidFill>
                  <a:srgbClr val="002060"/>
                </a:solidFill>
              </a:rPr>
              <a:t>6</a:t>
            </a:r>
            <a:endParaRPr lang="en-SG">
              <a:solidFill>
                <a:srgbClr val="002060"/>
              </a:solidFill>
            </a:endParaRPr>
          </a:p>
        </p:txBody>
      </p:sp>
      <p:sp>
        <p:nvSpPr>
          <p:cNvPr id="1047" name="TextBox 28"/>
          <p:cNvSpPr txBox="1">
            <a:spLocks noChangeArrowheads="1"/>
          </p:cNvSpPr>
          <p:nvPr/>
        </p:nvSpPr>
        <p:spPr bwMode="auto">
          <a:xfrm>
            <a:off x="2133600" y="1752600"/>
            <a:ext cx="457200" cy="369888"/>
          </a:xfrm>
          <a:prstGeom prst="rect">
            <a:avLst/>
          </a:prstGeom>
          <a:noFill/>
          <a:ln w="9525">
            <a:noFill/>
            <a:miter lim="800000"/>
            <a:headEnd/>
            <a:tailEnd/>
          </a:ln>
        </p:spPr>
        <p:txBody>
          <a:bodyPr>
            <a:spAutoFit/>
          </a:bodyPr>
          <a:lstStyle/>
          <a:p>
            <a:pPr algn="ctr"/>
            <a:r>
              <a:rPr lang="en-US">
                <a:solidFill>
                  <a:srgbClr val="002060"/>
                </a:solidFill>
              </a:rPr>
              <a:t>5</a:t>
            </a:r>
            <a:endParaRPr lang="en-SG">
              <a:solidFill>
                <a:srgbClr val="002060"/>
              </a:solidFill>
            </a:endParaRPr>
          </a:p>
        </p:txBody>
      </p:sp>
      <p:sp>
        <p:nvSpPr>
          <p:cNvPr id="1048" name="TextBox 29"/>
          <p:cNvSpPr txBox="1">
            <a:spLocks noChangeArrowheads="1"/>
          </p:cNvSpPr>
          <p:nvPr/>
        </p:nvSpPr>
        <p:spPr bwMode="auto">
          <a:xfrm>
            <a:off x="3733800" y="3429000"/>
            <a:ext cx="457200" cy="369888"/>
          </a:xfrm>
          <a:prstGeom prst="rect">
            <a:avLst/>
          </a:prstGeom>
          <a:noFill/>
          <a:ln w="9525">
            <a:noFill/>
            <a:miter lim="800000"/>
            <a:headEnd/>
            <a:tailEnd/>
          </a:ln>
        </p:spPr>
        <p:txBody>
          <a:bodyPr>
            <a:spAutoFit/>
          </a:bodyPr>
          <a:lstStyle/>
          <a:p>
            <a:pPr algn="ctr"/>
            <a:r>
              <a:rPr lang="en-US">
                <a:solidFill>
                  <a:srgbClr val="002060"/>
                </a:solidFill>
              </a:rPr>
              <a:t>5</a:t>
            </a:r>
            <a:endParaRPr lang="en-SG">
              <a:solidFill>
                <a:srgbClr val="002060"/>
              </a:solidFill>
            </a:endParaRPr>
          </a:p>
        </p:txBody>
      </p:sp>
      <p:sp>
        <p:nvSpPr>
          <p:cNvPr id="1049" name="TextBox 30"/>
          <p:cNvSpPr txBox="1">
            <a:spLocks noChangeArrowheads="1"/>
          </p:cNvSpPr>
          <p:nvPr/>
        </p:nvSpPr>
        <p:spPr bwMode="auto">
          <a:xfrm>
            <a:off x="1905000" y="4495800"/>
            <a:ext cx="457200" cy="369888"/>
          </a:xfrm>
          <a:prstGeom prst="rect">
            <a:avLst/>
          </a:prstGeom>
          <a:noFill/>
          <a:ln w="9525">
            <a:noFill/>
            <a:miter lim="800000"/>
            <a:headEnd/>
            <a:tailEnd/>
          </a:ln>
        </p:spPr>
        <p:txBody>
          <a:bodyPr>
            <a:spAutoFit/>
          </a:bodyPr>
          <a:lstStyle/>
          <a:p>
            <a:pPr algn="ctr"/>
            <a:r>
              <a:rPr lang="en-US">
                <a:solidFill>
                  <a:srgbClr val="002060"/>
                </a:solidFill>
              </a:rPr>
              <a:t>10</a:t>
            </a:r>
            <a:endParaRPr lang="en-SG">
              <a:solidFill>
                <a:srgbClr val="002060"/>
              </a:solidFill>
            </a:endParaRPr>
          </a:p>
        </p:txBody>
      </p:sp>
      <p:sp>
        <p:nvSpPr>
          <p:cNvPr id="1050" name="TextBox 32"/>
          <p:cNvSpPr txBox="1">
            <a:spLocks noChangeArrowheads="1"/>
          </p:cNvSpPr>
          <p:nvPr/>
        </p:nvSpPr>
        <p:spPr bwMode="auto">
          <a:xfrm>
            <a:off x="2819400" y="2438400"/>
            <a:ext cx="457200" cy="369888"/>
          </a:xfrm>
          <a:prstGeom prst="rect">
            <a:avLst/>
          </a:prstGeom>
          <a:noFill/>
          <a:ln w="9525">
            <a:noFill/>
            <a:miter lim="800000"/>
            <a:headEnd/>
            <a:tailEnd/>
          </a:ln>
        </p:spPr>
        <p:txBody>
          <a:bodyPr>
            <a:spAutoFit/>
          </a:bodyPr>
          <a:lstStyle/>
          <a:p>
            <a:r>
              <a:rPr lang="en-US">
                <a:solidFill>
                  <a:srgbClr val="002060"/>
                </a:solidFill>
              </a:rPr>
              <a:t>16</a:t>
            </a:r>
            <a:endParaRPr lang="en-SG">
              <a:solidFill>
                <a:srgbClr val="002060"/>
              </a:solidFill>
            </a:endParaRPr>
          </a:p>
        </p:txBody>
      </p:sp>
      <p:graphicFrame>
        <p:nvGraphicFramePr>
          <p:cNvPr id="1026" name="Object 2"/>
          <p:cNvGraphicFramePr>
            <a:graphicFrameLocks noChangeAspect="1"/>
          </p:cNvGraphicFramePr>
          <p:nvPr>
            <p:extLst>
              <p:ext uri="{D42A27DB-BD31-4B8C-83A1-F6EECF244321}">
                <p14:modId xmlns:p14="http://schemas.microsoft.com/office/powerpoint/2010/main" val="2914176748"/>
              </p:ext>
            </p:extLst>
          </p:nvPr>
        </p:nvGraphicFramePr>
        <p:xfrm>
          <a:off x="4495800" y="2088685"/>
          <a:ext cx="4381500" cy="3473450"/>
        </p:xfrm>
        <a:graphic>
          <a:graphicData uri="http://schemas.openxmlformats.org/presentationml/2006/ole">
            <mc:AlternateContent xmlns:mc="http://schemas.openxmlformats.org/markup-compatibility/2006">
              <mc:Choice xmlns:v="urn:schemas-microsoft-com:vml" Requires="v">
                <p:oleObj spid="_x0000_s63600" name="Equation" r:id="rId3" imgW="1473120" imgH="1168200" progId="Equation.DSMT4">
                  <p:embed/>
                </p:oleObj>
              </mc:Choice>
              <mc:Fallback>
                <p:oleObj name="Equation" r:id="rId3" imgW="1473120" imgH="1168200" progId="Equation.DSMT4">
                  <p:embed/>
                  <p:pic>
                    <p:nvPicPr>
                      <p:cNvPr id="0" name="Picture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2088685"/>
                        <a:ext cx="4381500" cy="347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TextBox 27"/>
          <p:cNvSpPr txBox="1"/>
          <p:nvPr/>
        </p:nvSpPr>
        <p:spPr>
          <a:xfrm>
            <a:off x="152400" y="207258"/>
            <a:ext cx="7772400" cy="630942"/>
          </a:xfrm>
          <a:prstGeom prst="rect">
            <a:avLst/>
          </a:prstGeom>
          <a:noFill/>
        </p:spPr>
        <p:txBody>
          <a:bodyPr wrap="square" rtlCol="0">
            <a:spAutoFit/>
          </a:bodyPr>
          <a:lstStyle/>
          <a:p>
            <a:pPr algn="l"/>
            <a:r>
              <a:rPr lang="en-US" sz="3500">
                <a:solidFill>
                  <a:srgbClr val="FFFF66"/>
                </a:solidFill>
                <a:latin typeface="+mj-lt"/>
              </a:rPr>
              <a:t>Ma trận khoảng cách</a:t>
            </a:r>
          </a:p>
        </p:txBody>
      </p:sp>
      <p:sp>
        <p:nvSpPr>
          <p:cNvPr id="3" name="TextBox 2"/>
          <p:cNvSpPr txBox="1"/>
          <p:nvPr/>
        </p:nvSpPr>
        <p:spPr bwMode="auto">
          <a:xfrm>
            <a:off x="133770" y="1040267"/>
            <a:ext cx="76386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eaLnBrk="1" hangingPunct="1">
              <a:buFont typeface="Wingdings" pitchFamily="2" charset="2"/>
              <a:buNone/>
            </a:pPr>
            <a:r>
              <a:rPr lang="en-US" sz="2800" kern="0">
                <a:solidFill>
                  <a:srgbClr val="0000FF"/>
                </a:solidFill>
                <a:latin typeface="+mn-lt"/>
              </a:rPr>
              <a:t>Ví dụ. </a:t>
            </a:r>
            <a:r>
              <a:rPr lang="en-US" sz="2800" b="0" kern="0">
                <a:solidFill>
                  <a:schemeClr val="tx1"/>
                </a:solidFill>
                <a:latin typeface="+mn-lt"/>
              </a:rPr>
              <a:t>Tìm ma trận khoảng cách của đồ thị sau</a:t>
            </a:r>
          </a:p>
        </p:txBody>
      </p:sp>
    </p:spTree>
    <p:extLst>
      <p:ext uri="{BB962C8B-B14F-4D97-AF65-F5344CB8AC3E}">
        <p14:creationId xmlns:p14="http://schemas.microsoft.com/office/powerpoint/2010/main" val="2115161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type="body" idx="1"/>
          </p:nvPr>
        </p:nvSpPr>
        <p:spPr>
          <a:xfrm>
            <a:off x="304800" y="1143000"/>
            <a:ext cx="8610600" cy="1276350"/>
          </a:xfrm>
        </p:spPr>
        <p:txBody>
          <a:bodyPr/>
          <a:lstStyle/>
          <a:p>
            <a:pPr marL="0" indent="0" eaLnBrk="1" hangingPunct="1">
              <a:buNone/>
            </a:pPr>
            <a:r>
              <a:rPr lang="en-US" b="1" err="1">
                <a:solidFill>
                  <a:srgbClr val="0000FF"/>
                </a:solidFill>
              </a:rPr>
              <a:t>Định</a:t>
            </a:r>
            <a:r>
              <a:rPr lang="en-US" b="1">
                <a:solidFill>
                  <a:srgbClr val="0000FF"/>
                </a:solidFill>
              </a:rPr>
              <a:t> nghĩa</a:t>
            </a:r>
            <a:r>
              <a:rPr lang="en-US" b="1" dirty="0">
                <a:solidFill>
                  <a:srgbClr val="0000FF"/>
                </a:solidFill>
              </a:rPr>
              <a:t>.</a:t>
            </a:r>
            <a:r>
              <a:rPr lang="en-US" b="1">
                <a:solidFill>
                  <a:srgbClr val="0000FF"/>
                </a:solidFill>
              </a:rPr>
              <a:t> </a:t>
            </a:r>
            <a:r>
              <a:rPr lang="en-US" b="1" dirty="0" err="1">
                <a:solidFill>
                  <a:srgbClr val="00B050"/>
                </a:solidFill>
              </a:rPr>
              <a:t>Cây</a:t>
            </a:r>
            <a:r>
              <a:rPr lang="en-US" dirty="0"/>
              <a:t> (tree) là </a:t>
            </a:r>
            <a:r>
              <a:rPr lang="en-US" err="1"/>
              <a:t>đô</a:t>
            </a:r>
            <a:r>
              <a:rPr lang="en-US"/>
              <a:t>̀ thị vô </a:t>
            </a:r>
            <a:r>
              <a:rPr lang="en-US" dirty="0" err="1"/>
              <a:t>hướng</a:t>
            </a:r>
            <a:r>
              <a:rPr lang="en-US" dirty="0"/>
              <a:t>, </a:t>
            </a:r>
            <a:r>
              <a:rPr lang="en-US" dirty="0" err="1">
                <a:solidFill>
                  <a:schemeClr val="hlink"/>
                </a:solidFill>
              </a:rPr>
              <a:t>liên</a:t>
            </a:r>
            <a:r>
              <a:rPr lang="en-US" dirty="0">
                <a:solidFill>
                  <a:schemeClr val="hlink"/>
                </a:solidFill>
              </a:rPr>
              <a:t> </a:t>
            </a:r>
            <a:r>
              <a:rPr lang="en-US" dirty="0" err="1">
                <a:solidFill>
                  <a:schemeClr val="hlink"/>
                </a:solidFill>
              </a:rPr>
              <a:t>thông</a:t>
            </a:r>
            <a:r>
              <a:rPr lang="en-US" dirty="0"/>
              <a:t> </a:t>
            </a:r>
            <a:r>
              <a:rPr lang="en-US" dirty="0" err="1"/>
              <a:t>va</a:t>
            </a:r>
            <a:r>
              <a:rPr lang="en-US" dirty="0"/>
              <a:t>̀ </a:t>
            </a:r>
            <a:r>
              <a:rPr lang="en-US" dirty="0" err="1">
                <a:solidFill>
                  <a:schemeClr val="hlink"/>
                </a:solidFill>
              </a:rPr>
              <a:t>không</a:t>
            </a:r>
            <a:r>
              <a:rPr lang="en-US" dirty="0">
                <a:solidFill>
                  <a:schemeClr val="hlink"/>
                </a:solidFill>
              </a:rPr>
              <a:t> có </a:t>
            </a:r>
            <a:r>
              <a:rPr lang="en-US" dirty="0" err="1">
                <a:solidFill>
                  <a:schemeClr val="hlink"/>
                </a:solidFill>
              </a:rPr>
              <a:t>chu</a:t>
            </a:r>
            <a:r>
              <a:rPr lang="en-US" dirty="0">
                <a:solidFill>
                  <a:schemeClr val="hlink"/>
                </a:solidFill>
              </a:rPr>
              <a:t> </a:t>
            </a:r>
            <a:r>
              <a:rPr lang="en-US" dirty="0" err="1">
                <a:solidFill>
                  <a:schemeClr val="hlink"/>
                </a:solidFill>
              </a:rPr>
              <a:t>trình</a:t>
            </a:r>
            <a:endParaRPr lang="en-US" dirty="0">
              <a:solidFill>
                <a:schemeClr val="hlink"/>
              </a:solidFill>
            </a:endParaRPr>
          </a:p>
        </p:txBody>
      </p:sp>
      <p:grpSp>
        <p:nvGrpSpPr>
          <p:cNvPr id="5125" name="Group 65"/>
          <p:cNvGrpSpPr>
            <a:grpSpLocks/>
          </p:cNvGrpSpPr>
          <p:nvPr/>
        </p:nvGrpSpPr>
        <p:grpSpPr bwMode="auto">
          <a:xfrm>
            <a:off x="457200" y="2792412"/>
            <a:ext cx="3657600" cy="3074988"/>
            <a:chOff x="288" y="1968"/>
            <a:chExt cx="2304" cy="1937"/>
          </a:xfrm>
        </p:grpSpPr>
        <p:sp>
          <p:nvSpPr>
            <p:cNvPr id="5139" name="Line 40"/>
            <p:cNvSpPr>
              <a:spLocks noChangeShapeType="1"/>
            </p:cNvSpPr>
            <p:nvPr/>
          </p:nvSpPr>
          <p:spPr bwMode="auto">
            <a:xfrm flipV="1">
              <a:off x="384" y="2112"/>
              <a:ext cx="672" cy="62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0" name="Line 46"/>
            <p:cNvSpPr>
              <a:spLocks noChangeShapeType="1"/>
            </p:cNvSpPr>
            <p:nvPr/>
          </p:nvSpPr>
          <p:spPr bwMode="auto">
            <a:xfrm>
              <a:off x="384" y="2736"/>
              <a:ext cx="672" cy="52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1" name="Line 47"/>
            <p:cNvSpPr>
              <a:spLocks noChangeShapeType="1"/>
            </p:cNvSpPr>
            <p:nvPr/>
          </p:nvSpPr>
          <p:spPr bwMode="auto">
            <a:xfrm>
              <a:off x="1056" y="2112"/>
              <a:ext cx="912"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2" name="Line 49"/>
            <p:cNvSpPr>
              <a:spLocks noChangeShapeType="1"/>
            </p:cNvSpPr>
            <p:nvPr/>
          </p:nvSpPr>
          <p:spPr bwMode="auto">
            <a:xfrm>
              <a:off x="1056" y="2112"/>
              <a:ext cx="912" cy="12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3" name="Line 50"/>
            <p:cNvSpPr>
              <a:spLocks noChangeShapeType="1"/>
            </p:cNvSpPr>
            <p:nvPr/>
          </p:nvSpPr>
          <p:spPr bwMode="auto">
            <a:xfrm flipV="1">
              <a:off x="1920" y="2160"/>
              <a:ext cx="576" cy="110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4" name="Oval 38"/>
            <p:cNvSpPr>
              <a:spLocks noChangeArrowheads="1"/>
            </p:cNvSpPr>
            <p:nvPr/>
          </p:nvSpPr>
          <p:spPr bwMode="auto">
            <a:xfrm>
              <a:off x="288" y="2592"/>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A</a:t>
              </a:r>
              <a:endParaRPr lang="vi-VN">
                <a:solidFill>
                  <a:schemeClr val="tx1"/>
                </a:solidFill>
              </a:endParaRPr>
            </a:p>
          </p:txBody>
        </p:sp>
        <p:sp>
          <p:nvSpPr>
            <p:cNvPr id="5145" name="Oval 41"/>
            <p:cNvSpPr>
              <a:spLocks noChangeArrowheads="1"/>
            </p:cNvSpPr>
            <p:nvPr/>
          </p:nvSpPr>
          <p:spPr bwMode="auto">
            <a:xfrm>
              <a:off x="912" y="3168"/>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C</a:t>
              </a:r>
              <a:endParaRPr lang="vi-VN">
                <a:solidFill>
                  <a:schemeClr val="tx1"/>
                </a:solidFill>
              </a:endParaRPr>
            </a:p>
          </p:txBody>
        </p:sp>
        <p:sp>
          <p:nvSpPr>
            <p:cNvPr id="5146" name="Oval 42"/>
            <p:cNvSpPr>
              <a:spLocks noChangeArrowheads="1"/>
            </p:cNvSpPr>
            <p:nvPr/>
          </p:nvSpPr>
          <p:spPr bwMode="auto">
            <a:xfrm>
              <a:off x="912" y="1968"/>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B</a:t>
              </a:r>
              <a:endParaRPr lang="vi-VN">
                <a:solidFill>
                  <a:schemeClr val="tx1"/>
                </a:solidFill>
              </a:endParaRPr>
            </a:p>
          </p:txBody>
        </p:sp>
        <p:sp>
          <p:nvSpPr>
            <p:cNvPr id="5147" name="Oval 43"/>
            <p:cNvSpPr>
              <a:spLocks noChangeArrowheads="1"/>
            </p:cNvSpPr>
            <p:nvPr/>
          </p:nvSpPr>
          <p:spPr bwMode="auto">
            <a:xfrm>
              <a:off x="1824" y="3168"/>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D</a:t>
              </a:r>
              <a:endParaRPr lang="vi-VN">
                <a:solidFill>
                  <a:schemeClr val="tx1"/>
                </a:solidFill>
              </a:endParaRPr>
            </a:p>
          </p:txBody>
        </p:sp>
        <p:sp>
          <p:nvSpPr>
            <p:cNvPr id="5148" name="Oval 44"/>
            <p:cNvSpPr>
              <a:spLocks noChangeArrowheads="1"/>
            </p:cNvSpPr>
            <p:nvPr/>
          </p:nvSpPr>
          <p:spPr bwMode="auto">
            <a:xfrm>
              <a:off x="1824" y="1968"/>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E</a:t>
              </a:r>
              <a:endParaRPr lang="vi-VN">
                <a:solidFill>
                  <a:schemeClr val="tx1"/>
                </a:solidFill>
              </a:endParaRPr>
            </a:p>
          </p:txBody>
        </p:sp>
        <p:sp>
          <p:nvSpPr>
            <p:cNvPr id="5149" name="Oval 45"/>
            <p:cNvSpPr>
              <a:spLocks noChangeArrowheads="1"/>
            </p:cNvSpPr>
            <p:nvPr/>
          </p:nvSpPr>
          <p:spPr bwMode="auto">
            <a:xfrm>
              <a:off x="2352" y="2016"/>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F</a:t>
              </a:r>
              <a:endParaRPr lang="vi-VN">
                <a:solidFill>
                  <a:schemeClr val="tx1"/>
                </a:solidFill>
              </a:endParaRPr>
            </a:p>
          </p:txBody>
        </p:sp>
        <p:sp>
          <p:nvSpPr>
            <p:cNvPr id="5150" name="Text Box 63"/>
            <p:cNvSpPr txBox="1">
              <a:spLocks noChangeArrowheads="1"/>
            </p:cNvSpPr>
            <p:nvPr/>
          </p:nvSpPr>
          <p:spPr bwMode="auto">
            <a:xfrm>
              <a:off x="1180" y="3655"/>
              <a:ext cx="3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rPr>
                <a:t>G1</a:t>
              </a:r>
              <a:endParaRPr lang="vi-VN" sz="2000">
                <a:solidFill>
                  <a:schemeClr val="tx1"/>
                </a:solidFill>
              </a:endParaRPr>
            </a:p>
          </p:txBody>
        </p:sp>
      </p:grpSp>
      <p:grpSp>
        <p:nvGrpSpPr>
          <p:cNvPr id="2" name="Group 1"/>
          <p:cNvGrpSpPr/>
          <p:nvPr/>
        </p:nvGrpSpPr>
        <p:grpSpPr>
          <a:xfrm>
            <a:off x="4800600" y="2246312"/>
            <a:ext cx="3670300" cy="3594100"/>
            <a:chOff x="4800600" y="2578100"/>
            <a:chExt cx="3670300" cy="3594100"/>
          </a:xfrm>
        </p:grpSpPr>
        <p:sp>
          <p:nvSpPr>
            <p:cNvPr id="5122" name="Freeform 80"/>
            <p:cNvSpPr>
              <a:spLocks/>
            </p:cNvSpPr>
            <p:nvPr/>
          </p:nvSpPr>
          <p:spPr bwMode="auto">
            <a:xfrm>
              <a:off x="4914900" y="2578100"/>
              <a:ext cx="3556000" cy="1689100"/>
            </a:xfrm>
            <a:custGeom>
              <a:avLst/>
              <a:gdLst>
                <a:gd name="T0" fmla="*/ 2147483647 w 2240"/>
                <a:gd name="T1" fmla="*/ 2147483647 h 1064"/>
                <a:gd name="T2" fmla="*/ 2147483647 w 2240"/>
                <a:gd name="T3" fmla="*/ 2147483647 h 1064"/>
                <a:gd name="T4" fmla="*/ 2147483647 w 2240"/>
                <a:gd name="T5" fmla="*/ 2147483647 h 1064"/>
                <a:gd name="T6" fmla="*/ 2147483647 w 2240"/>
                <a:gd name="T7" fmla="*/ 2147483647 h 1064"/>
                <a:gd name="T8" fmla="*/ 0 60000 65536"/>
                <a:gd name="T9" fmla="*/ 0 60000 65536"/>
                <a:gd name="T10" fmla="*/ 0 60000 65536"/>
                <a:gd name="T11" fmla="*/ 0 60000 65536"/>
                <a:gd name="T12" fmla="*/ 0 w 2240"/>
                <a:gd name="T13" fmla="*/ 0 h 1064"/>
                <a:gd name="T14" fmla="*/ 2240 w 2240"/>
                <a:gd name="T15" fmla="*/ 1064 h 1064"/>
              </a:gdLst>
              <a:ahLst/>
              <a:cxnLst>
                <a:cxn ang="T8">
                  <a:pos x="T0" y="T1"/>
                </a:cxn>
                <a:cxn ang="T9">
                  <a:pos x="T2" y="T3"/>
                </a:cxn>
                <a:cxn ang="T10">
                  <a:pos x="T4" y="T5"/>
                </a:cxn>
                <a:cxn ang="T11">
                  <a:pos x="T6" y="T7"/>
                </a:cxn>
              </a:cxnLst>
              <a:rect l="T12" t="T13" r="T14" b="T15"/>
              <a:pathLst>
                <a:path w="2240" h="1064">
                  <a:moveTo>
                    <a:pt x="72" y="1064"/>
                  </a:moveTo>
                  <a:cubicBezTo>
                    <a:pt x="36" y="684"/>
                    <a:pt x="0" y="304"/>
                    <a:pt x="312" y="152"/>
                  </a:cubicBezTo>
                  <a:cubicBezTo>
                    <a:pt x="624" y="0"/>
                    <a:pt x="1648" y="96"/>
                    <a:pt x="1944" y="152"/>
                  </a:cubicBezTo>
                  <a:cubicBezTo>
                    <a:pt x="2240" y="208"/>
                    <a:pt x="2164" y="348"/>
                    <a:pt x="2088" y="488"/>
                  </a:cubicBezTo>
                </a:path>
              </a:pathLst>
            </a:custGeom>
            <a:noFill/>
            <a:ln w="38100"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5126" name="Group 67"/>
            <p:cNvGrpSpPr>
              <a:grpSpLocks/>
            </p:cNvGrpSpPr>
            <p:nvPr/>
          </p:nvGrpSpPr>
          <p:grpSpPr bwMode="auto">
            <a:xfrm>
              <a:off x="4800600" y="3097213"/>
              <a:ext cx="3657600" cy="3074987"/>
              <a:chOff x="288" y="1968"/>
              <a:chExt cx="2304" cy="1937"/>
            </a:xfrm>
          </p:grpSpPr>
          <p:sp>
            <p:nvSpPr>
              <p:cNvPr id="5127" name="Line 68"/>
              <p:cNvSpPr>
                <a:spLocks noChangeShapeType="1"/>
              </p:cNvSpPr>
              <p:nvPr/>
            </p:nvSpPr>
            <p:spPr bwMode="auto">
              <a:xfrm flipV="1">
                <a:off x="384" y="2112"/>
                <a:ext cx="672" cy="62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8" name="Line 69"/>
              <p:cNvSpPr>
                <a:spLocks noChangeShapeType="1"/>
              </p:cNvSpPr>
              <p:nvPr/>
            </p:nvSpPr>
            <p:spPr bwMode="auto">
              <a:xfrm>
                <a:off x="384" y="2736"/>
                <a:ext cx="672" cy="52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9" name="Line 70"/>
              <p:cNvSpPr>
                <a:spLocks noChangeShapeType="1"/>
              </p:cNvSpPr>
              <p:nvPr/>
            </p:nvSpPr>
            <p:spPr bwMode="auto">
              <a:xfrm>
                <a:off x="1056" y="2112"/>
                <a:ext cx="912"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0" name="Line 71"/>
              <p:cNvSpPr>
                <a:spLocks noChangeShapeType="1"/>
              </p:cNvSpPr>
              <p:nvPr/>
            </p:nvSpPr>
            <p:spPr bwMode="auto">
              <a:xfrm>
                <a:off x="1056" y="2112"/>
                <a:ext cx="912" cy="12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1" name="Line 72"/>
              <p:cNvSpPr>
                <a:spLocks noChangeShapeType="1"/>
              </p:cNvSpPr>
              <p:nvPr/>
            </p:nvSpPr>
            <p:spPr bwMode="auto">
              <a:xfrm flipV="1">
                <a:off x="1920" y="2160"/>
                <a:ext cx="576" cy="110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2" name="Oval 73"/>
              <p:cNvSpPr>
                <a:spLocks noChangeArrowheads="1"/>
              </p:cNvSpPr>
              <p:nvPr/>
            </p:nvSpPr>
            <p:spPr bwMode="auto">
              <a:xfrm>
                <a:off x="288" y="2592"/>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A</a:t>
                </a:r>
                <a:endParaRPr lang="vi-VN">
                  <a:solidFill>
                    <a:schemeClr val="tx1"/>
                  </a:solidFill>
                </a:endParaRPr>
              </a:p>
            </p:txBody>
          </p:sp>
          <p:sp>
            <p:nvSpPr>
              <p:cNvPr id="5133" name="Oval 74"/>
              <p:cNvSpPr>
                <a:spLocks noChangeArrowheads="1"/>
              </p:cNvSpPr>
              <p:nvPr/>
            </p:nvSpPr>
            <p:spPr bwMode="auto">
              <a:xfrm>
                <a:off x="912" y="3168"/>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C</a:t>
                </a:r>
                <a:endParaRPr lang="vi-VN">
                  <a:solidFill>
                    <a:schemeClr val="tx1"/>
                  </a:solidFill>
                </a:endParaRPr>
              </a:p>
            </p:txBody>
          </p:sp>
          <p:sp>
            <p:nvSpPr>
              <p:cNvPr id="5134" name="Oval 75"/>
              <p:cNvSpPr>
                <a:spLocks noChangeArrowheads="1"/>
              </p:cNvSpPr>
              <p:nvPr/>
            </p:nvSpPr>
            <p:spPr bwMode="auto">
              <a:xfrm>
                <a:off x="912" y="1968"/>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B</a:t>
                </a:r>
                <a:endParaRPr lang="vi-VN">
                  <a:solidFill>
                    <a:schemeClr val="tx1"/>
                  </a:solidFill>
                </a:endParaRPr>
              </a:p>
            </p:txBody>
          </p:sp>
          <p:sp>
            <p:nvSpPr>
              <p:cNvPr id="5135" name="Oval 76"/>
              <p:cNvSpPr>
                <a:spLocks noChangeArrowheads="1"/>
              </p:cNvSpPr>
              <p:nvPr/>
            </p:nvSpPr>
            <p:spPr bwMode="auto">
              <a:xfrm>
                <a:off x="1824" y="3168"/>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D</a:t>
                </a:r>
                <a:endParaRPr lang="vi-VN">
                  <a:solidFill>
                    <a:schemeClr val="tx1"/>
                  </a:solidFill>
                </a:endParaRPr>
              </a:p>
            </p:txBody>
          </p:sp>
          <p:sp>
            <p:nvSpPr>
              <p:cNvPr id="5136" name="Oval 77"/>
              <p:cNvSpPr>
                <a:spLocks noChangeArrowheads="1"/>
              </p:cNvSpPr>
              <p:nvPr/>
            </p:nvSpPr>
            <p:spPr bwMode="auto">
              <a:xfrm>
                <a:off x="1824" y="1968"/>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E</a:t>
                </a:r>
                <a:endParaRPr lang="vi-VN">
                  <a:solidFill>
                    <a:schemeClr val="tx1"/>
                  </a:solidFill>
                </a:endParaRPr>
              </a:p>
            </p:txBody>
          </p:sp>
          <p:sp>
            <p:nvSpPr>
              <p:cNvPr id="5137" name="Oval 78"/>
              <p:cNvSpPr>
                <a:spLocks noChangeArrowheads="1"/>
              </p:cNvSpPr>
              <p:nvPr/>
            </p:nvSpPr>
            <p:spPr bwMode="auto">
              <a:xfrm>
                <a:off x="2352" y="2016"/>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F</a:t>
                </a:r>
                <a:endParaRPr lang="vi-VN">
                  <a:solidFill>
                    <a:schemeClr val="tx1"/>
                  </a:solidFill>
                </a:endParaRPr>
              </a:p>
            </p:txBody>
          </p:sp>
          <p:sp>
            <p:nvSpPr>
              <p:cNvPr id="5138" name="Text Box 79"/>
              <p:cNvSpPr txBox="1">
                <a:spLocks noChangeArrowheads="1"/>
              </p:cNvSpPr>
              <p:nvPr/>
            </p:nvSpPr>
            <p:spPr bwMode="auto">
              <a:xfrm>
                <a:off x="1180" y="3655"/>
                <a:ext cx="3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rPr>
                  <a:t>G2</a:t>
                </a:r>
                <a:endParaRPr lang="vi-VN" sz="2000">
                  <a:solidFill>
                    <a:schemeClr val="tx1"/>
                  </a:solidFill>
                </a:endParaRPr>
              </a:p>
            </p:txBody>
          </p:sp>
        </p:grpSp>
      </p:grpSp>
      <p:sp>
        <p:nvSpPr>
          <p:cNvPr id="33" name="Rectangle 2"/>
          <p:cNvSpPr txBox="1">
            <a:spLocks noChangeArrowheads="1"/>
          </p:cNvSpPr>
          <p:nvPr/>
        </p:nvSpPr>
        <p:spPr bwMode="white">
          <a:xfrm>
            <a:off x="76200" y="0"/>
            <a:ext cx="86106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3200" baseline="0">
                <a:solidFill>
                  <a:schemeClr val="bg1"/>
                </a:solidFill>
                <a:latin typeface="+mj-lt"/>
                <a:ea typeface="+mj-ea"/>
                <a:cs typeface="+mj-cs"/>
              </a:defRPr>
            </a:lvl1pPr>
            <a:lvl2pPr algn="l" rtl="0" eaLnBrk="0" fontAlgn="base" hangingPunct="0">
              <a:lnSpc>
                <a:spcPct val="90000"/>
              </a:lnSpc>
              <a:spcBef>
                <a:spcPct val="0"/>
              </a:spcBef>
              <a:spcAft>
                <a:spcPct val="0"/>
              </a:spcAft>
              <a:defRPr sz="3200">
                <a:solidFill>
                  <a:schemeClr val="bg1"/>
                </a:solidFill>
                <a:latin typeface="Arial" charset="0"/>
              </a:defRPr>
            </a:lvl2pPr>
            <a:lvl3pPr algn="l" rtl="0" eaLnBrk="0" fontAlgn="base" hangingPunct="0">
              <a:lnSpc>
                <a:spcPct val="90000"/>
              </a:lnSpc>
              <a:spcBef>
                <a:spcPct val="0"/>
              </a:spcBef>
              <a:spcAft>
                <a:spcPct val="0"/>
              </a:spcAft>
              <a:defRPr sz="3200">
                <a:solidFill>
                  <a:schemeClr val="bg1"/>
                </a:solidFill>
                <a:latin typeface="Arial" charset="0"/>
              </a:defRPr>
            </a:lvl3pPr>
            <a:lvl4pPr algn="l" rtl="0" eaLnBrk="0" fontAlgn="base" hangingPunct="0">
              <a:lnSpc>
                <a:spcPct val="90000"/>
              </a:lnSpc>
              <a:spcBef>
                <a:spcPct val="0"/>
              </a:spcBef>
              <a:spcAft>
                <a:spcPct val="0"/>
              </a:spcAft>
              <a:defRPr sz="3200">
                <a:solidFill>
                  <a:schemeClr val="bg1"/>
                </a:solidFill>
                <a:latin typeface="Arial" charset="0"/>
              </a:defRPr>
            </a:lvl4pPr>
            <a:lvl5pPr algn="l" rtl="0" eaLnBrk="0" fontAlgn="base" hangingPunct="0">
              <a:lnSpc>
                <a:spcPct val="90000"/>
              </a:lnSpc>
              <a:spcBef>
                <a:spcPct val="0"/>
              </a:spcBef>
              <a:spcAft>
                <a:spcPct val="0"/>
              </a:spcAft>
              <a:defRPr sz="3200">
                <a:solidFill>
                  <a:schemeClr val="bg1"/>
                </a:solidFill>
                <a:latin typeface="Arial" charset="0"/>
              </a:defRPr>
            </a:lvl5pPr>
            <a:lvl6pPr marL="457200" algn="l" rtl="0" fontAlgn="base">
              <a:lnSpc>
                <a:spcPct val="90000"/>
              </a:lnSpc>
              <a:spcBef>
                <a:spcPct val="0"/>
              </a:spcBef>
              <a:spcAft>
                <a:spcPct val="0"/>
              </a:spcAft>
              <a:defRPr sz="3200">
                <a:solidFill>
                  <a:schemeClr val="bg1"/>
                </a:solidFill>
                <a:latin typeface="Arial" charset="0"/>
              </a:defRPr>
            </a:lvl6pPr>
            <a:lvl7pPr marL="914400" algn="l" rtl="0" fontAlgn="base">
              <a:lnSpc>
                <a:spcPct val="90000"/>
              </a:lnSpc>
              <a:spcBef>
                <a:spcPct val="0"/>
              </a:spcBef>
              <a:spcAft>
                <a:spcPct val="0"/>
              </a:spcAft>
              <a:defRPr sz="3200">
                <a:solidFill>
                  <a:schemeClr val="bg1"/>
                </a:solidFill>
                <a:latin typeface="Arial" charset="0"/>
              </a:defRPr>
            </a:lvl7pPr>
            <a:lvl8pPr marL="1371600" algn="l" rtl="0" fontAlgn="base">
              <a:lnSpc>
                <a:spcPct val="90000"/>
              </a:lnSpc>
              <a:spcBef>
                <a:spcPct val="0"/>
              </a:spcBef>
              <a:spcAft>
                <a:spcPct val="0"/>
              </a:spcAft>
              <a:defRPr sz="3200">
                <a:solidFill>
                  <a:schemeClr val="bg1"/>
                </a:solidFill>
                <a:latin typeface="Arial" charset="0"/>
              </a:defRPr>
            </a:lvl8pPr>
            <a:lvl9pPr marL="1828800" algn="l" rtl="0" fontAlgn="base">
              <a:lnSpc>
                <a:spcPct val="90000"/>
              </a:lnSpc>
              <a:spcBef>
                <a:spcPct val="0"/>
              </a:spcBef>
              <a:spcAft>
                <a:spcPct val="0"/>
              </a:spcAft>
              <a:defRPr sz="3200">
                <a:solidFill>
                  <a:schemeClr val="bg1"/>
                </a:solidFill>
                <a:latin typeface="Arial" charset="0"/>
              </a:defRPr>
            </a:lvl9pPr>
          </a:lstStyle>
          <a:p>
            <a:pPr eaLnBrk="1" hangingPunct="1"/>
            <a:r>
              <a:rPr lang="en-US" sz="4000" b="1" kern="0">
                <a:solidFill>
                  <a:srgbClr val="FFFF00"/>
                </a:solidFill>
              </a:rPr>
              <a:t>1. </a:t>
            </a:r>
            <a:r>
              <a:rPr lang="en-US" sz="4000" kern="0">
                <a:solidFill>
                  <a:srgbClr val="FFFF00"/>
                </a:solidFill>
              </a:rPr>
              <a:t>Định nghĩa và tính chất</a:t>
            </a:r>
            <a:endParaRPr lang="en-US" sz="4000" b="1" kern="0" dirty="0">
              <a:solidFill>
                <a:srgbClr val="FFFF00"/>
              </a:solidFill>
            </a:endParaRPr>
          </a:p>
        </p:txBody>
      </p:sp>
      <p:sp>
        <p:nvSpPr>
          <p:cNvPr id="3" name="TextBox 2"/>
          <p:cNvSpPr txBox="1"/>
          <p:nvPr/>
        </p:nvSpPr>
        <p:spPr bwMode="auto">
          <a:xfrm>
            <a:off x="2134394" y="6096000"/>
            <a:ext cx="49007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gn="just" eaLnBrk="1" hangingPunct="1">
              <a:buFont typeface="Wingdings" pitchFamily="2" charset="2"/>
              <a:buNone/>
            </a:pPr>
            <a:r>
              <a:rPr lang="en-US" sz="2800" b="0" kern="0">
                <a:solidFill>
                  <a:schemeClr val="tx1"/>
                </a:solidFill>
                <a:latin typeface="+mn-lt"/>
              </a:rPr>
              <a:t>G1 là cây, G2 không phải cây</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uild="p"/>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228600" y="1066800"/>
            <a:ext cx="8534400" cy="4419600"/>
          </a:xfrm>
        </p:spPr>
        <p:txBody>
          <a:bodyPr/>
          <a:lstStyle/>
          <a:p>
            <a:pPr marL="457200" lvl="1" indent="0" eaLnBrk="1" hangingPunct="1">
              <a:spcAft>
                <a:spcPts val="1200"/>
              </a:spcAft>
              <a:buNone/>
            </a:pPr>
            <a:r>
              <a:rPr lang="vi-VN"/>
              <a:t>Có nhiều thuật toán xây dựng cây khung </a:t>
            </a:r>
            <a:r>
              <a:rPr lang="en-US"/>
              <a:t>ngắn</a:t>
            </a:r>
            <a:r>
              <a:rPr lang="vi-VN"/>
              <a:t> nhất:</a:t>
            </a:r>
          </a:p>
          <a:p>
            <a:pPr lvl="2" eaLnBrk="1" hangingPunct="1">
              <a:spcAft>
                <a:spcPts val="1200"/>
              </a:spcAft>
            </a:pPr>
            <a:r>
              <a:rPr lang="vi-VN"/>
              <a:t>Thuật toán Boruvka</a:t>
            </a:r>
          </a:p>
          <a:p>
            <a:pPr lvl="2" eaLnBrk="1" hangingPunct="1">
              <a:spcAft>
                <a:spcPts val="1200"/>
              </a:spcAft>
            </a:pPr>
            <a:r>
              <a:rPr lang="vi-VN">
                <a:solidFill>
                  <a:schemeClr val="hlink"/>
                </a:solidFill>
              </a:rPr>
              <a:t>Thuật toán Kruskal</a:t>
            </a:r>
          </a:p>
          <a:p>
            <a:pPr lvl="2" eaLnBrk="1" hangingPunct="1">
              <a:spcAft>
                <a:spcPts val="1200"/>
              </a:spcAft>
            </a:pPr>
            <a:r>
              <a:rPr lang="vi-VN">
                <a:solidFill>
                  <a:schemeClr val="hlink"/>
                </a:solidFill>
              </a:rPr>
              <a:t>Thuật toán Jarnik – Prim</a:t>
            </a:r>
          </a:p>
          <a:p>
            <a:pPr lvl="2" eaLnBrk="1" hangingPunct="1">
              <a:spcAft>
                <a:spcPts val="1200"/>
              </a:spcAft>
            </a:pPr>
            <a:r>
              <a:rPr lang="vi-VN"/>
              <a:t>Phương pháp Dijkstra</a:t>
            </a:r>
            <a:endParaRPr lang="en-US"/>
          </a:p>
          <a:p>
            <a:pPr lvl="2" eaLnBrk="1" hangingPunct="1">
              <a:spcAft>
                <a:spcPts val="1200"/>
              </a:spcAft>
            </a:pPr>
            <a:r>
              <a:rPr lang="en-US"/>
              <a:t>Thuật toán Cheriton – Tarjan</a:t>
            </a:r>
            <a:endParaRPr lang="vi-VN"/>
          </a:p>
          <a:p>
            <a:pPr lvl="2" eaLnBrk="1" hangingPunct="1">
              <a:spcAft>
                <a:spcPts val="1200"/>
              </a:spcAft>
            </a:pPr>
            <a:r>
              <a:rPr lang="en-US">
                <a:solidFill>
                  <a:srgbClr val="0000FF"/>
                </a:solidFill>
              </a:rPr>
              <a:t>Thuật toán </a:t>
            </a:r>
            <a:r>
              <a:rPr lang="vi-VN">
                <a:solidFill>
                  <a:srgbClr val="0000FF"/>
                </a:solidFill>
              </a:rPr>
              <a:t>Chazelle</a:t>
            </a:r>
            <a:endParaRPr lang="en-US">
              <a:solidFill>
                <a:srgbClr val="0000FF"/>
              </a:solidFill>
            </a:endParaRPr>
          </a:p>
          <a:p>
            <a:pPr lvl="2" eaLnBrk="1" hangingPunct="1">
              <a:spcAft>
                <a:spcPts val="1200"/>
              </a:spcAft>
            </a:pPr>
            <a:r>
              <a:rPr lang="en-US"/>
              <a:t>… </a:t>
            </a:r>
            <a:endParaRPr lang="vi-VN"/>
          </a:p>
        </p:txBody>
      </p:sp>
      <p:sp>
        <p:nvSpPr>
          <p:cNvPr id="5" name="TextBox 4"/>
          <p:cNvSpPr txBox="1"/>
          <p:nvPr/>
        </p:nvSpPr>
        <p:spPr>
          <a:xfrm>
            <a:off x="152400" y="207258"/>
            <a:ext cx="8763000" cy="630942"/>
          </a:xfrm>
          <a:prstGeom prst="rect">
            <a:avLst/>
          </a:prstGeom>
          <a:noFill/>
        </p:spPr>
        <p:txBody>
          <a:bodyPr wrap="square" rtlCol="0">
            <a:spAutoFit/>
          </a:bodyPr>
          <a:lstStyle/>
          <a:p>
            <a:pPr algn="l"/>
            <a:r>
              <a:rPr lang="en-US" sz="3500">
                <a:solidFill>
                  <a:srgbClr val="FFFF66"/>
                </a:solidFill>
                <a:latin typeface="+mj-lt"/>
              </a:rPr>
              <a:t>Thuật toán tìm cây khung ngắn nhất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5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2"/>
          <p:cNvSpPr>
            <a:spLocks noGrp="1"/>
          </p:cNvSpPr>
          <p:nvPr>
            <p:ph idx="1"/>
          </p:nvPr>
        </p:nvSpPr>
        <p:spPr>
          <a:xfrm>
            <a:off x="304800" y="1143000"/>
            <a:ext cx="8305800" cy="4419600"/>
          </a:xfrm>
        </p:spPr>
        <p:txBody>
          <a:bodyPr/>
          <a:lstStyle/>
          <a:p>
            <a:pPr>
              <a:spcAft>
                <a:spcPts val="1200"/>
              </a:spcAft>
              <a:buFont typeface="Wingdings" pitchFamily="2" charset="2"/>
              <a:buNone/>
              <a:defRPr/>
            </a:pPr>
            <a:r>
              <a:rPr lang="en-US" b="1" u="sng" dirty="0">
                <a:solidFill>
                  <a:srgbClr val="0000FF"/>
                </a:solidFill>
              </a:rPr>
              <a:t>Input</a:t>
            </a:r>
            <a:r>
              <a:rPr lang="en-US" dirty="0">
                <a:solidFill>
                  <a:srgbClr val="0000FF"/>
                </a:solidFill>
              </a:rPr>
              <a:t>: </a:t>
            </a:r>
            <a:r>
              <a:rPr lang="en-US" dirty="0" err="1"/>
              <a:t>Đồ</a:t>
            </a:r>
            <a:r>
              <a:rPr lang="en-US" dirty="0"/>
              <a:t> </a:t>
            </a:r>
            <a:r>
              <a:rPr lang="en-US" dirty="0" err="1"/>
              <a:t>thị</a:t>
            </a:r>
            <a:r>
              <a:rPr lang="en-US" dirty="0"/>
              <a:t> G</a:t>
            </a:r>
            <a:r>
              <a:rPr lang="en-US" dirty="0" smtClean="0"/>
              <a:t>=(V, </a:t>
            </a:r>
            <a:r>
              <a:rPr lang="en-US" dirty="0"/>
              <a:t>E) </a:t>
            </a:r>
            <a:r>
              <a:rPr lang="en-US" dirty="0" err="1"/>
              <a:t>liên</a:t>
            </a:r>
            <a:r>
              <a:rPr lang="en-US" dirty="0"/>
              <a:t> </a:t>
            </a:r>
            <a:r>
              <a:rPr lang="en-US" dirty="0" err="1"/>
              <a:t>thông</a:t>
            </a:r>
            <a:r>
              <a:rPr lang="en-US" dirty="0"/>
              <a:t>, </a:t>
            </a:r>
            <a:r>
              <a:rPr lang="en-US" dirty="0" smtClean="0"/>
              <a:t>V </a:t>
            </a:r>
            <a:r>
              <a:rPr lang="en-US" dirty="0" err="1"/>
              <a:t>gồm</a:t>
            </a:r>
            <a:r>
              <a:rPr lang="en-US" dirty="0"/>
              <a:t> n </a:t>
            </a:r>
            <a:r>
              <a:rPr lang="en-US" dirty="0" err="1"/>
              <a:t>đỉnh</a:t>
            </a:r>
            <a:endParaRPr lang="en-US" dirty="0"/>
          </a:p>
          <a:p>
            <a:pPr>
              <a:spcAft>
                <a:spcPts val="1200"/>
              </a:spcAft>
              <a:buFont typeface="Wingdings" pitchFamily="2" charset="2"/>
              <a:buNone/>
              <a:defRPr/>
            </a:pPr>
            <a:r>
              <a:rPr lang="en-US" b="1" u="sng" dirty="0">
                <a:solidFill>
                  <a:srgbClr val="0000FF"/>
                </a:solidFill>
              </a:rPr>
              <a:t>Output</a:t>
            </a:r>
            <a:r>
              <a:rPr lang="en-US" dirty="0">
                <a:solidFill>
                  <a:srgbClr val="0000FF"/>
                </a:solidFill>
              </a:rPr>
              <a:t>: </a:t>
            </a:r>
            <a:r>
              <a:rPr lang="en-US" dirty="0" err="1"/>
              <a:t>Cây</a:t>
            </a:r>
            <a:r>
              <a:rPr lang="en-US" dirty="0"/>
              <a:t> </a:t>
            </a:r>
            <a:r>
              <a:rPr lang="en-US" dirty="0" err="1"/>
              <a:t>khung</a:t>
            </a:r>
            <a:r>
              <a:rPr lang="en-US" dirty="0"/>
              <a:t> </a:t>
            </a:r>
            <a:r>
              <a:rPr lang="en-US" dirty="0" err="1"/>
              <a:t>ngắn</a:t>
            </a:r>
            <a:r>
              <a:rPr lang="en-US" dirty="0"/>
              <a:t> </a:t>
            </a:r>
            <a:r>
              <a:rPr lang="en-US" dirty="0" err="1"/>
              <a:t>nhất</a:t>
            </a:r>
            <a:r>
              <a:rPr lang="en-US" dirty="0"/>
              <a:t> T=(V, U) </a:t>
            </a:r>
            <a:r>
              <a:rPr lang="en-US" dirty="0" err="1"/>
              <a:t>của</a:t>
            </a:r>
            <a:r>
              <a:rPr lang="en-US" dirty="0"/>
              <a:t> G</a:t>
            </a:r>
          </a:p>
          <a:p>
            <a:pPr marL="0" indent="0">
              <a:spcAft>
                <a:spcPts val="1200"/>
              </a:spcAft>
              <a:buNone/>
              <a:defRPr/>
            </a:pPr>
            <a:r>
              <a:rPr lang="en-US" dirty="0" err="1">
                <a:solidFill>
                  <a:srgbClr val="00B050"/>
                </a:solidFill>
              </a:rPr>
              <a:t>Bước</a:t>
            </a:r>
            <a:r>
              <a:rPr lang="en-US" dirty="0">
                <a:solidFill>
                  <a:srgbClr val="00B050"/>
                </a:solidFill>
              </a:rPr>
              <a:t> 1. </a:t>
            </a:r>
            <a:r>
              <a:rPr lang="vi-VN" dirty="0"/>
              <a:t>Sắp xếp các cạnh </a:t>
            </a:r>
            <a:r>
              <a:rPr lang="en-US" dirty="0" err="1"/>
              <a:t>trong</a:t>
            </a:r>
            <a:r>
              <a:rPr lang="en-US" dirty="0"/>
              <a:t> G </a:t>
            </a:r>
            <a:r>
              <a:rPr lang="vi-VN" dirty="0"/>
              <a:t>tăng dần </a:t>
            </a:r>
            <a:r>
              <a:rPr lang="en-US" dirty="0" err="1"/>
              <a:t>theo</a:t>
            </a:r>
            <a:r>
              <a:rPr lang="en-US" dirty="0"/>
              <a:t> </a:t>
            </a:r>
            <a:r>
              <a:rPr lang="vi-VN" dirty="0"/>
              <a:t>trọng lượng</a:t>
            </a:r>
            <a:r>
              <a:rPr lang="en-US" dirty="0"/>
              <a:t>;</a:t>
            </a:r>
            <a:r>
              <a:rPr lang="vi-VN" dirty="0"/>
              <a:t> khởi tạo</a:t>
            </a:r>
            <a:r>
              <a:rPr lang="en-US" dirty="0"/>
              <a:t> </a:t>
            </a:r>
            <a:r>
              <a:rPr lang="vi-VN" dirty="0"/>
              <a:t>T := </a:t>
            </a:r>
            <a:r>
              <a:rPr lang="vi-VN" dirty="0">
                <a:sym typeface="Symbol"/>
              </a:rPr>
              <a:t>.</a:t>
            </a:r>
          </a:p>
          <a:p>
            <a:pPr marL="0" indent="0">
              <a:spcAft>
                <a:spcPts val="1200"/>
              </a:spcAft>
              <a:buNone/>
              <a:defRPr/>
            </a:pPr>
            <a:r>
              <a:rPr lang="en-US" dirty="0" err="1">
                <a:solidFill>
                  <a:srgbClr val="00B050"/>
                </a:solidFill>
              </a:rPr>
              <a:t>Bước</a:t>
            </a:r>
            <a:r>
              <a:rPr lang="en-US" dirty="0">
                <a:solidFill>
                  <a:srgbClr val="00B050"/>
                </a:solidFill>
              </a:rPr>
              <a:t> 2. </a:t>
            </a:r>
            <a:r>
              <a:rPr lang="vi-VN" dirty="0"/>
              <a:t>Lần lượt lấy từng cạnh e thuộc danh sách đã sắp xếp. Nếu T+{e} không chứa chu trình thì </a:t>
            </a:r>
            <a:r>
              <a:rPr lang="en-US" dirty="0" err="1"/>
              <a:t>thêm</a:t>
            </a:r>
            <a:r>
              <a:rPr lang="en-US" dirty="0"/>
              <a:t> e </a:t>
            </a:r>
            <a:r>
              <a:rPr lang="en-US" dirty="0" err="1"/>
              <a:t>vào</a:t>
            </a:r>
            <a:r>
              <a:rPr lang="en-US" dirty="0"/>
              <a:t> T:</a:t>
            </a:r>
            <a:r>
              <a:rPr lang="vi-VN" dirty="0"/>
              <a:t>    T := T+{e}.</a:t>
            </a:r>
          </a:p>
          <a:p>
            <a:pPr marL="0" indent="0">
              <a:spcAft>
                <a:spcPts val="1200"/>
              </a:spcAft>
              <a:buNone/>
              <a:defRPr/>
            </a:pPr>
            <a:r>
              <a:rPr lang="en-US" dirty="0" err="1">
                <a:solidFill>
                  <a:srgbClr val="00B050"/>
                </a:solidFill>
              </a:rPr>
              <a:t>Bước</a:t>
            </a:r>
            <a:r>
              <a:rPr lang="en-US" dirty="0">
                <a:solidFill>
                  <a:srgbClr val="00B050"/>
                </a:solidFill>
              </a:rPr>
              <a:t> 3. </a:t>
            </a:r>
            <a:r>
              <a:rPr lang="vi-VN" dirty="0"/>
              <a:t>Nếu </a:t>
            </a:r>
            <a:r>
              <a:rPr lang="en-US" dirty="0"/>
              <a:t>T</a:t>
            </a:r>
            <a:r>
              <a:rPr lang="vi-VN" dirty="0"/>
              <a:t> đủ </a:t>
            </a:r>
            <a:r>
              <a:rPr lang="en-US" dirty="0"/>
              <a:t>n</a:t>
            </a:r>
            <a:r>
              <a:rPr lang="vi-VN" dirty="0"/>
              <a:t>-1 </a:t>
            </a:r>
            <a:r>
              <a:rPr lang="en-US" dirty="0" err="1"/>
              <a:t>cạnh</a:t>
            </a:r>
            <a:r>
              <a:rPr lang="vi-VN" dirty="0"/>
              <a:t> thì dừng; ngược lại</a:t>
            </a:r>
            <a:r>
              <a:rPr lang="en-US" dirty="0"/>
              <a:t>,</a:t>
            </a:r>
            <a:r>
              <a:rPr lang="vi-VN" dirty="0"/>
              <a:t> </a:t>
            </a:r>
            <a:r>
              <a:rPr lang="en-US" dirty="0" err="1"/>
              <a:t>lặp</a:t>
            </a:r>
            <a:r>
              <a:rPr lang="en-US" dirty="0"/>
              <a:t> </a:t>
            </a:r>
            <a:r>
              <a:rPr lang="vi-VN" dirty="0"/>
              <a:t>bước 2.</a:t>
            </a:r>
            <a:endParaRPr lang="en-US" dirty="0"/>
          </a:p>
          <a:p>
            <a:pPr>
              <a:spcAft>
                <a:spcPts val="1200"/>
              </a:spcAft>
              <a:buFont typeface="Wingdings" pitchFamily="2" charset="2"/>
              <a:buNone/>
              <a:defRPr/>
            </a:pPr>
            <a:endParaRPr lang="en-SG" dirty="0"/>
          </a:p>
        </p:txBody>
      </p:sp>
      <p:sp>
        <p:nvSpPr>
          <p:cNvPr id="7" name="TextBox 6"/>
          <p:cNvSpPr txBox="1"/>
          <p:nvPr/>
        </p:nvSpPr>
        <p:spPr>
          <a:xfrm>
            <a:off x="152400" y="207258"/>
            <a:ext cx="8763000" cy="630942"/>
          </a:xfrm>
          <a:prstGeom prst="rect">
            <a:avLst/>
          </a:prstGeom>
          <a:noFill/>
        </p:spPr>
        <p:txBody>
          <a:bodyPr wrap="square" rtlCol="0">
            <a:spAutoFit/>
          </a:bodyPr>
          <a:lstStyle/>
          <a:p>
            <a:pPr algn="l"/>
            <a:r>
              <a:rPr lang="en-US" sz="3500">
                <a:solidFill>
                  <a:srgbClr val="FFFF66"/>
                </a:solidFill>
                <a:latin typeface="+mj-lt"/>
              </a:rPr>
              <a:t>Thuật toán Kruskal</a:t>
            </a:r>
          </a:p>
        </p:txBody>
      </p:sp>
    </p:spTree>
    <p:extLst>
      <p:ext uri="{BB962C8B-B14F-4D97-AF65-F5344CB8AC3E}">
        <p14:creationId xmlns:p14="http://schemas.microsoft.com/office/powerpoint/2010/main" val="2424158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10"/>
          <p:cNvSpPr>
            <a:spLocks noChangeAspect="1" noChangeArrowheads="1" noTextEdit="1"/>
          </p:cNvSpPr>
          <p:nvPr/>
        </p:nvSpPr>
        <p:spPr bwMode="gray">
          <a:xfrm flipH="1">
            <a:off x="4868863" y="3878262"/>
            <a:ext cx="909637"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3012" name="Oval 11"/>
          <p:cNvSpPr>
            <a:spLocks noChangeArrowheads="1"/>
          </p:cNvSpPr>
          <p:nvPr/>
        </p:nvSpPr>
        <p:spPr bwMode="auto">
          <a:xfrm>
            <a:off x="1905000" y="1955800"/>
            <a:ext cx="457200" cy="482600"/>
          </a:xfrm>
          <a:prstGeom prst="ellipse">
            <a:avLst/>
          </a:prstGeom>
          <a:solidFill>
            <a:srgbClr val="FFFFFF"/>
          </a:solidFill>
          <a:ln w="9525" algn="ctr">
            <a:solidFill>
              <a:schemeClr val="tx1"/>
            </a:solidFill>
            <a:round/>
            <a:headEnd/>
            <a:tailEnd/>
          </a:ln>
        </p:spPr>
        <p:txBody>
          <a:bodyPr wrap="none" anchor="ctr"/>
          <a:lstStyle/>
          <a:p>
            <a:pPr algn="ctr" eaLnBrk="0" fontAlgn="base" hangingPunct="0">
              <a:spcBef>
                <a:spcPct val="50000"/>
              </a:spcBef>
              <a:spcAft>
                <a:spcPct val="0"/>
              </a:spcAft>
            </a:pPr>
            <a:r>
              <a:rPr lang="en-US" sz="1600" b="1">
                <a:solidFill>
                  <a:srgbClr val="004B85"/>
                </a:solidFill>
                <a:cs typeface="Times New Roman" pitchFamily="18" charset="0"/>
              </a:rPr>
              <a:t>A</a:t>
            </a:r>
          </a:p>
        </p:txBody>
      </p:sp>
      <p:sp>
        <p:nvSpPr>
          <p:cNvPr id="43013" name="Oval 12"/>
          <p:cNvSpPr>
            <a:spLocks noChangeArrowheads="1"/>
          </p:cNvSpPr>
          <p:nvPr/>
        </p:nvSpPr>
        <p:spPr bwMode="auto">
          <a:xfrm>
            <a:off x="5791200" y="2082800"/>
            <a:ext cx="457200" cy="406400"/>
          </a:xfrm>
          <a:prstGeom prst="ellipse">
            <a:avLst/>
          </a:prstGeom>
          <a:solidFill>
            <a:srgbClr val="FFFFFF"/>
          </a:solidFill>
          <a:ln w="9525" algn="ctr">
            <a:solidFill>
              <a:schemeClr val="tx1"/>
            </a:solidFill>
            <a:round/>
            <a:headEnd/>
            <a:tailEnd/>
          </a:ln>
        </p:spPr>
        <p:txBody>
          <a:bodyPr wrap="none" anchor="ctr"/>
          <a:lstStyle/>
          <a:p>
            <a:pPr algn="ctr" eaLnBrk="0" fontAlgn="base" hangingPunct="0">
              <a:spcBef>
                <a:spcPct val="50000"/>
              </a:spcBef>
              <a:spcAft>
                <a:spcPct val="0"/>
              </a:spcAft>
            </a:pPr>
            <a:r>
              <a:rPr lang="en-US" sz="1600" b="1">
                <a:solidFill>
                  <a:srgbClr val="004B85"/>
                </a:solidFill>
                <a:cs typeface="Times New Roman" pitchFamily="18" charset="0"/>
              </a:rPr>
              <a:t>B</a:t>
            </a:r>
          </a:p>
        </p:txBody>
      </p:sp>
      <p:sp>
        <p:nvSpPr>
          <p:cNvPr id="43014" name="Oval 13"/>
          <p:cNvSpPr>
            <a:spLocks noChangeArrowheads="1"/>
          </p:cNvSpPr>
          <p:nvPr/>
        </p:nvSpPr>
        <p:spPr bwMode="auto">
          <a:xfrm>
            <a:off x="2057400" y="4241800"/>
            <a:ext cx="457200" cy="406400"/>
          </a:xfrm>
          <a:prstGeom prst="ellipse">
            <a:avLst/>
          </a:prstGeom>
          <a:solidFill>
            <a:srgbClr val="FFFFFF"/>
          </a:solidFill>
          <a:ln w="9525" algn="ctr">
            <a:solidFill>
              <a:schemeClr val="tx1"/>
            </a:solidFill>
            <a:round/>
            <a:headEnd/>
            <a:tailEnd/>
          </a:ln>
        </p:spPr>
        <p:txBody>
          <a:bodyPr wrap="none" anchor="ctr"/>
          <a:lstStyle/>
          <a:p>
            <a:pPr algn="ctr" eaLnBrk="0" fontAlgn="base" hangingPunct="0">
              <a:spcBef>
                <a:spcPct val="50000"/>
              </a:spcBef>
              <a:spcAft>
                <a:spcPct val="0"/>
              </a:spcAft>
            </a:pPr>
            <a:r>
              <a:rPr lang="en-US" sz="1600" b="1">
                <a:solidFill>
                  <a:srgbClr val="004B85"/>
                </a:solidFill>
                <a:cs typeface="Times New Roman" pitchFamily="18" charset="0"/>
              </a:rPr>
              <a:t>E</a:t>
            </a:r>
          </a:p>
        </p:txBody>
      </p:sp>
      <p:sp>
        <p:nvSpPr>
          <p:cNvPr id="43015" name="Oval 14"/>
          <p:cNvSpPr>
            <a:spLocks noChangeArrowheads="1"/>
          </p:cNvSpPr>
          <p:nvPr/>
        </p:nvSpPr>
        <p:spPr bwMode="auto">
          <a:xfrm>
            <a:off x="228600" y="3098800"/>
            <a:ext cx="457200" cy="406400"/>
          </a:xfrm>
          <a:prstGeom prst="ellipse">
            <a:avLst/>
          </a:prstGeom>
          <a:solidFill>
            <a:srgbClr val="FFFFFF"/>
          </a:solidFill>
          <a:ln w="9525" algn="ctr">
            <a:solidFill>
              <a:schemeClr val="tx1"/>
            </a:solidFill>
            <a:round/>
            <a:headEnd/>
            <a:tailEnd/>
          </a:ln>
        </p:spPr>
        <p:txBody>
          <a:bodyPr wrap="none" anchor="ctr"/>
          <a:lstStyle/>
          <a:p>
            <a:pPr algn="ctr" eaLnBrk="0" fontAlgn="base" hangingPunct="0">
              <a:spcBef>
                <a:spcPct val="50000"/>
              </a:spcBef>
              <a:spcAft>
                <a:spcPct val="0"/>
              </a:spcAft>
            </a:pPr>
            <a:r>
              <a:rPr lang="en-US" sz="1600" b="1">
                <a:solidFill>
                  <a:srgbClr val="004B85"/>
                </a:solidFill>
                <a:cs typeface="Times New Roman" pitchFamily="18" charset="0"/>
              </a:rPr>
              <a:t>F</a:t>
            </a:r>
          </a:p>
        </p:txBody>
      </p:sp>
      <p:sp>
        <p:nvSpPr>
          <p:cNvPr id="43016" name="Oval 15"/>
          <p:cNvSpPr>
            <a:spLocks noChangeArrowheads="1"/>
          </p:cNvSpPr>
          <p:nvPr/>
        </p:nvSpPr>
        <p:spPr bwMode="auto">
          <a:xfrm>
            <a:off x="7848600" y="2794000"/>
            <a:ext cx="457200" cy="482600"/>
          </a:xfrm>
          <a:prstGeom prst="ellipse">
            <a:avLst/>
          </a:prstGeom>
          <a:solidFill>
            <a:srgbClr val="FFFFFF"/>
          </a:solidFill>
          <a:ln w="9525" algn="ctr">
            <a:solidFill>
              <a:schemeClr val="tx1"/>
            </a:solidFill>
            <a:round/>
            <a:headEnd/>
            <a:tailEnd/>
          </a:ln>
        </p:spPr>
        <p:txBody>
          <a:bodyPr wrap="none" anchor="ctr"/>
          <a:lstStyle/>
          <a:p>
            <a:pPr algn="ctr" eaLnBrk="0" fontAlgn="base" hangingPunct="0">
              <a:spcBef>
                <a:spcPct val="50000"/>
              </a:spcBef>
              <a:spcAft>
                <a:spcPct val="0"/>
              </a:spcAft>
            </a:pPr>
            <a:r>
              <a:rPr lang="en-US" sz="1600" b="1">
                <a:solidFill>
                  <a:srgbClr val="004B85"/>
                </a:solidFill>
                <a:cs typeface="Times New Roman" pitchFamily="18" charset="0"/>
              </a:rPr>
              <a:t>C</a:t>
            </a:r>
          </a:p>
        </p:txBody>
      </p:sp>
      <p:sp>
        <p:nvSpPr>
          <p:cNvPr id="43017" name="Oval 16"/>
          <p:cNvSpPr>
            <a:spLocks noChangeArrowheads="1"/>
          </p:cNvSpPr>
          <p:nvPr/>
        </p:nvSpPr>
        <p:spPr bwMode="auto">
          <a:xfrm>
            <a:off x="5791200" y="4165600"/>
            <a:ext cx="457200" cy="406400"/>
          </a:xfrm>
          <a:prstGeom prst="ellipse">
            <a:avLst/>
          </a:prstGeom>
          <a:solidFill>
            <a:srgbClr val="FFFFFF"/>
          </a:solidFill>
          <a:ln w="9525" algn="ctr">
            <a:solidFill>
              <a:schemeClr val="tx1"/>
            </a:solidFill>
            <a:round/>
            <a:headEnd/>
            <a:tailEnd/>
          </a:ln>
        </p:spPr>
        <p:txBody>
          <a:bodyPr wrap="none" anchor="ctr"/>
          <a:lstStyle/>
          <a:p>
            <a:pPr algn="ctr" eaLnBrk="0" fontAlgn="base" hangingPunct="0">
              <a:spcBef>
                <a:spcPct val="50000"/>
              </a:spcBef>
              <a:spcAft>
                <a:spcPct val="0"/>
              </a:spcAft>
            </a:pPr>
            <a:r>
              <a:rPr lang="en-US" sz="1600" b="1">
                <a:solidFill>
                  <a:srgbClr val="004B85"/>
                </a:solidFill>
                <a:cs typeface="Times New Roman" pitchFamily="18" charset="0"/>
              </a:rPr>
              <a:t>D</a:t>
            </a:r>
          </a:p>
        </p:txBody>
      </p:sp>
      <p:sp>
        <p:nvSpPr>
          <p:cNvPr id="43018" name="Line 17"/>
          <p:cNvSpPr>
            <a:spLocks noChangeShapeType="1"/>
          </p:cNvSpPr>
          <p:nvPr/>
        </p:nvSpPr>
        <p:spPr bwMode="auto">
          <a:xfrm>
            <a:off x="2362200" y="2413000"/>
            <a:ext cx="3429000" cy="1752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3019" name="Line 18"/>
          <p:cNvSpPr>
            <a:spLocks noChangeShapeType="1"/>
          </p:cNvSpPr>
          <p:nvPr/>
        </p:nvSpPr>
        <p:spPr bwMode="auto">
          <a:xfrm>
            <a:off x="533400" y="3479800"/>
            <a:ext cx="1554163" cy="812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3020" name="Line 19"/>
          <p:cNvSpPr>
            <a:spLocks noChangeShapeType="1"/>
          </p:cNvSpPr>
          <p:nvPr/>
        </p:nvSpPr>
        <p:spPr bwMode="auto">
          <a:xfrm>
            <a:off x="2209800" y="2489200"/>
            <a:ext cx="0" cy="1752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3021" name="Line 20"/>
          <p:cNvSpPr>
            <a:spLocks noChangeShapeType="1"/>
          </p:cNvSpPr>
          <p:nvPr/>
        </p:nvSpPr>
        <p:spPr bwMode="auto">
          <a:xfrm flipV="1">
            <a:off x="6248400" y="3251200"/>
            <a:ext cx="1676400" cy="1066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3022" name="Line 21"/>
          <p:cNvSpPr>
            <a:spLocks noChangeShapeType="1"/>
          </p:cNvSpPr>
          <p:nvPr/>
        </p:nvSpPr>
        <p:spPr bwMode="auto">
          <a:xfrm>
            <a:off x="2514600" y="4394200"/>
            <a:ext cx="32162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3023" name="Line 22"/>
          <p:cNvSpPr>
            <a:spLocks noChangeShapeType="1"/>
          </p:cNvSpPr>
          <p:nvPr/>
        </p:nvSpPr>
        <p:spPr bwMode="auto">
          <a:xfrm>
            <a:off x="5943600" y="2565400"/>
            <a:ext cx="0" cy="1524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3024" name="Line 23"/>
          <p:cNvSpPr>
            <a:spLocks noChangeShapeType="1"/>
          </p:cNvSpPr>
          <p:nvPr/>
        </p:nvSpPr>
        <p:spPr bwMode="auto">
          <a:xfrm flipV="1">
            <a:off x="533400" y="2260600"/>
            <a:ext cx="1295400" cy="812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3025" name="Line 24"/>
          <p:cNvSpPr>
            <a:spLocks noChangeShapeType="1"/>
          </p:cNvSpPr>
          <p:nvPr/>
        </p:nvSpPr>
        <p:spPr bwMode="auto">
          <a:xfrm>
            <a:off x="2438400" y="2184400"/>
            <a:ext cx="33829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3026" name="Line 25"/>
          <p:cNvSpPr>
            <a:spLocks noChangeShapeType="1"/>
          </p:cNvSpPr>
          <p:nvPr/>
        </p:nvSpPr>
        <p:spPr bwMode="auto">
          <a:xfrm>
            <a:off x="6248400" y="2336800"/>
            <a:ext cx="1600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cxnSp>
        <p:nvCxnSpPr>
          <p:cNvPr id="43027" name="AutoShape 26"/>
          <p:cNvCxnSpPr>
            <a:cxnSpLocks noChangeShapeType="1"/>
          </p:cNvCxnSpPr>
          <p:nvPr/>
        </p:nvCxnSpPr>
        <p:spPr bwMode="auto">
          <a:xfrm rot="5400000" flipV="1">
            <a:off x="4699000" y="-609600"/>
            <a:ext cx="812800" cy="5943600"/>
          </a:xfrm>
          <a:prstGeom prst="curvedConnector3">
            <a:avLst>
              <a:gd name="adj1" fmla="val -28125"/>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43028" name="Rectangle 27"/>
          <p:cNvSpPr>
            <a:spLocks noChangeArrowheads="1"/>
          </p:cNvSpPr>
          <p:nvPr/>
        </p:nvSpPr>
        <p:spPr bwMode="auto">
          <a:xfrm>
            <a:off x="1143000" y="37846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3029" name="Rectangle 28"/>
          <p:cNvSpPr>
            <a:spLocks noChangeArrowheads="1"/>
          </p:cNvSpPr>
          <p:nvPr/>
        </p:nvSpPr>
        <p:spPr bwMode="auto">
          <a:xfrm>
            <a:off x="3886200" y="20320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fontAlgn="base" hangingPunct="0">
              <a:spcBef>
                <a:spcPct val="50000"/>
              </a:spcBef>
              <a:spcAft>
                <a:spcPct val="0"/>
              </a:spcAft>
            </a:pPr>
            <a:r>
              <a:rPr lang="en-US" sz="2400" b="1">
                <a:solidFill>
                  <a:srgbClr val="004B85"/>
                </a:solidFill>
                <a:cs typeface="Times New Roman" pitchFamily="18" charset="0"/>
              </a:rPr>
              <a:t>8</a:t>
            </a:r>
          </a:p>
        </p:txBody>
      </p:sp>
      <p:sp>
        <p:nvSpPr>
          <p:cNvPr id="43030" name="Rectangle 29"/>
          <p:cNvSpPr>
            <a:spLocks noChangeArrowheads="1"/>
          </p:cNvSpPr>
          <p:nvPr/>
        </p:nvSpPr>
        <p:spPr bwMode="auto">
          <a:xfrm>
            <a:off x="6858000" y="25654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fontAlgn="base" hangingPunct="0">
              <a:spcBef>
                <a:spcPct val="50000"/>
              </a:spcBef>
              <a:spcAft>
                <a:spcPct val="0"/>
              </a:spcAft>
            </a:pPr>
            <a:r>
              <a:rPr lang="en-US" sz="2400" b="1">
                <a:solidFill>
                  <a:srgbClr val="004B85"/>
                </a:solidFill>
                <a:cs typeface="Times New Roman" pitchFamily="18" charset="0"/>
              </a:rPr>
              <a:t>5</a:t>
            </a:r>
          </a:p>
        </p:txBody>
      </p:sp>
      <p:graphicFrame>
        <p:nvGraphicFramePr>
          <p:cNvPr id="136222" name="Group 30"/>
          <p:cNvGraphicFramePr>
            <a:graphicFrameLocks noGrp="1"/>
          </p:cNvGraphicFramePr>
          <p:nvPr>
            <p:ph idx="1"/>
            <p:extLst>
              <p:ext uri="{D42A27DB-BD31-4B8C-83A1-F6EECF244321}">
                <p14:modId xmlns:p14="http://schemas.microsoft.com/office/powerpoint/2010/main" val="2747107054"/>
              </p:ext>
            </p:extLst>
          </p:nvPr>
        </p:nvGraphicFramePr>
        <p:xfrm>
          <a:off x="685800" y="5562600"/>
          <a:ext cx="7620000" cy="1036507"/>
        </p:xfrm>
        <a:graphic>
          <a:graphicData uri="http://schemas.openxmlformats.org/drawingml/2006/table">
            <a:tbl>
              <a:tblPr/>
              <a:tblGrid>
                <a:gridCol w="762000">
                  <a:extLst>
                    <a:ext uri="{9D8B030D-6E8A-4147-A177-3AD203B41FA5}">
                      <a16:colId xmlns:a16="http://schemas.microsoft.com/office/drawing/2014/main" val="20000"/>
                    </a:ext>
                  </a:extLst>
                </a:gridCol>
                <a:gridCol w="760413">
                  <a:extLst>
                    <a:ext uri="{9D8B030D-6E8A-4147-A177-3AD203B41FA5}">
                      <a16:colId xmlns:a16="http://schemas.microsoft.com/office/drawing/2014/main" val="20001"/>
                    </a:ext>
                  </a:extLst>
                </a:gridCol>
                <a:gridCol w="765175">
                  <a:extLst>
                    <a:ext uri="{9D8B030D-6E8A-4147-A177-3AD203B41FA5}">
                      <a16:colId xmlns:a16="http://schemas.microsoft.com/office/drawing/2014/main" val="20002"/>
                    </a:ext>
                  </a:extLst>
                </a:gridCol>
                <a:gridCol w="760412">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0413">
                  <a:extLst>
                    <a:ext uri="{9D8B030D-6E8A-4147-A177-3AD203B41FA5}">
                      <a16:colId xmlns:a16="http://schemas.microsoft.com/office/drawing/2014/main" val="20006"/>
                    </a:ext>
                  </a:extLst>
                </a:gridCol>
                <a:gridCol w="765175">
                  <a:extLst>
                    <a:ext uri="{9D8B030D-6E8A-4147-A177-3AD203B41FA5}">
                      <a16:colId xmlns:a16="http://schemas.microsoft.com/office/drawing/2014/main" val="20007"/>
                    </a:ext>
                  </a:extLst>
                </a:gridCol>
                <a:gridCol w="760412">
                  <a:extLst>
                    <a:ext uri="{9D8B030D-6E8A-4147-A177-3AD203B41FA5}">
                      <a16:colId xmlns:a16="http://schemas.microsoft.com/office/drawing/2014/main" val="20008"/>
                    </a:ext>
                  </a:extLst>
                </a:gridCol>
                <a:gridCol w="762000">
                  <a:extLst>
                    <a:ext uri="{9D8B030D-6E8A-4147-A177-3AD203B41FA5}">
                      <a16:colId xmlns:a16="http://schemas.microsoft.com/office/drawing/2014/main" val="20009"/>
                    </a:ext>
                  </a:extLst>
                </a:gridCol>
              </a:tblGrid>
              <a:tr h="28971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mn-lt"/>
                          <a:cs typeface="Times New Roman" pitchFamily="18" charset="0"/>
                        </a:rPr>
                        <a:t>AC</a:t>
                      </a:r>
                    </a:p>
                  </a:txBody>
                  <a:tcPr marT="45734" marB="45734"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mn-lt"/>
                          <a:cs typeface="Times New Roman" pitchFamily="18" charset="0"/>
                        </a:rPr>
                        <a:t>AE</a:t>
                      </a:r>
                    </a:p>
                  </a:txBody>
                  <a:tcPr marT="45734" marB="45734"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mn-lt"/>
                          <a:cs typeface="Times New Roman" pitchFamily="18" charset="0"/>
                        </a:rPr>
                        <a:t>CD</a:t>
                      </a:r>
                    </a:p>
                  </a:txBody>
                  <a:tcPr marT="45734" marB="45734"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mn-lt"/>
                          <a:cs typeface="Times New Roman" pitchFamily="18" charset="0"/>
                        </a:rPr>
                        <a:t>DE</a:t>
                      </a:r>
                    </a:p>
                  </a:txBody>
                  <a:tcPr marT="45734" marB="45734"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mn-lt"/>
                          <a:cs typeface="Times New Roman" pitchFamily="18" charset="0"/>
                        </a:rPr>
                        <a:t>AF</a:t>
                      </a:r>
                    </a:p>
                  </a:txBody>
                  <a:tcPr marT="45734" marB="45734"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mn-lt"/>
                          <a:cs typeface="Times New Roman" pitchFamily="18" charset="0"/>
                        </a:rPr>
                        <a:t>BD</a:t>
                      </a:r>
                    </a:p>
                  </a:txBody>
                  <a:tcPr marT="45734" marB="45734"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mn-lt"/>
                          <a:cs typeface="Times New Roman" pitchFamily="18" charset="0"/>
                        </a:rPr>
                        <a:t>AD</a:t>
                      </a:r>
                    </a:p>
                  </a:txBody>
                  <a:tcPr marT="45734" marB="45734"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mn-lt"/>
                          <a:cs typeface="Times New Roman" pitchFamily="18" charset="0"/>
                        </a:rPr>
                        <a:t>BC</a:t>
                      </a:r>
                    </a:p>
                  </a:txBody>
                  <a:tcPr marT="45734" marB="45734"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mn-lt"/>
                          <a:cs typeface="Times New Roman" pitchFamily="18" charset="0"/>
                        </a:rPr>
                        <a:t>EF</a:t>
                      </a:r>
                    </a:p>
                  </a:txBody>
                  <a:tcPr marT="45734" marB="45734"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mn-lt"/>
                          <a:cs typeface="Times New Roman" pitchFamily="18" charset="0"/>
                        </a:rPr>
                        <a:t>AB</a:t>
                      </a:r>
                    </a:p>
                  </a:txBody>
                  <a:tcPr marT="45734" marB="45734"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1831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mn-lt"/>
                          <a:cs typeface="Times New Roman" pitchFamily="18" charset="0"/>
                        </a:rPr>
                        <a:t>1</a:t>
                      </a:r>
                    </a:p>
                  </a:txBody>
                  <a:tcPr marT="45734" marB="45734"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mn-lt"/>
                          <a:cs typeface="Times New Roman" pitchFamily="18" charset="0"/>
                        </a:rPr>
                        <a:t>1</a:t>
                      </a:r>
                    </a:p>
                  </a:txBody>
                  <a:tcPr marT="45734" marB="45734"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mn-lt"/>
                          <a:cs typeface="Times New Roman" pitchFamily="18" charset="0"/>
                        </a:rPr>
                        <a:t>1</a:t>
                      </a:r>
                    </a:p>
                  </a:txBody>
                  <a:tcPr marT="45734" marB="45734"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mn-lt"/>
                          <a:cs typeface="Times New Roman" pitchFamily="18" charset="0"/>
                        </a:rPr>
                        <a:t>2</a:t>
                      </a:r>
                    </a:p>
                  </a:txBody>
                  <a:tcPr marT="45734" marB="45734"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mn-lt"/>
                          <a:cs typeface="Times New Roman" pitchFamily="18" charset="0"/>
                        </a:rPr>
                        <a:t>3</a:t>
                      </a:r>
                    </a:p>
                  </a:txBody>
                  <a:tcPr marT="45734" marB="45734"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mn-lt"/>
                          <a:cs typeface="Times New Roman" pitchFamily="18" charset="0"/>
                        </a:rPr>
                        <a:t>3</a:t>
                      </a:r>
                    </a:p>
                  </a:txBody>
                  <a:tcPr marT="45734" marB="45734"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mn-lt"/>
                          <a:cs typeface="Times New Roman" pitchFamily="18" charset="0"/>
                        </a:rPr>
                        <a:t>4</a:t>
                      </a:r>
                    </a:p>
                  </a:txBody>
                  <a:tcPr marT="45734" marB="45734"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mn-lt"/>
                          <a:cs typeface="Times New Roman" pitchFamily="18" charset="0"/>
                        </a:rPr>
                        <a:t>5</a:t>
                      </a:r>
                    </a:p>
                  </a:txBody>
                  <a:tcPr marT="45734" marB="45734"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mn-lt"/>
                          <a:cs typeface="Times New Roman" pitchFamily="18" charset="0"/>
                        </a:rPr>
                        <a:t>6</a:t>
                      </a:r>
                    </a:p>
                  </a:txBody>
                  <a:tcPr marT="45734" marB="45734"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mn-lt"/>
                          <a:cs typeface="Times New Roman" pitchFamily="18" charset="0"/>
                        </a:rPr>
                        <a:t>8</a:t>
                      </a:r>
                    </a:p>
                  </a:txBody>
                  <a:tcPr marT="45734" marB="45734"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3053" name="Rectangle 79"/>
          <p:cNvSpPr>
            <a:spLocks noChangeArrowheads="1"/>
          </p:cNvSpPr>
          <p:nvPr/>
        </p:nvSpPr>
        <p:spPr bwMode="auto">
          <a:xfrm>
            <a:off x="7010400" y="36322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fontAlgn="base" hangingPunct="0">
              <a:spcBef>
                <a:spcPct val="50000"/>
              </a:spcBef>
              <a:spcAft>
                <a:spcPct val="0"/>
              </a:spcAft>
            </a:pPr>
            <a:r>
              <a:rPr lang="en-US" sz="2400" b="1">
                <a:solidFill>
                  <a:srgbClr val="004B85"/>
                </a:solidFill>
                <a:cs typeface="Times New Roman" pitchFamily="18" charset="0"/>
              </a:rPr>
              <a:t>1</a:t>
            </a:r>
          </a:p>
        </p:txBody>
      </p:sp>
      <p:sp>
        <p:nvSpPr>
          <p:cNvPr id="43054" name="Rectangle 80"/>
          <p:cNvSpPr>
            <a:spLocks noChangeArrowheads="1"/>
          </p:cNvSpPr>
          <p:nvPr/>
        </p:nvSpPr>
        <p:spPr bwMode="auto">
          <a:xfrm>
            <a:off x="2063750" y="32512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fontAlgn="base" hangingPunct="0">
              <a:spcBef>
                <a:spcPct val="50000"/>
              </a:spcBef>
              <a:spcAft>
                <a:spcPct val="0"/>
              </a:spcAft>
            </a:pPr>
            <a:r>
              <a:rPr lang="en-US" sz="2400" b="1">
                <a:solidFill>
                  <a:srgbClr val="004B85"/>
                </a:solidFill>
                <a:cs typeface="Times New Roman" pitchFamily="18" charset="0"/>
              </a:rPr>
              <a:t>1</a:t>
            </a:r>
          </a:p>
        </p:txBody>
      </p:sp>
      <p:sp>
        <p:nvSpPr>
          <p:cNvPr id="43055" name="Rectangle 82"/>
          <p:cNvSpPr>
            <a:spLocks noChangeArrowheads="1"/>
          </p:cNvSpPr>
          <p:nvPr/>
        </p:nvSpPr>
        <p:spPr bwMode="auto">
          <a:xfrm>
            <a:off x="5410200" y="16510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fontAlgn="base" hangingPunct="0">
              <a:spcBef>
                <a:spcPct val="50000"/>
              </a:spcBef>
              <a:spcAft>
                <a:spcPct val="0"/>
              </a:spcAft>
            </a:pPr>
            <a:r>
              <a:rPr lang="en-US" sz="2400" b="1">
                <a:solidFill>
                  <a:srgbClr val="004B85"/>
                </a:solidFill>
                <a:cs typeface="Times New Roman" pitchFamily="18" charset="0"/>
              </a:rPr>
              <a:t>1</a:t>
            </a:r>
          </a:p>
        </p:txBody>
      </p:sp>
      <p:sp>
        <p:nvSpPr>
          <p:cNvPr id="43056" name="Rectangle 85"/>
          <p:cNvSpPr>
            <a:spLocks noChangeArrowheads="1"/>
          </p:cNvSpPr>
          <p:nvPr/>
        </p:nvSpPr>
        <p:spPr bwMode="auto">
          <a:xfrm>
            <a:off x="3886200" y="4318000"/>
            <a:ext cx="366713" cy="203200"/>
          </a:xfrm>
          <a:prstGeom prst="rect">
            <a:avLst/>
          </a:prstGeom>
          <a:solidFill>
            <a:srgbClr val="FFFFFF"/>
          </a:solidFill>
          <a:ln w="9525" algn="ctr">
            <a:solidFill>
              <a:schemeClr val="bg1"/>
            </a:solidFill>
            <a:miter lim="800000"/>
            <a:headEnd/>
            <a:tailEnd/>
          </a:ln>
        </p:spPr>
        <p:txBody>
          <a:bodyPr wrap="none" anchor="ctr"/>
          <a:lstStyle/>
          <a:p>
            <a:pPr algn="ctr" eaLnBrk="0" fontAlgn="base" hangingPunct="0">
              <a:spcBef>
                <a:spcPct val="50000"/>
              </a:spcBef>
              <a:spcAft>
                <a:spcPct val="0"/>
              </a:spcAft>
            </a:pPr>
            <a:r>
              <a:rPr lang="en-US" sz="2400" b="1">
                <a:solidFill>
                  <a:srgbClr val="004B85"/>
                </a:solidFill>
                <a:cs typeface="Times New Roman" pitchFamily="18" charset="0"/>
              </a:rPr>
              <a:t>2</a:t>
            </a:r>
          </a:p>
        </p:txBody>
      </p:sp>
      <p:sp>
        <p:nvSpPr>
          <p:cNvPr id="43057" name="Rectangle 88"/>
          <p:cNvSpPr>
            <a:spLocks noChangeArrowheads="1"/>
          </p:cNvSpPr>
          <p:nvPr/>
        </p:nvSpPr>
        <p:spPr bwMode="auto">
          <a:xfrm>
            <a:off x="5715000" y="3098800"/>
            <a:ext cx="381000" cy="228600"/>
          </a:xfrm>
          <a:prstGeom prst="rect">
            <a:avLst/>
          </a:prstGeom>
          <a:solidFill>
            <a:srgbClr val="FFFFFF"/>
          </a:solidFill>
          <a:ln w="9525" algn="ctr">
            <a:solidFill>
              <a:schemeClr val="bg1"/>
            </a:solidFill>
            <a:miter lim="800000"/>
            <a:headEnd/>
            <a:tailEnd/>
          </a:ln>
        </p:spPr>
        <p:txBody>
          <a:bodyPr wrap="none" anchor="ctr"/>
          <a:lstStyle/>
          <a:p>
            <a:pPr algn="ctr" eaLnBrk="0" fontAlgn="base" hangingPunct="0">
              <a:spcBef>
                <a:spcPct val="50000"/>
              </a:spcBef>
              <a:spcAft>
                <a:spcPct val="0"/>
              </a:spcAft>
            </a:pPr>
            <a:r>
              <a:rPr lang="en-US" sz="2400" b="1">
                <a:solidFill>
                  <a:srgbClr val="004B85"/>
                </a:solidFill>
                <a:cs typeface="Times New Roman" pitchFamily="18" charset="0"/>
              </a:rPr>
              <a:t>3</a:t>
            </a:r>
          </a:p>
        </p:txBody>
      </p:sp>
      <p:sp>
        <p:nvSpPr>
          <p:cNvPr id="43058" name="Line 89"/>
          <p:cNvSpPr>
            <a:spLocks noChangeShapeType="1"/>
          </p:cNvSpPr>
          <p:nvPr/>
        </p:nvSpPr>
        <p:spPr bwMode="auto">
          <a:xfrm>
            <a:off x="533400" y="3479800"/>
            <a:ext cx="1554163" cy="812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3059" name="Rectangle 90"/>
          <p:cNvSpPr>
            <a:spLocks noChangeArrowheads="1"/>
          </p:cNvSpPr>
          <p:nvPr/>
        </p:nvSpPr>
        <p:spPr bwMode="auto">
          <a:xfrm>
            <a:off x="1143000" y="38100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fontAlgn="base" hangingPunct="0">
              <a:spcBef>
                <a:spcPct val="50000"/>
              </a:spcBef>
              <a:spcAft>
                <a:spcPct val="0"/>
              </a:spcAft>
            </a:pPr>
            <a:r>
              <a:rPr lang="en-US" sz="2400" b="1">
                <a:solidFill>
                  <a:srgbClr val="004B85"/>
                </a:solidFill>
                <a:cs typeface="Times New Roman" pitchFamily="18" charset="0"/>
              </a:rPr>
              <a:t>6</a:t>
            </a:r>
          </a:p>
        </p:txBody>
      </p:sp>
      <p:sp>
        <p:nvSpPr>
          <p:cNvPr id="43060" name="Rectangle 92"/>
          <p:cNvSpPr>
            <a:spLocks noChangeArrowheads="1"/>
          </p:cNvSpPr>
          <p:nvPr/>
        </p:nvSpPr>
        <p:spPr bwMode="auto">
          <a:xfrm>
            <a:off x="1066800" y="2514600"/>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fontAlgn="base" hangingPunct="0">
              <a:spcBef>
                <a:spcPct val="50000"/>
              </a:spcBef>
              <a:spcAft>
                <a:spcPct val="0"/>
              </a:spcAft>
            </a:pPr>
            <a:r>
              <a:rPr lang="en-US" sz="2400" b="1">
                <a:solidFill>
                  <a:srgbClr val="004B85"/>
                </a:solidFill>
                <a:cs typeface="Times New Roman" pitchFamily="18" charset="0"/>
              </a:rPr>
              <a:t>3</a:t>
            </a:r>
          </a:p>
        </p:txBody>
      </p:sp>
      <p:sp>
        <p:nvSpPr>
          <p:cNvPr id="43061" name="Rectangle 95"/>
          <p:cNvSpPr>
            <a:spLocks noChangeArrowheads="1"/>
          </p:cNvSpPr>
          <p:nvPr/>
        </p:nvSpPr>
        <p:spPr bwMode="auto">
          <a:xfrm>
            <a:off x="3733800" y="3098800"/>
            <a:ext cx="457200" cy="304800"/>
          </a:xfrm>
          <a:prstGeom prst="rect">
            <a:avLst/>
          </a:prstGeom>
          <a:solidFill>
            <a:schemeClr val="bg1"/>
          </a:solidFill>
          <a:ln w="9525" algn="ctr">
            <a:solidFill>
              <a:schemeClr val="bg1"/>
            </a:solidFill>
            <a:miter lim="800000"/>
            <a:headEnd/>
            <a:tailEnd/>
          </a:ln>
        </p:spPr>
        <p:txBody>
          <a:bodyPr wrap="none" anchor="ctr"/>
          <a:lstStyle/>
          <a:p>
            <a:pPr algn="ctr" eaLnBrk="0" fontAlgn="base" hangingPunct="0">
              <a:spcBef>
                <a:spcPct val="50000"/>
              </a:spcBef>
              <a:spcAft>
                <a:spcPct val="0"/>
              </a:spcAft>
            </a:pPr>
            <a:r>
              <a:rPr lang="en-US" sz="2400" b="1">
                <a:solidFill>
                  <a:srgbClr val="004B85"/>
                </a:solidFill>
                <a:cs typeface="Times New Roman" pitchFamily="18" charset="0"/>
              </a:rPr>
              <a:t>4</a:t>
            </a:r>
          </a:p>
        </p:txBody>
      </p:sp>
      <p:sp>
        <p:nvSpPr>
          <p:cNvPr id="3" name="TextBox 2"/>
          <p:cNvSpPr txBox="1"/>
          <p:nvPr/>
        </p:nvSpPr>
        <p:spPr bwMode="auto">
          <a:xfrm>
            <a:off x="229206" y="1077165"/>
            <a:ext cx="76193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algn="ctr" fontAlgn="base">
              <a:spcBef>
                <a:spcPct val="50000"/>
              </a:spcBef>
              <a:spcAft>
                <a:spcPct val="0"/>
              </a:spcAft>
              <a:buFont typeface="Wingdings" pitchFamily="2" charset="2"/>
              <a:buNone/>
            </a:pPr>
            <a:r>
              <a:rPr lang="en-US" sz="2800" b="1" kern="0">
                <a:solidFill>
                  <a:srgbClr val="0070C0"/>
                </a:solidFill>
                <a:cs typeface="Times New Roman" pitchFamily="18" charset="0"/>
              </a:rPr>
              <a:t>Ví dụ. </a:t>
            </a:r>
            <a:r>
              <a:rPr lang="en-US" sz="2800" b="0" kern="0">
                <a:solidFill>
                  <a:srgbClr val="000000"/>
                </a:solidFill>
                <a:cs typeface="Times New Roman" pitchFamily="18" charset="0"/>
              </a:rPr>
              <a:t>Tìm cây khung ngắn nhất của đồ thị sau</a:t>
            </a:r>
          </a:p>
        </p:txBody>
      </p:sp>
      <p:sp>
        <p:nvSpPr>
          <p:cNvPr id="4" name="TextBox 3"/>
          <p:cNvSpPr txBox="1"/>
          <p:nvPr/>
        </p:nvSpPr>
        <p:spPr bwMode="auto">
          <a:xfrm>
            <a:off x="67112" y="4861252"/>
            <a:ext cx="39805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algn="ctr" fontAlgn="base">
              <a:spcBef>
                <a:spcPct val="50000"/>
              </a:spcBef>
              <a:spcAft>
                <a:spcPct val="0"/>
              </a:spcAft>
              <a:buFont typeface="Wingdings" pitchFamily="2" charset="2"/>
              <a:buNone/>
            </a:pPr>
            <a:r>
              <a:rPr lang="en-US" sz="2800" b="1" kern="0">
                <a:solidFill>
                  <a:srgbClr val="0070C0"/>
                </a:solidFill>
                <a:cs typeface="Times New Roman" pitchFamily="18" charset="0"/>
              </a:rPr>
              <a:t>Giải</a:t>
            </a:r>
            <a:r>
              <a:rPr lang="en-US" sz="2800" kern="0">
                <a:solidFill>
                  <a:srgbClr val="000000"/>
                </a:solidFill>
                <a:cs typeface="Times New Roman" pitchFamily="18" charset="0"/>
              </a:rPr>
              <a:t>. </a:t>
            </a:r>
            <a:r>
              <a:rPr lang="en-US" sz="2800" b="0" kern="0">
                <a:solidFill>
                  <a:srgbClr val="000000"/>
                </a:solidFill>
                <a:cs typeface="Times New Roman" pitchFamily="18" charset="0"/>
              </a:rPr>
              <a:t>Sắp xếp các cạnh </a:t>
            </a:r>
          </a:p>
        </p:txBody>
      </p:sp>
      <p:sp>
        <p:nvSpPr>
          <p:cNvPr id="37" name="TextBox 36"/>
          <p:cNvSpPr txBox="1"/>
          <p:nvPr/>
        </p:nvSpPr>
        <p:spPr>
          <a:xfrm>
            <a:off x="152400" y="207258"/>
            <a:ext cx="8763000" cy="630942"/>
          </a:xfrm>
          <a:prstGeom prst="rect">
            <a:avLst/>
          </a:prstGeom>
          <a:noFill/>
        </p:spPr>
        <p:txBody>
          <a:bodyPr wrap="square" rtlCol="0">
            <a:spAutoFit/>
          </a:bodyPr>
          <a:lstStyle/>
          <a:p>
            <a:pPr algn="l"/>
            <a:r>
              <a:rPr lang="en-US" sz="3500">
                <a:solidFill>
                  <a:srgbClr val="FFFF66"/>
                </a:solidFill>
                <a:latin typeface="+mj-lt"/>
              </a:rPr>
              <a:t>Thuật toán Kruskal</a:t>
            </a:r>
          </a:p>
        </p:txBody>
      </p:sp>
    </p:spTree>
    <p:extLst>
      <p:ext uri="{BB962C8B-B14F-4D97-AF65-F5344CB8AC3E}">
        <p14:creationId xmlns:p14="http://schemas.microsoft.com/office/powerpoint/2010/main" val="182494769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6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AutoShape 10"/>
          <p:cNvSpPr>
            <a:spLocks noChangeAspect="1" noChangeArrowheads="1" noTextEdit="1"/>
          </p:cNvSpPr>
          <p:nvPr/>
        </p:nvSpPr>
        <p:spPr bwMode="gray">
          <a:xfrm flipH="1">
            <a:off x="4868863" y="3040062"/>
            <a:ext cx="909637"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7108" name="Oval 11"/>
          <p:cNvSpPr>
            <a:spLocks noChangeArrowheads="1"/>
          </p:cNvSpPr>
          <p:nvPr/>
        </p:nvSpPr>
        <p:spPr bwMode="auto">
          <a:xfrm>
            <a:off x="1905000" y="1311274"/>
            <a:ext cx="457200" cy="482600"/>
          </a:xfrm>
          <a:prstGeom prst="ellipse">
            <a:avLst/>
          </a:prstGeom>
          <a:solidFill>
            <a:srgbClr val="FFFFFF"/>
          </a:solidFill>
          <a:ln w="9525" algn="ctr">
            <a:solidFill>
              <a:schemeClr val="tx1"/>
            </a:solidFill>
            <a:round/>
            <a:headEnd/>
            <a:tailEnd/>
          </a:ln>
        </p:spPr>
        <p:txBody>
          <a:bodyPr wrap="none" anchor="ctr"/>
          <a:lstStyle/>
          <a:p>
            <a:pPr algn="ctr" eaLnBrk="0" fontAlgn="base" hangingPunct="0">
              <a:spcBef>
                <a:spcPct val="50000"/>
              </a:spcBef>
              <a:spcAft>
                <a:spcPct val="0"/>
              </a:spcAft>
            </a:pPr>
            <a:r>
              <a:rPr lang="en-US" sz="1600" b="1">
                <a:solidFill>
                  <a:srgbClr val="004B85"/>
                </a:solidFill>
                <a:cs typeface="Times New Roman" pitchFamily="18" charset="0"/>
              </a:rPr>
              <a:t>A</a:t>
            </a:r>
          </a:p>
        </p:txBody>
      </p:sp>
      <p:sp>
        <p:nvSpPr>
          <p:cNvPr id="47109" name="Oval 12"/>
          <p:cNvSpPr>
            <a:spLocks noChangeArrowheads="1"/>
          </p:cNvSpPr>
          <p:nvPr/>
        </p:nvSpPr>
        <p:spPr bwMode="auto">
          <a:xfrm>
            <a:off x="5791200" y="1438274"/>
            <a:ext cx="457200" cy="406400"/>
          </a:xfrm>
          <a:prstGeom prst="ellipse">
            <a:avLst/>
          </a:prstGeom>
          <a:solidFill>
            <a:srgbClr val="FFFFFF"/>
          </a:solidFill>
          <a:ln w="9525" algn="ctr">
            <a:solidFill>
              <a:schemeClr val="tx1"/>
            </a:solidFill>
            <a:round/>
            <a:headEnd/>
            <a:tailEnd/>
          </a:ln>
        </p:spPr>
        <p:txBody>
          <a:bodyPr wrap="none" anchor="ctr"/>
          <a:lstStyle/>
          <a:p>
            <a:pPr algn="ctr" eaLnBrk="0" fontAlgn="base" hangingPunct="0">
              <a:spcBef>
                <a:spcPct val="50000"/>
              </a:spcBef>
              <a:spcAft>
                <a:spcPct val="0"/>
              </a:spcAft>
            </a:pPr>
            <a:r>
              <a:rPr lang="en-US" sz="1600" b="1">
                <a:solidFill>
                  <a:srgbClr val="004B85"/>
                </a:solidFill>
                <a:cs typeface="Times New Roman" pitchFamily="18" charset="0"/>
              </a:rPr>
              <a:t>B</a:t>
            </a:r>
          </a:p>
        </p:txBody>
      </p:sp>
      <p:sp>
        <p:nvSpPr>
          <p:cNvPr id="47110" name="Oval 13"/>
          <p:cNvSpPr>
            <a:spLocks noChangeArrowheads="1"/>
          </p:cNvSpPr>
          <p:nvPr/>
        </p:nvSpPr>
        <p:spPr bwMode="auto">
          <a:xfrm>
            <a:off x="2057400" y="3597274"/>
            <a:ext cx="457200" cy="406400"/>
          </a:xfrm>
          <a:prstGeom prst="ellipse">
            <a:avLst/>
          </a:prstGeom>
          <a:solidFill>
            <a:srgbClr val="FFFFFF"/>
          </a:solidFill>
          <a:ln w="9525" algn="ctr">
            <a:solidFill>
              <a:schemeClr val="tx1"/>
            </a:solidFill>
            <a:round/>
            <a:headEnd/>
            <a:tailEnd/>
          </a:ln>
        </p:spPr>
        <p:txBody>
          <a:bodyPr wrap="none" anchor="ctr"/>
          <a:lstStyle/>
          <a:p>
            <a:pPr algn="ctr" eaLnBrk="0" fontAlgn="base" hangingPunct="0">
              <a:spcBef>
                <a:spcPct val="50000"/>
              </a:spcBef>
              <a:spcAft>
                <a:spcPct val="0"/>
              </a:spcAft>
            </a:pPr>
            <a:r>
              <a:rPr lang="en-US" sz="1600" b="1">
                <a:solidFill>
                  <a:srgbClr val="004B85"/>
                </a:solidFill>
                <a:cs typeface="Times New Roman" pitchFamily="18" charset="0"/>
              </a:rPr>
              <a:t>E</a:t>
            </a:r>
          </a:p>
        </p:txBody>
      </p:sp>
      <p:sp>
        <p:nvSpPr>
          <p:cNvPr id="47111" name="Oval 14"/>
          <p:cNvSpPr>
            <a:spLocks noChangeArrowheads="1"/>
          </p:cNvSpPr>
          <p:nvPr/>
        </p:nvSpPr>
        <p:spPr bwMode="auto">
          <a:xfrm>
            <a:off x="228600" y="2454274"/>
            <a:ext cx="457200" cy="406400"/>
          </a:xfrm>
          <a:prstGeom prst="ellipse">
            <a:avLst/>
          </a:prstGeom>
          <a:solidFill>
            <a:srgbClr val="FFFFFF"/>
          </a:solidFill>
          <a:ln w="9525" algn="ctr">
            <a:solidFill>
              <a:schemeClr val="tx1"/>
            </a:solidFill>
            <a:round/>
            <a:headEnd/>
            <a:tailEnd/>
          </a:ln>
        </p:spPr>
        <p:txBody>
          <a:bodyPr wrap="none" anchor="ctr"/>
          <a:lstStyle/>
          <a:p>
            <a:pPr algn="ctr" eaLnBrk="0" fontAlgn="base" hangingPunct="0">
              <a:spcBef>
                <a:spcPct val="50000"/>
              </a:spcBef>
              <a:spcAft>
                <a:spcPct val="0"/>
              </a:spcAft>
            </a:pPr>
            <a:r>
              <a:rPr lang="en-US" sz="1600" b="1">
                <a:solidFill>
                  <a:srgbClr val="004B85"/>
                </a:solidFill>
                <a:cs typeface="Times New Roman" pitchFamily="18" charset="0"/>
              </a:rPr>
              <a:t>F</a:t>
            </a:r>
          </a:p>
        </p:txBody>
      </p:sp>
      <p:sp>
        <p:nvSpPr>
          <p:cNvPr id="47112" name="Oval 15"/>
          <p:cNvSpPr>
            <a:spLocks noChangeArrowheads="1"/>
          </p:cNvSpPr>
          <p:nvPr/>
        </p:nvSpPr>
        <p:spPr bwMode="auto">
          <a:xfrm>
            <a:off x="7848600" y="2149474"/>
            <a:ext cx="457200" cy="482600"/>
          </a:xfrm>
          <a:prstGeom prst="ellipse">
            <a:avLst/>
          </a:prstGeom>
          <a:solidFill>
            <a:srgbClr val="FFFFFF"/>
          </a:solidFill>
          <a:ln w="9525" algn="ctr">
            <a:solidFill>
              <a:schemeClr val="tx1"/>
            </a:solidFill>
            <a:round/>
            <a:headEnd/>
            <a:tailEnd/>
          </a:ln>
        </p:spPr>
        <p:txBody>
          <a:bodyPr wrap="none" anchor="ctr"/>
          <a:lstStyle/>
          <a:p>
            <a:pPr algn="ctr" eaLnBrk="0" fontAlgn="base" hangingPunct="0">
              <a:spcBef>
                <a:spcPct val="50000"/>
              </a:spcBef>
              <a:spcAft>
                <a:spcPct val="0"/>
              </a:spcAft>
            </a:pPr>
            <a:r>
              <a:rPr lang="en-US" sz="1600" b="1">
                <a:solidFill>
                  <a:srgbClr val="004B85"/>
                </a:solidFill>
                <a:cs typeface="Times New Roman" pitchFamily="18" charset="0"/>
              </a:rPr>
              <a:t>C</a:t>
            </a:r>
          </a:p>
        </p:txBody>
      </p:sp>
      <p:sp>
        <p:nvSpPr>
          <p:cNvPr id="47113" name="Oval 16"/>
          <p:cNvSpPr>
            <a:spLocks noChangeArrowheads="1"/>
          </p:cNvSpPr>
          <p:nvPr/>
        </p:nvSpPr>
        <p:spPr bwMode="auto">
          <a:xfrm>
            <a:off x="5791200" y="3521074"/>
            <a:ext cx="457200" cy="406400"/>
          </a:xfrm>
          <a:prstGeom prst="ellipse">
            <a:avLst/>
          </a:prstGeom>
          <a:solidFill>
            <a:srgbClr val="FFFFFF"/>
          </a:solidFill>
          <a:ln w="9525" algn="ctr">
            <a:solidFill>
              <a:schemeClr val="tx1"/>
            </a:solidFill>
            <a:round/>
            <a:headEnd/>
            <a:tailEnd/>
          </a:ln>
        </p:spPr>
        <p:txBody>
          <a:bodyPr wrap="none" anchor="ctr"/>
          <a:lstStyle/>
          <a:p>
            <a:pPr algn="ctr" eaLnBrk="0" fontAlgn="base" hangingPunct="0">
              <a:spcBef>
                <a:spcPct val="50000"/>
              </a:spcBef>
              <a:spcAft>
                <a:spcPct val="0"/>
              </a:spcAft>
            </a:pPr>
            <a:r>
              <a:rPr lang="en-US" sz="1600" b="1">
                <a:solidFill>
                  <a:srgbClr val="004B85"/>
                </a:solidFill>
                <a:cs typeface="Times New Roman" pitchFamily="18" charset="0"/>
              </a:rPr>
              <a:t>D</a:t>
            </a:r>
          </a:p>
        </p:txBody>
      </p:sp>
      <p:sp>
        <p:nvSpPr>
          <p:cNvPr id="47114" name="Line 17"/>
          <p:cNvSpPr>
            <a:spLocks noChangeShapeType="1"/>
          </p:cNvSpPr>
          <p:nvPr/>
        </p:nvSpPr>
        <p:spPr bwMode="auto">
          <a:xfrm>
            <a:off x="2362200" y="1768474"/>
            <a:ext cx="3429000" cy="1752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7115" name="Line 18"/>
          <p:cNvSpPr>
            <a:spLocks noChangeShapeType="1"/>
          </p:cNvSpPr>
          <p:nvPr/>
        </p:nvSpPr>
        <p:spPr bwMode="auto">
          <a:xfrm>
            <a:off x="533400" y="2835274"/>
            <a:ext cx="1554163" cy="812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7116" name="Line 19"/>
          <p:cNvSpPr>
            <a:spLocks noChangeShapeType="1"/>
          </p:cNvSpPr>
          <p:nvPr/>
        </p:nvSpPr>
        <p:spPr bwMode="auto">
          <a:xfrm>
            <a:off x="2209800" y="1844674"/>
            <a:ext cx="0" cy="1752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7117" name="Line 20"/>
          <p:cNvSpPr>
            <a:spLocks noChangeShapeType="1"/>
          </p:cNvSpPr>
          <p:nvPr/>
        </p:nvSpPr>
        <p:spPr bwMode="auto">
          <a:xfrm flipV="1">
            <a:off x="6248400" y="2606674"/>
            <a:ext cx="1676400" cy="1066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7118" name="Line 21"/>
          <p:cNvSpPr>
            <a:spLocks noChangeShapeType="1"/>
          </p:cNvSpPr>
          <p:nvPr/>
        </p:nvSpPr>
        <p:spPr bwMode="auto">
          <a:xfrm>
            <a:off x="2514600" y="3749674"/>
            <a:ext cx="32162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7119" name="Line 22"/>
          <p:cNvSpPr>
            <a:spLocks noChangeShapeType="1"/>
          </p:cNvSpPr>
          <p:nvPr/>
        </p:nvSpPr>
        <p:spPr bwMode="auto">
          <a:xfrm>
            <a:off x="5943600" y="1920874"/>
            <a:ext cx="0" cy="1524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7120" name="Line 23"/>
          <p:cNvSpPr>
            <a:spLocks noChangeShapeType="1"/>
          </p:cNvSpPr>
          <p:nvPr/>
        </p:nvSpPr>
        <p:spPr bwMode="auto">
          <a:xfrm flipV="1">
            <a:off x="533400" y="1616074"/>
            <a:ext cx="1295400" cy="812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7121" name="Line 24"/>
          <p:cNvSpPr>
            <a:spLocks noChangeShapeType="1"/>
          </p:cNvSpPr>
          <p:nvPr/>
        </p:nvSpPr>
        <p:spPr bwMode="auto">
          <a:xfrm>
            <a:off x="2438400" y="1539874"/>
            <a:ext cx="33829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7122" name="Line 25"/>
          <p:cNvSpPr>
            <a:spLocks noChangeShapeType="1"/>
          </p:cNvSpPr>
          <p:nvPr/>
        </p:nvSpPr>
        <p:spPr bwMode="auto">
          <a:xfrm>
            <a:off x="6248400" y="1692274"/>
            <a:ext cx="1600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cxnSp>
        <p:nvCxnSpPr>
          <p:cNvPr id="47123" name="AutoShape 26"/>
          <p:cNvCxnSpPr>
            <a:cxnSpLocks noChangeShapeType="1"/>
          </p:cNvCxnSpPr>
          <p:nvPr/>
        </p:nvCxnSpPr>
        <p:spPr bwMode="auto">
          <a:xfrm rot="5400000" flipV="1">
            <a:off x="4699000" y="-1254126"/>
            <a:ext cx="812800" cy="5943600"/>
          </a:xfrm>
          <a:prstGeom prst="curvedConnector3">
            <a:avLst>
              <a:gd name="adj1" fmla="val -28125"/>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47124" name="Rectangle 27"/>
          <p:cNvSpPr>
            <a:spLocks noChangeArrowheads="1"/>
          </p:cNvSpPr>
          <p:nvPr/>
        </p:nvSpPr>
        <p:spPr bwMode="auto">
          <a:xfrm>
            <a:off x="1143000" y="3140074"/>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7125" name="Rectangle 28"/>
          <p:cNvSpPr>
            <a:spLocks noChangeArrowheads="1"/>
          </p:cNvSpPr>
          <p:nvPr/>
        </p:nvSpPr>
        <p:spPr bwMode="auto">
          <a:xfrm>
            <a:off x="3886200" y="1387474"/>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fontAlgn="base" hangingPunct="0">
              <a:spcBef>
                <a:spcPct val="50000"/>
              </a:spcBef>
              <a:spcAft>
                <a:spcPct val="0"/>
              </a:spcAft>
            </a:pPr>
            <a:r>
              <a:rPr lang="en-US" sz="2400" b="1">
                <a:solidFill>
                  <a:srgbClr val="004B85"/>
                </a:solidFill>
                <a:cs typeface="Times New Roman" pitchFamily="18" charset="0"/>
              </a:rPr>
              <a:t>8</a:t>
            </a:r>
          </a:p>
        </p:txBody>
      </p:sp>
      <p:sp>
        <p:nvSpPr>
          <p:cNvPr id="47126" name="Rectangle 29"/>
          <p:cNvSpPr>
            <a:spLocks noChangeArrowheads="1"/>
          </p:cNvSpPr>
          <p:nvPr/>
        </p:nvSpPr>
        <p:spPr bwMode="auto">
          <a:xfrm>
            <a:off x="6858000" y="1920874"/>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fontAlgn="base" hangingPunct="0">
              <a:spcBef>
                <a:spcPct val="50000"/>
              </a:spcBef>
              <a:spcAft>
                <a:spcPct val="0"/>
              </a:spcAft>
            </a:pPr>
            <a:r>
              <a:rPr lang="en-US" sz="2400" b="1">
                <a:solidFill>
                  <a:srgbClr val="004B85"/>
                </a:solidFill>
                <a:cs typeface="Times New Roman" pitchFamily="18" charset="0"/>
              </a:rPr>
              <a:t>5</a:t>
            </a:r>
          </a:p>
        </p:txBody>
      </p:sp>
      <p:graphicFrame>
        <p:nvGraphicFramePr>
          <p:cNvPr id="136222" name="Group 30"/>
          <p:cNvGraphicFramePr>
            <a:graphicFrameLocks noGrp="1"/>
          </p:cNvGraphicFramePr>
          <p:nvPr>
            <p:ph idx="1"/>
            <p:extLst>
              <p:ext uri="{D42A27DB-BD31-4B8C-83A1-F6EECF244321}">
                <p14:modId xmlns:p14="http://schemas.microsoft.com/office/powerpoint/2010/main" val="2566930246"/>
              </p:ext>
            </p:extLst>
          </p:nvPr>
        </p:nvGraphicFramePr>
        <p:xfrm>
          <a:off x="785813" y="4144962"/>
          <a:ext cx="7620000" cy="1036638"/>
        </p:xfrm>
        <a:graphic>
          <a:graphicData uri="http://schemas.openxmlformats.org/drawingml/2006/table">
            <a:tbl>
              <a:tblPr/>
              <a:tblGrid>
                <a:gridCol w="762000">
                  <a:extLst>
                    <a:ext uri="{9D8B030D-6E8A-4147-A177-3AD203B41FA5}">
                      <a16:colId xmlns:a16="http://schemas.microsoft.com/office/drawing/2014/main" val="20000"/>
                    </a:ext>
                  </a:extLst>
                </a:gridCol>
                <a:gridCol w="760413">
                  <a:extLst>
                    <a:ext uri="{9D8B030D-6E8A-4147-A177-3AD203B41FA5}">
                      <a16:colId xmlns:a16="http://schemas.microsoft.com/office/drawing/2014/main" val="20001"/>
                    </a:ext>
                  </a:extLst>
                </a:gridCol>
                <a:gridCol w="765175">
                  <a:extLst>
                    <a:ext uri="{9D8B030D-6E8A-4147-A177-3AD203B41FA5}">
                      <a16:colId xmlns:a16="http://schemas.microsoft.com/office/drawing/2014/main" val="20002"/>
                    </a:ext>
                  </a:extLst>
                </a:gridCol>
                <a:gridCol w="760412">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0413">
                  <a:extLst>
                    <a:ext uri="{9D8B030D-6E8A-4147-A177-3AD203B41FA5}">
                      <a16:colId xmlns:a16="http://schemas.microsoft.com/office/drawing/2014/main" val="20006"/>
                    </a:ext>
                  </a:extLst>
                </a:gridCol>
                <a:gridCol w="765175">
                  <a:extLst>
                    <a:ext uri="{9D8B030D-6E8A-4147-A177-3AD203B41FA5}">
                      <a16:colId xmlns:a16="http://schemas.microsoft.com/office/drawing/2014/main" val="20007"/>
                    </a:ext>
                  </a:extLst>
                </a:gridCol>
                <a:gridCol w="760412">
                  <a:extLst>
                    <a:ext uri="{9D8B030D-6E8A-4147-A177-3AD203B41FA5}">
                      <a16:colId xmlns:a16="http://schemas.microsoft.com/office/drawing/2014/main" val="20008"/>
                    </a:ext>
                  </a:extLst>
                </a:gridCol>
                <a:gridCol w="762000">
                  <a:extLst>
                    <a:ext uri="{9D8B030D-6E8A-4147-A177-3AD203B41FA5}">
                      <a16:colId xmlns:a16="http://schemas.microsoft.com/office/drawing/2014/main" val="20009"/>
                    </a:ext>
                  </a:extLst>
                </a:gridCol>
              </a:tblGrid>
              <a:tr h="51831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Times New Roman" pitchFamily="18" charset="0"/>
                          <a:cs typeface="Times New Roman" pitchFamily="18" charset="0"/>
                        </a:rPr>
                        <a:t>AC</a:t>
                      </a:r>
                    </a:p>
                  </a:txBody>
                  <a:tcPr marT="45734" marB="45734"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Times New Roman" pitchFamily="18" charset="0"/>
                          <a:cs typeface="Times New Roman" pitchFamily="18" charset="0"/>
                        </a:rPr>
                        <a:t>AE</a:t>
                      </a:r>
                    </a:p>
                  </a:txBody>
                  <a:tcPr marT="45734" marB="45734"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Times New Roman" pitchFamily="18" charset="0"/>
                          <a:cs typeface="Times New Roman" pitchFamily="18" charset="0"/>
                        </a:rPr>
                        <a:t>CD</a:t>
                      </a:r>
                    </a:p>
                  </a:txBody>
                  <a:tcPr marT="45734" marB="45734"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Times New Roman" pitchFamily="18" charset="0"/>
                          <a:cs typeface="Times New Roman" pitchFamily="18" charset="0"/>
                        </a:rPr>
                        <a:t>DE</a:t>
                      </a:r>
                    </a:p>
                  </a:txBody>
                  <a:tcPr marT="45734" marB="45734"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Times New Roman" pitchFamily="18" charset="0"/>
                          <a:cs typeface="Times New Roman" pitchFamily="18" charset="0"/>
                        </a:rPr>
                        <a:t>AF</a:t>
                      </a:r>
                    </a:p>
                  </a:txBody>
                  <a:tcPr marT="45734" marB="45734"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Times New Roman" pitchFamily="18" charset="0"/>
                          <a:cs typeface="Times New Roman" pitchFamily="18" charset="0"/>
                        </a:rPr>
                        <a:t>BD</a:t>
                      </a:r>
                    </a:p>
                  </a:txBody>
                  <a:tcPr marT="45734" marB="45734"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Times New Roman" pitchFamily="18" charset="0"/>
                          <a:cs typeface="Times New Roman" pitchFamily="18" charset="0"/>
                        </a:rPr>
                        <a:t>AD</a:t>
                      </a:r>
                    </a:p>
                  </a:txBody>
                  <a:tcPr marT="45734" marB="45734"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Times New Roman" pitchFamily="18" charset="0"/>
                          <a:cs typeface="Times New Roman" pitchFamily="18" charset="0"/>
                        </a:rPr>
                        <a:t>BC</a:t>
                      </a:r>
                    </a:p>
                  </a:txBody>
                  <a:tcPr marT="45734" marB="45734"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Times New Roman" pitchFamily="18" charset="0"/>
                          <a:cs typeface="Times New Roman" pitchFamily="18" charset="0"/>
                        </a:rPr>
                        <a:t>EF</a:t>
                      </a:r>
                    </a:p>
                  </a:txBody>
                  <a:tcPr marT="45734" marB="45734"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Times New Roman" pitchFamily="18" charset="0"/>
                          <a:cs typeface="Times New Roman" pitchFamily="18" charset="0"/>
                        </a:rPr>
                        <a:t>AB</a:t>
                      </a:r>
                    </a:p>
                  </a:txBody>
                  <a:tcPr marT="45734" marB="45734"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1831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Times New Roman" pitchFamily="18" charset="0"/>
                          <a:cs typeface="Times New Roman" pitchFamily="18" charset="0"/>
                        </a:rPr>
                        <a:t>1</a:t>
                      </a:r>
                    </a:p>
                  </a:txBody>
                  <a:tcPr marT="45734" marB="45734"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Times New Roman" pitchFamily="18" charset="0"/>
                          <a:cs typeface="Times New Roman" pitchFamily="18" charset="0"/>
                        </a:rPr>
                        <a:t>1</a:t>
                      </a:r>
                    </a:p>
                  </a:txBody>
                  <a:tcPr marT="45734" marB="45734"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Times New Roman" pitchFamily="18" charset="0"/>
                          <a:cs typeface="Times New Roman" pitchFamily="18" charset="0"/>
                        </a:rPr>
                        <a:t>1</a:t>
                      </a:r>
                    </a:p>
                  </a:txBody>
                  <a:tcPr marT="45734" marB="45734"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Times New Roman" pitchFamily="18" charset="0"/>
                          <a:cs typeface="Times New Roman" pitchFamily="18" charset="0"/>
                        </a:rPr>
                        <a:t>2</a:t>
                      </a:r>
                    </a:p>
                  </a:txBody>
                  <a:tcPr marT="45734" marB="45734"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Times New Roman" pitchFamily="18" charset="0"/>
                          <a:cs typeface="Times New Roman" pitchFamily="18" charset="0"/>
                        </a:rPr>
                        <a:t>3</a:t>
                      </a:r>
                    </a:p>
                  </a:txBody>
                  <a:tcPr marT="45734" marB="45734"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Times New Roman" pitchFamily="18" charset="0"/>
                          <a:cs typeface="Times New Roman" pitchFamily="18" charset="0"/>
                        </a:rPr>
                        <a:t>3</a:t>
                      </a:r>
                    </a:p>
                  </a:txBody>
                  <a:tcPr marT="45734" marB="45734"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Times New Roman" pitchFamily="18" charset="0"/>
                          <a:cs typeface="Times New Roman" pitchFamily="18" charset="0"/>
                        </a:rPr>
                        <a:t>4</a:t>
                      </a:r>
                    </a:p>
                  </a:txBody>
                  <a:tcPr marT="45734" marB="45734"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Times New Roman" pitchFamily="18" charset="0"/>
                          <a:cs typeface="Times New Roman" pitchFamily="18" charset="0"/>
                        </a:rPr>
                        <a:t>5</a:t>
                      </a:r>
                    </a:p>
                  </a:txBody>
                  <a:tcPr marT="45734" marB="45734"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Times New Roman" pitchFamily="18" charset="0"/>
                          <a:cs typeface="Times New Roman" pitchFamily="18" charset="0"/>
                        </a:rPr>
                        <a:t>6</a:t>
                      </a:r>
                    </a:p>
                  </a:txBody>
                  <a:tcPr marT="45734" marB="45734"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1" i="0" u="none" strike="noStrike" cap="none" normalizeH="0" baseline="0">
                          <a:ln>
                            <a:noFill/>
                          </a:ln>
                          <a:solidFill>
                            <a:schemeClr val="tx2"/>
                          </a:solidFill>
                          <a:effectLst/>
                          <a:latin typeface="Times New Roman" pitchFamily="18" charset="0"/>
                          <a:cs typeface="Times New Roman" pitchFamily="18" charset="0"/>
                        </a:rPr>
                        <a:t>8</a:t>
                      </a:r>
                    </a:p>
                  </a:txBody>
                  <a:tcPr marT="45734" marB="45734"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7148" name="Line 89"/>
          <p:cNvSpPr>
            <a:spLocks noChangeShapeType="1"/>
          </p:cNvSpPr>
          <p:nvPr/>
        </p:nvSpPr>
        <p:spPr bwMode="auto">
          <a:xfrm>
            <a:off x="533400" y="2835274"/>
            <a:ext cx="1554163" cy="812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7149" name="Rectangle 90"/>
          <p:cNvSpPr>
            <a:spLocks noChangeArrowheads="1"/>
          </p:cNvSpPr>
          <p:nvPr/>
        </p:nvSpPr>
        <p:spPr bwMode="auto">
          <a:xfrm>
            <a:off x="1143000" y="3165474"/>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fontAlgn="base" hangingPunct="0">
              <a:spcBef>
                <a:spcPct val="50000"/>
              </a:spcBef>
              <a:spcAft>
                <a:spcPct val="0"/>
              </a:spcAft>
            </a:pPr>
            <a:r>
              <a:rPr lang="en-US" sz="2400" b="1">
                <a:solidFill>
                  <a:srgbClr val="004B85"/>
                </a:solidFill>
                <a:cs typeface="Times New Roman" pitchFamily="18" charset="0"/>
              </a:rPr>
              <a:t>6</a:t>
            </a:r>
          </a:p>
        </p:txBody>
      </p:sp>
      <p:sp>
        <p:nvSpPr>
          <p:cNvPr id="47151" name="Rectangle 95"/>
          <p:cNvSpPr>
            <a:spLocks noChangeArrowheads="1"/>
          </p:cNvSpPr>
          <p:nvPr/>
        </p:nvSpPr>
        <p:spPr bwMode="auto">
          <a:xfrm>
            <a:off x="3733800" y="2454274"/>
            <a:ext cx="457200" cy="304800"/>
          </a:xfrm>
          <a:prstGeom prst="rect">
            <a:avLst/>
          </a:prstGeom>
          <a:solidFill>
            <a:schemeClr val="bg1"/>
          </a:solidFill>
          <a:ln w="9525" algn="ctr">
            <a:solidFill>
              <a:schemeClr val="bg1"/>
            </a:solidFill>
            <a:miter lim="800000"/>
            <a:headEnd/>
            <a:tailEnd/>
          </a:ln>
        </p:spPr>
        <p:txBody>
          <a:bodyPr wrap="none" anchor="ctr"/>
          <a:lstStyle/>
          <a:p>
            <a:pPr algn="ctr" eaLnBrk="0" fontAlgn="base" hangingPunct="0">
              <a:spcBef>
                <a:spcPct val="50000"/>
              </a:spcBef>
              <a:spcAft>
                <a:spcPct val="0"/>
              </a:spcAft>
            </a:pPr>
            <a:r>
              <a:rPr lang="en-US" sz="2400" b="1">
                <a:solidFill>
                  <a:srgbClr val="004B85"/>
                </a:solidFill>
                <a:cs typeface="Times New Roman" pitchFamily="18" charset="0"/>
              </a:rPr>
              <a:t>4</a:t>
            </a:r>
          </a:p>
        </p:txBody>
      </p:sp>
      <p:sp>
        <p:nvSpPr>
          <p:cNvPr id="47153" name="Line 76"/>
          <p:cNvSpPr>
            <a:spLocks noChangeShapeType="1"/>
          </p:cNvSpPr>
          <p:nvPr/>
        </p:nvSpPr>
        <p:spPr bwMode="auto">
          <a:xfrm>
            <a:off x="2214563" y="1787524"/>
            <a:ext cx="0" cy="1752600"/>
          </a:xfrm>
          <a:prstGeom prst="line">
            <a:avLst/>
          </a:prstGeom>
          <a:noFill/>
          <a:ln w="57150">
            <a:solidFill>
              <a:srgbClr val="FF66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7154" name="Rectangle 80"/>
          <p:cNvSpPr>
            <a:spLocks noChangeArrowheads="1"/>
          </p:cNvSpPr>
          <p:nvPr/>
        </p:nvSpPr>
        <p:spPr bwMode="auto">
          <a:xfrm>
            <a:off x="2063750" y="2606674"/>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fontAlgn="base" hangingPunct="0">
              <a:spcBef>
                <a:spcPct val="50000"/>
              </a:spcBef>
              <a:spcAft>
                <a:spcPct val="0"/>
              </a:spcAft>
            </a:pPr>
            <a:r>
              <a:rPr lang="en-US" sz="2400" b="1">
                <a:solidFill>
                  <a:srgbClr val="004B85"/>
                </a:solidFill>
                <a:cs typeface="Times New Roman" pitchFamily="18" charset="0"/>
              </a:rPr>
              <a:t>1</a:t>
            </a:r>
          </a:p>
        </p:txBody>
      </p:sp>
      <p:sp>
        <p:nvSpPr>
          <p:cNvPr id="47155" name="Oval 8"/>
          <p:cNvSpPr>
            <a:spLocks noChangeArrowheads="1"/>
          </p:cNvSpPr>
          <p:nvPr/>
        </p:nvSpPr>
        <p:spPr bwMode="auto">
          <a:xfrm>
            <a:off x="928688" y="4716462"/>
            <a:ext cx="457200" cy="457200"/>
          </a:xfrm>
          <a:prstGeom prst="ellipse">
            <a:avLst/>
          </a:prstGeom>
          <a:noFill/>
          <a:ln w="5715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7157" name="Oval 8"/>
          <p:cNvSpPr>
            <a:spLocks noChangeArrowheads="1"/>
          </p:cNvSpPr>
          <p:nvPr/>
        </p:nvSpPr>
        <p:spPr bwMode="auto">
          <a:xfrm>
            <a:off x="1685925" y="4716462"/>
            <a:ext cx="457200" cy="457200"/>
          </a:xfrm>
          <a:prstGeom prst="ellipse">
            <a:avLst/>
          </a:prstGeom>
          <a:noFill/>
          <a:ln w="5715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7158" name="Line 78"/>
          <p:cNvSpPr>
            <a:spLocks noChangeShapeType="1"/>
          </p:cNvSpPr>
          <p:nvPr/>
        </p:nvSpPr>
        <p:spPr bwMode="auto">
          <a:xfrm flipV="1">
            <a:off x="6286500" y="2573337"/>
            <a:ext cx="1676400" cy="1071562"/>
          </a:xfrm>
          <a:prstGeom prst="line">
            <a:avLst/>
          </a:prstGeom>
          <a:noFill/>
          <a:ln w="57150">
            <a:solidFill>
              <a:srgbClr val="FF66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7159" name="Rectangle 79"/>
          <p:cNvSpPr>
            <a:spLocks noChangeArrowheads="1"/>
          </p:cNvSpPr>
          <p:nvPr/>
        </p:nvSpPr>
        <p:spPr bwMode="auto">
          <a:xfrm>
            <a:off x="7010400" y="2987674"/>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fontAlgn="base" hangingPunct="0">
              <a:spcBef>
                <a:spcPct val="50000"/>
              </a:spcBef>
              <a:spcAft>
                <a:spcPct val="0"/>
              </a:spcAft>
            </a:pPr>
            <a:r>
              <a:rPr lang="en-US" sz="2400" b="1">
                <a:solidFill>
                  <a:srgbClr val="004B85"/>
                </a:solidFill>
                <a:cs typeface="Times New Roman" pitchFamily="18" charset="0"/>
              </a:rPr>
              <a:t>1</a:t>
            </a:r>
          </a:p>
        </p:txBody>
      </p:sp>
      <p:sp>
        <p:nvSpPr>
          <p:cNvPr id="47162" name="Oval 8"/>
          <p:cNvSpPr>
            <a:spLocks noChangeArrowheads="1"/>
          </p:cNvSpPr>
          <p:nvPr/>
        </p:nvSpPr>
        <p:spPr bwMode="auto">
          <a:xfrm>
            <a:off x="2471738" y="4716462"/>
            <a:ext cx="457200" cy="457200"/>
          </a:xfrm>
          <a:prstGeom prst="ellipse">
            <a:avLst/>
          </a:prstGeom>
          <a:noFill/>
          <a:ln w="5715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7164" name="Line 87"/>
          <p:cNvSpPr>
            <a:spLocks noChangeShapeType="1"/>
          </p:cNvSpPr>
          <p:nvPr/>
        </p:nvSpPr>
        <p:spPr bwMode="auto">
          <a:xfrm>
            <a:off x="5929313" y="1930399"/>
            <a:ext cx="0" cy="1524000"/>
          </a:xfrm>
          <a:prstGeom prst="line">
            <a:avLst/>
          </a:prstGeom>
          <a:noFill/>
          <a:ln w="57150">
            <a:solidFill>
              <a:srgbClr val="FF66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7165" name="Rectangle 88"/>
          <p:cNvSpPr>
            <a:spLocks noChangeArrowheads="1"/>
          </p:cNvSpPr>
          <p:nvPr/>
        </p:nvSpPr>
        <p:spPr bwMode="auto">
          <a:xfrm>
            <a:off x="5715000" y="2454274"/>
            <a:ext cx="381000" cy="228600"/>
          </a:xfrm>
          <a:prstGeom prst="rect">
            <a:avLst/>
          </a:prstGeom>
          <a:solidFill>
            <a:srgbClr val="FFFFFF"/>
          </a:solidFill>
          <a:ln w="9525" algn="ctr">
            <a:solidFill>
              <a:schemeClr val="bg1"/>
            </a:solidFill>
            <a:miter lim="800000"/>
            <a:headEnd/>
            <a:tailEnd/>
          </a:ln>
        </p:spPr>
        <p:txBody>
          <a:bodyPr wrap="none" anchor="ctr"/>
          <a:lstStyle/>
          <a:p>
            <a:pPr algn="ctr" eaLnBrk="0" fontAlgn="base" hangingPunct="0">
              <a:spcBef>
                <a:spcPct val="50000"/>
              </a:spcBef>
              <a:spcAft>
                <a:spcPct val="0"/>
              </a:spcAft>
            </a:pPr>
            <a:r>
              <a:rPr lang="en-US" sz="2400" b="1">
                <a:solidFill>
                  <a:srgbClr val="004B85"/>
                </a:solidFill>
                <a:cs typeface="Times New Roman" pitchFamily="18" charset="0"/>
              </a:rPr>
              <a:t>3</a:t>
            </a:r>
          </a:p>
        </p:txBody>
      </p:sp>
      <p:sp>
        <p:nvSpPr>
          <p:cNvPr id="47166" name="Oval 8"/>
          <p:cNvSpPr>
            <a:spLocks noChangeArrowheads="1"/>
          </p:cNvSpPr>
          <p:nvPr/>
        </p:nvSpPr>
        <p:spPr bwMode="auto">
          <a:xfrm>
            <a:off x="3971925" y="4687887"/>
            <a:ext cx="457200" cy="457200"/>
          </a:xfrm>
          <a:prstGeom prst="ellipse">
            <a:avLst/>
          </a:prstGeom>
          <a:noFill/>
          <a:ln w="5715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5" name="Oval 8"/>
          <p:cNvSpPr>
            <a:spLocks noChangeArrowheads="1"/>
          </p:cNvSpPr>
          <p:nvPr/>
        </p:nvSpPr>
        <p:spPr bwMode="auto">
          <a:xfrm>
            <a:off x="4714875" y="4716462"/>
            <a:ext cx="457200" cy="457200"/>
          </a:xfrm>
          <a:prstGeom prst="ellipse">
            <a:avLst/>
          </a:prstGeom>
          <a:noFill/>
          <a:ln w="5715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6" name="Line 91"/>
          <p:cNvSpPr>
            <a:spLocks noChangeShapeType="1"/>
          </p:cNvSpPr>
          <p:nvPr/>
        </p:nvSpPr>
        <p:spPr bwMode="auto">
          <a:xfrm flipV="1">
            <a:off x="573881" y="1560512"/>
            <a:ext cx="1366838" cy="857250"/>
          </a:xfrm>
          <a:prstGeom prst="line">
            <a:avLst/>
          </a:prstGeom>
          <a:noFill/>
          <a:ln w="57150">
            <a:solidFill>
              <a:srgbClr val="FF66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7" name="TextBox 46"/>
          <p:cNvSpPr txBox="1"/>
          <p:nvPr/>
        </p:nvSpPr>
        <p:spPr>
          <a:xfrm>
            <a:off x="152400" y="207258"/>
            <a:ext cx="8763000" cy="630942"/>
          </a:xfrm>
          <a:prstGeom prst="rect">
            <a:avLst/>
          </a:prstGeom>
          <a:noFill/>
        </p:spPr>
        <p:txBody>
          <a:bodyPr wrap="square" rtlCol="0">
            <a:spAutoFit/>
          </a:bodyPr>
          <a:lstStyle/>
          <a:p>
            <a:pPr algn="l"/>
            <a:r>
              <a:rPr lang="en-US" sz="3500">
                <a:solidFill>
                  <a:srgbClr val="FFFF66"/>
                </a:solidFill>
                <a:latin typeface="+mj-lt"/>
              </a:rPr>
              <a:t>Thuật toán Kruskal</a:t>
            </a:r>
          </a:p>
        </p:txBody>
      </p:sp>
      <p:cxnSp>
        <p:nvCxnSpPr>
          <p:cNvPr id="43" name="AutoShape 81"/>
          <p:cNvCxnSpPr>
            <a:cxnSpLocks noChangeShapeType="1"/>
          </p:cNvCxnSpPr>
          <p:nvPr/>
        </p:nvCxnSpPr>
        <p:spPr bwMode="auto">
          <a:xfrm rot="5400000" flipV="1">
            <a:off x="4699000" y="-1228726"/>
            <a:ext cx="812800" cy="5943600"/>
          </a:xfrm>
          <a:prstGeom prst="curvedConnector3">
            <a:avLst>
              <a:gd name="adj1" fmla="val -28125"/>
            </a:avLst>
          </a:prstGeom>
          <a:noFill/>
          <a:ln w="57150">
            <a:solidFill>
              <a:srgbClr val="FF6600"/>
            </a:solidFill>
            <a:round/>
            <a:headEnd/>
            <a:tailEnd/>
          </a:ln>
          <a:extLst>
            <a:ext uri="{909E8E84-426E-40DD-AFC4-6F175D3DCCD1}">
              <a14:hiddenFill xmlns:a14="http://schemas.microsoft.com/office/drawing/2010/main">
                <a:noFill/>
              </a14:hiddenFill>
            </a:ext>
          </a:extLst>
        </p:spPr>
      </p:cxnSp>
      <p:sp>
        <p:nvSpPr>
          <p:cNvPr id="47161" name="Rectangle 82"/>
          <p:cNvSpPr>
            <a:spLocks noChangeArrowheads="1"/>
          </p:cNvSpPr>
          <p:nvPr/>
        </p:nvSpPr>
        <p:spPr bwMode="auto">
          <a:xfrm>
            <a:off x="5410200" y="1006474"/>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fontAlgn="base" hangingPunct="0">
              <a:spcBef>
                <a:spcPct val="50000"/>
              </a:spcBef>
              <a:spcAft>
                <a:spcPct val="0"/>
              </a:spcAft>
            </a:pPr>
            <a:r>
              <a:rPr lang="en-US" sz="2400" b="1">
                <a:solidFill>
                  <a:srgbClr val="004B85"/>
                </a:solidFill>
                <a:cs typeface="Times New Roman" pitchFamily="18" charset="0"/>
              </a:rPr>
              <a:t>1</a:t>
            </a:r>
          </a:p>
        </p:txBody>
      </p:sp>
      <p:sp>
        <p:nvSpPr>
          <p:cNvPr id="47150" name="Rectangle 92"/>
          <p:cNvSpPr>
            <a:spLocks noChangeArrowheads="1"/>
          </p:cNvSpPr>
          <p:nvPr/>
        </p:nvSpPr>
        <p:spPr bwMode="auto">
          <a:xfrm>
            <a:off x="1066800" y="1870074"/>
            <a:ext cx="365125" cy="203200"/>
          </a:xfrm>
          <a:prstGeom prst="rect">
            <a:avLst/>
          </a:prstGeom>
          <a:solidFill>
            <a:srgbClr val="FFFFFF"/>
          </a:solidFill>
          <a:ln w="9525" algn="ctr">
            <a:solidFill>
              <a:schemeClr val="bg1"/>
            </a:solidFill>
            <a:miter lim="800000"/>
            <a:headEnd/>
            <a:tailEnd/>
          </a:ln>
        </p:spPr>
        <p:txBody>
          <a:bodyPr wrap="none" anchor="ctr"/>
          <a:lstStyle/>
          <a:p>
            <a:pPr algn="ctr" eaLnBrk="0" fontAlgn="base" hangingPunct="0">
              <a:spcBef>
                <a:spcPct val="50000"/>
              </a:spcBef>
              <a:spcAft>
                <a:spcPct val="0"/>
              </a:spcAft>
            </a:pPr>
            <a:r>
              <a:rPr lang="en-US" sz="2400" b="1">
                <a:solidFill>
                  <a:srgbClr val="004B85"/>
                </a:solidFill>
                <a:cs typeface="Times New Roman" pitchFamily="18" charset="0"/>
              </a:rPr>
              <a:t>3</a:t>
            </a:r>
          </a:p>
        </p:txBody>
      </p:sp>
      <p:sp>
        <p:nvSpPr>
          <p:cNvPr id="44" name="Line 21"/>
          <p:cNvSpPr>
            <a:spLocks noChangeShapeType="1"/>
          </p:cNvSpPr>
          <p:nvPr/>
        </p:nvSpPr>
        <p:spPr bwMode="auto">
          <a:xfrm>
            <a:off x="2514600" y="3749674"/>
            <a:ext cx="3216275" cy="0"/>
          </a:xfrm>
          <a:prstGeom prst="line">
            <a:avLst/>
          </a:prstGeom>
          <a:noFill/>
          <a:ln w="57150">
            <a:solidFill>
              <a:srgbClr val="FFC000"/>
            </a:solidFill>
            <a:round/>
            <a:headEnd/>
            <a:tailEnd/>
          </a:ln>
          <a:extLst>
            <a:ext uri="{909E8E84-426E-40DD-AFC4-6F175D3DCCD1}">
              <a14:hiddenFill xmlns:a14="http://schemas.microsoft.com/office/drawing/2010/main">
                <a:noFill/>
              </a14:hiddenFill>
            </a:ext>
          </a:extLst>
        </p:spPr>
        <p:txBody>
          <a:bodyPr/>
          <a:lstStyle/>
          <a:p>
            <a:pPr algn="ctr" eaLnBrk="0" fontAlgn="base" hangingPunct="0">
              <a:spcBef>
                <a:spcPct val="50000"/>
              </a:spcBef>
              <a:spcAft>
                <a:spcPct val="0"/>
              </a:spcAft>
            </a:pPr>
            <a:endParaRPr lang="en-US" sz="1600" b="1">
              <a:solidFill>
                <a:srgbClr val="004B85"/>
              </a:solidFill>
              <a:cs typeface="Times New Roman" pitchFamily="18" charset="0"/>
            </a:endParaRPr>
          </a:p>
        </p:txBody>
      </p:sp>
      <p:sp>
        <p:nvSpPr>
          <p:cNvPr id="47163" name="Rectangle 85"/>
          <p:cNvSpPr>
            <a:spLocks noChangeArrowheads="1"/>
          </p:cNvSpPr>
          <p:nvPr/>
        </p:nvSpPr>
        <p:spPr bwMode="auto">
          <a:xfrm>
            <a:off x="3886200" y="3673474"/>
            <a:ext cx="366713" cy="203200"/>
          </a:xfrm>
          <a:prstGeom prst="rect">
            <a:avLst/>
          </a:prstGeom>
          <a:solidFill>
            <a:srgbClr val="FFFFFF"/>
          </a:solidFill>
          <a:ln w="9525" algn="ctr">
            <a:solidFill>
              <a:schemeClr val="bg1"/>
            </a:solidFill>
            <a:miter lim="800000"/>
            <a:headEnd/>
            <a:tailEnd/>
          </a:ln>
        </p:spPr>
        <p:txBody>
          <a:bodyPr wrap="none" anchor="ctr"/>
          <a:lstStyle/>
          <a:p>
            <a:pPr algn="ctr" eaLnBrk="0" fontAlgn="base" hangingPunct="0">
              <a:spcBef>
                <a:spcPct val="50000"/>
              </a:spcBef>
              <a:spcAft>
                <a:spcPct val="0"/>
              </a:spcAft>
            </a:pPr>
            <a:r>
              <a:rPr lang="en-US" sz="2400" b="1">
                <a:solidFill>
                  <a:srgbClr val="004B85"/>
                </a:solidFill>
                <a:cs typeface="Times New Roman" pitchFamily="18" charset="0"/>
              </a:rPr>
              <a:t>2</a:t>
            </a:r>
          </a:p>
        </p:txBody>
      </p:sp>
      <p:sp>
        <p:nvSpPr>
          <p:cNvPr id="48" name="TextBox 47"/>
          <p:cNvSpPr txBox="1"/>
          <p:nvPr/>
        </p:nvSpPr>
        <p:spPr bwMode="auto">
          <a:xfrm>
            <a:off x="304800" y="5562362"/>
            <a:ext cx="8382000"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algn="l" eaLnBrk="0" fontAlgn="base" hangingPunct="0">
              <a:spcBef>
                <a:spcPct val="50000"/>
              </a:spcBef>
              <a:spcAft>
                <a:spcPct val="0"/>
              </a:spcAft>
            </a:pPr>
            <a:r>
              <a:rPr lang="en-US" sz="2800" b="0">
                <a:solidFill>
                  <a:schemeClr val="tx1"/>
                </a:solidFill>
                <a:cs typeface="Times New Roman" pitchFamily="18" charset="0"/>
              </a:rPr>
              <a:t>Như vậy </a:t>
            </a:r>
            <a:r>
              <a:rPr lang="en-US" sz="2800">
                <a:solidFill>
                  <a:srgbClr val="0000FF"/>
                </a:solidFill>
                <a:cs typeface="Times New Roman" pitchFamily="18" charset="0"/>
              </a:rPr>
              <a:t>T = { AC, AE, CD, AF, BD } </a:t>
            </a:r>
            <a:r>
              <a:rPr lang="en-US" sz="2800" b="0">
                <a:solidFill>
                  <a:schemeClr val="tx1"/>
                </a:solidFill>
                <a:cs typeface="Times New Roman" pitchFamily="18" charset="0"/>
              </a:rPr>
              <a:t>là khung ngắn nhất với  trọng lượng: 9</a:t>
            </a:r>
          </a:p>
          <a:p>
            <a:pPr algn="l" fontAlgn="base">
              <a:spcBef>
                <a:spcPct val="50000"/>
              </a:spcBef>
              <a:spcAft>
                <a:spcPct val="0"/>
              </a:spcAft>
              <a:buFont typeface="Wingdings" pitchFamily="2" charset="2"/>
              <a:buNone/>
            </a:pPr>
            <a:endParaRPr lang="en-US" sz="2800" b="0" kern="0">
              <a:solidFill>
                <a:schemeClr val="tx1"/>
              </a:solidFill>
              <a:cs typeface="Times New Roman" pitchFamily="18" charset="0"/>
            </a:endParaRPr>
          </a:p>
        </p:txBody>
      </p:sp>
    </p:spTree>
    <p:extLst>
      <p:ext uri="{BB962C8B-B14F-4D97-AF65-F5344CB8AC3E}">
        <p14:creationId xmlns:p14="http://schemas.microsoft.com/office/powerpoint/2010/main" val="314402869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1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1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5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16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4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716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716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53" grpId="0" animBg="1"/>
      <p:bldP spid="47155" grpId="0" animBg="1"/>
      <p:bldP spid="47157" grpId="0" animBg="1"/>
      <p:bldP spid="47158" grpId="0" animBg="1"/>
      <p:bldP spid="47162" grpId="0" animBg="1"/>
      <p:bldP spid="47164" grpId="0" animBg="1"/>
      <p:bldP spid="47166" grpId="0" animBg="1"/>
      <p:bldP spid="45" grpId="0" animBg="1"/>
      <p:bldP spid="46" grpId="0" animBg="1"/>
      <p:bldP spid="44" grpId="0" animBg="1"/>
      <p:bldP spid="44" grpId="1" animBg="1"/>
      <p:bldP spid="4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Oval 5"/>
          <p:cNvSpPr>
            <a:spLocks noChangeArrowheads="1"/>
          </p:cNvSpPr>
          <p:nvPr/>
        </p:nvSpPr>
        <p:spPr bwMode="auto">
          <a:xfrm>
            <a:off x="3505200" y="4430712"/>
            <a:ext cx="533400" cy="609600"/>
          </a:xfrm>
          <a:prstGeom prst="ellipse">
            <a:avLst/>
          </a:prstGeom>
          <a:noFill/>
          <a:ln w="28575" algn="ctr">
            <a:solidFill>
              <a:srgbClr val="002060"/>
            </a:solidFill>
            <a:round/>
            <a:headEnd/>
            <a:tailEnd/>
          </a:ln>
        </p:spPr>
        <p:txBody>
          <a:bodyPr/>
          <a:lstStyle/>
          <a:p>
            <a:pPr marL="342900" indent="-342900" algn="ctr" eaLnBrk="1" hangingPunct="1">
              <a:spcBef>
                <a:spcPct val="20000"/>
              </a:spcBef>
            </a:pPr>
            <a:r>
              <a:rPr lang="en-US" sz="2400" b="0">
                <a:solidFill>
                  <a:srgbClr val="0033CC"/>
                </a:solidFill>
                <a:latin typeface="Arial" charset="0"/>
              </a:rPr>
              <a:t>C</a:t>
            </a:r>
            <a:endParaRPr lang="en-SG" sz="2400" b="0">
              <a:solidFill>
                <a:srgbClr val="0033CC"/>
              </a:solidFill>
              <a:latin typeface="Arial" charset="0"/>
            </a:endParaRPr>
          </a:p>
        </p:txBody>
      </p:sp>
      <p:sp>
        <p:nvSpPr>
          <p:cNvPr id="9223" name="Oval 6"/>
          <p:cNvSpPr>
            <a:spLocks noChangeArrowheads="1"/>
          </p:cNvSpPr>
          <p:nvPr/>
        </p:nvSpPr>
        <p:spPr bwMode="auto">
          <a:xfrm>
            <a:off x="3124200" y="2830512"/>
            <a:ext cx="533400" cy="609600"/>
          </a:xfrm>
          <a:prstGeom prst="ellipse">
            <a:avLst/>
          </a:prstGeom>
          <a:noFill/>
          <a:ln w="28575" algn="ctr">
            <a:solidFill>
              <a:srgbClr val="002060"/>
            </a:solidFill>
            <a:round/>
            <a:headEnd/>
            <a:tailEnd/>
          </a:ln>
        </p:spPr>
        <p:txBody>
          <a:bodyPr/>
          <a:lstStyle/>
          <a:p>
            <a:pPr marL="342900" indent="-342900" algn="ctr" eaLnBrk="1" hangingPunct="1">
              <a:spcBef>
                <a:spcPct val="20000"/>
              </a:spcBef>
            </a:pPr>
            <a:r>
              <a:rPr lang="en-US" sz="2400" b="0">
                <a:solidFill>
                  <a:srgbClr val="0033CC"/>
                </a:solidFill>
                <a:latin typeface="Arial" charset="0"/>
              </a:rPr>
              <a:t>A</a:t>
            </a:r>
            <a:endParaRPr lang="en-SG" sz="2400" b="0">
              <a:solidFill>
                <a:srgbClr val="0033CC"/>
              </a:solidFill>
              <a:latin typeface="Arial" charset="0"/>
            </a:endParaRPr>
          </a:p>
        </p:txBody>
      </p:sp>
      <p:sp>
        <p:nvSpPr>
          <p:cNvPr id="9224" name="Oval 7"/>
          <p:cNvSpPr>
            <a:spLocks noChangeArrowheads="1"/>
          </p:cNvSpPr>
          <p:nvPr/>
        </p:nvSpPr>
        <p:spPr bwMode="auto">
          <a:xfrm>
            <a:off x="4724400" y="2754312"/>
            <a:ext cx="533400" cy="609600"/>
          </a:xfrm>
          <a:prstGeom prst="ellipse">
            <a:avLst/>
          </a:prstGeom>
          <a:noFill/>
          <a:ln w="28575" algn="ctr">
            <a:solidFill>
              <a:srgbClr val="002060"/>
            </a:solidFill>
            <a:round/>
            <a:headEnd/>
            <a:tailEnd/>
          </a:ln>
        </p:spPr>
        <p:txBody>
          <a:bodyPr/>
          <a:lstStyle/>
          <a:p>
            <a:pPr marL="342900" indent="-342900" algn="ctr" eaLnBrk="1" hangingPunct="1">
              <a:spcBef>
                <a:spcPct val="20000"/>
              </a:spcBef>
            </a:pPr>
            <a:r>
              <a:rPr lang="en-US" sz="2400" b="0">
                <a:solidFill>
                  <a:srgbClr val="0033CC"/>
                </a:solidFill>
                <a:latin typeface="Arial" charset="0"/>
              </a:rPr>
              <a:t>B</a:t>
            </a:r>
            <a:endParaRPr lang="en-SG" sz="2400" b="0">
              <a:solidFill>
                <a:srgbClr val="0033CC"/>
              </a:solidFill>
              <a:latin typeface="Arial" charset="0"/>
            </a:endParaRPr>
          </a:p>
        </p:txBody>
      </p:sp>
      <p:cxnSp>
        <p:nvCxnSpPr>
          <p:cNvPr id="28680" name="Straight Connector 8"/>
          <p:cNvCxnSpPr>
            <a:cxnSpLocks noChangeShapeType="1"/>
            <a:stCxn id="9223" idx="6"/>
            <a:endCxn id="9224" idx="2"/>
          </p:cNvCxnSpPr>
          <p:nvPr/>
        </p:nvCxnSpPr>
        <p:spPr bwMode="auto">
          <a:xfrm flipV="1">
            <a:off x="3657600" y="3059112"/>
            <a:ext cx="1066800" cy="76200"/>
          </a:xfrm>
          <a:prstGeom prst="line">
            <a:avLst/>
          </a:prstGeom>
          <a:noFill/>
          <a:ln w="38100" algn="ctr">
            <a:solidFill>
              <a:srgbClr val="002060"/>
            </a:solidFill>
            <a:round/>
            <a:headEnd/>
            <a:tailEnd/>
          </a:ln>
        </p:spPr>
      </p:cxnSp>
      <p:cxnSp>
        <p:nvCxnSpPr>
          <p:cNvPr id="9226" name="Straight Connector 9"/>
          <p:cNvCxnSpPr>
            <a:cxnSpLocks noChangeShapeType="1"/>
            <a:stCxn id="9223" idx="4"/>
            <a:endCxn id="9222" idx="0"/>
          </p:cNvCxnSpPr>
          <p:nvPr/>
        </p:nvCxnSpPr>
        <p:spPr bwMode="auto">
          <a:xfrm rot="16200000" flipH="1">
            <a:off x="3086100" y="3744912"/>
            <a:ext cx="990600" cy="381000"/>
          </a:xfrm>
          <a:prstGeom prst="line">
            <a:avLst/>
          </a:prstGeom>
          <a:noFill/>
          <a:ln w="38100" algn="ctr">
            <a:solidFill>
              <a:srgbClr val="002060"/>
            </a:solidFill>
            <a:round/>
            <a:headEnd/>
            <a:tailEnd/>
          </a:ln>
        </p:spPr>
      </p:cxnSp>
      <p:sp>
        <p:nvSpPr>
          <p:cNvPr id="9227" name="Oval 10"/>
          <p:cNvSpPr>
            <a:spLocks noChangeArrowheads="1"/>
          </p:cNvSpPr>
          <p:nvPr/>
        </p:nvSpPr>
        <p:spPr bwMode="auto">
          <a:xfrm>
            <a:off x="6400800" y="2373312"/>
            <a:ext cx="533400" cy="609600"/>
          </a:xfrm>
          <a:prstGeom prst="ellipse">
            <a:avLst/>
          </a:prstGeom>
          <a:noFill/>
          <a:ln w="28575" algn="ctr">
            <a:solidFill>
              <a:srgbClr val="002060"/>
            </a:solidFill>
            <a:round/>
            <a:headEnd/>
            <a:tailEnd/>
          </a:ln>
        </p:spPr>
        <p:txBody>
          <a:bodyPr/>
          <a:lstStyle/>
          <a:p>
            <a:pPr marL="342900" indent="-342900" algn="ctr" eaLnBrk="1" hangingPunct="1">
              <a:spcBef>
                <a:spcPct val="20000"/>
              </a:spcBef>
            </a:pPr>
            <a:r>
              <a:rPr lang="en-US" sz="2400" b="0">
                <a:solidFill>
                  <a:srgbClr val="0033CC"/>
                </a:solidFill>
                <a:latin typeface="Arial" charset="0"/>
              </a:rPr>
              <a:t>D</a:t>
            </a:r>
            <a:endParaRPr lang="en-SG" sz="2400" b="0">
              <a:solidFill>
                <a:srgbClr val="0033CC"/>
              </a:solidFill>
              <a:latin typeface="Arial" charset="0"/>
            </a:endParaRPr>
          </a:p>
        </p:txBody>
      </p:sp>
      <p:sp>
        <p:nvSpPr>
          <p:cNvPr id="9228" name="Oval 11"/>
          <p:cNvSpPr>
            <a:spLocks noChangeArrowheads="1"/>
          </p:cNvSpPr>
          <p:nvPr/>
        </p:nvSpPr>
        <p:spPr bwMode="auto">
          <a:xfrm>
            <a:off x="5867400" y="4278312"/>
            <a:ext cx="533400" cy="609600"/>
          </a:xfrm>
          <a:prstGeom prst="ellipse">
            <a:avLst/>
          </a:prstGeom>
          <a:noFill/>
          <a:ln w="28575" algn="ctr">
            <a:solidFill>
              <a:srgbClr val="002060"/>
            </a:solidFill>
            <a:round/>
            <a:headEnd/>
            <a:tailEnd/>
          </a:ln>
        </p:spPr>
        <p:txBody>
          <a:bodyPr/>
          <a:lstStyle/>
          <a:p>
            <a:pPr marL="342900" indent="-342900" algn="ctr" eaLnBrk="1" hangingPunct="1">
              <a:spcBef>
                <a:spcPct val="20000"/>
              </a:spcBef>
            </a:pPr>
            <a:r>
              <a:rPr lang="en-US" sz="2400" b="0">
                <a:solidFill>
                  <a:srgbClr val="0033CC"/>
                </a:solidFill>
                <a:latin typeface="Arial" charset="0"/>
              </a:rPr>
              <a:t>E</a:t>
            </a:r>
            <a:endParaRPr lang="en-SG" sz="2400" b="0">
              <a:solidFill>
                <a:srgbClr val="0033CC"/>
              </a:solidFill>
              <a:latin typeface="Arial" charset="0"/>
            </a:endParaRPr>
          </a:p>
        </p:txBody>
      </p:sp>
      <p:cxnSp>
        <p:nvCxnSpPr>
          <p:cNvPr id="28684" name="Straight Connector 12"/>
          <p:cNvCxnSpPr>
            <a:cxnSpLocks noChangeShapeType="1"/>
            <a:stCxn id="9224" idx="6"/>
            <a:endCxn id="9227" idx="2"/>
          </p:cNvCxnSpPr>
          <p:nvPr/>
        </p:nvCxnSpPr>
        <p:spPr bwMode="auto">
          <a:xfrm flipV="1">
            <a:off x="5257800" y="2678112"/>
            <a:ext cx="1143000" cy="381000"/>
          </a:xfrm>
          <a:prstGeom prst="line">
            <a:avLst/>
          </a:prstGeom>
          <a:noFill/>
          <a:ln w="38100" algn="ctr">
            <a:solidFill>
              <a:srgbClr val="002060"/>
            </a:solidFill>
            <a:round/>
            <a:headEnd/>
            <a:tailEnd/>
          </a:ln>
        </p:spPr>
      </p:cxnSp>
      <p:cxnSp>
        <p:nvCxnSpPr>
          <p:cNvPr id="9230" name="Straight Connector 13"/>
          <p:cNvCxnSpPr>
            <a:cxnSpLocks noChangeShapeType="1"/>
            <a:stCxn id="9224" idx="5"/>
            <a:endCxn id="9228" idx="1"/>
          </p:cNvCxnSpPr>
          <p:nvPr/>
        </p:nvCxnSpPr>
        <p:spPr bwMode="auto">
          <a:xfrm rot="16200000" flipH="1">
            <a:off x="5016501" y="3438524"/>
            <a:ext cx="1092200" cy="765175"/>
          </a:xfrm>
          <a:prstGeom prst="line">
            <a:avLst/>
          </a:prstGeom>
          <a:noFill/>
          <a:ln w="38100" algn="ctr">
            <a:solidFill>
              <a:srgbClr val="002060"/>
            </a:solidFill>
            <a:round/>
            <a:headEnd/>
            <a:tailEnd/>
          </a:ln>
        </p:spPr>
      </p:cxnSp>
      <p:sp>
        <p:nvSpPr>
          <p:cNvPr id="9231" name="Oval 14"/>
          <p:cNvSpPr>
            <a:spLocks noChangeArrowheads="1"/>
          </p:cNvSpPr>
          <p:nvPr/>
        </p:nvSpPr>
        <p:spPr bwMode="auto">
          <a:xfrm>
            <a:off x="1752600" y="3516312"/>
            <a:ext cx="533400" cy="609600"/>
          </a:xfrm>
          <a:prstGeom prst="ellipse">
            <a:avLst/>
          </a:prstGeom>
          <a:noFill/>
          <a:ln w="28575" algn="ctr">
            <a:solidFill>
              <a:srgbClr val="002060"/>
            </a:solidFill>
            <a:round/>
            <a:headEnd/>
            <a:tailEnd/>
          </a:ln>
        </p:spPr>
        <p:txBody>
          <a:bodyPr/>
          <a:lstStyle/>
          <a:p>
            <a:pPr marL="342900" indent="-342900" algn="ctr" eaLnBrk="1" hangingPunct="1">
              <a:spcBef>
                <a:spcPct val="20000"/>
              </a:spcBef>
            </a:pPr>
            <a:r>
              <a:rPr lang="en-US" sz="2400" b="0">
                <a:solidFill>
                  <a:srgbClr val="0033CC"/>
                </a:solidFill>
                <a:latin typeface="Arial" charset="0"/>
              </a:rPr>
              <a:t>F</a:t>
            </a:r>
            <a:endParaRPr lang="en-SG" sz="2400" b="0">
              <a:solidFill>
                <a:srgbClr val="0033CC"/>
              </a:solidFill>
              <a:latin typeface="Arial" charset="0"/>
            </a:endParaRPr>
          </a:p>
        </p:txBody>
      </p:sp>
      <p:cxnSp>
        <p:nvCxnSpPr>
          <p:cNvPr id="28687" name="Straight Connector 15"/>
          <p:cNvCxnSpPr>
            <a:cxnSpLocks noChangeShapeType="1"/>
            <a:stCxn id="9231" idx="7"/>
            <a:endCxn id="9223" idx="2"/>
          </p:cNvCxnSpPr>
          <p:nvPr/>
        </p:nvCxnSpPr>
        <p:spPr bwMode="auto">
          <a:xfrm rot="5400000" flipH="1" flipV="1">
            <a:off x="2431257" y="2912268"/>
            <a:ext cx="469900" cy="915987"/>
          </a:xfrm>
          <a:prstGeom prst="line">
            <a:avLst/>
          </a:prstGeom>
          <a:noFill/>
          <a:ln w="38100" algn="ctr">
            <a:solidFill>
              <a:srgbClr val="002060"/>
            </a:solidFill>
            <a:round/>
            <a:headEnd/>
            <a:tailEnd/>
          </a:ln>
        </p:spPr>
      </p:cxnSp>
      <p:cxnSp>
        <p:nvCxnSpPr>
          <p:cNvPr id="9233" name="Straight Connector 16"/>
          <p:cNvCxnSpPr>
            <a:cxnSpLocks noChangeShapeType="1"/>
            <a:stCxn id="9231" idx="5"/>
            <a:endCxn id="9222" idx="2"/>
          </p:cNvCxnSpPr>
          <p:nvPr/>
        </p:nvCxnSpPr>
        <p:spPr bwMode="auto">
          <a:xfrm rot="16200000" flipH="1">
            <a:off x="2507457" y="3737768"/>
            <a:ext cx="698500" cy="1296987"/>
          </a:xfrm>
          <a:prstGeom prst="line">
            <a:avLst/>
          </a:prstGeom>
          <a:noFill/>
          <a:ln w="38100" algn="ctr">
            <a:solidFill>
              <a:srgbClr val="002060"/>
            </a:solidFill>
            <a:round/>
            <a:headEnd/>
            <a:tailEnd/>
          </a:ln>
        </p:spPr>
      </p:cxnSp>
      <p:cxnSp>
        <p:nvCxnSpPr>
          <p:cNvPr id="28689" name="Straight Connector 17"/>
          <p:cNvCxnSpPr>
            <a:cxnSpLocks noChangeShapeType="1"/>
            <a:stCxn id="9222" idx="6"/>
            <a:endCxn id="9228" idx="2"/>
          </p:cNvCxnSpPr>
          <p:nvPr/>
        </p:nvCxnSpPr>
        <p:spPr bwMode="auto">
          <a:xfrm flipV="1">
            <a:off x="4038600" y="4583112"/>
            <a:ext cx="1828800" cy="152400"/>
          </a:xfrm>
          <a:prstGeom prst="line">
            <a:avLst/>
          </a:prstGeom>
          <a:noFill/>
          <a:ln w="38100" algn="ctr">
            <a:solidFill>
              <a:srgbClr val="002060"/>
            </a:solidFill>
            <a:round/>
            <a:headEnd/>
            <a:tailEnd/>
          </a:ln>
        </p:spPr>
      </p:cxnSp>
      <p:cxnSp>
        <p:nvCxnSpPr>
          <p:cNvPr id="9235" name="Straight Connector 18"/>
          <p:cNvCxnSpPr>
            <a:cxnSpLocks noChangeShapeType="1"/>
            <a:stCxn id="9228" idx="7"/>
            <a:endCxn id="9227" idx="4"/>
          </p:cNvCxnSpPr>
          <p:nvPr/>
        </p:nvCxnSpPr>
        <p:spPr bwMode="auto">
          <a:xfrm rot="5400000" flipH="1" flipV="1">
            <a:off x="5803107" y="3502818"/>
            <a:ext cx="1384300" cy="344487"/>
          </a:xfrm>
          <a:prstGeom prst="line">
            <a:avLst/>
          </a:prstGeom>
          <a:noFill/>
          <a:ln w="38100" algn="ctr">
            <a:solidFill>
              <a:srgbClr val="002060"/>
            </a:solidFill>
            <a:round/>
            <a:headEnd/>
            <a:tailEnd/>
          </a:ln>
        </p:spPr>
      </p:cxnSp>
      <p:cxnSp>
        <p:nvCxnSpPr>
          <p:cNvPr id="28691" name="Straight Connector 19"/>
          <p:cNvCxnSpPr>
            <a:cxnSpLocks noChangeShapeType="1"/>
            <a:stCxn id="9224" idx="3"/>
            <a:endCxn id="9222" idx="7"/>
          </p:cNvCxnSpPr>
          <p:nvPr/>
        </p:nvCxnSpPr>
        <p:spPr bwMode="auto">
          <a:xfrm rot="5400000">
            <a:off x="3759201" y="3476624"/>
            <a:ext cx="1244600" cy="841375"/>
          </a:xfrm>
          <a:prstGeom prst="line">
            <a:avLst/>
          </a:prstGeom>
          <a:noFill/>
          <a:ln w="38100" algn="ctr">
            <a:solidFill>
              <a:srgbClr val="002060"/>
            </a:solidFill>
            <a:round/>
            <a:headEnd/>
            <a:tailEnd/>
          </a:ln>
        </p:spPr>
      </p:cxnSp>
      <p:cxnSp>
        <p:nvCxnSpPr>
          <p:cNvPr id="9237" name="Straight Connector 22"/>
          <p:cNvCxnSpPr>
            <a:cxnSpLocks noChangeShapeType="1"/>
            <a:stCxn id="9227" idx="1"/>
            <a:endCxn id="9223" idx="0"/>
          </p:cNvCxnSpPr>
          <p:nvPr/>
        </p:nvCxnSpPr>
        <p:spPr bwMode="auto">
          <a:xfrm rot="-5400000" flipH="1" flipV="1">
            <a:off x="4750594" y="1102518"/>
            <a:ext cx="368300" cy="3087688"/>
          </a:xfrm>
          <a:prstGeom prst="curvedConnector3">
            <a:avLst>
              <a:gd name="adj1" fmla="val -86398"/>
            </a:avLst>
          </a:prstGeom>
          <a:noFill/>
          <a:ln w="38100" algn="ctr">
            <a:solidFill>
              <a:srgbClr val="002060"/>
            </a:solidFill>
            <a:round/>
            <a:headEnd/>
            <a:tailEnd/>
          </a:ln>
        </p:spPr>
      </p:cxnSp>
      <p:cxnSp>
        <p:nvCxnSpPr>
          <p:cNvPr id="15381" name="Straight Connector 22"/>
          <p:cNvCxnSpPr>
            <a:cxnSpLocks noChangeShapeType="1"/>
            <a:stCxn id="9222" idx="5"/>
            <a:endCxn id="9222" idx="2"/>
          </p:cNvCxnSpPr>
          <p:nvPr/>
        </p:nvCxnSpPr>
        <p:spPr bwMode="auto">
          <a:xfrm rot="5400000" flipH="1">
            <a:off x="3625057" y="4615655"/>
            <a:ext cx="215900" cy="455613"/>
          </a:xfrm>
          <a:prstGeom prst="curvedConnector4">
            <a:avLst>
              <a:gd name="adj1" fmla="val -280468"/>
              <a:gd name="adj2" fmla="val 219157"/>
            </a:avLst>
          </a:prstGeom>
          <a:noFill/>
          <a:ln w="38100" algn="ctr">
            <a:solidFill>
              <a:srgbClr val="002060"/>
            </a:solidFill>
            <a:round/>
            <a:headEnd/>
            <a:tailEnd/>
          </a:ln>
        </p:spPr>
      </p:cxnSp>
      <p:sp>
        <p:nvSpPr>
          <p:cNvPr id="28695" name="TextBox 25"/>
          <p:cNvSpPr txBox="1">
            <a:spLocks noChangeArrowheads="1"/>
          </p:cNvSpPr>
          <p:nvPr/>
        </p:nvSpPr>
        <p:spPr bwMode="auto">
          <a:xfrm>
            <a:off x="2362200" y="3059112"/>
            <a:ext cx="457200" cy="369888"/>
          </a:xfrm>
          <a:prstGeom prst="rect">
            <a:avLst/>
          </a:prstGeom>
          <a:noFill/>
          <a:ln w="9525">
            <a:noFill/>
            <a:miter lim="800000"/>
            <a:headEnd/>
            <a:tailEnd/>
          </a:ln>
        </p:spPr>
        <p:txBody>
          <a:bodyPr>
            <a:spAutoFit/>
          </a:bodyPr>
          <a:lstStyle/>
          <a:p>
            <a:r>
              <a:rPr lang="en-US">
                <a:solidFill>
                  <a:srgbClr val="002060"/>
                </a:solidFill>
              </a:rPr>
              <a:t>10</a:t>
            </a:r>
            <a:endParaRPr lang="en-SG">
              <a:solidFill>
                <a:srgbClr val="002060"/>
              </a:solidFill>
            </a:endParaRPr>
          </a:p>
        </p:txBody>
      </p:sp>
      <p:sp>
        <p:nvSpPr>
          <p:cNvPr id="28696" name="TextBox 26"/>
          <p:cNvSpPr txBox="1">
            <a:spLocks noChangeArrowheads="1"/>
          </p:cNvSpPr>
          <p:nvPr/>
        </p:nvSpPr>
        <p:spPr bwMode="auto">
          <a:xfrm>
            <a:off x="3962400" y="2754312"/>
            <a:ext cx="457200" cy="369888"/>
          </a:xfrm>
          <a:prstGeom prst="rect">
            <a:avLst/>
          </a:prstGeom>
          <a:noFill/>
          <a:ln w="9525">
            <a:noFill/>
            <a:miter lim="800000"/>
            <a:headEnd/>
            <a:tailEnd/>
          </a:ln>
        </p:spPr>
        <p:txBody>
          <a:bodyPr>
            <a:spAutoFit/>
          </a:bodyPr>
          <a:lstStyle/>
          <a:p>
            <a:r>
              <a:rPr lang="en-US">
                <a:solidFill>
                  <a:srgbClr val="002060"/>
                </a:solidFill>
              </a:rPr>
              <a:t>12</a:t>
            </a:r>
            <a:endParaRPr lang="en-SG">
              <a:solidFill>
                <a:srgbClr val="002060"/>
              </a:solidFill>
            </a:endParaRPr>
          </a:p>
        </p:txBody>
      </p:sp>
      <p:sp>
        <p:nvSpPr>
          <p:cNvPr id="28697" name="TextBox 27"/>
          <p:cNvSpPr txBox="1">
            <a:spLocks noChangeArrowheads="1"/>
          </p:cNvSpPr>
          <p:nvPr/>
        </p:nvSpPr>
        <p:spPr bwMode="auto">
          <a:xfrm>
            <a:off x="2743200" y="4049712"/>
            <a:ext cx="457200" cy="369888"/>
          </a:xfrm>
          <a:prstGeom prst="rect">
            <a:avLst/>
          </a:prstGeom>
          <a:noFill/>
          <a:ln w="9525">
            <a:noFill/>
            <a:miter lim="800000"/>
            <a:headEnd/>
            <a:tailEnd/>
          </a:ln>
        </p:spPr>
        <p:txBody>
          <a:bodyPr>
            <a:spAutoFit/>
          </a:bodyPr>
          <a:lstStyle/>
          <a:p>
            <a:pPr algn="ctr"/>
            <a:r>
              <a:rPr lang="en-US">
                <a:solidFill>
                  <a:srgbClr val="002060"/>
                </a:solidFill>
              </a:rPr>
              <a:t>9</a:t>
            </a:r>
            <a:endParaRPr lang="en-SG">
              <a:solidFill>
                <a:srgbClr val="002060"/>
              </a:solidFill>
            </a:endParaRPr>
          </a:p>
        </p:txBody>
      </p:sp>
      <p:sp>
        <p:nvSpPr>
          <p:cNvPr id="28698" name="TextBox 28"/>
          <p:cNvSpPr txBox="1">
            <a:spLocks noChangeArrowheads="1"/>
          </p:cNvSpPr>
          <p:nvPr/>
        </p:nvSpPr>
        <p:spPr bwMode="auto">
          <a:xfrm>
            <a:off x="3505200" y="3516312"/>
            <a:ext cx="457200" cy="369888"/>
          </a:xfrm>
          <a:prstGeom prst="rect">
            <a:avLst/>
          </a:prstGeom>
          <a:noFill/>
          <a:ln w="9525">
            <a:noFill/>
            <a:miter lim="800000"/>
            <a:headEnd/>
            <a:tailEnd/>
          </a:ln>
        </p:spPr>
        <p:txBody>
          <a:bodyPr>
            <a:spAutoFit/>
          </a:bodyPr>
          <a:lstStyle/>
          <a:p>
            <a:pPr algn="ctr"/>
            <a:r>
              <a:rPr lang="en-US">
                <a:solidFill>
                  <a:srgbClr val="002060"/>
                </a:solidFill>
              </a:rPr>
              <a:t>7</a:t>
            </a:r>
            <a:endParaRPr lang="en-SG">
              <a:solidFill>
                <a:srgbClr val="002060"/>
              </a:solidFill>
            </a:endParaRPr>
          </a:p>
        </p:txBody>
      </p:sp>
      <p:sp>
        <p:nvSpPr>
          <p:cNvPr id="28699" name="TextBox 29"/>
          <p:cNvSpPr txBox="1">
            <a:spLocks noChangeArrowheads="1"/>
          </p:cNvSpPr>
          <p:nvPr/>
        </p:nvSpPr>
        <p:spPr bwMode="auto">
          <a:xfrm>
            <a:off x="4343400" y="3821112"/>
            <a:ext cx="457200" cy="369888"/>
          </a:xfrm>
          <a:prstGeom prst="rect">
            <a:avLst/>
          </a:prstGeom>
          <a:noFill/>
          <a:ln w="9525">
            <a:noFill/>
            <a:miter lim="800000"/>
            <a:headEnd/>
            <a:tailEnd/>
          </a:ln>
        </p:spPr>
        <p:txBody>
          <a:bodyPr>
            <a:spAutoFit/>
          </a:bodyPr>
          <a:lstStyle/>
          <a:p>
            <a:pPr algn="ctr"/>
            <a:r>
              <a:rPr lang="en-US">
                <a:solidFill>
                  <a:srgbClr val="002060"/>
                </a:solidFill>
              </a:rPr>
              <a:t>15</a:t>
            </a:r>
            <a:endParaRPr lang="en-SG">
              <a:solidFill>
                <a:srgbClr val="002060"/>
              </a:solidFill>
            </a:endParaRPr>
          </a:p>
        </p:txBody>
      </p:sp>
      <p:sp>
        <p:nvSpPr>
          <p:cNvPr id="28700" name="TextBox 30"/>
          <p:cNvSpPr txBox="1">
            <a:spLocks noChangeArrowheads="1"/>
          </p:cNvSpPr>
          <p:nvPr/>
        </p:nvSpPr>
        <p:spPr bwMode="auto">
          <a:xfrm>
            <a:off x="5410200" y="3363912"/>
            <a:ext cx="457200" cy="369888"/>
          </a:xfrm>
          <a:prstGeom prst="rect">
            <a:avLst/>
          </a:prstGeom>
          <a:noFill/>
          <a:ln w="9525">
            <a:noFill/>
            <a:miter lim="800000"/>
            <a:headEnd/>
            <a:tailEnd/>
          </a:ln>
        </p:spPr>
        <p:txBody>
          <a:bodyPr>
            <a:spAutoFit/>
          </a:bodyPr>
          <a:lstStyle/>
          <a:p>
            <a:pPr algn="ctr"/>
            <a:r>
              <a:rPr lang="en-US">
                <a:solidFill>
                  <a:srgbClr val="002060"/>
                </a:solidFill>
              </a:rPr>
              <a:t>6</a:t>
            </a:r>
            <a:endParaRPr lang="en-SG">
              <a:solidFill>
                <a:srgbClr val="002060"/>
              </a:solidFill>
            </a:endParaRPr>
          </a:p>
        </p:txBody>
      </p:sp>
      <p:sp>
        <p:nvSpPr>
          <p:cNvPr id="28701" name="TextBox 31"/>
          <p:cNvSpPr txBox="1">
            <a:spLocks noChangeArrowheads="1"/>
          </p:cNvSpPr>
          <p:nvPr/>
        </p:nvSpPr>
        <p:spPr bwMode="auto">
          <a:xfrm>
            <a:off x="5029200" y="1839912"/>
            <a:ext cx="457200" cy="369888"/>
          </a:xfrm>
          <a:prstGeom prst="rect">
            <a:avLst/>
          </a:prstGeom>
          <a:noFill/>
          <a:ln w="9525">
            <a:noFill/>
            <a:miter lim="800000"/>
            <a:headEnd/>
            <a:tailEnd/>
          </a:ln>
        </p:spPr>
        <p:txBody>
          <a:bodyPr>
            <a:spAutoFit/>
          </a:bodyPr>
          <a:lstStyle/>
          <a:p>
            <a:pPr algn="ctr"/>
            <a:r>
              <a:rPr lang="en-US">
                <a:solidFill>
                  <a:srgbClr val="002060"/>
                </a:solidFill>
              </a:rPr>
              <a:t>5</a:t>
            </a:r>
            <a:endParaRPr lang="en-SG">
              <a:solidFill>
                <a:srgbClr val="002060"/>
              </a:solidFill>
            </a:endParaRPr>
          </a:p>
        </p:txBody>
      </p:sp>
      <p:sp>
        <p:nvSpPr>
          <p:cNvPr id="28702" name="TextBox 32"/>
          <p:cNvSpPr txBox="1">
            <a:spLocks noChangeArrowheads="1"/>
          </p:cNvSpPr>
          <p:nvPr/>
        </p:nvSpPr>
        <p:spPr bwMode="auto">
          <a:xfrm>
            <a:off x="6400800" y="3516312"/>
            <a:ext cx="457200" cy="369888"/>
          </a:xfrm>
          <a:prstGeom prst="rect">
            <a:avLst/>
          </a:prstGeom>
          <a:noFill/>
          <a:ln w="9525">
            <a:noFill/>
            <a:miter lim="800000"/>
            <a:headEnd/>
            <a:tailEnd/>
          </a:ln>
        </p:spPr>
        <p:txBody>
          <a:bodyPr>
            <a:spAutoFit/>
          </a:bodyPr>
          <a:lstStyle/>
          <a:p>
            <a:pPr algn="ctr"/>
            <a:r>
              <a:rPr lang="en-US">
                <a:solidFill>
                  <a:srgbClr val="002060"/>
                </a:solidFill>
              </a:rPr>
              <a:t>15</a:t>
            </a:r>
            <a:endParaRPr lang="en-SG">
              <a:solidFill>
                <a:srgbClr val="002060"/>
              </a:solidFill>
            </a:endParaRPr>
          </a:p>
        </p:txBody>
      </p:sp>
      <p:sp>
        <p:nvSpPr>
          <p:cNvPr id="28703" name="TextBox 33"/>
          <p:cNvSpPr txBox="1">
            <a:spLocks noChangeArrowheads="1"/>
          </p:cNvSpPr>
          <p:nvPr/>
        </p:nvSpPr>
        <p:spPr bwMode="auto">
          <a:xfrm>
            <a:off x="4572000" y="4735512"/>
            <a:ext cx="457200" cy="369888"/>
          </a:xfrm>
          <a:prstGeom prst="rect">
            <a:avLst/>
          </a:prstGeom>
          <a:noFill/>
          <a:ln w="9525">
            <a:noFill/>
            <a:miter lim="800000"/>
            <a:headEnd/>
            <a:tailEnd/>
          </a:ln>
        </p:spPr>
        <p:txBody>
          <a:bodyPr>
            <a:spAutoFit/>
          </a:bodyPr>
          <a:lstStyle/>
          <a:p>
            <a:pPr algn="ctr"/>
            <a:r>
              <a:rPr lang="en-US">
                <a:solidFill>
                  <a:srgbClr val="002060"/>
                </a:solidFill>
              </a:rPr>
              <a:t>10</a:t>
            </a:r>
            <a:endParaRPr lang="en-SG">
              <a:solidFill>
                <a:srgbClr val="002060"/>
              </a:solidFill>
            </a:endParaRPr>
          </a:p>
        </p:txBody>
      </p:sp>
      <p:sp>
        <p:nvSpPr>
          <p:cNvPr id="28704" name="TextBox 34"/>
          <p:cNvSpPr txBox="1">
            <a:spLocks noChangeArrowheads="1"/>
          </p:cNvSpPr>
          <p:nvPr/>
        </p:nvSpPr>
        <p:spPr bwMode="auto">
          <a:xfrm>
            <a:off x="3048000" y="5116512"/>
            <a:ext cx="457200" cy="369888"/>
          </a:xfrm>
          <a:prstGeom prst="rect">
            <a:avLst/>
          </a:prstGeom>
          <a:noFill/>
          <a:ln w="9525">
            <a:noFill/>
            <a:miter lim="800000"/>
            <a:headEnd/>
            <a:tailEnd/>
          </a:ln>
        </p:spPr>
        <p:txBody>
          <a:bodyPr>
            <a:spAutoFit/>
          </a:bodyPr>
          <a:lstStyle/>
          <a:p>
            <a:pPr algn="ctr"/>
            <a:r>
              <a:rPr lang="en-US">
                <a:solidFill>
                  <a:srgbClr val="002060"/>
                </a:solidFill>
              </a:rPr>
              <a:t>8</a:t>
            </a:r>
            <a:endParaRPr lang="en-SG">
              <a:solidFill>
                <a:srgbClr val="002060"/>
              </a:solidFill>
            </a:endParaRPr>
          </a:p>
        </p:txBody>
      </p:sp>
      <p:sp>
        <p:nvSpPr>
          <p:cNvPr id="28705" name="TextBox 37"/>
          <p:cNvSpPr txBox="1">
            <a:spLocks noChangeArrowheads="1"/>
          </p:cNvSpPr>
          <p:nvPr/>
        </p:nvSpPr>
        <p:spPr bwMode="auto">
          <a:xfrm>
            <a:off x="5486400" y="2525712"/>
            <a:ext cx="457200" cy="369888"/>
          </a:xfrm>
          <a:prstGeom prst="rect">
            <a:avLst/>
          </a:prstGeom>
          <a:noFill/>
          <a:ln w="9525">
            <a:noFill/>
            <a:miter lim="800000"/>
            <a:headEnd/>
            <a:tailEnd/>
          </a:ln>
        </p:spPr>
        <p:txBody>
          <a:bodyPr>
            <a:spAutoFit/>
          </a:bodyPr>
          <a:lstStyle/>
          <a:p>
            <a:r>
              <a:rPr lang="en-US">
                <a:solidFill>
                  <a:srgbClr val="002060"/>
                </a:solidFill>
              </a:rPr>
              <a:t>16</a:t>
            </a:r>
            <a:endParaRPr lang="en-SG">
              <a:solidFill>
                <a:srgbClr val="002060"/>
              </a:solidFill>
            </a:endParaRPr>
          </a:p>
        </p:txBody>
      </p:sp>
      <p:sp>
        <p:nvSpPr>
          <p:cNvPr id="37" name="TextBox 36"/>
          <p:cNvSpPr txBox="1"/>
          <p:nvPr/>
        </p:nvSpPr>
        <p:spPr bwMode="auto">
          <a:xfrm>
            <a:off x="76503" y="990600"/>
            <a:ext cx="76193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eaLnBrk="1" hangingPunct="1">
              <a:buFont typeface="Wingdings" pitchFamily="2" charset="2"/>
              <a:buNone/>
            </a:pPr>
            <a:r>
              <a:rPr lang="en-US" sz="2800" kern="0">
                <a:solidFill>
                  <a:srgbClr val="0000FF"/>
                </a:solidFill>
                <a:latin typeface="+mn-lt"/>
              </a:rPr>
              <a:t>Ví dụ. </a:t>
            </a:r>
            <a:r>
              <a:rPr lang="en-US" sz="2800" b="0" kern="0">
                <a:solidFill>
                  <a:schemeClr val="tx1"/>
                </a:solidFill>
                <a:latin typeface="+mn-lt"/>
              </a:rPr>
              <a:t>Tìm cây khung ngắn nhất của đồ thị sau</a:t>
            </a:r>
          </a:p>
        </p:txBody>
      </p:sp>
      <p:sp>
        <p:nvSpPr>
          <p:cNvPr id="31" name="TextBox 30"/>
          <p:cNvSpPr txBox="1"/>
          <p:nvPr/>
        </p:nvSpPr>
        <p:spPr>
          <a:xfrm>
            <a:off x="152400" y="207258"/>
            <a:ext cx="8763000" cy="630942"/>
          </a:xfrm>
          <a:prstGeom prst="rect">
            <a:avLst/>
          </a:prstGeom>
          <a:noFill/>
        </p:spPr>
        <p:txBody>
          <a:bodyPr wrap="square" rtlCol="0">
            <a:spAutoFit/>
          </a:bodyPr>
          <a:lstStyle/>
          <a:p>
            <a:pPr algn="l"/>
            <a:r>
              <a:rPr lang="en-US" sz="3500">
                <a:solidFill>
                  <a:srgbClr val="FFFF66"/>
                </a:solidFill>
                <a:latin typeface="+mj-lt"/>
              </a:rPr>
              <a:t>Thuật toán Kruskal</a:t>
            </a:r>
          </a:p>
        </p:txBody>
      </p:sp>
    </p:spTree>
    <p:extLst>
      <p:ext uri="{BB962C8B-B14F-4D97-AF65-F5344CB8AC3E}">
        <p14:creationId xmlns:p14="http://schemas.microsoft.com/office/powerpoint/2010/main" val="3888742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1730585"/>
            <a:ext cx="5953125" cy="4594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bwMode="auto">
          <a:xfrm>
            <a:off x="76503" y="990600"/>
            <a:ext cx="76193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eaLnBrk="1" hangingPunct="1">
              <a:buFont typeface="Wingdings" pitchFamily="2" charset="2"/>
              <a:buNone/>
            </a:pPr>
            <a:r>
              <a:rPr lang="en-US" sz="2800" kern="0">
                <a:solidFill>
                  <a:srgbClr val="0000FF"/>
                </a:solidFill>
                <a:latin typeface="+mn-lt"/>
              </a:rPr>
              <a:t>Ví dụ. </a:t>
            </a:r>
            <a:r>
              <a:rPr lang="en-US" sz="2800" b="0" kern="0">
                <a:solidFill>
                  <a:schemeClr val="tx1"/>
                </a:solidFill>
                <a:latin typeface="+mn-lt"/>
              </a:rPr>
              <a:t>Tìm cây khung ngắn nhất của đồ thị sau</a:t>
            </a:r>
          </a:p>
        </p:txBody>
      </p:sp>
      <p:sp>
        <p:nvSpPr>
          <p:cNvPr id="4" name="TextBox 3"/>
          <p:cNvSpPr txBox="1"/>
          <p:nvPr/>
        </p:nvSpPr>
        <p:spPr>
          <a:xfrm>
            <a:off x="152400" y="207258"/>
            <a:ext cx="8763000" cy="630942"/>
          </a:xfrm>
          <a:prstGeom prst="rect">
            <a:avLst/>
          </a:prstGeom>
          <a:noFill/>
        </p:spPr>
        <p:txBody>
          <a:bodyPr wrap="square" rtlCol="0">
            <a:spAutoFit/>
          </a:bodyPr>
          <a:lstStyle/>
          <a:p>
            <a:pPr algn="l"/>
            <a:r>
              <a:rPr lang="en-US" sz="3500">
                <a:solidFill>
                  <a:srgbClr val="FFFF66"/>
                </a:solidFill>
                <a:latin typeface="+mj-lt"/>
              </a:rPr>
              <a:t>Thuật toán Kruskal</a:t>
            </a:r>
          </a:p>
        </p:txBody>
      </p:sp>
    </p:spTree>
    <p:extLst>
      <p:ext uri="{BB962C8B-B14F-4D97-AF65-F5344CB8AC3E}">
        <p14:creationId xmlns:p14="http://schemas.microsoft.com/office/powerpoint/2010/main" val="2324378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152400" y="1054100"/>
            <a:ext cx="8686800" cy="1123950"/>
          </a:xfrm>
        </p:spPr>
        <p:txBody>
          <a:bodyPr/>
          <a:lstStyle/>
          <a:p>
            <a:pPr marL="0" indent="0" eaLnBrk="1" hangingPunct="1">
              <a:buNone/>
            </a:pPr>
            <a:r>
              <a:rPr lang="en-US" b="1">
                <a:solidFill>
                  <a:srgbClr val="0000FF"/>
                </a:solidFill>
              </a:rPr>
              <a:t>Ví dụ. </a:t>
            </a:r>
            <a:r>
              <a:rPr lang="en-US"/>
              <a:t>Dùng thuật toán Kruskal để tìm cây khung nhỏ nhất của đồ thị sau:</a:t>
            </a:r>
          </a:p>
        </p:txBody>
      </p:sp>
      <p:sp>
        <p:nvSpPr>
          <p:cNvPr id="24580" name="Line 5"/>
          <p:cNvSpPr>
            <a:spLocks noChangeShapeType="1"/>
          </p:cNvSpPr>
          <p:nvPr/>
        </p:nvSpPr>
        <p:spPr bwMode="auto">
          <a:xfrm flipV="1">
            <a:off x="1828800" y="3473450"/>
            <a:ext cx="304800" cy="12954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81" name="Line 6"/>
          <p:cNvSpPr>
            <a:spLocks noChangeShapeType="1"/>
          </p:cNvSpPr>
          <p:nvPr/>
        </p:nvSpPr>
        <p:spPr bwMode="auto">
          <a:xfrm>
            <a:off x="3505200" y="2635250"/>
            <a:ext cx="1066800" cy="14478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82" name="Line 7"/>
          <p:cNvSpPr>
            <a:spLocks noChangeShapeType="1"/>
          </p:cNvSpPr>
          <p:nvPr/>
        </p:nvSpPr>
        <p:spPr bwMode="auto">
          <a:xfrm flipV="1">
            <a:off x="2133600" y="2635250"/>
            <a:ext cx="1371600" cy="8382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83" name="Line 8"/>
          <p:cNvSpPr>
            <a:spLocks noChangeShapeType="1"/>
          </p:cNvSpPr>
          <p:nvPr/>
        </p:nvSpPr>
        <p:spPr bwMode="auto">
          <a:xfrm>
            <a:off x="4572000" y="4006850"/>
            <a:ext cx="0" cy="17526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84" name="Line 9"/>
          <p:cNvSpPr>
            <a:spLocks noChangeShapeType="1"/>
          </p:cNvSpPr>
          <p:nvPr/>
        </p:nvSpPr>
        <p:spPr bwMode="auto">
          <a:xfrm>
            <a:off x="4572000" y="4006850"/>
            <a:ext cx="990600" cy="9144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85" name="Line 10"/>
          <p:cNvSpPr>
            <a:spLocks noChangeShapeType="1"/>
          </p:cNvSpPr>
          <p:nvPr/>
        </p:nvSpPr>
        <p:spPr bwMode="auto">
          <a:xfrm flipV="1">
            <a:off x="4572000" y="4921250"/>
            <a:ext cx="990600" cy="8382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86" name="Line 11"/>
          <p:cNvSpPr>
            <a:spLocks noChangeShapeType="1"/>
          </p:cNvSpPr>
          <p:nvPr/>
        </p:nvSpPr>
        <p:spPr bwMode="auto">
          <a:xfrm flipV="1">
            <a:off x="3276600" y="4159250"/>
            <a:ext cx="76200" cy="16002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87" name="Line 12"/>
          <p:cNvSpPr>
            <a:spLocks noChangeShapeType="1"/>
          </p:cNvSpPr>
          <p:nvPr/>
        </p:nvSpPr>
        <p:spPr bwMode="auto">
          <a:xfrm>
            <a:off x="3276600" y="5759450"/>
            <a:ext cx="1295400"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88" name="Line 19"/>
          <p:cNvSpPr>
            <a:spLocks noChangeShapeType="1"/>
          </p:cNvSpPr>
          <p:nvPr/>
        </p:nvSpPr>
        <p:spPr bwMode="auto">
          <a:xfrm flipV="1">
            <a:off x="1828800" y="4159250"/>
            <a:ext cx="1524000" cy="6096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89" name="Line 20"/>
          <p:cNvSpPr>
            <a:spLocks noChangeShapeType="1"/>
          </p:cNvSpPr>
          <p:nvPr/>
        </p:nvSpPr>
        <p:spPr bwMode="auto">
          <a:xfrm>
            <a:off x="2133600" y="3473450"/>
            <a:ext cx="1219200" cy="6858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0" name="Line 21"/>
          <p:cNvSpPr>
            <a:spLocks noChangeShapeType="1"/>
          </p:cNvSpPr>
          <p:nvPr/>
        </p:nvSpPr>
        <p:spPr bwMode="auto">
          <a:xfrm flipH="1" flipV="1">
            <a:off x="1828800" y="4768850"/>
            <a:ext cx="1447800" cy="9906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1" name="Line 22"/>
          <p:cNvSpPr>
            <a:spLocks noChangeShapeType="1"/>
          </p:cNvSpPr>
          <p:nvPr/>
        </p:nvSpPr>
        <p:spPr bwMode="auto">
          <a:xfrm flipV="1">
            <a:off x="3276600" y="4006850"/>
            <a:ext cx="1295400" cy="1524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2" name="Line 23"/>
          <p:cNvSpPr>
            <a:spLocks noChangeShapeType="1"/>
          </p:cNvSpPr>
          <p:nvPr/>
        </p:nvSpPr>
        <p:spPr bwMode="auto">
          <a:xfrm>
            <a:off x="3505200" y="2635250"/>
            <a:ext cx="1524000" cy="3810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3" name="Line 24"/>
          <p:cNvSpPr>
            <a:spLocks noChangeShapeType="1"/>
          </p:cNvSpPr>
          <p:nvPr/>
        </p:nvSpPr>
        <p:spPr bwMode="auto">
          <a:xfrm flipH="1">
            <a:off x="4572000" y="3016250"/>
            <a:ext cx="457200" cy="9906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4" name="Line 25"/>
          <p:cNvSpPr>
            <a:spLocks noChangeShapeType="1"/>
          </p:cNvSpPr>
          <p:nvPr/>
        </p:nvSpPr>
        <p:spPr bwMode="auto">
          <a:xfrm flipV="1">
            <a:off x="3505200" y="2482850"/>
            <a:ext cx="2362200" cy="1524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5" name="Line 26"/>
          <p:cNvSpPr>
            <a:spLocks noChangeShapeType="1"/>
          </p:cNvSpPr>
          <p:nvPr/>
        </p:nvSpPr>
        <p:spPr bwMode="auto">
          <a:xfrm>
            <a:off x="5867400" y="2482850"/>
            <a:ext cx="457200" cy="16764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6" name="Line 27"/>
          <p:cNvSpPr>
            <a:spLocks noChangeShapeType="1"/>
          </p:cNvSpPr>
          <p:nvPr/>
        </p:nvSpPr>
        <p:spPr bwMode="auto">
          <a:xfrm flipH="1">
            <a:off x="5486400" y="4083050"/>
            <a:ext cx="838200" cy="9144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7" name="Line 28"/>
          <p:cNvSpPr>
            <a:spLocks noChangeShapeType="1"/>
          </p:cNvSpPr>
          <p:nvPr/>
        </p:nvSpPr>
        <p:spPr bwMode="auto">
          <a:xfrm>
            <a:off x="4648200" y="4006850"/>
            <a:ext cx="1676400" cy="762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8" name="Line 29"/>
          <p:cNvSpPr>
            <a:spLocks noChangeShapeType="1"/>
          </p:cNvSpPr>
          <p:nvPr/>
        </p:nvSpPr>
        <p:spPr bwMode="auto">
          <a:xfrm flipH="1">
            <a:off x="3352800" y="2635250"/>
            <a:ext cx="152400" cy="15240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9" name="Line 30"/>
          <p:cNvSpPr>
            <a:spLocks noChangeShapeType="1"/>
          </p:cNvSpPr>
          <p:nvPr/>
        </p:nvSpPr>
        <p:spPr bwMode="auto">
          <a:xfrm>
            <a:off x="5029200" y="3016250"/>
            <a:ext cx="1295400" cy="10668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00" name="Oval 13"/>
          <p:cNvSpPr>
            <a:spLocks noChangeArrowheads="1"/>
          </p:cNvSpPr>
          <p:nvPr/>
        </p:nvSpPr>
        <p:spPr bwMode="auto">
          <a:xfrm>
            <a:off x="1676400" y="4616450"/>
            <a:ext cx="304800" cy="30480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A</a:t>
            </a:r>
            <a:endParaRPr lang="vi-VN">
              <a:solidFill>
                <a:schemeClr val="tx1"/>
              </a:solidFill>
            </a:endParaRPr>
          </a:p>
        </p:txBody>
      </p:sp>
      <p:sp>
        <p:nvSpPr>
          <p:cNvPr id="24601" name="Oval 14"/>
          <p:cNvSpPr>
            <a:spLocks noChangeArrowheads="1"/>
          </p:cNvSpPr>
          <p:nvPr/>
        </p:nvSpPr>
        <p:spPr bwMode="auto">
          <a:xfrm>
            <a:off x="3429000" y="2559050"/>
            <a:ext cx="304800" cy="30480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C</a:t>
            </a:r>
            <a:endParaRPr lang="vi-VN">
              <a:solidFill>
                <a:schemeClr val="tx1"/>
              </a:solidFill>
            </a:endParaRPr>
          </a:p>
        </p:txBody>
      </p:sp>
      <p:sp>
        <p:nvSpPr>
          <p:cNvPr id="24602" name="Oval 15"/>
          <p:cNvSpPr>
            <a:spLocks noChangeArrowheads="1"/>
          </p:cNvSpPr>
          <p:nvPr/>
        </p:nvSpPr>
        <p:spPr bwMode="auto">
          <a:xfrm>
            <a:off x="1981200" y="3321050"/>
            <a:ext cx="304800" cy="30480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B</a:t>
            </a:r>
            <a:endParaRPr lang="vi-VN">
              <a:solidFill>
                <a:schemeClr val="tx1"/>
              </a:solidFill>
            </a:endParaRPr>
          </a:p>
        </p:txBody>
      </p:sp>
      <p:sp>
        <p:nvSpPr>
          <p:cNvPr id="24603" name="Oval 16"/>
          <p:cNvSpPr>
            <a:spLocks noChangeArrowheads="1"/>
          </p:cNvSpPr>
          <p:nvPr/>
        </p:nvSpPr>
        <p:spPr bwMode="auto">
          <a:xfrm>
            <a:off x="3124200" y="5530850"/>
            <a:ext cx="304800" cy="30480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E</a:t>
            </a:r>
            <a:endParaRPr lang="vi-VN">
              <a:solidFill>
                <a:schemeClr val="tx1"/>
              </a:solidFill>
            </a:endParaRPr>
          </a:p>
        </p:txBody>
      </p:sp>
      <p:sp>
        <p:nvSpPr>
          <p:cNvPr id="24604" name="Oval 17"/>
          <p:cNvSpPr>
            <a:spLocks noChangeArrowheads="1"/>
          </p:cNvSpPr>
          <p:nvPr/>
        </p:nvSpPr>
        <p:spPr bwMode="auto">
          <a:xfrm>
            <a:off x="3200400" y="4006850"/>
            <a:ext cx="304800" cy="30480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D</a:t>
            </a:r>
            <a:endParaRPr lang="vi-VN">
              <a:solidFill>
                <a:schemeClr val="tx1"/>
              </a:solidFill>
            </a:endParaRPr>
          </a:p>
        </p:txBody>
      </p:sp>
      <p:sp>
        <p:nvSpPr>
          <p:cNvPr id="24605" name="Oval 18"/>
          <p:cNvSpPr>
            <a:spLocks noChangeArrowheads="1"/>
          </p:cNvSpPr>
          <p:nvPr/>
        </p:nvSpPr>
        <p:spPr bwMode="auto">
          <a:xfrm>
            <a:off x="4419600" y="3930650"/>
            <a:ext cx="304800" cy="30480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F</a:t>
            </a:r>
            <a:endParaRPr lang="vi-VN">
              <a:solidFill>
                <a:schemeClr val="tx1"/>
              </a:solidFill>
            </a:endParaRPr>
          </a:p>
        </p:txBody>
      </p:sp>
      <p:sp>
        <p:nvSpPr>
          <p:cNvPr id="24606" name="Oval 32"/>
          <p:cNvSpPr>
            <a:spLocks noChangeArrowheads="1"/>
          </p:cNvSpPr>
          <p:nvPr/>
        </p:nvSpPr>
        <p:spPr bwMode="auto">
          <a:xfrm>
            <a:off x="4876800" y="2863850"/>
            <a:ext cx="304800" cy="30480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G</a:t>
            </a:r>
            <a:endParaRPr lang="vi-VN">
              <a:solidFill>
                <a:schemeClr val="tx1"/>
              </a:solidFill>
            </a:endParaRPr>
          </a:p>
        </p:txBody>
      </p:sp>
      <p:sp>
        <p:nvSpPr>
          <p:cNvPr id="24607" name="Oval 33"/>
          <p:cNvSpPr>
            <a:spLocks noChangeArrowheads="1"/>
          </p:cNvSpPr>
          <p:nvPr/>
        </p:nvSpPr>
        <p:spPr bwMode="auto">
          <a:xfrm>
            <a:off x="5715000" y="2330450"/>
            <a:ext cx="304800" cy="30480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H</a:t>
            </a:r>
            <a:endParaRPr lang="vi-VN">
              <a:solidFill>
                <a:schemeClr val="tx1"/>
              </a:solidFill>
            </a:endParaRPr>
          </a:p>
        </p:txBody>
      </p:sp>
      <p:sp>
        <p:nvSpPr>
          <p:cNvPr id="24608" name="Oval 34"/>
          <p:cNvSpPr>
            <a:spLocks noChangeArrowheads="1"/>
          </p:cNvSpPr>
          <p:nvPr/>
        </p:nvSpPr>
        <p:spPr bwMode="auto">
          <a:xfrm>
            <a:off x="6096000" y="3930650"/>
            <a:ext cx="304800" cy="30480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K</a:t>
            </a:r>
            <a:endParaRPr lang="vi-VN">
              <a:solidFill>
                <a:schemeClr val="tx1"/>
              </a:solidFill>
            </a:endParaRPr>
          </a:p>
        </p:txBody>
      </p:sp>
      <p:sp>
        <p:nvSpPr>
          <p:cNvPr id="24609" name="Oval 35"/>
          <p:cNvSpPr>
            <a:spLocks noChangeArrowheads="1"/>
          </p:cNvSpPr>
          <p:nvPr/>
        </p:nvSpPr>
        <p:spPr bwMode="auto">
          <a:xfrm>
            <a:off x="4419600" y="5530850"/>
            <a:ext cx="304800" cy="30480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I</a:t>
            </a:r>
            <a:endParaRPr lang="vi-VN">
              <a:solidFill>
                <a:schemeClr val="tx1"/>
              </a:solidFill>
            </a:endParaRPr>
          </a:p>
        </p:txBody>
      </p:sp>
      <p:sp>
        <p:nvSpPr>
          <p:cNvPr id="24610" name="Oval 36"/>
          <p:cNvSpPr>
            <a:spLocks noChangeArrowheads="1"/>
          </p:cNvSpPr>
          <p:nvPr/>
        </p:nvSpPr>
        <p:spPr bwMode="auto">
          <a:xfrm>
            <a:off x="5410200" y="4768850"/>
            <a:ext cx="304800" cy="30480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J</a:t>
            </a:r>
            <a:endParaRPr lang="vi-VN">
              <a:solidFill>
                <a:schemeClr val="tx1"/>
              </a:solidFill>
            </a:endParaRPr>
          </a:p>
        </p:txBody>
      </p:sp>
      <p:sp>
        <p:nvSpPr>
          <p:cNvPr id="24611" name="Text Box 37"/>
          <p:cNvSpPr txBox="1">
            <a:spLocks noChangeArrowheads="1"/>
          </p:cNvSpPr>
          <p:nvPr/>
        </p:nvSpPr>
        <p:spPr bwMode="auto">
          <a:xfrm>
            <a:off x="1676400" y="39306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2</a:t>
            </a:r>
          </a:p>
        </p:txBody>
      </p:sp>
      <p:sp>
        <p:nvSpPr>
          <p:cNvPr id="24612" name="Text Box 38"/>
          <p:cNvSpPr txBox="1">
            <a:spLocks noChangeArrowheads="1"/>
          </p:cNvSpPr>
          <p:nvPr/>
        </p:nvSpPr>
        <p:spPr bwMode="auto">
          <a:xfrm>
            <a:off x="2438400" y="41592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4</a:t>
            </a:r>
          </a:p>
        </p:txBody>
      </p:sp>
      <p:sp>
        <p:nvSpPr>
          <p:cNvPr id="24613" name="Text Box 39"/>
          <p:cNvSpPr txBox="1">
            <a:spLocks noChangeArrowheads="1"/>
          </p:cNvSpPr>
          <p:nvPr/>
        </p:nvSpPr>
        <p:spPr bwMode="auto">
          <a:xfrm>
            <a:off x="2590800" y="27559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6</a:t>
            </a:r>
          </a:p>
        </p:txBody>
      </p:sp>
      <p:sp>
        <p:nvSpPr>
          <p:cNvPr id="24614" name="Text Box 40"/>
          <p:cNvSpPr txBox="1">
            <a:spLocks noChangeArrowheads="1"/>
          </p:cNvSpPr>
          <p:nvPr/>
        </p:nvSpPr>
        <p:spPr bwMode="auto">
          <a:xfrm>
            <a:off x="3124200" y="32448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9</a:t>
            </a:r>
          </a:p>
        </p:txBody>
      </p:sp>
      <p:sp>
        <p:nvSpPr>
          <p:cNvPr id="24615" name="Text Box 41"/>
          <p:cNvSpPr txBox="1">
            <a:spLocks noChangeArrowheads="1"/>
          </p:cNvSpPr>
          <p:nvPr/>
        </p:nvSpPr>
        <p:spPr bwMode="auto">
          <a:xfrm>
            <a:off x="3810000" y="33210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3</a:t>
            </a:r>
          </a:p>
        </p:txBody>
      </p:sp>
      <p:sp>
        <p:nvSpPr>
          <p:cNvPr id="24616" name="Text Box 42"/>
          <p:cNvSpPr txBox="1">
            <a:spLocks noChangeArrowheads="1"/>
          </p:cNvSpPr>
          <p:nvPr/>
        </p:nvSpPr>
        <p:spPr bwMode="auto">
          <a:xfrm>
            <a:off x="4191000" y="28638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6</a:t>
            </a:r>
          </a:p>
        </p:txBody>
      </p:sp>
      <p:sp>
        <p:nvSpPr>
          <p:cNvPr id="24617" name="Text Box 43"/>
          <p:cNvSpPr txBox="1">
            <a:spLocks noChangeArrowheads="1"/>
          </p:cNvSpPr>
          <p:nvPr/>
        </p:nvSpPr>
        <p:spPr bwMode="auto">
          <a:xfrm>
            <a:off x="4800600" y="21780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7</a:t>
            </a:r>
          </a:p>
        </p:txBody>
      </p:sp>
      <p:sp>
        <p:nvSpPr>
          <p:cNvPr id="24618" name="Text Box 44"/>
          <p:cNvSpPr txBox="1">
            <a:spLocks noChangeArrowheads="1"/>
          </p:cNvSpPr>
          <p:nvPr/>
        </p:nvSpPr>
        <p:spPr bwMode="auto">
          <a:xfrm>
            <a:off x="6096000" y="30607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2</a:t>
            </a:r>
          </a:p>
        </p:txBody>
      </p:sp>
      <p:sp>
        <p:nvSpPr>
          <p:cNvPr id="24619" name="Text Box 45"/>
          <p:cNvSpPr txBox="1">
            <a:spLocks noChangeArrowheads="1"/>
          </p:cNvSpPr>
          <p:nvPr/>
        </p:nvSpPr>
        <p:spPr bwMode="auto">
          <a:xfrm>
            <a:off x="5562600" y="30924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6</a:t>
            </a:r>
          </a:p>
        </p:txBody>
      </p:sp>
      <p:sp>
        <p:nvSpPr>
          <p:cNvPr id="24620" name="Text Box 46"/>
          <p:cNvSpPr txBox="1">
            <a:spLocks noChangeArrowheads="1"/>
          </p:cNvSpPr>
          <p:nvPr/>
        </p:nvSpPr>
        <p:spPr bwMode="auto">
          <a:xfrm>
            <a:off x="4800600" y="33972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8</a:t>
            </a:r>
          </a:p>
        </p:txBody>
      </p:sp>
      <p:sp>
        <p:nvSpPr>
          <p:cNvPr id="24621" name="Text Box 47"/>
          <p:cNvSpPr txBox="1">
            <a:spLocks noChangeArrowheads="1"/>
          </p:cNvSpPr>
          <p:nvPr/>
        </p:nvSpPr>
        <p:spPr bwMode="auto">
          <a:xfrm>
            <a:off x="5334000" y="40513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1</a:t>
            </a:r>
          </a:p>
        </p:txBody>
      </p:sp>
      <p:sp>
        <p:nvSpPr>
          <p:cNvPr id="24622" name="Text Box 48"/>
          <p:cNvSpPr txBox="1">
            <a:spLocks noChangeArrowheads="1"/>
          </p:cNvSpPr>
          <p:nvPr/>
        </p:nvSpPr>
        <p:spPr bwMode="auto">
          <a:xfrm>
            <a:off x="5875338" y="45085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9</a:t>
            </a:r>
          </a:p>
        </p:txBody>
      </p:sp>
      <p:sp>
        <p:nvSpPr>
          <p:cNvPr id="24623" name="Text Box 49"/>
          <p:cNvSpPr txBox="1">
            <a:spLocks noChangeArrowheads="1"/>
          </p:cNvSpPr>
          <p:nvPr/>
        </p:nvSpPr>
        <p:spPr bwMode="auto">
          <a:xfrm>
            <a:off x="4876800" y="45085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3</a:t>
            </a:r>
          </a:p>
        </p:txBody>
      </p:sp>
      <p:sp>
        <p:nvSpPr>
          <p:cNvPr id="24624" name="Text Box 50"/>
          <p:cNvSpPr txBox="1">
            <a:spLocks noChangeArrowheads="1"/>
          </p:cNvSpPr>
          <p:nvPr/>
        </p:nvSpPr>
        <p:spPr bwMode="auto">
          <a:xfrm>
            <a:off x="4267200" y="48133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6</a:t>
            </a:r>
          </a:p>
        </p:txBody>
      </p:sp>
      <p:sp>
        <p:nvSpPr>
          <p:cNvPr id="24625" name="Text Box 51"/>
          <p:cNvSpPr txBox="1">
            <a:spLocks noChangeArrowheads="1"/>
          </p:cNvSpPr>
          <p:nvPr/>
        </p:nvSpPr>
        <p:spPr bwMode="auto">
          <a:xfrm>
            <a:off x="5113338" y="51943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7</a:t>
            </a:r>
          </a:p>
        </p:txBody>
      </p:sp>
      <p:sp>
        <p:nvSpPr>
          <p:cNvPr id="24626" name="Text Box 52"/>
          <p:cNvSpPr txBox="1">
            <a:spLocks noChangeArrowheads="1"/>
          </p:cNvSpPr>
          <p:nvPr/>
        </p:nvSpPr>
        <p:spPr bwMode="auto">
          <a:xfrm>
            <a:off x="3810000" y="57594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4</a:t>
            </a:r>
          </a:p>
        </p:txBody>
      </p:sp>
      <p:sp>
        <p:nvSpPr>
          <p:cNvPr id="24627" name="Text Box 53"/>
          <p:cNvSpPr txBox="1">
            <a:spLocks noChangeArrowheads="1"/>
          </p:cNvSpPr>
          <p:nvPr/>
        </p:nvSpPr>
        <p:spPr bwMode="auto">
          <a:xfrm>
            <a:off x="2286000" y="51498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5</a:t>
            </a:r>
          </a:p>
        </p:txBody>
      </p:sp>
      <p:sp>
        <p:nvSpPr>
          <p:cNvPr id="24628" name="Text Box 54"/>
          <p:cNvSpPr txBox="1">
            <a:spLocks noChangeArrowheads="1"/>
          </p:cNvSpPr>
          <p:nvPr/>
        </p:nvSpPr>
        <p:spPr bwMode="auto">
          <a:xfrm>
            <a:off x="3048000" y="47371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5</a:t>
            </a:r>
          </a:p>
        </p:txBody>
      </p:sp>
      <p:sp>
        <p:nvSpPr>
          <p:cNvPr id="24629" name="Text Box 55"/>
          <p:cNvSpPr txBox="1">
            <a:spLocks noChangeArrowheads="1"/>
          </p:cNvSpPr>
          <p:nvPr/>
        </p:nvSpPr>
        <p:spPr bwMode="auto">
          <a:xfrm>
            <a:off x="3810000" y="40830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5</a:t>
            </a:r>
          </a:p>
        </p:txBody>
      </p:sp>
      <p:sp>
        <p:nvSpPr>
          <p:cNvPr id="24630" name="Text Box 56"/>
          <p:cNvSpPr txBox="1">
            <a:spLocks noChangeArrowheads="1"/>
          </p:cNvSpPr>
          <p:nvPr/>
        </p:nvSpPr>
        <p:spPr bwMode="auto">
          <a:xfrm>
            <a:off x="2667000" y="35496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6</a:t>
            </a:r>
          </a:p>
        </p:txBody>
      </p:sp>
      <p:sp>
        <p:nvSpPr>
          <p:cNvPr id="56" name="TextBox 55"/>
          <p:cNvSpPr txBox="1"/>
          <p:nvPr/>
        </p:nvSpPr>
        <p:spPr>
          <a:xfrm>
            <a:off x="152400" y="207258"/>
            <a:ext cx="8763000" cy="630942"/>
          </a:xfrm>
          <a:prstGeom prst="rect">
            <a:avLst/>
          </a:prstGeom>
          <a:noFill/>
        </p:spPr>
        <p:txBody>
          <a:bodyPr wrap="square" rtlCol="0">
            <a:spAutoFit/>
          </a:bodyPr>
          <a:lstStyle/>
          <a:p>
            <a:pPr algn="l"/>
            <a:r>
              <a:rPr lang="en-US" sz="3500">
                <a:solidFill>
                  <a:srgbClr val="FFFF66"/>
                </a:solidFill>
                <a:latin typeface="+mj-lt"/>
              </a:rPr>
              <a:t>Thuật toán Kruskal</a:t>
            </a:r>
          </a:p>
        </p:txBody>
      </p:sp>
    </p:spTree>
    <p:extLst>
      <p:ext uri="{BB962C8B-B14F-4D97-AF65-F5344CB8AC3E}">
        <p14:creationId xmlns:p14="http://schemas.microsoft.com/office/powerpoint/2010/main" val="1028057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2"/>
          <p:cNvSpPr>
            <a:spLocks noGrp="1"/>
          </p:cNvSpPr>
          <p:nvPr>
            <p:ph idx="1"/>
          </p:nvPr>
        </p:nvSpPr>
        <p:spPr>
          <a:xfrm>
            <a:off x="304800" y="1143000"/>
            <a:ext cx="8153400" cy="5638800"/>
          </a:xfrm>
        </p:spPr>
        <p:txBody>
          <a:bodyPr/>
          <a:lstStyle/>
          <a:p>
            <a:pPr>
              <a:spcAft>
                <a:spcPts val="600"/>
              </a:spcAft>
              <a:buFont typeface="Wingdings" pitchFamily="2" charset="2"/>
              <a:buNone/>
              <a:defRPr/>
            </a:pPr>
            <a:r>
              <a:rPr lang="en-US" b="1" u="sng" dirty="0">
                <a:solidFill>
                  <a:srgbClr val="0000FF"/>
                </a:solidFill>
              </a:rPr>
              <a:t>Input</a:t>
            </a:r>
            <a:r>
              <a:rPr lang="en-US" dirty="0">
                <a:solidFill>
                  <a:srgbClr val="0000FF"/>
                </a:solidFill>
              </a:rPr>
              <a:t>: </a:t>
            </a:r>
            <a:r>
              <a:rPr lang="en-US" dirty="0" err="1"/>
              <a:t>Đồ</a:t>
            </a:r>
            <a:r>
              <a:rPr lang="en-US" dirty="0"/>
              <a:t> </a:t>
            </a:r>
            <a:r>
              <a:rPr lang="en-US" dirty="0" err="1"/>
              <a:t>thị</a:t>
            </a:r>
            <a:r>
              <a:rPr lang="en-US" dirty="0"/>
              <a:t> liên </a:t>
            </a:r>
            <a:r>
              <a:rPr lang="en-US" dirty="0" err="1"/>
              <a:t>thông</a:t>
            </a:r>
            <a:r>
              <a:rPr lang="en-US" dirty="0"/>
              <a:t> G</a:t>
            </a:r>
            <a:r>
              <a:rPr lang="en-US" dirty="0" smtClean="0"/>
              <a:t>=(X, </a:t>
            </a:r>
            <a:r>
              <a:rPr lang="en-US" dirty="0"/>
              <a:t>E), X</a:t>
            </a:r>
            <a:r>
              <a:rPr lang="en-US" dirty="0" smtClean="0"/>
              <a:t> </a:t>
            </a:r>
            <a:r>
              <a:rPr lang="en-US" dirty="0" err="1"/>
              <a:t>gồm</a:t>
            </a:r>
            <a:r>
              <a:rPr lang="en-US" dirty="0"/>
              <a:t> n </a:t>
            </a:r>
            <a:r>
              <a:rPr lang="en-US" dirty="0" err="1"/>
              <a:t>đỉnh</a:t>
            </a:r>
            <a:endParaRPr lang="en-US" dirty="0"/>
          </a:p>
          <a:p>
            <a:pPr>
              <a:spcAft>
                <a:spcPts val="600"/>
              </a:spcAft>
              <a:buFont typeface="Wingdings" pitchFamily="2" charset="2"/>
              <a:buNone/>
              <a:defRPr/>
            </a:pPr>
            <a:r>
              <a:rPr lang="en-US" b="1" u="sng" dirty="0">
                <a:solidFill>
                  <a:srgbClr val="0000FF"/>
                </a:solidFill>
              </a:rPr>
              <a:t>Output</a:t>
            </a:r>
            <a:r>
              <a:rPr lang="en-US" dirty="0"/>
              <a:t>: </a:t>
            </a:r>
            <a:r>
              <a:rPr lang="en-US" dirty="0" err="1"/>
              <a:t>Cây</a:t>
            </a:r>
            <a:r>
              <a:rPr lang="en-US" dirty="0"/>
              <a:t> </a:t>
            </a:r>
            <a:r>
              <a:rPr lang="en-US" dirty="0" err="1"/>
              <a:t>khung</a:t>
            </a:r>
            <a:r>
              <a:rPr lang="en-US" dirty="0"/>
              <a:t> </a:t>
            </a:r>
            <a:r>
              <a:rPr lang="en-US" dirty="0" err="1"/>
              <a:t>ngắn</a:t>
            </a:r>
            <a:r>
              <a:rPr lang="en-US" dirty="0"/>
              <a:t> </a:t>
            </a:r>
            <a:r>
              <a:rPr lang="en-US" dirty="0" err="1"/>
              <a:t>nhất</a:t>
            </a:r>
            <a:r>
              <a:rPr lang="en-US" dirty="0"/>
              <a:t> T=(V, U) của G</a:t>
            </a:r>
          </a:p>
          <a:p>
            <a:pPr marL="0" indent="0">
              <a:spcAft>
                <a:spcPts val="600"/>
              </a:spcAft>
              <a:buNone/>
              <a:defRPr/>
            </a:pPr>
            <a:r>
              <a:rPr lang="en-US" b="1" dirty="0" err="1">
                <a:solidFill>
                  <a:srgbClr val="00B050"/>
                </a:solidFill>
              </a:rPr>
              <a:t>Bước</a:t>
            </a:r>
            <a:r>
              <a:rPr lang="en-US" b="1" dirty="0">
                <a:solidFill>
                  <a:srgbClr val="00B050"/>
                </a:solidFill>
              </a:rPr>
              <a:t> 1. </a:t>
            </a:r>
            <a:r>
              <a:rPr lang="vi-VN" dirty="0" err="1"/>
              <a:t>Chọn</a:t>
            </a:r>
            <a:r>
              <a:rPr lang="vi-VN" dirty="0"/>
              <a:t> </a:t>
            </a:r>
            <a:r>
              <a:rPr lang="vi-VN" dirty="0" err="1"/>
              <a:t>tùy</a:t>
            </a:r>
            <a:r>
              <a:rPr lang="vi-VN" dirty="0"/>
              <a:t> ý v </a:t>
            </a:r>
            <a:r>
              <a:rPr lang="vi-VN" dirty="0">
                <a:sym typeface="Symbol"/>
              </a:rPr>
              <a:t> X </a:t>
            </a:r>
            <a:r>
              <a:rPr lang="vi-VN" dirty="0" err="1">
                <a:sym typeface="Symbol"/>
              </a:rPr>
              <a:t>và</a:t>
            </a:r>
            <a:r>
              <a:rPr lang="vi-VN" dirty="0">
                <a:sym typeface="Symbol"/>
              </a:rPr>
              <a:t> </a:t>
            </a:r>
            <a:r>
              <a:rPr lang="vi-VN" dirty="0" err="1">
                <a:sym typeface="Symbol"/>
              </a:rPr>
              <a:t>khởi</a:t>
            </a:r>
            <a:r>
              <a:rPr lang="vi-VN" dirty="0">
                <a:sym typeface="Symbol"/>
              </a:rPr>
              <a:t> </a:t>
            </a:r>
            <a:r>
              <a:rPr lang="vi-VN" dirty="0" err="1">
                <a:sym typeface="Symbol"/>
              </a:rPr>
              <a:t>tạo</a:t>
            </a:r>
            <a:r>
              <a:rPr lang="vi-VN" dirty="0">
                <a:sym typeface="Symbol"/>
              </a:rPr>
              <a:t> </a:t>
            </a:r>
            <a:r>
              <a:rPr lang="vi-VN" b="1" dirty="0">
                <a:solidFill>
                  <a:srgbClr val="FF0000"/>
                </a:solidFill>
                <a:sym typeface="Symbol"/>
              </a:rPr>
              <a:t>V</a:t>
            </a:r>
            <a:r>
              <a:rPr lang="vi-VN" dirty="0">
                <a:sym typeface="Symbol"/>
              </a:rPr>
              <a:t> := { v };  </a:t>
            </a:r>
            <a:r>
              <a:rPr lang="en-US" dirty="0">
                <a:sym typeface="Symbol"/>
              </a:rPr>
              <a:t>U</a:t>
            </a:r>
            <a:r>
              <a:rPr lang="vi-VN" dirty="0">
                <a:sym typeface="Symbol"/>
              </a:rPr>
              <a:t> := </a:t>
            </a:r>
            <a:r>
              <a:rPr lang="en-US" dirty="0">
                <a:sym typeface="Symbol"/>
              </a:rPr>
              <a:t>;</a:t>
            </a:r>
            <a:endParaRPr lang="vi-VN" dirty="0">
              <a:sym typeface="Symbol"/>
            </a:endParaRPr>
          </a:p>
          <a:p>
            <a:pPr marL="0" indent="0">
              <a:spcAft>
                <a:spcPts val="600"/>
              </a:spcAft>
              <a:buNone/>
              <a:defRPr/>
            </a:pPr>
            <a:r>
              <a:rPr lang="en-US" b="1" dirty="0" err="1">
                <a:solidFill>
                  <a:srgbClr val="00B050"/>
                </a:solidFill>
              </a:rPr>
              <a:t>Bước</a:t>
            </a:r>
            <a:r>
              <a:rPr lang="en-US" b="1" dirty="0">
                <a:solidFill>
                  <a:srgbClr val="00B050"/>
                </a:solidFill>
              </a:rPr>
              <a:t> 2. </a:t>
            </a:r>
            <a:r>
              <a:rPr lang="en-US" dirty="0" err="1"/>
              <a:t>Chọn</a:t>
            </a:r>
            <a:r>
              <a:rPr lang="en-US" dirty="0"/>
              <a:t> </a:t>
            </a:r>
            <a:r>
              <a:rPr lang="en-US" dirty="0" err="1"/>
              <a:t>cạnh</a:t>
            </a:r>
            <a:r>
              <a:rPr lang="en-US" dirty="0"/>
              <a:t> </a:t>
            </a:r>
            <a:r>
              <a:rPr lang="vi-VN" dirty="0"/>
              <a:t>e </a:t>
            </a:r>
            <a:r>
              <a:rPr lang="en-US" dirty="0"/>
              <a:t>có </a:t>
            </a:r>
            <a:r>
              <a:rPr lang="en-US" dirty="0" err="1"/>
              <a:t>trọng</a:t>
            </a:r>
            <a:r>
              <a:rPr lang="en-US" dirty="0"/>
              <a:t> </a:t>
            </a:r>
            <a:r>
              <a:rPr lang="en-US" dirty="0" err="1"/>
              <a:t>lượng</a:t>
            </a:r>
            <a:r>
              <a:rPr lang="en-US" dirty="0"/>
              <a:t> </a:t>
            </a:r>
            <a:r>
              <a:rPr lang="en-US" dirty="0" err="1"/>
              <a:t>nhỏ</a:t>
            </a:r>
            <a:r>
              <a:rPr lang="en-US" dirty="0"/>
              <a:t> </a:t>
            </a:r>
            <a:r>
              <a:rPr lang="en-US" dirty="0" err="1"/>
              <a:t>nhất</a:t>
            </a:r>
            <a:r>
              <a:rPr lang="en-US" dirty="0"/>
              <a:t> trong các </a:t>
            </a:r>
            <a:r>
              <a:rPr lang="en-US" dirty="0" err="1"/>
              <a:t>cạnh</a:t>
            </a:r>
            <a:r>
              <a:rPr lang="en-US" dirty="0"/>
              <a:t> </a:t>
            </a:r>
            <a:r>
              <a:rPr lang="en-US" dirty="0" err="1"/>
              <a:t>wv</a:t>
            </a:r>
            <a:r>
              <a:rPr lang="en-US" dirty="0"/>
              <a:t> </a:t>
            </a:r>
            <a:r>
              <a:rPr lang="vi-VN" dirty="0" err="1"/>
              <a:t>mà</a:t>
            </a:r>
            <a:r>
              <a:rPr lang="vi-VN" dirty="0"/>
              <a:t>  w </a:t>
            </a:r>
            <a:r>
              <a:rPr lang="vi-VN" dirty="0">
                <a:sym typeface="Symbol"/>
              </a:rPr>
              <a:t> X\</a:t>
            </a:r>
            <a:r>
              <a:rPr lang="en-US" dirty="0">
                <a:sym typeface="Symbol"/>
              </a:rPr>
              <a:t>V</a:t>
            </a:r>
            <a:r>
              <a:rPr lang="vi-VN" dirty="0">
                <a:sym typeface="Symbol"/>
              </a:rPr>
              <a:t> </a:t>
            </a:r>
            <a:r>
              <a:rPr lang="vi-VN" dirty="0" err="1">
                <a:sym typeface="Symbol"/>
              </a:rPr>
              <a:t>và</a:t>
            </a:r>
            <a:r>
              <a:rPr lang="vi-VN" dirty="0">
                <a:sym typeface="Symbol"/>
              </a:rPr>
              <a:t> v  </a:t>
            </a:r>
            <a:r>
              <a:rPr lang="en-US" b="1" dirty="0">
                <a:solidFill>
                  <a:srgbClr val="FF0000"/>
                </a:solidFill>
                <a:sym typeface="Symbol"/>
              </a:rPr>
              <a:t>V </a:t>
            </a:r>
            <a:r>
              <a:rPr lang="en-US" dirty="0">
                <a:sym typeface="Symbol"/>
              </a:rPr>
              <a:t>(không </a:t>
            </a:r>
            <a:r>
              <a:rPr lang="en-US" dirty="0" err="1">
                <a:sym typeface="Symbol"/>
              </a:rPr>
              <a:t>sinh</a:t>
            </a:r>
            <a:r>
              <a:rPr lang="en-US" dirty="0">
                <a:sym typeface="Symbol"/>
              </a:rPr>
              <a:t> ra chu trình)</a:t>
            </a:r>
            <a:endParaRPr lang="vi-VN" dirty="0">
              <a:sym typeface="Symbol"/>
            </a:endParaRPr>
          </a:p>
          <a:p>
            <a:pPr marL="0" indent="0">
              <a:spcAft>
                <a:spcPts val="600"/>
              </a:spcAft>
              <a:buNone/>
              <a:defRPr/>
            </a:pPr>
            <a:r>
              <a:rPr lang="en-US" b="1" dirty="0" err="1">
                <a:solidFill>
                  <a:srgbClr val="00B050"/>
                </a:solidFill>
              </a:rPr>
              <a:t>Bước</a:t>
            </a:r>
            <a:r>
              <a:rPr lang="en-US" b="1" dirty="0">
                <a:solidFill>
                  <a:srgbClr val="00B050"/>
                </a:solidFill>
              </a:rPr>
              <a:t> 3. </a:t>
            </a:r>
            <a:r>
              <a:rPr lang="vi-VN" dirty="0"/>
              <a:t>V := V </a:t>
            </a:r>
            <a:r>
              <a:rPr lang="vi-VN" dirty="0">
                <a:sym typeface="Symbol"/>
              </a:rPr>
              <a:t> {w}</a:t>
            </a:r>
            <a:r>
              <a:rPr lang="en-US" dirty="0">
                <a:sym typeface="Symbol"/>
              </a:rPr>
              <a:t>; U</a:t>
            </a:r>
            <a:r>
              <a:rPr lang="vi-VN" dirty="0">
                <a:sym typeface="Symbol"/>
              </a:rPr>
              <a:t> := </a:t>
            </a:r>
            <a:r>
              <a:rPr lang="en-US" dirty="0">
                <a:sym typeface="Symbol"/>
              </a:rPr>
              <a:t>U</a:t>
            </a:r>
            <a:r>
              <a:rPr lang="vi-VN" dirty="0">
                <a:sym typeface="Symbol"/>
              </a:rPr>
              <a:t>  {e}</a:t>
            </a:r>
          </a:p>
          <a:p>
            <a:pPr marL="0" indent="0">
              <a:spcAft>
                <a:spcPts val="600"/>
              </a:spcAft>
              <a:buNone/>
              <a:defRPr/>
            </a:pPr>
            <a:r>
              <a:rPr lang="en-US" b="1" dirty="0" err="1">
                <a:solidFill>
                  <a:srgbClr val="00B050"/>
                </a:solidFill>
              </a:rPr>
              <a:t>Bước</a:t>
            </a:r>
            <a:r>
              <a:rPr lang="en-US" b="1" dirty="0">
                <a:solidFill>
                  <a:srgbClr val="00B050"/>
                </a:solidFill>
              </a:rPr>
              <a:t> 4. </a:t>
            </a:r>
            <a:r>
              <a:rPr lang="vi-VN" dirty="0" err="1"/>
              <a:t>Nếu</a:t>
            </a:r>
            <a:r>
              <a:rPr lang="vi-VN" dirty="0"/>
              <a:t> </a:t>
            </a:r>
            <a:r>
              <a:rPr lang="en-US" dirty="0"/>
              <a:t>U</a:t>
            </a:r>
            <a:r>
              <a:rPr lang="vi-VN" dirty="0"/>
              <a:t> </a:t>
            </a:r>
            <a:r>
              <a:rPr lang="vi-VN" dirty="0" err="1"/>
              <a:t>đủ</a:t>
            </a:r>
            <a:r>
              <a:rPr lang="vi-VN" dirty="0"/>
              <a:t> </a:t>
            </a:r>
            <a:r>
              <a:rPr lang="en-US" dirty="0"/>
              <a:t>n</a:t>
            </a:r>
            <a:r>
              <a:rPr lang="vi-VN" dirty="0"/>
              <a:t>-1 </a:t>
            </a:r>
            <a:r>
              <a:rPr lang="en-US" dirty="0" err="1"/>
              <a:t>cạnh</a:t>
            </a:r>
            <a:r>
              <a:rPr lang="vi-VN" dirty="0"/>
              <a:t> </a:t>
            </a:r>
            <a:r>
              <a:rPr lang="vi-VN" dirty="0" err="1"/>
              <a:t>thì</a:t>
            </a:r>
            <a:r>
              <a:rPr lang="vi-VN" dirty="0"/>
              <a:t> </a:t>
            </a:r>
            <a:r>
              <a:rPr lang="vi-VN" dirty="0" err="1"/>
              <a:t>dừng</a:t>
            </a:r>
            <a:r>
              <a:rPr lang="vi-VN" dirty="0"/>
              <a:t>, </a:t>
            </a:r>
            <a:r>
              <a:rPr lang="vi-VN" dirty="0" err="1"/>
              <a:t>ngược</a:t>
            </a:r>
            <a:r>
              <a:rPr lang="vi-VN" dirty="0"/>
              <a:t> </a:t>
            </a:r>
            <a:r>
              <a:rPr lang="vi-VN" dirty="0" err="1"/>
              <a:t>lại</a:t>
            </a:r>
            <a:r>
              <a:rPr lang="vi-VN" dirty="0"/>
              <a:t> </a:t>
            </a:r>
            <a:r>
              <a:rPr lang="en-US" dirty="0" err="1"/>
              <a:t>lặp</a:t>
            </a:r>
            <a:r>
              <a:rPr lang="en-US" dirty="0"/>
              <a:t> </a:t>
            </a:r>
            <a:r>
              <a:rPr lang="en-US" dirty="0" err="1"/>
              <a:t>từ</a:t>
            </a:r>
            <a:r>
              <a:rPr lang="vi-VN" dirty="0"/>
              <a:t> </a:t>
            </a:r>
            <a:r>
              <a:rPr lang="vi-VN" dirty="0" err="1"/>
              <a:t>bước</a:t>
            </a:r>
            <a:r>
              <a:rPr lang="vi-VN" dirty="0"/>
              <a:t> 2.</a:t>
            </a:r>
            <a:endParaRPr lang="en-US" dirty="0"/>
          </a:p>
          <a:p>
            <a:pPr>
              <a:spcAft>
                <a:spcPts val="600"/>
              </a:spcAft>
              <a:buFont typeface="Wingdings" pitchFamily="2" charset="2"/>
              <a:buNone/>
              <a:defRPr/>
            </a:pPr>
            <a:endParaRPr lang="en-SG" dirty="0"/>
          </a:p>
        </p:txBody>
      </p:sp>
      <p:sp>
        <p:nvSpPr>
          <p:cNvPr id="7" name="TextBox 6"/>
          <p:cNvSpPr txBox="1"/>
          <p:nvPr/>
        </p:nvSpPr>
        <p:spPr>
          <a:xfrm>
            <a:off x="152400" y="207258"/>
            <a:ext cx="8763000" cy="630942"/>
          </a:xfrm>
          <a:prstGeom prst="rect">
            <a:avLst/>
          </a:prstGeom>
          <a:noFill/>
        </p:spPr>
        <p:txBody>
          <a:bodyPr wrap="square" rtlCol="0">
            <a:spAutoFit/>
          </a:bodyPr>
          <a:lstStyle/>
          <a:p>
            <a:pPr algn="l"/>
            <a:r>
              <a:rPr lang="en-US" sz="3500">
                <a:solidFill>
                  <a:srgbClr val="FFFF66"/>
                </a:solidFill>
                <a:latin typeface="+mj-lt"/>
              </a:rPr>
              <a:t>Thuật toán Prim</a:t>
            </a:r>
          </a:p>
        </p:txBody>
      </p:sp>
    </p:spTree>
    <p:extLst>
      <p:ext uri="{BB962C8B-B14F-4D97-AF65-F5344CB8AC3E}">
        <p14:creationId xmlns:p14="http://schemas.microsoft.com/office/powerpoint/2010/main" val="995286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Oval 5"/>
          <p:cNvSpPr>
            <a:spLocks noChangeArrowheads="1"/>
          </p:cNvSpPr>
          <p:nvPr/>
        </p:nvSpPr>
        <p:spPr bwMode="auto">
          <a:xfrm>
            <a:off x="3733800" y="4049712"/>
            <a:ext cx="533400" cy="609600"/>
          </a:xfrm>
          <a:prstGeom prst="ellipse">
            <a:avLst/>
          </a:prstGeom>
          <a:noFill/>
          <a:ln w="28575" algn="ctr">
            <a:solidFill>
              <a:srgbClr val="002060"/>
            </a:solidFill>
            <a:round/>
            <a:headEnd/>
            <a:tailEnd/>
          </a:ln>
        </p:spPr>
        <p:txBody>
          <a:bodyPr/>
          <a:lstStyle/>
          <a:p>
            <a:pPr marL="342900" indent="-342900" algn="ctr" eaLnBrk="1" hangingPunct="1">
              <a:spcBef>
                <a:spcPct val="20000"/>
              </a:spcBef>
            </a:pPr>
            <a:r>
              <a:rPr lang="en-US" sz="2400" b="0">
                <a:solidFill>
                  <a:srgbClr val="0033CC"/>
                </a:solidFill>
                <a:latin typeface="Arial" charset="0"/>
              </a:rPr>
              <a:t>C</a:t>
            </a:r>
            <a:endParaRPr lang="en-SG" sz="2400" b="0">
              <a:solidFill>
                <a:srgbClr val="0033CC"/>
              </a:solidFill>
              <a:latin typeface="Arial" charset="0"/>
            </a:endParaRPr>
          </a:p>
        </p:txBody>
      </p:sp>
      <p:sp>
        <p:nvSpPr>
          <p:cNvPr id="9223" name="Oval 6"/>
          <p:cNvSpPr>
            <a:spLocks noChangeArrowheads="1"/>
          </p:cNvSpPr>
          <p:nvPr/>
        </p:nvSpPr>
        <p:spPr bwMode="auto">
          <a:xfrm>
            <a:off x="3352800" y="2449512"/>
            <a:ext cx="533400" cy="609600"/>
          </a:xfrm>
          <a:prstGeom prst="ellipse">
            <a:avLst/>
          </a:prstGeom>
          <a:noFill/>
          <a:ln w="28575" algn="ctr">
            <a:solidFill>
              <a:srgbClr val="002060"/>
            </a:solidFill>
            <a:round/>
            <a:headEnd/>
            <a:tailEnd/>
          </a:ln>
        </p:spPr>
        <p:txBody>
          <a:bodyPr/>
          <a:lstStyle/>
          <a:p>
            <a:pPr marL="342900" indent="-342900" algn="ctr" eaLnBrk="1" hangingPunct="1">
              <a:spcBef>
                <a:spcPct val="20000"/>
              </a:spcBef>
            </a:pPr>
            <a:r>
              <a:rPr lang="en-US" sz="2400" b="0">
                <a:solidFill>
                  <a:srgbClr val="0033CC"/>
                </a:solidFill>
                <a:latin typeface="Arial" charset="0"/>
              </a:rPr>
              <a:t>A</a:t>
            </a:r>
            <a:endParaRPr lang="en-SG" sz="2400" b="0">
              <a:solidFill>
                <a:srgbClr val="0033CC"/>
              </a:solidFill>
              <a:latin typeface="Arial" charset="0"/>
            </a:endParaRPr>
          </a:p>
        </p:txBody>
      </p:sp>
      <p:sp>
        <p:nvSpPr>
          <p:cNvPr id="9224" name="Oval 7"/>
          <p:cNvSpPr>
            <a:spLocks noChangeArrowheads="1"/>
          </p:cNvSpPr>
          <p:nvPr/>
        </p:nvSpPr>
        <p:spPr bwMode="auto">
          <a:xfrm>
            <a:off x="4953000" y="2373312"/>
            <a:ext cx="533400" cy="609600"/>
          </a:xfrm>
          <a:prstGeom prst="ellipse">
            <a:avLst/>
          </a:prstGeom>
          <a:noFill/>
          <a:ln w="28575" algn="ctr">
            <a:solidFill>
              <a:srgbClr val="002060"/>
            </a:solidFill>
            <a:round/>
            <a:headEnd/>
            <a:tailEnd/>
          </a:ln>
        </p:spPr>
        <p:txBody>
          <a:bodyPr/>
          <a:lstStyle/>
          <a:p>
            <a:pPr marL="342900" indent="-342900" algn="ctr" eaLnBrk="1" hangingPunct="1">
              <a:spcBef>
                <a:spcPct val="20000"/>
              </a:spcBef>
            </a:pPr>
            <a:r>
              <a:rPr lang="en-US" sz="2400" b="0">
                <a:solidFill>
                  <a:srgbClr val="0033CC"/>
                </a:solidFill>
                <a:latin typeface="Arial" charset="0"/>
              </a:rPr>
              <a:t>B</a:t>
            </a:r>
            <a:endParaRPr lang="en-SG" sz="2400" b="0">
              <a:solidFill>
                <a:srgbClr val="0033CC"/>
              </a:solidFill>
              <a:latin typeface="Arial" charset="0"/>
            </a:endParaRPr>
          </a:p>
        </p:txBody>
      </p:sp>
      <p:cxnSp>
        <p:nvCxnSpPr>
          <p:cNvPr id="9225" name="Straight Connector 8"/>
          <p:cNvCxnSpPr>
            <a:cxnSpLocks noChangeShapeType="1"/>
            <a:stCxn id="9223" idx="6"/>
            <a:endCxn id="9224" idx="2"/>
          </p:cNvCxnSpPr>
          <p:nvPr/>
        </p:nvCxnSpPr>
        <p:spPr bwMode="auto">
          <a:xfrm flipV="1">
            <a:off x="3886200" y="2678112"/>
            <a:ext cx="1066800" cy="76200"/>
          </a:xfrm>
          <a:prstGeom prst="line">
            <a:avLst/>
          </a:prstGeom>
          <a:noFill/>
          <a:ln w="38100" algn="ctr">
            <a:solidFill>
              <a:srgbClr val="002060"/>
            </a:solidFill>
            <a:round/>
            <a:headEnd/>
            <a:tailEnd/>
          </a:ln>
        </p:spPr>
      </p:cxnSp>
      <p:cxnSp>
        <p:nvCxnSpPr>
          <p:cNvPr id="9226" name="Straight Connector 9"/>
          <p:cNvCxnSpPr>
            <a:cxnSpLocks noChangeShapeType="1"/>
            <a:stCxn id="9223" idx="4"/>
            <a:endCxn id="9222" idx="0"/>
          </p:cNvCxnSpPr>
          <p:nvPr/>
        </p:nvCxnSpPr>
        <p:spPr bwMode="auto">
          <a:xfrm rot="16200000" flipH="1">
            <a:off x="3314700" y="3363912"/>
            <a:ext cx="990600" cy="381000"/>
          </a:xfrm>
          <a:prstGeom prst="line">
            <a:avLst/>
          </a:prstGeom>
          <a:noFill/>
          <a:ln w="38100" algn="ctr">
            <a:solidFill>
              <a:srgbClr val="002060"/>
            </a:solidFill>
            <a:round/>
            <a:headEnd/>
            <a:tailEnd/>
          </a:ln>
        </p:spPr>
      </p:cxnSp>
      <p:sp>
        <p:nvSpPr>
          <p:cNvPr id="9227" name="Oval 10"/>
          <p:cNvSpPr>
            <a:spLocks noChangeArrowheads="1"/>
          </p:cNvSpPr>
          <p:nvPr/>
        </p:nvSpPr>
        <p:spPr bwMode="auto">
          <a:xfrm>
            <a:off x="6629400" y="1992312"/>
            <a:ext cx="533400" cy="609600"/>
          </a:xfrm>
          <a:prstGeom prst="ellipse">
            <a:avLst/>
          </a:prstGeom>
          <a:noFill/>
          <a:ln w="28575" algn="ctr">
            <a:solidFill>
              <a:srgbClr val="002060"/>
            </a:solidFill>
            <a:round/>
            <a:headEnd/>
            <a:tailEnd/>
          </a:ln>
        </p:spPr>
        <p:txBody>
          <a:bodyPr/>
          <a:lstStyle/>
          <a:p>
            <a:pPr marL="342900" indent="-342900" algn="ctr" eaLnBrk="1" hangingPunct="1">
              <a:spcBef>
                <a:spcPct val="20000"/>
              </a:spcBef>
            </a:pPr>
            <a:r>
              <a:rPr lang="en-US" sz="2400" b="0">
                <a:solidFill>
                  <a:srgbClr val="0033CC"/>
                </a:solidFill>
                <a:latin typeface="Arial" charset="0"/>
              </a:rPr>
              <a:t>D</a:t>
            </a:r>
            <a:endParaRPr lang="en-SG" sz="2400" b="0">
              <a:solidFill>
                <a:srgbClr val="0033CC"/>
              </a:solidFill>
              <a:latin typeface="Arial" charset="0"/>
            </a:endParaRPr>
          </a:p>
        </p:txBody>
      </p:sp>
      <p:sp>
        <p:nvSpPr>
          <p:cNvPr id="9228" name="Oval 11"/>
          <p:cNvSpPr>
            <a:spLocks noChangeArrowheads="1"/>
          </p:cNvSpPr>
          <p:nvPr/>
        </p:nvSpPr>
        <p:spPr bwMode="auto">
          <a:xfrm>
            <a:off x="6096000" y="3897312"/>
            <a:ext cx="533400" cy="609600"/>
          </a:xfrm>
          <a:prstGeom prst="ellipse">
            <a:avLst/>
          </a:prstGeom>
          <a:noFill/>
          <a:ln w="28575" algn="ctr">
            <a:solidFill>
              <a:srgbClr val="002060"/>
            </a:solidFill>
            <a:round/>
            <a:headEnd/>
            <a:tailEnd/>
          </a:ln>
        </p:spPr>
        <p:txBody>
          <a:bodyPr/>
          <a:lstStyle/>
          <a:p>
            <a:pPr marL="342900" indent="-342900" algn="ctr" eaLnBrk="1" hangingPunct="1">
              <a:spcBef>
                <a:spcPct val="20000"/>
              </a:spcBef>
            </a:pPr>
            <a:r>
              <a:rPr lang="en-US" sz="2400" b="0">
                <a:solidFill>
                  <a:srgbClr val="0033CC"/>
                </a:solidFill>
                <a:latin typeface="Arial" charset="0"/>
              </a:rPr>
              <a:t>E</a:t>
            </a:r>
            <a:endParaRPr lang="en-SG" sz="2400" b="0">
              <a:solidFill>
                <a:srgbClr val="0033CC"/>
              </a:solidFill>
              <a:latin typeface="Arial" charset="0"/>
            </a:endParaRPr>
          </a:p>
        </p:txBody>
      </p:sp>
      <p:cxnSp>
        <p:nvCxnSpPr>
          <p:cNvPr id="9229" name="Straight Connector 12"/>
          <p:cNvCxnSpPr>
            <a:cxnSpLocks noChangeShapeType="1"/>
            <a:stCxn id="9224" idx="6"/>
            <a:endCxn id="9227" idx="2"/>
          </p:cNvCxnSpPr>
          <p:nvPr/>
        </p:nvCxnSpPr>
        <p:spPr bwMode="auto">
          <a:xfrm flipV="1">
            <a:off x="5486400" y="2297112"/>
            <a:ext cx="1143000" cy="381000"/>
          </a:xfrm>
          <a:prstGeom prst="line">
            <a:avLst/>
          </a:prstGeom>
          <a:noFill/>
          <a:ln w="38100" algn="ctr">
            <a:solidFill>
              <a:srgbClr val="002060"/>
            </a:solidFill>
            <a:round/>
            <a:headEnd/>
            <a:tailEnd/>
          </a:ln>
        </p:spPr>
      </p:cxnSp>
      <p:cxnSp>
        <p:nvCxnSpPr>
          <p:cNvPr id="9230" name="Straight Connector 13"/>
          <p:cNvCxnSpPr>
            <a:cxnSpLocks noChangeShapeType="1"/>
            <a:stCxn id="9224" idx="5"/>
            <a:endCxn id="9228" idx="1"/>
          </p:cNvCxnSpPr>
          <p:nvPr/>
        </p:nvCxnSpPr>
        <p:spPr bwMode="auto">
          <a:xfrm rot="16200000" flipH="1">
            <a:off x="5245101" y="3057524"/>
            <a:ext cx="1092200" cy="765175"/>
          </a:xfrm>
          <a:prstGeom prst="line">
            <a:avLst/>
          </a:prstGeom>
          <a:noFill/>
          <a:ln w="38100" algn="ctr">
            <a:solidFill>
              <a:srgbClr val="002060"/>
            </a:solidFill>
            <a:round/>
            <a:headEnd/>
            <a:tailEnd/>
          </a:ln>
        </p:spPr>
      </p:cxnSp>
      <p:sp>
        <p:nvSpPr>
          <p:cNvPr id="9231" name="Oval 14"/>
          <p:cNvSpPr>
            <a:spLocks noChangeArrowheads="1"/>
          </p:cNvSpPr>
          <p:nvPr/>
        </p:nvSpPr>
        <p:spPr bwMode="auto">
          <a:xfrm>
            <a:off x="2003891" y="3124200"/>
            <a:ext cx="533400" cy="609600"/>
          </a:xfrm>
          <a:prstGeom prst="ellipse">
            <a:avLst/>
          </a:prstGeom>
          <a:noFill/>
          <a:ln w="28575" algn="ctr">
            <a:solidFill>
              <a:srgbClr val="002060"/>
            </a:solidFill>
            <a:round/>
            <a:headEnd/>
            <a:tailEnd/>
          </a:ln>
        </p:spPr>
        <p:txBody>
          <a:bodyPr/>
          <a:lstStyle/>
          <a:p>
            <a:pPr marL="342900" indent="-342900" algn="ctr" eaLnBrk="1" hangingPunct="1">
              <a:spcBef>
                <a:spcPct val="20000"/>
              </a:spcBef>
            </a:pPr>
            <a:r>
              <a:rPr lang="en-US" sz="2400" b="0">
                <a:solidFill>
                  <a:srgbClr val="0033CC"/>
                </a:solidFill>
                <a:latin typeface="Arial" charset="0"/>
              </a:rPr>
              <a:t>F</a:t>
            </a:r>
            <a:endParaRPr lang="en-SG" sz="2400" b="0">
              <a:solidFill>
                <a:srgbClr val="0033CC"/>
              </a:solidFill>
              <a:latin typeface="Arial" charset="0"/>
            </a:endParaRPr>
          </a:p>
        </p:txBody>
      </p:sp>
      <p:cxnSp>
        <p:nvCxnSpPr>
          <p:cNvPr id="9232" name="Straight Connector 15"/>
          <p:cNvCxnSpPr>
            <a:cxnSpLocks noChangeShapeType="1"/>
            <a:stCxn id="9231" idx="7"/>
            <a:endCxn id="9223" idx="2"/>
          </p:cNvCxnSpPr>
          <p:nvPr/>
        </p:nvCxnSpPr>
        <p:spPr bwMode="auto">
          <a:xfrm flipV="1">
            <a:off x="2459176" y="2754312"/>
            <a:ext cx="893624" cy="459162"/>
          </a:xfrm>
          <a:prstGeom prst="line">
            <a:avLst/>
          </a:prstGeom>
          <a:noFill/>
          <a:ln w="38100" algn="ctr">
            <a:solidFill>
              <a:srgbClr val="002060"/>
            </a:solidFill>
            <a:round/>
            <a:headEnd/>
            <a:tailEnd/>
          </a:ln>
        </p:spPr>
      </p:cxnSp>
      <p:cxnSp>
        <p:nvCxnSpPr>
          <p:cNvPr id="9233" name="Straight Connector 16"/>
          <p:cNvCxnSpPr>
            <a:cxnSpLocks noChangeShapeType="1"/>
            <a:stCxn id="9231" idx="5"/>
            <a:endCxn id="9222" idx="2"/>
          </p:cNvCxnSpPr>
          <p:nvPr/>
        </p:nvCxnSpPr>
        <p:spPr bwMode="auto">
          <a:xfrm>
            <a:off x="2459176" y="3644526"/>
            <a:ext cx="1274624" cy="709986"/>
          </a:xfrm>
          <a:prstGeom prst="line">
            <a:avLst/>
          </a:prstGeom>
          <a:noFill/>
          <a:ln w="38100" algn="ctr">
            <a:solidFill>
              <a:srgbClr val="002060"/>
            </a:solidFill>
            <a:round/>
            <a:headEnd/>
            <a:tailEnd/>
          </a:ln>
        </p:spPr>
      </p:cxnSp>
      <p:cxnSp>
        <p:nvCxnSpPr>
          <p:cNvPr id="9234" name="Straight Connector 17"/>
          <p:cNvCxnSpPr>
            <a:cxnSpLocks noChangeShapeType="1"/>
            <a:stCxn id="9222" idx="6"/>
            <a:endCxn id="9228" idx="2"/>
          </p:cNvCxnSpPr>
          <p:nvPr/>
        </p:nvCxnSpPr>
        <p:spPr bwMode="auto">
          <a:xfrm flipV="1">
            <a:off x="4267200" y="4202112"/>
            <a:ext cx="1828800" cy="152400"/>
          </a:xfrm>
          <a:prstGeom prst="line">
            <a:avLst/>
          </a:prstGeom>
          <a:noFill/>
          <a:ln w="38100" algn="ctr">
            <a:solidFill>
              <a:srgbClr val="002060"/>
            </a:solidFill>
            <a:round/>
            <a:headEnd/>
            <a:tailEnd/>
          </a:ln>
        </p:spPr>
      </p:cxnSp>
      <p:cxnSp>
        <p:nvCxnSpPr>
          <p:cNvPr id="9235" name="Straight Connector 18"/>
          <p:cNvCxnSpPr>
            <a:cxnSpLocks noChangeShapeType="1"/>
            <a:stCxn id="9228" idx="7"/>
            <a:endCxn id="9227" idx="4"/>
          </p:cNvCxnSpPr>
          <p:nvPr/>
        </p:nvCxnSpPr>
        <p:spPr bwMode="auto">
          <a:xfrm rot="5400000" flipH="1" flipV="1">
            <a:off x="6031707" y="3121818"/>
            <a:ext cx="1384300" cy="344487"/>
          </a:xfrm>
          <a:prstGeom prst="line">
            <a:avLst/>
          </a:prstGeom>
          <a:noFill/>
          <a:ln w="38100" algn="ctr">
            <a:solidFill>
              <a:srgbClr val="002060"/>
            </a:solidFill>
            <a:round/>
            <a:headEnd/>
            <a:tailEnd/>
          </a:ln>
        </p:spPr>
      </p:cxnSp>
      <p:cxnSp>
        <p:nvCxnSpPr>
          <p:cNvPr id="9236" name="Straight Connector 19"/>
          <p:cNvCxnSpPr>
            <a:cxnSpLocks noChangeShapeType="1"/>
            <a:stCxn id="9224" idx="3"/>
            <a:endCxn id="9222" idx="7"/>
          </p:cNvCxnSpPr>
          <p:nvPr/>
        </p:nvCxnSpPr>
        <p:spPr bwMode="auto">
          <a:xfrm rot="5400000">
            <a:off x="3987801" y="3095624"/>
            <a:ext cx="1244600" cy="841375"/>
          </a:xfrm>
          <a:prstGeom prst="line">
            <a:avLst/>
          </a:prstGeom>
          <a:noFill/>
          <a:ln w="38100" algn="ctr">
            <a:solidFill>
              <a:srgbClr val="002060"/>
            </a:solidFill>
            <a:round/>
            <a:headEnd/>
            <a:tailEnd/>
          </a:ln>
        </p:spPr>
      </p:cxnSp>
      <p:cxnSp>
        <p:nvCxnSpPr>
          <p:cNvPr id="9237" name="Straight Connector 22"/>
          <p:cNvCxnSpPr>
            <a:cxnSpLocks noChangeShapeType="1"/>
            <a:stCxn id="9227" idx="1"/>
            <a:endCxn id="9223" idx="0"/>
          </p:cNvCxnSpPr>
          <p:nvPr/>
        </p:nvCxnSpPr>
        <p:spPr bwMode="auto">
          <a:xfrm rot="-5400000" flipH="1" flipV="1">
            <a:off x="4979194" y="721518"/>
            <a:ext cx="368300" cy="3087688"/>
          </a:xfrm>
          <a:prstGeom prst="curvedConnector3">
            <a:avLst>
              <a:gd name="adj1" fmla="val -86398"/>
            </a:avLst>
          </a:prstGeom>
          <a:noFill/>
          <a:ln w="38100" algn="ctr">
            <a:solidFill>
              <a:srgbClr val="002060"/>
            </a:solidFill>
            <a:round/>
            <a:headEnd/>
            <a:tailEnd/>
          </a:ln>
        </p:spPr>
      </p:cxnSp>
      <p:cxnSp>
        <p:nvCxnSpPr>
          <p:cNvPr id="26645" name="Straight Connector 22"/>
          <p:cNvCxnSpPr>
            <a:cxnSpLocks noChangeShapeType="1"/>
            <a:stCxn id="9222" idx="5"/>
            <a:endCxn id="9222" idx="2"/>
          </p:cNvCxnSpPr>
          <p:nvPr/>
        </p:nvCxnSpPr>
        <p:spPr bwMode="auto">
          <a:xfrm rot="5400000" flipH="1">
            <a:off x="3853657" y="4234655"/>
            <a:ext cx="215900" cy="455613"/>
          </a:xfrm>
          <a:prstGeom prst="curvedConnector4">
            <a:avLst>
              <a:gd name="adj1" fmla="val -280468"/>
              <a:gd name="adj2" fmla="val 219157"/>
            </a:avLst>
          </a:prstGeom>
          <a:noFill/>
          <a:ln w="38100" algn="ctr">
            <a:solidFill>
              <a:srgbClr val="002060"/>
            </a:solidFill>
            <a:round/>
            <a:headEnd/>
            <a:tailEnd/>
          </a:ln>
        </p:spPr>
      </p:cxnSp>
      <p:sp>
        <p:nvSpPr>
          <p:cNvPr id="24" name="TextBox 23"/>
          <p:cNvSpPr txBox="1"/>
          <p:nvPr/>
        </p:nvSpPr>
        <p:spPr>
          <a:xfrm>
            <a:off x="609600" y="5257800"/>
            <a:ext cx="3581400" cy="523875"/>
          </a:xfrm>
          <a:prstGeom prst="rect">
            <a:avLst/>
          </a:prstGeom>
          <a:noFill/>
        </p:spPr>
        <p:txBody>
          <a:bodyPr>
            <a:spAutoFit/>
          </a:bodyPr>
          <a:lstStyle/>
          <a:p>
            <a:pPr>
              <a:defRPr/>
            </a:pPr>
            <a:r>
              <a:rPr lang="en-US" sz="2800">
                <a:solidFill>
                  <a:srgbClr val="0033CC"/>
                </a:solidFill>
                <a:latin typeface="+mn-lt"/>
              </a:rPr>
              <a:t>V = {F, C, A, D, E, B}</a:t>
            </a:r>
            <a:endParaRPr lang="en-SG" sz="2800">
              <a:solidFill>
                <a:srgbClr val="0033CC"/>
              </a:solidFill>
              <a:latin typeface="+mn-lt"/>
            </a:endParaRPr>
          </a:p>
        </p:txBody>
      </p:sp>
      <p:sp>
        <p:nvSpPr>
          <p:cNvPr id="25" name="TextBox 24"/>
          <p:cNvSpPr txBox="1"/>
          <p:nvPr/>
        </p:nvSpPr>
        <p:spPr>
          <a:xfrm>
            <a:off x="4343400" y="5257800"/>
            <a:ext cx="4495800" cy="523875"/>
          </a:xfrm>
          <a:prstGeom prst="rect">
            <a:avLst/>
          </a:prstGeom>
          <a:noFill/>
        </p:spPr>
        <p:txBody>
          <a:bodyPr>
            <a:spAutoFit/>
          </a:bodyPr>
          <a:lstStyle/>
          <a:p>
            <a:pPr>
              <a:defRPr/>
            </a:pPr>
            <a:r>
              <a:rPr lang="en-US" sz="2800">
                <a:solidFill>
                  <a:srgbClr val="0033CC"/>
                </a:solidFill>
                <a:latin typeface="+mn-lt"/>
              </a:rPr>
              <a:t>U = {FC, CA, AD, DE, EB}</a:t>
            </a:r>
            <a:endParaRPr lang="en-SG" sz="2800">
              <a:solidFill>
                <a:srgbClr val="0033CC"/>
              </a:solidFill>
              <a:latin typeface="+mn-lt"/>
            </a:endParaRPr>
          </a:p>
        </p:txBody>
      </p:sp>
      <p:sp>
        <p:nvSpPr>
          <p:cNvPr id="26648" name="TextBox 25"/>
          <p:cNvSpPr txBox="1">
            <a:spLocks noChangeArrowheads="1"/>
          </p:cNvSpPr>
          <p:nvPr/>
        </p:nvSpPr>
        <p:spPr bwMode="auto">
          <a:xfrm>
            <a:off x="2590800" y="2678112"/>
            <a:ext cx="457200" cy="369888"/>
          </a:xfrm>
          <a:prstGeom prst="rect">
            <a:avLst/>
          </a:prstGeom>
          <a:noFill/>
          <a:ln w="9525">
            <a:noFill/>
            <a:miter lim="800000"/>
            <a:headEnd/>
            <a:tailEnd/>
          </a:ln>
        </p:spPr>
        <p:txBody>
          <a:bodyPr>
            <a:spAutoFit/>
          </a:bodyPr>
          <a:lstStyle/>
          <a:p>
            <a:r>
              <a:rPr lang="en-US">
                <a:solidFill>
                  <a:srgbClr val="002060"/>
                </a:solidFill>
              </a:rPr>
              <a:t>10</a:t>
            </a:r>
            <a:endParaRPr lang="en-SG">
              <a:solidFill>
                <a:srgbClr val="002060"/>
              </a:solidFill>
            </a:endParaRPr>
          </a:p>
        </p:txBody>
      </p:sp>
      <p:sp>
        <p:nvSpPr>
          <p:cNvPr id="26649" name="TextBox 26"/>
          <p:cNvSpPr txBox="1">
            <a:spLocks noChangeArrowheads="1"/>
          </p:cNvSpPr>
          <p:nvPr/>
        </p:nvSpPr>
        <p:spPr bwMode="auto">
          <a:xfrm>
            <a:off x="4191000" y="2373312"/>
            <a:ext cx="457200" cy="369888"/>
          </a:xfrm>
          <a:prstGeom prst="rect">
            <a:avLst/>
          </a:prstGeom>
          <a:noFill/>
          <a:ln w="9525">
            <a:noFill/>
            <a:miter lim="800000"/>
            <a:headEnd/>
            <a:tailEnd/>
          </a:ln>
        </p:spPr>
        <p:txBody>
          <a:bodyPr>
            <a:spAutoFit/>
          </a:bodyPr>
          <a:lstStyle/>
          <a:p>
            <a:r>
              <a:rPr lang="en-US">
                <a:solidFill>
                  <a:srgbClr val="002060"/>
                </a:solidFill>
              </a:rPr>
              <a:t>12</a:t>
            </a:r>
            <a:endParaRPr lang="en-SG">
              <a:solidFill>
                <a:srgbClr val="002060"/>
              </a:solidFill>
            </a:endParaRPr>
          </a:p>
        </p:txBody>
      </p:sp>
      <p:sp>
        <p:nvSpPr>
          <p:cNvPr id="26650" name="TextBox 27"/>
          <p:cNvSpPr txBox="1">
            <a:spLocks noChangeArrowheads="1"/>
          </p:cNvSpPr>
          <p:nvPr/>
        </p:nvSpPr>
        <p:spPr bwMode="auto">
          <a:xfrm>
            <a:off x="2971800" y="3668712"/>
            <a:ext cx="457200" cy="369888"/>
          </a:xfrm>
          <a:prstGeom prst="rect">
            <a:avLst/>
          </a:prstGeom>
          <a:noFill/>
          <a:ln w="9525">
            <a:noFill/>
            <a:miter lim="800000"/>
            <a:headEnd/>
            <a:tailEnd/>
          </a:ln>
        </p:spPr>
        <p:txBody>
          <a:bodyPr>
            <a:spAutoFit/>
          </a:bodyPr>
          <a:lstStyle/>
          <a:p>
            <a:pPr algn="ctr"/>
            <a:r>
              <a:rPr lang="en-US">
                <a:solidFill>
                  <a:srgbClr val="002060"/>
                </a:solidFill>
              </a:rPr>
              <a:t>9</a:t>
            </a:r>
            <a:endParaRPr lang="en-SG">
              <a:solidFill>
                <a:srgbClr val="002060"/>
              </a:solidFill>
            </a:endParaRPr>
          </a:p>
        </p:txBody>
      </p:sp>
      <p:sp>
        <p:nvSpPr>
          <p:cNvPr id="26651" name="TextBox 28"/>
          <p:cNvSpPr txBox="1">
            <a:spLocks noChangeArrowheads="1"/>
          </p:cNvSpPr>
          <p:nvPr/>
        </p:nvSpPr>
        <p:spPr bwMode="auto">
          <a:xfrm>
            <a:off x="3733800" y="3135312"/>
            <a:ext cx="457200" cy="369888"/>
          </a:xfrm>
          <a:prstGeom prst="rect">
            <a:avLst/>
          </a:prstGeom>
          <a:noFill/>
          <a:ln w="9525">
            <a:noFill/>
            <a:miter lim="800000"/>
            <a:headEnd/>
            <a:tailEnd/>
          </a:ln>
        </p:spPr>
        <p:txBody>
          <a:bodyPr>
            <a:spAutoFit/>
          </a:bodyPr>
          <a:lstStyle/>
          <a:p>
            <a:pPr algn="ctr"/>
            <a:r>
              <a:rPr lang="en-US">
                <a:solidFill>
                  <a:srgbClr val="002060"/>
                </a:solidFill>
              </a:rPr>
              <a:t>7</a:t>
            </a:r>
            <a:endParaRPr lang="en-SG">
              <a:solidFill>
                <a:srgbClr val="002060"/>
              </a:solidFill>
            </a:endParaRPr>
          </a:p>
        </p:txBody>
      </p:sp>
      <p:sp>
        <p:nvSpPr>
          <p:cNvPr id="26652" name="TextBox 29"/>
          <p:cNvSpPr txBox="1">
            <a:spLocks noChangeArrowheads="1"/>
          </p:cNvSpPr>
          <p:nvPr/>
        </p:nvSpPr>
        <p:spPr bwMode="auto">
          <a:xfrm>
            <a:off x="4572000" y="3440112"/>
            <a:ext cx="457200" cy="369888"/>
          </a:xfrm>
          <a:prstGeom prst="rect">
            <a:avLst/>
          </a:prstGeom>
          <a:noFill/>
          <a:ln w="9525">
            <a:noFill/>
            <a:miter lim="800000"/>
            <a:headEnd/>
            <a:tailEnd/>
          </a:ln>
        </p:spPr>
        <p:txBody>
          <a:bodyPr>
            <a:spAutoFit/>
          </a:bodyPr>
          <a:lstStyle/>
          <a:p>
            <a:pPr algn="ctr"/>
            <a:r>
              <a:rPr lang="en-US">
                <a:solidFill>
                  <a:srgbClr val="002060"/>
                </a:solidFill>
              </a:rPr>
              <a:t>15</a:t>
            </a:r>
            <a:endParaRPr lang="en-SG">
              <a:solidFill>
                <a:srgbClr val="002060"/>
              </a:solidFill>
            </a:endParaRPr>
          </a:p>
        </p:txBody>
      </p:sp>
      <p:sp>
        <p:nvSpPr>
          <p:cNvPr id="26653" name="TextBox 30"/>
          <p:cNvSpPr txBox="1">
            <a:spLocks noChangeArrowheads="1"/>
          </p:cNvSpPr>
          <p:nvPr/>
        </p:nvSpPr>
        <p:spPr bwMode="auto">
          <a:xfrm>
            <a:off x="5638800" y="2982912"/>
            <a:ext cx="457200" cy="369888"/>
          </a:xfrm>
          <a:prstGeom prst="rect">
            <a:avLst/>
          </a:prstGeom>
          <a:noFill/>
          <a:ln w="9525">
            <a:noFill/>
            <a:miter lim="800000"/>
            <a:headEnd/>
            <a:tailEnd/>
          </a:ln>
        </p:spPr>
        <p:txBody>
          <a:bodyPr>
            <a:spAutoFit/>
          </a:bodyPr>
          <a:lstStyle/>
          <a:p>
            <a:pPr algn="ctr"/>
            <a:r>
              <a:rPr lang="en-US">
                <a:solidFill>
                  <a:srgbClr val="002060"/>
                </a:solidFill>
              </a:rPr>
              <a:t>6</a:t>
            </a:r>
            <a:endParaRPr lang="en-SG">
              <a:solidFill>
                <a:srgbClr val="002060"/>
              </a:solidFill>
            </a:endParaRPr>
          </a:p>
        </p:txBody>
      </p:sp>
      <p:sp>
        <p:nvSpPr>
          <p:cNvPr id="26654" name="TextBox 31"/>
          <p:cNvSpPr txBox="1">
            <a:spLocks noChangeArrowheads="1"/>
          </p:cNvSpPr>
          <p:nvPr/>
        </p:nvSpPr>
        <p:spPr bwMode="auto">
          <a:xfrm>
            <a:off x="5029200" y="1458912"/>
            <a:ext cx="457200" cy="369888"/>
          </a:xfrm>
          <a:prstGeom prst="rect">
            <a:avLst/>
          </a:prstGeom>
          <a:noFill/>
          <a:ln w="9525">
            <a:noFill/>
            <a:miter lim="800000"/>
            <a:headEnd/>
            <a:tailEnd/>
          </a:ln>
        </p:spPr>
        <p:txBody>
          <a:bodyPr>
            <a:spAutoFit/>
          </a:bodyPr>
          <a:lstStyle/>
          <a:p>
            <a:pPr algn="ctr"/>
            <a:r>
              <a:rPr lang="en-US">
                <a:solidFill>
                  <a:srgbClr val="002060"/>
                </a:solidFill>
              </a:rPr>
              <a:t>5</a:t>
            </a:r>
            <a:endParaRPr lang="en-SG">
              <a:solidFill>
                <a:srgbClr val="002060"/>
              </a:solidFill>
            </a:endParaRPr>
          </a:p>
        </p:txBody>
      </p:sp>
      <p:sp>
        <p:nvSpPr>
          <p:cNvPr id="26655" name="TextBox 32"/>
          <p:cNvSpPr txBox="1">
            <a:spLocks noChangeArrowheads="1"/>
          </p:cNvSpPr>
          <p:nvPr/>
        </p:nvSpPr>
        <p:spPr bwMode="auto">
          <a:xfrm>
            <a:off x="6629400" y="3135312"/>
            <a:ext cx="457200" cy="369888"/>
          </a:xfrm>
          <a:prstGeom prst="rect">
            <a:avLst/>
          </a:prstGeom>
          <a:noFill/>
          <a:ln w="9525">
            <a:noFill/>
            <a:miter lim="800000"/>
            <a:headEnd/>
            <a:tailEnd/>
          </a:ln>
        </p:spPr>
        <p:txBody>
          <a:bodyPr>
            <a:spAutoFit/>
          </a:bodyPr>
          <a:lstStyle/>
          <a:p>
            <a:pPr algn="ctr"/>
            <a:r>
              <a:rPr lang="en-US">
                <a:solidFill>
                  <a:srgbClr val="002060"/>
                </a:solidFill>
              </a:rPr>
              <a:t>5</a:t>
            </a:r>
            <a:endParaRPr lang="en-SG">
              <a:solidFill>
                <a:srgbClr val="002060"/>
              </a:solidFill>
            </a:endParaRPr>
          </a:p>
        </p:txBody>
      </p:sp>
      <p:sp>
        <p:nvSpPr>
          <p:cNvPr id="26656" name="TextBox 33"/>
          <p:cNvSpPr txBox="1">
            <a:spLocks noChangeArrowheads="1"/>
          </p:cNvSpPr>
          <p:nvPr/>
        </p:nvSpPr>
        <p:spPr bwMode="auto">
          <a:xfrm>
            <a:off x="4800600" y="4202112"/>
            <a:ext cx="457200" cy="369888"/>
          </a:xfrm>
          <a:prstGeom prst="rect">
            <a:avLst/>
          </a:prstGeom>
          <a:noFill/>
          <a:ln w="9525">
            <a:noFill/>
            <a:miter lim="800000"/>
            <a:headEnd/>
            <a:tailEnd/>
          </a:ln>
        </p:spPr>
        <p:txBody>
          <a:bodyPr>
            <a:spAutoFit/>
          </a:bodyPr>
          <a:lstStyle/>
          <a:p>
            <a:pPr algn="ctr"/>
            <a:r>
              <a:rPr lang="en-US">
                <a:solidFill>
                  <a:srgbClr val="002060"/>
                </a:solidFill>
              </a:rPr>
              <a:t>10</a:t>
            </a:r>
            <a:endParaRPr lang="en-SG">
              <a:solidFill>
                <a:srgbClr val="002060"/>
              </a:solidFill>
            </a:endParaRPr>
          </a:p>
        </p:txBody>
      </p:sp>
      <p:sp>
        <p:nvSpPr>
          <p:cNvPr id="26657" name="TextBox 34"/>
          <p:cNvSpPr txBox="1">
            <a:spLocks noChangeArrowheads="1"/>
          </p:cNvSpPr>
          <p:nvPr/>
        </p:nvSpPr>
        <p:spPr bwMode="auto">
          <a:xfrm>
            <a:off x="3276600" y="4735512"/>
            <a:ext cx="457200" cy="369888"/>
          </a:xfrm>
          <a:prstGeom prst="rect">
            <a:avLst/>
          </a:prstGeom>
          <a:noFill/>
          <a:ln w="9525">
            <a:noFill/>
            <a:miter lim="800000"/>
            <a:headEnd/>
            <a:tailEnd/>
          </a:ln>
        </p:spPr>
        <p:txBody>
          <a:bodyPr>
            <a:spAutoFit/>
          </a:bodyPr>
          <a:lstStyle/>
          <a:p>
            <a:pPr algn="ctr"/>
            <a:r>
              <a:rPr lang="en-US">
                <a:solidFill>
                  <a:srgbClr val="002060"/>
                </a:solidFill>
              </a:rPr>
              <a:t>8</a:t>
            </a:r>
            <a:endParaRPr lang="en-SG">
              <a:solidFill>
                <a:srgbClr val="002060"/>
              </a:solidFill>
            </a:endParaRPr>
          </a:p>
        </p:txBody>
      </p:sp>
      <p:sp>
        <p:nvSpPr>
          <p:cNvPr id="26658" name="TextBox 37"/>
          <p:cNvSpPr txBox="1">
            <a:spLocks noChangeArrowheads="1"/>
          </p:cNvSpPr>
          <p:nvPr/>
        </p:nvSpPr>
        <p:spPr bwMode="auto">
          <a:xfrm>
            <a:off x="5715000" y="2144712"/>
            <a:ext cx="457200" cy="369888"/>
          </a:xfrm>
          <a:prstGeom prst="rect">
            <a:avLst/>
          </a:prstGeom>
          <a:noFill/>
          <a:ln w="9525">
            <a:noFill/>
            <a:miter lim="800000"/>
            <a:headEnd/>
            <a:tailEnd/>
          </a:ln>
        </p:spPr>
        <p:txBody>
          <a:bodyPr>
            <a:spAutoFit/>
          </a:bodyPr>
          <a:lstStyle/>
          <a:p>
            <a:r>
              <a:rPr lang="en-US">
                <a:solidFill>
                  <a:srgbClr val="002060"/>
                </a:solidFill>
              </a:rPr>
              <a:t>16</a:t>
            </a:r>
            <a:endParaRPr lang="en-SG">
              <a:solidFill>
                <a:srgbClr val="002060"/>
              </a:solidFill>
            </a:endParaRPr>
          </a:p>
        </p:txBody>
      </p:sp>
      <p:sp>
        <p:nvSpPr>
          <p:cNvPr id="35" name="TextBox 34"/>
          <p:cNvSpPr txBox="1"/>
          <p:nvPr/>
        </p:nvSpPr>
        <p:spPr>
          <a:xfrm>
            <a:off x="2590800" y="5791200"/>
            <a:ext cx="3581400" cy="523875"/>
          </a:xfrm>
          <a:prstGeom prst="rect">
            <a:avLst/>
          </a:prstGeom>
          <a:noFill/>
        </p:spPr>
        <p:txBody>
          <a:bodyPr>
            <a:spAutoFit/>
          </a:bodyPr>
          <a:lstStyle/>
          <a:p>
            <a:pPr algn="ctr">
              <a:defRPr/>
            </a:pPr>
            <a:r>
              <a:rPr lang="en-US" sz="2800" b="0">
                <a:solidFill>
                  <a:srgbClr val="0033CC"/>
                </a:solidFill>
                <a:latin typeface="+mn-lt"/>
              </a:rPr>
              <a:t>Trọng lượng: 32 </a:t>
            </a:r>
            <a:endParaRPr lang="en-SG" sz="2800" b="0">
              <a:solidFill>
                <a:srgbClr val="0033CC"/>
              </a:solidFill>
              <a:latin typeface="+mn-lt"/>
            </a:endParaRPr>
          </a:p>
        </p:txBody>
      </p:sp>
      <p:sp>
        <p:nvSpPr>
          <p:cNvPr id="37" name="TextBox 36"/>
          <p:cNvSpPr txBox="1"/>
          <p:nvPr/>
        </p:nvSpPr>
        <p:spPr>
          <a:xfrm>
            <a:off x="152400" y="207258"/>
            <a:ext cx="8763000" cy="630942"/>
          </a:xfrm>
          <a:prstGeom prst="rect">
            <a:avLst/>
          </a:prstGeom>
          <a:noFill/>
        </p:spPr>
        <p:txBody>
          <a:bodyPr wrap="square" rtlCol="0">
            <a:spAutoFit/>
          </a:bodyPr>
          <a:lstStyle/>
          <a:p>
            <a:pPr algn="l"/>
            <a:r>
              <a:rPr lang="en-US" sz="3500">
                <a:solidFill>
                  <a:srgbClr val="FFFF66"/>
                </a:solidFill>
                <a:latin typeface="+mj-lt"/>
              </a:rPr>
              <a:t>Thuật toán Prim</a:t>
            </a:r>
          </a:p>
        </p:txBody>
      </p:sp>
      <p:sp>
        <p:nvSpPr>
          <p:cNvPr id="38" name="TextBox 37"/>
          <p:cNvSpPr txBox="1"/>
          <p:nvPr/>
        </p:nvSpPr>
        <p:spPr bwMode="auto">
          <a:xfrm>
            <a:off x="76503" y="990600"/>
            <a:ext cx="76193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eaLnBrk="1" hangingPunct="1">
              <a:buFont typeface="Wingdings" pitchFamily="2" charset="2"/>
              <a:buNone/>
            </a:pPr>
            <a:r>
              <a:rPr lang="en-US" sz="2800" kern="0">
                <a:solidFill>
                  <a:srgbClr val="0000FF"/>
                </a:solidFill>
                <a:latin typeface="+mn-lt"/>
              </a:rPr>
              <a:t>Ví dụ. </a:t>
            </a:r>
            <a:r>
              <a:rPr lang="en-US" sz="2800" b="0" kern="0">
                <a:solidFill>
                  <a:schemeClr val="tx1"/>
                </a:solidFill>
                <a:latin typeface="+mn-lt"/>
              </a:rPr>
              <a:t>Tìm cây khung ngắn nhất của đồ thị sau</a:t>
            </a:r>
          </a:p>
        </p:txBody>
      </p:sp>
      <p:sp>
        <p:nvSpPr>
          <p:cNvPr id="36" name="Oval 14"/>
          <p:cNvSpPr>
            <a:spLocks noChangeArrowheads="1"/>
          </p:cNvSpPr>
          <p:nvPr/>
        </p:nvSpPr>
        <p:spPr bwMode="auto">
          <a:xfrm>
            <a:off x="1981200" y="3124200"/>
            <a:ext cx="533400" cy="609600"/>
          </a:xfrm>
          <a:prstGeom prst="ellipse">
            <a:avLst/>
          </a:prstGeom>
          <a:noFill/>
          <a:ln w="76200" algn="ctr">
            <a:solidFill>
              <a:srgbClr val="FF0000"/>
            </a:solidFill>
            <a:round/>
            <a:headEnd/>
            <a:tailEnd/>
          </a:ln>
        </p:spPr>
        <p:txBody>
          <a:bodyPr/>
          <a:lstStyle/>
          <a:p>
            <a:pPr marL="342900" indent="-342900" algn="ctr" eaLnBrk="1" hangingPunct="1">
              <a:spcBef>
                <a:spcPct val="20000"/>
              </a:spcBef>
            </a:pPr>
            <a:endParaRPr lang="en-SG" sz="2400" b="0">
              <a:solidFill>
                <a:srgbClr val="0033CC"/>
              </a:solidFill>
              <a:latin typeface="Arial" charset="0"/>
            </a:endParaRPr>
          </a:p>
        </p:txBody>
      </p:sp>
      <p:cxnSp>
        <p:nvCxnSpPr>
          <p:cNvPr id="41" name="Straight Connector 15"/>
          <p:cNvCxnSpPr>
            <a:cxnSpLocks noChangeShapeType="1"/>
          </p:cNvCxnSpPr>
          <p:nvPr/>
        </p:nvCxnSpPr>
        <p:spPr bwMode="auto">
          <a:xfrm rot="5400000" flipH="1" flipV="1">
            <a:off x="2661444" y="2532857"/>
            <a:ext cx="469900" cy="915987"/>
          </a:xfrm>
          <a:prstGeom prst="line">
            <a:avLst/>
          </a:prstGeom>
          <a:noFill/>
          <a:ln w="38100" algn="ctr">
            <a:solidFill>
              <a:srgbClr val="FFC000"/>
            </a:solidFill>
            <a:round/>
            <a:headEnd/>
            <a:tailEnd/>
          </a:ln>
        </p:spPr>
      </p:cxnSp>
      <p:cxnSp>
        <p:nvCxnSpPr>
          <p:cNvPr id="42" name="Straight Connector 16"/>
          <p:cNvCxnSpPr>
            <a:cxnSpLocks noChangeShapeType="1"/>
          </p:cNvCxnSpPr>
          <p:nvPr/>
        </p:nvCxnSpPr>
        <p:spPr bwMode="auto">
          <a:xfrm rot="16200000" flipH="1">
            <a:off x="2737644" y="3358357"/>
            <a:ext cx="698500" cy="1296987"/>
          </a:xfrm>
          <a:prstGeom prst="line">
            <a:avLst/>
          </a:prstGeom>
          <a:noFill/>
          <a:ln w="38100" algn="ctr">
            <a:solidFill>
              <a:srgbClr val="FFC000"/>
            </a:solidFill>
            <a:round/>
            <a:headEnd/>
            <a:tailEnd/>
          </a:ln>
        </p:spPr>
      </p:cxnSp>
      <p:cxnSp>
        <p:nvCxnSpPr>
          <p:cNvPr id="43" name="Straight Connector 16"/>
          <p:cNvCxnSpPr>
            <a:cxnSpLocks noChangeShapeType="1"/>
          </p:cNvCxnSpPr>
          <p:nvPr/>
        </p:nvCxnSpPr>
        <p:spPr bwMode="auto">
          <a:xfrm rot="16200000" flipH="1">
            <a:off x="2697956" y="3345656"/>
            <a:ext cx="698500" cy="1296987"/>
          </a:xfrm>
          <a:prstGeom prst="line">
            <a:avLst/>
          </a:prstGeom>
          <a:noFill/>
          <a:ln w="76200" algn="ctr">
            <a:solidFill>
              <a:srgbClr val="FF0000"/>
            </a:solidFill>
            <a:round/>
            <a:headEnd/>
            <a:tailEnd/>
          </a:ln>
        </p:spPr>
      </p:cxnSp>
      <p:cxnSp>
        <p:nvCxnSpPr>
          <p:cNvPr id="47" name="Straight Connector 9"/>
          <p:cNvCxnSpPr>
            <a:cxnSpLocks noChangeShapeType="1"/>
          </p:cNvCxnSpPr>
          <p:nvPr/>
        </p:nvCxnSpPr>
        <p:spPr bwMode="auto">
          <a:xfrm rot="16200000" flipH="1">
            <a:off x="3314700" y="3351212"/>
            <a:ext cx="990600" cy="381000"/>
          </a:xfrm>
          <a:prstGeom prst="line">
            <a:avLst/>
          </a:prstGeom>
          <a:noFill/>
          <a:ln w="38100" algn="ctr">
            <a:solidFill>
              <a:srgbClr val="FFC000"/>
            </a:solidFill>
            <a:round/>
            <a:headEnd/>
            <a:tailEnd/>
          </a:ln>
        </p:spPr>
      </p:cxnSp>
      <p:cxnSp>
        <p:nvCxnSpPr>
          <p:cNvPr id="48" name="Straight Connector 17"/>
          <p:cNvCxnSpPr>
            <a:cxnSpLocks noChangeShapeType="1"/>
          </p:cNvCxnSpPr>
          <p:nvPr/>
        </p:nvCxnSpPr>
        <p:spPr bwMode="auto">
          <a:xfrm flipV="1">
            <a:off x="4267200" y="4189412"/>
            <a:ext cx="1828800" cy="152400"/>
          </a:xfrm>
          <a:prstGeom prst="line">
            <a:avLst/>
          </a:prstGeom>
          <a:noFill/>
          <a:ln w="38100" algn="ctr">
            <a:solidFill>
              <a:srgbClr val="FFC000"/>
            </a:solidFill>
            <a:round/>
            <a:headEnd/>
            <a:tailEnd/>
          </a:ln>
        </p:spPr>
      </p:cxnSp>
      <p:cxnSp>
        <p:nvCxnSpPr>
          <p:cNvPr id="49" name="Straight Connector 19"/>
          <p:cNvCxnSpPr>
            <a:cxnSpLocks noChangeShapeType="1"/>
          </p:cNvCxnSpPr>
          <p:nvPr/>
        </p:nvCxnSpPr>
        <p:spPr bwMode="auto">
          <a:xfrm rot="5400000">
            <a:off x="3987801" y="3082924"/>
            <a:ext cx="1244600" cy="841375"/>
          </a:xfrm>
          <a:prstGeom prst="line">
            <a:avLst/>
          </a:prstGeom>
          <a:noFill/>
          <a:ln w="38100" algn="ctr">
            <a:solidFill>
              <a:srgbClr val="FFC000"/>
            </a:solidFill>
            <a:round/>
            <a:headEnd/>
            <a:tailEnd/>
          </a:ln>
        </p:spPr>
      </p:cxnSp>
      <p:cxnSp>
        <p:nvCxnSpPr>
          <p:cNvPr id="50" name="Straight Connector 15"/>
          <p:cNvCxnSpPr>
            <a:cxnSpLocks noChangeShapeType="1"/>
          </p:cNvCxnSpPr>
          <p:nvPr/>
        </p:nvCxnSpPr>
        <p:spPr bwMode="auto">
          <a:xfrm rot="5400000" flipH="1" flipV="1">
            <a:off x="2661444" y="2520157"/>
            <a:ext cx="469900" cy="915987"/>
          </a:xfrm>
          <a:prstGeom prst="line">
            <a:avLst/>
          </a:prstGeom>
          <a:noFill/>
          <a:ln w="38100" algn="ctr">
            <a:solidFill>
              <a:srgbClr val="FFC000"/>
            </a:solidFill>
            <a:round/>
            <a:headEnd/>
            <a:tailEnd/>
          </a:ln>
        </p:spPr>
      </p:cxnSp>
      <p:cxnSp>
        <p:nvCxnSpPr>
          <p:cNvPr id="57" name="Straight Connector 9"/>
          <p:cNvCxnSpPr>
            <a:cxnSpLocks noChangeShapeType="1"/>
          </p:cNvCxnSpPr>
          <p:nvPr/>
        </p:nvCxnSpPr>
        <p:spPr bwMode="auto">
          <a:xfrm rot="16200000" flipH="1">
            <a:off x="3340100" y="3352801"/>
            <a:ext cx="990600" cy="381000"/>
          </a:xfrm>
          <a:prstGeom prst="line">
            <a:avLst/>
          </a:prstGeom>
          <a:noFill/>
          <a:ln w="76200" algn="ctr">
            <a:solidFill>
              <a:srgbClr val="FF0000"/>
            </a:solidFill>
            <a:round/>
            <a:headEnd/>
            <a:tailEnd/>
          </a:ln>
        </p:spPr>
      </p:cxnSp>
      <p:sp>
        <p:nvSpPr>
          <p:cNvPr id="58" name="Oval 5"/>
          <p:cNvSpPr>
            <a:spLocks noChangeArrowheads="1"/>
          </p:cNvSpPr>
          <p:nvPr/>
        </p:nvSpPr>
        <p:spPr bwMode="auto">
          <a:xfrm>
            <a:off x="3733800" y="4038600"/>
            <a:ext cx="533400" cy="609600"/>
          </a:xfrm>
          <a:prstGeom prst="ellipse">
            <a:avLst/>
          </a:prstGeom>
          <a:noFill/>
          <a:ln w="76200" algn="ctr">
            <a:solidFill>
              <a:srgbClr val="FF0000"/>
            </a:solidFill>
            <a:round/>
            <a:headEnd/>
            <a:tailEnd/>
          </a:ln>
        </p:spPr>
        <p:txBody>
          <a:bodyPr/>
          <a:lstStyle/>
          <a:p>
            <a:pPr marL="342900" indent="-342900" algn="ctr" eaLnBrk="1" hangingPunct="1">
              <a:spcBef>
                <a:spcPct val="20000"/>
              </a:spcBef>
            </a:pPr>
            <a:r>
              <a:rPr lang="en-US" sz="2400" b="0">
                <a:solidFill>
                  <a:srgbClr val="0033CC"/>
                </a:solidFill>
                <a:latin typeface="Arial" charset="0"/>
              </a:rPr>
              <a:t>C</a:t>
            </a:r>
            <a:endParaRPr lang="en-SG" sz="2400" b="0">
              <a:solidFill>
                <a:srgbClr val="0033CC"/>
              </a:solidFill>
              <a:latin typeface="Arial" charset="0"/>
            </a:endParaRPr>
          </a:p>
        </p:txBody>
      </p:sp>
      <p:sp>
        <p:nvSpPr>
          <p:cNvPr id="59" name="Oval 6"/>
          <p:cNvSpPr>
            <a:spLocks noChangeArrowheads="1"/>
          </p:cNvSpPr>
          <p:nvPr/>
        </p:nvSpPr>
        <p:spPr bwMode="auto">
          <a:xfrm>
            <a:off x="3352800" y="2438400"/>
            <a:ext cx="533400" cy="609600"/>
          </a:xfrm>
          <a:prstGeom prst="ellipse">
            <a:avLst/>
          </a:prstGeom>
          <a:noFill/>
          <a:ln w="76200" algn="ctr">
            <a:solidFill>
              <a:srgbClr val="FF0000"/>
            </a:solidFill>
            <a:round/>
            <a:headEnd/>
            <a:tailEnd/>
          </a:ln>
        </p:spPr>
        <p:txBody>
          <a:bodyPr/>
          <a:lstStyle/>
          <a:p>
            <a:pPr marL="342900" indent="-342900" algn="ctr" eaLnBrk="1" hangingPunct="1">
              <a:spcBef>
                <a:spcPct val="20000"/>
              </a:spcBef>
            </a:pPr>
            <a:r>
              <a:rPr lang="en-US" sz="2400" b="0">
                <a:solidFill>
                  <a:srgbClr val="0033CC"/>
                </a:solidFill>
                <a:latin typeface="Arial" charset="0"/>
              </a:rPr>
              <a:t>A</a:t>
            </a:r>
            <a:endParaRPr lang="en-SG" sz="2400" b="0">
              <a:solidFill>
                <a:srgbClr val="0033CC"/>
              </a:solidFill>
              <a:latin typeface="Arial" charset="0"/>
            </a:endParaRPr>
          </a:p>
        </p:txBody>
      </p:sp>
      <p:cxnSp>
        <p:nvCxnSpPr>
          <p:cNvPr id="60" name="Straight Connector 8"/>
          <p:cNvCxnSpPr>
            <a:cxnSpLocks noChangeShapeType="1"/>
          </p:cNvCxnSpPr>
          <p:nvPr/>
        </p:nvCxnSpPr>
        <p:spPr bwMode="auto">
          <a:xfrm flipV="1">
            <a:off x="3898900" y="2679700"/>
            <a:ext cx="1066800" cy="76200"/>
          </a:xfrm>
          <a:prstGeom prst="line">
            <a:avLst/>
          </a:prstGeom>
          <a:noFill/>
          <a:ln w="38100" algn="ctr">
            <a:solidFill>
              <a:srgbClr val="FFC000"/>
            </a:solidFill>
            <a:round/>
            <a:headEnd/>
            <a:tailEnd/>
          </a:ln>
        </p:spPr>
      </p:cxnSp>
      <p:cxnSp>
        <p:nvCxnSpPr>
          <p:cNvPr id="61" name="Straight Connector 22"/>
          <p:cNvCxnSpPr>
            <a:cxnSpLocks noChangeShapeType="1"/>
          </p:cNvCxnSpPr>
          <p:nvPr/>
        </p:nvCxnSpPr>
        <p:spPr bwMode="auto">
          <a:xfrm rot="-5400000" flipH="1" flipV="1">
            <a:off x="4991894" y="723106"/>
            <a:ext cx="368300" cy="3087688"/>
          </a:xfrm>
          <a:prstGeom prst="curvedConnector3">
            <a:avLst>
              <a:gd name="adj1" fmla="val -86398"/>
            </a:avLst>
          </a:prstGeom>
          <a:noFill/>
          <a:ln w="38100" algn="ctr">
            <a:solidFill>
              <a:srgbClr val="FFC000"/>
            </a:solidFill>
            <a:round/>
            <a:headEnd/>
            <a:tailEnd/>
          </a:ln>
        </p:spPr>
      </p:cxnSp>
      <p:cxnSp>
        <p:nvCxnSpPr>
          <p:cNvPr id="62" name="Straight Connector 17"/>
          <p:cNvCxnSpPr>
            <a:cxnSpLocks noChangeShapeType="1"/>
          </p:cNvCxnSpPr>
          <p:nvPr/>
        </p:nvCxnSpPr>
        <p:spPr bwMode="auto">
          <a:xfrm flipV="1">
            <a:off x="4279900" y="4191000"/>
            <a:ext cx="1828800" cy="152400"/>
          </a:xfrm>
          <a:prstGeom prst="line">
            <a:avLst/>
          </a:prstGeom>
          <a:noFill/>
          <a:ln w="38100" algn="ctr">
            <a:solidFill>
              <a:srgbClr val="FFC000"/>
            </a:solidFill>
            <a:round/>
            <a:headEnd/>
            <a:tailEnd/>
          </a:ln>
        </p:spPr>
      </p:cxnSp>
      <p:cxnSp>
        <p:nvCxnSpPr>
          <p:cNvPr id="63" name="Straight Connector 19"/>
          <p:cNvCxnSpPr>
            <a:cxnSpLocks noChangeShapeType="1"/>
          </p:cNvCxnSpPr>
          <p:nvPr/>
        </p:nvCxnSpPr>
        <p:spPr bwMode="auto">
          <a:xfrm rot="5400000">
            <a:off x="4000501" y="3084512"/>
            <a:ext cx="1244600" cy="841375"/>
          </a:xfrm>
          <a:prstGeom prst="line">
            <a:avLst/>
          </a:prstGeom>
          <a:noFill/>
          <a:ln w="38100" algn="ctr">
            <a:solidFill>
              <a:srgbClr val="FFC000"/>
            </a:solidFill>
            <a:round/>
            <a:headEnd/>
            <a:tailEnd/>
          </a:ln>
        </p:spPr>
      </p:cxnSp>
      <p:cxnSp>
        <p:nvCxnSpPr>
          <p:cNvPr id="64" name="Straight Connector 22"/>
          <p:cNvCxnSpPr>
            <a:cxnSpLocks noChangeShapeType="1"/>
          </p:cNvCxnSpPr>
          <p:nvPr/>
        </p:nvCxnSpPr>
        <p:spPr bwMode="auto">
          <a:xfrm rot="-5400000" flipH="1" flipV="1">
            <a:off x="4977606" y="723106"/>
            <a:ext cx="368300" cy="3087688"/>
          </a:xfrm>
          <a:prstGeom prst="curvedConnector3">
            <a:avLst>
              <a:gd name="adj1" fmla="val -86398"/>
            </a:avLst>
          </a:prstGeom>
          <a:noFill/>
          <a:ln w="38100" algn="ctr">
            <a:solidFill>
              <a:srgbClr val="FFC000"/>
            </a:solidFill>
            <a:round/>
            <a:headEnd/>
            <a:tailEnd/>
          </a:ln>
        </p:spPr>
      </p:cxnSp>
      <p:sp>
        <p:nvSpPr>
          <p:cNvPr id="76" name="Oval 10"/>
          <p:cNvSpPr>
            <a:spLocks noChangeArrowheads="1"/>
          </p:cNvSpPr>
          <p:nvPr/>
        </p:nvSpPr>
        <p:spPr bwMode="auto">
          <a:xfrm>
            <a:off x="6630988" y="1981200"/>
            <a:ext cx="533400" cy="609600"/>
          </a:xfrm>
          <a:prstGeom prst="ellipse">
            <a:avLst/>
          </a:prstGeom>
          <a:noFill/>
          <a:ln w="76200" algn="ctr">
            <a:solidFill>
              <a:srgbClr val="FF0000"/>
            </a:solidFill>
            <a:round/>
            <a:headEnd/>
            <a:tailEnd/>
          </a:ln>
        </p:spPr>
        <p:txBody>
          <a:bodyPr/>
          <a:lstStyle/>
          <a:p>
            <a:pPr marL="342900" indent="-342900" algn="ctr" eaLnBrk="1" hangingPunct="1">
              <a:spcBef>
                <a:spcPct val="20000"/>
              </a:spcBef>
            </a:pPr>
            <a:endParaRPr lang="en-SG" sz="2400" b="0">
              <a:solidFill>
                <a:srgbClr val="0033CC"/>
              </a:solidFill>
              <a:latin typeface="Arial" charset="0"/>
            </a:endParaRPr>
          </a:p>
        </p:txBody>
      </p:sp>
      <p:cxnSp>
        <p:nvCxnSpPr>
          <p:cNvPr id="77" name="Straight Connector 22"/>
          <p:cNvCxnSpPr>
            <a:cxnSpLocks noChangeShapeType="1"/>
          </p:cNvCxnSpPr>
          <p:nvPr/>
        </p:nvCxnSpPr>
        <p:spPr bwMode="auto">
          <a:xfrm rot="-5400000" flipH="1" flipV="1">
            <a:off x="4979194" y="711994"/>
            <a:ext cx="368300" cy="3087688"/>
          </a:xfrm>
          <a:prstGeom prst="curvedConnector3">
            <a:avLst>
              <a:gd name="adj1" fmla="val -86398"/>
            </a:avLst>
          </a:prstGeom>
          <a:noFill/>
          <a:ln w="76200" algn="ctr">
            <a:solidFill>
              <a:srgbClr val="FF0000"/>
            </a:solidFill>
            <a:round/>
            <a:headEnd/>
            <a:tailEnd/>
          </a:ln>
        </p:spPr>
      </p:cxnSp>
      <p:cxnSp>
        <p:nvCxnSpPr>
          <p:cNvPr id="78" name="Straight Connector 12"/>
          <p:cNvCxnSpPr>
            <a:cxnSpLocks noChangeShapeType="1"/>
          </p:cNvCxnSpPr>
          <p:nvPr/>
        </p:nvCxnSpPr>
        <p:spPr bwMode="auto">
          <a:xfrm flipV="1">
            <a:off x="5486399" y="2311400"/>
            <a:ext cx="1143000" cy="381000"/>
          </a:xfrm>
          <a:prstGeom prst="line">
            <a:avLst/>
          </a:prstGeom>
          <a:noFill/>
          <a:ln w="38100" algn="ctr">
            <a:solidFill>
              <a:srgbClr val="FFC000"/>
            </a:solidFill>
            <a:round/>
            <a:headEnd/>
            <a:tailEnd/>
          </a:ln>
        </p:spPr>
      </p:cxnSp>
      <p:cxnSp>
        <p:nvCxnSpPr>
          <p:cNvPr id="79" name="Straight Connector 13"/>
          <p:cNvCxnSpPr>
            <a:cxnSpLocks noChangeShapeType="1"/>
          </p:cNvCxnSpPr>
          <p:nvPr/>
        </p:nvCxnSpPr>
        <p:spPr bwMode="auto">
          <a:xfrm rot="16200000" flipH="1">
            <a:off x="5245100" y="3071812"/>
            <a:ext cx="1092200" cy="765175"/>
          </a:xfrm>
          <a:prstGeom prst="line">
            <a:avLst/>
          </a:prstGeom>
          <a:noFill/>
          <a:ln w="38100" algn="ctr">
            <a:solidFill>
              <a:srgbClr val="FFC000"/>
            </a:solidFill>
            <a:round/>
            <a:headEnd/>
            <a:tailEnd/>
          </a:ln>
        </p:spPr>
      </p:cxnSp>
      <p:cxnSp>
        <p:nvCxnSpPr>
          <p:cNvPr id="80" name="Straight Connector 18"/>
          <p:cNvCxnSpPr>
            <a:cxnSpLocks noChangeShapeType="1"/>
          </p:cNvCxnSpPr>
          <p:nvPr/>
        </p:nvCxnSpPr>
        <p:spPr bwMode="auto">
          <a:xfrm rot="5400000" flipH="1" flipV="1">
            <a:off x="6031706" y="3136106"/>
            <a:ext cx="1384300" cy="344487"/>
          </a:xfrm>
          <a:prstGeom prst="line">
            <a:avLst/>
          </a:prstGeom>
          <a:noFill/>
          <a:ln w="38100" algn="ctr">
            <a:solidFill>
              <a:srgbClr val="FFC000"/>
            </a:solidFill>
            <a:round/>
            <a:headEnd/>
            <a:tailEnd/>
          </a:ln>
        </p:spPr>
      </p:cxnSp>
      <p:cxnSp>
        <p:nvCxnSpPr>
          <p:cNvPr id="81" name="Straight Connector 8"/>
          <p:cNvCxnSpPr>
            <a:cxnSpLocks noChangeShapeType="1"/>
          </p:cNvCxnSpPr>
          <p:nvPr/>
        </p:nvCxnSpPr>
        <p:spPr bwMode="auto">
          <a:xfrm flipV="1">
            <a:off x="3898899" y="2693988"/>
            <a:ext cx="1066800" cy="76200"/>
          </a:xfrm>
          <a:prstGeom prst="line">
            <a:avLst/>
          </a:prstGeom>
          <a:noFill/>
          <a:ln w="38100" algn="ctr">
            <a:solidFill>
              <a:srgbClr val="FFC000"/>
            </a:solidFill>
            <a:round/>
            <a:headEnd/>
            <a:tailEnd/>
          </a:ln>
        </p:spPr>
      </p:cxnSp>
      <p:cxnSp>
        <p:nvCxnSpPr>
          <p:cNvPr id="82" name="Straight Connector 17"/>
          <p:cNvCxnSpPr>
            <a:cxnSpLocks noChangeShapeType="1"/>
          </p:cNvCxnSpPr>
          <p:nvPr/>
        </p:nvCxnSpPr>
        <p:spPr bwMode="auto">
          <a:xfrm flipV="1">
            <a:off x="4279899" y="4205288"/>
            <a:ext cx="1828800" cy="152400"/>
          </a:xfrm>
          <a:prstGeom prst="line">
            <a:avLst/>
          </a:prstGeom>
          <a:noFill/>
          <a:ln w="38100" algn="ctr">
            <a:solidFill>
              <a:srgbClr val="FFC000"/>
            </a:solidFill>
            <a:round/>
            <a:headEnd/>
            <a:tailEnd/>
          </a:ln>
        </p:spPr>
      </p:cxnSp>
      <p:cxnSp>
        <p:nvCxnSpPr>
          <p:cNvPr id="83" name="Straight Connector 19"/>
          <p:cNvCxnSpPr>
            <a:cxnSpLocks noChangeShapeType="1"/>
          </p:cNvCxnSpPr>
          <p:nvPr/>
        </p:nvCxnSpPr>
        <p:spPr bwMode="auto">
          <a:xfrm rot="5400000">
            <a:off x="4000500" y="3098800"/>
            <a:ext cx="1244600" cy="841375"/>
          </a:xfrm>
          <a:prstGeom prst="line">
            <a:avLst/>
          </a:prstGeom>
          <a:noFill/>
          <a:ln w="38100" algn="ctr">
            <a:solidFill>
              <a:srgbClr val="FFC000"/>
            </a:solidFill>
            <a:round/>
            <a:headEnd/>
            <a:tailEnd/>
          </a:ln>
        </p:spPr>
      </p:cxnSp>
      <p:sp>
        <p:nvSpPr>
          <p:cNvPr id="84" name="Oval 11"/>
          <p:cNvSpPr>
            <a:spLocks noChangeArrowheads="1"/>
          </p:cNvSpPr>
          <p:nvPr/>
        </p:nvSpPr>
        <p:spPr bwMode="auto">
          <a:xfrm>
            <a:off x="6096000" y="3871913"/>
            <a:ext cx="533400" cy="609600"/>
          </a:xfrm>
          <a:prstGeom prst="ellipse">
            <a:avLst/>
          </a:prstGeom>
          <a:noFill/>
          <a:ln w="76200" algn="ctr">
            <a:solidFill>
              <a:srgbClr val="FF0000"/>
            </a:solidFill>
            <a:round/>
            <a:headEnd/>
            <a:tailEnd/>
          </a:ln>
        </p:spPr>
        <p:txBody>
          <a:bodyPr/>
          <a:lstStyle/>
          <a:p>
            <a:pPr marL="342900" indent="-342900" algn="ctr" eaLnBrk="1" hangingPunct="1">
              <a:spcBef>
                <a:spcPct val="20000"/>
              </a:spcBef>
            </a:pPr>
            <a:endParaRPr lang="en-SG" sz="2400" b="0">
              <a:solidFill>
                <a:srgbClr val="0033CC"/>
              </a:solidFill>
              <a:latin typeface="Arial" charset="0"/>
            </a:endParaRPr>
          </a:p>
        </p:txBody>
      </p:sp>
      <p:cxnSp>
        <p:nvCxnSpPr>
          <p:cNvPr id="85" name="Straight Connector 18"/>
          <p:cNvCxnSpPr>
            <a:cxnSpLocks noChangeShapeType="1"/>
          </p:cNvCxnSpPr>
          <p:nvPr/>
        </p:nvCxnSpPr>
        <p:spPr bwMode="auto">
          <a:xfrm rot="5400000" flipH="1" flipV="1">
            <a:off x="6031706" y="3110707"/>
            <a:ext cx="1384300" cy="344487"/>
          </a:xfrm>
          <a:prstGeom prst="line">
            <a:avLst/>
          </a:prstGeom>
          <a:noFill/>
          <a:ln w="76200" algn="ctr">
            <a:solidFill>
              <a:srgbClr val="FF0000"/>
            </a:solidFill>
            <a:round/>
            <a:headEnd/>
            <a:tailEnd/>
          </a:ln>
        </p:spPr>
      </p:cxnSp>
      <p:sp>
        <p:nvSpPr>
          <p:cNvPr id="86" name="Oval 7"/>
          <p:cNvSpPr>
            <a:spLocks noChangeArrowheads="1"/>
          </p:cNvSpPr>
          <p:nvPr/>
        </p:nvSpPr>
        <p:spPr bwMode="auto">
          <a:xfrm>
            <a:off x="4951412" y="2336800"/>
            <a:ext cx="533400" cy="609600"/>
          </a:xfrm>
          <a:prstGeom prst="ellipse">
            <a:avLst/>
          </a:prstGeom>
          <a:noFill/>
          <a:ln w="76200" algn="ctr">
            <a:solidFill>
              <a:srgbClr val="FF0000"/>
            </a:solidFill>
            <a:round/>
            <a:headEnd/>
            <a:tailEnd/>
          </a:ln>
        </p:spPr>
        <p:txBody>
          <a:bodyPr/>
          <a:lstStyle/>
          <a:p>
            <a:pPr marL="342900" indent="-342900" algn="ctr" eaLnBrk="1" hangingPunct="1">
              <a:spcBef>
                <a:spcPct val="20000"/>
              </a:spcBef>
            </a:pPr>
            <a:endParaRPr lang="en-SG" sz="2400" b="0">
              <a:solidFill>
                <a:srgbClr val="0033CC"/>
              </a:solidFill>
              <a:latin typeface="Arial" charset="0"/>
            </a:endParaRPr>
          </a:p>
        </p:txBody>
      </p:sp>
      <p:cxnSp>
        <p:nvCxnSpPr>
          <p:cNvPr id="87" name="Straight Connector 13"/>
          <p:cNvCxnSpPr>
            <a:cxnSpLocks noChangeShapeType="1"/>
          </p:cNvCxnSpPr>
          <p:nvPr/>
        </p:nvCxnSpPr>
        <p:spPr bwMode="auto">
          <a:xfrm rot="16200000" flipH="1">
            <a:off x="5243512" y="3035300"/>
            <a:ext cx="1092200" cy="765175"/>
          </a:xfrm>
          <a:prstGeom prst="line">
            <a:avLst/>
          </a:prstGeom>
          <a:noFill/>
          <a:ln w="76200" algn="ctr">
            <a:solidFill>
              <a:srgbClr val="FF0000"/>
            </a:solidFill>
            <a:round/>
            <a:headEnd/>
            <a:tailEnd/>
          </a:ln>
        </p:spPr>
      </p:cxnSp>
    </p:spTree>
    <p:extLst>
      <p:ext uri="{BB962C8B-B14F-4D97-AF65-F5344CB8AC3E}">
        <p14:creationId xmlns:p14="http://schemas.microsoft.com/office/powerpoint/2010/main" val="19251796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4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50"/>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8"/>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4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6"/>
                                        </p:tgtEl>
                                        <p:attrNameLst>
                                          <p:attrName>style.visibility</p:attrName>
                                        </p:attrNameLst>
                                      </p:cBhvr>
                                      <p:to>
                                        <p:strVal val="visible"/>
                                      </p:to>
                                    </p:set>
                                  </p:childTnLst>
                                </p:cTn>
                              </p:par>
                              <p:par>
                                <p:cTn id="61" presetID="1" presetClass="exit" presetSubtype="0" fill="hold" nodeType="withEffect">
                                  <p:stCondLst>
                                    <p:cond delay="0"/>
                                  </p:stCondLst>
                                  <p:childTnLst>
                                    <p:set>
                                      <p:cBhvr>
                                        <p:cTn id="62" dur="1" fill="hold">
                                          <p:stCondLst>
                                            <p:cond delay="0"/>
                                          </p:stCondLst>
                                        </p:cTn>
                                        <p:tgtEl>
                                          <p:spTgt spid="62"/>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63"/>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60"/>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8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4"/>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82"/>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83"/>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81"/>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78"/>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79"/>
                                        </p:tgtEl>
                                        <p:attrNameLst>
                                          <p:attrName>style.visibility</p:attrName>
                                        </p:attrNameLst>
                                      </p:cBhvr>
                                      <p:to>
                                        <p:strVal val="hidden"/>
                                      </p:to>
                                    </p:set>
                                  </p:childTnLst>
                                </p:cTn>
                              </p:par>
                              <p:par>
                                <p:cTn id="97" presetID="1" presetClass="entr" presetSubtype="0" fill="hold" nodeType="withEffect">
                                  <p:stCondLst>
                                    <p:cond delay="0"/>
                                  </p:stCondLst>
                                  <p:childTnLst>
                                    <p:set>
                                      <p:cBhvr>
                                        <p:cTn id="98" dur="1" fill="hold">
                                          <p:stCondLst>
                                            <p:cond delay="0"/>
                                          </p:stCondLst>
                                        </p:cTn>
                                        <p:tgtEl>
                                          <p:spTgt spid="87"/>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87"/>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8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5"/>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35" grpId="0"/>
      <p:bldP spid="36" grpId="0" animBg="1"/>
      <p:bldP spid="58" grpId="0" animBg="1"/>
      <p:bldP spid="59" grpId="0" animBg="1"/>
      <p:bldP spid="76" grpId="0" animBg="1"/>
      <p:bldP spid="84" grpId="0" animBg="1"/>
      <p:bldP spid="8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1730585"/>
            <a:ext cx="5953125" cy="4594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bwMode="auto">
          <a:xfrm>
            <a:off x="76503" y="990600"/>
            <a:ext cx="76193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eaLnBrk="1" hangingPunct="1">
              <a:buFont typeface="Wingdings" pitchFamily="2" charset="2"/>
              <a:buNone/>
            </a:pPr>
            <a:r>
              <a:rPr lang="en-US" sz="2800" kern="0">
                <a:solidFill>
                  <a:srgbClr val="0000FF"/>
                </a:solidFill>
                <a:latin typeface="+mn-lt"/>
              </a:rPr>
              <a:t>Ví dụ. </a:t>
            </a:r>
            <a:r>
              <a:rPr lang="en-US" sz="2800" b="0" kern="0">
                <a:solidFill>
                  <a:schemeClr val="tx1"/>
                </a:solidFill>
                <a:latin typeface="+mn-lt"/>
              </a:rPr>
              <a:t>Tìm cây khung ngắn nhất của đồ thị sau</a:t>
            </a:r>
          </a:p>
        </p:txBody>
      </p:sp>
    </p:spTree>
    <p:extLst>
      <p:ext uri="{BB962C8B-B14F-4D97-AF65-F5344CB8AC3E}">
        <p14:creationId xmlns:p14="http://schemas.microsoft.com/office/powerpoint/2010/main" val="3237093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Cây</a:t>
            </a:r>
          </a:p>
        </p:txBody>
      </p:sp>
      <p:pic>
        <p:nvPicPr>
          <p:cNvPr id="655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219200"/>
            <a:ext cx="8382000"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2301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304800" y="1009650"/>
            <a:ext cx="8610600" cy="1123950"/>
          </a:xfrm>
        </p:spPr>
        <p:txBody>
          <a:bodyPr/>
          <a:lstStyle/>
          <a:p>
            <a:pPr marL="0" indent="0" eaLnBrk="1" hangingPunct="1">
              <a:buNone/>
            </a:pPr>
            <a:r>
              <a:rPr lang="en-US" b="1">
                <a:solidFill>
                  <a:srgbClr val="0000FF"/>
                </a:solidFill>
              </a:rPr>
              <a:t>Ví dụ. </a:t>
            </a:r>
            <a:r>
              <a:rPr lang="en-US"/>
              <a:t>Dùng thuật toán Prim để tìm cây khung nhỏ nhất của đồ thị sau:</a:t>
            </a:r>
          </a:p>
        </p:txBody>
      </p:sp>
      <p:sp>
        <p:nvSpPr>
          <p:cNvPr id="24580" name="Line 5"/>
          <p:cNvSpPr>
            <a:spLocks noChangeShapeType="1"/>
          </p:cNvSpPr>
          <p:nvPr/>
        </p:nvSpPr>
        <p:spPr bwMode="auto">
          <a:xfrm flipV="1">
            <a:off x="1828800" y="3473450"/>
            <a:ext cx="304800" cy="12954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81" name="Line 6"/>
          <p:cNvSpPr>
            <a:spLocks noChangeShapeType="1"/>
          </p:cNvSpPr>
          <p:nvPr/>
        </p:nvSpPr>
        <p:spPr bwMode="auto">
          <a:xfrm>
            <a:off x="3505200" y="2635250"/>
            <a:ext cx="1066800" cy="14478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82" name="Line 7"/>
          <p:cNvSpPr>
            <a:spLocks noChangeShapeType="1"/>
          </p:cNvSpPr>
          <p:nvPr/>
        </p:nvSpPr>
        <p:spPr bwMode="auto">
          <a:xfrm flipV="1">
            <a:off x="2133600" y="2635250"/>
            <a:ext cx="1371600" cy="8382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83" name="Line 8"/>
          <p:cNvSpPr>
            <a:spLocks noChangeShapeType="1"/>
          </p:cNvSpPr>
          <p:nvPr/>
        </p:nvSpPr>
        <p:spPr bwMode="auto">
          <a:xfrm>
            <a:off x="4572000" y="4006850"/>
            <a:ext cx="0" cy="17526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84" name="Line 9"/>
          <p:cNvSpPr>
            <a:spLocks noChangeShapeType="1"/>
          </p:cNvSpPr>
          <p:nvPr/>
        </p:nvSpPr>
        <p:spPr bwMode="auto">
          <a:xfrm>
            <a:off x="4572000" y="4006850"/>
            <a:ext cx="990600" cy="9144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85" name="Line 10"/>
          <p:cNvSpPr>
            <a:spLocks noChangeShapeType="1"/>
          </p:cNvSpPr>
          <p:nvPr/>
        </p:nvSpPr>
        <p:spPr bwMode="auto">
          <a:xfrm flipV="1">
            <a:off x="4572000" y="4921250"/>
            <a:ext cx="990600" cy="8382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86" name="Line 11"/>
          <p:cNvSpPr>
            <a:spLocks noChangeShapeType="1"/>
          </p:cNvSpPr>
          <p:nvPr/>
        </p:nvSpPr>
        <p:spPr bwMode="auto">
          <a:xfrm flipV="1">
            <a:off x="3276600" y="4159250"/>
            <a:ext cx="76200" cy="16002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87" name="Line 12"/>
          <p:cNvSpPr>
            <a:spLocks noChangeShapeType="1"/>
          </p:cNvSpPr>
          <p:nvPr/>
        </p:nvSpPr>
        <p:spPr bwMode="auto">
          <a:xfrm>
            <a:off x="3276600" y="5759450"/>
            <a:ext cx="1295400"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88" name="Line 19"/>
          <p:cNvSpPr>
            <a:spLocks noChangeShapeType="1"/>
          </p:cNvSpPr>
          <p:nvPr/>
        </p:nvSpPr>
        <p:spPr bwMode="auto">
          <a:xfrm flipV="1">
            <a:off x="1828800" y="4159250"/>
            <a:ext cx="1524000" cy="6096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89" name="Line 20"/>
          <p:cNvSpPr>
            <a:spLocks noChangeShapeType="1"/>
          </p:cNvSpPr>
          <p:nvPr/>
        </p:nvSpPr>
        <p:spPr bwMode="auto">
          <a:xfrm>
            <a:off x="2133600" y="3473450"/>
            <a:ext cx="1219200" cy="6858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0" name="Line 21"/>
          <p:cNvSpPr>
            <a:spLocks noChangeShapeType="1"/>
          </p:cNvSpPr>
          <p:nvPr/>
        </p:nvSpPr>
        <p:spPr bwMode="auto">
          <a:xfrm flipH="1" flipV="1">
            <a:off x="1828800" y="4768850"/>
            <a:ext cx="1447800" cy="9906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1" name="Line 22"/>
          <p:cNvSpPr>
            <a:spLocks noChangeShapeType="1"/>
          </p:cNvSpPr>
          <p:nvPr/>
        </p:nvSpPr>
        <p:spPr bwMode="auto">
          <a:xfrm flipV="1">
            <a:off x="3276600" y="4006850"/>
            <a:ext cx="1295400" cy="1524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2" name="Line 23"/>
          <p:cNvSpPr>
            <a:spLocks noChangeShapeType="1"/>
          </p:cNvSpPr>
          <p:nvPr/>
        </p:nvSpPr>
        <p:spPr bwMode="auto">
          <a:xfrm>
            <a:off x="3505200" y="2635250"/>
            <a:ext cx="1524000" cy="3810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3" name="Line 24"/>
          <p:cNvSpPr>
            <a:spLocks noChangeShapeType="1"/>
          </p:cNvSpPr>
          <p:nvPr/>
        </p:nvSpPr>
        <p:spPr bwMode="auto">
          <a:xfrm flipH="1">
            <a:off x="4572000" y="3016250"/>
            <a:ext cx="457200" cy="9906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4" name="Line 25"/>
          <p:cNvSpPr>
            <a:spLocks noChangeShapeType="1"/>
          </p:cNvSpPr>
          <p:nvPr/>
        </p:nvSpPr>
        <p:spPr bwMode="auto">
          <a:xfrm flipV="1">
            <a:off x="3505200" y="2482850"/>
            <a:ext cx="2362200" cy="1524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5" name="Line 26"/>
          <p:cNvSpPr>
            <a:spLocks noChangeShapeType="1"/>
          </p:cNvSpPr>
          <p:nvPr/>
        </p:nvSpPr>
        <p:spPr bwMode="auto">
          <a:xfrm>
            <a:off x="5867400" y="2482850"/>
            <a:ext cx="457200" cy="16764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6" name="Line 27"/>
          <p:cNvSpPr>
            <a:spLocks noChangeShapeType="1"/>
          </p:cNvSpPr>
          <p:nvPr/>
        </p:nvSpPr>
        <p:spPr bwMode="auto">
          <a:xfrm flipH="1">
            <a:off x="5486400" y="4083050"/>
            <a:ext cx="838200" cy="9144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7" name="Line 28"/>
          <p:cNvSpPr>
            <a:spLocks noChangeShapeType="1"/>
          </p:cNvSpPr>
          <p:nvPr/>
        </p:nvSpPr>
        <p:spPr bwMode="auto">
          <a:xfrm>
            <a:off x="4648200" y="4006850"/>
            <a:ext cx="1676400" cy="762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8" name="Line 29"/>
          <p:cNvSpPr>
            <a:spLocks noChangeShapeType="1"/>
          </p:cNvSpPr>
          <p:nvPr/>
        </p:nvSpPr>
        <p:spPr bwMode="auto">
          <a:xfrm flipH="1">
            <a:off x="3352800" y="2635250"/>
            <a:ext cx="152400" cy="15240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9" name="Line 30"/>
          <p:cNvSpPr>
            <a:spLocks noChangeShapeType="1"/>
          </p:cNvSpPr>
          <p:nvPr/>
        </p:nvSpPr>
        <p:spPr bwMode="auto">
          <a:xfrm>
            <a:off x="5029200" y="3016250"/>
            <a:ext cx="1295400" cy="10668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00" name="Oval 13"/>
          <p:cNvSpPr>
            <a:spLocks noChangeArrowheads="1"/>
          </p:cNvSpPr>
          <p:nvPr/>
        </p:nvSpPr>
        <p:spPr bwMode="auto">
          <a:xfrm>
            <a:off x="1676400" y="4616450"/>
            <a:ext cx="304800" cy="30480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A</a:t>
            </a:r>
            <a:endParaRPr lang="vi-VN">
              <a:solidFill>
                <a:schemeClr val="tx1"/>
              </a:solidFill>
            </a:endParaRPr>
          </a:p>
        </p:txBody>
      </p:sp>
      <p:sp>
        <p:nvSpPr>
          <p:cNvPr id="24601" name="Oval 14"/>
          <p:cNvSpPr>
            <a:spLocks noChangeArrowheads="1"/>
          </p:cNvSpPr>
          <p:nvPr/>
        </p:nvSpPr>
        <p:spPr bwMode="auto">
          <a:xfrm>
            <a:off x="3429000" y="2559050"/>
            <a:ext cx="304800" cy="30480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C</a:t>
            </a:r>
            <a:endParaRPr lang="vi-VN">
              <a:solidFill>
                <a:schemeClr val="tx1"/>
              </a:solidFill>
            </a:endParaRPr>
          </a:p>
        </p:txBody>
      </p:sp>
      <p:sp>
        <p:nvSpPr>
          <p:cNvPr id="24602" name="Oval 15"/>
          <p:cNvSpPr>
            <a:spLocks noChangeArrowheads="1"/>
          </p:cNvSpPr>
          <p:nvPr/>
        </p:nvSpPr>
        <p:spPr bwMode="auto">
          <a:xfrm>
            <a:off x="1981200" y="3321050"/>
            <a:ext cx="304800" cy="30480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B</a:t>
            </a:r>
            <a:endParaRPr lang="vi-VN">
              <a:solidFill>
                <a:schemeClr val="tx1"/>
              </a:solidFill>
            </a:endParaRPr>
          </a:p>
        </p:txBody>
      </p:sp>
      <p:sp>
        <p:nvSpPr>
          <p:cNvPr id="24603" name="Oval 16"/>
          <p:cNvSpPr>
            <a:spLocks noChangeArrowheads="1"/>
          </p:cNvSpPr>
          <p:nvPr/>
        </p:nvSpPr>
        <p:spPr bwMode="auto">
          <a:xfrm>
            <a:off x="3124200" y="5530850"/>
            <a:ext cx="304800" cy="30480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E</a:t>
            </a:r>
            <a:endParaRPr lang="vi-VN">
              <a:solidFill>
                <a:schemeClr val="tx1"/>
              </a:solidFill>
            </a:endParaRPr>
          </a:p>
        </p:txBody>
      </p:sp>
      <p:sp>
        <p:nvSpPr>
          <p:cNvPr id="24604" name="Oval 17"/>
          <p:cNvSpPr>
            <a:spLocks noChangeArrowheads="1"/>
          </p:cNvSpPr>
          <p:nvPr/>
        </p:nvSpPr>
        <p:spPr bwMode="auto">
          <a:xfrm>
            <a:off x="3200400" y="4006850"/>
            <a:ext cx="304800" cy="30480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D</a:t>
            </a:r>
            <a:endParaRPr lang="vi-VN">
              <a:solidFill>
                <a:schemeClr val="tx1"/>
              </a:solidFill>
            </a:endParaRPr>
          </a:p>
        </p:txBody>
      </p:sp>
      <p:sp>
        <p:nvSpPr>
          <p:cNvPr id="24605" name="Oval 18"/>
          <p:cNvSpPr>
            <a:spLocks noChangeArrowheads="1"/>
          </p:cNvSpPr>
          <p:nvPr/>
        </p:nvSpPr>
        <p:spPr bwMode="auto">
          <a:xfrm>
            <a:off x="4419600" y="3930650"/>
            <a:ext cx="304800" cy="30480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F</a:t>
            </a:r>
            <a:endParaRPr lang="vi-VN">
              <a:solidFill>
                <a:schemeClr val="tx1"/>
              </a:solidFill>
            </a:endParaRPr>
          </a:p>
        </p:txBody>
      </p:sp>
      <p:sp>
        <p:nvSpPr>
          <p:cNvPr id="24606" name="Oval 32"/>
          <p:cNvSpPr>
            <a:spLocks noChangeArrowheads="1"/>
          </p:cNvSpPr>
          <p:nvPr/>
        </p:nvSpPr>
        <p:spPr bwMode="auto">
          <a:xfrm>
            <a:off x="4876800" y="2863850"/>
            <a:ext cx="304800" cy="30480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G</a:t>
            </a:r>
            <a:endParaRPr lang="vi-VN">
              <a:solidFill>
                <a:schemeClr val="tx1"/>
              </a:solidFill>
            </a:endParaRPr>
          </a:p>
        </p:txBody>
      </p:sp>
      <p:sp>
        <p:nvSpPr>
          <p:cNvPr id="24607" name="Oval 33"/>
          <p:cNvSpPr>
            <a:spLocks noChangeArrowheads="1"/>
          </p:cNvSpPr>
          <p:nvPr/>
        </p:nvSpPr>
        <p:spPr bwMode="auto">
          <a:xfrm>
            <a:off x="5715000" y="2330450"/>
            <a:ext cx="304800" cy="30480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H</a:t>
            </a:r>
            <a:endParaRPr lang="vi-VN">
              <a:solidFill>
                <a:schemeClr val="tx1"/>
              </a:solidFill>
            </a:endParaRPr>
          </a:p>
        </p:txBody>
      </p:sp>
      <p:sp>
        <p:nvSpPr>
          <p:cNvPr id="24608" name="Oval 34"/>
          <p:cNvSpPr>
            <a:spLocks noChangeArrowheads="1"/>
          </p:cNvSpPr>
          <p:nvPr/>
        </p:nvSpPr>
        <p:spPr bwMode="auto">
          <a:xfrm>
            <a:off x="6096000" y="3930650"/>
            <a:ext cx="304800" cy="30480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K</a:t>
            </a:r>
            <a:endParaRPr lang="vi-VN">
              <a:solidFill>
                <a:schemeClr val="tx1"/>
              </a:solidFill>
            </a:endParaRPr>
          </a:p>
        </p:txBody>
      </p:sp>
      <p:sp>
        <p:nvSpPr>
          <p:cNvPr id="24609" name="Oval 35"/>
          <p:cNvSpPr>
            <a:spLocks noChangeArrowheads="1"/>
          </p:cNvSpPr>
          <p:nvPr/>
        </p:nvSpPr>
        <p:spPr bwMode="auto">
          <a:xfrm>
            <a:off x="4419600" y="5530850"/>
            <a:ext cx="304800" cy="30480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I</a:t>
            </a:r>
            <a:endParaRPr lang="vi-VN">
              <a:solidFill>
                <a:schemeClr val="tx1"/>
              </a:solidFill>
            </a:endParaRPr>
          </a:p>
        </p:txBody>
      </p:sp>
      <p:sp>
        <p:nvSpPr>
          <p:cNvPr id="24610" name="Oval 36"/>
          <p:cNvSpPr>
            <a:spLocks noChangeArrowheads="1"/>
          </p:cNvSpPr>
          <p:nvPr/>
        </p:nvSpPr>
        <p:spPr bwMode="auto">
          <a:xfrm>
            <a:off x="5410200" y="4768850"/>
            <a:ext cx="304800" cy="30480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J</a:t>
            </a:r>
            <a:endParaRPr lang="vi-VN">
              <a:solidFill>
                <a:schemeClr val="tx1"/>
              </a:solidFill>
            </a:endParaRPr>
          </a:p>
        </p:txBody>
      </p:sp>
      <p:sp>
        <p:nvSpPr>
          <p:cNvPr id="24611" name="Text Box 37"/>
          <p:cNvSpPr txBox="1">
            <a:spLocks noChangeArrowheads="1"/>
          </p:cNvSpPr>
          <p:nvPr/>
        </p:nvSpPr>
        <p:spPr bwMode="auto">
          <a:xfrm>
            <a:off x="1676400" y="39306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2</a:t>
            </a:r>
          </a:p>
        </p:txBody>
      </p:sp>
      <p:sp>
        <p:nvSpPr>
          <p:cNvPr id="24612" name="Text Box 38"/>
          <p:cNvSpPr txBox="1">
            <a:spLocks noChangeArrowheads="1"/>
          </p:cNvSpPr>
          <p:nvPr/>
        </p:nvSpPr>
        <p:spPr bwMode="auto">
          <a:xfrm>
            <a:off x="2438400" y="41592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4</a:t>
            </a:r>
          </a:p>
        </p:txBody>
      </p:sp>
      <p:sp>
        <p:nvSpPr>
          <p:cNvPr id="24613" name="Text Box 39"/>
          <p:cNvSpPr txBox="1">
            <a:spLocks noChangeArrowheads="1"/>
          </p:cNvSpPr>
          <p:nvPr/>
        </p:nvSpPr>
        <p:spPr bwMode="auto">
          <a:xfrm>
            <a:off x="2590800" y="27559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6</a:t>
            </a:r>
          </a:p>
        </p:txBody>
      </p:sp>
      <p:sp>
        <p:nvSpPr>
          <p:cNvPr id="24614" name="Text Box 40"/>
          <p:cNvSpPr txBox="1">
            <a:spLocks noChangeArrowheads="1"/>
          </p:cNvSpPr>
          <p:nvPr/>
        </p:nvSpPr>
        <p:spPr bwMode="auto">
          <a:xfrm>
            <a:off x="3124200" y="32448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9</a:t>
            </a:r>
          </a:p>
        </p:txBody>
      </p:sp>
      <p:sp>
        <p:nvSpPr>
          <p:cNvPr id="24615" name="Text Box 41"/>
          <p:cNvSpPr txBox="1">
            <a:spLocks noChangeArrowheads="1"/>
          </p:cNvSpPr>
          <p:nvPr/>
        </p:nvSpPr>
        <p:spPr bwMode="auto">
          <a:xfrm>
            <a:off x="3810000" y="33210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3</a:t>
            </a:r>
          </a:p>
        </p:txBody>
      </p:sp>
      <p:sp>
        <p:nvSpPr>
          <p:cNvPr id="24616" name="Text Box 42"/>
          <p:cNvSpPr txBox="1">
            <a:spLocks noChangeArrowheads="1"/>
          </p:cNvSpPr>
          <p:nvPr/>
        </p:nvSpPr>
        <p:spPr bwMode="auto">
          <a:xfrm>
            <a:off x="4191000" y="28638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6</a:t>
            </a:r>
          </a:p>
        </p:txBody>
      </p:sp>
      <p:sp>
        <p:nvSpPr>
          <p:cNvPr id="24617" name="Text Box 43"/>
          <p:cNvSpPr txBox="1">
            <a:spLocks noChangeArrowheads="1"/>
          </p:cNvSpPr>
          <p:nvPr/>
        </p:nvSpPr>
        <p:spPr bwMode="auto">
          <a:xfrm>
            <a:off x="4800600" y="21780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7</a:t>
            </a:r>
          </a:p>
        </p:txBody>
      </p:sp>
      <p:sp>
        <p:nvSpPr>
          <p:cNvPr id="24618" name="Text Box 44"/>
          <p:cNvSpPr txBox="1">
            <a:spLocks noChangeArrowheads="1"/>
          </p:cNvSpPr>
          <p:nvPr/>
        </p:nvSpPr>
        <p:spPr bwMode="auto">
          <a:xfrm>
            <a:off x="6096000" y="30607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2</a:t>
            </a:r>
          </a:p>
        </p:txBody>
      </p:sp>
      <p:sp>
        <p:nvSpPr>
          <p:cNvPr id="24619" name="Text Box 45"/>
          <p:cNvSpPr txBox="1">
            <a:spLocks noChangeArrowheads="1"/>
          </p:cNvSpPr>
          <p:nvPr/>
        </p:nvSpPr>
        <p:spPr bwMode="auto">
          <a:xfrm>
            <a:off x="5562600" y="30924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6</a:t>
            </a:r>
          </a:p>
        </p:txBody>
      </p:sp>
      <p:sp>
        <p:nvSpPr>
          <p:cNvPr id="24620" name="Text Box 46"/>
          <p:cNvSpPr txBox="1">
            <a:spLocks noChangeArrowheads="1"/>
          </p:cNvSpPr>
          <p:nvPr/>
        </p:nvSpPr>
        <p:spPr bwMode="auto">
          <a:xfrm>
            <a:off x="4800600" y="33972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8</a:t>
            </a:r>
          </a:p>
        </p:txBody>
      </p:sp>
      <p:sp>
        <p:nvSpPr>
          <p:cNvPr id="24621" name="Text Box 47"/>
          <p:cNvSpPr txBox="1">
            <a:spLocks noChangeArrowheads="1"/>
          </p:cNvSpPr>
          <p:nvPr/>
        </p:nvSpPr>
        <p:spPr bwMode="auto">
          <a:xfrm>
            <a:off x="5334000" y="40513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1</a:t>
            </a:r>
          </a:p>
        </p:txBody>
      </p:sp>
      <p:sp>
        <p:nvSpPr>
          <p:cNvPr id="24622" name="Text Box 48"/>
          <p:cNvSpPr txBox="1">
            <a:spLocks noChangeArrowheads="1"/>
          </p:cNvSpPr>
          <p:nvPr/>
        </p:nvSpPr>
        <p:spPr bwMode="auto">
          <a:xfrm>
            <a:off x="5875338" y="45085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9</a:t>
            </a:r>
          </a:p>
        </p:txBody>
      </p:sp>
      <p:sp>
        <p:nvSpPr>
          <p:cNvPr id="24623" name="Text Box 49"/>
          <p:cNvSpPr txBox="1">
            <a:spLocks noChangeArrowheads="1"/>
          </p:cNvSpPr>
          <p:nvPr/>
        </p:nvSpPr>
        <p:spPr bwMode="auto">
          <a:xfrm>
            <a:off x="4876800" y="45085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3</a:t>
            </a:r>
          </a:p>
        </p:txBody>
      </p:sp>
      <p:sp>
        <p:nvSpPr>
          <p:cNvPr id="24624" name="Text Box 50"/>
          <p:cNvSpPr txBox="1">
            <a:spLocks noChangeArrowheads="1"/>
          </p:cNvSpPr>
          <p:nvPr/>
        </p:nvSpPr>
        <p:spPr bwMode="auto">
          <a:xfrm>
            <a:off x="4267200" y="48133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6</a:t>
            </a:r>
          </a:p>
        </p:txBody>
      </p:sp>
      <p:sp>
        <p:nvSpPr>
          <p:cNvPr id="24625" name="Text Box 51"/>
          <p:cNvSpPr txBox="1">
            <a:spLocks noChangeArrowheads="1"/>
          </p:cNvSpPr>
          <p:nvPr/>
        </p:nvSpPr>
        <p:spPr bwMode="auto">
          <a:xfrm>
            <a:off x="5113338" y="51943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7</a:t>
            </a:r>
          </a:p>
        </p:txBody>
      </p:sp>
      <p:sp>
        <p:nvSpPr>
          <p:cNvPr id="24626" name="Text Box 52"/>
          <p:cNvSpPr txBox="1">
            <a:spLocks noChangeArrowheads="1"/>
          </p:cNvSpPr>
          <p:nvPr/>
        </p:nvSpPr>
        <p:spPr bwMode="auto">
          <a:xfrm>
            <a:off x="3810000" y="57594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4</a:t>
            </a:r>
          </a:p>
        </p:txBody>
      </p:sp>
      <p:sp>
        <p:nvSpPr>
          <p:cNvPr id="24627" name="Text Box 53"/>
          <p:cNvSpPr txBox="1">
            <a:spLocks noChangeArrowheads="1"/>
          </p:cNvSpPr>
          <p:nvPr/>
        </p:nvSpPr>
        <p:spPr bwMode="auto">
          <a:xfrm>
            <a:off x="2286000" y="51498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5</a:t>
            </a:r>
          </a:p>
        </p:txBody>
      </p:sp>
      <p:sp>
        <p:nvSpPr>
          <p:cNvPr id="24628" name="Text Box 54"/>
          <p:cNvSpPr txBox="1">
            <a:spLocks noChangeArrowheads="1"/>
          </p:cNvSpPr>
          <p:nvPr/>
        </p:nvSpPr>
        <p:spPr bwMode="auto">
          <a:xfrm>
            <a:off x="3048000" y="47371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5</a:t>
            </a:r>
          </a:p>
        </p:txBody>
      </p:sp>
      <p:sp>
        <p:nvSpPr>
          <p:cNvPr id="24629" name="Text Box 55"/>
          <p:cNvSpPr txBox="1">
            <a:spLocks noChangeArrowheads="1"/>
          </p:cNvSpPr>
          <p:nvPr/>
        </p:nvSpPr>
        <p:spPr bwMode="auto">
          <a:xfrm>
            <a:off x="3810000" y="40830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5</a:t>
            </a:r>
          </a:p>
        </p:txBody>
      </p:sp>
      <p:sp>
        <p:nvSpPr>
          <p:cNvPr id="24630" name="Text Box 56"/>
          <p:cNvSpPr txBox="1">
            <a:spLocks noChangeArrowheads="1"/>
          </p:cNvSpPr>
          <p:nvPr/>
        </p:nvSpPr>
        <p:spPr bwMode="auto">
          <a:xfrm>
            <a:off x="2667000" y="35496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6</a:t>
            </a:r>
          </a:p>
        </p:txBody>
      </p:sp>
    </p:spTree>
    <p:extLst>
      <p:ext uri="{BB962C8B-B14F-4D97-AF65-F5344CB8AC3E}">
        <p14:creationId xmlns:p14="http://schemas.microsoft.com/office/powerpoint/2010/main" val="15599235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114300" y="990600"/>
            <a:ext cx="8534400" cy="2514600"/>
          </a:xfrm>
        </p:spPr>
        <p:txBody>
          <a:bodyPr/>
          <a:lstStyle/>
          <a:p>
            <a:pPr marL="0" indent="0" algn="just" eaLnBrk="1" hangingPunct="1">
              <a:lnSpc>
                <a:spcPct val="120000"/>
              </a:lnSpc>
              <a:buFont typeface="Wingdings" pitchFamily="2" charset="2"/>
              <a:buNone/>
            </a:pPr>
            <a:r>
              <a:rPr lang="en-US" altLang="en-US" sz="2600" b="1">
                <a:solidFill>
                  <a:srgbClr val="0000FF"/>
                </a:solidFill>
              </a:rPr>
              <a:t>Định nghĩa. </a:t>
            </a:r>
            <a:r>
              <a:rPr lang="en-US" altLang="en-US" sz="2600"/>
              <a:t>Cho </a:t>
            </a:r>
            <a:r>
              <a:rPr lang="en-US" altLang="en-US" sz="2600" i="1"/>
              <a:t>T</a:t>
            </a:r>
            <a:r>
              <a:rPr lang="en-US" altLang="en-US" sz="2600"/>
              <a:t> là một cây. Chọn một đỉnh </a:t>
            </a:r>
            <a:r>
              <a:rPr lang="en-US" altLang="en-US" sz="2600" i="1"/>
              <a:t>r</a:t>
            </a:r>
            <a:r>
              <a:rPr lang="en-US" altLang="en-US" sz="2600"/>
              <a:t> của cây gọi là </a:t>
            </a:r>
            <a:r>
              <a:rPr lang="en-US" altLang="en-US" sz="2600" b="1" i="1">
                <a:solidFill>
                  <a:srgbClr val="00B050"/>
                </a:solidFill>
              </a:rPr>
              <a:t>gốc</a:t>
            </a:r>
            <a:r>
              <a:rPr lang="en-US" altLang="en-US" sz="2600" i="1"/>
              <a:t>. </a:t>
            </a:r>
            <a:r>
              <a:rPr lang="en-US" altLang="en-US" sz="2600"/>
              <a:t>Vì có đường đi sơ cấp duy nhất từ gốc tới mỗi đỉnh của đồ thị nên ta định hướng mỗi cạnh là hướng từ gốc đi ra. Cây cùng với gốc sinh ra một đồ thị có hướng gọi là </a:t>
            </a:r>
            <a:r>
              <a:rPr lang="en-US" altLang="en-US" sz="2600" b="1" i="1">
                <a:solidFill>
                  <a:srgbClr val="00B050"/>
                </a:solidFill>
              </a:rPr>
              <a:t>cây có gốc</a:t>
            </a:r>
          </a:p>
        </p:txBody>
      </p:sp>
      <p:sp>
        <p:nvSpPr>
          <p:cNvPr id="65542" name="Slide Number Placeholder 5"/>
          <p:cNvSpPr>
            <a:spLocks noGrp="1"/>
          </p:cNvSpPr>
          <p:nvPr>
            <p:ph type="sldNum" sz="quarter" idx="4294967295"/>
          </p:nvPr>
        </p:nvSpPr>
        <p:spPr bwMode="auto">
          <a:xfrm>
            <a:off x="8077200" y="6324600"/>
            <a:ext cx="1066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C98733E-72DC-48DF-89E8-4DE83E3B9BE2}" type="slidenum">
              <a:rPr lang="en-US" altLang="en-US" smtClean="0">
                <a:solidFill>
                  <a:schemeClr val="bg1"/>
                </a:solidFill>
              </a:rPr>
              <a:pPr eaLnBrk="1" hangingPunct="1"/>
              <a:t>41</a:t>
            </a:fld>
            <a:endParaRPr lang="en-US" altLang="en-US">
              <a:solidFill>
                <a:schemeClr val="bg1"/>
              </a:solidFill>
            </a:endParaRPr>
          </a:p>
        </p:txBody>
      </p:sp>
      <p:sp>
        <p:nvSpPr>
          <p:cNvPr id="9" name="Rectangle 2"/>
          <p:cNvSpPr txBox="1">
            <a:spLocks noChangeArrowheads="1"/>
          </p:cNvSpPr>
          <p:nvPr/>
        </p:nvSpPr>
        <p:spPr bwMode="white">
          <a:xfrm>
            <a:off x="76200" y="0"/>
            <a:ext cx="86106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3200" baseline="0">
                <a:solidFill>
                  <a:schemeClr val="bg1"/>
                </a:solidFill>
                <a:latin typeface="+mj-lt"/>
                <a:ea typeface="+mj-ea"/>
                <a:cs typeface="+mj-cs"/>
              </a:defRPr>
            </a:lvl1pPr>
            <a:lvl2pPr algn="l" rtl="0" eaLnBrk="0" fontAlgn="base" hangingPunct="0">
              <a:lnSpc>
                <a:spcPct val="90000"/>
              </a:lnSpc>
              <a:spcBef>
                <a:spcPct val="0"/>
              </a:spcBef>
              <a:spcAft>
                <a:spcPct val="0"/>
              </a:spcAft>
              <a:defRPr sz="3200">
                <a:solidFill>
                  <a:schemeClr val="bg1"/>
                </a:solidFill>
                <a:latin typeface="Arial" charset="0"/>
              </a:defRPr>
            </a:lvl2pPr>
            <a:lvl3pPr algn="l" rtl="0" eaLnBrk="0" fontAlgn="base" hangingPunct="0">
              <a:lnSpc>
                <a:spcPct val="90000"/>
              </a:lnSpc>
              <a:spcBef>
                <a:spcPct val="0"/>
              </a:spcBef>
              <a:spcAft>
                <a:spcPct val="0"/>
              </a:spcAft>
              <a:defRPr sz="3200">
                <a:solidFill>
                  <a:schemeClr val="bg1"/>
                </a:solidFill>
                <a:latin typeface="Arial" charset="0"/>
              </a:defRPr>
            </a:lvl3pPr>
            <a:lvl4pPr algn="l" rtl="0" eaLnBrk="0" fontAlgn="base" hangingPunct="0">
              <a:lnSpc>
                <a:spcPct val="90000"/>
              </a:lnSpc>
              <a:spcBef>
                <a:spcPct val="0"/>
              </a:spcBef>
              <a:spcAft>
                <a:spcPct val="0"/>
              </a:spcAft>
              <a:defRPr sz="3200">
                <a:solidFill>
                  <a:schemeClr val="bg1"/>
                </a:solidFill>
                <a:latin typeface="Arial" charset="0"/>
              </a:defRPr>
            </a:lvl4pPr>
            <a:lvl5pPr algn="l" rtl="0" eaLnBrk="0" fontAlgn="base" hangingPunct="0">
              <a:lnSpc>
                <a:spcPct val="90000"/>
              </a:lnSpc>
              <a:spcBef>
                <a:spcPct val="0"/>
              </a:spcBef>
              <a:spcAft>
                <a:spcPct val="0"/>
              </a:spcAft>
              <a:defRPr sz="3200">
                <a:solidFill>
                  <a:schemeClr val="bg1"/>
                </a:solidFill>
                <a:latin typeface="Arial" charset="0"/>
              </a:defRPr>
            </a:lvl5pPr>
            <a:lvl6pPr marL="457200" algn="l" rtl="0" fontAlgn="base">
              <a:lnSpc>
                <a:spcPct val="90000"/>
              </a:lnSpc>
              <a:spcBef>
                <a:spcPct val="0"/>
              </a:spcBef>
              <a:spcAft>
                <a:spcPct val="0"/>
              </a:spcAft>
              <a:defRPr sz="3200">
                <a:solidFill>
                  <a:schemeClr val="bg1"/>
                </a:solidFill>
                <a:latin typeface="Arial" charset="0"/>
              </a:defRPr>
            </a:lvl6pPr>
            <a:lvl7pPr marL="914400" algn="l" rtl="0" fontAlgn="base">
              <a:lnSpc>
                <a:spcPct val="90000"/>
              </a:lnSpc>
              <a:spcBef>
                <a:spcPct val="0"/>
              </a:spcBef>
              <a:spcAft>
                <a:spcPct val="0"/>
              </a:spcAft>
              <a:defRPr sz="3200">
                <a:solidFill>
                  <a:schemeClr val="bg1"/>
                </a:solidFill>
                <a:latin typeface="Arial" charset="0"/>
              </a:defRPr>
            </a:lvl7pPr>
            <a:lvl8pPr marL="1371600" algn="l" rtl="0" fontAlgn="base">
              <a:lnSpc>
                <a:spcPct val="90000"/>
              </a:lnSpc>
              <a:spcBef>
                <a:spcPct val="0"/>
              </a:spcBef>
              <a:spcAft>
                <a:spcPct val="0"/>
              </a:spcAft>
              <a:defRPr sz="3200">
                <a:solidFill>
                  <a:schemeClr val="bg1"/>
                </a:solidFill>
                <a:latin typeface="Arial" charset="0"/>
              </a:defRPr>
            </a:lvl8pPr>
            <a:lvl9pPr marL="1828800" algn="l" rtl="0" fontAlgn="base">
              <a:lnSpc>
                <a:spcPct val="90000"/>
              </a:lnSpc>
              <a:spcBef>
                <a:spcPct val="0"/>
              </a:spcBef>
              <a:spcAft>
                <a:spcPct val="0"/>
              </a:spcAft>
              <a:defRPr sz="3200">
                <a:solidFill>
                  <a:schemeClr val="bg1"/>
                </a:solidFill>
                <a:latin typeface="Arial" charset="0"/>
              </a:defRPr>
            </a:lvl9pPr>
          </a:lstStyle>
          <a:p>
            <a:pPr eaLnBrk="1" hangingPunct="1"/>
            <a:r>
              <a:rPr lang="en-US" sz="4000" kern="0">
                <a:solidFill>
                  <a:srgbClr val="FFFF00"/>
                </a:solidFill>
              </a:rPr>
              <a:t>3</a:t>
            </a:r>
            <a:r>
              <a:rPr lang="en-US" sz="4000" b="1" kern="0">
                <a:solidFill>
                  <a:srgbClr val="FFFF00"/>
                </a:solidFill>
              </a:rPr>
              <a:t>. </a:t>
            </a:r>
            <a:r>
              <a:rPr lang="en-US" sz="4000" kern="0">
                <a:solidFill>
                  <a:srgbClr val="FFFF00"/>
                </a:solidFill>
              </a:rPr>
              <a:t>Cây có gốc</a:t>
            </a:r>
            <a:endParaRPr lang="en-US" sz="4000" b="1" kern="0" dirty="0">
              <a:solidFill>
                <a:srgbClr val="FFFF00"/>
              </a:solidFill>
            </a:endParaRPr>
          </a:p>
        </p:txBody>
      </p:sp>
      <p:sp>
        <p:nvSpPr>
          <p:cNvPr id="2" name="TextBox 1"/>
          <p:cNvSpPr txBox="1"/>
          <p:nvPr/>
        </p:nvSpPr>
        <p:spPr bwMode="auto">
          <a:xfrm>
            <a:off x="587667" y="6293030"/>
            <a:ext cx="11432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eaLnBrk="1" hangingPunct="1">
              <a:buFont typeface="Wingdings" pitchFamily="2" charset="2"/>
              <a:buNone/>
            </a:pPr>
            <a:r>
              <a:rPr lang="en-US" sz="2800" b="0" kern="0">
                <a:solidFill>
                  <a:schemeClr val="tx1"/>
                </a:solidFill>
                <a:latin typeface="+mn-lt"/>
              </a:rPr>
              <a:t>Cây T</a:t>
            </a:r>
          </a:p>
        </p:txBody>
      </p:sp>
      <p:sp>
        <p:nvSpPr>
          <p:cNvPr id="3" name="TextBox 2"/>
          <p:cNvSpPr txBox="1"/>
          <p:nvPr/>
        </p:nvSpPr>
        <p:spPr bwMode="auto">
          <a:xfrm>
            <a:off x="3399281" y="6237139"/>
            <a:ext cx="18036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eaLnBrk="1" hangingPunct="1">
              <a:buFont typeface="Wingdings" pitchFamily="2" charset="2"/>
              <a:buNone/>
            </a:pPr>
            <a:r>
              <a:rPr lang="en-US" sz="2800" b="0" kern="0">
                <a:solidFill>
                  <a:schemeClr val="tx1"/>
                </a:solidFill>
                <a:latin typeface="+mn-lt"/>
              </a:rPr>
              <a:t>Cây gốc 0</a:t>
            </a:r>
          </a:p>
        </p:txBody>
      </p:sp>
      <p:sp>
        <p:nvSpPr>
          <p:cNvPr id="11" name="TextBox 10"/>
          <p:cNvSpPr txBox="1"/>
          <p:nvPr/>
        </p:nvSpPr>
        <p:spPr bwMode="auto">
          <a:xfrm>
            <a:off x="6883101" y="6237139"/>
            <a:ext cx="18036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eaLnBrk="1" hangingPunct="1">
              <a:buFont typeface="Wingdings" pitchFamily="2" charset="2"/>
              <a:buNone/>
            </a:pPr>
            <a:r>
              <a:rPr lang="en-US" sz="2800" b="0" kern="0">
                <a:solidFill>
                  <a:schemeClr val="tx1"/>
                </a:solidFill>
                <a:latin typeface="+mn-lt"/>
              </a:rPr>
              <a:t>Cây gốc 4</a:t>
            </a:r>
          </a:p>
        </p:txBody>
      </p:sp>
      <p:grpSp>
        <p:nvGrpSpPr>
          <p:cNvPr id="12" name="Group 46"/>
          <p:cNvGrpSpPr>
            <a:grpSpLocks/>
          </p:cNvGrpSpPr>
          <p:nvPr/>
        </p:nvGrpSpPr>
        <p:grpSpPr bwMode="auto">
          <a:xfrm>
            <a:off x="381000" y="3886200"/>
            <a:ext cx="2514600" cy="2057400"/>
            <a:chOff x="528" y="2592"/>
            <a:chExt cx="1584" cy="1296"/>
          </a:xfrm>
        </p:grpSpPr>
        <p:sp>
          <p:nvSpPr>
            <p:cNvPr id="13" name="Line 25"/>
            <p:cNvSpPr>
              <a:spLocks noChangeShapeType="1"/>
            </p:cNvSpPr>
            <p:nvPr/>
          </p:nvSpPr>
          <p:spPr bwMode="auto">
            <a:xfrm flipH="1">
              <a:off x="576" y="2880"/>
              <a:ext cx="288" cy="432"/>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26"/>
            <p:cNvSpPr>
              <a:spLocks noChangeShapeType="1"/>
            </p:cNvSpPr>
            <p:nvPr/>
          </p:nvSpPr>
          <p:spPr bwMode="auto">
            <a:xfrm flipV="1">
              <a:off x="960" y="3744"/>
              <a:ext cx="480" cy="4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5"/>
            <p:cNvSpPr>
              <a:spLocks noChangeShapeType="1"/>
            </p:cNvSpPr>
            <p:nvPr/>
          </p:nvSpPr>
          <p:spPr bwMode="auto">
            <a:xfrm flipH="1" flipV="1">
              <a:off x="864" y="2880"/>
              <a:ext cx="1152" cy="76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8"/>
            <p:cNvSpPr>
              <a:spLocks noChangeShapeType="1"/>
            </p:cNvSpPr>
            <p:nvPr/>
          </p:nvSpPr>
          <p:spPr bwMode="auto">
            <a:xfrm>
              <a:off x="576" y="3312"/>
              <a:ext cx="384" cy="48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9"/>
            <p:cNvSpPr>
              <a:spLocks noChangeShapeType="1"/>
            </p:cNvSpPr>
            <p:nvPr/>
          </p:nvSpPr>
          <p:spPr bwMode="auto">
            <a:xfrm flipV="1">
              <a:off x="864" y="2688"/>
              <a:ext cx="816" cy="192"/>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0"/>
            <p:cNvSpPr>
              <a:spLocks noChangeShapeType="1"/>
            </p:cNvSpPr>
            <p:nvPr/>
          </p:nvSpPr>
          <p:spPr bwMode="auto">
            <a:xfrm flipH="1" flipV="1">
              <a:off x="1824" y="3120"/>
              <a:ext cx="192" cy="52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1"/>
            <p:cNvSpPr>
              <a:spLocks noChangeShapeType="1"/>
            </p:cNvSpPr>
            <p:nvPr/>
          </p:nvSpPr>
          <p:spPr bwMode="auto">
            <a:xfrm flipH="1">
              <a:off x="960" y="3504"/>
              <a:ext cx="336" cy="2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Oval 14"/>
            <p:cNvSpPr>
              <a:spLocks noChangeArrowheads="1"/>
            </p:cNvSpPr>
            <p:nvPr/>
          </p:nvSpPr>
          <p:spPr bwMode="auto">
            <a:xfrm>
              <a:off x="1920" y="3504"/>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3</a:t>
              </a:r>
            </a:p>
          </p:txBody>
        </p:sp>
        <p:sp>
          <p:nvSpPr>
            <p:cNvPr id="21" name="Oval 15"/>
            <p:cNvSpPr>
              <a:spLocks noChangeArrowheads="1"/>
            </p:cNvSpPr>
            <p:nvPr/>
          </p:nvSpPr>
          <p:spPr bwMode="auto">
            <a:xfrm>
              <a:off x="768" y="2784"/>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0</a:t>
              </a:r>
            </a:p>
          </p:txBody>
        </p:sp>
        <p:sp>
          <p:nvSpPr>
            <p:cNvPr id="22" name="Oval 16"/>
            <p:cNvSpPr>
              <a:spLocks noChangeArrowheads="1"/>
            </p:cNvSpPr>
            <p:nvPr/>
          </p:nvSpPr>
          <p:spPr bwMode="auto">
            <a:xfrm>
              <a:off x="1584" y="2592"/>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1</a:t>
              </a:r>
            </a:p>
          </p:txBody>
        </p:sp>
        <p:sp>
          <p:nvSpPr>
            <p:cNvPr id="23" name="Oval 18"/>
            <p:cNvSpPr>
              <a:spLocks noChangeArrowheads="1"/>
            </p:cNvSpPr>
            <p:nvPr/>
          </p:nvSpPr>
          <p:spPr bwMode="auto">
            <a:xfrm>
              <a:off x="528" y="3216"/>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4</a:t>
              </a:r>
            </a:p>
          </p:txBody>
        </p:sp>
        <p:sp>
          <p:nvSpPr>
            <p:cNvPr id="24" name="Oval 19"/>
            <p:cNvSpPr>
              <a:spLocks noChangeArrowheads="1"/>
            </p:cNvSpPr>
            <p:nvPr/>
          </p:nvSpPr>
          <p:spPr bwMode="auto">
            <a:xfrm>
              <a:off x="1200" y="3408"/>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6</a:t>
              </a:r>
            </a:p>
          </p:txBody>
        </p:sp>
        <p:sp>
          <p:nvSpPr>
            <p:cNvPr id="25" name="Oval 21"/>
            <p:cNvSpPr>
              <a:spLocks noChangeArrowheads="1"/>
            </p:cNvSpPr>
            <p:nvPr/>
          </p:nvSpPr>
          <p:spPr bwMode="auto">
            <a:xfrm>
              <a:off x="1344" y="3648"/>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7</a:t>
              </a:r>
            </a:p>
          </p:txBody>
        </p:sp>
        <p:sp>
          <p:nvSpPr>
            <p:cNvPr id="26" name="Oval 22"/>
            <p:cNvSpPr>
              <a:spLocks noChangeArrowheads="1"/>
            </p:cNvSpPr>
            <p:nvPr/>
          </p:nvSpPr>
          <p:spPr bwMode="auto">
            <a:xfrm>
              <a:off x="864" y="3696"/>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5</a:t>
              </a:r>
            </a:p>
          </p:txBody>
        </p:sp>
        <p:sp>
          <p:nvSpPr>
            <p:cNvPr id="27" name="Oval 23"/>
            <p:cNvSpPr>
              <a:spLocks noChangeArrowheads="1"/>
            </p:cNvSpPr>
            <p:nvPr/>
          </p:nvSpPr>
          <p:spPr bwMode="auto">
            <a:xfrm>
              <a:off x="1728" y="3024"/>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2</a:t>
              </a:r>
            </a:p>
          </p:txBody>
        </p:sp>
      </p:grpSp>
      <p:grpSp>
        <p:nvGrpSpPr>
          <p:cNvPr id="28" name="Group 45"/>
          <p:cNvGrpSpPr>
            <a:grpSpLocks/>
          </p:cNvGrpSpPr>
          <p:nvPr/>
        </p:nvGrpSpPr>
        <p:grpSpPr bwMode="auto">
          <a:xfrm>
            <a:off x="3962400" y="3657600"/>
            <a:ext cx="2286000" cy="2438400"/>
            <a:chOff x="2832" y="2448"/>
            <a:chExt cx="1440" cy="1536"/>
          </a:xfrm>
        </p:grpSpPr>
        <p:sp>
          <p:nvSpPr>
            <p:cNvPr id="29" name="Line 30"/>
            <p:cNvSpPr>
              <a:spLocks noChangeShapeType="1"/>
            </p:cNvSpPr>
            <p:nvPr/>
          </p:nvSpPr>
          <p:spPr bwMode="auto">
            <a:xfrm flipH="1">
              <a:off x="3696" y="3024"/>
              <a:ext cx="0" cy="48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31"/>
            <p:cNvSpPr>
              <a:spLocks noChangeShapeType="1"/>
            </p:cNvSpPr>
            <p:nvPr/>
          </p:nvSpPr>
          <p:spPr bwMode="auto">
            <a:xfrm>
              <a:off x="3264" y="3456"/>
              <a:ext cx="336" cy="432"/>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32"/>
            <p:cNvSpPr>
              <a:spLocks noChangeShapeType="1"/>
            </p:cNvSpPr>
            <p:nvPr/>
          </p:nvSpPr>
          <p:spPr bwMode="auto">
            <a:xfrm flipH="1" flipV="1">
              <a:off x="3696" y="2496"/>
              <a:ext cx="480" cy="48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33"/>
            <p:cNvSpPr>
              <a:spLocks noChangeShapeType="1"/>
            </p:cNvSpPr>
            <p:nvPr/>
          </p:nvSpPr>
          <p:spPr bwMode="auto">
            <a:xfrm>
              <a:off x="3216" y="3024"/>
              <a:ext cx="0" cy="432"/>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34"/>
            <p:cNvSpPr>
              <a:spLocks noChangeShapeType="1"/>
            </p:cNvSpPr>
            <p:nvPr/>
          </p:nvSpPr>
          <p:spPr bwMode="auto">
            <a:xfrm flipV="1">
              <a:off x="3216" y="2544"/>
              <a:ext cx="480" cy="48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35"/>
            <p:cNvSpPr>
              <a:spLocks noChangeShapeType="1"/>
            </p:cNvSpPr>
            <p:nvPr/>
          </p:nvSpPr>
          <p:spPr bwMode="auto">
            <a:xfrm flipH="1" flipV="1">
              <a:off x="3696" y="2544"/>
              <a:ext cx="0" cy="432"/>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36"/>
            <p:cNvSpPr>
              <a:spLocks noChangeShapeType="1"/>
            </p:cNvSpPr>
            <p:nvPr/>
          </p:nvSpPr>
          <p:spPr bwMode="auto">
            <a:xfrm flipH="1">
              <a:off x="2928" y="3456"/>
              <a:ext cx="288" cy="38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Oval 37"/>
            <p:cNvSpPr>
              <a:spLocks noChangeArrowheads="1"/>
            </p:cNvSpPr>
            <p:nvPr/>
          </p:nvSpPr>
          <p:spPr bwMode="auto">
            <a:xfrm>
              <a:off x="3600" y="2928"/>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3</a:t>
              </a:r>
            </a:p>
          </p:txBody>
        </p:sp>
        <p:sp>
          <p:nvSpPr>
            <p:cNvPr id="37" name="Oval 38"/>
            <p:cNvSpPr>
              <a:spLocks noChangeArrowheads="1"/>
            </p:cNvSpPr>
            <p:nvPr/>
          </p:nvSpPr>
          <p:spPr bwMode="auto">
            <a:xfrm>
              <a:off x="3600" y="2448"/>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rgbClr val="0000FF"/>
                  </a:solidFill>
                </a:rPr>
                <a:t>0</a:t>
              </a:r>
            </a:p>
          </p:txBody>
        </p:sp>
        <p:sp>
          <p:nvSpPr>
            <p:cNvPr id="38" name="Oval 39"/>
            <p:cNvSpPr>
              <a:spLocks noChangeArrowheads="1"/>
            </p:cNvSpPr>
            <p:nvPr/>
          </p:nvSpPr>
          <p:spPr bwMode="auto">
            <a:xfrm>
              <a:off x="4080" y="2928"/>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1</a:t>
              </a:r>
            </a:p>
          </p:txBody>
        </p:sp>
        <p:sp>
          <p:nvSpPr>
            <p:cNvPr id="39" name="Oval 40"/>
            <p:cNvSpPr>
              <a:spLocks noChangeArrowheads="1"/>
            </p:cNvSpPr>
            <p:nvPr/>
          </p:nvSpPr>
          <p:spPr bwMode="auto">
            <a:xfrm>
              <a:off x="3120" y="2928"/>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4</a:t>
              </a:r>
            </a:p>
          </p:txBody>
        </p:sp>
        <p:sp>
          <p:nvSpPr>
            <p:cNvPr id="40" name="Oval 41"/>
            <p:cNvSpPr>
              <a:spLocks noChangeArrowheads="1"/>
            </p:cNvSpPr>
            <p:nvPr/>
          </p:nvSpPr>
          <p:spPr bwMode="auto">
            <a:xfrm>
              <a:off x="3504" y="3744"/>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6</a:t>
              </a:r>
            </a:p>
          </p:txBody>
        </p:sp>
        <p:sp>
          <p:nvSpPr>
            <p:cNvPr id="41" name="Oval 42"/>
            <p:cNvSpPr>
              <a:spLocks noChangeArrowheads="1"/>
            </p:cNvSpPr>
            <p:nvPr/>
          </p:nvSpPr>
          <p:spPr bwMode="auto">
            <a:xfrm>
              <a:off x="2832" y="3792"/>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7</a:t>
              </a:r>
            </a:p>
          </p:txBody>
        </p:sp>
        <p:sp>
          <p:nvSpPr>
            <p:cNvPr id="42" name="Oval 43"/>
            <p:cNvSpPr>
              <a:spLocks noChangeArrowheads="1"/>
            </p:cNvSpPr>
            <p:nvPr/>
          </p:nvSpPr>
          <p:spPr bwMode="auto">
            <a:xfrm>
              <a:off x="3120" y="3360"/>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5</a:t>
              </a:r>
            </a:p>
          </p:txBody>
        </p:sp>
        <p:sp>
          <p:nvSpPr>
            <p:cNvPr id="43" name="Oval 44"/>
            <p:cNvSpPr>
              <a:spLocks noChangeArrowheads="1"/>
            </p:cNvSpPr>
            <p:nvPr/>
          </p:nvSpPr>
          <p:spPr bwMode="auto">
            <a:xfrm>
              <a:off x="3600" y="3360"/>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2</a:t>
              </a:r>
            </a:p>
          </p:txBody>
        </p:sp>
      </p:grpSp>
      <p:grpSp>
        <p:nvGrpSpPr>
          <p:cNvPr id="44" name="Group 63"/>
          <p:cNvGrpSpPr>
            <a:grpSpLocks/>
          </p:cNvGrpSpPr>
          <p:nvPr/>
        </p:nvGrpSpPr>
        <p:grpSpPr bwMode="auto">
          <a:xfrm>
            <a:off x="6629400" y="3657600"/>
            <a:ext cx="2286000" cy="2286000"/>
            <a:chOff x="3936" y="2688"/>
            <a:chExt cx="1440" cy="1440"/>
          </a:xfrm>
        </p:grpSpPr>
        <p:sp>
          <p:nvSpPr>
            <p:cNvPr id="45" name="Line 48"/>
            <p:cNvSpPr>
              <a:spLocks noChangeShapeType="1"/>
            </p:cNvSpPr>
            <p:nvPr/>
          </p:nvSpPr>
          <p:spPr bwMode="auto">
            <a:xfrm flipH="1">
              <a:off x="4896" y="3600"/>
              <a:ext cx="0" cy="48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49"/>
            <p:cNvSpPr>
              <a:spLocks noChangeShapeType="1"/>
            </p:cNvSpPr>
            <p:nvPr/>
          </p:nvSpPr>
          <p:spPr bwMode="auto">
            <a:xfrm>
              <a:off x="4320" y="3216"/>
              <a:ext cx="240" cy="38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50"/>
            <p:cNvSpPr>
              <a:spLocks noChangeShapeType="1"/>
            </p:cNvSpPr>
            <p:nvPr/>
          </p:nvSpPr>
          <p:spPr bwMode="auto">
            <a:xfrm flipH="1" flipV="1">
              <a:off x="5040" y="3168"/>
              <a:ext cx="240" cy="432"/>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 name="Line 51"/>
            <p:cNvSpPr>
              <a:spLocks noChangeShapeType="1"/>
            </p:cNvSpPr>
            <p:nvPr/>
          </p:nvSpPr>
          <p:spPr bwMode="auto">
            <a:xfrm flipH="1">
              <a:off x="4320" y="2784"/>
              <a:ext cx="384" cy="432"/>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 name="Line 52"/>
            <p:cNvSpPr>
              <a:spLocks noChangeShapeType="1"/>
            </p:cNvSpPr>
            <p:nvPr/>
          </p:nvSpPr>
          <p:spPr bwMode="auto">
            <a:xfrm>
              <a:off x="4704" y="2784"/>
              <a:ext cx="336" cy="432"/>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 name="Line 53"/>
            <p:cNvSpPr>
              <a:spLocks noChangeShapeType="1"/>
            </p:cNvSpPr>
            <p:nvPr/>
          </p:nvSpPr>
          <p:spPr bwMode="auto">
            <a:xfrm flipV="1">
              <a:off x="4896" y="3216"/>
              <a:ext cx="144" cy="38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 name="Line 54"/>
            <p:cNvSpPr>
              <a:spLocks noChangeShapeType="1"/>
            </p:cNvSpPr>
            <p:nvPr/>
          </p:nvSpPr>
          <p:spPr bwMode="auto">
            <a:xfrm flipH="1">
              <a:off x="4032" y="3216"/>
              <a:ext cx="288" cy="38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 name="Oval 55"/>
            <p:cNvSpPr>
              <a:spLocks noChangeArrowheads="1"/>
            </p:cNvSpPr>
            <p:nvPr/>
          </p:nvSpPr>
          <p:spPr bwMode="auto">
            <a:xfrm>
              <a:off x="4800" y="3504"/>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3</a:t>
              </a:r>
            </a:p>
          </p:txBody>
        </p:sp>
        <p:sp>
          <p:nvSpPr>
            <p:cNvPr id="53" name="Oval 56"/>
            <p:cNvSpPr>
              <a:spLocks noChangeArrowheads="1"/>
            </p:cNvSpPr>
            <p:nvPr/>
          </p:nvSpPr>
          <p:spPr bwMode="auto">
            <a:xfrm>
              <a:off x="4944" y="3120"/>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0</a:t>
              </a:r>
            </a:p>
          </p:txBody>
        </p:sp>
        <p:sp>
          <p:nvSpPr>
            <p:cNvPr id="54" name="Oval 57"/>
            <p:cNvSpPr>
              <a:spLocks noChangeArrowheads="1"/>
            </p:cNvSpPr>
            <p:nvPr/>
          </p:nvSpPr>
          <p:spPr bwMode="auto">
            <a:xfrm>
              <a:off x="5184" y="3456"/>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1</a:t>
              </a:r>
            </a:p>
          </p:txBody>
        </p:sp>
        <p:sp>
          <p:nvSpPr>
            <p:cNvPr id="55" name="Oval 58"/>
            <p:cNvSpPr>
              <a:spLocks noChangeArrowheads="1"/>
            </p:cNvSpPr>
            <p:nvPr/>
          </p:nvSpPr>
          <p:spPr bwMode="auto">
            <a:xfrm>
              <a:off x="4608" y="2688"/>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rgbClr val="0000FF"/>
                  </a:solidFill>
                </a:rPr>
                <a:t>4</a:t>
              </a:r>
            </a:p>
          </p:txBody>
        </p:sp>
        <p:sp>
          <p:nvSpPr>
            <p:cNvPr id="56" name="Oval 59"/>
            <p:cNvSpPr>
              <a:spLocks noChangeArrowheads="1"/>
            </p:cNvSpPr>
            <p:nvPr/>
          </p:nvSpPr>
          <p:spPr bwMode="auto">
            <a:xfrm>
              <a:off x="4464" y="3504"/>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6</a:t>
              </a:r>
            </a:p>
          </p:txBody>
        </p:sp>
        <p:sp>
          <p:nvSpPr>
            <p:cNvPr id="57" name="Oval 60"/>
            <p:cNvSpPr>
              <a:spLocks noChangeArrowheads="1"/>
            </p:cNvSpPr>
            <p:nvPr/>
          </p:nvSpPr>
          <p:spPr bwMode="auto">
            <a:xfrm>
              <a:off x="3936" y="3504"/>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7</a:t>
              </a:r>
            </a:p>
          </p:txBody>
        </p:sp>
        <p:sp>
          <p:nvSpPr>
            <p:cNvPr id="58" name="Oval 61"/>
            <p:cNvSpPr>
              <a:spLocks noChangeArrowheads="1"/>
            </p:cNvSpPr>
            <p:nvPr/>
          </p:nvSpPr>
          <p:spPr bwMode="auto">
            <a:xfrm>
              <a:off x="4224" y="3120"/>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5</a:t>
              </a:r>
            </a:p>
          </p:txBody>
        </p:sp>
        <p:sp>
          <p:nvSpPr>
            <p:cNvPr id="59" name="Oval 62"/>
            <p:cNvSpPr>
              <a:spLocks noChangeArrowheads="1"/>
            </p:cNvSpPr>
            <p:nvPr/>
          </p:nvSpPr>
          <p:spPr bwMode="auto">
            <a:xfrm>
              <a:off x="4800" y="3936"/>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2</a:t>
              </a:r>
            </a:p>
          </p:txBody>
        </p:sp>
      </p:grpSp>
    </p:spTree>
    <p:extLst>
      <p:ext uri="{BB962C8B-B14F-4D97-AF65-F5344CB8AC3E}">
        <p14:creationId xmlns:p14="http://schemas.microsoft.com/office/powerpoint/2010/main" val="1102990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55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P spid="65542" grpId="0"/>
      <p:bldP spid="2" grpId="0"/>
      <p:bldP spid="3" grpId="0"/>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304800" y="1219200"/>
            <a:ext cx="7772400" cy="2038350"/>
          </a:xfrm>
        </p:spPr>
        <p:txBody>
          <a:bodyPr/>
          <a:lstStyle/>
          <a:p>
            <a:pPr marL="0" indent="0" eaLnBrk="1" hangingPunct="1">
              <a:spcAft>
                <a:spcPts val="600"/>
              </a:spcAft>
              <a:buNone/>
            </a:pPr>
            <a:r>
              <a:rPr lang="en-US"/>
              <a:t>Một số ví dụ về cây có gốc</a:t>
            </a:r>
          </a:p>
          <a:p>
            <a:pPr lvl="1" eaLnBrk="1" hangingPunct="1">
              <a:spcAft>
                <a:spcPts val="600"/>
              </a:spcAft>
              <a:buClr>
                <a:srgbClr val="0000FF"/>
              </a:buClr>
              <a:buSzPct val="95000"/>
            </a:pPr>
            <a:r>
              <a:rPr lang="en-US"/>
              <a:t>Cấu trúc thư mục trên đĩa</a:t>
            </a:r>
          </a:p>
          <a:p>
            <a:pPr lvl="1" eaLnBrk="1" hangingPunct="1">
              <a:spcAft>
                <a:spcPts val="600"/>
              </a:spcAft>
              <a:buClr>
                <a:srgbClr val="0000FF"/>
              </a:buClr>
              <a:buSzPct val="95000"/>
            </a:pPr>
            <a:r>
              <a:rPr lang="en-US"/>
              <a:t>Gia phả của một họ tộc</a:t>
            </a:r>
          </a:p>
          <a:p>
            <a:pPr lvl="1" eaLnBrk="1" hangingPunct="1">
              <a:spcAft>
                <a:spcPts val="600"/>
              </a:spcAft>
              <a:buClr>
                <a:srgbClr val="0000FF"/>
              </a:buClr>
              <a:buSzPct val="95000"/>
            </a:pPr>
            <a:r>
              <a:rPr lang="en-US"/>
              <a:t>Một biểu thức số học</a:t>
            </a:r>
          </a:p>
        </p:txBody>
      </p:sp>
      <p:pic>
        <p:nvPicPr>
          <p:cNvPr id="819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8800" y="1066800"/>
            <a:ext cx="3205163"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 Box 5"/>
          <p:cNvSpPr txBox="1">
            <a:spLocks noChangeArrowheads="1"/>
          </p:cNvSpPr>
          <p:nvPr/>
        </p:nvSpPr>
        <p:spPr bwMode="auto">
          <a:xfrm>
            <a:off x="287047" y="4114800"/>
            <a:ext cx="23799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400">
                <a:solidFill>
                  <a:srgbClr val="0000FF"/>
                </a:solidFill>
              </a:rPr>
              <a:t>(7+2/3) x (7-2)</a:t>
            </a:r>
          </a:p>
        </p:txBody>
      </p:sp>
      <p:grpSp>
        <p:nvGrpSpPr>
          <p:cNvPr id="8198" name="Group 24"/>
          <p:cNvGrpSpPr>
            <a:grpSpLocks/>
          </p:cNvGrpSpPr>
          <p:nvPr/>
        </p:nvGrpSpPr>
        <p:grpSpPr bwMode="auto">
          <a:xfrm>
            <a:off x="1752600" y="4191000"/>
            <a:ext cx="4038600" cy="2209800"/>
            <a:chOff x="1776" y="2832"/>
            <a:chExt cx="2544" cy="1392"/>
          </a:xfrm>
        </p:grpSpPr>
        <p:sp>
          <p:nvSpPr>
            <p:cNvPr id="8199" name="Line 16"/>
            <p:cNvSpPr>
              <a:spLocks noChangeShapeType="1"/>
            </p:cNvSpPr>
            <p:nvPr/>
          </p:nvSpPr>
          <p:spPr bwMode="auto">
            <a:xfrm flipH="1">
              <a:off x="2304" y="2928"/>
              <a:ext cx="768" cy="52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0" name="Line 17"/>
            <p:cNvSpPr>
              <a:spLocks noChangeShapeType="1"/>
            </p:cNvSpPr>
            <p:nvPr/>
          </p:nvSpPr>
          <p:spPr bwMode="auto">
            <a:xfrm>
              <a:off x="3024" y="2928"/>
              <a:ext cx="816" cy="52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1" name="Line 18"/>
            <p:cNvSpPr>
              <a:spLocks noChangeShapeType="1"/>
            </p:cNvSpPr>
            <p:nvPr/>
          </p:nvSpPr>
          <p:spPr bwMode="auto">
            <a:xfrm flipH="1">
              <a:off x="1872" y="3456"/>
              <a:ext cx="480" cy="33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2" name="Line 19"/>
            <p:cNvSpPr>
              <a:spLocks noChangeShapeType="1"/>
            </p:cNvSpPr>
            <p:nvPr/>
          </p:nvSpPr>
          <p:spPr bwMode="auto">
            <a:xfrm>
              <a:off x="2352" y="3408"/>
              <a:ext cx="384" cy="38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3" name="Line 20"/>
            <p:cNvSpPr>
              <a:spLocks noChangeShapeType="1"/>
            </p:cNvSpPr>
            <p:nvPr/>
          </p:nvSpPr>
          <p:spPr bwMode="auto">
            <a:xfrm flipH="1">
              <a:off x="2448" y="3792"/>
              <a:ext cx="288" cy="33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4" name="Line 21"/>
            <p:cNvSpPr>
              <a:spLocks noChangeShapeType="1"/>
            </p:cNvSpPr>
            <p:nvPr/>
          </p:nvSpPr>
          <p:spPr bwMode="auto">
            <a:xfrm>
              <a:off x="2736" y="3792"/>
              <a:ext cx="288" cy="28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5" name="Line 22"/>
            <p:cNvSpPr>
              <a:spLocks noChangeShapeType="1"/>
            </p:cNvSpPr>
            <p:nvPr/>
          </p:nvSpPr>
          <p:spPr bwMode="auto">
            <a:xfrm flipH="1">
              <a:off x="3456" y="3456"/>
              <a:ext cx="384" cy="33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6" name="Line 23"/>
            <p:cNvSpPr>
              <a:spLocks noChangeShapeType="1"/>
            </p:cNvSpPr>
            <p:nvPr/>
          </p:nvSpPr>
          <p:spPr bwMode="auto">
            <a:xfrm>
              <a:off x="3840" y="3456"/>
              <a:ext cx="384" cy="33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7" name="Oval 6"/>
            <p:cNvSpPr>
              <a:spLocks noChangeArrowheads="1"/>
            </p:cNvSpPr>
            <p:nvPr/>
          </p:nvSpPr>
          <p:spPr bwMode="auto">
            <a:xfrm>
              <a:off x="2880" y="2832"/>
              <a:ext cx="240" cy="240"/>
            </a:xfrm>
            <a:prstGeom prst="ellipse">
              <a:avLst/>
            </a:prstGeom>
            <a:solidFill>
              <a:schemeClr val="accent1"/>
            </a:solidFill>
            <a:ln w="12700" algn="ctr">
              <a:solidFill>
                <a:schemeClr val="tx1"/>
              </a:solidFill>
              <a:miter lim="800000"/>
              <a:headEnd/>
              <a:tailEnd/>
            </a:ln>
          </p:spPr>
          <p:txBody>
            <a:bodyPr wrap="none" anchor="ctr"/>
            <a:lstStyle/>
            <a:p>
              <a:r>
                <a:rPr lang="en-US" sz="2000">
                  <a:solidFill>
                    <a:schemeClr val="tx1"/>
                  </a:solidFill>
                </a:rPr>
                <a:t>x</a:t>
              </a:r>
            </a:p>
          </p:txBody>
        </p:sp>
        <p:sp>
          <p:nvSpPr>
            <p:cNvPr id="8208" name="Oval 7"/>
            <p:cNvSpPr>
              <a:spLocks noChangeArrowheads="1"/>
            </p:cNvSpPr>
            <p:nvPr/>
          </p:nvSpPr>
          <p:spPr bwMode="auto">
            <a:xfrm>
              <a:off x="2256" y="3312"/>
              <a:ext cx="240" cy="240"/>
            </a:xfrm>
            <a:prstGeom prst="ellipse">
              <a:avLst/>
            </a:prstGeom>
            <a:solidFill>
              <a:schemeClr val="accent1"/>
            </a:solidFill>
            <a:ln w="12700" algn="ctr">
              <a:solidFill>
                <a:schemeClr val="tx1"/>
              </a:solidFill>
              <a:miter lim="800000"/>
              <a:headEnd/>
              <a:tailEnd/>
            </a:ln>
          </p:spPr>
          <p:txBody>
            <a:bodyPr wrap="none" anchor="ctr"/>
            <a:lstStyle/>
            <a:p>
              <a:r>
                <a:rPr lang="en-US" sz="2000">
                  <a:solidFill>
                    <a:schemeClr val="tx1"/>
                  </a:solidFill>
                </a:rPr>
                <a:t>+</a:t>
              </a:r>
            </a:p>
          </p:txBody>
        </p:sp>
        <p:sp>
          <p:nvSpPr>
            <p:cNvPr id="8209" name="Oval 8"/>
            <p:cNvSpPr>
              <a:spLocks noChangeArrowheads="1"/>
            </p:cNvSpPr>
            <p:nvPr/>
          </p:nvSpPr>
          <p:spPr bwMode="auto">
            <a:xfrm>
              <a:off x="3696" y="3312"/>
              <a:ext cx="240" cy="240"/>
            </a:xfrm>
            <a:prstGeom prst="ellipse">
              <a:avLst/>
            </a:prstGeom>
            <a:solidFill>
              <a:schemeClr val="accent1"/>
            </a:solidFill>
            <a:ln w="12700" algn="ctr">
              <a:solidFill>
                <a:schemeClr val="tx1"/>
              </a:solidFill>
              <a:miter lim="800000"/>
              <a:headEnd/>
              <a:tailEnd/>
            </a:ln>
          </p:spPr>
          <p:txBody>
            <a:bodyPr wrap="none" anchor="ctr"/>
            <a:lstStyle/>
            <a:p>
              <a:r>
                <a:rPr lang="en-US" sz="2800">
                  <a:solidFill>
                    <a:schemeClr val="tx1"/>
                  </a:solidFill>
                </a:rPr>
                <a:t>-</a:t>
              </a:r>
            </a:p>
          </p:txBody>
        </p:sp>
        <p:sp>
          <p:nvSpPr>
            <p:cNvPr id="8210" name="Oval 9"/>
            <p:cNvSpPr>
              <a:spLocks noChangeArrowheads="1"/>
            </p:cNvSpPr>
            <p:nvPr/>
          </p:nvSpPr>
          <p:spPr bwMode="auto">
            <a:xfrm>
              <a:off x="3360" y="3648"/>
              <a:ext cx="240" cy="240"/>
            </a:xfrm>
            <a:prstGeom prst="ellipse">
              <a:avLst/>
            </a:prstGeom>
            <a:solidFill>
              <a:schemeClr val="accent1"/>
            </a:solidFill>
            <a:ln w="12700" algn="ctr">
              <a:solidFill>
                <a:schemeClr val="tx1"/>
              </a:solidFill>
              <a:miter lim="800000"/>
              <a:headEnd/>
              <a:tailEnd/>
            </a:ln>
          </p:spPr>
          <p:txBody>
            <a:bodyPr wrap="none" anchor="ctr"/>
            <a:lstStyle/>
            <a:p>
              <a:r>
                <a:rPr lang="en-US" sz="2000">
                  <a:solidFill>
                    <a:schemeClr val="tx1"/>
                  </a:solidFill>
                </a:rPr>
                <a:t>7</a:t>
              </a:r>
            </a:p>
          </p:txBody>
        </p:sp>
        <p:sp>
          <p:nvSpPr>
            <p:cNvPr id="8211" name="Oval 10"/>
            <p:cNvSpPr>
              <a:spLocks noChangeArrowheads="1"/>
            </p:cNvSpPr>
            <p:nvPr/>
          </p:nvSpPr>
          <p:spPr bwMode="auto">
            <a:xfrm>
              <a:off x="4080" y="3648"/>
              <a:ext cx="240" cy="240"/>
            </a:xfrm>
            <a:prstGeom prst="ellipse">
              <a:avLst/>
            </a:prstGeom>
            <a:solidFill>
              <a:schemeClr val="accent1"/>
            </a:solidFill>
            <a:ln w="12700" algn="ctr">
              <a:solidFill>
                <a:schemeClr val="tx1"/>
              </a:solidFill>
              <a:miter lim="800000"/>
              <a:headEnd/>
              <a:tailEnd/>
            </a:ln>
          </p:spPr>
          <p:txBody>
            <a:bodyPr wrap="none" anchor="ctr"/>
            <a:lstStyle/>
            <a:p>
              <a:r>
                <a:rPr lang="en-US" sz="2000">
                  <a:solidFill>
                    <a:schemeClr val="tx1"/>
                  </a:solidFill>
                </a:rPr>
                <a:t>2</a:t>
              </a:r>
            </a:p>
          </p:txBody>
        </p:sp>
        <p:sp>
          <p:nvSpPr>
            <p:cNvPr id="8212" name="Oval 11"/>
            <p:cNvSpPr>
              <a:spLocks noChangeArrowheads="1"/>
            </p:cNvSpPr>
            <p:nvPr/>
          </p:nvSpPr>
          <p:spPr bwMode="auto">
            <a:xfrm>
              <a:off x="1776" y="3648"/>
              <a:ext cx="240" cy="240"/>
            </a:xfrm>
            <a:prstGeom prst="ellipse">
              <a:avLst/>
            </a:prstGeom>
            <a:solidFill>
              <a:schemeClr val="accent1"/>
            </a:solidFill>
            <a:ln w="12700" algn="ctr">
              <a:solidFill>
                <a:schemeClr val="tx1"/>
              </a:solidFill>
              <a:miter lim="800000"/>
              <a:headEnd/>
              <a:tailEnd/>
            </a:ln>
          </p:spPr>
          <p:txBody>
            <a:bodyPr wrap="none" anchor="ctr"/>
            <a:lstStyle/>
            <a:p>
              <a:r>
                <a:rPr lang="en-US" sz="2000">
                  <a:solidFill>
                    <a:schemeClr val="tx1"/>
                  </a:solidFill>
                </a:rPr>
                <a:t>7</a:t>
              </a:r>
            </a:p>
          </p:txBody>
        </p:sp>
        <p:sp>
          <p:nvSpPr>
            <p:cNvPr id="8213" name="Oval 12"/>
            <p:cNvSpPr>
              <a:spLocks noChangeArrowheads="1"/>
            </p:cNvSpPr>
            <p:nvPr/>
          </p:nvSpPr>
          <p:spPr bwMode="auto">
            <a:xfrm>
              <a:off x="2640" y="3648"/>
              <a:ext cx="240" cy="240"/>
            </a:xfrm>
            <a:prstGeom prst="ellipse">
              <a:avLst/>
            </a:prstGeom>
            <a:solidFill>
              <a:schemeClr val="accent1"/>
            </a:solidFill>
            <a:ln w="12700" algn="ctr">
              <a:solidFill>
                <a:schemeClr val="tx1"/>
              </a:solidFill>
              <a:miter lim="800000"/>
              <a:headEnd/>
              <a:tailEnd/>
            </a:ln>
          </p:spPr>
          <p:txBody>
            <a:bodyPr wrap="none" anchor="ctr"/>
            <a:lstStyle/>
            <a:p>
              <a:r>
                <a:rPr lang="en-US" sz="2000">
                  <a:solidFill>
                    <a:schemeClr val="tx1"/>
                  </a:solidFill>
                </a:rPr>
                <a:t>/</a:t>
              </a:r>
            </a:p>
          </p:txBody>
        </p:sp>
        <p:sp>
          <p:nvSpPr>
            <p:cNvPr id="8214" name="Oval 13"/>
            <p:cNvSpPr>
              <a:spLocks noChangeArrowheads="1"/>
            </p:cNvSpPr>
            <p:nvPr/>
          </p:nvSpPr>
          <p:spPr bwMode="auto">
            <a:xfrm>
              <a:off x="2352" y="3984"/>
              <a:ext cx="240" cy="240"/>
            </a:xfrm>
            <a:prstGeom prst="ellipse">
              <a:avLst/>
            </a:prstGeom>
            <a:solidFill>
              <a:schemeClr val="accent1"/>
            </a:solidFill>
            <a:ln w="12700" algn="ctr">
              <a:solidFill>
                <a:schemeClr val="tx1"/>
              </a:solidFill>
              <a:miter lim="800000"/>
              <a:headEnd/>
              <a:tailEnd/>
            </a:ln>
          </p:spPr>
          <p:txBody>
            <a:bodyPr wrap="none" anchor="ctr"/>
            <a:lstStyle/>
            <a:p>
              <a:r>
                <a:rPr lang="en-US" sz="2000">
                  <a:solidFill>
                    <a:schemeClr val="tx1"/>
                  </a:solidFill>
                </a:rPr>
                <a:t>2</a:t>
              </a:r>
            </a:p>
          </p:txBody>
        </p:sp>
        <p:sp>
          <p:nvSpPr>
            <p:cNvPr id="8215" name="Oval 14"/>
            <p:cNvSpPr>
              <a:spLocks noChangeArrowheads="1"/>
            </p:cNvSpPr>
            <p:nvPr/>
          </p:nvSpPr>
          <p:spPr bwMode="auto">
            <a:xfrm>
              <a:off x="2928" y="3984"/>
              <a:ext cx="240" cy="240"/>
            </a:xfrm>
            <a:prstGeom prst="ellipse">
              <a:avLst/>
            </a:prstGeom>
            <a:solidFill>
              <a:schemeClr val="accent1"/>
            </a:solidFill>
            <a:ln w="12700" algn="ctr">
              <a:solidFill>
                <a:schemeClr val="tx1"/>
              </a:solidFill>
              <a:miter lim="800000"/>
              <a:headEnd/>
              <a:tailEnd/>
            </a:ln>
          </p:spPr>
          <p:txBody>
            <a:bodyPr wrap="none" anchor="ctr"/>
            <a:lstStyle/>
            <a:p>
              <a:r>
                <a:rPr lang="en-US" sz="2000">
                  <a:solidFill>
                    <a:schemeClr val="tx1"/>
                  </a:solidFill>
                </a:rPr>
                <a:t>3</a:t>
              </a:r>
            </a:p>
          </p:txBody>
        </p:sp>
      </p:grpSp>
      <p:sp>
        <p:nvSpPr>
          <p:cNvPr id="25" name="TextBox 24"/>
          <p:cNvSpPr txBox="1"/>
          <p:nvPr/>
        </p:nvSpPr>
        <p:spPr>
          <a:xfrm>
            <a:off x="152400" y="207258"/>
            <a:ext cx="8763000" cy="630942"/>
          </a:xfrm>
          <a:prstGeom prst="rect">
            <a:avLst/>
          </a:prstGeom>
          <a:noFill/>
        </p:spPr>
        <p:txBody>
          <a:bodyPr wrap="square" rtlCol="0">
            <a:spAutoFit/>
          </a:bodyPr>
          <a:lstStyle/>
          <a:p>
            <a:pPr algn="l"/>
            <a:r>
              <a:rPr lang="en-US" sz="3500">
                <a:solidFill>
                  <a:srgbClr val="FFFF66"/>
                </a:solidFill>
                <a:latin typeface="+mj-lt"/>
              </a:rPr>
              <a:t>Ví dụ</a:t>
            </a:r>
          </a:p>
        </p:txBody>
      </p:sp>
    </p:spTree>
    <p:extLst>
      <p:ext uri="{BB962C8B-B14F-4D97-AF65-F5344CB8AC3E}">
        <p14:creationId xmlns:p14="http://schemas.microsoft.com/office/powerpoint/2010/main" val="2718752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19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P spid="819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152400" y="1066800"/>
            <a:ext cx="8534400" cy="4648200"/>
          </a:xfrm>
        </p:spPr>
        <p:txBody>
          <a:bodyPr/>
          <a:lstStyle/>
          <a:p>
            <a:pPr algn="just" eaLnBrk="1" hangingPunct="1">
              <a:buFont typeface="Wingdings" pitchFamily="2" charset="2"/>
              <a:buNone/>
            </a:pPr>
            <a:r>
              <a:rPr lang="en-US" altLang="en-US" b="1">
                <a:solidFill>
                  <a:srgbClr val="0000FF"/>
                </a:solidFill>
              </a:rPr>
              <a:t>Định nghĩa. </a:t>
            </a:r>
            <a:r>
              <a:rPr lang="vi-VN" altLang="en-US" sz="2800"/>
              <a:t>Cho cây có gốc </a:t>
            </a:r>
            <a:r>
              <a:rPr lang="vi-VN" altLang="en-US" sz="2800" i="1"/>
              <a:t>r</a:t>
            </a:r>
            <a:r>
              <a:rPr lang="vi-VN" altLang="en-US" sz="2800"/>
              <a:t>.</a:t>
            </a:r>
          </a:p>
          <a:p>
            <a:pPr marL="622300" lvl="1" indent="-457200" algn="just" eaLnBrk="1" hangingPunct="1">
              <a:spcAft>
                <a:spcPts val="600"/>
              </a:spcAft>
              <a:buClr>
                <a:srgbClr val="0000FF"/>
              </a:buClr>
              <a:buSzPct val="90000"/>
              <a:buFont typeface="Wingdings" panose="05000000000000000000" pitchFamily="2" charset="2"/>
              <a:buChar char="Ø"/>
            </a:pPr>
            <a:r>
              <a:rPr lang="vi-VN" altLang="en-US" sz="2800"/>
              <a:t>Gốc </a:t>
            </a:r>
            <a:r>
              <a:rPr lang="vi-VN" altLang="en-US" sz="2800" i="1"/>
              <a:t>r</a:t>
            </a:r>
            <a:r>
              <a:rPr lang="vi-VN" altLang="en-US" sz="2800"/>
              <a:t> được gọi là </a:t>
            </a:r>
            <a:r>
              <a:rPr lang="vi-VN" altLang="en-US" sz="2800" i="1"/>
              <a:t>đỉnh </a:t>
            </a:r>
            <a:r>
              <a:rPr lang="vi-VN" altLang="en-US" sz="2800" b="1" i="1">
                <a:solidFill>
                  <a:srgbClr val="00B050"/>
                </a:solidFill>
              </a:rPr>
              <a:t>mức</a:t>
            </a:r>
            <a:r>
              <a:rPr lang="vi-VN" altLang="en-US" sz="2800" i="1"/>
              <a:t> 0 </a:t>
            </a:r>
            <a:r>
              <a:rPr lang="vi-VN" altLang="en-US" sz="2800"/>
              <a:t>(level 0)</a:t>
            </a:r>
            <a:r>
              <a:rPr lang="en-US" altLang="en-US" sz="2800"/>
              <a:t>.</a:t>
            </a:r>
            <a:endParaRPr lang="vi-VN" altLang="en-US" sz="2800"/>
          </a:p>
          <a:p>
            <a:pPr marL="622300" lvl="1" indent="-457200" algn="just" eaLnBrk="1" hangingPunct="1">
              <a:spcAft>
                <a:spcPts val="600"/>
              </a:spcAft>
              <a:buClr>
                <a:srgbClr val="0000FF"/>
              </a:buClr>
              <a:buSzPct val="90000"/>
              <a:buFont typeface="Wingdings" panose="05000000000000000000" pitchFamily="2" charset="2"/>
              <a:buChar char="Ø"/>
            </a:pPr>
            <a:r>
              <a:rPr lang="vi-VN" altLang="en-US" sz="2800"/>
              <a:t>Các đỉnh kề với gốc </a:t>
            </a:r>
            <a:r>
              <a:rPr lang="vi-VN" altLang="en-US" sz="2800" i="1"/>
              <a:t>r</a:t>
            </a:r>
            <a:r>
              <a:rPr lang="vi-VN" altLang="en-US" sz="2800"/>
              <a:t> được xếp ở phía dưới gốc và gọi là </a:t>
            </a:r>
            <a:r>
              <a:rPr lang="vi-VN" altLang="en-US" sz="2800" i="1"/>
              <a:t>đỉnh mức </a:t>
            </a:r>
            <a:r>
              <a:rPr lang="vi-VN" altLang="en-US" sz="2800"/>
              <a:t>1</a:t>
            </a:r>
            <a:r>
              <a:rPr lang="en-US" altLang="en-US" sz="2800"/>
              <a:t> </a:t>
            </a:r>
            <a:r>
              <a:rPr lang="vi-VN" altLang="en-US" sz="2800"/>
              <a:t>(level</a:t>
            </a:r>
            <a:r>
              <a:rPr lang="en-US" altLang="en-US" sz="2800"/>
              <a:t> </a:t>
            </a:r>
            <a:r>
              <a:rPr lang="vi-VN" altLang="en-US" sz="2800"/>
              <a:t>1).</a:t>
            </a:r>
          </a:p>
          <a:p>
            <a:pPr marL="622300" lvl="1" indent="-457200" algn="just" eaLnBrk="1" hangingPunct="1">
              <a:spcAft>
                <a:spcPts val="600"/>
              </a:spcAft>
              <a:buClr>
                <a:srgbClr val="0000FF"/>
              </a:buClr>
              <a:buSzPct val="90000"/>
              <a:buFont typeface="Wingdings" panose="05000000000000000000" pitchFamily="2" charset="2"/>
              <a:buChar char="Ø"/>
            </a:pPr>
            <a:r>
              <a:rPr lang="vi-VN" altLang="en-US" sz="2800"/>
              <a:t>Đỉnh sau của đỉnh mức 1</a:t>
            </a:r>
            <a:r>
              <a:rPr lang="en-US" altLang="en-US" sz="2800"/>
              <a:t> </a:t>
            </a:r>
            <a:r>
              <a:rPr lang="vi-VN" altLang="en-US" sz="2800"/>
              <a:t>(xếp phía dưới đỉnh </a:t>
            </a:r>
            <a:r>
              <a:rPr lang="en-US" altLang="en-US" sz="2800"/>
              <a:t>mức1</a:t>
            </a:r>
            <a:r>
              <a:rPr lang="vi-VN" altLang="en-US" sz="2800"/>
              <a:t>)</a:t>
            </a:r>
            <a:r>
              <a:rPr lang="en-US" altLang="en-US" sz="2800"/>
              <a:t> </a:t>
            </a:r>
            <a:r>
              <a:rPr lang="vi-VN" altLang="en-US" sz="2800"/>
              <a:t>gọi là </a:t>
            </a:r>
            <a:r>
              <a:rPr lang="vi-VN" altLang="en-US" sz="2800" i="1"/>
              <a:t>đỉnh mức 2</a:t>
            </a:r>
            <a:r>
              <a:rPr lang="en-US" altLang="en-US" sz="2800" i="1"/>
              <a:t>.     </a:t>
            </a:r>
            <a:r>
              <a:rPr lang="vi-VN" altLang="en-US" sz="2800"/>
              <a:t>…</a:t>
            </a:r>
            <a:r>
              <a:rPr lang="en-US" altLang="en-US" sz="2800"/>
              <a:t>…</a:t>
            </a:r>
          </a:p>
          <a:p>
            <a:pPr marL="622300" lvl="1" indent="-457200" algn="just" eaLnBrk="1" hangingPunct="1">
              <a:spcAft>
                <a:spcPts val="600"/>
              </a:spcAft>
              <a:buClr>
                <a:srgbClr val="0000FF"/>
              </a:buClr>
              <a:buSzPct val="90000"/>
              <a:buFont typeface="Wingdings" panose="05000000000000000000" pitchFamily="2" charset="2"/>
              <a:buChar char="Ø"/>
            </a:pPr>
            <a:r>
              <a:rPr lang="vi-VN" altLang="en-US" sz="2800"/>
              <a:t>Level(</a:t>
            </a:r>
            <a:r>
              <a:rPr lang="vi-VN" altLang="en-US" sz="2800" i="1"/>
              <a:t>v</a:t>
            </a:r>
            <a:r>
              <a:rPr lang="vi-VN" altLang="en-US" sz="2800"/>
              <a:t>) </a:t>
            </a:r>
            <a:r>
              <a:rPr lang="vi-VN" altLang="en-US" sz="2800" i="1"/>
              <a:t>= k</a:t>
            </a:r>
            <a:r>
              <a:rPr lang="vi-VN" altLang="en-US" sz="2800"/>
              <a:t> </a:t>
            </a:r>
            <a:r>
              <a:rPr lang="en-US" altLang="en-US" sz="2800">
                <a:sym typeface="Symbol" pitchFamily="18" charset="2"/>
              </a:rPr>
              <a:t></a:t>
            </a:r>
            <a:r>
              <a:rPr lang="vi-VN" altLang="en-US" sz="2800"/>
              <a:t> đường đi từ gốc </a:t>
            </a:r>
            <a:r>
              <a:rPr lang="vi-VN" altLang="en-US" sz="2800" i="1"/>
              <a:t>r</a:t>
            </a:r>
            <a:r>
              <a:rPr lang="vi-VN" altLang="en-US" sz="2800"/>
              <a:t> đến </a:t>
            </a:r>
            <a:r>
              <a:rPr lang="vi-VN" altLang="en-US" sz="2800" i="1"/>
              <a:t>v</a:t>
            </a:r>
            <a:r>
              <a:rPr lang="vi-VN" altLang="en-US" sz="2800"/>
              <a:t> qua </a:t>
            </a:r>
            <a:r>
              <a:rPr lang="vi-VN" altLang="en-US" sz="2800" i="1"/>
              <a:t>k</a:t>
            </a:r>
            <a:r>
              <a:rPr lang="vi-VN" altLang="en-US" sz="2800"/>
              <a:t> cung</a:t>
            </a:r>
            <a:r>
              <a:rPr lang="vi-VN" altLang="en-US"/>
              <a:t>.</a:t>
            </a:r>
            <a:endParaRPr lang="en-US" altLang="en-US"/>
          </a:p>
          <a:p>
            <a:pPr marL="622300" lvl="1" indent="-457200" algn="just" eaLnBrk="1" hangingPunct="1">
              <a:spcAft>
                <a:spcPts val="600"/>
              </a:spcAft>
              <a:buClr>
                <a:srgbClr val="0000FF"/>
              </a:buClr>
              <a:buSzPct val="90000"/>
              <a:buFont typeface="Wingdings" panose="05000000000000000000" pitchFamily="2" charset="2"/>
              <a:buChar char="Ø"/>
            </a:pPr>
            <a:r>
              <a:rPr lang="en-US" altLang="en-US" b="1" i="1">
                <a:solidFill>
                  <a:srgbClr val="00B050"/>
                </a:solidFill>
              </a:rPr>
              <a:t>Độ cao </a:t>
            </a:r>
            <a:r>
              <a:rPr lang="en-US" altLang="en-US" i="1"/>
              <a:t>của cây </a:t>
            </a:r>
            <a:r>
              <a:rPr lang="en-US" altLang="en-US"/>
              <a:t>là mức cao nhất của các đỉnh.</a:t>
            </a:r>
          </a:p>
          <a:p>
            <a:pPr lvl="1" algn="just" eaLnBrk="1" hangingPunct="1"/>
            <a:endParaRPr lang="vi-VN" altLang="en-US"/>
          </a:p>
          <a:p>
            <a:pPr algn="just" eaLnBrk="1" hangingPunct="1"/>
            <a:endParaRPr lang="en-US" altLang="en-US"/>
          </a:p>
        </p:txBody>
      </p:sp>
      <p:sp>
        <p:nvSpPr>
          <p:cNvPr id="66565" name="Slide Number Placeholder 4"/>
          <p:cNvSpPr>
            <a:spLocks noGrp="1"/>
          </p:cNvSpPr>
          <p:nvPr>
            <p:ph type="sldNum" sz="quarter" idx="4294967295"/>
          </p:nvPr>
        </p:nvSpPr>
        <p:spPr bwMode="auto">
          <a:xfrm>
            <a:off x="8077200" y="6324600"/>
            <a:ext cx="1066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186AFFD-2541-4644-B49A-AC0F1F74CC21}" type="slidenum">
              <a:rPr lang="en-US" altLang="en-US" smtClean="0">
                <a:solidFill>
                  <a:schemeClr val="bg1"/>
                </a:solidFill>
              </a:rPr>
              <a:pPr eaLnBrk="1" hangingPunct="1"/>
              <a:t>43</a:t>
            </a:fld>
            <a:endParaRPr lang="en-US" altLang="en-US">
              <a:solidFill>
                <a:schemeClr val="bg1"/>
              </a:solidFill>
            </a:endParaRPr>
          </a:p>
        </p:txBody>
      </p:sp>
      <p:sp>
        <p:nvSpPr>
          <p:cNvPr id="5" name="Rectangle 2"/>
          <p:cNvSpPr txBox="1">
            <a:spLocks noChangeArrowheads="1"/>
          </p:cNvSpPr>
          <p:nvPr/>
        </p:nvSpPr>
        <p:spPr bwMode="white">
          <a:xfrm>
            <a:off x="76200" y="103187"/>
            <a:ext cx="86106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3200" baseline="0">
                <a:solidFill>
                  <a:schemeClr val="bg1"/>
                </a:solidFill>
                <a:latin typeface="+mj-lt"/>
                <a:ea typeface="+mj-ea"/>
                <a:cs typeface="+mj-cs"/>
              </a:defRPr>
            </a:lvl1pPr>
            <a:lvl2pPr algn="l" rtl="0" eaLnBrk="0" fontAlgn="base" hangingPunct="0">
              <a:lnSpc>
                <a:spcPct val="90000"/>
              </a:lnSpc>
              <a:spcBef>
                <a:spcPct val="0"/>
              </a:spcBef>
              <a:spcAft>
                <a:spcPct val="0"/>
              </a:spcAft>
              <a:defRPr sz="3200">
                <a:solidFill>
                  <a:schemeClr val="bg1"/>
                </a:solidFill>
                <a:latin typeface="Arial" charset="0"/>
              </a:defRPr>
            </a:lvl2pPr>
            <a:lvl3pPr algn="l" rtl="0" eaLnBrk="0" fontAlgn="base" hangingPunct="0">
              <a:lnSpc>
                <a:spcPct val="90000"/>
              </a:lnSpc>
              <a:spcBef>
                <a:spcPct val="0"/>
              </a:spcBef>
              <a:spcAft>
                <a:spcPct val="0"/>
              </a:spcAft>
              <a:defRPr sz="3200">
                <a:solidFill>
                  <a:schemeClr val="bg1"/>
                </a:solidFill>
                <a:latin typeface="Arial" charset="0"/>
              </a:defRPr>
            </a:lvl3pPr>
            <a:lvl4pPr algn="l" rtl="0" eaLnBrk="0" fontAlgn="base" hangingPunct="0">
              <a:lnSpc>
                <a:spcPct val="90000"/>
              </a:lnSpc>
              <a:spcBef>
                <a:spcPct val="0"/>
              </a:spcBef>
              <a:spcAft>
                <a:spcPct val="0"/>
              </a:spcAft>
              <a:defRPr sz="3200">
                <a:solidFill>
                  <a:schemeClr val="bg1"/>
                </a:solidFill>
                <a:latin typeface="Arial" charset="0"/>
              </a:defRPr>
            </a:lvl4pPr>
            <a:lvl5pPr algn="l" rtl="0" eaLnBrk="0" fontAlgn="base" hangingPunct="0">
              <a:lnSpc>
                <a:spcPct val="90000"/>
              </a:lnSpc>
              <a:spcBef>
                <a:spcPct val="0"/>
              </a:spcBef>
              <a:spcAft>
                <a:spcPct val="0"/>
              </a:spcAft>
              <a:defRPr sz="3200">
                <a:solidFill>
                  <a:schemeClr val="bg1"/>
                </a:solidFill>
                <a:latin typeface="Arial" charset="0"/>
              </a:defRPr>
            </a:lvl5pPr>
            <a:lvl6pPr marL="457200" algn="l" rtl="0" fontAlgn="base">
              <a:lnSpc>
                <a:spcPct val="90000"/>
              </a:lnSpc>
              <a:spcBef>
                <a:spcPct val="0"/>
              </a:spcBef>
              <a:spcAft>
                <a:spcPct val="0"/>
              </a:spcAft>
              <a:defRPr sz="3200">
                <a:solidFill>
                  <a:schemeClr val="bg1"/>
                </a:solidFill>
                <a:latin typeface="Arial" charset="0"/>
              </a:defRPr>
            </a:lvl6pPr>
            <a:lvl7pPr marL="914400" algn="l" rtl="0" fontAlgn="base">
              <a:lnSpc>
                <a:spcPct val="90000"/>
              </a:lnSpc>
              <a:spcBef>
                <a:spcPct val="0"/>
              </a:spcBef>
              <a:spcAft>
                <a:spcPct val="0"/>
              </a:spcAft>
              <a:defRPr sz="3200">
                <a:solidFill>
                  <a:schemeClr val="bg1"/>
                </a:solidFill>
                <a:latin typeface="Arial" charset="0"/>
              </a:defRPr>
            </a:lvl7pPr>
            <a:lvl8pPr marL="1371600" algn="l" rtl="0" fontAlgn="base">
              <a:lnSpc>
                <a:spcPct val="90000"/>
              </a:lnSpc>
              <a:spcBef>
                <a:spcPct val="0"/>
              </a:spcBef>
              <a:spcAft>
                <a:spcPct val="0"/>
              </a:spcAft>
              <a:defRPr sz="3200">
                <a:solidFill>
                  <a:schemeClr val="bg1"/>
                </a:solidFill>
                <a:latin typeface="Arial" charset="0"/>
              </a:defRPr>
            </a:lvl8pPr>
            <a:lvl9pPr marL="1828800" algn="l" rtl="0" fontAlgn="base">
              <a:lnSpc>
                <a:spcPct val="90000"/>
              </a:lnSpc>
              <a:spcBef>
                <a:spcPct val="0"/>
              </a:spcBef>
              <a:spcAft>
                <a:spcPct val="0"/>
              </a:spcAft>
              <a:defRPr sz="3200">
                <a:solidFill>
                  <a:schemeClr val="bg1"/>
                </a:solidFill>
                <a:latin typeface="Arial" charset="0"/>
              </a:defRPr>
            </a:lvl9pPr>
          </a:lstStyle>
          <a:p>
            <a:pPr eaLnBrk="1" hangingPunct="1">
              <a:tabLst>
                <a:tab pos="1206500" algn="l"/>
              </a:tabLst>
            </a:pPr>
            <a:r>
              <a:rPr lang="en-US" sz="3500" kern="0">
                <a:solidFill>
                  <a:srgbClr val="FFFF00"/>
                </a:solidFill>
              </a:rPr>
              <a:t>Một số khái niệm</a:t>
            </a:r>
            <a:endParaRPr lang="en-US" sz="3500" b="1" kern="0" dirty="0">
              <a:solidFill>
                <a:srgbClr val="FFFF00"/>
              </a:solidFill>
            </a:endParaRPr>
          </a:p>
        </p:txBody>
      </p:sp>
    </p:spTree>
    <p:extLst>
      <p:ext uri="{BB962C8B-B14F-4D97-AF65-F5344CB8AC3E}">
        <p14:creationId xmlns:p14="http://schemas.microsoft.com/office/powerpoint/2010/main" val="3724117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Line 6"/>
          <p:cNvSpPr>
            <a:spLocks noChangeShapeType="1"/>
          </p:cNvSpPr>
          <p:nvPr/>
        </p:nvSpPr>
        <p:spPr bwMode="auto">
          <a:xfrm flipH="1">
            <a:off x="1981200" y="1817687"/>
            <a:ext cx="381000" cy="762000"/>
          </a:xfrm>
          <a:prstGeom prst="line">
            <a:avLst/>
          </a:prstGeom>
          <a:noFill/>
          <a:ln w="63500">
            <a:solidFill>
              <a:schemeClr val="tx1">
                <a:lumMod val="85000"/>
                <a:lumOff val="15000"/>
              </a:schemeClr>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46" name="Line 16"/>
          <p:cNvSpPr>
            <a:spLocks noChangeShapeType="1"/>
          </p:cNvSpPr>
          <p:nvPr/>
        </p:nvSpPr>
        <p:spPr bwMode="auto">
          <a:xfrm>
            <a:off x="1981200" y="2579687"/>
            <a:ext cx="533400" cy="838200"/>
          </a:xfrm>
          <a:prstGeom prst="line">
            <a:avLst/>
          </a:prstGeom>
          <a:noFill/>
          <a:ln w="63500">
            <a:solidFill>
              <a:schemeClr val="tx1">
                <a:lumMod val="85000"/>
                <a:lumOff val="15000"/>
              </a:schemeClr>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47" name="Line 17"/>
          <p:cNvSpPr>
            <a:spLocks noChangeShapeType="1"/>
          </p:cNvSpPr>
          <p:nvPr/>
        </p:nvSpPr>
        <p:spPr bwMode="auto">
          <a:xfrm>
            <a:off x="2514600" y="3417887"/>
            <a:ext cx="381000" cy="685800"/>
          </a:xfrm>
          <a:prstGeom prst="line">
            <a:avLst/>
          </a:prstGeom>
          <a:noFill/>
          <a:ln w="63500">
            <a:solidFill>
              <a:schemeClr val="tx1">
                <a:lumMod val="85000"/>
                <a:lumOff val="15000"/>
              </a:schemeClr>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48" name="Line 19"/>
          <p:cNvSpPr>
            <a:spLocks noChangeShapeType="1"/>
          </p:cNvSpPr>
          <p:nvPr/>
        </p:nvSpPr>
        <p:spPr bwMode="auto">
          <a:xfrm flipH="1">
            <a:off x="2133600" y="3417887"/>
            <a:ext cx="381000" cy="685800"/>
          </a:xfrm>
          <a:prstGeom prst="line">
            <a:avLst/>
          </a:prstGeom>
          <a:noFill/>
          <a:ln w="63500">
            <a:solidFill>
              <a:schemeClr val="tx1">
                <a:lumMod val="85000"/>
                <a:lumOff val="15000"/>
              </a:schemeClr>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49" name="Line 20"/>
          <p:cNvSpPr>
            <a:spLocks noChangeShapeType="1"/>
          </p:cNvSpPr>
          <p:nvPr/>
        </p:nvSpPr>
        <p:spPr bwMode="auto">
          <a:xfrm flipH="1">
            <a:off x="1600200" y="4103687"/>
            <a:ext cx="533400" cy="838200"/>
          </a:xfrm>
          <a:prstGeom prst="line">
            <a:avLst/>
          </a:prstGeom>
          <a:noFill/>
          <a:ln w="63500">
            <a:solidFill>
              <a:schemeClr val="tx1">
                <a:lumMod val="85000"/>
                <a:lumOff val="15000"/>
              </a:schemeClr>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50" name="Line 21"/>
          <p:cNvSpPr>
            <a:spLocks noChangeShapeType="1"/>
          </p:cNvSpPr>
          <p:nvPr/>
        </p:nvSpPr>
        <p:spPr bwMode="auto">
          <a:xfrm>
            <a:off x="2362200" y="1817687"/>
            <a:ext cx="685800" cy="762000"/>
          </a:xfrm>
          <a:prstGeom prst="line">
            <a:avLst/>
          </a:prstGeom>
          <a:noFill/>
          <a:ln w="63500">
            <a:solidFill>
              <a:schemeClr val="tx1">
                <a:lumMod val="85000"/>
                <a:lumOff val="15000"/>
              </a:schemeClr>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51" name="Line 23"/>
          <p:cNvSpPr>
            <a:spLocks noChangeShapeType="1"/>
          </p:cNvSpPr>
          <p:nvPr/>
        </p:nvSpPr>
        <p:spPr bwMode="auto">
          <a:xfrm>
            <a:off x="3048000" y="2579687"/>
            <a:ext cx="533400" cy="838200"/>
          </a:xfrm>
          <a:prstGeom prst="line">
            <a:avLst/>
          </a:prstGeom>
          <a:noFill/>
          <a:ln w="63500">
            <a:solidFill>
              <a:schemeClr val="tx1">
                <a:lumMod val="85000"/>
                <a:lumOff val="15000"/>
              </a:schemeClr>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52" name="Line 24"/>
          <p:cNvSpPr>
            <a:spLocks noChangeShapeType="1"/>
          </p:cNvSpPr>
          <p:nvPr/>
        </p:nvSpPr>
        <p:spPr bwMode="auto">
          <a:xfrm>
            <a:off x="3581400" y="3417887"/>
            <a:ext cx="304800" cy="685800"/>
          </a:xfrm>
          <a:prstGeom prst="line">
            <a:avLst/>
          </a:prstGeom>
          <a:noFill/>
          <a:ln w="63500">
            <a:solidFill>
              <a:schemeClr val="tx1">
                <a:lumMod val="85000"/>
                <a:lumOff val="15000"/>
              </a:schemeClr>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53" name="Line 25"/>
          <p:cNvSpPr>
            <a:spLocks noChangeShapeType="1"/>
          </p:cNvSpPr>
          <p:nvPr/>
        </p:nvSpPr>
        <p:spPr bwMode="auto">
          <a:xfrm flipH="1">
            <a:off x="3276600" y="4103687"/>
            <a:ext cx="609600" cy="838200"/>
          </a:xfrm>
          <a:prstGeom prst="line">
            <a:avLst/>
          </a:prstGeom>
          <a:noFill/>
          <a:ln w="63500">
            <a:solidFill>
              <a:schemeClr val="tx1">
                <a:lumMod val="85000"/>
                <a:lumOff val="15000"/>
              </a:schemeClr>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54" name="Line 26"/>
          <p:cNvSpPr>
            <a:spLocks noChangeShapeType="1"/>
          </p:cNvSpPr>
          <p:nvPr/>
        </p:nvSpPr>
        <p:spPr bwMode="auto">
          <a:xfrm>
            <a:off x="3886200" y="4103687"/>
            <a:ext cx="609600" cy="838200"/>
          </a:xfrm>
          <a:prstGeom prst="line">
            <a:avLst/>
          </a:prstGeom>
          <a:noFill/>
          <a:ln w="63500">
            <a:solidFill>
              <a:schemeClr val="tx1">
                <a:lumMod val="85000"/>
                <a:lumOff val="15000"/>
              </a:schemeClr>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55" name="Text Box 27"/>
          <p:cNvSpPr txBox="1">
            <a:spLocks noChangeArrowheads="1"/>
          </p:cNvSpPr>
          <p:nvPr/>
        </p:nvSpPr>
        <p:spPr bwMode="auto">
          <a:xfrm>
            <a:off x="2300288" y="1600200"/>
            <a:ext cx="4248150" cy="33855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b="1" i="1">
                <a:latin typeface="Times New Roman" pitchFamily="18" charset="0"/>
                <a:cs typeface="Times New Roman" pitchFamily="18" charset="0"/>
              </a:rPr>
              <a:t>------------------------------------------level</a:t>
            </a:r>
            <a:r>
              <a:rPr lang="en-US" altLang="en-US"/>
              <a:t> </a:t>
            </a:r>
            <a:r>
              <a:rPr lang="en-US" altLang="en-US" b="1"/>
              <a:t>0</a:t>
            </a:r>
          </a:p>
        </p:txBody>
      </p:sp>
      <p:sp>
        <p:nvSpPr>
          <p:cNvPr id="56" name="Text Box 29"/>
          <p:cNvSpPr txBox="1">
            <a:spLocks noChangeArrowheads="1"/>
          </p:cNvSpPr>
          <p:nvPr/>
        </p:nvSpPr>
        <p:spPr bwMode="auto">
          <a:xfrm>
            <a:off x="2195417" y="2365375"/>
            <a:ext cx="3433953" cy="33855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b="1"/>
              <a:t>---------------------------------------</a:t>
            </a:r>
            <a:r>
              <a:rPr lang="en-US" altLang="en-US" b="1" i="1">
                <a:latin typeface="Times New Roman" pitchFamily="18" charset="0"/>
                <a:cs typeface="Times New Roman" pitchFamily="18" charset="0"/>
              </a:rPr>
              <a:t>level</a:t>
            </a:r>
            <a:r>
              <a:rPr lang="en-US" altLang="en-US" b="1"/>
              <a:t> 1</a:t>
            </a:r>
          </a:p>
        </p:txBody>
      </p:sp>
      <p:sp>
        <p:nvSpPr>
          <p:cNvPr id="57" name="Text Box 32"/>
          <p:cNvSpPr txBox="1">
            <a:spLocks noChangeArrowheads="1"/>
          </p:cNvSpPr>
          <p:nvPr/>
        </p:nvSpPr>
        <p:spPr bwMode="auto">
          <a:xfrm>
            <a:off x="1447800" y="3200400"/>
            <a:ext cx="5405438" cy="33855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b="1"/>
              <a:t>---------------------------------------------</a:t>
            </a:r>
            <a:r>
              <a:rPr lang="en-US" altLang="en-US" b="1" i="1">
                <a:latin typeface="Times New Roman" pitchFamily="18" charset="0"/>
                <a:cs typeface="Times New Roman" pitchFamily="18" charset="0"/>
              </a:rPr>
              <a:t>-level </a:t>
            </a:r>
            <a:r>
              <a:rPr lang="en-US" altLang="en-US" b="1"/>
              <a:t>2</a:t>
            </a:r>
          </a:p>
        </p:txBody>
      </p:sp>
      <p:sp>
        <p:nvSpPr>
          <p:cNvPr id="58" name="Text Box 37"/>
          <p:cNvSpPr txBox="1">
            <a:spLocks noChangeArrowheads="1"/>
          </p:cNvSpPr>
          <p:nvPr/>
        </p:nvSpPr>
        <p:spPr bwMode="auto">
          <a:xfrm>
            <a:off x="1143000" y="3933825"/>
            <a:ext cx="5867400" cy="33855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b="1"/>
              <a:t>-------------------------------------------------</a:t>
            </a:r>
            <a:r>
              <a:rPr lang="en-US" altLang="en-US" b="1" i="1">
                <a:latin typeface="Times New Roman" pitchFamily="18" charset="0"/>
                <a:cs typeface="Times New Roman" pitchFamily="18" charset="0"/>
              </a:rPr>
              <a:t>-level </a:t>
            </a:r>
            <a:r>
              <a:rPr lang="en-US" altLang="en-US" b="1"/>
              <a:t>3</a:t>
            </a:r>
          </a:p>
        </p:txBody>
      </p:sp>
      <p:sp>
        <p:nvSpPr>
          <p:cNvPr id="59" name="Text Box 39"/>
          <p:cNvSpPr txBox="1">
            <a:spLocks noChangeArrowheads="1"/>
          </p:cNvSpPr>
          <p:nvPr/>
        </p:nvSpPr>
        <p:spPr bwMode="auto">
          <a:xfrm>
            <a:off x="1819561" y="4757737"/>
            <a:ext cx="3847528" cy="33855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b="1"/>
              <a:t>---------------------------------------------</a:t>
            </a:r>
            <a:r>
              <a:rPr lang="en-US" altLang="en-US" b="1" i="1">
                <a:latin typeface="Times New Roman" pitchFamily="18" charset="0"/>
                <a:cs typeface="Times New Roman" pitchFamily="18" charset="0"/>
              </a:rPr>
              <a:t>level</a:t>
            </a:r>
            <a:r>
              <a:rPr lang="en-US" altLang="en-US" b="1"/>
              <a:t> 4</a:t>
            </a:r>
          </a:p>
        </p:txBody>
      </p:sp>
      <p:sp>
        <p:nvSpPr>
          <p:cNvPr id="60" name="Line 51"/>
          <p:cNvSpPr>
            <a:spLocks noChangeShapeType="1"/>
          </p:cNvSpPr>
          <p:nvPr/>
        </p:nvSpPr>
        <p:spPr bwMode="auto">
          <a:xfrm flipH="1">
            <a:off x="1600200" y="2579687"/>
            <a:ext cx="381000" cy="838200"/>
          </a:xfrm>
          <a:prstGeom prst="line">
            <a:avLst/>
          </a:prstGeom>
          <a:noFill/>
          <a:ln w="63500">
            <a:solidFill>
              <a:schemeClr val="tx1">
                <a:lumMod val="85000"/>
                <a:lumOff val="15000"/>
              </a:schemeClr>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67603" name="Line 52"/>
          <p:cNvSpPr>
            <a:spLocks noChangeShapeType="1"/>
          </p:cNvSpPr>
          <p:nvPr/>
        </p:nvSpPr>
        <p:spPr bwMode="auto">
          <a:xfrm>
            <a:off x="1600200" y="3417887"/>
            <a:ext cx="0" cy="0"/>
          </a:xfrm>
          <a:prstGeom prst="line">
            <a:avLst/>
          </a:prstGeom>
          <a:noFill/>
          <a:ln w="9525">
            <a:solidFill>
              <a:schemeClr val="tx1">
                <a:lumMod val="85000"/>
                <a:lumOff val="15000"/>
              </a:schemeClr>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67604" name="Line 53"/>
          <p:cNvSpPr>
            <a:spLocks noChangeShapeType="1"/>
          </p:cNvSpPr>
          <p:nvPr/>
        </p:nvSpPr>
        <p:spPr bwMode="auto">
          <a:xfrm>
            <a:off x="1524000" y="3494087"/>
            <a:ext cx="0" cy="0"/>
          </a:xfrm>
          <a:prstGeom prst="line">
            <a:avLst/>
          </a:prstGeom>
          <a:noFill/>
          <a:ln w="9525">
            <a:solidFill>
              <a:schemeClr val="tx1">
                <a:lumMod val="85000"/>
                <a:lumOff val="15000"/>
              </a:schemeClr>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67605" name="Line 54"/>
          <p:cNvSpPr>
            <a:spLocks noChangeShapeType="1"/>
          </p:cNvSpPr>
          <p:nvPr/>
        </p:nvSpPr>
        <p:spPr bwMode="auto">
          <a:xfrm>
            <a:off x="1524000" y="3494087"/>
            <a:ext cx="0" cy="0"/>
          </a:xfrm>
          <a:prstGeom prst="line">
            <a:avLst/>
          </a:prstGeom>
          <a:noFill/>
          <a:ln w="9525">
            <a:solidFill>
              <a:schemeClr val="tx1">
                <a:lumMod val="85000"/>
                <a:lumOff val="15000"/>
              </a:schemeClr>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64" name="Line 55"/>
          <p:cNvSpPr>
            <a:spLocks noChangeShapeType="1"/>
          </p:cNvSpPr>
          <p:nvPr/>
        </p:nvSpPr>
        <p:spPr bwMode="auto">
          <a:xfrm flipH="1">
            <a:off x="1295400" y="3417887"/>
            <a:ext cx="304800" cy="685800"/>
          </a:xfrm>
          <a:prstGeom prst="line">
            <a:avLst/>
          </a:prstGeom>
          <a:noFill/>
          <a:ln w="63500">
            <a:solidFill>
              <a:schemeClr val="tx1">
                <a:lumMod val="85000"/>
                <a:lumOff val="15000"/>
              </a:schemeClr>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23" name="Oval 22"/>
          <p:cNvSpPr/>
          <p:nvPr/>
        </p:nvSpPr>
        <p:spPr>
          <a:xfrm>
            <a:off x="2243138" y="1665287"/>
            <a:ext cx="304800" cy="304800"/>
          </a:xfrm>
          <a:prstGeom prst="ellipse">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24" name="Oval 23"/>
          <p:cNvSpPr/>
          <p:nvPr/>
        </p:nvSpPr>
        <p:spPr>
          <a:xfrm>
            <a:off x="1447800" y="3265487"/>
            <a:ext cx="304800" cy="304800"/>
          </a:xfrm>
          <a:prstGeom prst="ellipse">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25" name="Oval 24"/>
          <p:cNvSpPr/>
          <p:nvPr/>
        </p:nvSpPr>
        <p:spPr>
          <a:xfrm>
            <a:off x="2362200" y="3265487"/>
            <a:ext cx="304800" cy="304800"/>
          </a:xfrm>
          <a:prstGeom prst="ellipse">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26" name="Oval 25"/>
          <p:cNvSpPr/>
          <p:nvPr/>
        </p:nvSpPr>
        <p:spPr>
          <a:xfrm>
            <a:off x="1143000" y="3951287"/>
            <a:ext cx="304800" cy="304800"/>
          </a:xfrm>
          <a:prstGeom prst="ellipse">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27" name="Oval 26"/>
          <p:cNvSpPr/>
          <p:nvPr/>
        </p:nvSpPr>
        <p:spPr>
          <a:xfrm>
            <a:off x="1981200" y="3951287"/>
            <a:ext cx="304800" cy="304800"/>
          </a:xfrm>
          <a:prstGeom prst="ellipse">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28" name="Oval 27"/>
          <p:cNvSpPr/>
          <p:nvPr/>
        </p:nvSpPr>
        <p:spPr>
          <a:xfrm>
            <a:off x="2743200" y="3951287"/>
            <a:ext cx="304800" cy="304800"/>
          </a:xfrm>
          <a:prstGeom prst="ellipse">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29" name="Oval 28"/>
          <p:cNvSpPr/>
          <p:nvPr/>
        </p:nvSpPr>
        <p:spPr>
          <a:xfrm>
            <a:off x="1828800" y="2427287"/>
            <a:ext cx="304800" cy="304800"/>
          </a:xfrm>
          <a:prstGeom prst="ellipse">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30" name="Oval 29"/>
          <p:cNvSpPr/>
          <p:nvPr/>
        </p:nvSpPr>
        <p:spPr>
          <a:xfrm>
            <a:off x="2895600" y="2427287"/>
            <a:ext cx="304800" cy="304800"/>
          </a:xfrm>
          <a:prstGeom prst="ellipse">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31" name="Oval 30"/>
          <p:cNvSpPr/>
          <p:nvPr/>
        </p:nvSpPr>
        <p:spPr>
          <a:xfrm>
            <a:off x="3429000" y="3265487"/>
            <a:ext cx="304800" cy="304800"/>
          </a:xfrm>
          <a:prstGeom prst="ellipse">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32" name="Oval 31"/>
          <p:cNvSpPr/>
          <p:nvPr/>
        </p:nvSpPr>
        <p:spPr>
          <a:xfrm>
            <a:off x="3733800" y="3951287"/>
            <a:ext cx="304800" cy="304800"/>
          </a:xfrm>
          <a:prstGeom prst="ellipse">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33" name="Oval 32"/>
          <p:cNvSpPr/>
          <p:nvPr/>
        </p:nvSpPr>
        <p:spPr>
          <a:xfrm>
            <a:off x="1447800" y="4789487"/>
            <a:ext cx="304800" cy="304800"/>
          </a:xfrm>
          <a:prstGeom prst="ellipse">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34" name="Oval 33"/>
          <p:cNvSpPr/>
          <p:nvPr/>
        </p:nvSpPr>
        <p:spPr>
          <a:xfrm>
            <a:off x="3200400" y="4789487"/>
            <a:ext cx="304800" cy="304800"/>
          </a:xfrm>
          <a:prstGeom prst="ellipse">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35" name="Oval 34"/>
          <p:cNvSpPr/>
          <p:nvPr/>
        </p:nvSpPr>
        <p:spPr>
          <a:xfrm>
            <a:off x="4343400" y="4789487"/>
            <a:ext cx="304800" cy="304800"/>
          </a:xfrm>
          <a:prstGeom prst="ellipse">
            <a:avLst/>
          </a:prstGeom>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Tree>
    <p:extLst>
      <p:ext uri="{BB962C8B-B14F-4D97-AF65-F5344CB8AC3E}">
        <p14:creationId xmlns:p14="http://schemas.microsoft.com/office/powerpoint/2010/main" val="16434426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228600" y="1066800"/>
            <a:ext cx="8610599" cy="5257800"/>
          </a:xfrm>
        </p:spPr>
        <p:txBody>
          <a:bodyPr>
            <a:normAutofit/>
          </a:bodyPr>
          <a:lstStyle/>
          <a:p>
            <a:pPr algn="just" eaLnBrk="1" hangingPunct="1">
              <a:spcAft>
                <a:spcPts val="600"/>
              </a:spcAft>
              <a:buFont typeface="Wingdings" pitchFamily="2" charset="2"/>
              <a:buNone/>
              <a:defRPr/>
            </a:pPr>
            <a:r>
              <a:rPr lang="en-US" b="1">
                <a:solidFill>
                  <a:srgbClr val="0000FF"/>
                </a:solidFill>
              </a:rPr>
              <a:t>Định nghĩa. </a:t>
            </a:r>
            <a:r>
              <a:rPr lang="vi-VN"/>
              <a:t>Cho </a:t>
            </a:r>
            <a:r>
              <a:rPr lang="vi-VN" dirty="0"/>
              <a:t>cây có gốc </a:t>
            </a:r>
            <a:r>
              <a:rPr lang="vi-VN" i="1" dirty="0"/>
              <a:t>r</a:t>
            </a:r>
            <a:endParaRPr lang="en-US" i="1" dirty="0"/>
          </a:p>
          <a:p>
            <a:pPr algn="just" eaLnBrk="1" hangingPunct="1">
              <a:spcAft>
                <a:spcPts val="600"/>
              </a:spcAft>
              <a:buClr>
                <a:srgbClr val="0000FF"/>
              </a:buClr>
              <a:buSzPct val="90000"/>
              <a:buFont typeface="Wingdings" panose="05000000000000000000" pitchFamily="2" charset="2"/>
              <a:buChar char="Ø"/>
              <a:defRPr/>
            </a:pPr>
            <a:r>
              <a:rPr lang="vi-VN" dirty="0"/>
              <a:t>Nếu </a:t>
            </a:r>
            <a:r>
              <a:rPr lang="vi-VN" i="1" dirty="0"/>
              <a:t>uv</a:t>
            </a:r>
            <a:r>
              <a:rPr lang="vi-VN" dirty="0"/>
              <a:t> là một cung</a:t>
            </a:r>
            <a:r>
              <a:rPr lang="en-US" dirty="0"/>
              <a:t> </a:t>
            </a:r>
            <a:r>
              <a:rPr lang="vi-VN" dirty="0"/>
              <a:t>của </a:t>
            </a:r>
            <a:r>
              <a:rPr lang="vi-VN" i="1" dirty="0"/>
              <a:t>T</a:t>
            </a:r>
            <a:r>
              <a:rPr lang="vi-VN" dirty="0"/>
              <a:t> thì </a:t>
            </a:r>
            <a:r>
              <a:rPr lang="vi-VN" i="1" dirty="0"/>
              <a:t>u</a:t>
            </a:r>
            <a:r>
              <a:rPr lang="vi-VN" dirty="0"/>
              <a:t> được gọi là </a:t>
            </a:r>
            <a:r>
              <a:rPr lang="vi-VN" b="1" i="1" dirty="0">
                <a:solidFill>
                  <a:srgbClr val="00B050"/>
                </a:solidFill>
              </a:rPr>
              <a:t>cha</a:t>
            </a:r>
            <a:r>
              <a:rPr lang="vi-VN" i="1" dirty="0"/>
              <a:t> của </a:t>
            </a:r>
            <a:r>
              <a:rPr lang="vi-VN" i="1"/>
              <a:t>v</a:t>
            </a:r>
            <a:r>
              <a:rPr lang="vi-VN"/>
              <a:t>,</a:t>
            </a:r>
            <a:r>
              <a:rPr lang="en-US"/>
              <a:t> còn </a:t>
            </a:r>
            <a:r>
              <a:rPr lang="vi-VN" i="1" dirty="0"/>
              <a:t>v</a:t>
            </a:r>
            <a:r>
              <a:rPr lang="vi-VN" dirty="0"/>
              <a:t> gọi là </a:t>
            </a:r>
            <a:r>
              <a:rPr lang="vi-VN" b="1" i="1" dirty="0">
                <a:solidFill>
                  <a:srgbClr val="00B050"/>
                </a:solidFill>
              </a:rPr>
              <a:t>con</a:t>
            </a:r>
            <a:r>
              <a:rPr lang="vi-VN" i="1" dirty="0"/>
              <a:t> của u</a:t>
            </a:r>
            <a:r>
              <a:rPr lang="vi-VN" dirty="0"/>
              <a:t>.</a:t>
            </a:r>
            <a:endParaRPr lang="en-US" dirty="0"/>
          </a:p>
          <a:p>
            <a:pPr algn="just" eaLnBrk="1" hangingPunct="1">
              <a:spcAft>
                <a:spcPts val="600"/>
              </a:spcAft>
              <a:buClr>
                <a:srgbClr val="0000FF"/>
              </a:buClr>
              <a:buSzPct val="90000"/>
              <a:buFont typeface="Wingdings" panose="05000000000000000000" pitchFamily="2" charset="2"/>
              <a:buChar char="Ø"/>
              <a:defRPr/>
            </a:pPr>
            <a:r>
              <a:rPr lang="vi-VN" dirty="0"/>
              <a:t>Đỉnh không có con gọi </a:t>
            </a:r>
            <a:r>
              <a:rPr lang="vi-VN"/>
              <a:t>là </a:t>
            </a:r>
            <a:r>
              <a:rPr lang="vi-VN" b="1" i="1">
                <a:solidFill>
                  <a:srgbClr val="00B050"/>
                </a:solidFill>
              </a:rPr>
              <a:t>lá</a:t>
            </a:r>
            <a:r>
              <a:rPr lang="en-US" i="1"/>
              <a:t> </a:t>
            </a:r>
            <a:r>
              <a:rPr lang="vi-VN"/>
              <a:t>(</a:t>
            </a:r>
            <a:r>
              <a:rPr lang="vi-VN" dirty="0"/>
              <a:t>hay </a:t>
            </a:r>
            <a:r>
              <a:rPr lang="vi-VN" i="1" dirty="0"/>
              <a:t>đỉnh ngoài</a:t>
            </a:r>
            <a:r>
              <a:rPr lang="vi-VN" dirty="0"/>
              <a:t>). Đỉnh không phải là lá gọi là </a:t>
            </a:r>
            <a:r>
              <a:rPr lang="vi-VN" b="1" i="1" dirty="0">
                <a:solidFill>
                  <a:srgbClr val="00B050"/>
                </a:solidFill>
              </a:rPr>
              <a:t>đỉnh trong</a:t>
            </a:r>
            <a:r>
              <a:rPr lang="vi-VN" dirty="0"/>
              <a:t>.</a:t>
            </a:r>
            <a:endParaRPr lang="en-US" dirty="0"/>
          </a:p>
          <a:p>
            <a:pPr algn="just" eaLnBrk="1" hangingPunct="1">
              <a:spcAft>
                <a:spcPts val="600"/>
              </a:spcAft>
              <a:buClr>
                <a:srgbClr val="0000FF"/>
              </a:buClr>
              <a:buSzPct val="90000"/>
              <a:buFont typeface="Wingdings" panose="05000000000000000000" pitchFamily="2" charset="2"/>
              <a:buChar char="Ø"/>
              <a:defRPr/>
            </a:pPr>
            <a:r>
              <a:rPr lang="vi-VN" dirty="0"/>
              <a:t>Hai đỉnh có cùng cha gọi là </a:t>
            </a:r>
            <a:r>
              <a:rPr lang="vi-VN" b="1" i="1" dirty="0">
                <a:solidFill>
                  <a:srgbClr val="00B050"/>
                </a:solidFill>
              </a:rPr>
              <a:t>anh </a:t>
            </a:r>
            <a:r>
              <a:rPr lang="vi-VN" b="1" i="1">
                <a:solidFill>
                  <a:srgbClr val="00B050"/>
                </a:solidFill>
              </a:rPr>
              <a:t>em</a:t>
            </a:r>
            <a:r>
              <a:rPr lang="vi-VN"/>
              <a:t>.</a:t>
            </a:r>
            <a:endParaRPr lang="en-US"/>
          </a:p>
          <a:p>
            <a:pPr algn="just" eaLnBrk="1" hangingPunct="1">
              <a:spcAft>
                <a:spcPts val="600"/>
              </a:spcAft>
              <a:buClr>
                <a:srgbClr val="0000FF"/>
              </a:buClr>
              <a:buSzPct val="90000"/>
              <a:buFont typeface="Wingdings" panose="05000000000000000000" pitchFamily="2" charset="2"/>
              <a:buChar char="Ø"/>
              <a:defRPr/>
            </a:pPr>
            <a:r>
              <a:rPr lang="en-US"/>
              <a:t>Nếu có đường đi </a:t>
            </a:r>
            <a:r>
              <a:rPr lang="en-US" i="1"/>
              <a:t>v</a:t>
            </a:r>
            <a:r>
              <a:rPr lang="en-US" baseline="-25000"/>
              <a:t>1</a:t>
            </a:r>
            <a:r>
              <a:rPr lang="en-US" i="1"/>
              <a:t>v</a:t>
            </a:r>
            <a:r>
              <a:rPr lang="en-US" baseline="-25000"/>
              <a:t>2</a:t>
            </a:r>
            <a:r>
              <a:rPr lang="en-US"/>
              <a:t>…</a:t>
            </a:r>
            <a:r>
              <a:rPr lang="en-US" i="1"/>
              <a:t>v</a:t>
            </a:r>
            <a:r>
              <a:rPr lang="en-US" baseline="-25000"/>
              <a:t>k</a:t>
            </a:r>
            <a:r>
              <a:rPr lang="en-US"/>
              <a:t> thì </a:t>
            </a:r>
            <a:r>
              <a:rPr lang="en-US" i="1"/>
              <a:t>v</a:t>
            </a:r>
            <a:r>
              <a:rPr lang="en-US" baseline="-25000"/>
              <a:t>1</a:t>
            </a:r>
            <a:r>
              <a:rPr lang="en-US"/>
              <a:t>, </a:t>
            </a:r>
            <a:r>
              <a:rPr lang="en-US" i="1"/>
              <a:t>v</a:t>
            </a:r>
            <a:r>
              <a:rPr lang="en-US" baseline="-25000"/>
              <a:t>2</a:t>
            </a:r>
            <a:r>
              <a:rPr lang="en-US"/>
              <a:t>,.., </a:t>
            </a:r>
            <a:r>
              <a:rPr lang="en-US" i="1"/>
              <a:t>v</a:t>
            </a:r>
            <a:r>
              <a:rPr lang="en-US" baseline="-25000"/>
              <a:t>k-1</a:t>
            </a:r>
            <a:r>
              <a:rPr lang="en-US"/>
              <a:t> gọi là </a:t>
            </a:r>
            <a:r>
              <a:rPr lang="en-US" b="1" i="1">
                <a:solidFill>
                  <a:srgbClr val="00B050"/>
                </a:solidFill>
              </a:rPr>
              <a:t>tổ tiên</a:t>
            </a:r>
            <a:r>
              <a:rPr lang="en-US" i="1"/>
              <a:t> của v</a:t>
            </a:r>
            <a:r>
              <a:rPr lang="en-US" i="1" baseline="-25000"/>
              <a:t>k</a:t>
            </a:r>
            <a:r>
              <a:rPr lang="en-US"/>
              <a:t>. Còn </a:t>
            </a:r>
            <a:r>
              <a:rPr lang="en-US" i="1"/>
              <a:t>v</a:t>
            </a:r>
            <a:r>
              <a:rPr lang="en-US" baseline="-25000"/>
              <a:t>k</a:t>
            </a:r>
            <a:r>
              <a:rPr lang="en-US"/>
              <a:t> gọi là </a:t>
            </a:r>
            <a:r>
              <a:rPr lang="en-US" b="1" i="1">
                <a:solidFill>
                  <a:srgbClr val="00B050"/>
                </a:solidFill>
              </a:rPr>
              <a:t>hậu duệ </a:t>
            </a:r>
            <a:r>
              <a:rPr lang="en-US"/>
              <a:t>của </a:t>
            </a:r>
            <a:r>
              <a:rPr lang="en-US" i="1"/>
              <a:t>v</a:t>
            </a:r>
            <a:r>
              <a:rPr lang="en-US" baseline="-25000"/>
              <a:t>1</a:t>
            </a:r>
            <a:r>
              <a:rPr lang="en-US"/>
              <a:t>, </a:t>
            </a:r>
            <a:r>
              <a:rPr lang="en-US" i="1"/>
              <a:t>v</a:t>
            </a:r>
            <a:r>
              <a:rPr lang="en-US" baseline="-25000"/>
              <a:t>2</a:t>
            </a:r>
            <a:r>
              <a:rPr lang="en-US"/>
              <a:t>,.., </a:t>
            </a:r>
            <a:r>
              <a:rPr lang="en-US" i="1"/>
              <a:t>v</a:t>
            </a:r>
            <a:r>
              <a:rPr lang="en-US" baseline="-25000"/>
              <a:t>k-1</a:t>
            </a:r>
            <a:r>
              <a:rPr lang="en-US"/>
              <a:t>.</a:t>
            </a:r>
          </a:p>
          <a:p>
            <a:pPr algn="just" eaLnBrk="1" hangingPunct="1">
              <a:spcAft>
                <a:spcPts val="600"/>
              </a:spcAft>
              <a:buClr>
                <a:srgbClr val="0000FF"/>
              </a:buClr>
              <a:buSzPct val="90000"/>
              <a:buFont typeface="Wingdings" panose="05000000000000000000" pitchFamily="2" charset="2"/>
              <a:buChar char="Ø"/>
              <a:defRPr/>
            </a:pPr>
            <a:r>
              <a:rPr lang="en-US" b="1" i="1">
                <a:solidFill>
                  <a:srgbClr val="00B050"/>
                </a:solidFill>
              </a:rPr>
              <a:t>Cây con</a:t>
            </a:r>
            <a:r>
              <a:rPr lang="en-US" b="1">
                <a:solidFill>
                  <a:srgbClr val="00B050"/>
                </a:solidFill>
              </a:rPr>
              <a:t> </a:t>
            </a:r>
            <a:r>
              <a:rPr lang="en-US"/>
              <a:t>tại đỉnh </a:t>
            </a:r>
            <a:r>
              <a:rPr lang="en-US" i="1"/>
              <a:t>v</a:t>
            </a:r>
            <a:r>
              <a:rPr lang="en-US"/>
              <a:t> là cây có gốc là </a:t>
            </a:r>
            <a:r>
              <a:rPr lang="en-US" i="1"/>
              <a:t>v</a:t>
            </a:r>
            <a:r>
              <a:rPr lang="en-US"/>
              <a:t> và tất cả các đỉnh khác là hậu duệ của </a:t>
            </a:r>
            <a:r>
              <a:rPr lang="en-US" i="1"/>
              <a:t>v</a:t>
            </a:r>
            <a:r>
              <a:rPr lang="en-US"/>
              <a:t> trong cây </a:t>
            </a:r>
            <a:r>
              <a:rPr lang="en-US" i="1"/>
              <a:t>T</a:t>
            </a:r>
            <a:r>
              <a:rPr lang="en-US"/>
              <a:t> đã cho.</a:t>
            </a:r>
          </a:p>
          <a:p>
            <a:pPr marL="0" indent="0" algn="just" eaLnBrk="1" hangingPunct="1">
              <a:buNone/>
              <a:defRPr/>
            </a:pPr>
            <a:endParaRPr lang="vi-VN" dirty="0"/>
          </a:p>
          <a:p>
            <a:pPr algn="just" eaLnBrk="1" hangingPunct="1">
              <a:defRPr/>
            </a:pPr>
            <a:endParaRPr lang="en-US" dirty="0"/>
          </a:p>
        </p:txBody>
      </p:sp>
      <p:sp>
        <p:nvSpPr>
          <p:cNvPr id="68613" name="Slide Number Placeholder 4"/>
          <p:cNvSpPr>
            <a:spLocks noGrp="1"/>
          </p:cNvSpPr>
          <p:nvPr>
            <p:ph type="sldNum" sz="quarter" idx="4294967295"/>
          </p:nvPr>
        </p:nvSpPr>
        <p:spPr bwMode="auto">
          <a:xfrm>
            <a:off x="8077200" y="6324600"/>
            <a:ext cx="1066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60DFA9C-D989-4ABF-98C6-60CC7CE76C33}" type="slidenum">
              <a:rPr lang="en-US" altLang="en-US" smtClean="0">
                <a:solidFill>
                  <a:schemeClr val="bg1"/>
                </a:solidFill>
              </a:rPr>
              <a:pPr eaLnBrk="1" hangingPunct="1"/>
              <a:t>45</a:t>
            </a:fld>
            <a:endParaRPr lang="en-US" altLang="en-US">
              <a:solidFill>
                <a:schemeClr val="bg1"/>
              </a:solidFill>
            </a:endParaRPr>
          </a:p>
        </p:txBody>
      </p:sp>
      <p:sp>
        <p:nvSpPr>
          <p:cNvPr id="6" name="Rectangle 2"/>
          <p:cNvSpPr txBox="1">
            <a:spLocks noChangeArrowheads="1"/>
          </p:cNvSpPr>
          <p:nvPr/>
        </p:nvSpPr>
        <p:spPr bwMode="white">
          <a:xfrm>
            <a:off x="76200" y="103187"/>
            <a:ext cx="86106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3200" baseline="0">
                <a:solidFill>
                  <a:schemeClr val="bg1"/>
                </a:solidFill>
                <a:latin typeface="+mj-lt"/>
                <a:ea typeface="+mj-ea"/>
                <a:cs typeface="+mj-cs"/>
              </a:defRPr>
            </a:lvl1pPr>
            <a:lvl2pPr algn="l" rtl="0" eaLnBrk="0" fontAlgn="base" hangingPunct="0">
              <a:lnSpc>
                <a:spcPct val="90000"/>
              </a:lnSpc>
              <a:spcBef>
                <a:spcPct val="0"/>
              </a:spcBef>
              <a:spcAft>
                <a:spcPct val="0"/>
              </a:spcAft>
              <a:defRPr sz="3200">
                <a:solidFill>
                  <a:schemeClr val="bg1"/>
                </a:solidFill>
                <a:latin typeface="Arial" charset="0"/>
              </a:defRPr>
            </a:lvl2pPr>
            <a:lvl3pPr algn="l" rtl="0" eaLnBrk="0" fontAlgn="base" hangingPunct="0">
              <a:lnSpc>
                <a:spcPct val="90000"/>
              </a:lnSpc>
              <a:spcBef>
                <a:spcPct val="0"/>
              </a:spcBef>
              <a:spcAft>
                <a:spcPct val="0"/>
              </a:spcAft>
              <a:defRPr sz="3200">
                <a:solidFill>
                  <a:schemeClr val="bg1"/>
                </a:solidFill>
                <a:latin typeface="Arial" charset="0"/>
              </a:defRPr>
            </a:lvl3pPr>
            <a:lvl4pPr algn="l" rtl="0" eaLnBrk="0" fontAlgn="base" hangingPunct="0">
              <a:lnSpc>
                <a:spcPct val="90000"/>
              </a:lnSpc>
              <a:spcBef>
                <a:spcPct val="0"/>
              </a:spcBef>
              <a:spcAft>
                <a:spcPct val="0"/>
              </a:spcAft>
              <a:defRPr sz="3200">
                <a:solidFill>
                  <a:schemeClr val="bg1"/>
                </a:solidFill>
                <a:latin typeface="Arial" charset="0"/>
              </a:defRPr>
            </a:lvl4pPr>
            <a:lvl5pPr algn="l" rtl="0" eaLnBrk="0" fontAlgn="base" hangingPunct="0">
              <a:lnSpc>
                <a:spcPct val="90000"/>
              </a:lnSpc>
              <a:spcBef>
                <a:spcPct val="0"/>
              </a:spcBef>
              <a:spcAft>
                <a:spcPct val="0"/>
              </a:spcAft>
              <a:defRPr sz="3200">
                <a:solidFill>
                  <a:schemeClr val="bg1"/>
                </a:solidFill>
                <a:latin typeface="Arial" charset="0"/>
              </a:defRPr>
            </a:lvl5pPr>
            <a:lvl6pPr marL="457200" algn="l" rtl="0" fontAlgn="base">
              <a:lnSpc>
                <a:spcPct val="90000"/>
              </a:lnSpc>
              <a:spcBef>
                <a:spcPct val="0"/>
              </a:spcBef>
              <a:spcAft>
                <a:spcPct val="0"/>
              </a:spcAft>
              <a:defRPr sz="3200">
                <a:solidFill>
                  <a:schemeClr val="bg1"/>
                </a:solidFill>
                <a:latin typeface="Arial" charset="0"/>
              </a:defRPr>
            </a:lvl6pPr>
            <a:lvl7pPr marL="914400" algn="l" rtl="0" fontAlgn="base">
              <a:lnSpc>
                <a:spcPct val="90000"/>
              </a:lnSpc>
              <a:spcBef>
                <a:spcPct val="0"/>
              </a:spcBef>
              <a:spcAft>
                <a:spcPct val="0"/>
              </a:spcAft>
              <a:defRPr sz="3200">
                <a:solidFill>
                  <a:schemeClr val="bg1"/>
                </a:solidFill>
                <a:latin typeface="Arial" charset="0"/>
              </a:defRPr>
            </a:lvl7pPr>
            <a:lvl8pPr marL="1371600" algn="l" rtl="0" fontAlgn="base">
              <a:lnSpc>
                <a:spcPct val="90000"/>
              </a:lnSpc>
              <a:spcBef>
                <a:spcPct val="0"/>
              </a:spcBef>
              <a:spcAft>
                <a:spcPct val="0"/>
              </a:spcAft>
              <a:defRPr sz="3200">
                <a:solidFill>
                  <a:schemeClr val="bg1"/>
                </a:solidFill>
                <a:latin typeface="Arial" charset="0"/>
              </a:defRPr>
            </a:lvl8pPr>
            <a:lvl9pPr marL="1828800" algn="l" rtl="0" fontAlgn="base">
              <a:lnSpc>
                <a:spcPct val="90000"/>
              </a:lnSpc>
              <a:spcBef>
                <a:spcPct val="0"/>
              </a:spcBef>
              <a:spcAft>
                <a:spcPct val="0"/>
              </a:spcAft>
              <a:defRPr sz="3200">
                <a:solidFill>
                  <a:schemeClr val="bg1"/>
                </a:solidFill>
                <a:latin typeface="Arial" charset="0"/>
              </a:defRPr>
            </a:lvl9pPr>
          </a:lstStyle>
          <a:p>
            <a:pPr eaLnBrk="1" hangingPunct="1">
              <a:tabLst>
                <a:tab pos="1206500" algn="l"/>
              </a:tabLst>
            </a:pPr>
            <a:r>
              <a:rPr lang="en-US" sz="3500" kern="0">
                <a:solidFill>
                  <a:srgbClr val="FFFF00"/>
                </a:solidFill>
              </a:rPr>
              <a:t>Một số khái niệm</a:t>
            </a:r>
            <a:endParaRPr lang="en-US" sz="3500" b="1" kern="0" dirty="0">
              <a:solidFill>
                <a:srgbClr val="FFFF00"/>
              </a:solidFill>
            </a:endParaRPr>
          </a:p>
        </p:txBody>
      </p:sp>
    </p:spTree>
    <p:extLst>
      <p:ext uri="{BB962C8B-B14F-4D97-AF65-F5344CB8AC3E}">
        <p14:creationId xmlns:p14="http://schemas.microsoft.com/office/powerpoint/2010/main" val="5176332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142875" y="1143000"/>
            <a:ext cx="8534400" cy="4495800"/>
          </a:xfrm>
        </p:spPr>
        <p:txBody>
          <a:bodyPr>
            <a:normAutofit/>
          </a:bodyPr>
          <a:lstStyle/>
          <a:p>
            <a:pPr marL="0" indent="0" algn="just" eaLnBrk="1" hangingPunct="1">
              <a:spcAft>
                <a:spcPts val="600"/>
              </a:spcAft>
              <a:buClr>
                <a:srgbClr val="00B050"/>
              </a:buClr>
              <a:buSzPct val="90000"/>
              <a:buNone/>
              <a:defRPr/>
            </a:pPr>
            <a:r>
              <a:rPr lang="en-US" b="1" dirty="0" err="1">
                <a:solidFill>
                  <a:srgbClr val="0000FF"/>
                </a:solidFill>
              </a:rPr>
              <a:t>Định</a:t>
            </a:r>
            <a:r>
              <a:rPr lang="en-US" b="1" dirty="0">
                <a:solidFill>
                  <a:srgbClr val="0000FF"/>
                </a:solidFill>
              </a:rPr>
              <a:t> </a:t>
            </a:r>
            <a:r>
              <a:rPr lang="en-US" b="1" dirty="0" err="1">
                <a:solidFill>
                  <a:srgbClr val="0000FF"/>
                </a:solidFill>
              </a:rPr>
              <a:t>nghĩa</a:t>
            </a:r>
            <a:r>
              <a:rPr lang="en-US" b="1" dirty="0">
                <a:solidFill>
                  <a:srgbClr val="0000FF"/>
                </a:solidFill>
              </a:rPr>
              <a:t>. </a:t>
            </a:r>
            <a:r>
              <a:rPr lang="vi-VN" dirty="0"/>
              <a:t>Cho </a:t>
            </a:r>
            <a:r>
              <a:rPr lang="vi-VN" i="1" dirty="0"/>
              <a:t>T</a:t>
            </a:r>
            <a:r>
              <a:rPr lang="vi-VN" dirty="0"/>
              <a:t> là cây có gốc.</a:t>
            </a:r>
            <a:endParaRPr lang="en-US" dirty="0"/>
          </a:p>
          <a:p>
            <a:pPr marL="685800" indent="-406400" algn="just" eaLnBrk="1" hangingPunct="1">
              <a:spcAft>
                <a:spcPts val="600"/>
              </a:spcAft>
              <a:buClr>
                <a:srgbClr val="AB271D"/>
              </a:buClr>
              <a:buSzPct val="90000"/>
              <a:buFont typeface="+mj-lt"/>
              <a:buAutoNum type="alphaLcParenR"/>
              <a:defRPr/>
            </a:pPr>
            <a:r>
              <a:rPr lang="vi-VN" i="1" dirty="0"/>
              <a:t>T</a:t>
            </a:r>
            <a:r>
              <a:rPr lang="vi-VN" dirty="0"/>
              <a:t> đ</a:t>
            </a:r>
            <a:r>
              <a:rPr lang="en-US" dirty="0"/>
              <a:t>ư</a:t>
            </a:r>
            <a:r>
              <a:rPr lang="vi-VN" dirty="0"/>
              <a:t>ợc gọi là </a:t>
            </a:r>
            <a:r>
              <a:rPr lang="vi-VN" b="1" i="1" dirty="0">
                <a:solidFill>
                  <a:srgbClr val="00B050"/>
                </a:solidFill>
              </a:rPr>
              <a:t>cây</a:t>
            </a:r>
            <a:r>
              <a:rPr lang="vi-VN" b="1" dirty="0">
                <a:solidFill>
                  <a:srgbClr val="00B050"/>
                </a:solidFill>
              </a:rPr>
              <a:t> </a:t>
            </a:r>
            <a:r>
              <a:rPr lang="vi-VN" b="1" i="1" dirty="0">
                <a:solidFill>
                  <a:srgbClr val="00B050"/>
                </a:solidFill>
              </a:rPr>
              <a:t>k-phân</a:t>
            </a:r>
            <a:r>
              <a:rPr lang="vi-VN" b="1" dirty="0">
                <a:solidFill>
                  <a:srgbClr val="00B050"/>
                </a:solidFill>
              </a:rPr>
              <a:t> </a:t>
            </a:r>
            <a:r>
              <a:rPr lang="vi-VN" dirty="0"/>
              <a:t>nếu mỗi </a:t>
            </a:r>
            <a:r>
              <a:rPr lang="vi-VN" dirty="0" smtClean="0"/>
              <a:t>đỉnh</a:t>
            </a:r>
            <a:r>
              <a:rPr lang="en-US" dirty="0" smtClean="0"/>
              <a:t> </a:t>
            </a:r>
            <a:r>
              <a:rPr lang="en-US" smtClean="0"/>
              <a:t>trong</a:t>
            </a:r>
            <a:r>
              <a:rPr lang="vi-VN" smtClean="0"/>
              <a:t> </a:t>
            </a:r>
            <a:r>
              <a:rPr lang="vi-VN" dirty="0"/>
              <a:t>của </a:t>
            </a:r>
            <a:r>
              <a:rPr lang="vi-VN" i="1" dirty="0"/>
              <a:t>T</a:t>
            </a:r>
            <a:r>
              <a:rPr lang="vi-VN" dirty="0"/>
              <a:t> có nhiều nhất là </a:t>
            </a:r>
            <a:r>
              <a:rPr lang="vi-VN" i="1" dirty="0"/>
              <a:t>k</a:t>
            </a:r>
            <a:r>
              <a:rPr lang="en-US" dirty="0"/>
              <a:t> </a:t>
            </a:r>
            <a:r>
              <a:rPr lang="vi-VN" dirty="0"/>
              <a:t>con</a:t>
            </a:r>
            <a:r>
              <a:rPr lang="en-US" dirty="0"/>
              <a:t>.</a:t>
            </a:r>
          </a:p>
          <a:p>
            <a:pPr marL="685800" indent="-406400" algn="just" eaLnBrk="1" hangingPunct="1">
              <a:spcAft>
                <a:spcPts val="600"/>
              </a:spcAft>
              <a:buClr>
                <a:srgbClr val="AB271D"/>
              </a:buClr>
              <a:buSzPct val="90000"/>
              <a:buFont typeface="+mj-lt"/>
              <a:buAutoNum type="alphaLcParenR"/>
              <a:defRPr/>
            </a:pPr>
            <a:r>
              <a:rPr lang="vi-VN" dirty="0"/>
              <a:t>Cây 2-phân được gọi là </a:t>
            </a:r>
            <a:r>
              <a:rPr lang="vi-VN" b="1" i="1" dirty="0">
                <a:solidFill>
                  <a:srgbClr val="00B050"/>
                </a:solidFill>
              </a:rPr>
              <a:t>cây</a:t>
            </a:r>
            <a:r>
              <a:rPr lang="vi-VN" b="1" dirty="0">
                <a:solidFill>
                  <a:srgbClr val="00B050"/>
                </a:solidFill>
              </a:rPr>
              <a:t> </a:t>
            </a:r>
            <a:r>
              <a:rPr lang="vi-VN" b="1" i="1" dirty="0">
                <a:solidFill>
                  <a:srgbClr val="00B050"/>
                </a:solidFill>
              </a:rPr>
              <a:t>nhị phân</a:t>
            </a:r>
            <a:r>
              <a:rPr lang="en-US" dirty="0"/>
              <a:t>.</a:t>
            </a:r>
          </a:p>
          <a:p>
            <a:pPr marL="685800" indent="-406400" algn="just" eaLnBrk="1" hangingPunct="1">
              <a:spcAft>
                <a:spcPts val="600"/>
              </a:spcAft>
              <a:buClr>
                <a:srgbClr val="AB271D"/>
              </a:buClr>
              <a:buSzPct val="90000"/>
              <a:buFont typeface="+mj-lt"/>
              <a:buAutoNum type="alphaLcParenR"/>
              <a:defRPr/>
            </a:pPr>
            <a:r>
              <a:rPr lang="vi-VN" i="1" dirty="0"/>
              <a:t>Cây </a:t>
            </a:r>
            <a:r>
              <a:rPr lang="vi-VN" b="1" i="1" dirty="0">
                <a:solidFill>
                  <a:srgbClr val="00B050"/>
                </a:solidFill>
              </a:rPr>
              <a:t>k-phân đủ </a:t>
            </a:r>
            <a:r>
              <a:rPr lang="vi-VN" dirty="0"/>
              <a:t>là cây mà mọi đỉnh trong có đúng </a:t>
            </a:r>
            <a:r>
              <a:rPr lang="vi-VN" i="1" dirty="0"/>
              <a:t>k</a:t>
            </a:r>
            <a:r>
              <a:rPr lang="en-US" dirty="0"/>
              <a:t> </a:t>
            </a:r>
            <a:r>
              <a:rPr lang="vi-VN" dirty="0"/>
              <a:t>con.</a:t>
            </a:r>
            <a:endParaRPr lang="en-US" dirty="0"/>
          </a:p>
          <a:p>
            <a:pPr marL="685800" indent="-406400" algn="just" eaLnBrk="1" hangingPunct="1">
              <a:spcAft>
                <a:spcPts val="600"/>
              </a:spcAft>
              <a:buClr>
                <a:srgbClr val="AB271D"/>
              </a:buClr>
              <a:buSzPct val="90000"/>
              <a:buFont typeface="+mj-lt"/>
              <a:buAutoNum type="alphaLcParenR"/>
              <a:defRPr/>
            </a:pPr>
            <a:r>
              <a:rPr lang="en-US" dirty="0" err="1"/>
              <a:t>Cây</a:t>
            </a:r>
            <a:r>
              <a:rPr lang="en-US" dirty="0"/>
              <a:t> </a:t>
            </a:r>
            <a:r>
              <a:rPr lang="en-US" i="1" dirty="0"/>
              <a:t>k</a:t>
            </a:r>
            <a:r>
              <a:rPr lang="en-US" dirty="0"/>
              <a:t>-</a:t>
            </a:r>
            <a:r>
              <a:rPr lang="en-US" dirty="0" err="1"/>
              <a:t>phân</a:t>
            </a:r>
            <a:r>
              <a:rPr lang="en-US" dirty="0"/>
              <a:t> </a:t>
            </a:r>
            <a:r>
              <a:rPr lang="en-US" dirty="0" err="1"/>
              <a:t>với</a:t>
            </a:r>
            <a:r>
              <a:rPr lang="en-US" dirty="0"/>
              <a:t> </a:t>
            </a:r>
            <a:r>
              <a:rPr lang="en-US" dirty="0" err="1"/>
              <a:t>độ</a:t>
            </a:r>
            <a:r>
              <a:rPr lang="en-US" dirty="0"/>
              <a:t> </a:t>
            </a:r>
            <a:r>
              <a:rPr lang="en-US" dirty="0" err="1"/>
              <a:t>cao</a:t>
            </a:r>
            <a:r>
              <a:rPr lang="en-US" dirty="0"/>
              <a:t> </a:t>
            </a:r>
            <a:r>
              <a:rPr lang="en-US" i="1" dirty="0"/>
              <a:t>h</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b="1" i="1" dirty="0" err="1">
                <a:solidFill>
                  <a:srgbClr val="00B050"/>
                </a:solidFill>
              </a:rPr>
              <a:t>cân</a:t>
            </a:r>
            <a:r>
              <a:rPr lang="en-US" b="1" i="1" dirty="0">
                <a:solidFill>
                  <a:srgbClr val="00B050"/>
                </a:solidFill>
              </a:rPr>
              <a:t> </a:t>
            </a:r>
            <a:r>
              <a:rPr lang="en-US" b="1" i="1" dirty="0" err="1">
                <a:solidFill>
                  <a:srgbClr val="00B050"/>
                </a:solidFill>
              </a:rPr>
              <a:t>đối</a:t>
            </a:r>
            <a:r>
              <a:rPr lang="en-US" b="1" i="1" dirty="0">
                <a:solidFill>
                  <a:srgbClr val="00B050"/>
                </a:solidFill>
              </a:rPr>
              <a:t> </a:t>
            </a:r>
            <a:r>
              <a:rPr lang="en-US" dirty="0" err="1"/>
              <a:t>nếu</a:t>
            </a:r>
            <a:r>
              <a:rPr lang="en-US" dirty="0"/>
              <a:t> </a:t>
            </a:r>
            <a:r>
              <a:rPr lang="en-US" dirty="0" err="1"/>
              <a:t>các</a:t>
            </a:r>
            <a:r>
              <a:rPr lang="en-US" dirty="0"/>
              <a:t> </a:t>
            </a:r>
            <a:r>
              <a:rPr lang="en-US" dirty="0" err="1"/>
              <a:t>lá</a:t>
            </a:r>
            <a:r>
              <a:rPr lang="en-US" dirty="0"/>
              <a:t> </a:t>
            </a:r>
            <a:r>
              <a:rPr lang="en-US" dirty="0" err="1"/>
              <a:t>đều</a:t>
            </a:r>
            <a:r>
              <a:rPr lang="en-US" dirty="0"/>
              <a:t> ở </a:t>
            </a:r>
            <a:r>
              <a:rPr lang="en-US" dirty="0" err="1"/>
              <a:t>mức</a:t>
            </a:r>
            <a:r>
              <a:rPr lang="en-US" dirty="0"/>
              <a:t> </a:t>
            </a:r>
            <a:r>
              <a:rPr lang="en-US" i="1" dirty="0"/>
              <a:t>h</a:t>
            </a:r>
            <a:r>
              <a:rPr lang="en-US" dirty="0"/>
              <a:t> </a:t>
            </a:r>
            <a:r>
              <a:rPr lang="en-US" dirty="0" err="1"/>
              <a:t>hoặc</a:t>
            </a:r>
            <a:r>
              <a:rPr lang="en-US" dirty="0"/>
              <a:t> </a:t>
            </a:r>
            <a:r>
              <a:rPr lang="en-US" i="1" dirty="0"/>
              <a:t>h – </a:t>
            </a:r>
            <a:r>
              <a:rPr lang="en-US" dirty="0"/>
              <a:t>1.</a:t>
            </a:r>
            <a:endParaRPr lang="vi-VN" dirty="0"/>
          </a:p>
          <a:p>
            <a:pPr marL="514350" indent="-514350" algn="just" eaLnBrk="1" hangingPunct="1">
              <a:spcAft>
                <a:spcPts val="600"/>
              </a:spcAft>
              <a:buClr>
                <a:srgbClr val="00B050"/>
              </a:buClr>
              <a:buSzPct val="90000"/>
              <a:buFont typeface="+mj-lt"/>
              <a:buAutoNum type="alphaLcParenR"/>
              <a:defRPr/>
            </a:pPr>
            <a:endParaRPr lang="en-US" dirty="0"/>
          </a:p>
        </p:txBody>
      </p:sp>
      <p:sp>
        <p:nvSpPr>
          <p:cNvPr id="70661" name="Slide Number Placeholder 4"/>
          <p:cNvSpPr>
            <a:spLocks noGrp="1"/>
          </p:cNvSpPr>
          <p:nvPr>
            <p:ph type="sldNum" sz="quarter" idx="4294967295"/>
          </p:nvPr>
        </p:nvSpPr>
        <p:spPr bwMode="auto">
          <a:xfrm>
            <a:off x="8077200" y="6324600"/>
            <a:ext cx="1066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5BC24EBD-6921-487B-981D-996B9082E755}" type="slidenum">
              <a:rPr lang="en-US" altLang="en-US" smtClean="0">
                <a:solidFill>
                  <a:schemeClr val="bg1"/>
                </a:solidFill>
              </a:rPr>
              <a:pPr eaLnBrk="1" hangingPunct="1"/>
              <a:t>46</a:t>
            </a:fld>
            <a:endParaRPr lang="en-US" altLang="en-US">
              <a:solidFill>
                <a:schemeClr val="bg1"/>
              </a:solidFill>
            </a:endParaRPr>
          </a:p>
        </p:txBody>
      </p:sp>
      <p:sp>
        <p:nvSpPr>
          <p:cNvPr id="4" name="Rectangle 2"/>
          <p:cNvSpPr txBox="1">
            <a:spLocks noChangeArrowheads="1"/>
          </p:cNvSpPr>
          <p:nvPr/>
        </p:nvSpPr>
        <p:spPr bwMode="white">
          <a:xfrm>
            <a:off x="76200" y="103187"/>
            <a:ext cx="86106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3200" baseline="0">
                <a:solidFill>
                  <a:schemeClr val="bg1"/>
                </a:solidFill>
                <a:latin typeface="+mj-lt"/>
                <a:ea typeface="+mj-ea"/>
                <a:cs typeface="+mj-cs"/>
              </a:defRPr>
            </a:lvl1pPr>
            <a:lvl2pPr algn="l" rtl="0" eaLnBrk="0" fontAlgn="base" hangingPunct="0">
              <a:lnSpc>
                <a:spcPct val="90000"/>
              </a:lnSpc>
              <a:spcBef>
                <a:spcPct val="0"/>
              </a:spcBef>
              <a:spcAft>
                <a:spcPct val="0"/>
              </a:spcAft>
              <a:defRPr sz="3200">
                <a:solidFill>
                  <a:schemeClr val="bg1"/>
                </a:solidFill>
                <a:latin typeface="Arial" charset="0"/>
              </a:defRPr>
            </a:lvl2pPr>
            <a:lvl3pPr algn="l" rtl="0" eaLnBrk="0" fontAlgn="base" hangingPunct="0">
              <a:lnSpc>
                <a:spcPct val="90000"/>
              </a:lnSpc>
              <a:spcBef>
                <a:spcPct val="0"/>
              </a:spcBef>
              <a:spcAft>
                <a:spcPct val="0"/>
              </a:spcAft>
              <a:defRPr sz="3200">
                <a:solidFill>
                  <a:schemeClr val="bg1"/>
                </a:solidFill>
                <a:latin typeface="Arial" charset="0"/>
              </a:defRPr>
            </a:lvl3pPr>
            <a:lvl4pPr algn="l" rtl="0" eaLnBrk="0" fontAlgn="base" hangingPunct="0">
              <a:lnSpc>
                <a:spcPct val="90000"/>
              </a:lnSpc>
              <a:spcBef>
                <a:spcPct val="0"/>
              </a:spcBef>
              <a:spcAft>
                <a:spcPct val="0"/>
              </a:spcAft>
              <a:defRPr sz="3200">
                <a:solidFill>
                  <a:schemeClr val="bg1"/>
                </a:solidFill>
                <a:latin typeface="Arial" charset="0"/>
              </a:defRPr>
            </a:lvl4pPr>
            <a:lvl5pPr algn="l" rtl="0" eaLnBrk="0" fontAlgn="base" hangingPunct="0">
              <a:lnSpc>
                <a:spcPct val="90000"/>
              </a:lnSpc>
              <a:spcBef>
                <a:spcPct val="0"/>
              </a:spcBef>
              <a:spcAft>
                <a:spcPct val="0"/>
              </a:spcAft>
              <a:defRPr sz="3200">
                <a:solidFill>
                  <a:schemeClr val="bg1"/>
                </a:solidFill>
                <a:latin typeface="Arial" charset="0"/>
              </a:defRPr>
            </a:lvl5pPr>
            <a:lvl6pPr marL="457200" algn="l" rtl="0" fontAlgn="base">
              <a:lnSpc>
                <a:spcPct val="90000"/>
              </a:lnSpc>
              <a:spcBef>
                <a:spcPct val="0"/>
              </a:spcBef>
              <a:spcAft>
                <a:spcPct val="0"/>
              </a:spcAft>
              <a:defRPr sz="3200">
                <a:solidFill>
                  <a:schemeClr val="bg1"/>
                </a:solidFill>
                <a:latin typeface="Arial" charset="0"/>
              </a:defRPr>
            </a:lvl6pPr>
            <a:lvl7pPr marL="914400" algn="l" rtl="0" fontAlgn="base">
              <a:lnSpc>
                <a:spcPct val="90000"/>
              </a:lnSpc>
              <a:spcBef>
                <a:spcPct val="0"/>
              </a:spcBef>
              <a:spcAft>
                <a:spcPct val="0"/>
              </a:spcAft>
              <a:defRPr sz="3200">
                <a:solidFill>
                  <a:schemeClr val="bg1"/>
                </a:solidFill>
                <a:latin typeface="Arial" charset="0"/>
              </a:defRPr>
            </a:lvl7pPr>
            <a:lvl8pPr marL="1371600" algn="l" rtl="0" fontAlgn="base">
              <a:lnSpc>
                <a:spcPct val="90000"/>
              </a:lnSpc>
              <a:spcBef>
                <a:spcPct val="0"/>
              </a:spcBef>
              <a:spcAft>
                <a:spcPct val="0"/>
              </a:spcAft>
              <a:defRPr sz="3200">
                <a:solidFill>
                  <a:schemeClr val="bg1"/>
                </a:solidFill>
                <a:latin typeface="Arial" charset="0"/>
              </a:defRPr>
            </a:lvl8pPr>
            <a:lvl9pPr marL="1828800" algn="l" rtl="0" fontAlgn="base">
              <a:lnSpc>
                <a:spcPct val="90000"/>
              </a:lnSpc>
              <a:spcBef>
                <a:spcPct val="0"/>
              </a:spcBef>
              <a:spcAft>
                <a:spcPct val="0"/>
              </a:spcAft>
              <a:defRPr sz="3200">
                <a:solidFill>
                  <a:schemeClr val="bg1"/>
                </a:solidFill>
                <a:latin typeface="Arial" charset="0"/>
              </a:defRPr>
            </a:lvl9pPr>
          </a:lstStyle>
          <a:p>
            <a:pPr eaLnBrk="1" hangingPunct="1">
              <a:tabLst>
                <a:tab pos="1206500" algn="l"/>
              </a:tabLst>
            </a:pPr>
            <a:r>
              <a:rPr lang="en-US" sz="3500" kern="0">
                <a:solidFill>
                  <a:srgbClr val="FFFF00"/>
                </a:solidFill>
              </a:rPr>
              <a:t>Một số khái niệm</a:t>
            </a:r>
            <a:endParaRPr lang="en-US" sz="3500" b="1" kern="0" dirty="0">
              <a:solidFill>
                <a:srgbClr val="FFFF00"/>
              </a:solidFill>
            </a:endParaRPr>
          </a:p>
        </p:txBody>
      </p:sp>
    </p:spTree>
    <p:extLst>
      <p:ext uri="{BB962C8B-B14F-4D97-AF65-F5344CB8AC3E}">
        <p14:creationId xmlns:p14="http://schemas.microsoft.com/office/powerpoint/2010/main" val="35084426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1" y="1077646"/>
            <a:ext cx="2252628" cy="25529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758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0" y="1077646"/>
            <a:ext cx="3429000" cy="2490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758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1868" y="4038600"/>
            <a:ext cx="4014457"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758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38870" y="4041902"/>
            <a:ext cx="2257330" cy="2577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2"/>
          <p:cNvSpPr txBox="1">
            <a:spLocks noChangeArrowheads="1"/>
          </p:cNvSpPr>
          <p:nvPr/>
        </p:nvSpPr>
        <p:spPr bwMode="white">
          <a:xfrm>
            <a:off x="76200" y="103187"/>
            <a:ext cx="86106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3200" baseline="0">
                <a:solidFill>
                  <a:schemeClr val="bg1"/>
                </a:solidFill>
                <a:latin typeface="+mj-lt"/>
                <a:ea typeface="+mj-ea"/>
                <a:cs typeface="+mj-cs"/>
              </a:defRPr>
            </a:lvl1pPr>
            <a:lvl2pPr algn="l" rtl="0" eaLnBrk="0" fontAlgn="base" hangingPunct="0">
              <a:lnSpc>
                <a:spcPct val="90000"/>
              </a:lnSpc>
              <a:spcBef>
                <a:spcPct val="0"/>
              </a:spcBef>
              <a:spcAft>
                <a:spcPct val="0"/>
              </a:spcAft>
              <a:defRPr sz="3200">
                <a:solidFill>
                  <a:schemeClr val="bg1"/>
                </a:solidFill>
                <a:latin typeface="Arial" charset="0"/>
              </a:defRPr>
            </a:lvl2pPr>
            <a:lvl3pPr algn="l" rtl="0" eaLnBrk="0" fontAlgn="base" hangingPunct="0">
              <a:lnSpc>
                <a:spcPct val="90000"/>
              </a:lnSpc>
              <a:spcBef>
                <a:spcPct val="0"/>
              </a:spcBef>
              <a:spcAft>
                <a:spcPct val="0"/>
              </a:spcAft>
              <a:defRPr sz="3200">
                <a:solidFill>
                  <a:schemeClr val="bg1"/>
                </a:solidFill>
                <a:latin typeface="Arial" charset="0"/>
              </a:defRPr>
            </a:lvl3pPr>
            <a:lvl4pPr algn="l" rtl="0" eaLnBrk="0" fontAlgn="base" hangingPunct="0">
              <a:lnSpc>
                <a:spcPct val="90000"/>
              </a:lnSpc>
              <a:spcBef>
                <a:spcPct val="0"/>
              </a:spcBef>
              <a:spcAft>
                <a:spcPct val="0"/>
              </a:spcAft>
              <a:defRPr sz="3200">
                <a:solidFill>
                  <a:schemeClr val="bg1"/>
                </a:solidFill>
                <a:latin typeface="Arial" charset="0"/>
              </a:defRPr>
            </a:lvl4pPr>
            <a:lvl5pPr algn="l" rtl="0" eaLnBrk="0" fontAlgn="base" hangingPunct="0">
              <a:lnSpc>
                <a:spcPct val="90000"/>
              </a:lnSpc>
              <a:spcBef>
                <a:spcPct val="0"/>
              </a:spcBef>
              <a:spcAft>
                <a:spcPct val="0"/>
              </a:spcAft>
              <a:defRPr sz="3200">
                <a:solidFill>
                  <a:schemeClr val="bg1"/>
                </a:solidFill>
                <a:latin typeface="Arial" charset="0"/>
              </a:defRPr>
            </a:lvl5pPr>
            <a:lvl6pPr marL="457200" algn="l" rtl="0" fontAlgn="base">
              <a:lnSpc>
                <a:spcPct val="90000"/>
              </a:lnSpc>
              <a:spcBef>
                <a:spcPct val="0"/>
              </a:spcBef>
              <a:spcAft>
                <a:spcPct val="0"/>
              </a:spcAft>
              <a:defRPr sz="3200">
                <a:solidFill>
                  <a:schemeClr val="bg1"/>
                </a:solidFill>
                <a:latin typeface="Arial" charset="0"/>
              </a:defRPr>
            </a:lvl6pPr>
            <a:lvl7pPr marL="914400" algn="l" rtl="0" fontAlgn="base">
              <a:lnSpc>
                <a:spcPct val="90000"/>
              </a:lnSpc>
              <a:spcBef>
                <a:spcPct val="0"/>
              </a:spcBef>
              <a:spcAft>
                <a:spcPct val="0"/>
              </a:spcAft>
              <a:defRPr sz="3200">
                <a:solidFill>
                  <a:schemeClr val="bg1"/>
                </a:solidFill>
                <a:latin typeface="Arial" charset="0"/>
              </a:defRPr>
            </a:lvl7pPr>
            <a:lvl8pPr marL="1371600" algn="l" rtl="0" fontAlgn="base">
              <a:lnSpc>
                <a:spcPct val="90000"/>
              </a:lnSpc>
              <a:spcBef>
                <a:spcPct val="0"/>
              </a:spcBef>
              <a:spcAft>
                <a:spcPct val="0"/>
              </a:spcAft>
              <a:defRPr sz="3200">
                <a:solidFill>
                  <a:schemeClr val="bg1"/>
                </a:solidFill>
                <a:latin typeface="Arial" charset="0"/>
              </a:defRPr>
            </a:lvl8pPr>
            <a:lvl9pPr marL="1828800" algn="l" rtl="0" fontAlgn="base">
              <a:lnSpc>
                <a:spcPct val="90000"/>
              </a:lnSpc>
              <a:spcBef>
                <a:spcPct val="0"/>
              </a:spcBef>
              <a:spcAft>
                <a:spcPct val="0"/>
              </a:spcAft>
              <a:defRPr sz="3200">
                <a:solidFill>
                  <a:schemeClr val="bg1"/>
                </a:solidFill>
                <a:latin typeface="Arial" charset="0"/>
              </a:defRPr>
            </a:lvl9pPr>
          </a:lstStyle>
          <a:p>
            <a:pPr eaLnBrk="1" hangingPunct="1">
              <a:tabLst>
                <a:tab pos="1206500" algn="l"/>
              </a:tabLst>
            </a:pPr>
            <a:r>
              <a:rPr lang="en-US" sz="3500" kern="0">
                <a:solidFill>
                  <a:srgbClr val="FFFF00"/>
                </a:solidFill>
              </a:rPr>
              <a:t>Một số khái niệm</a:t>
            </a:r>
            <a:endParaRPr lang="en-US" sz="3500" b="1" kern="0" dirty="0">
              <a:solidFill>
                <a:srgbClr val="FFFF00"/>
              </a:solidFill>
            </a:endParaRPr>
          </a:p>
        </p:txBody>
      </p:sp>
    </p:spTree>
    <p:extLst>
      <p:ext uri="{BB962C8B-B14F-4D97-AF65-F5344CB8AC3E}">
        <p14:creationId xmlns:p14="http://schemas.microsoft.com/office/powerpoint/2010/main" val="2532324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5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207963" y="990600"/>
            <a:ext cx="8631237" cy="2209800"/>
          </a:xfrm>
        </p:spPr>
        <p:txBody>
          <a:bodyPr/>
          <a:lstStyle/>
          <a:p>
            <a:pPr marL="0" indent="0" algn="just" eaLnBrk="1" hangingPunct="1">
              <a:lnSpc>
                <a:spcPct val="120000"/>
              </a:lnSpc>
              <a:buFont typeface="Wingdings" pitchFamily="2" charset="2"/>
              <a:buNone/>
            </a:pPr>
            <a:r>
              <a:rPr lang="en-US" altLang="en-US" b="1">
                <a:solidFill>
                  <a:srgbClr val="0000FF"/>
                </a:solidFill>
              </a:rPr>
              <a:t>Định nghĩa. </a:t>
            </a:r>
            <a:r>
              <a:rPr lang="vi-VN" altLang="en-US"/>
              <a:t>Cho </a:t>
            </a:r>
            <a:r>
              <a:rPr lang="vi-VN" altLang="en-US" i="1"/>
              <a:t>T</a:t>
            </a:r>
            <a:r>
              <a:rPr lang="vi-VN" altLang="en-US"/>
              <a:t> là cây nhị phân có gốc là </a:t>
            </a:r>
            <a:r>
              <a:rPr lang="vi-VN" altLang="en-US" i="1"/>
              <a:t>r</a:t>
            </a:r>
            <a:r>
              <a:rPr lang="vi-VN" altLang="en-US"/>
              <a:t>.</a:t>
            </a:r>
            <a:r>
              <a:rPr lang="en-US" altLang="en-US"/>
              <a:t> </a:t>
            </a:r>
            <a:r>
              <a:rPr lang="vi-VN" altLang="en-US"/>
              <a:t>Ta có thể bi</a:t>
            </a:r>
            <a:r>
              <a:rPr lang="en-US" altLang="en-US"/>
              <a:t>ể</a:t>
            </a:r>
            <a:r>
              <a:rPr lang="vi-VN" altLang="en-US"/>
              <a:t>u diễn </a:t>
            </a:r>
            <a:r>
              <a:rPr lang="vi-VN" altLang="en-US" i="1"/>
              <a:t>T</a:t>
            </a:r>
            <a:r>
              <a:rPr lang="vi-VN" altLang="en-US"/>
              <a:t> như hình vẽ dưới với hai cây con tại </a:t>
            </a:r>
            <a:r>
              <a:rPr lang="vi-VN" altLang="en-US" i="1"/>
              <a:t>r</a:t>
            </a:r>
            <a:r>
              <a:rPr lang="en-US" altLang="en-US"/>
              <a:t> là </a:t>
            </a:r>
            <a:r>
              <a:rPr lang="vi-VN" altLang="en-US"/>
              <a:t>T</a:t>
            </a:r>
            <a:r>
              <a:rPr lang="vi-VN" altLang="en-US" baseline="-25000"/>
              <a:t>L</a:t>
            </a:r>
            <a:r>
              <a:rPr lang="vi-VN" altLang="en-US"/>
              <a:t> và T</a:t>
            </a:r>
            <a:r>
              <a:rPr lang="vi-VN" altLang="en-US" baseline="-25000"/>
              <a:t>R</a:t>
            </a:r>
            <a:r>
              <a:rPr lang="en-US" altLang="en-US"/>
              <a:t> ,chúng </a:t>
            </a:r>
            <a:r>
              <a:rPr lang="vi-VN" altLang="en-US"/>
              <a:t>lần lượt được gọi là </a:t>
            </a:r>
            <a:r>
              <a:rPr lang="vi-VN" altLang="en-US" b="1" i="1">
                <a:solidFill>
                  <a:srgbClr val="00B050"/>
                </a:solidFill>
              </a:rPr>
              <a:t>cây con bên trái </a:t>
            </a:r>
            <a:r>
              <a:rPr lang="vi-VN" altLang="en-US" i="1"/>
              <a:t>và </a:t>
            </a:r>
            <a:r>
              <a:rPr lang="vi-VN" altLang="en-US" b="1" i="1">
                <a:solidFill>
                  <a:srgbClr val="00B050"/>
                </a:solidFill>
              </a:rPr>
              <a:t>cây con bên phải</a:t>
            </a:r>
            <a:r>
              <a:rPr lang="vi-VN" altLang="en-US" b="1">
                <a:solidFill>
                  <a:srgbClr val="00B050"/>
                </a:solidFill>
              </a:rPr>
              <a:t> </a:t>
            </a:r>
            <a:r>
              <a:rPr lang="vi-VN" altLang="en-US"/>
              <a:t>của</a:t>
            </a:r>
            <a:r>
              <a:rPr lang="en-US" altLang="en-US"/>
              <a:t> </a:t>
            </a:r>
            <a:r>
              <a:rPr lang="vi-VN" altLang="en-US" i="1"/>
              <a:t>T</a:t>
            </a:r>
            <a:r>
              <a:rPr lang="en-US" altLang="en-US"/>
              <a:t>.</a:t>
            </a:r>
          </a:p>
        </p:txBody>
      </p:sp>
      <p:sp>
        <p:nvSpPr>
          <p:cNvPr id="30" name="Text Box 9"/>
          <p:cNvSpPr txBox="1">
            <a:spLocks noChangeArrowheads="1"/>
          </p:cNvSpPr>
          <p:nvPr/>
        </p:nvSpPr>
        <p:spPr bwMode="auto">
          <a:xfrm>
            <a:off x="3988452" y="3591579"/>
            <a:ext cx="955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2800" b="1" i="1"/>
              <a:t>r</a:t>
            </a:r>
          </a:p>
        </p:txBody>
      </p:sp>
      <p:sp>
        <p:nvSpPr>
          <p:cNvPr id="48" name="Line 6"/>
          <p:cNvSpPr>
            <a:spLocks noChangeShapeType="1"/>
          </p:cNvSpPr>
          <p:nvPr/>
        </p:nvSpPr>
        <p:spPr bwMode="auto">
          <a:xfrm flipH="1">
            <a:off x="3728550" y="4507568"/>
            <a:ext cx="684783" cy="961539"/>
          </a:xfrm>
          <a:prstGeom prst="line">
            <a:avLst/>
          </a:prstGeom>
          <a:noFill/>
          <a:ln w="63500">
            <a:solidFill>
              <a:srgbClr val="AB271D"/>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53" name="Line 21"/>
          <p:cNvSpPr>
            <a:spLocks noChangeShapeType="1"/>
          </p:cNvSpPr>
          <p:nvPr/>
        </p:nvSpPr>
        <p:spPr bwMode="auto">
          <a:xfrm>
            <a:off x="4480289" y="4447242"/>
            <a:ext cx="697341" cy="1046164"/>
          </a:xfrm>
          <a:prstGeom prst="line">
            <a:avLst/>
          </a:prstGeom>
          <a:noFill/>
          <a:ln w="63500">
            <a:solidFill>
              <a:srgbClr val="AB271D"/>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72712" name="Line 52"/>
          <p:cNvSpPr>
            <a:spLocks noChangeShapeType="1"/>
          </p:cNvSpPr>
          <p:nvPr/>
        </p:nvSpPr>
        <p:spPr bwMode="auto">
          <a:xfrm>
            <a:off x="2732088" y="5404505"/>
            <a:ext cx="0" cy="0"/>
          </a:xfrm>
          <a:prstGeom prst="line">
            <a:avLst/>
          </a:prstGeom>
          <a:noFill/>
          <a:ln w="9525">
            <a:solidFill>
              <a:srgbClr val="AB271D"/>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72713" name="Line 53"/>
          <p:cNvSpPr>
            <a:spLocks noChangeShapeType="1"/>
          </p:cNvSpPr>
          <p:nvPr/>
        </p:nvSpPr>
        <p:spPr bwMode="auto">
          <a:xfrm>
            <a:off x="2625725" y="5493405"/>
            <a:ext cx="0" cy="0"/>
          </a:xfrm>
          <a:prstGeom prst="line">
            <a:avLst/>
          </a:prstGeom>
          <a:noFill/>
          <a:ln w="9525">
            <a:solidFill>
              <a:srgbClr val="AB271D"/>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72714" name="Line 54"/>
          <p:cNvSpPr>
            <a:spLocks noChangeShapeType="1"/>
          </p:cNvSpPr>
          <p:nvPr/>
        </p:nvSpPr>
        <p:spPr bwMode="auto">
          <a:xfrm>
            <a:off x="2625725" y="5493405"/>
            <a:ext cx="0" cy="0"/>
          </a:xfrm>
          <a:prstGeom prst="line">
            <a:avLst/>
          </a:prstGeom>
          <a:noFill/>
          <a:ln w="9525">
            <a:solidFill>
              <a:srgbClr val="AB271D"/>
            </a:solidFill>
            <a:round/>
            <a:headEnd/>
            <a:tailEnd/>
          </a:ln>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66" name="Oval 65"/>
          <p:cNvSpPr/>
          <p:nvPr/>
        </p:nvSpPr>
        <p:spPr>
          <a:xfrm>
            <a:off x="4268359" y="4267854"/>
            <a:ext cx="423863" cy="358775"/>
          </a:xfrm>
          <a:prstGeom prst="ellipse">
            <a:avLst/>
          </a:prstGeom>
          <a:ln>
            <a:solidFill>
              <a:srgbClr val="AB271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72" name="Oval 71"/>
          <p:cNvSpPr/>
          <p:nvPr/>
        </p:nvSpPr>
        <p:spPr>
          <a:xfrm>
            <a:off x="3516620" y="5339039"/>
            <a:ext cx="423862" cy="358775"/>
          </a:xfrm>
          <a:prstGeom prst="ellipse">
            <a:avLst/>
          </a:prstGeom>
          <a:ln>
            <a:solidFill>
              <a:srgbClr val="AB271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73" name="Oval 72"/>
          <p:cNvSpPr/>
          <p:nvPr/>
        </p:nvSpPr>
        <p:spPr>
          <a:xfrm>
            <a:off x="4965700" y="5289720"/>
            <a:ext cx="423862" cy="358775"/>
          </a:xfrm>
          <a:prstGeom prst="ellipse">
            <a:avLst/>
          </a:prstGeom>
          <a:ln>
            <a:solidFill>
              <a:srgbClr val="AB271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79" name="Text Box 9"/>
          <p:cNvSpPr txBox="1">
            <a:spLocks noChangeArrowheads="1"/>
          </p:cNvSpPr>
          <p:nvPr/>
        </p:nvSpPr>
        <p:spPr bwMode="auto">
          <a:xfrm>
            <a:off x="2819400" y="5725180"/>
            <a:ext cx="9556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2800" b="1"/>
              <a:t>T</a:t>
            </a:r>
            <a:r>
              <a:rPr lang="en-US" altLang="en-US" sz="2800" b="1" baseline="-25000"/>
              <a:t>L</a:t>
            </a:r>
            <a:endParaRPr lang="en-US" altLang="en-US" sz="2800" b="1"/>
          </a:p>
        </p:txBody>
      </p:sp>
      <p:sp>
        <p:nvSpPr>
          <p:cNvPr id="80" name="Text Box 9"/>
          <p:cNvSpPr txBox="1">
            <a:spLocks noChangeArrowheads="1"/>
          </p:cNvSpPr>
          <p:nvPr/>
        </p:nvSpPr>
        <p:spPr bwMode="auto">
          <a:xfrm>
            <a:off x="4911725" y="5725180"/>
            <a:ext cx="9556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2800" b="1"/>
              <a:t>T</a:t>
            </a:r>
            <a:r>
              <a:rPr lang="en-US" altLang="en-US" sz="2800" b="1" baseline="-25000"/>
              <a:t>R</a:t>
            </a:r>
            <a:endParaRPr lang="en-US" altLang="en-US" sz="2800" b="1"/>
          </a:p>
        </p:txBody>
      </p:sp>
      <p:sp>
        <p:nvSpPr>
          <p:cNvPr id="72720" name="Slide Number Placeholder 15"/>
          <p:cNvSpPr>
            <a:spLocks noGrp="1"/>
          </p:cNvSpPr>
          <p:nvPr>
            <p:ph type="sldNum" sz="quarter" idx="4294967295"/>
          </p:nvPr>
        </p:nvSpPr>
        <p:spPr bwMode="auto">
          <a:xfrm>
            <a:off x="8077200" y="6324600"/>
            <a:ext cx="1066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7BD7803-F816-4EDD-8959-AE49C5A3D648}" type="slidenum">
              <a:rPr lang="en-US" altLang="en-US" smtClean="0">
                <a:solidFill>
                  <a:schemeClr val="bg1"/>
                </a:solidFill>
              </a:rPr>
              <a:pPr eaLnBrk="1" hangingPunct="1"/>
              <a:t>48</a:t>
            </a:fld>
            <a:endParaRPr lang="en-US" altLang="en-US">
              <a:solidFill>
                <a:schemeClr val="bg1"/>
              </a:solidFill>
            </a:endParaRPr>
          </a:p>
        </p:txBody>
      </p:sp>
      <p:sp>
        <p:nvSpPr>
          <p:cNvPr id="15" name="Rectangle 2"/>
          <p:cNvSpPr txBox="1">
            <a:spLocks noChangeArrowheads="1"/>
          </p:cNvSpPr>
          <p:nvPr/>
        </p:nvSpPr>
        <p:spPr bwMode="white">
          <a:xfrm>
            <a:off x="76200" y="103187"/>
            <a:ext cx="86106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3200" baseline="0">
                <a:solidFill>
                  <a:schemeClr val="bg1"/>
                </a:solidFill>
                <a:latin typeface="+mj-lt"/>
                <a:ea typeface="+mj-ea"/>
                <a:cs typeface="+mj-cs"/>
              </a:defRPr>
            </a:lvl1pPr>
            <a:lvl2pPr algn="l" rtl="0" eaLnBrk="0" fontAlgn="base" hangingPunct="0">
              <a:lnSpc>
                <a:spcPct val="90000"/>
              </a:lnSpc>
              <a:spcBef>
                <a:spcPct val="0"/>
              </a:spcBef>
              <a:spcAft>
                <a:spcPct val="0"/>
              </a:spcAft>
              <a:defRPr sz="3200">
                <a:solidFill>
                  <a:schemeClr val="bg1"/>
                </a:solidFill>
                <a:latin typeface="Arial" charset="0"/>
              </a:defRPr>
            </a:lvl2pPr>
            <a:lvl3pPr algn="l" rtl="0" eaLnBrk="0" fontAlgn="base" hangingPunct="0">
              <a:lnSpc>
                <a:spcPct val="90000"/>
              </a:lnSpc>
              <a:spcBef>
                <a:spcPct val="0"/>
              </a:spcBef>
              <a:spcAft>
                <a:spcPct val="0"/>
              </a:spcAft>
              <a:defRPr sz="3200">
                <a:solidFill>
                  <a:schemeClr val="bg1"/>
                </a:solidFill>
                <a:latin typeface="Arial" charset="0"/>
              </a:defRPr>
            </a:lvl3pPr>
            <a:lvl4pPr algn="l" rtl="0" eaLnBrk="0" fontAlgn="base" hangingPunct="0">
              <a:lnSpc>
                <a:spcPct val="90000"/>
              </a:lnSpc>
              <a:spcBef>
                <a:spcPct val="0"/>
              </a:spcBef>
              <a:spcAft>
                <a:spcPct val="0"/>
              </a:spcAft>
              <a:defRPr sz="3200">
                <a:solidFill>
                  <a:schemeClr val="bg1"/>
                </a:solidFill>
                <a:latin typeface="Arial" charset="0"/>
              </a:defRPr>
            </a:lvl4pPr>
            <a:lvl5pPr algn="l" rtl="0" eaLnBrk="0" fontAlgn="base" hangingPunct="0">
              <a:lnSpc>
                <a:spcPct val="90000"/>
              </a:lnSpc>
              <a:spcBef>
                <a:spcPct val="0"/>
              </a:spcBef>
              <a:spcAft>
                <a:spcPct val="0"/>
              </a:spcAft>
              <a:defRPr sz="3200">
                <a:solidFill>
                  <a:schemeClr val="bg1"/>
                </a:solidFill>
                <a:latin typeface="Arial" charset="0"/>
              </a:defRPr>
            </a:lvl5pPr>
            <a:lvl6pPr marL="457200" algn="l" rtl="0" fontAlgn="base">
              <a:lnSpc>
                <a:spcPct val="90000"/>
              </a:lnSpc>
              <a:spcBef>
                <a:spcPct val="0"/>
              </a:spcBef>
              <a:spcAft>
                <a:spcPct val="0"/>
              </a:spcAft>
              <a:defRPr sz="3200">
                <a:solidFill>
                  <a:schemeClr val="bg1"/>
                </a:solidFill>
                <a:latin typeface="Arial" charset="0"/>
              </a:defRPr>
            </a:lvl6pPr>
            <a:lvl7pPr marL="914400" algn="l" rtl="0" fontAlgn="base">
              <a:lnSpc>
                <a:spcPct val="90000"/>
              </a:lnSpc>
              <a:spcBef>
                <a:spcPct val="0"/>
              </a:spcBef>
              <a:spcAft>
                <a:spcPct val="0"/>
              </a:spcAft>
              <a:defRPr sz="3200">
                <a:solidFill>
                  <a:schemeClr val="bg1"/>
                </a:solidFill>
                <a:latin typeface="Arial" charset="0"/>
              </a:defRPr>
            </a:lvl7pPr>
            <a:lvl8pPr marL="1371600" algn="l" rtl="0" fontAlgn="base">
              <a:lnSpc>
                <a:spcPct val="90000"/>
              </a:lnSpc>
              <a:spcBef>
                <a:spcPct val="0"/>
              </a:spcBef>
              <a:spcAft>
                <a:spcPct val="0"/>
              </a:spcAft>
              <a:defRPr sz="3200">
                <a:solidFill>
                  <a:schemeClr val="bg1"/>
                </a:solidFill>
                <a:latin typeface="Arial" charset="0"/>
              </a:defRPr>
            </a:lvl8pPr>
            <a:lvl9pPr marL="1828800" algn="l" rtl="0" fontAlgn="base">
              <a:lnSpc>
                <a:spcPct val="90000"/>
              </a:lnSpc>
              <a:spcBef>
                <a:spcPct val="0"/>
              </a:spcBef>
              <a:spcAft>
                <a:spcPct val="0"/>
              </a:spcAft>
              <a:defRPr sz="3200">
                <a:solidFill>
                  <a:schemeClr val="bg1"/>
                </a:solidFill>
                <a:latin typeface="Arial" charset="0"/>
              </a:defRPr>
            </a:lvl9pPr>
          </a:lstStyle>
          <a:p>
            <a:pPr eaLnBrk="1" hangingPunct="1">
              <a:tabLst>
                <a:tab pos="1206500" algn="l"/>
              </a:tabLst>
            </a:pPr>
            <a:r>
              <a:rPr lang="en-US" sz="3500" kern="0">
                <a:solidFill>
                  <a:srgbClr val="FFFF00"/>
                </a:solidFill>
              </a:rPr>
              <a:t>Một số khái niệm</a:t>
            </a:r>
            <a:endParaRPr lang="en-US" sz="3500" b="1" kern="0" dirty="0">
              <a:solidFill>
                <a:srgbClr val="FFFF00"/>
              </a:solidFill>
            </a:endParaRPr>
          </a:p>
        </p:txBody>
      </p:sp>
    </p:spTree>
    <p:extLst>
      <p:ext uri="{BB962C8B-B14F-4D97-AF65-F5344CB8AC3E}">
        <p14:creationId xmlns:p14="http://schemas.microsoft.com/office/powerpoint/2010/main" val="126221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wipe(up)">
                                      <p:cBhvr>
                                        <p:cTn id="11" dur="500"/>
                                        <p:tgtEl>
                                          <p:spTgt spid="66"/>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wipe(up)">
                                      <p:cBhvr>
                                        <p:cTn id="15" dur="500"/>
                                        <p:tgtEl>
                                          <p:spTgt spid="48"/>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wipe(up)">
                                      <p:cBhvr>
                                        <p:cTn id="19" dur="500"/>
                                        <p:tgtEl>
                                          <p:spTgt spid="53"/>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72"/>
                                        </p:tgtEl>
                                        <p:attrNameLst>
                                          <p:attrName>style.visibility</p:attrName>
                                        </p:attrNameLst>
                                      </p:cBhvr>
                                      <p:to>
                                        <p:strVal val="visible"/>
                                      </p:to>
                                    </p:set>
                                    <p:animEffect transition="in" filter="wipe(up)">
                                      <p:cBhvr>
                                        <p:cTn id="23" dur="500"/>
                                        <p:tgtEl>
                                          <p:spTgt spid="72"/>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wipe(up)">
                                      <p:cBhvr>
                                        <p:cTn id="27" dur="500"/>
                                        <p:tgtEl>
                                          <p:spTgt spid="73"/>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wipe(up)">
                                      <p:cBhvr>
                                        <p:cTn id="31" dur="500"/>
                                        <p:tgtEl>
                                          <p:spTgt spid="79"/>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80"/>
                                        </p:tgtEl>
                                        <p:attrNameLst>
                                          <p:attrName>style.visibility</p:attrName>
                                        </p:attrNameLst>
                                      </p:cBhvr>
                                      <p:to>
                                        <p:strVal val="visible"/>
                                      </p:to>
                                    </p:set>
                                    <p:animEffect transition="in" filter="wipe(up)">
                                      <p:cBhvr>
                                        <p:cTn id="35"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8" grpId="0" animBg="1"/>
      <p:bldP spid="53" grpId="0" animBg="1"/>
      <p:bldP spid="66" grpId="0" animBg="1"/>
      <p:bldP spid="72" grpId="0" animBg="1"/>
      <p:bldP spid="73" grpId="0" animBg="1"/>
      <p:bldP spid="79" grpId="0"/>
      <p:bldP spid="8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381000" y="1219200"/>
            <a:ext cx="8686800" cy="4419600"/>
          </a:xfrm>
        </p:spPr>
        <p:txBody>
          <a:bodyPr/>
          <a:lstStyle/>
          <a:p>
            <a:pPr eaLnBrk="1" hangingPunct="1"/>
            <a:r>
              <a:rPr lang="en-US" dirty="0" err="1"/>
              <a:t>Chúng</a:t>
            </a:r>
            <a:r>
              <a:rPr lang="en-US" dirty="0"/>
              <a:t> ta có </a:t>
            </a:r>
            <a:r>
              <a:rPr lang="en-US" dirty="0" err="1"/>
              <a:t>thê</a:t>
            </a:r>
            <a:r>
              <a:rPr lang="en-US" dirty="0"/>
              <a:t>̉ </a:t>
            </a:r>
            <a:r>
              <a:rPr lang="en-US" dirty="0" err="1"/>
              <a:t>biểu</a:t>
            </a:r>
            <a:r>
              <a:rPr lang="en-US" dirty="0"/>
              <a:t> </a:t>
            </a:r>
            <a:r>
              <a:rPr lang="en-US" dirty="0" err="1"/>
              <a:t>diễn</a:t>
            </a:r>
            <a:r>
              <a:rPr lang="en-US" dirty="0"/>
              <a:t> </a:t>
            </a:r>
            <a:r>
              <a:rPr lang="en-US" dirty="0" err="1"/>
              <a:t>cây</a:t>
            </a:r>
            <a:r>
              <a:rPr lang="en-US" dirty="0"/>
              <a:t> </a:t>
            </a:r>
            <a:r>
              <a:rPr lang="en-US" dirty="0" err="1"/>
              <a:t>như</a:t>
            </a:r>
            <a:r>
              <a:rPr lang="en-US" dirty="0"/>
              <a:t> 1 </a:t>
            </a:r>
            <a:r>
              <a:rPr lang="en-US" dirty="0" err="1"/>
              <a:t>đồ</a:t>
            </a:r>
            <a:r>
              <a:rPr lang="en-US" dirty="0"/>
              <a:t> </a:t>
            </a:r>
            <a:r>
              <a:rPr lang="en-US" dirty="0" err="1"/>
              <a:t>thị</a:t>
            </a:r>
            <a:r>
              <a:rPr lang="en-US" dirty="0"/>
              <a:t> </a:t>
            </a:r>
          </a:p>
          <a:p>
            <a:pPr lvl="1" eaLnBrk="1" hangingPunct="1"/>
            <a:r>
              <a:rPr lang="en-US" dirty="0"/>
              <a:t>Ma </a:t>
            </a:r>
            <a:r>
              <a:rPr lang="en-US" dirty="0" err="1"/>
              <a:t>trận</a:t>
            </a:r>
            <a:endParaRPr lang="en-US" dirty="0"/>
          </a:p>
          <a:p>
            <a:pPr lvl="1" eaLnBrk="1" hangingPunct="1"/>
            <a:r>
              <a:rPr lang="en-US" dirty="0" err="1"/>
              <a:t>Danh</a:t>
            </a:r>
            <a:r>
              <a:rPr lang="en-US" dirty="0"/>
              <a:t> </a:t>
            </a:r>
            <a:r>
              <a:rPr lang="en-US" dirty="0" err="1"/>
              <a:t>sách</a:t>
            </a:r>
            <a:endParaRPr lang="en-US" dirty="0"/>
          </a:p>
          <a:p>
            <a:pPr lvl="1" eaLnBrk="1" hangingPunct="1"/>
            <a:endParaRPr lang="en-US" dirty="0"/>
          </a:p>
          <a:p>
            <a:pPr marL="0" indent="0" eaLnBrk="1" hangingPunct="1">
              <a:buNone/>
            </a:pPr>
            <a:r>
              <a:rPr lang="en-US" b="1" dirty="0" err="1">
                <a:solidFill>
                  <a:srgbClr val="0000FF"/>
                </a:solidFill>
              </a:rPr>
              <a:t>Nhận</a:t>
            </a:r>
            <a:r>
              <a:rPr lang="en-US" b="1" dirty="0">
                <a:solidFill>
                  <a:srgbClr val="0000FF"/>
                </a:solidFill>
              </a:rPr>
              <a:t> </a:t>
            </a:r>
            <a:r>
              <a:rPr lang="en-US" b="1" dirty="0" err="1">
                <a:solidFill>
                  <a:srgbClr val="0000FF"/>
                </a:solidFill>
              </a:rPr>
              <a:t>xét</a:t>
            </a:r>
            <a:r>
              <a:rPr lang="en-US" b="1" dirty="0">
                <a:solidFill>
                  <a:srgbClr val="0000FF"/>
                </a:solidFill>
              </a:rPr>
              <a:t>: </a:t>
            </a:r>
            <a:r>
              <a:rPr lang="vi-VN" dirty="0"/>
              <a:t>Vì s</a:t>
            </a:r>
            <a:r>
              <a:rPr lang="en-US" dirty="0"/>
              <a:t>ố </a:t>
            </a:r>
            <a:r>
              <a:rPr lang="en-US" dirty="0" err="1"/>
              <a:t>cạnh</a:t>
            </a:r>
            <a:r>
              <a:rPr lang="en-US" dirty="0"/>
              <a:t> </a:t>
            </a:r>
            <a:r>
              <a:rPr lang="en-US" dirty="0" err="1"/>
              <a:t>của</a:t>
            </a:r>
            <a:r>
              <a:rPr lang="en-US" dirty="0"/>
              <a:t> </a:t>
            </a:r>
            <a:r>
              <a:rPr lang="en-US" dirty="0" err="1"/>
              <a:t>cây</a:t>
            </a:r>
            <a:r>
              <a:rPr lang="en-US" dirty="0"/>
              <a:t> </a:t>
            </a:r>
            <a:r>
              <a:rPr lang="en-US" dirty="0" err="1"/>
              <a:t>rất</a:t>
            </a:r>
            <a:r>
              <a:rPr lang="en-US" dirty="0"/>
              <a:t> </a:t>
            </a:r>
            <a:r>
              <a:rPr lang="en-US" dirty="0" err="1"/>
              <a:t>thưa</a:t>
            </a:r>
            <a:r>
              <a:rPr lang="en-US" dirty="0"/>
              <a:t> (n-1 </a:t>
            </a:r>
            <a:r>
              <a:rPr lang="en-US" dirty="0" err="1"/>
              <a:t>cạnh</a:t>
            </a:r>
            <a:r>
              <a:rPr lang="en-US" dirty="0"/>
              <a:t>) </a:t>
            </a:r>
            <a:r>
              <a:rPr lang="en-US" dirty="0" err="1"/>
              <a:t>nên</a:t>
            </a:r>
            <a:r>
              <a:rPr lang="en-US" dirty="0"/>
              <a:t> </a:t>
            </a:r>
            <a:r>
              <a:rPr lang="en-US" dirty="0" err="1"/>
              <a:t>dùng</a:t>
            </a:r>
            <a:r>
              <a:rPr lang="en-US" dirty="0"/>
              <a:t> ma </a:t>
            </a:r>
            <a:r>
              <a:rPr lang="en-US" dirty="0" err="1"/>
              <a:t>trận</a:t>
            </a:r>
            <a:r>
              <a:rPr lang="en-US" dirty="0"/>
              <a:t> </a:t>
            </a:r>
            <a:r>
              <a:rPr lang="vi-VN" dirty="0"/>
              <a:t>để biểu diễn cây </a:t>
            </a:r>
            <a:r>
              <a:rPr lang="en-US" dirty="0"/>
              <a:t>là </a:t>
            </a:r>
            <a:r>
              <a:rPr lang="en-US" dirty="0" err="1"/>
              <a:t>không</a:t>
            </a:r>
            <a:r>
              <a:rPr lang="en-US" dirty="0"/>
              <a:t> </a:t>
            </a:r>
            <a:r>
              <a:rPr lang="en-US" dirty="0" err="1"/>
              <a:t>hiệu</a:t>
            </a:r>
            <a:r>
              <a:rPr lang="en-US" dirty="0"/>
              <a:t> quả</a:t>
            </a:r>
          </a:p>
        </p:txBody>
      </p:sp>
      <p:sp>
        <p:nvSpPr>
          <p:cNvPr id="5" name="TextBox 4"/>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Biểu diễn cây</a:t>
            </a:r>
          </a:p>
        </p:txBody>
      </p:sp>
    </p:spTree>
    <p:extLst>
      <p:ext uri="{BB962C8B-B14F-4D97-AF65-F5344CB8AC3E}">
        <p14:creationId xmlns:p14="http://schemas.microsoft.com/office/powerpoint/2010/main" val="3274950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152400" y="1085850"/>
            <a:ext cx="8763000" cy="1123950"/>
          </a:xfrm>
        </p:spPr>
        <p:txBody>
          <a:bodyPr/>
          <a:lstStyle/>
          <a:p>
            <a:pPr marL="0" indent="0" eaLnBrk="1" hangingPunct="1">
              <a:buNone/>
            </a:pPr>
            <a:r>
              <a:rPr lang="en-US" b="1" err="1">
                <a:solidFill>
                  <a:srgbClr val="0000FF"/>
                </a:solidFill>
              </a:rPr>
              <a:t>Định</a:t>
            </a:r>
            <a:r>
              <a:rPr lang="en-US" b="1">
                <a:solidFill>
                  <a:srgbClr val="0000FF"/>
                </a:solidFill>
              </a:rPr>
              <a:t> nghĩa.</a:t>
            </a:r>
            <a:r>
              <a:rPr lang="en-US"/>
              <a:t> </a:t>
            </a:r>
            <a:r>
              <a:rPr lang="en-US" b="1" dirty="0" err="1">
                <a:solidFill>
                  <a:srgbClr val="00B050"/>
                </a:solidFill>
              </a:rPr>
              <a:t>Rừng</a:t>
            </a:r>
            <a:r>
              <a:rPr lang="en-US" dirty="0"/>
              <a:t> (forest) </a:t>
            </a:r>
            <a:r>
              <a:rPr lang="vi-VN" dirty="0"/>
              <a:t>là </a:t>
            </a:r>
            <a:r>
              <a:rPr lang="vi-VN"/>
              <a:t>đồ thị </a:t>
            </a:r>
            <a:r>
              <a:rPr lang="en-US"/>
              <a:t>vô hướng </a:t>
            </a:r>
            <a:r>
              <a:rPr lang="vi-VN"/>
              <a:t>không </a:t>
            </a:r>
            <a:r>
              <a:rPr lang="vi-VN" dirty="0"/>
              <a:t>có chu trình</a:t>
            </a:r>
          </a:p>
        </p:txBody>
      </p:sp>
      <p:sp>
        <p:nvSpPr>
          <p:cNvPr id="6148" name="Rectangle 4"/>
          <p:cNvSpPr>
            <a:spLocks noChangeArrowheads="1"/>
          </p:cNvSpPr>
          <p:nvPr/>
        </p:nvSpPr>
        <p:spPr bwMode="auto">
          <a:xfrm>
            <a:off x="23018" y="5505450"/>
            <a:ext cx="8892382"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lvl="1" algn="l" eaLnBrk="1" hangingPunct="1">
              <a:spcBef>
                <a:spcPct val="20000"/>
              </a:spcBef>
              <a:buClr>
                <a:schemeClr val="accent1"/>
              </a:buClr>
            </a:pPr>
            <a:r>
              <a:rPr lang="vi-VN" sz="2600">
                <a:solidFill>
                  <a:srgbClr val="0000FF"/>
                </a:solidFill>
              </a:rPr>
              <a:t>Nhận xét</a:t>
            </a:r>
            <a:r>
              <a:rPr lang="en-US" sz="2600">
                <a:solidFill>
                  <a:srgbClr val="0000FF"/>
                </a:solidFill>
              </a:rPr>
              <a:t>.</a:t>
            </a:r>
            <a:r>
              <a:rPr lang="vi-VN" sz="2600">
                <a:solidFill>
                  <a:srgbClr val="0000FF"/>
                </a:solidFill>
              </a:rPr>
              <a:t> </a:t>
            </a:r>
            <a:r>
              <a:rPr lang="vi-VN" sz="2600" b="0" dirty="0">
                <a:solidFill>
                  <a:schemeClr val="tx1"/>
                </a:solidFill>
              </a:rPr>
              <a:t>Rừng là đồ thị mà mỗi thành phần liên thông của nó là một cây.</a:t>
            </a:r>
            <a:endParaRPr lang="vi-VN" sz="2600" dirty="0">
              <a:solidFill>
                <a:schemeClr val="tx1"/>
              </a:solidFill>
            </a:endParaRPr>
          </a:p>
        </p:txBody>
      </p:sp>
      <p:grpSp>
        <p:nvGrpSpPr>
          <p:cNvPr id="6149" name="Group 34"/>
          <p:cNvGrpSpPr>
            <a:grpSpLocks/>
          </p:cNvGrpSpPr>
          <p:nvPr/>
        </p:nvGrpSpPr>
        <p:grpSpPr bwMode="auto">
          <a:xfrm>
            <a:off x="1143000" y="2209800"/>
            <a:ext cx="6096000" cy="3089275"/>
            <a:chOff x="720" y="1488"/>
            <a:chExt cx="3840" cy="1946"/>
          </a:xfrm>
        </p:grpSpPr>
        <p:sp>
          <p:nvSpPr>
            <p:cNvPr id="6150" name="Line 18"/>
            <p:cNvSpPr>
              <a:spLocks noChangeShapeType="1"/>
            </p:cNvSpPr>
            <p:nvPr/>
          </p:nvSpPr>
          <p:spPr bwMode="auto">
            <a:xfrm>
              <a:off x="2400" y="3026"/>
              <a:ext cx="912"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1" name="Line 6"/>
            <p:cNvSpPr>
              <a:spLocks noChangeShapeType="1"/>
            </p:cNvSpPr>
            <p:nvPr/>
          </p:nvSpPr>
          <p:spPr bwMode="auto">
            <a:xfrm flipV="1">
              <a:off x="819" y="1776"/>
              <a:ext cx="621" cy="71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2" name="Line 12"/>
            <p:cNvSpPr>
              <a:spLocks noChangeShapeType="1"/>
            </p:cNvSpPr>
            <p:nvPr/>
          </p:nvSpPr>
          <p:spPr bwMode="auto">
            <a:xfrm>
              <a:off x="864" y="2496"/>
              <a:ext cx="576" cy="52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3" name="Line 13"/>
            <p:cNvSpPr>
              <a:spLocks noChangeShapeType="1"/>
            </p:cNvSpPr>
            <p:nvPr/>
          </p:nvSpPr>
          <p:spPr bwMode="auto">
            <a:xfrm flipH="1" flipV="1">
              <a:off x="1488" y="1824"/>
              <a:ext cx="864" cy="124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4" name="Line 15"/>
            <p:cNvSpPr>
              <a:spLocks noChangeShapeType="1"/>
            </p:cNvSpPr>
            <p:nvPr/>
          </p:nvSpPr>
          <p:spPr bwMode="auto">
            <a:xfrm flipH="1" flipV="1">
              <a:off x="3312" y="1859"/>
              <a:ext cx="480" cy="52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5" name="Line 24"/>
            <p:cNvSpPr>
              <a:spLocks noChangeShapeType="1"/>
            </p:cNvSpPr>
            <p:nvPr/>
          </p:nvSpPr>
          <p:spPr bwMode="auto">
            <a:xfrm>
              <a:off x="2355" y="1826"/>
              <a:ext cx="0" cy="62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6" name="Freeform 25"/>
            <p:cNvSpPr>
              <a:spLocks/>
            </p:cNvSpPr>
            <p:nvPr/>
          </p:nvSpPr>
          <p:spPr bwMode="auto">
            <a:xfrm>
              <a:off x="2403" y="1488"/>
              <a:ext cx="2064" cy="944"/>
            </a:xfrm>
            <a:custGeom>
              <a:avLst/>
              <a:gdLst>
                <a:gd name="T0" fmla="*/ 0 w 2064"/>
                <a:gd name="T1" fmla="*/ 944 h 944"/>
                <a:gd name="T2" fmla="*/ 720 w 2064"/>
                <a:gd name="T3" fmla="*/ 80 h 944"/>
                <a:gd name="T4" fmla="*/ 2064 w 2064"/>
                <a:gd name="T5" fmla="*/ 464 h 944"/>
                <a:gd name="T6" fmla="*/ 0 60000 65536"/>
                <a:gd name="T7" fmla="*/ 0 60000 65536"/>
                <a:gd name="T8" fmla="*/ 0 60000 65536"/>
                <a:gd name="T9" fmla="*/ 0 w 2064"/>
                <a:gd name="T10" fmla="*/ 0 h 944"/>
                <a:gd name="T11" fmla="*/ 2064 w 2064"/>
                <a:gd name="T12" fmla="*/ 944 h 944"/>
              </a:gdLst>
              <a:ahLst/>
              <a:cxnLst>
                <a:cxn ang="T6">
                  <a:pos x="T0" y="T1"/>
                </a:cxn>
                <a:cxn ang="T7">
                  <a:pos x="T2" y="T3"/>
                </a:cxn>
                <a:cxn ang="T8">
                  <a:pos x="T4" y="T5"/>
                </a:cxn>
              </a:cxnLst>
              <a:rect l="T9" t="T10" r="T11" b="T12"/>
              <a:pathLst>
                <a:path w="2064" h="944">
                  <a:moveTo>
                    <a:pt x="0" y="944"/>
                  </a:moveTo>
                  <a:cubicBezTo>
                    <a:pt x="188" y="552"/>
                    <a:pt x="376" y="160"/>
                    <a:pt x="720" y="80"/>
                  </a:cubicBezTo>
                  <a:cubicBezTo>
                    <a:pt x="1064" y="0"/>
                    <a:pt x="1564" y="232"/>
                    <a:pt x="2064" y="464"/>
                  </a:cubicBezTo>
                </a:path>
              </a:pathLst>
            </a:custGeom>
            <a:noFill/>
            <a:ln w="38100"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7" name="Freeform 27"/>
            <p:cNvSpPr>
              <a:spLocks/>
            </p:cNvSpPr>
            <p:nvPr/>
          </p:nvSpPr>
          <p:spPr bwMode="auto">
            <a:xfrm>
              <a:off x="2259" y="1907"/>
              <a:ext cx="992" cy="1160"/>
            </a:xfrm>
            <a:custGeom>
              <a:avLst/>
              <a:gdLst>
                <a:gd name="T0" fmla="*/ 80 w 992"/>
                <a:gd name="T1" fmla="*/ 1152 h 1160"/>
                <a:gd name="T2" fmla="*/ 128 w 992"/>
                <a:gd name="T3" fmla="*/ 1104 h 1160"/>
                <a:gd name="T4" fmla="*/ 848 w 992"/>
                <a:gd name="T5" fmla="*/ 816 h 1160"/>
                <a:gd name="T6" fmla="*/ 992 w 992"/>
                <a:gd name="T7" fmla="*/ 0 h 1160"/>
                <a:gd name="T8" fmla="*/ 0 60000 65536"/>
                <a:gd name="T9" fmla="*/ 0 60000 65536"/>
                <a:gd name="T10" fmla="*/ 0 60000 65536"/>
                <a:gd name="T11" fmla="*/ 0 60000 65536"/>
                <a:gd name="T12" fmla="*/ 0 w 992"/>
                <a:gd name="T13" fmla="*/ 0 h 1160"/>
                <a:gd name="T14" fmla="*/ 992 w 992"/>
                <a:gd name="T15" fmla="*/ 1160 h 1160"/>
              </a:gdLst>
              <a:ahLst/>
              <a:cxnLst>
                <a:cxn ang="T8">
                  <a:pos x="T0" y="T1"/>
                </a:cxn>
                <a:cxn ang="T9">
                  <a:pos x="T2" y="T3"/>
                </a:cxn>
                <a:cxn ang="T10">
                  <a:pos x="T4" y="T5"/>
                </a:cxn>
                <a:cxn ang="T11">
                  <a:pos x="T6" y="T7"/>
                </a:cxn>
              </a:cxnLst>
              <a:rect l="T12" t="T13" r="T14" b="T15"/>
              <a:pathLst>
                <a:path w="992" h="1160">
                  <a:moveTo>
                    <a:pt x="80" y="1152"/>
                  </a:moveTo>
                  <a:cubicBezTo>
                    <a:pt x="40" y="1156"/>
                    <a:pt x="0" y="1160"/>
                    <a:pt x="128" y="1104"/>
                  </a:cubicBezTo>
                  <a:cubicBezTo>
                    <a:pt x="256" y="1048"/>
                    <a:pt x="704" y="1000"/>
                    <a:pt x="848" y="816"/>
                  </a:cubicBezTo>
                  <a:cubicBezTo>
                    <a:pt x="992" y="632"/>
                    <a:pt x="992" y="316"/>
                    <a:pt x="992" y="0"/>
                  </a:cubicBezTo>
                </a:path>
              </a:pathLst>
            </a:custGeom>
            <a:noFill/>
            <a:ln w="38100"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8" name="Freeform 31"/>
            <p:cNvSpPr>
              <a:spLocks/>
            </p:cNvSpPr>
            <p:nvPr/>
          </p:nvSpPr>
          <p:spPr bwMode="auto">
            <a:xfrm>
              <a:off x="1395" y="2450"/>
              <a:ext cx="3072" cy="984"/>
            </a:xfrm>
            <a:custGeom>
              <a:avLst/>
              <a:gdLst>
                <a:gd name="T0" fmla="*/ 0 w 3072"/>
                <a:gd name="T1" fmla="*/ 0 h 984"/>
                <a:gd name="T2" fmla="*/ 1008 w 3072"/>
                <a:gd name="T3" fmla="*/ 864 h 984"/>
                <a:gd name="T4" fmla="*/ 2736 w 3072"/>
                <a:gd name="T5" fmla="*/ 720 h 984"/>
                <a:gd name="T6" fmla="*/ 3024 w 3072"/>
                <a:gd name="T7" fmla="*/ 96 h 984"/>
                <a:gd name="T8" fmla="*/ 0 60000 65536"/>
                <a:gd name="T9" fmla="*/ 0 60000 65536"/>
                <a:gd name="T10" fmla="*/ 0 60000 65536"/>
                <a:gd name="T11" fmla="*/ 0 60000 65536"/>
                <a:gd name="T12" fmla="*/ 0 w 3072"/>
                <a:gd name="T13" fmla="*/ 0 h 984"/>
                <a:gd name="T14" fmla="*/ 3072 w 3072"/>
                <a:gd name="T15" fmla="*/ 984 h 984"/>
              </a:gdLst>
              <a:ahLst/>
              <a:cxnLst>
                <a:cxn ang="T8">
                  <a:pos x="T0" y="T1"/>
                </a:cxn>
                <a:cxn ang="T9">
                  <a:pos x="T2" y="T3"/>
                </a:cxn>
                <a:cxn ang="T10">
                  <a:pos x="T4" y="T5"/>
                </a:cxn>
                <a:cxn ang="T11">
                  <a:pos x="T6" y="T7"/>
                </a:cxn>
              </a:cxnLst>
              <a:rect l="T12" t="T13" r="T14" b="T15"/>
              <a:pathLst>
                <a:path w="3072" h="984">
                  <a:moveTo>
                    <a:pt x="0" y="0"/>
                  </a:moveTo>
                  <a:cubicBezTo>
                    <a:pt x="276" y="372"/>
                    <a:pt x="552" y="744"/>
                    <a:pt x="1008" y="864"/>
                  </a:cubicBezTo>
                  <a:cubicBezTo>
                    <a:pt x="1464" y="984"/>
                    <a:pt x="2400" y="848"/>
                    <a:pt x="2736" y="720"/>
                  </a:cubicBezTo>
                  <a:cubicBezTo>
                    <a:pt x="3072" y="592"/>
                    <a:pt x="3048" y="344"/>
                    <a:pt x="3024" y="96"/>
                  </a:cubicBezTo>
                </a:path>
              </a:pathLst>
            </a:custGeom>
            <a:noFill/>
            <a:ln w="38100"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9" name="Oval 5"/>
            <p:cNvSpPr>
              <a:spLocks noChangeArrowheads="1"/>
            </p:cNvSpPr>
            <p:nvPr/>
          </p:nvSpPr>
          <p:spPr bwMode="auto">
            <a:xfrm>
              <a:off x="720" y="2306"/>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A</a:t>
              </a:r>
              <a:endParaRPr lang="vi-VN">
                <a:solidFill>
                  <a:schemeClr val="tx1"/>
                </a:solidFill>
              </a:endParaRPr>
            </a:p>
          </p:txBody>
        </p:sp>
        <p:sp>
          <p:nvSpPr>
            <p:cNvPr id="6160" name="Oval 7"/>
            <p:cNvSpPr>
              <a:spLocks noChangeArrowheads="1"/>
            </p:cNvSpPr>
            <p:nvPr/>
          </p:nvSpPr>
          <p:spPr bwMode="auto">
            <a:xfrm>
              <a:off x="1296" y="2880"/>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D</a:t>
              </a:r>
              <a:endParaRPr lang="vi-VN">
                <a:solidFill>
                  <a:schemeClr val="tx1"/>
                </a:solidFill>
              </a:endParaRPr>
            </a:p>
          </p:txBody>
        </p:sp>
        <p:sp>
          <p:nvSpPr>
            <p:cNvPr id="6161" name="Oval 8"/>
            <p:cNvSpPr>
              <a:spLocks noChangeArrowheads="1"/>
            </p:cNvSpPr>
            <p:nvPr/>
          </p:nvSpPr>
          <p:spPr bwMode="auto">
            <a:xfrm>
              <a:off x="1296" y="1680"/>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B</a:t>
              </a:r>
              <a:endParaRPr lang="vi-VN">
                <a:solidFill>
                  <a:schemeClr val="tx1"/>
                </a:solidFill>
              </a:endParaRPr>
            </a:p>
          </p:txBody>
        </p:sp>
        <p:sp>
          <p:nvSpPr>
            <p:cNvPr id="6162" name="Oval 9"/>
            <p:cNvSpPr>
              <a:spLocks noChangeArrowheads="1"/>
            </p:cNvSpPr>
            <p:nvPr/>
          </p:nvSpPr>
          <p:spPr bwMode="auto">
            <a:xfrm>
              <a:off x="2256" y="2882"/>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E</a:t>
              </a:r>
              <a:endParaRPr lang="vi-VN">
                <a:solidFill>
                  <a:schemeClr val="tx1"/>
                </a:solidFill>
              </a:endParaRPr>
            </a:p>
          </p:txBody>
        </p:sp>
        <p:sp>
          <p:nvSpPr>
            <p:cNvPr id="6163" name="Oval 10"/>
            <p:cNvSpPr>
              <a:spLocks noChangeArrowheads="1"/>
            </p:cNvSpPr>
            <p:nvPr/>
          </p:nvSpPr>
          <p:spPr bwMode="auto">
            <a:xfrm>
              <a:off x="2256" y="1682"/>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G</a:t>
              </a:r>
              <a:endParaRPr lang="vi-VN">
                <a:solidFill>
                  <a:schemeClr val="tx1"/>
                </a:solidFill>
              </a:endParaRPr>
            </a:p>
          </p:txBody>
        </p:sp>
        <p:sp>
          <p:nvSpPr>
            <p:cNvPr id="6164" name="Oval 11"/>
            <p:cNvSpPr>
              <a:spLocks noChangeArrowheads="1"/>
            </p:cNvSpPr>
            <p:nvPr/>
          </p:nvSpPr>
          <p:spPr bwMode="auto">
            <a:xfrm>
              <a:off x="3168" y="1730"/>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I</a:t>
              </a:r>
              <a:endParaRPr lang="vi-VN">
                <a:solidFill>
                  <a:schemeClr val="tx1"/>
                </a:solidFill>
              </a:endParaRPr>
            </a:p>
          </p:txBody>
        </p:sp>
        <p:sp>
          <p:nvSpPr>
            <p:cNvPr id="6165" name="Oval 16"/>
            <p:cNvSpPr>
              <a:spLocks noChangeArrowheads="1"/>
            </p:cNvSpPr>
            <p:nvPr/>
          </p:nvSpPr>
          <p:spPr bwMode="auto">
            <a:xfrm>
              <a:off x="3168" y="2882"/>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H</a:t>
              </a:r>
              <a:endParaRPr lang="vi-VN">
                <a:solidFill>
                  <a:schemeClr val="tx1"/>
                </a:solidFill>
              </a:endParaRPr>
            </a:p>
          </p:txBody>
        </p:sp>
        <p:sp>
          <p:nvSpPr>
            <p:cNvPr id="6166" name="Oval 17"/>
            <p:cNvSpPr>
              <a:spLocks noChangeArrowheads="1"/>
            </p:cNvSpPr>
            <p:nvPr/>
          </p:nvSpPr>
          <p:spPr bwMode="auto">
            <a:xfrm>
              <a:off x="3696" y="2210"/>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J</a:t>
              </a:r>
              <a:endParaRPr lang="vi-VN">
                <a:solidFill>
                  <a:schemeClr val="tx1"/>
                </a:solidFill>
              </a:endParaRPr>
            </a:p>
          </p:txBody>
        </p:sp>
        <p:sp>
          <p:nvSpPr>
            <p:cNvPr id="6167" name="Oval 19"/>
            <p:cNvSpPr>
              <a:spLocks noChangeArrowheads="1"/>
            </p:cNvSpPr>
            <p:nvPr/>
          </p:nvSpPr>
          <p:spPr bwMode="auto">
            <a:xfrm>
              <a:off x="4320" y="1826"/>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L</a:t>
              </a:r>
              <a:endParaRPr lang="vi-VN">
                <a:solidFill>
                  <a:schemeClr val="tx1"/>
                </a:solidFill>
              </a:endParaRPr>
            </a:p>
          </p:txBody>
        </p:sp>
        <p:sp>
          <p:nvSpPr>
            <p:cNvPr id="6168" name="Oval 20"/>
            <p:cNvSpPr>
              <a:spLocks noChangeArrowheads="1"/>
            </p:cNvSpPr>
            <p:nvPr/>
          </p:nvSpPr>
          <p:spPr bwMode="auto">
            <a:xfrm>
              <a:off x="4272" y="2354"/>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K</a:t>
              </a:r>
              <a:endParaRPr lang="vi-VN">
                <a:solidFill>
                  <a:schemeClr val="tx1"/>
                </a:solidFill>
              </a:endParaRPr>
            </a:p>
          </p:txBody>
        </p:sp>
        <p:sp>
          <p:nvSpPr>
            <p:cNvPr id="6169" name="Oval 21"/>
            <p:cNvSpPr>
              <a:spLocks noChangeArrowheads="1"/>
            </p:cNvSpPr>
            <p:nvPr/>
          </p:nvSpPr>
          <p:spPr bwMode="auto">
            <a:xfrm>
              <a:off x="2256" y="2306"/>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F</a:t>
              </a:r>
              <a:endParaRPr lang="vi-VN">
                <a:solidFill>
                  <a:schemeClr val="tx1"/>
                </a:solidFill>
              </a:endParaRPr>
            </a:p>
          </p:txBody>
        </p:sp>
        <p:sp>
          <p:nvSpPr>
            <p:cNvPr id="6170" name="Oval 28"/>
            <p:cNvSpPr>
              <a:spLocks noChangeArrowheads="1"/>
            </p:cNvSpPr>
            <p:nvPr/>
          </p:nvSpPr>
          <p:spPr bwMode="auto">
            <a:xfrm>
              <a:off x="1296" y="2304"/>
              <a:ext cx="240" cy="240"/>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C</a:t>
              </a:r>
              <a:endParaRPr lang="vi-VN">
                <a:solidFill>
                  <a:schemeClr val="tx1"/>
                </a:solidFill>
              </a:endParaRPr>
            </a:p>
          </p:txBody>
        </p:sp>
      </p:grpSp>
      <p:sp>
        <p:nvSpPr>
          <p:cNvPr id="28" name="TextBox 27"/>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Rừng</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P spid="614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6" name="Group 25"/>
          <p:cNvGrpSpPr>
            <a:grpSpLocks/>
          </p:cNvGrpSpPr>
          <p:nvPr/>
        </p:nvGrpSpPr>
        <p:grpSpPr bwMode="auto">
          <a:xfrm>
            <a:off x="762000" y="2895600"/>
            <a:ext cx="4495800" cy="1981200"/>
            <a:chOff x="1296" y="1584"/>
            <a:chExt cx="2832" cy="1248"/>
          </a:xfrm>
        </p:grpSpPr>
        <p:sp>
          <p:nvSpPr>
            <p:cNvPr id="13377" name="Line 4"/>
            <p:cNvSpPr>
              <a:spLocks noChangeShapeType="1"/>
            </p:cNvSpPr>
            <p:nvPr/>
          </p:nvSpPr>
          <p:spPr bwMode="auto">
            <a:xfrm flipH="1">
              <a:off x="1776" y="1680"/>
              <a:ext cx="720" cy="48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78" name="Line 5"/>
            <p:cNvSpPr>
              <a:spLocks noChangeShapeType="1"/>
            </p:cNvSpPr>
            <p:nvPr/>
          </p:nvSpPr>
          <p:spPr bwMode="auto">
            <a:xfrm flipH="1">
              <a:off x="2496" y="1680"/>
              <a:ext cx="0" cy="48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79" name="Line 6"/>
            <p:cNvSpPr>
              <a:spLocks noChangeShapeType="1"/>
            </p:cNvSpPr>
            <p:nvPr/>
          </p:nvSpPr>
          <p:spPr bwMode="auto">
            <a:xfrm>
              <a:off x="2496" y="1680"/>
              <a:ext cx="1056" cy="48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0" name="Line 8"/>
            <p:cNvSpPr>
              <a:spLocks noChangeShapeType="1"/>
            </p:cNvSpPr>
            <p:nvPr/>
          </p:nvSpPr>
          <p:spPr bwMode="auto">
            <a:xfrm flipH="1">
              <a:off x="1392" y="2160"/>
              <a:ext cx="384" cy="57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1" name="Line 9"/>
            <p:cNvSpPr>
              <a:spLocks noChangeShapeType="1"/>
            </p:cNvSpPr>
            <p:nvPr/>
          </p:nvSpPr>
          <p:spPr bwMode="auto">
            <a:xfrm>
              <a:off x="1776" y="2160"/>
              <a:ext cx="288" cy="57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2" name="Line 10"/>
            <p:cNvSpPr>
              <a:spLocks noChangeShapeType="1"/>
            </p:cNvSpPr>
            <p:nvPr/>
          </p:nvSpPr>
          <p:spPr bwMode="auto">
            <a:xfrm>
              <a:off x="2496" y="2160"/>
              <a:ext cx="0" cy="57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3" name="Line 11"/>
            <p:cNvSpPr>
              <a:spLocks noChangeShapeType="1"/>
            </p:cNvSpPr>
            <p:nvPr/>
          </p:nvSpPr>
          <p:spPr bwMode="auto">
            <a:xfrm flipH="1">
              <a:off x="3072" y="2160"/>
              <a:ext cx="432" cy="57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4" name="Line 12"/>
            <p:cNvSpPr>
              <a:spLocks noChangeShapeType="1"/>
            </p:cNvSpPr>
            <p:nvPr/>
          </p:nvSpPr>
          <p:spPr bwMode="auto">
            <a:xfrm>
              <a:off x="3504" y="2160"/>
              <a:ext cx="48" cy="57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5" name="Line 13"/>
            <p:cNvSpPr>
              <a:spLocks noChangeShapeType="1"/>
            </p:cNvSpPr>
            <p:nvPr/>
          </p:nvSpPr>
          <p:spPr bwMode="auto">
            <a:xfrm>
              <a:off x="3504" y="2160"/>
              <a:ext cx="528" cy="52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86" name="Oval 15"/>
            <p:cNvSpPr>
              <a:spLocks noChangeArrowheads="1"/>
            </p:cNvSpPr>
            <p:nvPr/>
          </p:nvSpPr>
          <p:spPr bwMode="auto">
            <a:xfrm>
              <a:off x="1296" y="2640"/>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3</a:t>
              </a:r>
            </a:p>
          </p:txBody>
        </p:sp>
        <p:sp>
          <p:nvSpPr>
            <p:cNvPr id="13387" name="Oval 16"/>
            <p:cNvSpPr>
              <a:spLocks noChangeArrowheads="1"/>
            </p:cNvSpPr>
            <p:nvPr/>
          </p:nvSpPr>
          <p:spPr bwMode="auto">
            <a:xfrm>
              <a:off x="2400" y="1584"/>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0</a:t>
              </a:r>
            </a:p>
          </p:txBody>
        </p:sp>
        <p:sp>
          <p:nvSpPr>
            <p:cNvPr id="13388" name="Oval 17"/>
            <p:cNvSpPr>
              <a:spLocks noChangeArrowheads="1"/>
            </p:cNvSpPr>
            <p:nvPr/>
          </p:nvSpPr>
          <p:spPr bwMode="auto">
            <a:xfrm>
              <a:off x="1680" y="2064"/>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1</a:t>
              </a:r>
            </a:p>
          </p:txBody>
        </p:sp>
        <p:sp>
          <p:nvSpPr>
            <p:cNvPr id="13389" name="Oval 18"/>
            <p:cNvSpPr>
              <a:spLocks noChangeArrowheads="1"/>
            </p:cNvSpPr>
            <p:nvPr/>
          </p:nvSpPr>
          <p:spPr bwMode="auto">
            <a:xfrm>
              <a:off x="2400" y="2064"/>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9</a:t>
              </a:r>
            </a:p>
          </p:txBody>
        </p:sp>
        <p:sp>
          <p:nvSpPr>
            <p:cNvPr id="13390" name="Oval 19"/>
            <p:cNvSpPr>
              <a:spLocks noChangeArrowheads="1"/>
            </p:cNvSpPr>
            <p:nvPr/>
          </p:nvSpPr>
          <p:spPr bwMode="auto">
            <a:xfrm>
              <a:off x="3408" y="2064"/>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4</a:t>
              </a:r>
            </a:p>
          </p:txBody>
        </p:sp>
        <p:sp>
          <p:nvSpPr>
            <p:cNvPr id="13391" name="Oval 20"/>
            <p:cNvSpPr>
              <a:spLocks noChangeArrowheads="1"/>
            </p:cNvSpPr>
            <p:nvPr/>
          </p:nvSpPr>
          <p:spPr bwMode="auto">
            <a:xfrm>
              <a:off x="1968" y="2640"/>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6</a:t>
              </a:r>
            </a:p>
          </p:txBody>
        </p:sp>
        <p:sp>
          <p:nvSpPr>
            <p:cNvPr id="13392" name="Oval 21"/>
            <p:cNvSpPr>
              <a:spLocks noChangeArrowheads="1"/>
            </p:cNvSpPr>
            <p:nvPr/>
          </p:nvSpPr>
          <p:spPr bwMode="auto">
            <a:xfrm>
              <a:off x="2400" y="2640"/>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8</a:t>
              </a:r>
            </a:p>
          </p:txBody>
        </p:sp>
        <p:sp>
          <p:nvSpPr>
            <p:cNvPr id="13393" name="Oval 22"/>
            <p:cNvSpPr>
              <a:spLocks noChangeArrowheads="1"/>
            </p:cNvSpPr>
            <p:nvPr/>
          </p:nvSpPr>
          <p:spPr bwMode="auto">
            <a:xfrm>
              <a:off x="2976" y="2640"/>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7</a:t>
              </a:r>
            </a:p>
          </p:txBody>
        </p:sp>
        <p:sp>
          <p:nvSpPr>
            <p:cNvPr id="13394" name="Oval 23"/>
            <p:cNvSpPr>
              <a:spLocks noChangeArrowheads="1"/>
            </p:cNvSpPr>
            <p:nvPr/>
          </p:nvSpPr>
          <p:spPr bwMode="auto">
            <a:xfrm>
              <a:off x="3456" y="2640"/>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5</a:t>
              </a:r>
            </a:p>
          </p:txBody>
        </p:sp>
        <p:sp>
          <p:nvSpPr>
            <p:cNvPr id="13395" name="Oval 24"/>
            <p:cNvSpPr>
              <a:spLocks noChangeArrowheads="1"/>
            </p:cNvSpPr>
            <p:nvPr/>
          </p:nvSpPr>
          <p:spPr bwMode="auto">
            <a:xfrm>
              <a:off x="3936" y="2640"/>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2</a:t>
              </a:r>
            </a:p>
          </p:txBody>
        </p:sp>
      </p:grpSp>
      <p:graphicFrame>
        <p:nvGraphicFramePr>
          <p:cNvPr id="1360035" name="Group 163"/>
          <p:cNvGraphicFramePr>
            <a:graphicFrameLocks noGrp="1"/>
          </p:cNvGraphicFramePr>
          <p:nvPr>
            <p:ph sz="half" idx="4294967295"/>
          </p:nvPr>
        </p:nvGraphicFramePr>
        <p:xfrm>
          <a:off x="5638800" y="1541463"/>
          <a:ext cx="2870200" cy="5029200"/>
        </p:xfrm>
        <a:graphic>
          <a:graphicData uri="http://schemas.openxmlformats.org/drawingml/2006/table">
            <a:tbl>
              <a:tblPr/>
              <a:tblGrid>
                <a:gridCol w="812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tblGrid>
              <a:tr h="3317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rPr>
                        <a:t>Đỉnh</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rPr>
                        <a:t>Đỉnh kề</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333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rgbClr val="0000FF"/>
                          </a:solidFill>
                          <a:effectLst/>
                          <a:latin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rgbClr val="0000FF"/>
                          </a:solidFill>
                          <a:effectLst/>
                          <a:latin typeface="Arial" charset="0"/>
                        </a:rPr>
                        <a:t>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rgbClr val="0000FF"/>
                          </a:solidFill>
                          <a:effectLst/>
                          <a:latin typeface="Arial" charset="0"/>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17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rgbClr val="0000FF"/>
                          </a:solidFill>
                          <a:effectLst/>
                          <a:latin typeface="Arial"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rgbClr val="0000FF"/>
                          </a:solidFill>
                          <a:effectLst/>
                          <a:latin typeface="Arial"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rgbClr val="0000FF"/>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17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Ø</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33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Ø</a:t>
                      </a: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76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rgbClr val="0000FF"/>
                          </a:solidFill>
                          <a:effectLst/>
                          <a:latin typeface="Arial" charset="0"/>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rgbClr val="0000FF"/>
                          </a:solidFill>
                          <a:effectLst/>
                          <a:latin typeface="Arial"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rgbClr val="0000FF"/>
                          </a:solidFill>
                          <a:effectLst/>
                          <a:latin typeface="Arial"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33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Ø</a:t>
                      </a: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17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rPr>
                        <a:t>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Ø</a:t>
                      </a: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17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rPr>
                        <a:t>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Ø</a:t>
                      </a: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33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rPr>
                        <a:t>8</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cs typeface="Arial" charset="0"/>
                        </a:rPr>
                        <a:t>Ø</a:t>
                      </a: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17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rPr>
                        <a:t>9</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rgbClr val="0000FF"/>
                          </a:solidFill>
                          <a:effectLst/>
                          <a:latin typeface="Arial" charset="0"/>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25" name="TextBox 24"/>
          <p:cNvSpPr txBox="1"/>
          <p:nvPr/>
        </p:nvSpPr>
        <p:spPr>
          <a:xfrm>
            <a:off x="152400" y="207258"/>
            <a:ext cx="7696200" cy="630942"/>
          </a:xfrm>
          <a:prstGeom prst="rect">
            <a:avLst/>
          </a:prstGeom>
          <a:noFill/>
        </p:spPr>
        <p:txBody>
          <a:bodyPr wrap="square" rtlCol="0">
            <a:spAutoFit/>
          </a:bodyPr>
          <a:lstStyle/>
          <a:p>
            <a:pPr algn="l"/>
            <a:r>
              <a:rPr lang="en-US" sz="3500">
                <a:solidFill>
                  <a:srgbClr val="FFFF66"/>
                </a:solidFill>
                <a:latin typeface="+mj-lt"/>
              </a:rPr>
              <a:t>Biểu diễn cây bằng danh sách kề</a:t>
            </a:r>
          </a:p>
        </p:txBody>
      </p:sp>
      <p:sp>
        <p:nvSpPr>
          <p:cNvPr id="2" name="Rectangle 1"/>
          <p:cNvSpPr/>
          <p:nvPr/>
        </p:nvSpPr>
        <p:spPr>
          <a:xfrm>
            <a:off x="194675" y="1490662"/>
            <a:ext cx="3691525" cy="523220"/>
          </a:xfrm>
          <a:prstGeom prst="rect">
            <a:avLst/>
          </a:prstGeom>
        </p:spPr>
        <p:txBody>
          <a:bodyPr wrap="square">
            <a:spAutoFit/>
          </a:bodyPr>
          <a:lstStyle/>
          <a:p>
            <a:pPr algn="l"/>
            <a:r>
              <a:rPr lang="en-US" sz="2800">
                <a:solidFill>
                  <a:srgbClr val="0000FF"/>
                </a:solidFill>
              </a:rPr>
              <a:t>Ví dụ. </a:t>
            </a:r>
            <a:r>
              <a:rPr lang="en-US" sz="2800" b="0">
                <a:solidFill>
                  <a:schemeClr val="tx1"/>
                </a:solidFill>
              </a:rPr>
              <a:t>Cho cây sau  </a:t>
            </a:r>
          </a:p>
        </p:txBody>
      </p:sp>
    </p:spTree>
    <p:extLst>
      <p:ext uri="{BB962C8B-B14F-4D97-AF65-F5344CB8AC3E}">
        <p14:creationId xmlns:p14="http://schemas.microsoft.com/office/powerpoint/2010/main" val="41963573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3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60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152400" y="1619250"/>
            <a:ext cx="8991600" cy="4419600"/>
          </a:xfrm>
        </p:spPr>
        <p:txBody>
          <a:bodyPr/>
          <a:lstStyle/>
          <a:p>
            <a:pPr eaLnBrk="1" hangingPunct="1">
              <a:spcAft>
                <a:spcPts val="600"/>
              </a:spcAft>
            </a:pPr>
            <a:r>
              <a:rPr lang="vi-VN" altLang="en-US" b="1">
                <a:solidFill>
                  <a:srgbClr val="0000FF"/>
                </a:solidFill>
              </a:rPr>
              <a:t>Bài toán 1: </a:t>
            </a:r>
            <a:r>
              <a:rPr lang="vi-VN" altLang="en-US"/>
              <a:t>Kiểm tra xem </a:t>
            </a:r>
            <a:r>
              <a:rPr lang="en-US" altLang="en-US"/>
              <a:t>đồ thị G</a:t>
            </a:r>
            <a:r>
              <a:rPr lang="vi-VN" altLang="en-US"/>
              <a:t> có phải là 1 cây không</a:t>
            </a:r>
            <a:endParaRPr lang="en-US" altLang="en-US"/>
          </a:p>
          <a:p>
            <a:pPr eaLnBrk="1" hangingPunct="1">
              <a:spcAft>
                <a:spcPts val="600"/>
              </a:spcAft>
            </a:pPr>
            <a:r>
              <a:rPr lang="vi-VN" altLang="en-US" b="1">
                <a:solidFill>
                  <a:srgbClr val="0000FF"/>
                </a:solidFill>
              </a:rPr>
              <a:t>Bài toán 2: </a:t>
            </a:r>
            <a:r>
              <a:rPr lang="vi-VN" altLang="en-US"/>
              <a:t>Tìm gốc của cây </a:t>
            </a:r>
            <a:endParaRPr lang="en-US" altLang="en-US"/>
          </a:p>
          <a:p>
            <a:pPr eaLnBrk="1" hangingPunct="1">
              <a:spcAft>
                <a:spcPts val="600"/>
              </a:spcAft>
            </a:pPr>
            <a:r>
              <a:rPr lang="vi-VN" altLang="en-US" b="1">
                <a:solidFill>
                  <a:srgbClr val="0000FF"/>
                </a:solidFill>
              </a:rPr>
              <a:t>Bài toán 3: </a:t>
            </a:r>
            <a:r>
              <a:rPr lang="vi-VN" altLang="en-US"/>
              <a:t>Tính độ cao của cây với gốc là đỉnh r</a:t>
            </a:r>
          </a:p>
          <a:p>
            <a:pPr eaLnBrk="1" hangingPunct="1">
              <a:spcAft>
                <a:spcPts val="600"/>
              </a:spcAft>
            </a:pPr>
            <a:endParaRPr lang="en-US" altLang="en-US"/>
          </a:p>
        </p:txBody>
      </p:sp>
      <p:sp>
        <p:nvSpPr>
          <p:cNvPr id="5" name="Rectangle 2"/>
          <p:cNvSpPr txBox="1">
            <a:spLocks noChangeArrowheads="1"/>
          </p:cNvSpPr>
          <p:nvPr/>
        </p:nvSpPr>
        <p:spPr bwMode="white">
          <a:xfrm>
            <a:off x="76200" y="103187"/>
            <a:ext cx="86106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3200" baseline="0">
                <a:solidFill>
                  <a:schemeClr val="bg1"/>
                </a:solidFill>
                <a:latin typeface="+mj-lt"/>
                <a:ea typeface="+mj-ea"/>
                <a:cs typeface="+mj-cs"/>
              </a:defRPr>
            </a:lvl1pPr>
            <a:lvl2pPr algn="l" rtl="0" eaLnBrk="0" fontAlgn="base" hangingPunct="0">
              <a:lnSpc>
                <a:spcPct val="90000"/>
              </a:lnSpc>
              <a:spcBef>
                <a:spcPct val="0"/>
              </a:spcBef>
              <a:spcAft>
                <a:spcPct val="0"/>
              </a:spcAft>
              <a:defRPr sz="3200">
                <a:solidFill>
                  <a:schemeClr val="bg1"/>
                </a:solidFill>
                <a:latin typeface="Arial" charset="0"/>
              </a:defRPr>
            </a:lvl2pPr>
            <a:lvl3pPr algn="l" rtl="0" eaLnBrk="0" fontAlgn="base" hangingPunct="0">
              <a:lnSpc>
                <a:spcPct val="90000"/>
              </a:lnSpc>
              <a:spcBef>
                <a:spcPct val="0"/>
              </a:spcBef>
              <a:spcAft>
                <a:spcPct val="0"/>
              </a:spcAft>
              <a:defRPr sz="3200">
                <a:solidFill>
                  <a:schemeClr val="bg1"/>
                </a:solidFill>
                <a:latin typeface="Arial" charset="0"/>
              </a:defRPr>
            </a:lvl3pPr>
            <a:lvl4pPr algn="l" rtl="0" eaLnBrk="0" fontAlgn="base" hangingPunct="0">
              <a:lnSpc>
                <a:spcPct val="90000"/>
              </a:lnSpc>
              <a:spcBef>
                <a:spcPct val="0"/>
              </a:spcBef>
              <a:spcAft>
                <a:spcPct val="0"/>
              </a:spcAft>
              <a:defRPr sz="3200">
                <a:solidFill>
                  <a:schemeClr val="bg1"/>
                </a:solidFill>
                <a:latin typeface="Arial" charset="0"/>
              </a:defRPr>
            </a:lvl4pPr>
            <a:lvl5pPr algn="l" rtl="0" eaLnBrk="0" fontAlgn="base" hangingPunct="0">
              <a:lnSpc>
                <a:spcPct val="90000"/>
              </a:lnSpc>
              <a:spcBef>
                <a:spcPct val="0"/>
              </a:spcBef>
              <a:spcAft>
                <a:spcPct val="0"/>
              </a:spcAft>
              <a:defRPr sz="3200">
                <a:solidFill>
                  <a:schemeClr val="bg1"/>
                </a:solidFill>
                <a:latin typeface="Arial" charset="0"/>
              </a:defRPr>
            </a:lvl5pPr>
            <a:lvl6pPr marL="457200" algn="l" rtl="0" fontAlgn="base">
              <a:lnSpc>
                <a:spcPct val="90000"/>
              </a:lnSpc>
              <a:spcBef>
                <a:spcPct val="0"/>
              </a:spcBef>
              <a:spcAft>
                <a:spcPct val="0"/>
              </a:spcAft>
              <a:defRPr sz="3200">
                <a:solidFill>
                  <a:schemeClr val="bg1"/>
                </a:solidFill>
                <a:latin typeface="Arial" charset="0"/>
              </a:defRPr>
            </a:lvl6pPr>
            <a:lvl7pPr marL="914400" algn="l" rtl="0" fontAlgn="base">
              <a:lnSpc>
                <a:spcPct val="90000"/>
              </a:lnSpc>
              <a:spcBef>
                <a:spcPct val="0"/>
              </a:spcBef>
              <a:spcAft>
                <a:spcPct val="0"/>
              </a:spcAft>
              <a:defRPr sz="3200">
                <a:solidFill>
                  <a:schemeClr val="bg1"/>
                </a:solidFill>
                <a:latin typeface="Arial" charset="0"/>
              </a:defRPr>
            </a:lvl7pPr>
            <a:lvl8pPr marL="1371600" algn="l" rtl="0" fontAlgn="base">
              <a:lnSpc>
                <a:spcPct val="90000"/>
              </a:lnSpc>
              <a:spcBef>
                <a:spcPct val="0"/>
              </a:spcBef>
              <a:spcAft>
                <a:spcPct val="0"/>
              </a:spcAft>
              <a:defRPr sz="3200">
                <a:solidFill>
                  <a:schemeClr val="bg1"/>
                </a:solidFill>
                <a:latin typeface="Arial" charset="0"/>
              </a:defRPr>
            </a:lvl8pPr>
            <a:lvl9pPr marL="1828800" algn="l" rtl="0" fontAlgn="base">
              <a:lnSpc>
                <a:spcPct val="90000"/>
              </a:lnSpc>
              <a:spcBef>
                <a:spcPct val="0"/>
              </a:spcBef>
              <a:spcAft>
                <a:spcPct val="0"/>
              </a:spcAft>
              <a:defRPr sz="3200">
                <a:solidFill>
                  <a:schemeClr val="bg1"/>
                </a:solidFill>
                <a:latin typeface="Arial" charset="0"/>
              </a:defRPr>
            </a:lvl9pPr>
          </a:lstStyle>
          <a:p>
            <a:pPr eaLnBrk="1" hangingPunct="1">
              <a:tabLst>
                <a:tab pos="1206500" algn="l"/>
              </a:tabLst>
            </a:pPr>
            <a:r>
              <a:rPr lang="en-US" sz="3500" kern="0">
                <a:solidFill>
                  <a:srgbClr val="FFFF00"/>
                </a:solidFill>
              </a:rPr>
              <a:t>Một số bài toán liên quan tới cây</a:t>
            </a:r>
            <a:endParaRPr lang="en-US" sz="3500" b="1" kern="0" dirty="0">
              <a:solidFill>
                <a:srgbClr val="FFFF00"/>
              </a:solidFill>
            </a:endParaRPr>
          </a:p>
        </p:txBody>
      </p:sp>
    </p:spTree>
    <p:extLst>
      <p:ext uri="{BB962C8B-B14F-4D97-AF65-F5344CB8AC3E}">
        <p14:creationId xmlns:p14="http://schemas.microsoft.com/office/powerpoint/2010/main" val="1449522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152400" y="1143000"/>
            <a:ext cx="8534400" cy="1447800"/>
          </a:xfrm>
        </p:spPr>
        <p:txBody>
          <a:bodyPr/>
          <a:lstStyle/>
          <a:p>
            <a:pPr marL="0" indent="0" algn="just" eaLnBrk="1" hangingPunct="1">
              <a:spcAft>
                <a:spcPts val="1200"/>
              </a:spcAft>
              <a:buFont typeface="Wingdings" pitchFamily="2" charset="2"/>
              <a:buNone/>
            </a:pPr>
            <a:r>
              <a:rPr lang="en-US" altLang="en-US" b="1">
                <a:solidFill>
                  <a:srgbClr val="0000FF"/>
                </a:solidFill>
              </a:rPr>
              <a:t>Định nghĩa. </a:t>
            </a:r>
            <a:r>
              <a:rPr lang="en-US" altLang="en-US" b="1" i="1">
                <a:solidFill>
                  <a:srgbClr val="00B050"/>
                </a:solidFill>
              </a:rPr>
              <a:t>Duyệt cây </a:t>
            </a:r>
            <a:r>
              <a:rPr lang="en-US" altLang="en-US"/>
              <a:t>là liệt kê tất các đỉnh của cây theo một thứ tự nào đó thành một dãy, mỗi đỉnh chỉ xuất hiện một lần.</a:t>
            </a:r>
          </a:p>
          <a:p>
            <a:pPr algn="just" eaLnBrk="1" hangingPunct="1">
              <a:spcAft>
                <a:spcPts val="1200"/>
              </a:spcAft>
              <a:buFont typeface="Wingdings" pitchFamily="2" charset="2"/>
              <a:buNone/>
            </a:pPr>
            <a:endParaRPr lang="en-US" altLang="en-US"/>
          </a:p>
          <a:p>
            <a:pPr algn="just" eaLnBrk="1" hangingPunct="1">
              <a:spcAft>
                <a:spcPts val="1200"/>
              </a:spcAft>
              <a:buFont typeface="Wingdings" pitchFamily="2" charset="2"/>
              <a:buNone/>
            </a:pPr>
            <a:r>
              <a:rPr lang="en-US" altLang="en-US"/>
              <a:t>Có 2 phép duyệt cây</a:t>
            </a:r>
          </a:p>
          <a:p>
            <a:pPr algn="just" eaLnBrk="1" hangingPunct="1">
              <a:spcAft>
                <a:spcPts val="1200"/>
              </a:spcAft>
              <a:buFont typeface="Wingdings" pitchFamily="2" charset="2"/>
              <a:buNone/>
            </a:pPr>
            <a:r>
              <a:rPr lang="fr-FR" altLang="en-US" b="1">
                <a:latin typeface="Times New Roman" pitchFamily="18" charset="0"/>
                <a:cs typeface="Times New Roman" pitchFamily="18" charset="0"/>
              </a:rPr>
              <a:t>-  </a:t>
            </a:r>
            <a:r>
              <a:rPr lang="fr-FR" altLang="en-US" b="1">
                <a:solidFill>
                  <a:srgbClr val="0000FF"/>
                </a:solidFill>
                <a:latin typeface="Times New Roman" pitchFamily="18" charset="0"/>
                <a:cs typeface="Times New Roman" pitchFamily="18" charset="0"/>
              </a:rPr>
              <a:t>Phép duyệt tiền thứ tự  </a:t>
            </a:r>
            <a:r>
              <a:rPr lang="fr-FR" altLang="en-US" b="1">
                <a:latin typeface="Times New Roman" pitchFamily="18" charset="0"/>
                <a:cs typeface="Times New Roman" pitchFamily="18" charset="0"/>
              </a:rPr>
              <a:t>(Preorder traversal)</a:t>
            </a:r>
          </a:p>
          <a:p>
            <a:pPr marL="0" indent="0" eaLnBrk="1" hangingPunct="1">
              <a:spcAft>
                <a:spcPts val="1200"/>
              </a:spcAft>
              <a:buNone/>
            </a:pPr>
            <a:r>
              <a:rPr lang="fr-FR" altLang="en-US" b="1">
                <a:latin typeface="Times New Roman" pitchFamily="18" charset="0"/>
                <a:cs typeface="Times New Roman" pitchFamily="18" charset="0"/>
              </a:rPr>
              <a:t>-  </a:t>
            </a:r>
            <a:r>
              <a:rPr lang="fr-FR" altLang="en-US" b="1">
                <a:solidFill>
                  <a:srgbClr val="0000FF"/>
                </a:solidFill>
                <a:latin typeface="Times New Roman" pitchFamily="18" charset="0"/>
                <a:cs typeface="Times New Roman" pitchFamily="18" charset="0"/>
              </a:rPr>
              <a:t>Phép duyệt hậu thứ tự  </a:t>
            </a:r>
            <a:r>
              <a:rPr lang="fr-FR" altLang="en-US" b="1">
                <a:latin typeface="Times New Roman" pitchFamily="18" charset="0"/>
                <a:cs typeface="Times New Roman" pitchFamily="18" charset="0"/>
              </a:rPr>
              <a:t>(Posorder traversal).</a:t>
            </a:r>
          </a:p>
          <a:p>
            <a:pPr algn="just" eaLnBrk="1" hangingPunct="1">
              <a:spcAft>
                <a:spcPts val="1200"/>
              </a:spcAft>
              <a:buFont typeface="Wingdings" pitchFamily="2" charset="2"/>
              <a:buNone/>
            </a:pPr>
            <a:endParaRPr lang="fr-FR" altLang="en-US" b="1">
              <a:latin typeface="Times New Roman" pitchFamily="18" charset="0"/>
              <a:cs typeface="Times New Roman" pitchFamily="18" charset="0"/>
            </a:endParaRPr>
          </a:p>
          <a:p>
            <a:pPr algn="just" eaLnBrk="1" hangingPunct="1">
              <a:spcAft>
                <a:spcPts val="1200"/>
              </a:spcAft>
              <a:buFont typeface="Wingdings" pitchFamily="2" charset="2"/>
              <a:buNone/>
            </a:pPr>
            <a:endParaRPr lang="en-US" altLang="en-US"/>
          </a:p>
          <a:p>
            <a:pPr algn="just" eaLnBrk="1" hangingPunct="1">
              <a:spcAft>
                <a:spcPts val="1200"/>
              </a:spcAft>
              <a:buFont typeface="Wingdings" pitchFamily="2" charset="2"/>
              <a:buNone/>
            </a:pPr>
            <a:endParaRPr lang="en-US" altLang="en-US"/>
          </a:p>
        </p:txBody>
      </p:sp>
      <p:sp>
        <p:nvSpPr>
          <p:cNvPr id="77829" name="Slide Number Placeholder 4"/>
          <p:cNvSpPr>
            <a:spLocks noGrp="1"/>
          </p:cNvSpPr>
          <p:nvPr>
            <p:ph type="sldNum" sz="quarter" idx="4294967295"/>
          </p:nvPr>
        </p:nvSpPr>
        <p:spPr bwMode="auto">
          <a:xfrm>
            <a:off x="8077200" y="6324600"/>
            <a:ext cx="1066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1B47819-1B54-48FA-B26E-2EDA58DABD4C}" type="slidenum">
              <a:rPr lang="en-US" altLang="en-US" smtClean="0">
                <a:solidFill>
                  <a:schemeClr val="bg1"/>
                </a:solidFill>
              </a:rPr>
              <a:pPr eaLnBrk="1" hangingPunct="1"/>
              <a:t>52</a:t>
            </a:fld>
            <a:endParaRPr lang="en-US" altLang="en-US">
              <a:solidFill>
                <a:schemeClr val="bg1"/>
              </a:solidFill>
            </a:endParaRPr>
          </a:p>
        </p:txBody>
      </p:sp>
      <p:sp>
        <p:nvSpPr>
          <p:cNvPr id="7" name="Rectangle 2"/>
          <p:cNvSpPr txBox="1">
            <a:spLocks noChangeArrowheads="1"/>
          </p:cNvSpPr>
          <p:nvPr/>
        </p:nvSpPr>
        <p:spPr bwMode="white">
          <a:xfrm>
            <a:off x="76200" y="0"/>
            <a:ext cx="86106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3200" baseline="0">
                <a:solidFill>
                  <a:schemeClr val="bg1"/>
                </a:solidFill>
                <a:latin typeface="+mj-lt"/>
                <a:ea typeface="+mj-ea"/>
                <a:cs typeface="+mj-cs"/>
              </a:defRPr>
            </a:lvl1pPr>
            <a:lvl2pPr algn="l" rtl="0" eaLnBrk="0" fontAlgn="base" hangingPunct="0">
              <a:lnSpc>
                <a:spcPct val="90000"/>
              </a:lnSpc>
              <a:spcBef>
                <a:spcPct val="0"/>
              </a:spcBef>
              <a:spcAft>
                <a:spcPct val="0"/>
              </a:spcAft>
              <a:defRPr sz="3200">
                <a:solidFill>
                  <a:schemeClr val="bg1"/>
                </a:solidFill>
                <a:latin typeface="Arial" charset="0"/>
              </a:defRPr>
            </a:lvl2pPr>
            <a:lvl3pPr algn="l" rtl="0" eaLnBrk="0" fontAlgn="base" hangingPunct="0">
              <a:lnSpc>
                <a:spcPct val="90000"/>
              </a:lnSpc>
              <a:spcBef>
                <a:spcPct val="0"/>
              </a:spcBef>
              <a:spcAft>
                <a:spcPct val="0"/>
              </a:spcAft>
              <a:defRPr sz="3200">
                <a:solidFill>
                  <a:schemeClr val="bg1"/>
                </a:solidFill>
                <a:latin typeface="Arial" charset="0"/>
              </a:defRPr>
            </a:lvl3pPr>
            <a:lvl4pPr algn="l" rtl="0" eaLnBrk="0" fontAlgn="base" hangingPunct="0">
              <a:lnSpc>
                <a:spcPct val="90000"/>
              </a:lnSpc>
              <a:spcBef>
                <a:spcPct val="0"/>
              </a:spcBef>
              <a:spcAft>
                <a:spcPct val="0"/>
              </a:spcAft>
              <a:defRPr sz="3200">
                <a:solidFill>
                  <a:schemeClr val="bg1"/>
                </a:solidFill>
                <a:latin typeface="Arial" charset="0"/>
              </a:defRPr>
            </a:lvl4pPr>
            <a:lvl5pPr algn="l" rtl="0" eaLnBrk="0" fontAlgn="base" hangingPunct="0">
              <a:lnSpc>
                <a:spcPct val="90000"/>
              </a:lnSpc>
              <a:spcBef>
                <a:spcPct val="0"/>
              </a:spcBef>
              <a:spcAft>
                <a:spcPct val="0"/>
              </a:spcAft>
              <a:defRPr sz="3200">
                <a:solidFill>
                  <a:schemeClr val="bg1"/>
                </a:solidFill>
                <a:latin typeface="Arial" charset="0"/>
              </a:defRPr>
            </a:lvl5pPr>
            <a:lvl6pPr marL="457200" algn="l" rtl="0" fontAlgn="base">
              <a:lnSpc>
                <a:spcPct val="90000"/>
              </a:lnSpc>
              <a:spcBef>
                <a:spcPct val="0"/>
              </a:spcBef>
              <a:spcAft>
                <a:spcPct val="0"/>
              </a:spcAft>
              <a:defRPr sz="3200">
                <a:solidFill>
                  <a:schemeClr val="bg1"/>
                </a:solidFill>
                <a:latin typeface="Arial" charset="0"/>
              </a:defRPr>
            </a:lvl6pPr>
            <a:lvl7pPr marL="914400" algn="l" rtl="0" fontAlgn="base">
              <a:lnSpc>
                <a:spcPct val="90000"/>
              </a:lnSpc>
              <a:spcBef>
                <a:spcPct val="0"/>
              </a:spcBef>
              <a:spcAft>
                <a:spcPct val="0"/>
              </a:spcAft>
              <a:defRPr sz="3200">
                <a:solidFill>
                  <a:schemeClr val="bg1"/>
                </a:solidFill>
                <a:latin typeface="Arial" charset="0"/>
              </a:defRPr>
            </a:lvl7pPr>
            <a:lvl8pPr marL="1371600" algn="l" rtl="0" fontAlgn="base">
              <a:lnSpc>
                <a:spcPct val="90000"/>
              </a:lnSpc>
              <a:spcBef>
                <a:spcPct val="0"/>
              </a:spcBef>
              <a:spcAft>
                <a:spcPct val="0"/>
              </a:spcAft>
              <a:defRPr sz="3200">
                <a:solidFill>
                  <a:schemeClr val="bg1"/>
                </a:solidFill>
                <a:latin typeface="Arial" charset="0"/>
              </a:defRPr>
            </a:lvl8pPr>
            <a:lvl9pPr marL="1828800" algn="l" rtl="0" fontAlgn="base">
              <a:lnSpc>
                <a:spcPct val="90000"/>
              </a:lnSpc>
              <a:spcBef>
                <a:spcPct val="0"/>
              </a:spcBef>
              <a:spcAft>
                <a:spcPct val="0"/>
              </a:spcAft>
              <a:defRPr sz="3200">
                <a:solidFill>
                  <a:schemeClr val="bg1"/>
                </a:solidFill>
                <a:latin typeface="Arial" charset="0"/>
              </a:defRPr>
            </a:lvl9pPr>
          </a:lstStyle>
          <a:p>
            <a:pPr eaLnBrk="1" hangingPunct="1"/>
            <a:r>
              <a:rPr lang="en-US" sz="4000" b="1" kern="0">
                <a:solidFill>
                  <a:srgbClr val="FFFF00"/>
                </a:solidFill>
              </a:rPr>
              <a:t>4. </a:t>
            </a:r>
            <a:r>
              <a:rPr lang="en-US" sz="4000" kern="0">
                <a:solidFill>
                  <a:srgbClr val="FFFF00"/>
                </a:solidFill>
              </a:rPr>
              <a:t>Phép duyệt cây</a:t>
            </a:r>
            <a:endParaRPr lang="en-US" sz="4000" b="1" kern="0" dirty="0">
              <a:solidFill>
                <a:srgbClr val="FFFF00"/>
              </a:solidFill>
            </a:endParaRPr>
          </a:p>
        </p:txBody>
      </p:sp>
    </p:spTree>
    <p:extLst>
      <p:ext uri="{BB962C8B-B14F-4D97-AF65-F5344CB8AC3E}">
        <p14:creationId xmlns:p14="http://schemas.microsoft.com/office/powerpoint/2010/main" val="3451689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152400" y="1066800"/>
            <a:ext cx="8534400" cy="1752600"/>
          </a:xfrm>
        </p:spPr>
        <p:txBody>
          <a:bodyPr/>
          <a:lstStyle/>
          <a:p>
            <a:pPr algn="just" eaLnBrk="1" hangingPunct="1">
              <a:buClr>
                <a:srgbClr val="0000FF"/>
              </a:buClr>
              <a:buSzPct val="90000"/>
              <a:buFont typeface="Wingdings" panose="05000000000000000000" pitchFamily="2" charset="2"/>
              <a:buChar char="Ø"/>
            </a:pPr>
            <a:r>
              <a:rPr lang="en-US" altLang="en-US"/>
              <a:t>Đến gốc </a:t>
            </a:r>
            <a:r>
              <a:rPr lang="en-US" altLang="en-US" i="1"/>
              <a:t>r</a:t>
            </a:r>
            <a:r>
              <a:rPr lang="en-US" altLang="en-US"/>
              <a:t>.</a:t>
            </a:r>
          </a:p>
          <a:p>
            <a:pPr algn="just" eaLnBrk="1" hangingPunct="1">
              <a:buClr>
                <a:srgbClr val="0000FF"/>
              </a:buClr>
              <a:buSzPct val="90000"/>
              <a:buFont typeface="Wingdings" panose="05000000000000000000" pitchFamily="2" charset="2"/>
              <a:buChar char="Ø"/>
            </a:pPr>
            <a:r>
              <a:rPr lang="en-US" altLang="en-US"/>
              <a:t>Dùng phép duyệt tiền thứ tự để duyệt các cây con T</a:t>
            </a:r>
            <a:r>
              <a:rPr lang="en-US" altLang="en-US" baseline="-25000"/>
              <a:t>1 </a:t>
            </a:r>
            <a:r>
              <a:rPr lang="en-US" altLang="en-US"/>
              <a:t>rồi cây con T</a:t>
            </a:r>
            <a:r>
              <a:rPr lang="en-US" altLang="en-US" baseline="-25000"/>
              <a:t>2</a:t>
            </a:r>
            <a:r>
              <a:rPr lang="en-US" altLang="en-US"/>
              <a:t> … từ </a:t>
            </a:r>
            <a:r>
              <a:rPr lang="en-US" altLang="en-US">
                <a:solidFill>
                  <a:srgbClr val="0000FF"/>
                </a:solidFill>
              </a:rPr>
              <a:t>trái sang phải</a:t>
            </a:r>
            <a:r>
              <a:rPr lang="en-US" altLang="en-US"/>
              <a:t>.</a:t>
            </a:r>
          </a:p>
        </p:txBody>
      </p:sp>
      <p:sp>
        <p:nvSpPr>
          <p:cNvPr id="8" name="TextBox 7"/>
          <p:cNvSpPr txBox="1"/>
          <p:nvPr/>
        </p:nvSpPr>
        <p:spPr>
          <a:xfrm>
            <a:off x="152400" y="207258"/>
            <a:ext cx="8763000" cy="630942"/>
          </a:xfrm>
          <a:prstGeom prst="rect">
            <a:avLst/>
          </a:prstGeom>
          <a:noFill/>
        </p:spPr>
        <p:txBody>
          <a:bodyPr wrap="square" rtlCol="0">
            <a:spAutoFit/>
          </a:bodyPr>
          <a:lstStyle/>
          <a:p>
            <a:pPr algn="l"/>
            <a:r>
              <a:rPr lang="en-US" sz="3500">
                <a:solidFill>
                  <a:srgbClr val="FFFF66"/>
                </a:solidFill>
                <a:latin typeface="+mj-lt"/>
              </a:rPr>
              <a:t>Phép duyệt tiền thứ tự</a:t>
            </a:r>
          </a:p>
        </p:txBody>
      </p:sp>
      <p:sp>
        <p:nvSpPr>
          <p:cNvPr id="3" name="TextBox 2"/>
          <p:cNvSpPr txBox="1"/>
          <p:nvPr/>
        </p:nvSpPr>
        <p:spPr bwMode="auto">
          <a:xfrm>
            <a:off x="264319" y="2768193"/>
            <a:ext cx="5562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marL="0" indent="0" algn="l" eaLnBrk="1" hangingPunct="1">
              <a:buFont typeface="Wingdings" pitchFamily="2" charset="2"/>
              <a:buNone/>
            </a:pPr>
            <a:r>
              <a:rPr lang="en-US" sz="2800" kern="0">
                <a:solidFill>
                  <a:srgbClr val="0000FF"/>
                </a:solidFill>
                <a:latin typeface="+mn-lt"/>
              </a:rPr>
              <a:t>Ví dụ. </a:t>
            </a:r>
            <a:r>
              <a:rPr lang="en-US" sz="2800" b="0" kern="0">
                <a:solidFill>
                  <a:schemeClr val="tx1"/>
                </a:solidFill>
                <a:latin typeface="+mn-lt"/>
              </a:rPr>
              <a:t>Duyệt cây sau</a:t>
            </a:r>
          </a:p>
        </p:txBody>
      </p:sp>
      <p:sp>
        <p:nvSpPr>
          <p:cNvPr id="10" name="Oval 10"/>
          <p:cNvSpPr>
            <a:spLocks noChangeArrowheads="1"/>
          </p:cNvSpPr>
          <p:nvPr/>
        </p:nvSpPr>
        <p:spPr bwMode="auto">
          <a:xfrm>
            <a:off x="4237038" y="3427413"/>
            <a:ext cx="411162" cy="411162"/>
          </a:xfrm>
          <a:prstGeom prst="ellipse">
            <a:avLst/>
          </a:prstGeom>
          <a:solidFill>
            <a:schemeClr val="bg1"/>
          </a:solidFill>
          <a:ln w="9525">
            <a:solidFill>
              <a:schemeClr val="tx1"/>
            </a:solidFill>
            <a:round/>
            <a:headEnd/>
            <a:tailEnd/>
          </a:ln>
          <a:effectLst/>
        </p:spPr>
        <p:txBody>
          <a:bodyPr wrap="none" anchor="ctr" anchorCtr="1"/>
          <a:lstStyle/>
          <a:p>
            <a:pPr algn="ctr"/>
            <a:r>
              <a:rPr kumimoji="0" lang="en-US" altLang="en-US" sz="2000">
                <a:solidFill>
                  <a:srgbClr val="C00000"/>
                </a:solidFill>
                <a:latin typeface="Courier New" pitchFamily="49" charset="0"/>
                <a:ea typeface="MS PGothic" pitchFamily="34" charset="-128"/>
              </a:rPr>
              <a:t>14</a:t>
            </a:r>
          </a:p>
        </p:txBody>
      </p:sp>
      <p:sp>
        <p:nvSpPr>
          <p:cNvPr id="11" name="Oval 11"/>
          <p:cNvSpPr>
            <a:spLocks noChangeArrowheads="1"/>
          </p:cNvSpPr>
          <p:nvPr/>
        </p:nvSpPr>
        <p:spPr bwMode="auto">
          <a:xfrm>
            <a:off x="2346397" y="4092575"/>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84</a:t>
            </a:r>
          </a:p>
        </p:txBody>
      </p:sp>
      <p:sp>
        <p:nvSpPr>
          <p:cNvPr id="12" name="Oval 12"/>
          <p:cNvSpPr>
            <a:spLocks noChangeArrowheads="1"/>
          </p:cNvSpPr>
          <p:nvPr/>
        </p:nvSpPr>
        <p:spPr bwMode="auto">
          <a:xfrm>
            <a:off x="5676900" y="4152900"/>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43</a:t>
            </a:r>
          </a:p>
        </p:txBody>
      </p:sp>
      <p:sp>
        <p:nvSpPr>
          <p:cNvPr id="13" name="Oval 13"/>
          <p:cNvSpPr>
            <a:spLocks noChangeArrowheads="1"/>
          </p:cNvSpPr>
          <p:nvPr/>
        </p:nvSpPr>
        <p:spPr bwMode="auto">
          <a:xfrm>
            <a:off x="1944678" y="5127786"/>
            <a:ext cx="411163" cy="4238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13</a:t>
            </a:r>
          </a:p>
        </p:txBody>
      </p:sp>
      <p:sp>
        <p:nvSpPr>
          <p:cNvPr id="14" name="Oval 14"/>
          <p:cNvSpPr>
            <a:spLocks noChangeArrowheads="1"/>
          </p:cNvSpPr>
          <p:nvPr/>
        </p:nvSpPr>
        <p:spPr bwMode="auto">
          <a:xfrm>
            <a:off x="3382963" y="5065713"/>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16</a:t>
            </a:r>
          </a:p>
        </p:txBody>
      </p:sp>
      <p:sp>
        <p:nvSpPr>
          <p:cNvPr id="15" name="Oval 15"/>
          <p:cNvSpPr>
            <a:spLocks noChangeArrowheads="1"/>
          </p:cNvSpPr>
          <p:nvPr/>
        </p:nvSpPr>
        <p:spPr bwMode="auto">
          <a:xfrm>
            <a:off x="4764088" y="5065713"/>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33</a:t>
            </a:r>
          </a:p>
        </p:txBody>
      </p:sp>
      <p:sp>
        <p:nvSpPr>
          <p:cNvPr id="16" name="Oval 16"/>
          <p:cNvSpPr>
            <a:spLocks noChangeArrowheads="1"/>
          </p:cNvSpPr>
          <p:nvPr/>
        </p:nvSpPr>
        <p:spPr bwMode="auto">
          <a:xfrm>
            <a:off x="6697663" y="5065713"/>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97</a:t>
            </a:r>
          </a:p>
        </p:txBody>
      </p:sp>
      <p:sp>
        <p:nvSpPr>
          <p:cNvPr id="17" name="Oval 17"/>
          <p:cNvSpPr>
            <a:spLocks noChangeArrowheads="1"/>
          </p:cNvSpPr>
          <p:nvPr/>
        </p:nvSpPr>
        <p:spPr bwMode="auto">
          <a:xfrm>
            <a:off x="5197475" y="5918200"/>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64</a:t>
            </a:r>
          </a:p>
        </p:txBody>
      </p:sp>
      <p:sp>
        <p:nvSpPr>
          <p:cNvPr id="18" name="Oval 18"/>
          <p:cNvSpPr>
            <a:spLocks noChangeArrowheads="1"/>
          </p:cNvSpPr>
          <p:nvPr/>
        </p:nvSpPr>
        <p:spPr bwMode="auto">
          <a:xfrm>
            <a:off x="2840038" y="5910263"/>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99</a:t>
            </a:r>
          </a:p>
        </p:txBody>
      </p:sp>
      <p:sp>
        <p:nvSpPr>
          <p:cNvPr id="19" name="Oval 19"/>
          <p:cNvSpPr>
            <a:spLocks noChangeArrowheads="1"/>
          </p:cNvSpPr>
          <p:nvPr/>
        </p:nvSpPr>
        <p:spPr bwMode="auto">
          <a:xfrm>
            <a:off x="3852863" y="5900738"/>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72</a:t>
            </a:r>
          </a:p>
        </p:txBody>
      </p:sp>
      <p:sp>
        <p:nvSpPr>
          <p:cNvPr id="20" name="Oval 20"/>
          <p:cNvSpPr>
            <a:spLocks noChangeArrowheads="1"/>
          </p:cNvSpPr>
          <p:nvPr/>
        </p:nvSpPr>
        <p:spPr bwMode="auto">
          <a:xfrm>
            <a:off x="1993900" y="5908675"/>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53</a:t>
            </a:r>
          </a:p>
        </p:txBody>
      </p:sp>
      <p:cxnSp>
        <p:nvCxnSpPr>
          <p:cNvPr id="21" name="AutoShape 53"/>
          <p:cNvCxnSpPr>
            <a:cxnSpLocks noChangeShapeType="1"/>
            <a:stCxn id="10" idx="2"/>
            <a:endCxn id="11" idx="7"/>
          </p:cNvCxnSpPr>
          <p:nvPr/>
        </p:nvCxnSpPr>
        <p:spPr bwMode="auto">
          <a:xfrm flipH="1">
            <a:off x="2697347" y="3632994"/>
            <a:ext cx="1539691" cy="51979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 name="AutoShape 54"/>
          <p:cNvCxnSpPr>
            <a:cxnSpLocks noChangeShapeType="1"/>
            <a:stCxn id="11" idx="3"/>
            <a:endCxn id="13" idx="0"/>
          </p:cNvCxnSpPr>
          <p:nvPr/>
        </p:nvCxnSpPr>
        <p:spPr bwMode="auto">
          <a:xfrm flipH="1">
            <a:off x="2150260" y="4443525"/>
            <a:ext cx="256350" cy="68426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 name="AutoShape 55"/>
          <p:cNvCxnSpPr>
            <a:cxnSpLocks noChangeShapeType="1"/>
            <a:stCxn id="11" idx="5"/>
            <a:endCxn id="14" idx="1"/>
          </p:cNvCxnSpPr>
          <p:nvPr/>
        </p:nvCxnSpPr>
        <p:spPr bwMode="auto">
          <a:xfrm>
            <a:off x="2697347" y="4443525"/>
            <a:ext cx="745829" cy="68240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 name="AutoShape 56"/>
          <p:cNvCxnSpPr>
            <a:cxnSpLocks noChangeShapeType="1"/>
            <a:stCxn id="14" idx="3"/>
            <a:endCxn id="18" idx="0"/>
          </p:cNvCxnSpPr>
          <p:nvPr/>
        </p:nvCxnSpPr>
        <p:spPr bwMode="auto">
          <a:xfrm flipH="1">
            <a:off x="3046413" y="5416550"/>
            <a:ext cx="396875" cy="4937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5" name="AutoShape 57"/>
          <p:cNvCxnSpPr>
            <a:cxnSpLocks noChangeShapeType="1"/>
            <a:stCxn id="14" idx="5"/>
            <a:endCxn id="19" idx="0"/>
          </p:cNvCxnSpPr>
          <p:nvPr/>
        </p:nvCxnSpPr>
        <p:spPr bwMode="auto">
          <a:xfrm>
            <a:off x="3733800" y="5416550"/>
            <a:ext cx="325438" cy="48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 name="AutoShape 58"/>
          <p:cNvCxnSpPr>
            <a:cxnSpLocks noChangeShapeType="1"/>
            <a:stCxn id="13" idx="4"/>
          </p:cNvCxnSpPr>
          <p:nvPr/>
        </p:nvCxnSpPr>
        <p:spPr bwMode="auto">
          <a:xfrm>
            <a:off x="2150260" y="5551648"/>
            <a:ext cx="15839" cy="40814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 name="AutoShape 59"/>
          <p:cNvCxnSpPr>
            <a:cxnSpLocks noChangeShapeType="1"/>
            <a:stCxn id="10" idx="6"/>
            <a:endCxn id="12" idx="1"/>
          </p:cNvCxnSpPr>
          <p:nvPr/>
        </p:nvCxnSpPr>
        <p:spPr bwMode="auto">
          <a:xfrm>
            <a:off x="4648200" y="3633788"/>
            <a:ext cx="1089025" cy="5794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 name="AutoShape 60"/>
          <p:cNvCxnSpPr>
            <a:cxnSpLocks noChangeShapeType="1"/>
            <a:stCxn id="16" idx="1"/>
            <a:endCxn id="12" idx="5"/>
          </p:cNvCxnSpPr>
          <p:nvPr/>
        </p:nvCxnSpPr>
        <p:spPr bwMode="auto">
          <a:xfrm flipH="1" flipV="1">
            <a:off x="6027738" y="4503738"/>
            <a:ext cx="73025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 name="AutoShape 62"/>
          <p:cNvCxnSpPr>
            <a:cxnSpLocks noChangeShapeType="1"/>
            <a:stCxn id="12" idx="3"/>
            <a:endCxn id="15" idx="7"/>
          </p:cNvCxnSpPr>
          <p:nvPr/>
        </p:nvCxnSpPr>
        <p:spPr bwMode="auto">
          <a:xfrm flipH="1">
            <a:off x="5114925" y="4503738"/>
            <a:ext cx="62230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 name="AutoShape 63"/>
          <p:cNvCxnSpPr>
            <a:cxnSpLocks noChangeShapeType="1"/>
            <a:stCxn id="15" idx="5"/>
            <a:endCxn id="17" idx="0"/>
          </p:cNvCxnSpPr>
          <p:nvPr/>
        </p:nvCxnSpPr>
        <p:spPr bwMode="auto">
          <a:xfrm>
            <a:off x="5114925" y="5416550"/>
            <a:ext cx="288925" cy="501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7" name="Oval 13"/>
          <p:cNvSpPr>
            <a:spLocks noChangeArrowheads="1"/>
          </p:cNvSpPr>
          <p:nvPr/>
        </p:nvSpPr>
        <p:spPr bwMode="auto">
          <a:xfrm>
            <a:off x="1104603" y="5127786"/>
            <a:ext cx="411163" cy="423862"/>
          </a:xfrm>
          <a:prstGeom prst="ellipse">
            <a:avLst/>
          </a:prstGeom>
          <a:solidFill>
            <a:schemeClr val="bg1"/>
          </a:solidFill>
          <a:ln w="9525">
            <a:solidFill>
              <a:schemeClr val="tx1"/>
            </a:solidFill>
            <a:round/>
            <a:headEnd/>
            <a:tailEnd/>
          </a:ln>
          <a:effectLst/>
        </p:spPr>
        <p:txBody>
          <a:bodyPr wrap="none" anchor="ctr"/>
          <a:lstStyle/>
          <a:p>
            <a:pPr algn="ctr"/>
            <a:r>
              <a:rPr lang="en-US" altLang="en-US" sz="2000">
                <a:solidFill>
                  <a:srgbClr val="C00000"/>
                </a:solidFill>
                <a:latin typeface="Courier New" pitchFamily="49" charset="0"/>
                <a:ea typeface="MS PGothic" pitchFamily="34" charset="-128"/>
              </a:rPr>
              <a:t>35</a:t>
            </a:r>
            <a:endParaRPr kumimoji="0" lang="en-US" altLang="en-US" sz="2000">
              <a:solidFill>
                <a:srgbClr val="C00000"/>
              </a:solidFill>
              <a:latin typeface="Courier New" pitchFamily="49" charset="0"/>
              <a:ea typeface="MS PGothic" pitchFamily="34" charset="-128"/>
            </a:endParaRPr>
          </a:p>
        </p:txBody>
      </p:sp>
      <p:cxnSp>
        <p:nvCxnSpPr>
          <p:cNvPr id="50" name="AutoShape 54"/>
          <p:cNvCxnSpPr>
            <a:cxnSpLocks noChangeShapeType="1"/>
            <a:endCxn id="37" idx="7"/>
          </p:cNvCxnSpPr>
          <p:nvPr/>
        </p:nvCxnSpPr>
        <p:spPr bwMode="auto">
          <a:xfrm flipH="1">
            <a:off x="1455553" y="4358481"/>
            <a:ext cx="951057" cy="83137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2317873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P spid="3" grpId="0"/>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3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03" name="Rectangle 67"/>
          <p:cNvSpPr>
            <a:spLocks noGrp="1" noChangeArrowheads="1"/>
          </p:cNvSpPr>
          <p:nvPr>
            <p:ph type="body" idx="1"/>
          </p:nvPr>
        </p:nvSpPr>
        <p:spPr>
          <a:xfrm>
            <a:off x="-11372850" y="-2957512"/>
            <a:ext cx="7848600" cy="5410200"/>
          </a:xfrm>
        </p:spPr>
        <p:txBody>
          <a:bodyPr/>
          <a:lstStyle/>
          <a:p>
            <a:r>
              <a:rPr lang="en-US" altLang="en-US">
                <a:solidFill>
                  <a:schemeClr val="tx1"/>
                </a:solidFill>
              </a:rPr>
              <a:t>Push the root onto the stack.</a:t>
            </a:r>
          </a:p>
          <a:p>
            <a:r>
              <a:rPr lang="en-US" altLang="en-US">
                <a:solidFill>
                  <a:schemeClr val="tx1"/>
                </a:solidFill>
              </a:rPr>
              <a:t>While the stack is not empty</a:t>
            </a:r>
          </a:p>
          <a:p>
            <a:pPr lvl="1"/>
            <a:r>
              <a:rPr lang="en-US" altLang="en-US"/>
              <a:t>pop the stack and visit it</a:t>
            </a:r>
          </a:p>
          <a:p>
            <a:pPr lvl="1"/>
            <a:r>
              <a:rPr lang="en-US" altLang="en-US"/>
              <a:t>push its two children</a:t>
            </a:r>
          </a:p>
        </p:txBody>
      </p:sp>
      <p:sp>
        <p:nvSpPr>
          <p:cNvPr id="30" name="Oval 10"/>
          <p:cNvSpPr>
            <a:spLocks noChangeArrowheads="1"/>
          </p:cNvSpPr>
          <p:nvPr/>
        </p:nvSpPr>
        <p:spPr bwMode="auto">
          <a:xfrm>
            <a:off x="4237038" y="1295400"/>
            <a:ext cx="411162" cy="411162"/>
          </a:xfrm>
          <a:prstGeom prst="ellipse">
            <a:avLst/>
          </a:prstGeom>
          <a:solidFill>
            <a:schemeClr val="bg1"/>
          </a:solidFill>
          <a:ln w="9525">
            <a:solidFill>
              <a:schemeClr val="tx1"/>
            </a:solidFill>
            <a:round/>
            <a:headEnd/>
            <a:tailEnd/>
          </a:ln>
          <a:effectLst/>
        </p:spPr>
        <p:txBody>
          <a:bodyPr wrap="none" anchor="ctr" anchorCtr="1"/>
          <a:lstStyle/>
          <a:p>
            <a:pPr algn="ctr"/>
            <a:r>
              <a:rPr kumimoji="0" lang="en-US" altLang="en-US" sz="2000">
                <a:solidFill>
                  <a:srgbClr val="C00000"/>
                </a:solidFill>
                <a:latin typeface="Courier New" pitchFamily="49" charset="0"/>
                <a:ea typeface="MS PGothic" pitchFamily="34" charset="-128"/>
              </a:rPr>
              <a:t>14</a:t>
            </a:r>
          </a:p>
        </p:txBody>
      </p:sp>
      <p:sp>
        <p:nvSpPr>
          <p:cNvPr id="31" name="Oval 11"/>
          <p:cNvSpPr>
            <a:spLocks noChangeArrowheads="1"/>
          </p:cNvSpPr>
          <p:nvPr/>
        </p:nvSpPr>
        <p:spPr bwMode="auto">
          <a:xfrm>
            <a:off x="2346397" y="1960562"/>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84</a:t>
            </a:r>
          </a:p>
        </p:txBody>
      </p:sp>
      <p:sp>
        <p:nvSpPr>
          <p:cNvPr id="32" name="Oval 12"/>
          <p:cNvSpPr>
            <a:spLocks noChangeArrowheads="1"/>
          </p:cNvSpPr>
          <p:nvPr/>
        </p:nvSpPr>
        <p:spPr bwMode="auto">
          <a:xfrm>
            <a:off x="5676900" y="2020887"/>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43</a:t>
            </a:r>
          </a:p>
        </p:txBody>
      </p:sp>
      <p:sp>
        <p:nvSpPr>
          <p:cNvPr id="33" name="Oval 13"/>
          <p:cNvSpPr>
            <a:spLocks noChangeArrowheads="1"/>
          </p:cNvSpPr>
          <p:nvPr/>
        </p:nvSpPr>
        <p:spPr bwMode="auto">
          <a:xfrm>
            <a:off x="1944678" y="2995773"/>
            <a:ext cx="411163" cy="4238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13</a:t>
            </a:r>
          </a:p>
        </p:txBody>
      </p:sp>
      <p:sp>
        <p:nvSpPr>
          <p:cNvPr id="34" name="Oval 14"/>
          <p:cNvSpPr>
            <a:spLocks noChangeArrowheads="1"/>
          </p:cNvSpPr>
          <p:nvPr/>
        </p:nvSpPr>
        <p:spPr bwMode="auto">
          <a:xfrm>
            <a:off x="3382963" y="2933700"/>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16</a:t>
            </a:r>
          </a:p>
        </p:txBody>
      </p:sp>
      <p:sp>
        <p:nvSpPr>
          <p:cNvPr id="35" name="Oval 15"/>
          <p:cNvSpPr>
            <a:spLocks noChangeArrowheads="1"/>
          </p:cNvSpPr>
          <p:nvPr/>
        </p:nvSpPr>
        <p:spPr bwMode="auto">
          <a:xfrm>
            <a:off x="4764088" y="2933700"/>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33</a:t>
            </a:r>
          </a:p>
        </p:txBody>
      </p:sp>
      <p:sp>
        <p:nvSpPr>
          <p:cNvPr id="36" name="Oval 16"/>
          <p:cNvSpPr>
            <a:spLocks noChangeArrowheads="1"/>
          </p:cNvSpPr>
          <p:nvPr/>
        </p:nvSpPr>
        <p:spPr bwMode="auto">
          <a:xfrm>
            <a:off x="6697663" y="2933700"/>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97</a:t>
            </a:r>
          </a:p>
        </p:txBody>
      </p:sp>
      <p:sp>
        <p:nvSpPr>
          <p:cNvPr id="37" name="Oval 17"/>
          <p:cNvSpPr>
            <a:spLocks noChangeArrowheads="1"/>
          </p:cNvSpPr>
          <p:nvPr/>
        </p:nvSpPr>
        <p:spPr bwMode="auto">
          <a:xfrm>
            <a:off x="5197475" y="3786187"/>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64</a:t>
            </a:r>
          </a:p>
        </p:txBody>
      </p:sp>
      <p:sp>
        <p:nvSpPr>
          <p:cNvPr id="38" name="Oval 18"/>
          <p:cNvSpPr>
            <a:spLocks noChangeArrowheads="1"/>
          </p:cNvSpPr>
          <p:nvPr/>
        </p:nvSpPr>
        <p:spPr bwMode="auto">
          <a:xfrm>
            <a:off x="2840038" y="3778250"/>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99</a:t>
            </a:r>
          </a:p>
        </p:txBody>
      </p:sp>
      <p:sp>
        <p:nvSpPr>
          <p:cNvPr id="39" name="Oval 19"/>
          <p:cNvSpPr>
            <a:spLocks noChangeArrowheads="1"/>
          </p:cNvSpPr>
          <p:nvPr/>
        </p:nvSpPr>
        <p:spPr bwMode="auto">
          <a:xfrm>
            <a:off x="3852863" y="3768725"/>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72</a:t>
            </a:r>
          </a:p>
        </p:txBody>
      </p:sp>
      <p:sp>
        <p:nvSpPr>
          <p:cNvPr id="40" name="Oval 20"/>
          <p:cNvSpPr>
            <a:spLocks noChangeArrowheads="1"/>
          </p:cNvSpPr>
          <p:nvPr/>
        </p:nvSpPr>
        <p:spPr bwMode="auto">
          <a:xfrm>
            <a:off x="1993900" y="3776662"/>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53</a:t>
            </a:r>
          </a:p>
        </p:txBody>
      </p:sp>
      <p:cxnSp>
        <p:nvCxnSpPr>
          <p:cNvPr id="41" name="AutoShape 53"/>
          <p:cNvCxnSpPr>
            <a:cxnSpLocks noChangeShapeType="1"/>
            <a:stCxn id="30" idx="2"/>
            <a:endCxn id="31" idx="7"/>
          </p:cNvCxnSpPr>
          <p:nvPr/>
        </p:nvCxnSpPr>
        <p:spPr bwMode="auto">
          <a:xfrm flipH="1">
            <a:off x="2697347" y="1500981"/>
            <a:ext cx="1539691" cy="51979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0"/>
          </p:cNvCxnSpPr>
          <p:nvPr/>
        </p:nvCxnSpPr>
        <p:spPr bwMode="auto">
          <a:xfrm flipH="1">
            <a:off x="2150260" y="2311512"/>
            <a:ext cx="256350" cy="68426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697347" y="2311512"/>
            <a:ext cx="745829" cy="68240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3284537"/>
            <a:ext cx="396875" cy="4937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3284537"/>
            <a:ext cx="325438" cy="48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4"/>
          </p:cNvCxnSpPr>
          <p:nvPr/>
        </p:nvCxnSpPr>
        <p:spPr bwMode="auto">
          <a:xfrm>
            <a:off x="2150260" y="3419635"/>
            <a:ext cx="15839" cy="40814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1500981"/>
            <a:ext cx="1088913" cy="58011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2371725"/>
            <a:ext cx="73025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2371725"/>
            <a:ext cx="62230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3284537"/>
            <a:ext cx="288925" cy="501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Oval 13"/>
          <p:cNvSpPr>
            <a:spLocks noChangeArrowheads="1"/>
          </p:cNvSpPr>
          <p:nvPr/>
        </p:nvSpPr>
        <p:spPr bwMode="auto">
          <a:xfrm>
            <a:off x="1104603" y="2995773"/>
            <a:ext cx="411163" cy="423862"/>
          </a:xfrm>
          <a:prstGeom prst="ellipse">
            <a:avLst/>
          </a:prstGeom>
          <a:solidFill>
            <a:schemeClr val="bg1"/>
          </a:solidFill>
          <a:ln w="9525">
            <a:solidFill>
              <a:schemeClr val="tx1"/>
            </a:solidFill>
            <a:round/>
            <a:headEnd/>
            <a:tailEnd/>
          </a:ln>
          <a:effectLst/>
        </p:spPr>
        <p:txBody>
          <a:bodyPr wrap="none" anchor="ctr"/>
          <a:lstStyle/>
          <a:p>
            <a:pPr algn="ctr"/>
            <a:r>
              <a:rPr lang="en-US" altLang="en-US" sz="2000">
                <a:solidFill>
                  <a:srgbClr val="C00000"/>
                </a:solidFill>
                <a:latin typeface="Courier New" pitchFamily="49" charset="0"/>
                <a:ea typeface="MS PGothic" pitchFamily="34" charset="-128"/>
              </a:rPr>
              <a:t>35</a:t>
            </a:r>
            <a:endParaRPr kumimoji="0" lang="en-US" altLang="en-US" sz="2000">
              <a:solidFill>
                <a:srgbClr val="C00000"/>
              </a:solidFill>
              <a:latin typeface="Courier New" pitchFamily="49" charset="0"/>
              <a:ea typeface="MS PGothic" pitchFamily="34" charset="-128"/>
            </a:endParaRPr>
          </a:p>
        </p:txBody>
      </p:sp>
      <p:cxnSp>
        <p:nvCxnSpPr>
          <p:cNvPr id="52" name="AutoShape 54"/>
          <p:cNvCxnSpPr>
            <a:cxnSpLocks noChangeShapeType="1"/>
            <a:endCxn id="51" idx="7"/>
          </p:cNvCxnSpPr>
          <p:nvPr/>
        </p:nvCxnSpPr>
        <p:spPr bwMode="auto">
          <a:xfrm flipH="1">
            <a:off x="1455553" y="2226468"/>
            <a:ext cx="951057" cy="83137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9" name="Oval 32"/>
          <p:cNvSpPr>
            <a:spLocks noChangeArrowheads="1"/>
          </p:cNvSpPr>
          <p:nvPr/>
        </p:nvSpPr>
        <p:spPr bwMode="auto">
          <a:xfrm>
            <a:off x="4237038" y="1295400"/>
            <a:ext cx="411162" cy="41116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a:solidFill>
                  <a:schemeClr val="bg1"/>
                </a:solidFill>
                <a:latin typeface="Courier New" pitchFamily="49" charset="0"/>
                <a:ea typeface="MS PGothic" pitchFamily="34" charset="-128"/>
              </a:rPr>
              <a:t>14</a:t>
            </a:r>
          </a:p>
        </p:txBody>
      </p:sp>
      <p:sp>
        <p:nvSpPr>
          <p:cNvPr id="63" name="Oval 32"/>
          <p:cNvSpPr>
            <a:spLocks noChangeArrowheads="1"/>
          </p:cNvSpPr>
          <p:nvPr/>
        </p:nvSpPr>
        <p:spPr bwMode="auto">
          <a:xfrm>
            <a:off x="2328617" y="1959390"/>
            <a:ext cx="411162" cy="41116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lang="en-US" altLang="en-US" sz="2000">
                <a:solidFill>
                  <a:schemeClr val="bg1"/>
                </a:solidFill>
                <a:latin typeface="Courier New" pitchFamily="49" charset="0"/>
                <a:ea typeface="MS PGothic" pitchFamily="34" charset="-128"/>
              </a:rPr>
              <a:t>8</a:t>
            </a:r>
            <a:r>
              <a:rPr kumimoji="0" lang="en-US" altLang="en-US" sz="2000" b="1">
                <a:solidFill>
                  <a:schemeClr val="bg1"/>
                </a:solidFill>
                <a:latin typeface="Courier New" pitchFamily="49" charset="0"/>
                <a:ea typeface="MS PGothic" pitchFamily="34" charset="-128"/>
              </a:rPr>
              <a:t>4</a:t>
            </a:r>
          </a:p>
        </p:txBody>
      </p:sp>
      <p:sp>
        <p:nvSpPr>
          <p:cNvPr id="64" name="Oval 32"/>
          <p:cNvSpPr>
            <a:spLocks noChangeArrowheads="1"/>
          </p:cNvSpPr>
          <p:nvPr/>
        </p:nvSpPr>
        <p:spPr bwMode="auto">
          <a:xfrm>
            <a:off x="1104604" y="3006114"/>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35</a:t>
            </a:r>
          </a:p>
        </p:txBody>
      </p:sp>
      <p:sp>
        <p:nvSpPr>
          <p:cNvPr id="65" name="Oval 32"/>
          <p:cNvSpPr>
            <a:spLocks noChangeArrowheads="1"/>
          </p:cNvSpPr>
          <p:nvPr/>
        </p:nvSpPr>
        <p:spPr bwMode="auto">
          <a:xfrm>
            <a:off x="1936970" y="3014004"/>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13</a:t>
            </a:r>
          </a:p>
        </p:txBody>
      </p:sp>
      <p:sp>
        <p:nvSpPr>
          <p:cNvPr id="66" name="Oval 32"/>
          <p:cNvSpPr>
            <a:spLocks noChangeArrowheads="1"/>
          </p:cNvSpPr>
          <p:nvPr/>
        </p:nvSpPr>
        <p:spPr bwMode="auto">
          <a:xfrm>
            <a:off x="3384770" y="2951872"/>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16</a:t>
            </a:r>
          </a:p>
        </p:txBody>
      </p:sp>
      <p:sp>
        <p:nvSpPr>
          <p:cNvPr id="67" name="Oval 32"/>
          <p:cNvSpPr>
            <a:spLocks noChangeArrowheads="1"/>
          </p:cNvSpPr>
          <p:nvPr/>
        </p:nvSpPr>
        <p:spPr bwMode="auto">
          <a:xfrm>
            <a:off x="2833688" y="3801427"/>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99</a:t>
            </a:r>
          </a:p>
        </p:txBody>
      </p:sp>
      <p:sp>
        <p:nvSpPr>
          <p:cNvPr id="68" name="Oval 32"/>
          <p:cNvSpPr>
            <a:spLocks noChangeArrowheads="1"/>
          </p:cNvSpPr>
          <p:nvPr/>
        </p:nvSpPr>
        <p:spPr bwMode="auto">
          <a:xfrm>
            <a:off x="1995268" y="3790072"/>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53</a:t>
            </a:r>
          </a:p>
        </p:txBody>
      </p:sp>
      <p:sp>
        <p:nvSpPr>
          <p:cNvPr id="71" name="Oval 32"/>
          <p:cNvSpPr>
            <a:spLocks noChangeArrowheads="1"/>
          </p:cNvSpPr>
          <p:nvPr/>
        </p:nvSpPr>
        <p:spPr bwMode="auto">
          <a:xfrm>
            <a:off x="6697663" y="2933700"/>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97</a:t>
            </a:r>
          </a:p>
        </p:txBody>
      </p:sp>
      <p:sp>
        <p:nvSpPr>
          <p:cNvPr id="72" name="Oval 32"/>
          <p:cNvSpPr>
            <a:spLocks noChangeArrowheads="1"/>
          </p:cNvSpPr>
          <p:nvPr/>
        </p:nvSpPr>
        <p:spPr bwMode="auto">
          <a:xfrm>
            <a:off x="5184007" y="3786187"/>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lang="en-US" altLang="en-US" sz="2000">
                <a:solidFill>
                  <a:schemeClr val="bg1"/>
                </a:solidFill>
                <a:latin typeface="Courier New" pitchFamily="49" charset="0"/>
                <a:ea typeface="MS PGothic" pitchFamily="34" charset="-128"/>
              </a:rPr>
              <a:t>6</a:t>
            </a:r>
            <a:r>
              <a:rPr kumimoji="0" lang="en-US" altLang="en-US" sz="2000" b="1">
                <a:solidFill>
                  <a:schemeClr val="bg1"/>
                </a:solidFill>
                <a:latin typeface="Courier New" pitchFamily="49" charset="0"/>
                <a:ea typeface="MS PGothic" pitchFamily="34" charset="-128"/>
              </a:rPr>
              <a:t>4</a:t>
            </a:r>
          </a:p>
        </p:txBody>
      </p:sp>
      <p:sp>
        <p:nvSpPr>
          <p:cNvPr id="73" name="Oval 32"/>
          <p:cNvSpPr>
            <a:spLocks noChangeArrowheads="1"/>
          </p:cNvSpPr>
          <p:nvPr/>
        </p:nvSpPr>
        <p:spPr bwMode="auto">
          <a:xfrm>
            <a:off x="4764088" y="2933700"/>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33</a:t>
            </a:r>
          </a:p>
        </p:txBody>
      </p:sp>
      <p:sp>
        <p:nvSpPr>
          <p:cNvPr id="74" name="Oval 32"/>
          <p:cNvSpPr>
            <a:spLocks noChangeArrowheads="1"/>
          </p:cNvSpPr>
          <p:nvPr/>
        </p:nvSpPr>
        <p:spPr bwMode="auto">
          <a:xfrm>
            <a:off x="5676901" y="2020887"/>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43</a:t>
            </a:r>
          </a:p>
        </p:txBody>
      </p:sp>
      <p:sp>
        <p:nvSpPr>
          <p:cNvPr id="75" name="Oval 32"/>
          <p:cNvSpPr>
            <a:spLocks noChangeArrowheads="1"/>
          </p:cNvSpPr>
          <p:nvPr/>
        </p:nvSpPr>
        <p:spPr bwMode="auto">
          <a:xfrm>
            <a:off x="3834704" y="3768725"/>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72</a:t>
            </a:r>
          </a:p>
        </p:txBody>
      </p:sp>
      <p:sp>
        <p:nvSpPr>
          <p:cNvPr id="10" name="TextBox 9"/>
          <p:cNvSpPr txBox="1"/>
          <p:nvPr/>
        </p:nvSpPr>
        <p:spPr bwMode="auto">
          <a:xfrm>
            <a:off x="194925" y="4724400"/>
            <a:ext cx="864427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marL="0" indent="0" algn="l" eaLnBrk="1" hangingPunct="1">
              <a:buFont typeface="Wingdings" pitchFamily="2" charset="2"/>
              <a:buNone/>
            </a:pPr>
            <a:r>
              <a:rPr lang="en-US" sz="2800" b="0" kern="0">
                <a:solidFill>
                  <a:schemeClr val="tx1"/>
                </a:solidFill>
                <a:latin typeface="+mn-lt"/>
              </a:rPr>
              <a:t>Do đó các đỉnh lần lượt được duyệt là: </a:t>
            </a:r>
          </a:p>
          <a:p>
            <a:pPr marL="0" indent="0" algn="l" eaLnBrk="1" hangingPunct="1">
              <a:buFont typeface="Wingdings" pitchFamily="2" charset="2"/>
              <a:buNone/>
            </a:pPr>
            <a:r>
              <a:rPr lang="en-US" sz="2800" b="0" kern="0">
                <a:solidFill>
                  <a:schemeClr val="tx1"/>
                </a:solidFill>
                <a:latin typeface="+mn-lt"/>
              </a:rPr>
              <a:t>      </a:t>
            </a:r>
            <a:r>
              <a:rPr lang="en-US" sz="2800" kern="0">
                <a:solidFill>
                  <a:srgbClr val="0000FF"/>
                </a:solidFill>
                <a:latin typeface="+mn-lt"/>
              </a:rPr>
              <a:t>14, 84, 35, 13, 53, 16, 99, 72, 43, 33, 64, 97 </a:t>
            </a:r>
          </a:p>
        </p:txBody>
      </p:sp>
    </p:spTree>
    <p:extLst>
      <p:ext uri="{BB962C8B-B14F-4D97-AF65-F5344CB8AC3E}">
        <p14:creationId xmlns:p14="http://schemas.microsoft.com/office/powerpoint/2010/main" val="292197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3" grpId="0" animBg="1"/>
      <p:bldP spid="64" grpId="0" animBg="1"/>
      <p:bldP spid="65" grpId="0" animBg="1"/>
      <p:bldP spid="66" grpId="0" animBg="1"/>
      <p:bldP spid="67" grpId="0" animBg="1"/>
      <p:bldP spid="68" grpId="0" animBg="1"/>
      <p:bldP spid="71" grpId="0" animBg="1"/>
      <p:bldP spid="72" grpId="0" animBg="1"/>
      <p:bldP spid="73" grpId="0" animBg="1"/>
      <p:bldP spid="74" grpId="0" animBg="1"/>
      <p:bldP spid="75" grpId="0" animBg="1"/>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152400" y="1066800"/>
            <a:ext cx="8534400" cy="1752600"/>
          </a:xfrm>
        </p:spPr>
        <p:txBody>
          <a:bodyPr/>
          <a:lstStyle/>
          <a:p>
            <a:pPr algn="just" eaLnBrk="1" hangingPunct="1">
              <a:spcAft>
                <a:spcPts val="600"/>
              </a:spcAft>
              <a:buClr>
                <a:srgbClr val="0000FF"/>
              </a:buClr>
              <a:buSzPct val="90000"/>
              <a:buFont typeface="Wingdings" panose="05000000000000000000" pitchFamily="2" charset="2"/>
              <a:buChar char="Ø"/>
            </a:pPr>
            <a:r>
              <a:rPr lang="vi-VN" altLang="en-US"/>
              <a:t>Dùng phép duyệt hậu thứ tự để lần lượt duyệt cây con</a:t>
            </a:r>
            <a:r>
              <a:rPr lang="en-US" altLang="en-US"/>
              <a:t> </a:t>
            </a:r>
            <a:r>
              <a:rPr lang="vi-VN" altLang="en-US" i="1"/>
              <a:t>T</a:t>
            </a:r>
            <a:r>
              <a:rPr lang="vi-VN" altLang="en-US" baseline="-25000"/>
              <a:t>1</a:t>
            </a:r>
            <a:r>
              <a:rPr lang="vi-VN" altLang="en-US"/>
              <a:t>,</a:t>
            </a:r>
            <a:r>
              <a:rPr lang="en-US" altLang="en-US"/>
              <a:t> </a:t>
            </a:r>
            <a:r>
              <a:rPr lang="vi-VN" altLang="en-US" i="1"/>
              <a:t>T</a:t>
            </a:r>
            <a:r>
              <a:rPr lang="vi-VN" altLang="en-US" baseline="-25000"/>
              <a:t>2</a:t>
            </a:r>
            <a:r>
              <a:rPr lang="vi-VN" altLang="en-US"/>
              <a:t>,…. từ trái sang phải</a:t>
            </a:r>
            <a:r>
              <a:rPr lang="en-US" altLang="en-US"/>
              <a:t>.</a:t>
            </a:r>
          </a:p>
          <a:p>
            <a:pPr algn="just" eaLnBrk="1" hangingPunct="1">
              <a:spcAft>
                <a:spcPts val="600"/>
              </a:spcAft>
              <a:buClr>
                <a:srgbClr val="0000FF"/>
              </a:buClr>
              <a:buSzPct val="90000"/>
              <a:buFont typeface="Wingdings" panose="05000000000000000000" pitchFamily="2" charset="2"/>
              <a:buChar char="Ø"/>
            </a:pPr>
            <a:r>
              <a:rPr lang="vi-VN" altLang="en-US"/>
              <a:t>Đến gốc </a:t>
            </a:r>
            <a:r>
              <a:rPr lang="vi-VN" altLang="en-US" i="1"/>
              <a:t>r</a:t>
            </a:r>
            <a:r>
              <a:rPr lang="vi-VN" altLang="en-US"/>
              <a:t>.</a:t>
            </a:r>
            <a:endParaRPr lang="en-US" altLang="en-US"/>
          </a:p>
        </p:txBody>
      </p:sp>
      <p:sp>
        <p:nvSpPr>
          <p:cNvPr id="8" name="TextBox 7"/>
          <p:cNvSpPr txBox="1"/>
          <p:nvPr/>
        </p:nvSpPr>
        <p:spPr>
          <a:xfrm>
            <a:off x="152400" y="207258"/>
            <a:ext cx="8763000" cy="630942"/>
          </a:xfrm>
          <a:prstGeom prst="rect">
            <a:avLst/>
          </a:prstGeom>
          <a:noFill/>
        </p:spPr>
        <p:txBody>
          <a:bodyPr wrap="square" rtlCol="0">
            <a:spAutoFit/>
          </a:bodyPr>
          <a:lstStyle/>
          <a:p>
            <a:pPr algn="l"/>
            <a:r>
              <a:rPr lang="en-US" sz="3500">
                <a:solidFill>
                  <a:srgbClr val="FFFF66"/>
                </a:solidFill>
                <a:latin typeface="+mj-lt"/>
              </a:rPr>
              <a:t>Phép duyệt hậu thứ tự</a:t>
            </a:r>
          </a:p>
        </p:txBody>
      </p:sp>
      <p:sp>
        <p:nvSpPr>
          <p:cNvPr id="3" name="TextBox 2"/>
          <p:cNvSpPr txBox="1"/>
          <p:nvPr/>
        </p:nvSpPr>
        <p:spPr bwMode="auto">
          <a:xfrm>
            <a:off x="304800" y="2829580"/>
            <a:ext cx="5562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marL="0" indent="0" algn="l" eaLnBrk="1" hangingPunct="1">
              <a:buFont typeface="Wingdings" pitchFamily="2" charset="2"/>
              <a:buNone/>
            </a:pPr>
            <a:r>
              <a:rPr lang="en-US" sz="2800" kern="0">
                <a:solidFill>
                  <a:srgbClr val="0000FF"/>
                </a:solidFill>
                <a:latin typeface="+mn-lt"/>
              </a:rPr>
              <a:t>Ví dụ. </a:t>
            </a:r>
            <a:r>
              <a:rPr lang="en-US" sz="2800" b="0" kern="0">
                <a:solidFill>
                  <a:schemeClr val="tx1"/>
                </a:solidFill>
                <a:latin typeface="+mn-lt"/>
              </a:rPr>
              <a:t>Duyệt cây sau</a:t>
            </a:r>
          </a:p>
        </p:txBody>
      </p:sp>
      <p:sp>
        <p:nvSpPr>
          <p:cNvPr id="10" name="Oval 10"/>
          <p:cNvSpPr>
            <a:spLocks noChangeArrowheads="1"/>
          </p:cNvSpPr>
          <p:nvPr/>
        </p:nvSpPr>
        <p:spPr bwMode="auto">
          <a:xfrm>
            <a:off x="4237038" y="3427413"/>
            <a:ext cx="411162" cy="411162"/>
          </a:xfrm>
          <a:prstGeom prst="ellipse">
            <a:avLst/>
          </a:prstGeom>
          <a:solidFill>
            <a:schemeClr val="bg1"/>
          </a:solidFill>
          <a:ln w="9525">
            <a:solidFill>
              <a:schemeClr val="tx1"/>
            </a:solidFill>
            <a:round/>
            <a:headEnd/>
            <a:tailEnd/>
          </a:ln>
          <a:effectLst/>
        </p:spPr>
        <p:txBody>
          <a:bodyPr wrap="none" anchor="ctr" anchorCtr="1"/>
          <a:lstStyle/>
          <a:p>
            <a:pPr algn="ctr"/>
            <a:r>
              <a:rPr kumimoji="0" lang="en-US" altLang="en-US" sz="2000">
                <a:solidFill>
                  <a:srgbClr val="C00000"/>
                </a:solidFill>
                <a:latin typeface="Courier New" pitchFamily="49" charset="0"/>
                <a:ea typeface="MS PGothic" pitchFamily="34" charset="-128"/>
              </a:rPr>
              <a:t>14</a:t>
            </a:r>
          </a:p>
        </p:txBody>
      </p:sp>
      <p:sp>
        <p:nvSpPr>
          <p:cNvPr id="11" name="Oval 11"/>
          <p:cNvSpPr>
            <a:spLocks noChangeArrowheads="1"/>
          </p:cNvSpPr>
          <p:nvPr/>
        </p:nvSpPr>
        <p:spPr bwMode="auto">
          <a:xfrm>
            <a:off x="2346397" y="4092575"/>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84</a:t>
            </a:r>
          </a:p>
        </p:txBody>
      </p:sp>
      <p:sp>
        <p:nvSpPr>
          <p:cNvPr id="12" name="Oval 12"/>
          <p:cNvSpPr>
            <a:spLocks noChangeArrowheads="1"/>
          </p:cNvSpPr>
          <p:nvPr/>
        </p:nvSpPr>
        <p:spPr bwMode="auto">
          <a:xfrm>
            <a:off x="5676900" y="4152900"/>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43</a:t>
            </a:r>
          </a:p>
        </p:txBody>
      </p:sp>
      <p:sp>
        <p:nvSpPr>
          <p:cNvPr id="13" name="Oval 13"/>
          <p:cNvSpPr>
            <a:spLocks noChangeArrowheads="1"/>
          </p:cNvSpPr>
          <p:nvPr/>
        </p:nvSpPr>
        <p:spPr bwMode="auto">
          <a:xfrm>
            <a:off x="1944678" y="5127786"/>
            <a:ext cx="411163" cy="4238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13</a:t>
            </a:r>
          </a:p>
        </p:txBody>
      </p:sp>
      <p:sp>
        <p:nvSpPr>
          <p:cNvPr id="14" name="Oval 14"/>
          <p:cNvSpPr>
            <a:spLocks noChangeArrowheads="1"/>
          </p:cNvSpPr>
          <p:nvPr/>
        </p:nvSpPr>
        <p:spPr bwMode="auto">
          <a:xfrm>
            <a:off x="3382963" y="5065713"/>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16</a:t>
            </a:r>
          </a:p>
        </p:txBody>
      </p:sp>
      <p:sp>
        <p:nvSpPr>
          <p:cNvPr id="15" name="Oval 15"/>
          <p:cNvSpPr>
            <a:spLocks noChangeArrowheads="1"/>
          </p:cNvSpPr>
          <p:nvPr/>
        </p:nvSpPr>
        <p:spPr bwMode="auto">
          <a:xfrm>
            <a:off x="4764088" y="5065713"/>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33</a:t>
            </a:r>
          </a:p>
        </p:txBody>
      </p:sp>
      <p:sp>
        <p:nvSpPr>
          <p:cNvPr id="16" name="Oval 16"/>
          <p:cNvSpPr>
            <a:spLocks noChangeArrowheads="1"/>
          </p:cNvSpPr>
          <p:nvPr/>
        </p:nvSpPr>
        <p:spPr bwMode="auto">
          <a:xfrm>
            <a:off x="6697663" y="5065713"/>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97</a:t>
            </a:r>
          </a:p>
        </p:txBody>
      </p:sp>
      <p:sp>
        <p:nvSpPr>
          <p:cNvPr id="17" name="Oval 17"/>
          <p:cNvSpPr>
            <a:spLocks noChangeArrowheads="1"/>
          </p:cNvSpPr>
          <p:nvPr/>
        </p:nvSpPr>
        <p:spPr bwMode="auto">
          <a:xfrm>
            <a:off x="5197475" y="5918200"/>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64</a:t>
            </a:r>
          </a:p>
        </p:txBody>
      </p:sp>
      <p:sp>
        <p:nvSpPr>
          <p:cNvPr id="18" name="Oval 18"/>
          <p:cNvSpPr>
            <a:spLocks noChangeArrowheads="1"/>
          </p:cNvSpPr>
          <p:nvPr/>
        </p:nvSpPr>
        <p:spPr bwMode="auto">
          <a:xfrm>
            <a:off x="2840038" y="5910263"/>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99</a:t>
            </a:r>
          </a:p>
        </p:txBody>
      </p:sp>
      <p:sp>
        <p:nvSpPr>
          <p:cNvPr id="19" name="Oval 19"/>
          <p:cNvSpPr>
            <a:spLocks noChangeArrowheads="1"/>
          </p:cNvSpPr>
          <p:nvPr/>
        </p:nvSpPr>
        <p:spPr bwMode="auto">
          <a:xfrm>
            <a:off x="3852863" y="5900738"/>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72</a:t>
            </a:r>
          </a:p>
        </p:txBody>
      </p:sp>
      <p:sp>
        <p:nvSpPr>
          <p:cNvPr id="20" name="Oval 20"/>
          <p:cNvSpPr>
            <a:spLocks noChangeArrowheads="1"/>
          </p:cNvSpPr>
          <p:nvPr/>
        </p:nvSpPr>
        <p:spPr bwMode="auto">
          <a:xfrm>
            <a:off x="1993900" y="5908675"/>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53</a:t>
            </a:r>
          </a:p>
        </p:txBody>
      </p:sp>
      <p:cxnSp>
        <p:nvCxnSpPr>
          <p:cNvPr id="21" name="AutoShape 53"/>
          <p:cNvCxnSpPr>
            <a:cxnSpLocks noChangeShapeType="1"/>
            <a:stCxn id="10" idx="2"/>
            <a:endCxn id="11" idx="7"/>
          </p:cNvCxnSpPr>
          <p:nvPr/>
        </p:nvCxnSpPr>
        <p:spPr bwMode="auto">
          <a:xfrm flipH="1">
            <a:off x="2697347" y="3632994"/>
            <a:ext cx="1539691" cy="51979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 name="AutoShape 54"/>
          <p:cNvCxnSpPr>
            <a:cxnSpLocks noChangeShapeType="1"/>
            <a:stCxn id="11" idx="3"/>
            <a:endCxn id="13" idx="0"/>
          </p:cNvCxnSpPr>
          <p:nvPr/>
        </p:nvCxnSpPr>
        <p:spPr bwMode="auto">
          <a:xfrm flipH="1">
            <a:off x="2150260" y="4443525"/>
            <a:ext cx="256350" cy="68426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 name="AutoShape 55"/>
          <p:cNvCxnSpPr>
            <a:cxnSpLocks noChangeShapeType="1"/>
            <a:stCxn id="11" idx="5"/>
            <a:endCxn id="14" idx="1"/>
          </p:cNvCxnSpPr>
          <p:nvPr/>
        </p:nvCxnSpPr>
        <p:spPr bwMode="auto">
          <a:xfrm>
            <a:off x="2697347" y="4443525"/>
            <a:ext cx="745829" cy="68240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 name="AutoShape 56"/>
          <p:cNvCxnSpPr>
            <a:cxnSpLocks noChangeShapeType="1"/>
            <a:stCxn id="14" idx="3"/>
            <a:endCxn id="18" idx="0"/>
          </p:cNvCxnSpPr>
          <p:nvPr/>
        </p:nvCxnSpPr>
        <p:spPr bwMode="auto">
          <a:xfrm flipH="1">
            <a:off x="3046413" y="5416550"/>
            <a:ext cx="396875" cy="4937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5" name="AutoShape 57"/>
          <p:cNvCxnSpPr>
            <a:cxnSpLocks noChangeShapeType="1"/>
            <a:stCxn id="14" idx="5"/>
            <a:endCxn id="19" idx="0"/>
          </p:cNvCxnSpPr>
          <p:nvPr/>
        </p:nvCxnSpPr>
        <p:spPr bwMode="auto">
          <a:xfrm>
            <a:off x="3733800" y="5416550"/>
            <a:ext cx="325438" cy="48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 name="AutoShape 58"/>
          <p:cNvCxnSpPr>
            <a:cxnSpLocks noChangeShapeType="1"/>
            <a:stCxn id="13" idx="4"/>
          </p:cNvCxnSpPr>
          <p:nvPr/>
        </p:nvCxnSpPr>
        <p:spPr bwMode="auto">
          <a:xfrm>
            <a:off x="2150260" y="5551648"/>
            <a:ext cx="15839" cy="40814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 name="AutoShape 59"/>
          <p:cNvCxnSpPr>
            <a:cxnSpLocks noChangeShapeType="1"/>
            <a:stCxn id="10" idx="6"/>
            <a:endCxn id="12" idx="1"/>
          </p:cNvCxnSpPr>
          <p:nvPr/>
        </p:nvCxnSpPr>
        <p:spPr bwMode="auto">
          <a:xfrm>
            <a:off x="4648200" y="3633788"/>
            <a:ext cx="1089025" cy="5794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 name="AutoShape 60"/>
          <p:cNvCxnSpPr>
            <a:cxnSpLocks noChangeShapeType="1"/>
            <a:stCxn id="16" idx="1"/>
            <a:endCxn id="12" idx="5"/>
          </p:cNvCxnSpPr>
          <p:nvPr/>
        </p:nvCxnSpPr>
        <p:spPr bwMode="auto">
          <a:xfrm flipH="1" flipV="1">
            <a:off x="6027738" y="4503738"/>
            <a:ext cx="73025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 name="AutoShape 62"/>
          <p:cNvCxnSpPr>
            <a:cxnSpLocks noChangeShapeType="1"/>
            <a:stCxn id="12" idx="3"/>
            <a:endCxn id="15" idx="7"/>
          </p:cNvCxnSpPr>
          <p:nvPr/>
        </p:nvCxnSpPr>
        <p:spPr bwMode="auto">
          <a:xfrm flipH="1">
            <a:off x="5114925" y="4503738"/>
            <a:ext cx="62230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 name="AutoShape 63"/>
          <p:cNvCxnSpPr>
            <a:cxnSpLocks noChangeShapeType="1"/>
            <a:stCxn id="15" idx="5"/>
            <a:endCxn id="17" idx="0"/>
          </p:cNvCxnSpPr>
          <p:nvPr/>
        </p:nvCxnSpPr>
        <p:spPr bwMode="auto">
          <a:xfrm>
            <a:off x="5114925" y="5416550"/>
            <a:ext cx="288925" cy="501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7" name="Oval 13"/>
          <p:cNvSpPr>
            <a:spLocks noChangeArrowheads="1"/>
          </p:cNvSpPr>
          <p:nvPr/>
        </p:nvSpPr>
        <p:spPr bwMode="auto">
          <a:xfrm>
            <a:off x="1104603" y="5127786"/>
            <a:ext cx="411163" cy="423862"/>
          </a:xfrm>
          <a:prstGeom prst="ellipse">
            <a:avLst/>
          </a:prstGeom>
          <a:solidFill>
            <a:schemeClr val="bg1"/>
          </a:solidFill>
          <a:ln w="9525">
            <a:solidFill>
              <a:schemeClr val="tx1"/>
            </a:solidFill>
            <a:round/>
            <a:headEnd/>
            <a:tailEnd/>
          </a:ln>
          <a:effectLst/>
        </p:spPr>
        <p:txBody>
          <a:bodyPr wrap="none" anchor="ctr"/>
          <a:lstStyle/>
          <a:p>
            <a:pPr algn="ctr"/>
            <a:r>
              <a:rPr lang="en-US" altLang="en-US" sz="2000">
                <a:solidFill>
                  <a:srgbClr val="C00000"/>
                </a:solidFill>
                <a:latin typeface="Courier New" pitchFamily="49" charset="0"/>
                <a:ea typeface="MS PGothic" pitchFamily="34" charset="-128"/>
              </a:rPr>
              <a:t>35</a:t>
            </a:r>
            <a:endParaRPr kumimoji="0" lang="en-US" altLang="en-US" sz="2000">
              <a:solidFill>
                <a:srgbClr val="C00000"/>
              </a:solidFill>
              <a:latin typeface="Courier New" pitchFamily="49" charset="0"/>
              <a:ea typeface="MS PGothic" pitchFamily="34" charset="-128"/>
            </a:endParaRPr>
          </a:p>
        </p:txBody>
      </p:sp>
      <p:cxnSp>
        <p:nvCxnSpPr>
          <p:cNvPr id="50" name="AutoShape 54"/>
          <p:cNvCxnSpPr>
            <a:cxnSpLocks noChangeShapeType="1"/>
            <a:endCxn id="37" idx="7"/>
          </p:cNvCxnSpPr>
          <p:nvPr/>
        </p:nvCxnSpPr>
        <p:spPr bwMode="auto">
          <a:xfrm flipH="1">
            <a:off x="1455553" y="4358481"/>
            <a:ext cx="951057" cy="83137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3519996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P spid="3" grpId="0"/>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3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03" name="Rectangle 67"/>
          <p:cNvSpPr>
            <a:spLocks noGrp="1" noChangeArrowheads="1"/>
          </p:cNvSpPr>
          <p:nvPr>
            <p:ph type="body" idx="1"/>
          </p:nvPr>
        </p:nvSpPr>
        <p:spPr>
          <a:xfrm>
            <a:off x="-11372850" y="-2957512"/>
            <a:ext cx="7848600" cy="5410200"/>
          </a:xfrm>
        </p:spPr>
        <p:txBody>
          <a:bodyPr/>
          <a:lstStyle/>
          <a:p>
            <a:r>
              <a:rPr lang="en-US" altLang="en-US">
                <a:solidFill>
                  <a:schemeClr val="tx1"/>
                </a:solidFill>
              </a:rPr>
              <a:t>Push the root onto the stack.</a:t>
            </a:r>
          </a:p>
          <a:p>
            <a:r>
              <a:rPr lang="en-US" altLang="en-US">
                <a:solidFill>
                  <a:schemeClr val="tx1"/>
                </a:solidFill>
              </a:rPr>
              <a:t>While the stack is not empty</a:t>
            </a:r>
          </a:p>
          <a:p>
            <a:pPr lvl="1"/>
            <a:r>
              <a:rPr lang="en-US" altLang="en-US"/>
              <a:t>pop the stack and visit it</a:t>
            </a:r>
          </a:p>
          <a:p>
            <a:pPr lvl="1"/>
            <a:r>
              <a:rPr lang="en-US" altLang="en-US"/>
              <a:t>push its two children</a:t>
            </a:r>
          </a:p>
        </p:txBody>
      </p:sp>
      <p:sp>
        <p:nvSpPr>
          <p:cNvPr id="30" name="Oval 10"/>
          <p:cNvSpPr>
            <a:spLocks noChangeArrowheads="1"/>
          </p:cNvSpPr>
          <p:nvPr/>
        </p:nvSpPr>
        <p:spPr bwMode="auto">
          <a:xfrm>
            <a:off x="4237038" y="1295400"/>
            <a:ext cx="411162" cy="411162"/>
          </a:xfrm>
          <a:prstGeom prst="ellipse">
            <a:avLst/>
          </a:prstGeom>
          <a:solidFill>
            <a:schemeClr val="bg1"/>
          </a:solidFill>
          <a:ln w="9525">
            <a:solidFill>
              <a:schemeClr val="tx1"/>
            </a:solidFill>
            <a:round/>
            <a:headEnd/>
            <a:tailEnd/>
          </a:ln>
          <a:effectLst/>
        </p:spPr>
        <p:txBody>
          <a:bodyPr wrap="none" anchor="ctr" anchorCtr="1"/>
          <a:lstStyle/>
          <a:p>
            <a:pPr algn="ctr"/>
            <a:r>
              <a:rPr kumimoji="0" lang="en-US" altLang="en-US" sz="2000">
                <a:solidFill>
                  <a:srgbClr val="C00000"/>
                </a:solidFill>
                <a:latin typeface="Courier New" pitchFamily="49" charset="0"/>
                <a:ea typeface="MS PGothic" pitchFamily="34" charset="-128"/>
              </a:rPr>
              <a:t>14</a:t>
            </a:r>
          </a:p>
        </p:txBody>
      </p:sp>
      <p:sp>
        <p:nvSpPr>
          <p:cNvPr id="31" name="Oval 11"/>
          <p:cNvSpPr>
            <a:spLocks noChangeArrowheads="1"/>
          </p:cNvSpPr>
          <p:nvPr/>
        </p:nvSpPr>
        <p:spPr bwMode="auto">
          <a:xfrm>
            <a:off x="2346397" y="1960562"/>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84</a:t>
            </a:r>
          </a:p>
        </p:txBody>
      </p:sp>
      <p:sp>
        <p:nvSpPr>
          <p:cNvPr id="32" name="Oval 12"/>
          <p:cNvSpPr>
            <a:spLocks noChangeArrowheads="1"/>
          </p:cNvSpPr>
          <p:nvPr/>
        </p:nvSpPr>
        <p:spPr bwMode="auto">
          <a:xfrm>
            <a:off x="5676900" y="2020887"/>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43</a:t>
            </a:r>
          </a:p>
        </p:txBody>
      </p:sp>
      <p:sp>
        <p:nvSpPr>
          <p:cNvPr id="33" name="Oval 13"/>
          <p:cNvSpPr>
            <a:spLocks noChangeArrowheads="1"/>
          </p:cNvSpPr>
          <p:nvPr/>
        </p:nvSpPr>
        <p:spPr bwMode="auto">
          <a:xfrm>
            <a:off x="1944678" y="2995773"/>
            <a:ext cx="411163" cy="4238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13</a:t>
            </a:r>
          </a:p>
        </p:txBody>
      </p:sp>
      <p:sp>
        <p:nvSpPr>
          <p:cNvPr id="34" name="Oval 14"/>
          <p:cNvSpPr>
            <a:spLocks noChangeArrowheads="1"/>
          </p:cNvSpPr>
          <p:nvPr/>
        </p:nvSpPr>
        <p:spPr bwMode="auto">
          <a:xfrm>
            <a:off x="3382963" y="2933700"/>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16</a:t>
            </a:r>
          </a:p>
        </p:txBody>
      </p:sp>
      <p:sp>
        <p:nvSpPr>
          <p:cNvPr id="35" name="Oval 15"/>
          <p:cNvSpPr>
            <a:spLocks noChangeArrowheads="1"/>
          </p:cNvSpPr>
          <p:nvPr/>
        </p:nvSpPr>
        <p:spPr bwMode="auto">
          <a:xfrm>
            <a:off x="4764088" y="2933700"/>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33</a:t>
            </a:r>
          </a:p>
        </p:txBody>
      </p:sp>
      <p:sp>
        <p:nvSpPr>
          <p:cNvPr id="36" name="Oval 16"/>
          <p:cNvSpPr>
            <a:spLocks noChangeArrowheads="1"/>
          </p:cNvSpPr>
          <p:nvPr/>
        </p:nvSpPr>
        <p:spPr bwMode="auto">
          <a:xfrm>
            <a:off x="6697663" y="2933700"/>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97</a:t>
            </a:r>
          </a:p>
        </p:txBody>
      </p:sp>
      <p:sp>
        <p:nvSpPr>
          <p:cNvPr id="37" name="Oval 17"/>
          <p:cNvSpPr>
            <a:spLocks noChangeArrowheads="1"/>
          </p:cNvSpPr>
          <p:nvPr/>
        </p:nvSpPr>
        <p:spPr bwMode="auto">
          <a:xfrm>
            <a:off x="5197475" y="3786187"/>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64</a:t>
            </a:r>
          </a:p>
        </p:txBody>
      </p:sp>
      <p:sp>
        <p:nvSpPr>
          <p:cNvPr id="38" name="Oval 18"/>
          <p:cNvSpPr>
            <a:spLocks noChangeArrowheads="1"/>
          </p:cNvSpPr>
          <p:nvPr/>
        </p:nvSpPr>
        <p:spPr bwMode="auto">
          <a:xfrm>
            <a:off x="2840038" y="3778250"/>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99</a:t>
            </a:r>
          </a:p>
        </p:txBody>
      </p:sp>
      <p:sp>
        <p:nvSpPr>
          <p:cNvPr id="39" name="Oval 19"/>
          <p:cNvSpPr>
            <a:spLocks noChangeArrowheads="1"/>
          </p:cNvSpPr>
          <p:nvPr/>
        </p:nvSpPr>
        <p:spPr bwMode="auto">
          <a:xfrm>
            <a:off x="3852863" y="3768725"/>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72</a:t>
            </a:r>
          </a:p>
        </p:txBody>
      </p:sp>
      <p:sp>
        <p:nvSpPr>
          <p:cNvPr id="40" name="Oval 20"/>
          <p:cNvSpPr>
            <a:spLocks noChangeArrowheads="1"/>
          </p:cNvSpPr>
          <p:nvPr/>
        </p:nvSpPr>
        <p:spPr bwMode="auto">
          <a:xfrm>
            <a:off x="1524000" y="3776662"/>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53</a:t>
            </a:r>
          </a:p>
        </p:txBody>
      </p:sp>
      <p:cxnSp>
        <p:nvCxnSpPr>
          <p:cNvPr id="41" name="AutoShape 53"/>
          <p:cNvCxnSpPr>
            <a:cxnSpLocks noChangeShapeType="1"/>
            <a:stCxn id="30" idx="2"/>
            <a:endCxn id="31" idx="7"/>
          </p:cNvCxnSpPr>
          <p:nvPr/>
        </p:nvCxnSpPr>
        <p:spPr bwMode="auto">
          <a:xfrm flipH="1">
            <a:off x="2697347" y="1500981"/>
            <a:ext cx="1539691" cy="51979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0"/>
          </p:cNvCxnSpPr>
          <p:nvPr/>
        </p:nvCxnSpPr>
        <p:spPr bwMode="auto">
          <a:xfrm flipH="1">
            <a:off x="2150260" y="2311512"/>
            <a:ext cx="256350" cy="68426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697347" y="2311512"/>
            <a:ext cx="745829" cy="68240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3284537"/>
            <a:ext cx="396875" cy="4937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3284537"/>
            <a:ext cx="325438" cy="48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3"/>
            <a:endCxn id="68" idx="0"/>
          </p:cNvCxnSpPr>
          <p:nvPr/>
        </p:nvCxnSpPr>
        <p:spPr bwMode="auto">
          <a:xfrm flipH="1">
            <a:off x="1730949" y="3357562"/>
            <a:ext cx="273942" cy="43251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1500981"/>
            <a:ext cx="1088913" cy="58011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2371725"/>
            <a:ext cx="73025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2371725"/>
            <a:ext cx="62230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3284537"/>
            <a:ext cx="288925" cy="501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Oval 13"/>
          <p:cNvSpPr>
            <a:spLocks noChangeArrowheads="1"/>
          </p:cNvSpPr>
          <p:nvPr/>
        </p:nvSpPr>
        <p:spPr bwMode="auto">
          <a:xfrm>
            <a:off x="1104603" y="2995773"/>
            <a:ext cx="411163" cy="423862"/>
          </a:xfrm>
          <a:prstGeom prst="ellipse">
            <a:avLst/>
          </a:prstGeom>
          <a:solidFill>
            <a:schemeClr val="bg1"/>
          </a:solidFill>
          <a:ln w="9525">
            <a:solidFill>
              <a:schemeClr val="tx1"/>
            </a:solidFill>
            <a:round/>
            <a:headEnd/>
            <a:tailEnd/>
          </a:ln>
          <a:effectLst/>
        </p:spPr>
        <p:txBody>
          <a:bodyPr wrap="none" anchor="ctr"/>
          <a:lstStyle/>
          <a:p>
            <a:pPr algn="ctr"/>
            <a:r>
              <a:rPr lang="en-US" altLang="en-US" sz="2000">
                <a:solidFill>
                  <a:srgbClr val="C00000"/>
                </a:solidFill>
                <a:latin typeface="Courier New" pitchFamily="49" charset="0"/>
                <a:ea typeface="MS PGothic" pitchFamily="34" charset="-128"/>
              </a:rPr>
              <a:t>35</a:t>
            </a:r>
            <a:endParaRPr kumimoji="0" lang="en-US" altLang="en-US" sz="2000">
              <a:solidFill>
                <a:srgbClr val="C00000"/>
              </a:solidFill>
              <a:latin typeface="Courier New" pitchFamily="49" charset="0"/>
              <a:ea typeface="MS PGothic" pitchFamily="34" charset="-128"/>
            </a:endParaRPr>
          </a:p>
        </p:txBody>
      </p:sp>
      <p:cxnSp>
        <p:nvCxnSpPr>
          <p:cNvPr id="52" name="AutoShape 54"/>
          <p:cNvCxnSpPr>
            <a:cxnSpLocks noChangeShapeType="1"/>
            <a:endCxn id="51" idx="7"/>
          </p:cNvCxnSpPr>
          <p:nvPr/>
        </p:nvCxnSpPr>
        <p:spPr bwMode="auto">
          <a:xfrm flipH="1">
            <a:off x="1455553" y="2226468"/>
            <a:ext cx="951057" cy="83137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9" name="Oval 32"/>
          <p:cNvSpPr>
            <a:spLocks noChangeArrowheads="1"/>
          </p:cNvSpPr>
          <p:nvPr/>
        </p:nvSpPr>
        <p:spPr bwMode="auto">
          <a:xfrm>
            <a:off x="4237038" y="1295400"/>
            <a:ext cx="411162" cy="41116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a:solidFill>
                  <a:schemeClr val="bg1"/>
                </a:solidFill>
                <a:latin typeface="Courier New" pitchFamily="49" charset="0"/>
                <a:ea typeface="MS PGothic" pitchFamily="34" charset="-128"/>
              </a:rPr>
              <a:t>14</a:t>
            </a:r>
          </a:p>
        </p:txBody>
      </p:sp>
      <p:sp>
        <p:nvSpPr>
          <p:cNvPr id="63" name="Oval 32"/>
          <p:cNvSpPr>
            <a:spLocks noChangeArrowheads="1"/>
          </p:cNvSpPr>
          <p:nvPr/>
        </p:nvSpPr>
        <p:spPr bwMode="auto">
          <a:xfrm>
            <a:off x="2328617" y="1959390"/>
            <a:ext cx="411162" cy="41116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lang="en-US" altLang="en-US" sz="2000">
                <a:solidFill>
                  <a:schemeClr val="bg1"/>
                </a:solidFill>
                <a:latin typeface="Courier New" pitchFamily="49" charset="0"/>
                <a:ea typeface="MS PGothic" pitchFamily="34" charset="-128"/>
              </a:rPr>
              <a:t>8</a:t>
            </a:r>
            <a:r>
              <a:rPr kumimoji="0" lang="en-US" altLang="en-US" sz="2000" b="1">
                <a:solidFill>
                  <a:schemeClr val="bg1"/>
                </a:solidFill>
                <a:latin typeface="Courier New" pitchFamily="49" charset="0"/>
                <a:ea typeface="MS PGothic" pitchFamily="34" charset="-128"/>
              </a:rPr>
              <a:t>4</a:t>
            </a:r>
          </a:p>
        </p:txBody>
      </p:sp>
      <p:sp>
        <p:nvSpPr>
          <p:cNvPr id="64" name="Oval 32"/>
          <p:cNvSpPr>
            <a:spLocks noChangeArrowheads="1"/>
          </p:cNvSpPr>
          <p:nvPr/>
        </p:nvSpPr>
        <p:spPr bwMode="auto">
          <a:xfrm>
            <a:off x="1104604" y="3006114"/>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35</a:t>
            </a:r>
          </a:p>
        </p:txBody>
      </p:sp>
      <p:sp>
        <p:nvSpPr>
          <p:cNvPr id="65" name="Oval 32"/>
          <p:cNvSpPr>
            <a:spLocks noChangeArrowheads="1"/>
          </p:cNvSpPr>
          <p:nvPr/>
        </p:nvSpPr>
        <p:spPr bwMode="auto">
          <a:xfrm>
            <a:off x="1936970" y="3014004"/>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13</a:t>
            </a:r>
          </a:p>
        </p:txBody>
      </p:sp>
      <p:sp>
        <p:nvSpPr>
          <p:cNvPr id="66" name="Oval 32"/>
          <p:cNvSpPr>
            <a:spLocks noChangeArrowheads="1"/>
          </p:cNvSpPr>
          <p:nvPr/>
        </p:nvSpPr>
        <p:spPr bwMode="auto">
          <a:xfrm>
            <a:off x="3384770" y="2951872"/>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16</a:t>
            </a:r>
          </a:p>
        </p:txBody>
      </p:sp>
      <p:sp>
        <p:nvSpPr>
          <p:cNvPr id="67" name="Oval 32"/>
          <p:cNvSpPr>
            <a:spLocks noChangeArrowheads="1"/>
          </p:cNvSpPr>
          <p:nvPr/>
        </p:nvSpPr>
        <p:spPr bwMode="auto">
          <a:xfrm>
            <a:off x="2833688" y="3801427"/>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99</a:t>
            </a:r>
          </a:p>
        </p:txBody>
      </p:sp>
      <p:sp>
        <p:nvSpPr>
          <p:cNvPr id="68" name="Oval 32"/>
          <p:cNvSpPr>
            <a:spLocks noChangeArrowheads="1"/>
          </p:cNvSpPr>
          <p:nvPr/>
        </p:nvSpPr>
        <p:spPr bwMode="auto">
          <a:xfrm>
            <a:off x="1525368" y="3790072"/>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53</a:t>
            </a:r>
          </a:p>
        </p:txBody>
      </p:sp>
      <p:sp>
        <p:nvSpPr>
          <p:cNvPr id="71" name="Oval 32"/>
          <p:cNvSpPr>
            <a:spLocks noChangeArrowheads="1"/>
          </p:cNvSpPr>
          <p:nvPr/>
        </p:nvSpPr>
        <p:spPr bwMode="auto">
          <a:xfrm>
            <a:off x="6697663" y="2933700"/>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97</a:t>
            </a:r>
          </a:p>
        </p:txBody>
      </p:sp>
      <p:sp>
        <p:nvSpPr>
          <p:cNvPr id="72" name="Oval 32"/>
          <p:cNvSpPr>
            <a:spLocks noChangeArrowheads="1"/>
          </p:cNvSpPr>
          <p:nvPr/>
        </p:nvSpPr>
        <p:spPr bwMode="auto">
          <a:xfrm>
            <a:off x="5184007" y="3786187"/>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lang="en-US" altLang="en-US" sz="2000">
                <a:solidFill>
                  <a:schemeClr val="bg1"/>
                </a:solidFill>
                <a:latin typeface="Courier New" pitchFamily="49" charset="0"/>
                <a:ea typeface="MS PGothic" pitchFamily="34" charset="-128"/>
              </a:rPr>
              <a:t>6</a:t>
            </a:r>
            <a:r>
              <a:rPr kumimoji="0" lang="en-US" altLang="en-US" sz="2000" b="1">
                <a:solidFill>
                  <a:schemeClr val="bg1"/>
                </a:solidFill>
                <a:latin typeface="Courier New" pitchFamily="49" charset="0"/>
                <a:ea typeface="MS PGothic" pitchFamily="34" charset="-128"/>
              </a:rPr>
              <a:t>4</a:t>
            </a:r>
          </a:p>
        </p:txBody>
      </p:sp>
      <p:sp>
        <p:nvSpPr>
          <p:cNvPr id="73" name="Oval 32"/>
          <p:cNvSpPr>
            <a:spLocks noChangeArrowheads="1"/>
          </p:cNvSpPr>
          <p:nvPr/>
        </p:nvSpPr>
        <p:spPr bwMode="auto">
          <a:xfrm>
            <a:off x="4764088" y="2933700"/>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33</a:t>
            </a:r>
          </a:p>
        </p:txBody>
      </p:sp>
      <p:sp>
        <p:nvSpPr>
          <p:cNvPr id="74" name="Oval 32"/>
          <p:cNvSpPr>
            <a:spLocks noChangeArrowheads="1"/>
          </p:cNvSpPr>
          <p:nvPr/>
        </p:nvSpPr>
        <p:spPr bwMode="auto">
          <a:xfrm>
            <a:off x="5676901" y="2020887"/>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43</a:t>
            </a:r>
          </a:p>
        </p:txBody>
      </p:sp>
      <p:sp>
        <p:nvSpPr>
          <p:cNvPr id="75" name="Oval 32"/>
          <p:cNvSpPr>
            <a:spLocks noChangeArrowheads="1"/>
          </p:cNvSpPr>
          <p:nvPr/>
        </p:nvSpPr>
        <p:spPr bwMode="auto">
          <a:xfrm>
            <a:off x="3834704" y="3768725"/>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72</a:t>
            </a:r>
          </a:p>
        </p:txBody>
      </p:sp>
      <p:sp>
        <p:nvSpPr>
          <p:cNvPr id="10" name="TextBox 9"/>
          <p:cNvSpPr txBox="1"/>
          <p:nvPr/>
        </p:nvSpPr>
        <p:spPr bwMode="auto">
          <a:xfrm>
            <a:off x="194924" y="4724400"/>
            <a:ext cx="8568076"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marL="0" indent="0" algn="l" eaLnBrk="1" hangingPunct="1">
              <a:buFont typeface="Wingdings" pitchFamily="2" charset="2"/>
              <a:buNone/>
            </a:pPr>
            <a:r>
              <a:rPr lang="en-US" sz="2800" b="0" kern="0" dirty="0">
                <a:solidFill>
                  <a:schemeClr val="tx1"/>
                </a:solidFill>
                <a:latin typeface="+mn-lt"/>
              </a:rPr>
              <a:t>Do </a:t>
            </a:r>
            <a:r>
              <a:rPr lang="en-US" sz="2800" b="0" kern="0" dirty="0" err="1">
                <a:solidFill>
                  <a:schemeClr val="tx1"/>
                </a:solidFill>
                <a:latin typeface="+mn-lt"/>
              </a:rPr>
              <a:t>đó</a:t>
            </a:r>
            <a:r>
              <a:rPr lang="en-US" sz="2800" b="0" kern="0" dirty="0">
                <a:solidFill>
                  <a:schemeClr val="tx1"/>
                </a:solidFill>
                <a:latin typeface="+mn-lt"/>
              </a:rPr>
              <a:t> </a:t>
            </a:r>
            <a:r>
              <a:rPr lang="en-US" sz="2800" b="0" kern="0" dirty="0" err="1">
                <a:solidFill>
                  <a:schemeClr val="tx1"/>
                </a:solidFill>
                <a:latin typeface="+mn-lt"/>
              </a:rPr>
              <a:t>các</a:t>
            </a:r>
            <a:r>
              <a:rPr lang="en-US" sz="2800" b="0" kern="0" dirty="0">
                <a:solidFill>
                  <a:schemeClr val="tx1"/>
                </a:solidFill>
                <a:latin typeface="+mn-lt"/>
              </a:rPr>
              <a:t> </a:t>
            </a:r>
            <a:r>
              <a:rPr lang="en-US" sz="2800" b="0" kern="0" dirty="0" err="1">
                <a:solidFill>
                  <a:schemeClr val="tx1"/>
                </a:solidFill>
                <a:latin typeface="+mn-lt"/>
              </a:rPr>
              <a:t>đỉnh</a:t>
            </a:r>
            <a:r>
              <a:rPr lang="en-US" sz="2800" b="0" kern="0" dirty="0">
                <a:solidFill>
                  <a:schemeClr val="tx1"/>
                </a:solidFill>
                <a:latin typeface="+mn-lt"/>
              </a:rPr>
              <a:t> </a:t>
            </a:r>
            <a:r>
              <a:rPr lang="en-US" sz="2800" b="0" kern="0" dirty="0" err="1">
                <a:solidFill>
                  <a:schemeClr val="tx1"/>
                </a:solidFill>
                <a:latin typeface="+mn-lt"/>
              </a:rPr>
              <a:t>lần</a:t>
            </a:r>
            <a:r>
              <a:rPr lang="en-US" sz="2800" b="0" kern="0" dirty="0">
                <a:solidFill>
                  <a:schemeClr val="tx1"/>
                </a:solidFill>
                <a:latin typeface="+mn-lt"/>
              </a:rPr>
              <a:t> </a:t>
            </a:r>
            <a:r>
              <a:rPr lang="en-US" sz="2800" b="0" kern="0" dirty="0" err="1">
                <a:solidFill>
                  <a:schemeClr val="tx1"/>
                </a:solidFill>
                <a:latin typeface="+mn-lt"/>
              </a:rPr>
              <a:t>lượt</a:t>
            </a:r>
            <a:r>
              <a:rPr lang="en-US" sz="2800" b="0" kern="0" dirty="0">
                <a:solidFill>
                  <a:schemeClr val="tx1"/>
                </a:solidFill>
                <a:latin typeface="+mn-lt"/>
              </a:rPr>
              <a:t> </a:t>
            </a:r>
            <a:r>
              <a:rPr lang="en-US" sz="2800" b="0" kern="0" dirty="0" err="1">
                <a:solidFill>
                  <a:schemeClr val="tx1"/>
                </a:solidFill>
                <a:latin typeface="+mn-lt"/>
              </a:rPr>
              <a:t>được</a:t>
            </a:r>
            <a:r>
              <a:rPr lang="en-US" sz="2800" b="0" kern="0" dirty="0">
                <a:solidFill>
                  <a:schemeClr val="tx1"/>
                </a:solidFill>
                <a:latin typeface="+mn-lt"/>
              </a:rPr>
              <a:t> </a:t>
            </a:r>
            <a:r>
              <a:rPr lang="en-US" sz="2800" b="0" kern="0" dirty="0" err="1">
                <a:solidFill>
                  <a:schemeClr val="tx1"/>
                </a:solidFill>
                <a:latin typeface="+mn-lt"/>
              </a:rPr>
              <a:t>duyệt</a:t>
            </a:r>
            <a:r>
              <a:rPr lang="en-US" sz="2800" b="0" kern="0" dirty="0">
                <a:solidFill>
                  <a:schemeClr val="tx1"/>
                </a:solidFill>
                <a:latin typeface="+mn-lt"/>
              </a:rPr>
              <a:t> </a:t>
            </a:r>
            <a:r>
              <a:rPr lang="en-US" sz="2800" b="0" kern="0" dirty="0" err="1">
                <a:solidFill>
                  <a:schemeClr val="tx1"/>
                </a:solidFill>
                <a:latin typeface="+mn-lt"/>
              </a:rPr>
              <a:t>là</a:t>
            </a:r>
            <a:r>
              <a:rPr lang="en-US" sz="2800" b="0" kern="0" dirty="0">
                <a:solidFill>
                  <a:schemeClr val="tx1"/>
                </a:solidFill>
                <a:latin typeface="+mn-lt"/>
              </a:rPr>
              <a:t>: </a:t>
            </a:r>
          </a:p>
          <a:p>
            <a:pPr marL="0" indent="0" algn="l" eaLnBrk="1" hangingPunct="1">
              <a:buFont typeface="Wingdings" pitchFamily="2" charset="2"/>
              <a:buNone/>
            </a:pPr>
            <a:r>
              <a:rPr lang="en-US" sz="2800" b="0" kern="0" dirty="0">
                <a:solidFill>
                  <a:schemeClr val="tx1"/>
                </a:solidFill>
                <a:latin typeface="+mn-lt"/>
              </a:rPr>
              <a:t>              </a:t>
            </a:r>
            <a:r>
              <a:rPr lang="en-US" sz="2800" kern="0" dirty="0">
                <a:solidFill>
                  <a:srgbClr val="0000FF"/>
                </a:solidFill>
                <a:latin typeface="+mn-lt"/>
              </a:rPr>
              <a:t>35, 53, 13, 99, 72, 16, 84, 64, 33, 97, 43, 14</a:t>
            </a:r>
          </a:p>
        </p:txBody>
      </p:sp>
    </p:spTree>
    <p:extLst>
      <p:ext uri="{BB962C8B-B14F-4D97-AF65-F5344CB8AC3E}">
        <p14:creationId xmlns:p14="http://schemas.microsoft.com/office/powerpoint/2010/main" val="2631592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3" grpId="0" animBg="1"/>
      <p:bldP spid="64" grpId="0" animBg="1"/>
      <p:bldP spid="65" grpId="0" animBg="1"/>
      <p:bldP spid="66" grpId="0" animBg="1"/>
      <p:bldP spid="67" grpId="0" animBg="1"/>
      <p:bldP spid="68" grpId="0" animBg="1"/>
      <p:bldP spid="71" grpId="0" animBg="1"/>
      <p:bldP spid="72" grpId="0" animBg="1"/>
      <p:bldP spid="73" grpId="0" animBg="1"/>
      <p:bldP spid="74" grpId="0" animBg="1"/>
      <p:bldP spid="75" grpId="0" animBg="1"/>
      <p:bldP spid="1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body" idx="1"/>
          </p:nvPr>
        </p:nvSpPr>
        <p:spPr>
          <a:xfrm>
            <a:off x="304800" y="2057400"/>
            <a:ext cx="8534400" cy="1905000"/>
          </a:xfrm>
        </p:spPr>
        <p:txBody>
          <a:bodyPr/>
          <a:lstStyle/>
          <a:p>
            <a:pPr algn="just" eaLnBrk="1" hangingPunct="1">
              <a:buClr>
                <a:srgbClr val="00B050"/>
              </a:buClr>
              <a:buSzPct val="90000"/>
              <a:buFont typeface="Wingdings" panose="05000000000000000000" pitchFamily="2" charset="2"/>
              <a:buChar char="Ø"/>
            </a:pPr>
            <a:r>
              <a:rPr lang="en-US" altLang="en-US"/>
              <a:t>Duyệt cây con bên trái </a:t>
            </a:r>
            <a:r>
              <a:rPr lang="en-US" altLang="en-US" i="1"/>
              <a:t>T</a:t>
            </a:r>
            <a:r>
              <a:rPr lang="en-US" altLang="en-US" baseline="-25000"/>
              <a:t>L</a:t>
            </a:r>
            <a:r>
              <a:rPr lang="en-US" altLang="en-US"/>
              <a:t> theo trung thứ tự.</a:t>
            </a:r>
          </a:p>
          <a:p>
            <a:pPr algn="just" eaLnBrk="1" hangingPunct="1">
              <a:buClr>
                <a:srgbClr val="00B050"/>
              </a:buClr>
              <a:buSzPct val="90000"/>
              <a:buFont typeface="Wingdings" panose="05000000000000000000" pitchFamily="2" charset="2"/>
              <a:buChar char="Ø"/>
            </a:pPr>
            <a:r>
              <a:rPr lang="en-US" altLang="en-US"/>
              <a:t>Đến gốc </a:t>
            </a:r>
            <a:r>
              <a:rPr lang="en-US" altLang="en-US" i="1"/>
              <a:t>r</a:t>
            </a:r>
            <a:r>
              <a:rPr lang="en-US" altLang="en-US"/>
              <a:t>.</a:t>
            </a:r>
          </a:p>
          <a:p>
            <a:pPr algn="just" eaLnBrk="1" hangingPunct="1">
              <a:buClr>
                <a:srgbClr val="00B050"/>
              </a:buClr>
              <a:buSzPct val="90000"/>
              <a:buFont typeface="Wingdings" panose="05000000000000000000" pitchFamily="2" charset="2"/>
              <a:buChar char="Ø"/>
            </a:pPr>
            <a:r>
              <a:rPr lang="en-US" altLang="en-US"/>
              <a:t>Duyệt cây con bên phải theo trung thứ tự.</a:t>
            </a:r>
          </a:p>
        </p:txBody>
      </p:sp>
      <p:sp>
        <p:nvSpPr>
          <p:cNvPr id="84997" name="Slide Number Placeholder 4"/>
          <p:cNvSpPr>
            <a:spLocks noGrp="1"/>
          </p:cNvSpPr>
          <p:nvPr>
            <p:ph type="sldNum" sz="quarter" idx="4294967295"/>
          </p:nvPr>
        </p:nvSpPr>
        <p:spPr bwMode="auto">
          <a:xfrm>
            <a:off x="8077200" y="6324600"/>
            <a:ext cx="1066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FFEFA73-4081-4B33-9248-23FC22AA5BD4}" type="slidenum">
              <a:rPr lang="en-US" altLang="en-US" smtClean="0">
                <a:solidFill>
                  <a:schemeClr val="bg1"/>
                </a:solidFill>
              </a:rPr>
              <a:pPr eaLnBrk="1" hangingPunct="1"/>
              <a:t>57</a:t>
            </a:fld>
            <a:endParaRPr lang="en-US" altLang="en-US">
              <a:solidFill>
                <a:schemeClr val="bg1"/>
              </a:solidFill>
            </a:endParaRPr>
          </a:p>
        </p:txBody>
      </p:sp>
      <p:sp>
        <p:nvSpPr>
          <p:cNvPr id="2" name="TextBox 1"/>
          <p:cNvSpPr txBox="1"/>
          <p:nvPr/>
        </p:nvSpPr>
        <p:spPr bwMode="auto">
          <a:xfrm>
            <a:off x="111124" y="990600"/>
            <a:ext cx="88804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marL="0" indent="0" algn="l" eaLnBrk="1" hangingPunct="1">
              <a:buFont typeface="Wingdings" pitchFamily="2" charset="2"/>
              <a:buNone/>
            </a:pPr>
            <a:r>
              <a:rPr lang="en-US" sz="2800" b="0" kern="0">
                <a:solidFill>
                  <a:schemeClr val="tx1"/>
                </a:solidFill>
                <a:latin typeface="+mn-lt"/>
              </a:rPr>
              <a:t>Đối với cây nhị phân, ta có thêm phép duyệt </a:t>
            </a:r>
            <a:r>
              <a:rPr lang="en-US" altLang="en-US" sz="2800">
                <a:solidFill>
                  <a:srgbClr val="0000FF"/>
                </a:solidFill>
                <a:latin typeface="Times New Roman" pitchFamily="18" charset="0"/>
              </a:rPr>
              <a:t>trung thứ tự</a:t>
            </a:r>
            <a:r>
              <a:rPr lang="en-US" altLang="en-US" sz="2800">
                <a:solidFill>
                  <a:schemeClr val="tx1"/>
                </a:solidFill>
                <a:latin typeface="Times New Roman" pitchFamily="18" charset="0"/>
              </a:rPr>
              <a:t> cho </a:t>
            </a:r>
            <a:r>
              <a:rPr lang="en-US" altLang="en-US" sz="2800" i="1">
                <a:solidFill>
                  <a:schemeClr val="tx1"/>
                </a:solidFill>
                <a:latin typeface="Times New Roman" pitchFamily="18" charset="0"/>
              </a:rPr>
              <a:t>cây nhị phân </a:t>
            </a:r>
            <a:r>
              <a:rPr lang="en-US" altLang="en-US" sz="2800">
                <a:solidFill>
                  <a:schemeClr val="tx1"/>
                </a:solidFill>
                <a:latin typeface="Times New Roman" pitchFamily="18" charset="0"/>
              </a:rPr>
              <a:t>(Inorder traversal)</a:t>
            </a:r>
            <a:endParaRPr lang="en-US" sz="2800" b="0" kern="0">
              <a:solidFill>
                <a:schemeClr val="tx1"/>
              </a:solidFill>
              <a:latin typeface="+mn-lt"/>
            </a:endParaRPr>
          </a:p>
        </p:txBody>
      </p:sp>
      <p:sp>
        <p:nvSpPr>
          <p:cNvPr id="7" name="TextBox 6"/>
          <p:cNvSpPr txBox="1"/>
          <p:nvPr/>
        </p:nvSpPr>
        <p:spPr bwMode="auto">
          <a:xfrm>
            <a:off x="152400" y="3743980"/>
            <a:ext cx="5562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marL="0" indent="0" algn="l" eaLnBrk="1" hangingPunct="1">
              <a:buFont typeface="Wingdings" pitchFamily="2" charset="2"/>
              <a:buNone/>
            </a:pPr>
            <a:r>
              <a:rPr lang="en-US" sz="2800" kern="0">
                <a:solidFill>
                  <a:srgbClr val="0000FF"/>
                </a:solidFill>
                <a:latin typeface="+mn-lt"/>
              </a:rPr>
              <a:t>Ví dụ. </a:t>
            </a:r>
            <a:r>
              <a:rPr lang="en-US" sz="2800" b="0" kern="0">
                <a:solidFill>
                  <a:schemeClr val="tx1"/>
                </a:solidFill>
                <a:latin typeface="+mn-lt"/>
              </a:rPr>
              <a:t>Duyệt cây sau</a:t>
            </a:r>
          </a:p>
        </p:txBody>
      </p:sp>
      <p:sp>
        <p:nvSpPr>
          <p:cNvPr id="8" name="Oval 10"/>
          <p:cNvSpPr>
            <a:spLocks noChangeArrowheads="1"/>
          </p:cNvSpPr>
          <p:nvPr/>
        </p:nvSpPr>
        <p:spPr bwMode="auto">
          <a:xfrm>
            <a:off x="5205413" y="3810000"/>
            <a:ext cx="411162" cy="411162"/>
          </a:xfrm>
          <a:prstGeom prst="ellipse">
            <a:avLst/>
          </a:prstGeom>
          <a:solidFill>
            <a:schemeClr val="bg1"/>
          </a:solidFill>
          <a:ln w="9525">
            <a:solidFill>
              <a:schemeClr val="tx1"/>
            </a:solidFill>
            <a:round/>
            <a:headEnd/>
            <a:tailEnd/>
          </a:ln>
          <a:effectLst/>
        </p:spPr>
        <p:txBody>
          <a:bodyPr wrap="none" anchor="ctr" anchorCtr="1"/>
          <a:lstStyle/>
          <a:p>
            <a:pPr algn="ctr"/>
            <a:r>
              <a:rPr kumimoji="0" lang="en-US" altLang="en-US" sz="2000">
                <a:solidFill>
                  <a:srgbClr val="C00000"/>
                </a:solidFill>
                <a:latin typeface="Courier New" pitchFamily="49" charset="0"/>
                <a:ea typeface="MS PGothic" pitchFamily="34" charset="-128"/>
              </a:rPr>
              <a:t>14</a:t>
            </a:r>
          </a:p>
        </p:txBody>
      </p:sp>
      <p:sp>
        <p:nvSpPr>
          <p:cNvPr id="9" name="Oval 11"/>
          <p:cNvSpPr>
            <a:spLocks noChangeArrowheads="1"/>
          </p:cNvSpPr>
          <p:nvPr/>
        </p:nvSpPr>
        <p:spPr bwMode="auto">
          <a:xfrm>
            <a:off x="3314772" y="4475162"/>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84</a:t>
            </a:r>
          </a:p>
        </p:txBody>
      </p:sp>
      <p:sp>
        <p:nvSpPr>
          <p:cNvPr id="10" name="Oval 12"/>
          <p:cNvSpPr>
            <a:spLocks noChangeArrowheads="1"/>
          </p:cNvSpPr>
          <p:nvPr/>
        </p:nvSpPr>
        <p:spPr bwMode="auto">
          <a:xfrm>
            <a:off x="6645275" y="4535487"/>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43</a:t>
            </a:r>
          </a:p>
        </p:txBody>
      </p:sp>
      <p:sp>
        <p:nvSpPr>
          <p:cNvPr id="11" name="Oval 13"/>
          <p:cNvSpPr>
            <a:spLocks noChangeArrowheads="1"/>
          </p:cNvSpPr>
          <p:nvPr/>
        </p:nvSpPr>
        <p:spPr bwMode="auto">
          <a:xfrm>
            <a:off x="2641590" y="5510373"/>
            <a:ext cx="411163" cy="4238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13</a:t>
            </a:r>
          </a:p>
        </p:txBody>
      </p:sp>
      <p:sp>
        <p:nvSpPr>
          <p:cNvPr id="12" name="Oval 14"/>
          <p:cNvSpPr>
            <a:spLocks noChangeArrowheads="1"/>
          </p:cNvSpPr>
          <p:nvPr/>
        </p:nvSpPr>
        <p:spPr bwMode="auto">
          <a:xfrm>
            <a:off x="4351338" y="5448300"/>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16</a:t>
            </a:r>
          </a:p>
        </p:txBody>
      </p:sp>
      <p:sp>
        <p:nvSpPr>
          <p:cNvPr id="13" name="Oval 15"/>
          <p:cNvSpPr>
            <a:spLocks noChangeArrowheads="1"/>
          </p:cNvSpPr>
          <p:nvPr/>
        </p:nvSpPr>
        <p:spPr bwMode="auto">
          <a:xfrm>
            <a:off x="5732463" y="5448300"/>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33</a:t>
            </a:r>
          </a:p>
        </p:txBody>
      </p:sp>
      <p:sp>
        <p:nvSpPr>
          <p:cNvPr id="14" name="Oval 16"/>
          <p:cNvSpPr>
            <a:spLocks noChangeArrowheads="1"/>
          </p:cNvSpPr>
          <p:nvPr/>
        </p:nvSpPr>
        <p:spPr bwMode="auto">
          <a:xfrm>
            <a:off x="7666038" y="5448300"/>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97</a:t>
            </a:r>
          </a:p>
        </p:txBody>
      </p:sp>
      <p:sp>
        <p:nvSpPr>
          <p:cNvPr id="15" name="Oval 17"/>
          <p:cNvSpPr>
            <a:spLocks noChangeArrowheads="1"/>
          </p:cNvSpPr>
          <p:nvPr/>
        </p:nvSpPr>
        <p:spPr bwMode="auto">
          <a:xfrm>
            <a:off x="6165850" y="6300787"/>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64</a:t>
            </a:r>
          </a:p>
        </p:txBody>
      </p:sp>
      <p:sp>
        <p:nvSpPr>
          <p:cNvPr id="16" name="Oval 18"/>
          <p:cNvSpPr>
            <a:spLocks noChangeArrowheads="1"/>
          </p:cNvSpPr>
          <p:nvPr/>
        </p:nvSpPr>
        <p:spPr bwMode="auto">
          <a:xfrm>
            <a:off x="3808413" y="6292850"/>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99</a:t>
            </a:r>
          </a:p>
        </p:txBody>
      </p:sp>
      <p:sp>
        <p:nvSpPr>
          <p:cNvPr id="17" name="Oval 19"/>
          <p:cNvSpPr>
            <a:spLocks noChangeArrowheads="1"/>
          </p:cNvSpPr>
          <p:nvPr/>
        </p:nvSpPr>
        <p:spPr bwMode="auto">
          <a:xfrm>
            <a:off x="4821238" y="6283325"/>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72</a:t>
            </a:r>
          </a:p>
        </p:txBody>
      </p:sp>
      <p:sp>
        <p:nvSpPr>
          <p:cNvPr id="18" name="Oval 20"/>
          <p:cNvSpPr>
            <a:spLocks noChangeArrowheads="1"/>
          </p:cNvSpPr>
          <p:nvPr/>
        </p:nvSpPr>
        <p:spPr bwMode="auto">
          <a:xfrm>
            <a:off x="2339975" y="6291262"/>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53</a:t>
            </a:r>
          </a:p>
        </p:txBody>
      </p:sp>
      <p:cxnSp>
        <p:nvCxnSpPr>
          <p:cNvPr id="19" name="AutoShape 53"/>
          <p:cNvCxnSpPr>
            <a:cxnSpLocks noChangeShapeType="1"/>
            <a:stCxn id="8" idx="2"/>
            <a:endCxn id="9" idx="7"/>
          </p:cNvCxnSpPr>
          <p:nvPr/>
        </p:nvCxnSpPr>
        <p:spPr bwMode="auto">
          <a:xfrm flipH="1">
            <a:off x="3665722" y="4015581"/>
            <a:ext cx="1539691" cy="51979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 name="AutoShape 54"/>
          <p:cNvCxnSpPr>
            <a:cxnSpLocks noChangeShapeType="1"/>
            <a:stCxn id="9" idx="3"/>
            <a:endCxn id="11" idx="0"/>
          </p:cNvCxnSpPr>
          <p:nvPr/>
        </p:nvCxnSpPr>
        <p:spPr bwMode="auto">
          <a:xfrm flipH="1">
            <a:off x="2847172" y="4826112"/>
            <a:ext cx="527813" cy="68426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 name="AutoShape 55"/>
          <p:cNvCxnSpPr>
            <a:cxnSpLocks noChangeShapeType="1"/>
            <a:stCxn id="9" idx="5"/>
            <a:endCxn id="12" idx="1"/>
          </p:cNvCxnSpPr>
          <p:nvPr/>
        </p:nvCxnSpPr>
        <p:spPr bwMode="auto">
          <a:xfrm>
            <a:off x="3665722" y="4826112"/>
            <a:ext cx="745829" cy="68240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 name="AutoShape 56"/>
          <p:cNvCxnSpPr>
            <a:cxnSpLocks noChangeShapeType="1"/>
            <a:stCxn id="12" idx="3"/>
            <a:endCxn id="16" idx="0"/>
          </p:cNvCxnSpPr>
          <p:nvPr/>
        </p:nvCxnSpPr>
        <p:spPr bwMode="auto">
          <a:xfrm flipH="1">
            <a:off x="4014788" y="5799137"/>
            <a:ext cx="396875" cy="4937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 name="AutoShape 57"/>
          <p:cNvCxnSpPr>
            <a:cxnSpLocks noChangeShapeType="1"/>
            <a:stCxn id="12" idx="5"/>
            <a:endCxn id="17" idx="0"/>
          </p:cNvCxnSpPr>
          <p:nvPr/>
        </p:nvCxnSpPr>
        <p:spPr bwMode="auto">
          <a:xfrm>
            <a:off x="4702175" y="5799137"/>
            <a:ext cx="325438" cy="48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 name="AutoShape 58"/>
          <p:cNvCxnSpPr>
            <a:cxnSpLocks noChangeShapeType="1"/>
          </p:cNvCxnSpPr>
          <p:nvPr/>
        </p:nvCxnSpPr>
        <p:spPr bwMode="auto">
          <a:xfrm flipH="1">
            <a:off x="2644775" y="5934235"/>
            <a:ext cx="156247" cy="41724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5" name="AutoShape 59"/>
          <p:cNvCxnSpPr>
            <a:cxnSpLocks noChangeShapeType="1"/>
            <a:stCxn id="8" idx="6"/>
            <a:endCxn id="10" idx="1"/>
          </p:cNvCxnSpPr>
          <p:nvPr/>
        </p:nvCxnSpPr>
        <p:spPr bwMode="auto">
          <a:xfrm>
            <a:off x="5616575" y="4016375"/>
            <a:ext cx="1089025" cy="5794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6" name="AutoShape 60"/>
          <p:cNvCxnSpPr>
            <a:cxnSpLocks noChangeShapeType="1"/>
            <a:stCxn id="14" idx="1"/>
            <a:endCxn id="10" idx="5"/>
          </p:cNvCxnSpPr>
          <p:nvPr/>
        </p:nvCxnSpPr>
        <p:spPr bwMode="auto">
          <a:xfrm flipH="1" flipV="1">
            <a:off x="6996113" y="4886325"/>
            <a:ext cx="73025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 name="AutoShape 62"/>
          <p:cNvCxnSpPr>
            <a:cxnSpLocks noChangeShapeType="1"/>
            <a:stCxn id="10" idx="3"/>
            <a:endCxn id="13" idx="7"/>
          </p:cNvCxnSpPr>
          <p:nvPr/>
        </p:nvCxnSpPr>
        <p:spPr bwMode="auto">
          <a:xfrm flipH="1">
            <a:off x="6083300" y="4886325"/>
            <a:ext cx="62230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 name="AutoShape 63"/>
          <p:cNvCxnSpPr>
            <a:cxnSpLocks noChangeShapeType="1"/>
            <a:stCxn id="13" idx="5"/>
            <a:endCxn id="15" idx="0"/>
          </p:cNvCxnSpPr>
          <p:nvPr/>
        </p:nvCxnSpPr>
        <p:spPr bwMode="auto">
          <a:xfrm>
            <a:off x="6083300" y="5799137"/>
            <a:ext cx="288925" cy="501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9" name="Title 28"/>
          <p:cNvSpPr txBox="1">
            <a:spLocks noGrp="1"/>
          </p:cNvSpPr>
          <p:nvPr>
            <p:ph type="title"/>
          </p:nvPr>
        </p:nvSpPr>
        <p:spPr>
          <a:xfrm>
            <a:off x="152400" y="193266"/>
            <a:ext cx="8610600" cy="577081"/>
          </a:xfrm>
          <a:prstGeom prst="rect">
            <a:avLst/>
          </a:prstGeom>
          <a:noFill/>
        </p:spPr>
        <p:txBody>
          <a:bodyPr wrap="square" rtlCol="0">
            <a:spAutoFit/>
          </a:bodyPr>
          <a:lstStyle/>
          <a:p>
            <a:pPr algn="l"/>
            <a:r>
              <a:rPr lang="en-US" sz="3500" b="1">
                <a:solidFill>
                  <a:srgbClr val="FFFF66"/>
                </a:solidFill>
              </a:rPr>
              <a:t>Duyệt cây nhị phân</a:t>
            </a:r>
          </a:p>
        </p:txBody>
      </p:sp>
    </p:spTree>
    <p:extLst>
      <p:ext uri="{BB962C8B-B14F-4D97-AF65-F5344CB8AC3E}">
        <p14:creationId xmlns:p14="http://schemas.microsoft.com/office/powerpoint/2010/main" val="2053093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P spid="2" grpId="0"/>
      <p:bldP spid="7" grpId="0"/>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03" name="Rectangle 67"/>
          <p:cNvSpPr>
            <a:spLocks noGrp="1" noChangeArrowheads="1"/>
          </p:cNvSpPr>
          <p:nvPr>
            <p:ph type="body" idx="1"/>
          </p:nvPr>
        </p:nvSpPr>
        <p:spPr>
          <a:xfrm>
            <a:off x="-11372850" y="-2957512"/>
            <a:ext cx="7848600" cy="5410200"/>
          </a:xfrm>
        </p:spPr>
        <p:txBody>
          <a:bodyPr/>
          <a:lstStyle/>
          <a:p>
            <a:r>
              <a:rPr lang="en-US" altLang="en-US">
                <a:solidFill>
                  <a:schemeClr val="tx1"/>
                </a:solidFill>
              </a:rPr>
              <a:t>Push the root onto the stack.</a:t>
            </a:r>
          </a:p>
          <a:p>
            <a:r>
              <a:rPr lang="en-US" altLang="en-US">
                <a:solidFill>
                  <a:schemeClr val="tx1"/>
                </a:solidFill>
              </a:rPr>
              <a:t>While the stack is not empty</a:t>
            </a:r>
          </a:p>
          <a:p>
            <a:pPr lvl="1"/>
            <a:r>
              <a:rPr lang="en-US" altLang="en-US"/>
              <a:t>pop the stack and visit it</a:t>
            </a:r>
          </a:p>
          <a:p>
            <a:pPr lvl="1"/>
            <a:r>
              <a:rPr lang="en-US" altLang="en-US"/>
              <a:t>push its two children</a:t>
            </a:r>
          </a:p>
        </p:txBody>
      </p:sp>
      <p:sp>
        <p:nvSpPr>
          <p:cNvPr id="30" name="Oval 10"/>
          <p:cNvSpPr>
            <a:spLocks noChangeArrowheads="1"/>
          </p:cNvSpPr>
          <p:nvPr/>
        </p:nvSpPr>
        <p:spPr bwMode="auto">
          <a:xfrm>
            <a:off x="4237038" y="1295400"/>
            <a:ext cx="411162" cy="411162"/>
          </a:xfrm>
          <a:prstGeom prst="ellipse">
            <a:avLst/>
          </a:prstGeom>
          <a:solidFill>
            <a:schemeClr val="bg1"/>
          </a:solidFill>
          <a:ln w="9525">
            <a:solidFill>
              <a:schemeClr val="tx1"/>
            </a:solidFill>
            <a:round/>
            <a:headEnd/>
            <a:tailEnd/>
          </a:ln>
          <a:effectLst/>
        </p:spPr>
        <p:txBody>
          <a:bodyPr wrap="none" anchor="ctr" anchorCtr="1"/>
          <a:lstStyle/>
          <a:p>
            <a:pPr algn="ctr"/>
            <a:r>
              <a:rPr kumimoji="0" lang="en-US" altLang="en-US" sz="2000">
                <a:solidFill>
                  <a:srgbClr val="C00000"/>
                </a:solidFill>
                <a:latin typeface="Courier New" pitchFamily="49" charset="0"/>
                <a:ea typeface="MS PGothic" pitchFamily="34" charset="-128"/>
              </a:rPr>
              <a:t>14</a:t>
            </a:r>
          </a:p>
        </p:txBody>
      </p:sp>
      <p:sp>
        <p:nvSpPr>
          <p:cNvPr id="31" name="Oval 11"/>
          <p:cNvSpPr>
            <a:spLocks noChangeArrowheads="1"/>
          </p:cNvSpPr>
          <p:nvPr/>
        </p:nvSpPr>
        <p:spPr bwMode="auto">
          <a:xfrm>
            <a:off x="2346397" y="1960562"/>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84</a:t>
            </a:r>
          </a:p>
        </p:txBody>
      </p:sp>
      <p:sp>
        <p:nvSpPr>
          <p:cNvPr id="32" name="Oval 12"/>
          <p:cNvSpPr>
            <a:spLocks noChangeArrowheads="1"/>
          </p:cNvSpPr>
          <p:nvPr/>
        </p:nvSpPr>
        <p:spPr bwMode="auto">
          <a:xfrm>
            <a:off x="5676900" y="2020887"/>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43</a:t>
            </a:r>
          </a:p>
        </p:txBody>
      </p:sp>
      <p:sp>
        <p:nvSpPr>
          <p:cNvPr id="33" name="Oval 13"/>
          <p:cNvSpPr>
            <a:spLocks noChangeArrowheads="1"/>
          </p:cNvSpPr>
          <p:nvPr/>
        </p:nvSpPr>
        <p:spPr bwMode="auto">
          <a:xfrm>
            <a:off x="1684108" y="2995773"/>
            <a:ext cx="411163" cy="4238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13</a:t>
            </a:r>
          </a:p>
        </p:txBody>
      </p:sp>
      <p:sp>
        <p:nvSpPr>
          <p:cNvPr id="34" name="Oval 14"/>
          <p:cNvSpPr>
            <a:spLocks noChangeArrowheads="1"/>
          </p:cNvSpPr>
          <p:nvPr/>
        </p:nvSpPr>
        <p:spPr bwMode="auto">
          <a:xfrm>
            <a:off x="3382963" y="2933700"/>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16</a:t>
            </a:r>
          </a:p>
        </p:txBody>
      </p:sp>
      <p:sp>
        <p:nvSpPr>
          <p:cNvPr id="35" name="Oval 15"/>
          <p:cNvSpPr>
            <a:spLocks noChangeArrowheads="1"/>
          </p:cNvSpPr>
          <p:nvPr/>
        </p:nvSpPr>
        <p:spPr bwMode="auto">
          <a:xfrm>
            <a:off x="4764088" y="2933700"/>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33</a:t>
            </a:r>
          </a:p>
        </p:txBody>
      </p:sp>
      <p:sp>
        <p:nvSpPr>
          <p:cNvPr id="36" name="Oval 16"/>
          <p:cNvSpPr>
            <a:spLocks noChangeArrowheads="1"/>
          </p:cNvSpPr>
          <p:nvPr/>
        </p:nvSpPr>
        <p:spPr bwMode="auto">
          <a:xfrm>
            <a:off x="6697663" y="2933700"/>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97</a:t>
            </a:r>
          </a:p>
        </p:txBody>
      </p:sp>
      <p:sp>
        <p:nvSpPr>
          <p:cNvPr id="37" name="Oval 17"/>
          <p:cNvSpPr>
            <a:spLocks noChangeArrowheads="1"/>
          </p:cNvSpPr>
          <p:nvPr/>
        </p:nvSpPr>
        <p:spPr bwMode="auto">
          <a:xfrm>
            <a:off x="5197475" y="3786187"/>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64</a:t>
            </a:r>
          </a:p>
        </p:txBody>
      </p:sp>
      <p:sp>
        <p:nvSpPr>
          <p:cNvPr id="38" name="Oval 18"/>
          <p:cNvSpPr>
            <a:spLocks noChangeArrowheads="1"/>
          </p:cNvSpPr>
          <p:nvPr/>
        </p:nvSpPr>
        <p:spPr bwMode="auto">
          <a:xfrm>
            <a:off x="2840038" y="3778250"/>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99</a:t>
            </a:r>
          </a:p>
        </p:txBody>
      </p:sp>
      <p:sp>
        <p:nvSpPr>
          <p:cNvPr id="39" name="Oval 19"/>
          <p:cNvSpPr>
            <a:spLocks noChangeArrowheads="1"/>
          </p:cNvSpPr>
          <p:nvPr/>
        </p:nvSpPr>
        <p:spPr bwMode="auto">
          <a:xfrm>
            <a:off x="3852863" y="3768725"/>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72</a:t>
            </a:r>
          </a:p>
        </p:txBody>
      </p:sp>
      <p:sp>
        <p:nvSpPr>
          <p:cNvPr id="40" name="Oval 20"/>
          <p:cNvSpPr>
            <a:spLocks noChangeArrowheads="1"/>
          </p:cNvSpPr>
          <p:nvPr/>
        </p:nvSpPr>
        <p:spPr bwMode="auto">
          <a:xfrm>
            <a:off x="1447800" y="3776662"/>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53</a:t>
            </a:r>
          </a:p>
        </p:txBody>
      </p:sp>
      <p:cxnSp>
        <p:nvCxnSpPr>
          <p:cNvPr id="41" name="AutoShape 53"/>
          <p:cNvCxnSpPr>
            <a:cxnSpLocks noChangeShapeType="1"/>
            <a:stCxn id="30" idx="2"/>
            <a:endCxn id="31" idx="7"/>
          </p:cNvCxnSpPr>
          <p:nvPr/>
        </p:nvCxnSpPr>
        <p:spPr bwMode="auto">
          <a:xfrm flipH="1">
            <a:off x="2697347" y="1500981"/>
            <a:ext cx="1539691" cy="51979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0"/>
          </p:cNvCxnSpPr>
          <p:nvPr/>
        </p:nvCxnSpPr>
        <p:spPr bwMode="auto">
          <a:xfrm flipH="1">
            <a:off x="1889690" y="2311512"/>
            <a:ext cx="516920" cy="68426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697347" y="2311512"/>
            <a:ext cx="745829" cy="68240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3284537"/>
            <a:ext cx="396875" cy="4937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3284537"/>
            <a:ext cx="325438" cy="48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4"/>
            <a:endCxn id="68" idx="0"/>
          </p:cNvCxnSpPr>
          <p:nvPr/>
        </p:nvCxnSpPr>
        <p:spPr bwMode="auto">
          <a:xfrm flipH="1">
            <a:off x="1654749" y="3419635"/>
            <a:ext cx="234941" cy="3704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1500981"/>
            <a:ext cx="1088913" cy="58011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2371725"/>
            <a:ext cx="73025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2371725"/>
            <a:ext cx="62230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3284537"/>
            <a:ext cx="288925" cy="501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9" name="Oval 32"/>
          <p:cNvSpPr>
            <a:spLocks noChangeArrowheads="1"/>
          </p:cNvSpPr>
          <p:nvPr/>
        </p:nvSpPr>
        <p:spPr bwMode="auto">
          <a:xfrm>
            <a:off x="4237038" y="1295400"/>
            <a:ext cx="411162" cy="41116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a:solidFill>
                  <a:schemeClr val="bg1"/>
                </a:solidFill>
                <a:latin typeface="Courier New" pitchFamily="49" charset="0"/>
                <a:ea typeface="MS PGothic" pitchFamily="34" charset="-128"/>
              </a:rPr>
              <a:t>14</a:t>
            </a:r>
          </a:p>
        </p:txBody>
      </p:sp>
      <p:sp>
        <p:nvSpPr>
          <p:cNvPr id="63" name="Oval 32"/>
          <p:cNvSpPr>
            <a:spLocks noChangeArrowheads="1"/>
          </p:cNvSpPr>
          <p:nvPr/>
        </p:nvSpPr>
        <p:spPr bwMode="auto">
          <a:xfrm>
            <a:off x="2328617" y="1959390"/>
            <a:ext cx="411162" cy="41116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lang="en-US" altLang="en-US" sz="2000">
                <a:solidFill>
                  <a:schemeClr val="bg1"/>
                </a:solidFill>
                <a:latin typeface="Courier New" pitchFamily="49" charset="0"/>
                <a:ea typeface="MS PGothic" pitchFamily="34" charset="-128"/>
              </a:rPr>
              <a:t>8</a:t>
            </a:r>
            <a:r>
              <a:rPr kumimoji="0" lang="en-US" altLang="en-US" sz="2000" b="1">
                <a:solidFill>
                  <a:schemeClr val="bg1"/>
                </a:solidFill>
                <a:latin typeface="Courier New" pitchFamily="49" charset="0"/>
                <a:ea typeface="MS PGothic" pitchFamily="34" charset="-128"/>
              </a:rPr>
              <a:t>4</a:t>
            </a:r>
          </a:p>
        </p:txBody>
      </p:sp>
      <p:sp>
        <p:nvSpPr>
          <p:cNvPr id="65" name="Oval 32"/>
          <p:cNvSpPr>
            <a:spLocks noChangeArrowheads="1"/>
          </p:cNvSpPr>
          <p:nvPr/>
        </p:nvSpPr>
        <p:spPr bwMode="auto">
          <a:xfrm>
            <a:off x="1676400" y="3014004"/>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13</a:t>
            </a:r>
          </a:p>
        </p:txBody>
      </p:sp>
      <p:sp>
        <p:nvSpPr>
          <p:cNvPr id="66" name="Oval 32"/>
          <p:cNvSpPr>
            <a:spLocks noChangeArrowheads="1"/>
          </p:cNvSpPr>
          <p:nvPr/>
        </p:nvSpPr>
        <p:spPr bwMode="auto">
          <a:xfrm>
            <a:off x="3384770" y="2951872"/>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16</a:t>
            </a:r>
          </a:p>
        </p:txBody>
      </p:sp>
      <p:sp>
        <p:nvSpPr>
          <p:cNvPr id="67" name="Oval 32"/>
          <p:cNvSpPr>
            <a:spLocks noChangeArrowheads="1"/>
          </p:cNvSpPr>
          <p:nvPr/>
        </p:nvSpPr>
        <p:spPr bwMode="auto">
          <a:xfrm>
            <a:off x="2833688" y="3801427"/>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99</a:t>
            </a:r>
          </a:p>
        </p:txBody>
      </p:sp>
      <p:sp>
        <p:nvSpPr>
          <p:cNvPr id="68" name="Oval 32"/>
          <p:cNvSpPr>
            <a:spLocks noChangeArrowheads="1"/>
          </p:cNvSpPr>
          <p:nvPr/>
        </p:nvSpPr>
        <p:spPr bwMode="auto">
          <a:xfrm>
            <a:off x="1449168" y="3790072"/>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53</a:t>
            </a:r>
          </a:p>
        </p:txBody>
      </p:sp>
      <p:sp>
        <p:nvSpPr>
          <p:cNvPr id="71" name="Oval 32"/>
          <p:cNvSpPr>
            <a:spLocks noChangeArrowheads="1"/>
          </p:cNvSpPr>
          <p:nvPr/>
        </p:nvSpPr>
        <p:spPr bwMode="auto">
          <a:xfrm>
            <a:off x="6697663" y="2933700"/>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97</a:t>
            </a:r>
          </a:p>
        </p:txBody>
      </p:sp>
      <p:sp>
        <p:nvSpPr>
          <p:cNvPr id="72" name="Oval 32"/>
          <p:cNvSpPr>
            <a:spLocks noChangeArrowheads="1"/>
          </p:cNvSpPr>
          <p:nvPr/>
        </p:nvSpPr>
        <p:spPr bwMode="auto">
          <a:xfrm>
            <a:off x="5184007" y="3786187"/>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lang="en-US" altLang="en-US" sz="2000">
                <a:solidFill>
                  <a:schemeClr val="bg1"/>
                </a:solidFill>
                <a:latin typeface="Courier New" pitchFamily="49" charset="0"/>
                <a:ea typeface="MS PGothic" pitchFamily="34" charset="-128"/>
              </a:rPr>
              <a:t>6</a:t>
            </a:r>
            <a:r>
              <a:rPr kumimoji="0" lang="en-US" altLang="en-US" sz="2000" b="1">
                <a:solidFill>
                  <a:schemeClr val="bg1"/>
                </a:solidFill>
                <a:latin typeface="Courier New" pitchFamily="49" charset="0"/>
                <a:ea typeface="MS PGothic" pitchFamily="34" charset="-128"/>
              </a:rPr>
              <a:t>4</a:t>
            </a:r>
          </a:p>
        </p:txBody>
      </p:sp>
      <p:sp>
        <p:nvSpPr>
          <p:cNvPr id="73" name="Oval 32"/>
          <p:cNvSpPr>
            <a:spLocks noChangeArrowheads="1"/>
          </p:cNvSpPr>
          <p:nvPr/>
        </p:nvSpPr>
        <p:spPr bwMode="auto">
          <a:xfrm>
            <a:off x="4764088" y="2933700"/>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33</a:t>
            </a:r>
          </a:p>
        </p:txBody>
      </p:sp>
      <p:sp>
        <p:nvSpPr>
          <p:cNvPr id="74" name="Oval 32"/>
          <p:cNvSpPr>
            <a:spLocks noChangeArrowheads="1"/>
          </p:cNvSpPr>
          <p:nvPr/>
        </p:nvSpPr>
        <p:spPr bwMode="auto">
          <a:xfrm>
            <a:off x="5676901" y="2020887"/>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43</a:t>
            </a:r>
          </a:p>
        </p:txBody>
      </p:sp>
      <p:sp>
        <p:nvSpPr>
          <p:cNvPr id="75" name="Oval 32"/>
          <p:cNvSpPr>
            <a:spLocks noChangeArrowheads="1"/>
          </p:cNvSpPr>
          <p:nvPr/>
        </p:nvSpPr>
        <p:spPr bwMode="auto">
          <a:xfrm>
            <a:off x="3834704" y="3768725"/>
            <a:ext cx="411162" cy="380682"/>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p>
            <a:pPr algn="ctr"/>
            <a:r>
              <a:rPr kumimoji="0" lang="en-US" altLang="en-US" sz="2000" b="1">
                <a:solidFill>
                  <a:schemeClr val="bg1"/>
                </a:solidFill>
                <a:latin typeface="Courier New" pitchFamily="49" charset="0"/>
                <a:ea typeface="MS PGothic" pitchFamily="34" charset="-128"/>
              </a:rPr>
              <a:t>72</a:t>
            </a:r>
          </a:p>
        </p:txBody>
      </p:sp>
      <p:sp>
        <p:nvSpPr>
          <p:cNvPr id="10" name="TextBox 9"/>
          <p:cNvSpPr txBox="1"/>
          <p:nvPr/>
        </p:nvSpPr>
        <p:spPr bwMode="auto">
          <a:xfrm>
            <a:off x="194924" y="4724400"/>
            <a:ext cx="856807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marL="0" indent="0" algn="l" eaLnBrk="1" hangingPunct="1">
              <a:buFont typeface="Wingdings" pitchFamily="2" charset="2"/>
              <a:buNone/>
            </a:pPr>
            <a:r>
              <a:rPr lang="en-US" sz="2800" b="0" kern="0">
                <a:solidFill>
                  <a:schemeClr val="tx1"/>
                </a:solidFill>
                <a:latin typeface="+mn-lt"/>
              </a:rPr>
              <a:t>Do đó các đỉnh lần lượt được duyệt là: </a:t>
            </a:r>
          </a:p>
          <a:p>
            <a:pPr marL="0" indent="0" algn="l" eaLnBrk="1" hangingPunct="1">
              <a:buFont typeface="Wingdings" pitchFamily="2" charset="2"/>
              <a:buNone/>
            </a:pPr>
            <a:r>
              <a:rPr lang="en-US" sz="2800" b="0" kern="0">
                <a:solidFill>
                  <a:srgbClr val="0000FF"/>
                </a:solidFill>
                <a:latin typeface="+mn-lt"/>
              </a:rPr>
              <a:t>        </a:t>
            </a:r>
            <a:r>
              <a:rPr lang="en-US" sz="2800" kern="0">
                <a:solidFill>
                  <a:srgbClr val="0000FF"/>
                </a:solidFill>
                <a:latin typeface="+mn-lt"/>
              </a:rPr>
              <a:t>53, 13, 84, 99, 16, 72, 14, 33, </a:t>
            </a:r>
            <a:r>
              <a:rPr lang="en-US" sz="2800" kern="0">
                <a:solidFill>
                  <a:srgbClr val="0000FF"/>
                </a:solidFill>
              </a:rPr>
              <a:t>64,</a:t>
            </a:r>
            <a:r>
              <a:rPr lang="en-US" sz="2800" kern="0">
                <a:solidFill>
                  <a:srgbClr val="0000FF"/>
                </a:solidFill>
                <a:latin typeface="+mn-lt"/>
              </a:rPr>
              <a:t> 43, 97 </a:t>
            </a:r>
          </a:p>
        </p:txBody>
      </p:sp>
    </p:spTree>
    <p:extLst>
      <p:ext uri="{BB962C8B-B14F-4D97-AF65-F5344CB8AC3E}">
        <p14:creationId xmlns:p14="http://schemas.microsoft.com/office/powerpoint/2010/main" val="1713514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3" grpId="0" animBg="1"/>
      <p:bldP spid="65" grpId="0" animBg="1"/>
      <p:bldP spid="66" grpId="0" animBg="1"/>
      <p:bldP spid="67" grpId="0" animBg="1"/>
      <p:bldP spid="68" grpId="0" animBg="1"/>
      <p:bldP spid="71" grpId="0" animBg="1"/>
      <p:bldP spid="72" grpId="0" animBg="1"/>
      <p:bldP spid="73" grpId="0" animBg="1"/>
      <p:bldP spid="74" grpId="0" animBg="1"/>
      <p:bldP spid="75" grpId="0" animBg="1"/>
      <p:bldP spid="1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7" name="Line 8"/>
          <p:cNvSpPr>
            <a:spLocks noChangeShapeType="1"/>
          </p:cNvSpPr>
          <p:nvPr/>
        </p:nvSpPr>
        <p:spPr bwMode="auto">
          <a:xfrm flipH="1" flipV="1">
            <a:off x="4373562" y="2392362"/>
            <a:ext cx="650876" cy="771526"/>
          </a:xfrm>
          <a:prstGeom prst="line">
            <a:avLst/>
          </a:prstGeom>
          <a:noFill/>
          <a:ln w="12700">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1148" name="Line 9"/>
          <p:cNvSpPr>
            <a:spLocks noChangeShapeType="1"/>
          </p:cNvSpPr>
          <p:nvPr/>
        </p:nvSpPr>
        <p:spPr bwMode="auto">
          <a:xfrm flipV="1">
            <a:off x="3563937" y="2392362"/>
            <a:ext cx="666749" cy="820738"/>
          </a:xfrm>
          <a:prstGeom prst="line">
            <a:avLst/>
          </a:prstGeom>
          <a:noFill/>
          <a:ln w="12700">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1144" name="Rectangle 5"/>
          <p:cNvSpPr>
            <a:spLocks noChangeArrowheads="1"/>
          </p:cNvSpPr>
          <p:nvPr/>
        </p:nvSpPr>
        <p:spPr bwMode="auto">
          <a:xfrm>
            <a:off x="3863975" y="1873250"/>
            <a:ext cx="855663" cy="519112"/>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tLang="en-US"/>
          </a:p>
        </p:txBody>
      </p:sp>
      <p:sp>
        <p:nvSpPr>
          <p:cNvPr id="91145" name="Rectangle 6"/>
          <p:cNvSpPr>
            <a:spLocks noChangeArrowheads="1"/>
          </p:cNvSpPr>
          <p:nvPr/>
        </p:nvSpPr>
        <p:spPr bwMode="auto">
          <a:xfrm>
            <a:off x="3092450" y="3168650"/>
            <a:ext cx="758825" cy="498475"/>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tLang="en-US"/>
          </a:p>
        </p:txBody>
      </p:sp>
      <p:sp>
        <p:nvSpPr>
          <p:cNvPr id="91146" name="Rectangle 7"/>
          <p:cNvSpPr>
            <a:spLocks noChangeArrowheads="1"/>
          </p:cNvSpPr>
          <p:nvPr/>
        </p:nvSpPr>
        <p:spPr bwMode="auto">
          <a:xfrm>
            <a:off x="4708525" y="3194050"/>
            <a:ext cx="777875" cy="539750"/>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tLang="en-US"/>
          </a:p>
        </p:txBody>
      </p:sp>
      <p:sp>
        <p:nvSpPr>
          <p:cNvPr id="91150" name="Rectangle 11"/>
          <p:cNvSpPr>
            <a:spLocks noChangeArrowheads="1"/>
          </p:cNvSpPr>
          <p:nvPr/>
        </p:nvSpPr>
        <p:spPr bwMode="auto">
          <a:xfrm>
            <a:off x="3252507" y="3170238"/>
            <a:ext cx="386324"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800"/>
              <a:t>8</a:t>
            </a:r>
            <a:endParaRPr lang="en-US" altLang="en-US" sz="2800" b="1"/>
          </a:p>
        </p:txBody>
      </p:sp>
      <p:sp>
        <p:nvSpPr>
          <p:cNvPr id="91151" name="Rectangle 12"/>
          <p:cNvSpPr>
            <a:spLocks noChangeArrowheads="1"/>
          </p:cNvSpPr>
          <p:nvPr/>
        </p:nvSpPr>
        <p:spPr bwMode="auto">
          <a:xfrm>
            <a:off x="4836351" y="3187700"/>
            <a:ext cx="48571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800" b="1"/>
              <a:t> </a:t>
            </a:r>
            <a:r>
              <a:rPr lang="en-US" altLang="en-US" sz="2800"/>
              <a:t>5</a:t>
            </a:r>
            <a:endParaRPr lang="en-US" altLang="en-US" sz="2800" b="1"/>
          </a:p>
        </p:txBody>
      </p:sp>
      <p:sp>
        <p:nvSpPr>
          <p:cNvPr id="91149" name="Rectangle 10"/>
          <p:cNvSpPr>
            <a:spLocks noChangeArrowheads="1"/>
          </p:cNvSpPr>
          <p:nvPr/>
        </p:nvSpPr>
        <p:spPr bwMode="auto">
          <a:xfrm>
            <a:off x="3962986" y="1879600"/>
            <a:ext cx="535404"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400" b="1"/>
              <a:t>  </a:t>
            </a:r>
            <a:r>
              <a:rPr lang="en-US" altLang="en-US" sz="2400"/>
              <a:t>+</a:t>
            </a:r>
            <a:endParaRPr lang="en-US" altLang="en-US" sz="2800" b="1"/>
          </a:p>
        </p:txBody>
      </p:sp>
      <p:sp>
        <p:nvSpPr>
          <p:cNvPr id="60429" name="Rectangle 13"/>
          <p:cNvSpPr>
            <a:spLocks noChangeArrowheads="1"/>
          </p:cNvSpPr>
          <p:nvPr/>
        </p:nvSpPr>
        <p:spPr bwMode="auto">
          <a:xfrm>
            <a:off x="3951287" y="1276350"/>
            <a:ext cx="684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000" b="1"/>
              <a:t>Gốc</a:t>
            </a:r>
          </a:p>
        </p:txBody>
      </p:sp>
      <p:sp>
        <p:nvSpPr>
          <p:cNvPr id="17" name="TextBox 16"/>
          <p:cNvSpPr txBox="1"/>
          <p:nvPr/>
        </p:nvSpPr>
        <p:spPr>
          <a:xfrm>
            <a:off x="152400" y="207258"/>
            <a:ext cx="8763000" cy="630942"/>
          </a:xfrm>
          <a:prstGeom prst="rect">
            <a:avLst/>
          </a:prstGeom>
          <a:noFill/>
        </p:spPr>
        <p:txBody>
          <a:bodyPr wrap="square" rtlCol="0">
            <a:spAutoFit/>
          </a:bodyPr>
          <a:lstStyle/>
          <a:p>
            <a:pPr algn="l"/>
            <a:r>
              <a:rPr lang="en-US" sz="3500">
                <a:solidFill>
                  <a:srgbClr val="FFFF66"/>
                </a:solidFill>
                <a:latin typeface="+mj-lt"/>
              </a:rPr>
              <a:t>Cây nhị phân biểu thức</a:t>
            </a:r>
          </a:p>
        </p:txBody>
      </p:sp>
      <p:sp>
        <p:nvSpPr>
          <p:cNvPr id="4" name="TextBox 3"/>
          <p:cNvSpPr txBox="1"/>
          <p:nvPr/>
        </p:nvSpPr>
        <p:spPr bwMode="auto">
          <a:xfrm>
            <a:off x="111417" y="1105555"/>
            <a:ext cx="28023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eaLnBrk="1" hangingPunct="1">
              <a:buFont typeface="Wingdings" pitchFamily="2" charset="2"/>
              <a:buNone/>
            </a:pPr>
            <a:r>
              <a:rPr lang="en-US" sz="2800" b="0" kern="0">
                <a:solidFill>
                  <a:schemeClr val="tx1"/>
                </a:solidFill>
                <a:latin typeface="+mn-lt"/>
              </a:rPr>
              <a:t>Xét cây như sau</a:t>
            </a:r>
          </a:p>
        </p:txBody>
      </p:sp>
      <p:sp>
        <p:nvSpPr>
          <p:cNvPr id="5" name="TextBox 4"/>
          <p:cNvSpPr txBox="1"/>
          <p:nvPr/>
        </p:nvSpPr>
        <p:spPr bwMode="auto">
          <a:xfrm>
            <a:off x="298007" y="4000500"/>
            <a:ext cx="6295324"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marL="0" indent="0" algn="l" eaLnBrk="1" hangingPunct="1">
              <a:buFont typeface="Wingdings" pitchFamily="2" charset="2"/>
              <a:buNone/>
            </a:pPr>
            <a:r>
              <a:rPr lang="en-US" sz="2800" b="0" kern="0">
                <a:solidFill>
                  <a:schemeClr val="tx1"/>
                </a:solidFill>
                <a:latin typeface="+mn-lt"/>
              </a:rPr>
              <a:t>Khi đó, theo phép duyệt</a:t>
            </a:r>
          </a:p>
          <a:p>
            <a:pPr marL="457200" indent="-279400" algn="l" eaLnBrk="1" hangingPunct="1">
              <a:buFontTx/>
              <a:buChar char="-"/>
            </a:pPr>
            <a:r>
              <a:rPr lang="en-US" sz="2800" b="0" kern="0">
                <a:solidFill>
                  <a:srgbClr val="0000FF"/>
                </a:solidFill>
                <a:latin typeface="+mn-lt"/>
              </a:rPr>
              <a:t>Tiền thứ tự:      </a:t>
            </a:r>
            <a:r>
              <a:rPr lang="en-US" sz="2800" kern="0">
                <a:solidFill>
                  <a:srgbClr val="AB271D"/>
                </a:solidFill>
                <a:latin typeface="+mn-lt"/>
              </a:rPr>
              <a:t>+  8  5  </a:t>
            </a:r>
          </a:p>
          <a:p>
            <a:pPr marL="457200" indent="-279400" algn="l" eaLnBrk="1" hangingPunct="1">
              <a:buFontTx/>
              <a:buChar char="-"/>
            </a:pPr>
            <a:r>
              <a:rPr lang="en-US" sz="2800" b="0" kern="0">
                <a:solidFill>
                  <a:srgbClr val="0000FF"/>
                </a:solidFill>
                <a:latin typeface="+mn-lt"/>
              </a:rPr>
              <a:t>Hậu thứ tự:      </a:t>
            </a:r>
            <a:r>
              <a:rPr lang="en-US" sz="2800" kern="0">
                <a:solidFill>
                  <a:srgbClr val="AB271D"/>
                </a:solidFill>
                <a:latin typeface="+mn-lt"/>
              </a:rPr>
              <a:t>8  5 +</a:t>
            </a:r>
          </a:p>
          <a:p>
            <a:pPr marL="457200" indent="-279400" algn="l" eaLnBrk="1" hangingPunct="1">
              <a:buFontTx/>
              <a:buChar char="-"/>
            </a:pPr>
            <a:r>
              <a:rPr lang="en-US" sz="2800" b="0" kern="0">
                <a:solidFill>
                  <a:srgbClr val="0000FF"/>
                </a:solidFill>
                <a:latin typeface="+mn-lt"/>
              </a:rPr>
              <a:t>Trung thứ tự:   </a:t>
            </a:r>
            <a:r>
              <a:rPr lang="en-US" sz="2800" kern="0">
                <a:solidFill>
                  <a:srgbClr val="AB271D"/>
                </a:solidFill>
                <a:latin typeface="+mn-lt"/>
              </a:rPr>
              <a:t>8  +  5</a:t>
            </a:r>
          </a:p>
        </p:txBody>
      </p:sp>
    </p:spTree>
    <p:extLst>
      <p:ext uri="{BB962C8B-B14F-4D97-AF65-F5344CB8AC3E}">
        <p14:creationId xmlns:p14="http://schemas.microsoft.com/office/powerpoint/2010/main" val="1250665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11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11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11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11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11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11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11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11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7" grpId="0" animBg="1"/>
      <p:bldP spid="91148" grpId="0" animBg="1"/>
      <p:bldP spid="91144" grpId="0" animBg="1"/>
      <p:bldP spid="91145" grpId="0" animBg="1"/>
      <p:bldP spid="91146" grpId="0" animBg="1"/>
      <p:bldP spid="91150" grpId="0"/>
      <p:bldP spid="91151" grpId="0"/>
      <p:bldP spid="91149" grpId="0"/>
      <p:bldP spid="60429" grpId="0"/>
      <p:bldP spid="4" grpId="0"/>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5" name="Picture 3" descr="C:\Users\Luyen\Desktop\2000px-Pseudoforest.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296416"/>
            <a:ext cx="8153400" cy="49519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Rừng</a:t>
            </a:r>
          </a:p>
        </p:txBody>
      </p:sp>
    </p:spTree>
    <p:extLst>
      <p:ext uri="{BB962C8B-B14F-4D97-AF65-F5344CB8AC3E}">
        <p14:creationId xmlns:p14="http://schemas.microsoft.com/office/powerpoint/2010/main" val="663317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body" idx="1"/>
          </p:nvPr>
        </p:nvSpPr>
        <p:spPr>
          <a:xfrm>
            <a:off x="152400" y="990600"/>
            <a:ext cx="8839200" cy="5486400"/>
          </a:xfrm>
        </p:spPr>
        <p:txBody>
          <a:bodyPr lIns="92075" tIns="46038" rIns="92075" bIns="46038"/>
          <a:lstStyle/>
          <a:p>
            <a:pPr marL="0" indent="0" eaLnBrk="1" hangingPunct="1">
              <a:lnSpc>
                <a:spcPct val="120000"/>
              </a:lnSpc>
              <a:spcAft>
                <a:spcPts val="600"/>
              </a:spcAft>
              <a:buFont typeface="Wingdings" pitchFamily="2" charset="2"/>
              <a:buNone/>
            </a:pPr>
            <a:r>
              <a:rPr lang="en-US" altLang="en-US" b="1" dirty="0" err="1">
                <a:solidFill>
                  <a:srgbClr val="0000FF"/>
                </a:solidFill>
              </a:rPr>
              <a:t>Định</a:t>
            </a:r>
            <a:r>
              <a:rPr lang="en-US" altLang="en-US" b="1" dirty="0">
                <a:solidFill>
                  <a:srgbClr val="0000FF"/>
                </a:solidFill>
              </a:rPr>
              <a:t> </a:t>
            </a:r>
            <a:r>
              <a:rPr lang="en-US" altLang="en-US" b="1" dirty="0" err="1">
                <a:solidFill>
                  <a:srgbClr val="0000FF"/>
                </a:solidFill>
              </a:rPr>
              <a:t>nghĩa</a:t>
            </a:r>
            <a:r>
              <a:rPr lang="en-US" altLang="en-US" b="1" dirty="0">
                <a:solidFill>
                  <a:srgbClr val="0000FF"/>
                </a:solidFill>
              </a:rPr>
              <a:t>. </a:t>
            </a:r>
            <a:r>
              <a:rPr lang="en-US" altLang="en-US" sz="2800" b="1" i="1" dirty="0" err="1">
                <a:solidFill>
                  <a:srgbClr val="00B050"/>
                </a:solidFill>
                <a:effectLst/>
              </a:rPr>
              <a:t>Cây</a:t>
            </a:r>
            <a:r>
              <a:rPr lang="en-US" altLang="en-US" sz="2800" b="1" i="1" dirty="0">
                <a:solidFill>
                  <a:srgbClr val="00B050"/>
                </a:solidFill>
                <a:effectLst/>
              </a:rPr>
              <a:t> </a:t>
            </a:r>
            <a:r>
              <a:rPr lang="en-US" altLang="en-US" sz="2800" b="1" i="1" dirty="0" err="1">
                <a:solidFill>
                  <a:srgbClr val="00B050"/>
                </a:solidFill>
                <a:effectLst/>
              </a:rPr>
              <a:t>nhị</a:t>
            </a:r>
            <a:r>
              <a:rPr lang="en-US" altLang="en-US" sz="2800" b="1" i="1" dirty="0">
                <a:solidFill>
                  <a:srgbClr val="00B050"/>
                </a:solidFill>
                <a:effectLst/>
              </a:rPr>
              <a:t> </a:t>
            </a:r>
            <a:r>
              <a:rPr lang="en-US" altLang="en-US" sz="2800" b="1" i="1" dirty="0" err="1">
                <a:solidFill>
                  <a:srgbClr val="00B050"/>
                </a:solidFill>
                <a:effectLst/>
              </a:rPr>
              <a:t>phân</a:t>
            </a:r>
            <a:r>
              <a:rPr lang="en-US" altLang="en-US" sz="2800" b="1" i="1" dirty="0">
                <a:solidFill>
                  <a:srgbClr val="00B050"/>
                </a:solidFill>
                <a:effectLst/>
              </a:rPr>
              <a:t> của </a:t>
            </a:r>
            <a:r>
              <a:rPr lang="en-US" altLang="en-US" sz="2800" b="1" i="1" dirty="0" err="1">
                <a:solidFill>
                  <a:srgbClr val="00B050"/>
                </a:solidFill>
                <a:effectLst/>
              </a:rPr>
              <a:t>biểu</a:t>
            </a:r>
            <a:r>
              <a:rPr lang="en-US" altLang="en-US" sz="2800" b="1" i="1" dirty="0">
                <a:solidFill>
                  <a:srgbClr val="00B050"/>
                </a:solidFill>
                <a:effectLst/>
              </a:rPr>
              <a:t> thức </a:t>
            </a:r>
            <a:r>
              <a:rPr lang="en-US" altLang="en-US" sz="2800" dirty="0">
                <a:effectLst/>
              </a:rPr>
              <a:t>là </a:t>
            </a:r>
            <a:r>
              <a:rPr lang="en-US" altLang="en-US" sz="2800" dirty="0" err="1">
                <a:effectLst/>
              </a:rPr>
              <a:t>cây</a:t>
            </a:r>
            <a:r>
              <a:rPr lang="en-US" altLang="en-US" sz="2800" dirty="0">
                <a:effectLst/>
              </a:rPr>
              <a:t> </a:t>
            </a:r>
            <a:r>
              <a:rPr lang="en-US" altLang="en-US" sz="2800" dirty="0" err="1">
                <a:effectLst/>
              </a:rPr>
              <a:t>nhị</a:t>
            </a:r>
            <a:r>
              <a:rPr lang="en-US" altLang="en-US" sz="2800" dirty="0">
                <a:effectLst/>
              </a:rPr>
              <a:t> </a:t>
            </a:r>
            <a:r>
              <a:rPr lang="en-US" altLang="en-US" sz="2800" dirty="0" err="1">
                <a:effectLst/>
              </a:rPr>
              <a:t>phân</a:t>
            </a:r>
            <a:r>
              <a:rPr lang="en-US" altLang="en-US" sz="2800" dirty="0">
                <a:effectLst/>
              </a:rPr>
              <a:t> </a:t>
            </a:r>
            <a:r>
              <a:rPr lang="en-US" altLang="en-US" dirty="0" err="1"/>
              <a:t>đầy</a:t>
            </a:r>
            <a:r>
              <a:rPr lang="en-US" altLang="en-US" dirty="0"/>
              <a:t> </a:t>
            </a:r>
            <a:r>
              <a:rPr lang="en-US" altLang="en-US" dirty="0" err="1"/>
              <a:t>đủ</a:t>
            </a:r>
            <a:r>
              <a:rPr lang="en-US" altLang="en-US"/>
              <a:t> </a:t>
            </a:r>
            <a:r>
              <a:rPr lang="en-US" altLang="en-US" sz="2800">
                <a:effectLst/>
              </a:rPr>
              <a:t>mà</a:t>
            </a:r>
            <a:endParaRPr lang="en-US" altLang="en-US" sz="2800" dirty="0">
              <a:effectLst/>
            </a:endParaRPr>
          </a:p>
          <a:p>
            <a:pPr marL="0" indent="0" eaLnBrk="1" hangingPunct="1">
              <a:lnSpc>
                <a:spcPct val="120000"/>
              </a:lnSpc>
              <a:spcAft>
                <a:spcPts val="600"/>
              </a:spcAft>
              <a:buFont typeface="Wingdings" pitchFamily="2" charset="2"/>
              <a:buNone/>
            </a:pPr>
            <a:r>
              <a:rPr lang="en-US" altLang="en-US" dirty="0"/>
              <a:t>   -  </a:t>
            </a:r>
            <a:r>
              <a:rPr lang="en-US" altLang="en-US" sz="2800" dirty="0" err="1">
                <a:effectLst/>
              </a:rPr>
              <a:t>Mỗi</a:t>
            </a:r>
            <a:r>
              <a:rPr lang="en-US" altLang="en-US" sz="2800" dirty="0">
                <a:effectLst/>
              </a:rPr>
              <a:t> </a:t>
            </a:r>
            <a:r>
              <a:rPr lang="en-US" altLang="en-US" sz="2800" dirty="0" err="1">
                <a:effectLst/>
              </a:rPr>
              <a:t>biến</a:t>
            </a:r>
            <a:r>
              <a:rPr lang="en-US" altLang="en-US" sz="2800" dirty="0">
                <a:effectLst/>
              </a:rPr>
              <a:t> </a:t>
            </a:r>
            <a:r>
              <a:rPr lang="en-US" altLang="en-US" sz="2800" dirty="0" err="1">
                <a:effectLst/>
              </a:rPr>
              <a:t>số</a:t>
            </a:r>
            <a:r>
              <a:rPr lang="en-US" altLang="en-US" sz="2800" dirty="0">
                <a:effectLst/>
              </a:rPr>
              <a:t> được </a:t>
            </a:r>
            <a:r>
              <a:rPr lang="en-US" altLang="en-US" sz="2800" dirty="0" err="1">
                <a:effectLst/>
              </a:rPr>
              <a:t>biểu</a:t>
            </a:r>
            <a:r>
              <a:rPr lang="en-US" altLang="en-US" sz="2800" dirty="0">
                <a:effectLst/>
              </a:rPr>
              <a:t> </a:t>
            </a:r>
            <a:r>
              <a:rPr lang="en-US" altLang="en-US" sz="2800" dirty="0" err="1">
                <a:effectLst/>
              </a:rPr>
              <a:t>diễn</a:t>
            </a:r>
            <a:r>
              <a:rPr lang="en-US" altLang="en-US" sz="2800" dirty="0">
                <a:effectLst/>
              </a:rPr>
              <a:t> </a:t>
            </a:r>
            <a:r>
              <a:rPr lang="en-US" altLang="en-US" sz="2800" dirty="0" err="1">
                <a:effectLst/>
              </a:rPr>
              <a:t>bởi</a:t>
            </a:r>
            <a:r>
              <a:rPr lang="en-US" altLang="en-US" sz="2800" dirty="0">
                <a:effectLst/>
              </a:rPr>
              <a:t> </a:t>
            </a:r>
            <a:r>
              <a:rPr lang="en-US" altLang="en-US" sz="2800" dirty="0" err="1">
                <a:effectLst/>
              </a:rPr>
              <a:t>một</a:t>
            </a:r>
            <a:r>
              <a:rPr lang="en-US" altLang="en-US" sz="2800" dirty="0">
                <a:effectLst/>
              </a:rPr>
              <a:t> </a:t>
            </a:r>
            <a:r>
              <a:rPr lang="en-US" altLang="en-US" sz="2800" dirty="0" err="1">
                <a:solidFill>
                  <a:srgbClr val="C00000"/>
                </a:solidFill>
                <a:effectLst/>
              </a:rPr>
              <a:t>lá</a:t>
            </a:r>
            <a:r>
              <a:rPr lang="en-US" altLang="en-US" sz="2800" dirty="0">
                <a:effectLst/>
              </a:rPr>
              <a:t>.</a:t>
            </a:r>
          </a:p>
          <a:p>
            <a:pPr marL="0" indent="0" eaLnBrk="1" hangingPunct="1">
              <a:lnSpc>
                <a:spcPct val="120000"/>
              </a:lnSpc>
              <a:spcAft>
                <a:spcPts val="600"/>
              </a:spcAft>
              <a:buFont typeface="Wingdings" pitchFamily="2" charset="2"/>
              <a:buNone/>
            </a:pPr>
            <a:r>
              <a:rPr lang="en-US" altLang="en-US" dirty="0"/>
              <a:t>   -  </a:t>
            </a:r>
            <a:r>
              <a:rPr lang="en-US" altLang="en-US" sz="2800" dirty="0" err="1">
                <a:effectLst/>
              </a:rPr>
              <a:t>Mỗi</a:t>
            </a:r>
            <a:r>
              <a:rPr lang="en-US" altLang="en-US" sz="2800" dirty="0">
                <a:effectLst/>
              </a:rPr>
              <a:t> </a:t>
            </a:r>
            <a:r>
              <a:rPr lang="en-US" altLang="en-US" sz="2800" dirty="0" err="1">
                <a:solidFill>
                  <a:srgbClr val="C00000"/>
                </a:solidFill>
                <a:effectLst/>
              </a:rPr>
              <a:t>đỉnh</a:t>
            </a:r>
            <a:r>
              <a:rPr lang="en-US" altLang="en-US" sz="2800" dirty="0">
                <a:solidFill>
                  <a:srgbClr val="C00000"/>
                </a:solidFill>
                <a:effectLst/>
              </a:rPr>
              <a:t> trong </a:t>
            </a:r>
            <a:r>
              <a:rPr lang="en-US" altLang="en-US" sz="2800" dirty="0" err="1">
                <a:effectLst/>
              </a:rPr>
              <a:t>biểu</a:t>
            </a:r>
            <a:r>
              <a:rPr lang="en-US" altLang="en-US" sz="2800" dirty="0">
                <a:effectLst/>
              </a:rPr>
              <a:t> </a:t>
            </a:r>
            <a:r>
              <a:rPr lang="en-US" altLang="en-US" sz="2800" dirty="0" err="1">
                <a:effectLst/>
              </a:rPr>
              <a:t>diễn</a:t>
            </a:r>
            <a:r>
              <a:rPr lang="en-US" altLang="en-US" sz="2800" dirty="0">
                <a:effectLst/>
              </a:rPr>
              <a:t> </a:t>
            </a:r>
            <a:r>
              <a:rPr lang="en-US" altLang="en-US" sz="2800" dirty="0" err="1">
                <a:effectLst/>
              </a:rPr>
              <a:t>một</a:t>
            </a:r>
            <a:r>
              <a:rPr lang="en-US" altLang="en-US" sz="2800" dirty="0">
                <a:effectLst/>
              </a:rPr>
              <a:t> </a:t>
            </a:r>
            <a:r>
              <a:rPr lang="en-US" altLang="en-US" sz="2800" dirty="0" err="1">
                <a:effectLst/>
              </a:rPr>
              <a:t>phép</a:t>
            </a:r>
            <a:r>
              <a:rPr lang="en-US" altLang="en-US" sz="2800" dirty="0">
                <a:effectLst/>
              </a:rPr>
              <a:t> </a:t>
            </a:r>
            <a:r>
              <a:rPr lang="en-US" altLang="en-US" sz="2800" dirty="0" err="1">
                <a:effectLst/>
              </a:rPr>
              <a:t>toán</a:t>
            </a:r>
            <a:r>
              <a:rPr lang="en-US" altLang="en-US" sz="2800" dirty="0">
                <a:effectLst/>
              </a:rPr>
              <a:t> với các </a:t>
            </a:r>
            <a:r>
              <a:rPr lang="en-US" altLang="en-US" sz="2800" dirty="0" err="1">
                <a:effectLst/>
              </a:rPr>
              <a:t>thành</a:t>
            </a:r>
            <a:r>
              <a:rPr lang="en-US" altLang="en-US" sz="2800" dirty="0">
                <a:effectLst/>
              </a:rPr>
              <a:t> </a:t>
            </a:r>
            <a:r>
              <a:rPr lang="en-US" altLang="en-US" sz="2800" dirty="0" err="1">
                <a:effectLst/>
              </a:rPr>
              <a:t>tố</a:t>
            </a:r>
            <a:r>
              <a:rPr lang="en-US" altLang="en-US" sz="2800" dirty="0">
                <a:effectLst/>
              </a:rPr>
              <a:t> là </a:t>
            </a:r>
            <a:r>
              <a:rPr lang="en-US" altLang="en-US" sz="2800" dirty="0" err="1">
                <a:effectLst/>
              </a:rPr>
              <a:t>cây</a:t>
            </a:r>
            <a:r>
              <a:rPr lang="en-US" altLang="en-US" sz="2800" dirty="0">
                <a:effectLst/>
              </a:rPr>
              <a:t> con </a:t>
            </a:r>
            <a:r>
              <a:rPr lang="en-US" altLang="en-US" sz="2800" dirty="0" err="1">
                <a:effectLst/>
              </a:rPr>
              <a:t>tại</a:t>
            </a:r>
            <a:r>
              <a:rPr lang="en-US" altLang="en-US" sz="2800" dirty="0">
                <a:effectLst/>
              </a:rPr>
              <a:t> </a:t>
            </a:r>
            <a:r>
              <a:rPr lang="en-US" altLang="en-US" sz="2800" dirty="0" err="1">
                <a:effectLst/>
              </a:rPr>
              <a:t>đỉnh</a:t>
            </a:r>
            <a:r>
              <a:rPr lang="en-US" altLang="en-US" sz="2800" dirty="0">
                <a:effectLst/>
              </a:rPr>
              <a:t> ấy.</a:t>
            </a:r>
          </a:p>
          <a:p>
            <a:pPr marL="0" indent="0" eaLnBrk="1" hangingPunct="1">
              <a:lnSpc>
                <a:spcPct val="120000"/>
              </a:lnSpc>
              <a:spcAft>
                <a:spcPts val="600"/>
              </a:spcAft>
              <a:buFont typeface="Wingdings" pitchFamily="2" charset="2"/>
              <a:buNone/>
            </a:pPr>
            <a:r>
              <a:rPr lang="en-US" altLang="en-US" sz="2800" dirty="0" err="1">
                <a:effectLst/>
              </a:rPr>
              <a:t>Cây</a:t>
            </a:r>
            <a:r>
              <a:rPr lang="en-US" altLang="en-US" sz="2800" dirty="0">
                <a:effectLst/>
              </a:rPr>
              <a:t> con bên </a:t>
            </a:r>
            <a:r>
              <a:rPr lang="en-US" altLang="en-US" sz="2800" dirty="0" err="1">
                <a:effectLst/>
              </a:rPr>
              <a:t>trái</a:t>
            </a:r>
            <a:r>
              <a:rPr lang="en-US" altLang="en-US" sz="2800" dirty="0">
                <a:effectLst/>
              </a:rPr>
              <a:t> và bên phải của </a:t>
            </a:r>
            <a:r>
              <a:rPr lang="en-US" altLang="en-US" sz="2800" dirty="0" err="1">
                <a:effectLst/>
              </a:rPr>
              <a:t>một</a:t>
            </a:r>
            <a:r>
              <a:rPr lang="en-US" altLang="en-US" sz="2800" dirty="0">
                <a:effectLst/>
              </a:rPr>
              <a:t> </a:t>
            </a:r>
            <a:r>
              <a:rPr lang="en-US" altLang="en-US" sz="2800" dirty="0" err="1">
                <a:effectLst/>
              </a:rPr>
              <a:t>đỉnh</a:t>
            </a:r>
            <a:r>
              <a:rPr lang="en-US" altLang="en-US" sz="2800" dirty="0">
                <a:effectLst/>
              </a:rPr>
              <a:t> trong </a:t>
            </a:r>
            <a:r>
              <a:rPr lang="en-US" altLang="en-US" sz="2800" dirty="0" err="1">
                <a:effectLst/>
              </a:rPr>
              <a:t>biểu</a:t>
            </a:r>
            <a:r>
              <a:rPr lang="en-US" altLang="en-US" sz="2800" dirty="0">
                <a:effectLst/>
              </a:rPr>
              <a:t> </a:t>
            </a:r>
            <a:r>
              <a:rPr lang="en-US" altLang="en-US" sz="2800" dirty="0" err="1">
                <a:effectLst/>
              </a:rPr>
              <a:t>diễn</a:t>
            </a:r>
            <a:r>
              <a:rPr lang="en-US" altLang="en-US" sz="2800" dirty="0">
                <a:effectLst/>
              </a:rPr>
              <a:t> </a:t>
            </a:r>
            <a:r>
              <a:rPr lang="en-US" altLang="en-US" sz="2800" dirty="0" err="1">
                <a:effectLst/>
              </a:rPr>
              <a:t>cho</a:t>
            </a:r>
            <a:r>
              <a:rPr lang="en-US" altLang="en-US" sz="2800" dirty="0">
                <a:effectLst/>
              </a:rPr>
              <a:t> </a:t>
            </a:r>
            <a:r>
              <a:rPr lang="en-US" altLang="en-US" sz="2800" dirty="0" err="1">
                <a:effectLst/>
              </a:rPr>
              <a:t>biểu</a:t>
            </a:r>
            <a:r>
              <a:rPr lang="en-US" altLang="en-US" sz="2800" dirty="0">
                <a:effectLst/>
              </a:rPr>
              <a:t> thức con, giá </a:t>
            </a:r>
            <a:r>
              <a:rPr lang="en-US" altLang="en-US" sz="2800" dirty="0" err="1">
                <a:effectLst/>
              </a:rPr>
              <a:t>trị</a:t>
            </a:r>
            <a:r>
              <a:rPr lang="en-US" altLang="en-US" sz="2800" dirty="0">
                <a:effectLst/>
              </a:rPr>
              <a:t> của </a:t>
            </a:r>
            <a:r>
              <a:rPr lang="en-US" altLang="en-US" sz="2800" dirty="0" err="1">
                <a:effectLst/>
              </a:rPr>
              <a:t>chúng</a:t>
            </a:r>
            <a:r>
              <a:rPr lang="en-US" altLang="en-US" sz="2800" dirty="0">
                <a:effectLst/>
              </a:rPr>
              <a:t> là </a:t>
            </a:r>
            <a:r>
              <a:rPr lang="en-US" altLang="en-US" sz="2800" dirty="0" err="1">
                <a:effectLst/>
              </a:rPr>
              <a:t>thành</a:t>
            </a:r>
            <a:r>
              <a:rPr lang="en-US" altLang="en-US" sz="2800" dirty="0">
                <a:effectLst/>
              </a:rPr>
              <a:t> </a:t>
            </a:r>
            <a:r>
              <a:rPr lang="en-US" altLang="en-US" sz="2800" dirty="0" err="1">
                <a:effectLst/>
              </a:rPr>
              <a:t>tố</a:t>
            </a:r>
            <a:r>
              <a:rPr lang="en-US" altLang="en-US" sz="2800" dirty="0">
                <a:effectLst/>
              </a:rPr>
              <a:t> </a:t>
            </a:r>
            <a:r>
              <a:rPr lang="en-US" altLang="en-US" sz="2800" dirty="0" err="1">
                <a:effectLst/>
              </a:rPr>
              <a:t>mà</a:t>
            </a:r>
            <a:r>
              <a:rPr lang="en-US" altLang="en-US" sz="2800" dirty="0">
                <a:effectLst/>
              </a:rPr>
              <a:t> ta </a:t>
            </a:r>
            <a:r>
              <a:rPr lang="en-US" altLang="en-US" sz="2800" dirty="0" err="1">
                <a:effectLst/>
              </a:rPr>
              <a:t>áp</a:t>
            </a:r>
            <a:r>
              <a:rPr lang="en-US" altLang="en-US" sz="2800" dirty="0">
                <a:effectLst/>
              </a:rPr>
              <a:t> </a:t>
            </a:r>
            <a:r>
              <a:rPr lang="en-US" altLang="en-US" sz="2800" dirty="0" err="1">
                <a:effectLst/>
              </a:rPr>
              <a:t>dụng</a:t>
            </a:r>
            <a:r>
              <a:rPr lang="en-US" altLang="en-US" sz="2800" dirty="0">
                <a:effectLst/>
              </a:rPr>
              <a:t> </a:t>
            </a:r>
            <a:r>
              <a:rPr lang="en-US" altLang="en-US" sz="2800" dirty="0" err="1">
                <a:effectLst/>
              </a:rPr>
              <a:t>cho</a:t>
            </a:r>
            <a:r>
              <a:rPr lang="en-US" altLang="en-US" sz="2800" dirty="0">
                <a:effectLst/>
              </a:rPr>
              <a:t> </a:t>
            </a:r>
            <a:r>
              <a:rPr lang="en-US" altLang="en-US" sz="2800" dirty="0" err="1">
                <a:effectLst/>
              </a:rPr>
              <a:t>phép</a:t>
            </a:r>
            <a:r>
              <a:rPr lang="en-US" altLang="en-US" sz="2800" dirty="0">
                <a:effectLst/>
              </a:rPr>
              <a:t> </a:t>
            </a:r>
            <a:r>
              <a:rPr lang="en-US" altLang="en-US" sz="2800" dirty="0" err="1">
                <a:effectLst/>
              </a:rPr>
              <a:t>toán</a:t>
            </a:r>
            <a:r>
              <a:rPr lang="en-US" altLang="en-US" sz="2800" dirty="0">
                <a:effectLst/>
              </a:rPr>
              <a:t> </a:t>
            </a:r>
            <a:r>
              <a:rPr lang="en-US" altLang="en-US" sz="2800" dirty="0" err="1">
                <a:effectLst/>
              </a:rPr>
              <a:t>tại</a:t>
            </a:r>
            <a:r>
              <a:rPr lang="en-US" altLang="en-US" sz="2800" dirty="0">
                <a:effectLst/>
              </a:rPr>
              <a:t> </a:t>
            </a:r>
            <a:r>
              <a:rPr lang="en-US" altLang="en-US" sz="2800" dirty="0" err="1">
                <a:effectLst/>
              </a:rPr>
              <a:t>gốc</a:t>
            </a:r>
            <a:r>
              <a:rPr lang="en-US" altLang="en-US" sz="2800" dirty="0">
                <a:effectLst/>
              </a:rPr>
              <a:t> của </a:t>
            </a:r>
            <a:r>
              <a:rPr lang="en-US" altLang="en-US" sz="2800" dirty="0" err="1">
                <a:effectLst/>
              </a:rPr>
              <a:t>cây</a:t>
            </a:r>
            <a:r>
              <a:rPr lang="en-US" altLang="en-US" sz="2800" dirty="0">
                <a:effectLst/>
              </a:rPr>
              <a:t> con.</a:t>
            </a:r>
          </a:p>
        </p:txBody>
      </p:sp>
      <p:sp>
        <p:nvSpPr>
          <p:cNvPr id="5" name="TextBox 4"/>
          <p:cNvSpPr txBox="1"/>
          <p:nvPr/>
        </p:nvSpPr>
        <p:spPr>
          <a:xfrm>
            <a:off x="152400" y="207258"/>
            <a:ext cx="8763000" cy="630942"/>
          </a:xfrm>
          <a:prstGeom prst="rect">
            <a:avLst/>
          </a:prstGeom>
          <a:noFill/>
        </p:spPr>
        <p:txBody>
          <a:bodyPr wrap="square" rtlCol="0">
            <a:spAutoFit/>
          </a:bodyPr>
          <a:lstStyle/>
          <a:p>
            <a:pPr algn="l"/>
            <a:r>
              <a:rPr lang="en-US" sz="3500">
                <a:solidFill>
                  <a:srgbClr val="FFFF66"/>
                </a:solidFill>
                <a:latin typeface="+mj-lt"/>
              </a:rPr>
              <a:t>Cây nhị phân biểu thức</a:t>
            </a:r>
          </a:p>
        </p:txBody>
      </p:sp>
    </p:spTree>
    <p:extLst>
      <p:ext uri="{BB962C8B-B14F-4D97-AF65-F5344CB8AC3E}">
        <p14:creationId xmlns:p14="http://schemas.microsoft.com/office/powerpoint/2010/main" val="30486955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995613" y="2036763"/>
            <a:ext cx="2579688" cy="2659063"/>
            <a:chOff x="1887" y="1283"/>
            <a:chExt cx="1625" cy="1675"/>
          </a:xfrm>
        </p:grpSpPr>
        <p:sp>
          <p:nvSpPr>
            <p:cNvPr id="93202" name="Rectangle 4"/>
            <p:cNvSpPr>
              <a:spLocks noChangeArrowheads="1"/>
            </p:cNvSpPr>
            <p:nvPr/>
          </p:nvSpPr>
          <p:spPr bwMode="auto">
            <a:xfrm>
              <a:off x="2704" y="1283"/>
              <a:ext cx="414" cy="321"/>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tLang="en-US"/>
            </a:p>
          </p:txBody>
        </p:sp>
        <p:sp>
          <p:nvSpPr>
            <p:cNvPr id="93203" name="Rectangle 5"/>
            <p:cNvSpPr>
              <a:spLocks noChangeArrowheads="1"/>
            </p:cNvSpPr>
            <p:nvPr/>
          </p:nvSpPr>
          <p:spPr bwMode="auto">
            <a:xfrm>
              <a:off x="2272" y="1949"/>
              <a:ext cx="424" cy="327"/>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tLang="en-US"/>
            </a:p>
          </p:txBody>
        </p:sp>
        <p:sp>
          <p:nvSpPr>
            <p:cNvPr id="93204" name="Rectangle 6"/>
            <p:cNvSpPr>
              <a:spLocks noChangeArrowheads="1"/>
            </p:cNvSpPr>
            <p:nvPr/>
          </p:nvSpPr>
          <p:spPr bwMode="auto">
            <a:xfrm>
              <a:off x="3114" y="1944"/>
              <a:ext cx="398" cy="332"/>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tLang="en-US"/>
            </a:p>
          </p:txBody>
        </p:sp>
        <p:sp>
          <p:nvSpPr>
            <p:cNvPr id="93205" name="Rectangle 7"/>
            <p:cNvSpPr>
              <a:spLocks noChangeArrowheads="1"/>
            </p:cNvSpPr>
            <p:nvPr/>
          </p:nvSpPr>
          <p:spPr bwMode="auto">
            <a:xfrm>
              <a:off x="1887" y="2610"/>
              <a:ext cx="377" cy="314"/>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tLang="en-US"/>
            </a:p>
          </p:txBody>
        </p:sp>
        <p:sp>
          <p:nvSpPr>
            <p:cNvPr id="93206" name="Rectangle 8"/>
            <p:cNvSpPr>
              <a:spLocks noChangeArrowheads="1"/>
            </p:cNvSpPr>
            <p:nvPr/>
          </p:nvSpPr>
          <p:spPr bwMode="auto">
            <a:xfrm>
              <a:off x="2526" y="2596"/>
              <a:ext cx="386" cy="340"/>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tLang="en-US"/>
            </a:p>
          </p:txBody>
        </p:sp>
        <p:sp>
          <p:nvSpPr>
            <p:cNvPr id="93207" name="Rectangle 9"/>
            <p:cNvSpPr>
              <a:spLocks noChangeArrowheads="1"/>
            </p:cNvSpPr>
            <p:nvPr/>
          </p:nvSpPr>
          <p:spPr bwMode="auto">
            <a:xfrm>
              <a:off x="2781" y="1307"/>
              <a:ext cx="23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400" b="1">
                  <a:latin typeface="Courier New" pitchFamily="49" charset="0"/>
                </a:rPr>
                <a:t>*</a:t>
              </a:r>
            </a:p>
          </p:txBody>
        </p:sp>
        <p:sp>
          <p:nvSpPr>
            <p:cNvPr id="93208" name="Line 10"/>
            <p:cNvSpPr>
              <a:spLocks noChangeShapeType="1"/>
            </p:cNvSpPr>
            <p:nvPr/>
          </p:nvSpPr>
          <p:spPr bwMode="auto">
            <a:xfrm flipH="1" flipV="1">
              <a:off x="3122" y="1539"/>
              <a:ext cx="311" cy="428"/>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209" name="Line 11"/>
            <p:cNvSpPr>
              <a:spLocks noChangeShapeType="1"/>
            </p:cNvSpPr>
            <p:nvPr/>
          </p:nvSpPr>
          <p:spPr bwMode="auto">
            <a:xfrm flipH="1" flipV="1">
              <a:off x="2606" y="2181"/>
              <a:ext cx="243" cy="396"/>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210" name="Line 12"/>
            <p:cNvSpPr>
              <a:spLocks noChangeShapeType="1"/>
            </p:cNvSpPr>
            <p:nvPr/>
          </p:nvSpPr>
          <p:spPr bwMode="auto">
            <a:xfrm flipV="1">
              <a:off x="2121" y="2191"/>
              <a:ext cx="254" cy="41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211" name="Line 13"/>
            <p:cNvSpPr>
              <a:spLocks noChangeShapeType="1"/>
            </p:cNvSpPr>
            <p:nvPr/>
          </p:nvSpPr>
          <p:spPr bwMode="auto">
            <a:xfrm flipV="1">
              <a:off x="2545" y="1509"/>
              <a:ext cx="279" cy="438"/>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3212" name="Rectangle 14"/>
            <p:cNvSpPr>
              <a:spLocks noChangeArrowheads="1"/>
            </p:cNvSpPr>
            <p:nvPr/>
          </p:nvSpPr>
          <p:spPr bwMode="auto">
            <a:xfrm>
              <a:off x="2319" y="1953"/>
              <a:ext cx="30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400" b="1"/>
                <a:t> </a:t>
              </a:r>
              <a:r>
                <a:rPr lang="en-US" altLang="en-US" sz="2800" b="1"/>
                <a:t>+</a:t>
              </a:r>
            </a:p>
          </p:txBody>
        </p:sp>
        <p:sp>
          <p:nvSpPr>
            <p:cNvPr id="93213" name="Rectangle 15"/>
            <p:cNvSpPr>
              <a:spLocks noChangeArrowheads="1"/>
            </p:cNvSpPr>
            <p:nvPr/>
          </p:nvSpPr>
          <p:spPr bwMode="auto">
            <a:xfrm>
              <a:off x="1941" y="2628"/>
              <a:ext cx="24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800" b="1"/>
                <a:t>4</a:t>
              </a:r>
            </a:p>
          </p:txBody>
        </p:sp>
        <p:sp>
          <p:nvSpPr>
            <p:cNvPr id="93214" name="Rectangle 16"/>
            <p:cNvSpPr>
              <a:spLocks noChangeArrowheads="1"/>
            </p:cNvSpPr>
            <p:nvPr/>
          </p:nvSpPr>
          <p:spPr bwMode="auto">
            <a:xfrm>
              <a:off x="3186" y="1939"/>
              <a:ext cx="24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800" b="1"/>
                <a:t>3</a:t>
              </a:r>
            </a:p>
          </p:txBody>
        </p:sp>
        <p:sp>
          <p:nvSpPr>
            <p:cNvPr id="93215" name="Rectangle 17"/>
            <p:cNvSpPr>
              <a:spLocks noChangeArrowheads="1"/>
            </p:cNvSpPr>
            <p:nvPr/>
          </p:nvSpPr>
          <p:spPr bwMode="auto">
            <a:xfrm>
              <a:off x="2602" y="2611"/>
              <a:ext cx="24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800" b="1"/>
                <a:t>2</a:t>
              </a:r>
            </a:p>
          </p:txBody>
        </p:sp>
      </p:grpSp>
      <p:sp>
        <p:nvSpPr>
          <p:cNvPr id="63506" name="Rectangle 18"/>
          <p:cNvSpPr>
            <a:spLocks noChangeArrowheads="1"/>
          </p:cNvSpPr>
          <p:nvPr/>
        </p:nvSpPr>
        <p:spPr bwMode="auto">
          <a:xfrm>
            <a:off x="463550" y="5146675"/>
            <a:ext cx="1501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400" b="1">
                <a:solidFill>
                  <a:srgbClr val="0000FF"/>
                </a:solidFill>
              </a:rPr>
              <a:t>Kết quả?</a:t>
            </a:r>
          </a:p>
        </p:txBody>
      </p:sp>
      <p:sp>
        <p:nvSpPr>
          <p:cNvPr id="63513" name="Rectangle 25"/>
          <p:cNvSpPr>
            <a:spLocks noChangeArrowheads="1"/>
          </p:cNvSpPr>
          <p:nvPr/>
        </p:nvSpPr>
        <p:spPr bwMode="auto">
          <a:xfrm>
            <a:off x="4448766" y="2057400"/>
            <a:ext cx="370293" cy="462307"/>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400" b="1">
                <a:solidFill>
                  <a:schemeClr val="bg2"/>
                </a:solidFill>
                <a:latin typeface="Courier New" pitchFamily="49" charset="0"/>
              </a:rPr>
              <a:t>*</a:t>
            </a:r>
          </a:p>
        </p:txBody>
      </p:sp>
      <p:sp>
        <p:nvSpPr>
          <p:cNvPr id="63515" name="Line 27"/>
          <p:cNvSpPr>
            <a:spLocks noChangeShapeType="1"/>
          </p:cNvSpPr>
          <p:nvPr/>
        </p:nvSpPr>
        <p:spPr bwMode="auto">
          <a:xfrm flipH="1" flipV="1">
            <a:off x="4114798" y="3428998"/>
            <a:ext cx="407989" cy="661989"/>
          </a:xfrm>
          <a:prstGeom prst="line">
            <a:avLst/>
          </a:prstGeom>
          <a:noFill/>
          <a:ln w="28575">
            <a:solidFill>
              <a:schemeClr val="tx2"/>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516" name="Line 28"/>
          <p:cNvSpPr>
            <a:spLocks noChangeShapeType="1"/>
          </p:cNvSpPr>
          <p:nvPr/>
        </p:nvSpPr>
        <p:spPr bwMode="auto">
          <a:xfrm flipV="1">
            <a:off x="3352800" y="3505200"/>
            <a:ext cx="403225" cy="661988"/>
          </a:xfrm>
          <a:prstGeom prst="line">
            <a:avLst/>
          </a:prstGeom>
          <a:noFill/>
          <a:ln w="28575">
            <a:solidFill>
              <a:schemeClr val="tx2"/>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518" name="Rectangle 30"/>
          <p:cNvSpPr>
            <a:spLocks noChangeArrowheads="1"/>
          </p:cNvSpPr>
          <p:nvPr/>
        </p:nvSpPr>
        <p:spPr bwMode="auto">
          <a:xfrm>
            <a:off x="3696549" y="3105150"/>
            <a:ext cx="480901" cy="5238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400" b="1">
                <a:solidFill>
                  <a:schemeClr val="bg2"/>
                </a:solidFill>
              </a:rPr>
              <a:t> </a:t>
            </a:r>
            <a:r>
              <a:rPr lang="en-US" altLang="en-US" sz="2800" b="1">
                <a:solidFill>
                  <a:schemeClr val="bg2"/>
                </a:solidFill>
              </a:rPr>
              <a:t>+</a:t>
            </a:r>
          </a:p>
        </p:txBody>
      </p:sp>
      <p:sp>
        <p:nvSpPr>
          <p:cNvPr id="63519" name="Rectangle 31"/>
          <p:cNvSpPr>
            <a:spLocks noChangeArrowheads="1"/>
          </p:cNvSpPr>
          <p:nvPr/>
        </p:nvSpPr>
        <p:spPr bwMode="auto">
          <a:xfrm>
            <a:off x="3098518" y="4191000"/>
            <a:ext cx="386324" cy="5238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800" b="1">
                <a:solidFill>
                  <a:schemeClr val="bg2"/>
                </a:solidFill>
              </a:rPr>
              <a:t>4</a:t>
            </a:r>
          </a:p>
        </p:txBody>
      </p:sp>
      <p:sp>
        <p:nvSpPr>
          <p:cNvPr id="63520" name="Rectangle 32"/>
          <p:cNvSpPr>
            <a:spLocks noChangeArrowheads="1"/>
          </p:cNvSpPr>
          <p:nvPr/>
        </p:nvSpPr>
        <p:spPr bwMode="auto">
          <a:xfrm>
            <a:off x="5079718" y="3086100"/>
            <a:ext cx="386324" cy="5238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800" b="1">
                <a:solidFill>
                  <a:schemeClr val="bg2"/>
                </a:solidFill>
              </a:rPr>
              <a:t>3</a:t>
            </a:r>
          </a:p>
        </p:txBody>
      </p:sp>
      <p:sp>
        <p:nvSpPr>
          <p:cNvPr id="63521" name="Rectangle 33"/>
          <p:cNvSpPr>
            <a:spLocks noChangeArrowheads="1"/>
          </p:cNvSpPr>
          <p:nvPr/>
        </p:nvSpPr>
        <p:spPr bwMode="auto">
          <a:xfrm>
            <a:off x="4135156" y="4133850"/>
            <a:ext cx="386324" cy="5238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800" b="1">
                <a:solidFill>
                  <a:schemeClr val="bg2"/>
                </a:solidFill>
              </a:rPr>
              <a:t>2</a:t>
            </a:r>
          </a:p>
        </p:txBody>
      </p:sp>
      <p:sp>
        <p:nvSpPr>
          <p:cNvPr id="63523" name="Rectangle 35"/>
          <p:cNvSpPr>
            <a:spLocks noChangeArrowheads="1"/>
          </p:cNvSpPr>
          <p:nvPr/>
        </p:nvSpPr>
        <p:spPr bwMode="auto">
          <a:xfrm>
            <a:off x="2705743" y="5715000"/>
            <a:ext cx="14334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800" b="1">
                <a:solidFill>
                  <a:srgbClr val="00B050"/>
                </a:solidFill>
              </a:rPr>
              <a:t>( 4 + 2 )</a:t>
            </a:r>
          </a:p>
        </p:txBody>
      </p:sp>
      <p:sp>
        <p:nvSpPr>
          <p:cNvPr id="63525" name="Rectangle 37"/>
          <p:cNvSpPr>
            <a:spLocks noChangeArrowheads="1"/>
          </p:cNvSpPr>
          <p:nvPr/>
        </p:nvSpPr>
        <p:spPr bwMode="auto">
          <a:xfrm>
            <a:off x="4056171" y="5715000"/>
            <a:ext cx="7232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2800" b="1">
                <a:solidFill>
                  <a:srgbClr val="00B050"/>
                </a:solidFill>
              </a:rPr>
              <a:t>*  3</a:t>
            </a:r>
          </a:p>
        </p:txBody>
      </p:sp>
      <p:sp>
        <p:nvSpPr>
          <p:cNvPr id="63527" name="Rectangle 39"/>
          <p:cNvSpPr>
            <a:spLocks noChangeArrowheads="1"/>
          </p:cNvSpPr>
          <p:nvPr/>
        </p:nvSpPr>
        <p:spPr bwMode="auto">
          <a:xfrm>
            <a:off x="4720817" y="5715000"/>
            <a:ext cx="99418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2800" b="1">
                <a:solidFill>
                  <a:srgbClr val="00B050"/>
                </a:solidFill>
              </a:rPr>
              <a:t>=  18</a:t>
            </a:r>
          </a:p>
        </p:txBody>
      </p:sp>
      <p:sp>
        <p:nvSpPr>
          <p:cNvPr id="3" name="Title 2"/>
          <p:cNvSpPr>
            <a:spLocks noGrp="1"/>
          </p:cNvSpPr>
          <p:nvPr>
            <p:ph type="title"/>
          </p:nvPr>
        </p:nvSpPr>
        <p:spPr/>
        <p:txBody>
          <a:bodyPr/>
          <a:lstStyle/>
          <a:p>
            <a:endParaRPr lang="en-US"/>
          </a:p>
        </p:txBody>
      </p:sp>
      <p:sp>
        <p:nvSpPr>
          <p:cNvPr id="63528" name="Line 40"/>
          <p:cNvSpPr>
            <a:spLocks noChangeShapeType="1"/>
          </p:cNvSpPr>
          <p:nvPr/>
        </p:nvSpPr>
        <p:spPr bwMode="auto">
          <a:xfrm flipV="1">
            <a:off x="4038600" y="2438400"/>
            <a:ext cx="403225" cy="661988"/>
          </a:xfrm>
          <a:prstGeom prst="line">
            <a:avLst/>
          </a:prstGeom>
          <a:noFill/>
          <a:ln w="28575">
            <a:solidFill>
              <a:schemeClr val="tx2"/>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529" name="Line 41"/>
          <p:cNvSpPr>
            <a:spLocks noChangeShapeType="1"/>
          </p:cNvSpPr>
          <p:nvPr/>
        </p:nvSpPr>
        <p:spPr bwMode="auto">
          <a:xfrm flipH="1" flipV="1">
            <a:off x="4943475" y="2464594"/>
            <a:ext cx="457200" cy="609600"/>
          </a:xfrm>
          <a:prstGeom prst="line">
            <a:avLst/>
          </a:prstGeom>
          <a:noFill/>
          <a:ln w="28575">
            <a:solidFill>
              <a:schemeClr val="tx2"/>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 name="TextBox 3"/>
          <p:cNvSpPr txBox="1"/>
          <p:nvPr/>
        </p:nvSpPr>
        <p:spPr bwMode="auto">
          <a:xfrm>
            <a:off x="-119359" y="1084590"/>
            <a:ext cx="93395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marL="0" indent="0" eaLnBrk="1" hangingPunct="1">
              <a:buFont typeface="Wingdings" pitchFamily="2" charset="2"/>
              <a:buNone/>
            </a:pPr>
            <a:r>
              <a:rPr lang="en-US" sz="2800" b="0" kern="0">
                <a:solidFill>
                  <a:schemeClr val="tx1"/>
                </a:solidFill>
                <a:latin typeface="+mn-lt"/>
              </a:rPr>
              <a:t>Tính giá trị của biểu thức được biểu diễn bằng đồ thị sau</a:t>
            </a:r>
          </a:p>
        </p:txBody>
      </p:sp>
    </p:spTree>
    <p:extLst>
      <p:ext uri="{BB962C8B-B14F-4D97-AF65-F5344CB8AC3E}">
        <p14:creationId xmlns:p14="http://schemas.microsoft.com/office/powerpoint/2010/main" val="2124740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63506">
                                            <p:txEl>
                                              <p:pRg st="0" end="0"/>
                                            </p:txEl>
                                          </p:spTgt>
                                        </p:tgtEl>
                                        <p:attrNameLst>
                                          <p:attrName>style.visibility</p:attrName>
                                        </p:attrNameLst>
                                      </p:cBhvr>
                                      <p:to>
                                        <p:strVal val="visible"/>
                                      </p:to>
                                    </p:set>
                                    <p:anim calcmode="lin" valueType="num">
                                      <p:cBhvr additive="base">
                                        <p:cTn id="12" dur="500" fill="hold"/>
                                        <p:tgtEl>
                                          <p:spTgt spid="63506">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350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3519"/>
                                        </p:tgtEl>
                                        <p:attrNameLst>
                                          <p:attrName>style.visibility</p:attrName>
                                        </p:attrNameLst>
                                      </p:cBhvr>
                                      <p:to>
                                        <p:strVal val="visible"/>
                                      </p:to>
                                    </p:set>
                                  </p:childTnLst>
                                </p:cTn>
                              </p:par>
                            </p:childTnLst>
                          </p:cTn>
                        </p:par>
                        <p:par>
                          <p:cTn id="18" fill="hold" nodeType="afterGroup">
                            <p:stCondLst>
                              <p:cond delay="0"/>
                            </p:stCondLst>
                            <p:childTnLst>
                              <p:par>
                                <p:cTn id="19" presetID="22" presetClass="entr" presetSubtype="4" fill="hold" grpId="0" nodeType="afterEffect">
                                  <p:stCondLst>
                                    <p:cond delay="0"/>
                                  </p:stCondLst>
                                  <p:childTnLst>
                                    <p:set>
                                      <p:cBhvr>
                                        <p:cTn id="20" dur="1" fill="hold">
                                          <p:stCondLst>
                                            <p:cond delay="0"/>
                                          </p:stCondLst>
                                        </p:cTn>
                                        <p:tgtEl>
                                          <p:spTgt spid="63516"/>
                                        </p:tgtEl>
                                        <p:attrNameLst>
                                          <p:attrName>style.visibility</p:attrName>
                                        </p:attrNameLst>
                                      </p:cBhvr>
                                      <p:to>
                                        <p:strVal val="visible"/>
                                      </p:to>
                                    </p:set>
                                    <p:animEffect transition="in" filter="wipe(down)">
                                      <p:cBhvr>
                                        <p:cTn id="21" dur="500"/>
                                        <p:tgtEl>
                                          <p:spTgt spid="63516"/>
                                        </p:tgtEl>
                                      </p:cBhvr>
                                    </p:animEffect>
                                  </p:childTnLst>
                                </p:cTn>
                              </p:par>
                            </p:childTnLst>
                          </p:cTn>
                        </p:par>
                        <p:par>
                          <p:cTn id="22" fill="hold" nodeType="afterGroup">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63518"/>
                                        </p:tgtEl>
                                        <p:attrNameLst>
                                          <p:attrName>style.visibility</p:attrName>
                                        </p:attrNameLst>
                                      </p:cBhvr>
                                      <p:to>
                                        <p:strVal val="visible"/>
                                      </p:to>
                                    </p:set>
                                  </p:childTnLst>
                                </p:cTn>
                              </p:par>
                            </p:childTnLst>
                          </p:cTn>
                        </p:par>
                        <p:par>
                          <p:cTn id="25" fill="hold" nodeType="afterGroup">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63515"/>
                                        </p:tgtEl>
                                        <p:attrNameLst>
                                          <p:attrName>style.visibility</p:attrName>
                                        </p:attrNameLst>
                                      </p:cBhvr>
                                      <p:to>
                                        <p:strVal val="visible"/>
                                      </p:to>
                                    </p:set>
                                    <p:animEffect transition="in" filter="wipe(up)">
                                      <p:cBhvr>
                                        <p:cTn id="28" dur="500"/>
                                        <p:tgtEl>
                                          <p:spTgt spid="63515"/>
                                        </p:tgtEl>
                                      </p:cBhvr>
                                    </p:animEffect>
                                  </p:childTnLst>
                                </p:cTn>
                              </p:par>
                            </p:childTnLst>
                          </p:cTn>
                        </p:par>
                        <p:par>
                          <p:cTn id="29" fill="hold" nodeType="afterGroup">
                            <p:stCondLst>
                              <p:cond delay="1000"/>
                            </p:stCondLst>
                            <p:childTnLst>
                              <p:par>
                                <p:cTn id="30" presetID="1" presetClass="entr" presetSubtype="0" fill="hold" grpId="0" nodeType="afterEffect">
                                  <p:stCondLst>
                                    <p:cond delay="0"/>
                                  </p:stCondLst>
                                  <p:childTnLst>
                                    <p:set>
                                      <p:cBhvr>
                                        <p:cTn id="31" dur="1" fill="hold">
                                          <p:stCondLst>
                                            <p:cond delay="0"/>
                                          </p:stCondLst>
                                        </p:cTn>
                                        <p:tgtEl>
                                          <p:spTgt spid="63521"/>
                                        </p:tgtEl>
                                        <p:attrNameLst>
                                          <p:attrName>style.visibility</p:attrName>
                                        </p:attrNameLst>
                                      </p:cBhvr>
                                      <p:to>
                                        <p:strVal val="visible"/>
                                      </p:to>
                                    </p:set>
                                  </p:childTnLst>
                                </p:cTn>
                              </p:par>
                            </p:childTnLst>
                          </p:cTn>
                        </p:par>
                        <p:par>
                          <p:cTn id="32" fill="hold" nodeType="afterGroup">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63523"/>
                                        </p:tgtEl>
                                        <p:attrNameLst>
                                          <p:attrName>style.visibility</p:attrName>
                                        </p:attrNameLst>
                                      </p:cBhvr>
                                      <p:to>
                                        <p:strVal val="visible"/>
                                      </p:to>
                                    </p:set>
                                    <p:animEffect transition="in" filter="wipe(left)">
                                      <p:cBhvr>
                                        <p:cTn id="35" dur="500"/>
                                        <p:tgtEl>
                                          <p:spTgt spid="6352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63528"/>
                                        </p:tgtEl>
                                        <p:attrNameLst>
                                          <p:attrName>style.visibility</p:attrName>
                                        </p:attrNameLst>
                                      </p:cBhvr>
                                      <p:to>
                                        <p:strVal val="visible"/>
                                      </p:to>
                                    </p:set>
                                    <p:animEffect transition="in" filter="wipe(down)">
                                      <p:cBhvr>
                                        <p:cTn id="40" dur="500"/>
                                        <p:tgtEl>
                                          <p:spTgt spid="63528"/>
                                        </p:tgtEl>
                                      </p:cBhvr>
                                    </p:animEffect>
                                  </p:childTnLst>
                                </p:cTn>
                              </p:par>
                            </p:childTnLst>
                          </p:cTn>
                        </p:par>
                        <p:par>
                          <p:cTn id="41" fill="hold" nodeType="afterGroup">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63513"/>
                                        </p:tgtEl>
                                        <p:attrNameLst>
                                          <p:attrName>style.visibility</p:attrName>
                                        </p:attrNameLst>
                                      </p:cBhvr>
                                      <p:to>
                                        <p:strVal val="visible"/>
                                      </p:to>
                                    </p:set>
                                  </p:childTnLst>
                                </p:cTn>
                              </p:par>
                            </p:childTnLst>
                          </p:cTn>
                        </p:par>
                        <p:par>
                          <p:cTn id="44" fill="hold" nodeType="afterGroup">
                            <p:stCondLst>
                              <p:cond delay="500"/>
                            </p:stCondLst>
                            <p:childTnLst>
                              <p:par>
                                <p:cTn id="45" presetID="22" presetClass="entr" presetSubtype="1" fill="hold" grpId="0" nodeType="afterEffect">
                                  <p:stCondLst>
                                    <p:cond delay="0"/>
                                  </p:stCondLst>
                                  <p:childTnLst>
                                    <p:set>
                                      <p:cBhvr>
                                        <p:cTn id="46" dur="1" fill="hold">
                                          <p:stCondLst>
                                            <p:cond delay="0"/>
                                          </p:stCondLst>
                                        </p:cTn>
                                        <p:tgtEl>
                                          <p:spTgt spid="63529"/>
                                        </p:tgtEl>
                                        <p:attrNameLst>
                                          <p:attrName>style.visibility</p:attrName>
                                        </p:attrNameLst>
                                      </p:cBhvr>
                                      <p:to>
                                        <p:strVal val="visible"/>
                                      </p:to>
                                    </p:set>
                                    <p:animEffect transition="in" filter="wipe(up)">
                                      <p:cBhvr>
                                        <p:cTn id="47" dur="500"/>
                                        <p:tgtEl>
                                          <p:spTgt spid="63529"/>
                                        </p:tgtEl>
                                      </p:cBhvr>
                                    </p:animEffect>
                                  </p:childTnLst>
                                </p:cTn>
                              </p:par>
                            </p:childTnLst>
                          </p:cTn>
                        </p:par>
                        <p:par>
                          <p:cTn id="48" fill="hold" nodeType="afterGroup">
                            <p:stCondLst>
                              <p:cond delay="1000"/>
                            </p:stCondLst>
                            <p:childTnLst>
                              <p:par>
                                <p:cTn id="49" presetID="1" presetClass="entr" presetSubtype="0" fill="hold" grpId="0" nodeType="afterEffect">
                                  <p:stCondLst>
                                    <p:cond delay="0"/>
                                  </p:stCondLst>
                                  <p:childTnLst>
                                    <p:set>
                                      <p:cBhvr>
                                        <p:cTn id="50" dur="1" fill="hold">
                                          <p:stCondLst>
                                            <p:cond delay="0"/>
                                          </p:stCondLst>
                                        </p:cTn>
                                        <p:tgtEl>
                                          <p:spTgt spid="63520"/>
                                        </p:tgtEl>
                                        <p:attrNameLst>
                                          <p:attrName>style.visibility</p:attrName>
                                        </p:attrNameLst>
                                      </p:cBhvr>
                                      <p:to>
                                        <p:strVal val="visible"/>
                                      </p:to>
                                    </p:set>
                                  </p:childTnLst>
                                </p:cTn>
                              </p:par>
                            </p:childTnLst>
                          </p:cTn>
                        </p:par>
                        <p:par>
                          <p:cTn id="51" fill="hold" nodeType="afterGroup">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63525"/>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635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13" grpId="0" animBg="1"/>
      <p:bldP spid="63515" grpId="0" animBg="1"/>
      <p:bldP spid="63516" grpId="0" animBg="1"/>
      <p:bldP spid="63518" grpId="0" animBg="1"/>
      <p:bldP spid="63519" grpId="0" animBg="1"/>
      <p:bldP spid="63520" grpId="0" animBg="1"/>
      <p:bldP spid="63521" grpId="0" animBg="1"/>
      <p:bldP spid="63523" grpId="0"/>
      <p:bldP spid="63525" grpId="0"/>
      <p:bldP spid="63527" grpId="0"/>
      <p:bldP spid="63528" grpId="0" animBg="1"/>
      <p:bldP spid="6352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TextBox 5"/>
          <p:cNvSpPr txBox="1"/>
          <p:nvPr/>
        </p:nvSpPr>
        <p:spPr bwMode="auto">
          <a:xfrm>
            <a:off x="165100" y="1066800"/>
            <a:ext cx="8750300" cy="3985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marL="0" indent="0" algn="just" eaLnBrk="1" hangingPunct="1">
              <a:spcAft>
                <a:spcPts val="600"/>
              </a:spcAft>
              <a:buFont typeface="Wingdings" pitchFamily="2" charset="2"/>
              <a:buNone/>
            </a:pPr>
            <a:r>
              <a:rPr lang="en-US" sz="2800" kern="0">
                <a:solidFill>
                  <a:srgbClr val="0000FF"/>
                </a:solidFill>
                <a:latin typeface="+mn-lt"/>
              </a:rPr>
              <a:t>Định nghĩa. </a:t>
            </a:r>
            <a:r>
              <a:rPr lang="en-US" sz="2800" b="0" kern="0">
                <a:solidFill>
                  <a:schemeClr val="tx1"/>
                </a:solidFill>
                <a:latin typeface="+mn-lt"/>
              </a:rPr>
              <a:t>Ta gọi kết quả có được khi duyệt cây nhị phân của biểu thức theo phép duyệt</a:t>
            </a:r>
          </a:p>
          <a:p>
            <a:pPr marL="0" indent="0" algn="just" eaLnBrk="1" hangingPunct="1">
              <a:spcAft>
                <a:spcPts val="600"/>
              </a:spcAft>
              <a:buFont typeface="Wingdings" pitchFamily="2" charset="2"/>
              <a:buNone/>
            </a:pPr>
            <a:r>
              <a:rPr lang="en-US" sz="2800" b="0" kern="0">
                <a:solidFill>
                  <a:schemeClr val="tx1"/>
                </a:solidFill>
              </a:rPr>
              <a:t>-  Trung thứ tự là </a:t>
            </a:r>
            <a:r>
              <a:rPr lang="en-US" sz="2800" kern="0">
                <a:solidFill>
                  <a:srgbClr val="00B050"/>
                </a:solidFill>
              </a:rPr>
              <a:t>trung tố</a:t>
            </a:r>
            <a:endParaRPr lang="en-US" sz="2800" kern="0">
              <a:solidFill>
                <a:srgbClr val="00B050"/>
              </a:solidFill>
              <a:latin typeface="+mn-lt"/>
            </a:endParaRPr>
          </a:p>
          <a:p>
            <a:pPr algn="just" eaLnBrk="1" hangingPunct="1">
              <a:spcAft>
                <a:spcPts val="600"/>
              </a:spcAft>
            </a:pPr>
            <a:r>
              <a:rPr lang="en-US" sz="2800" b="0" kern="0">
                <a:solidFill>
                  <a:schemeClr val="tx1"/>
                </a:solidFill>
                <a:latin typeface="+mn-lt"/>
              </a:rPr>
              <a:t>-  Tiền thứ tự là </a:t>
            </a:r>
            <a:r>
              <a:rPr lang="en-US" sz="2800" kern="0">
                <a:solidFill>
                  <a:srgbClr val="00B050"/>
                </a:solidFill>
                <a:latin typeface="+mn-lt"/>
              </a:rPr>
              <a:t>tiền tố </a:t>
            </a:r>
            <a:r>
              <a:rPr lang="en-US" sz="2800" b="0" kern="0">
                <a:solidFill>
                  <a:schemeClr val="tx1"/>
                </a:solidFill>
                <a:latin typeface="+mn-lt"/>
              </a:rPr>
              <a:t>và được gọi là </a:t>
            </a:r>
            <a:r>
              <a:rPr lang="en-US" sz="2800" kern="0">
                <a:solidFill>
                  <a:srgbClr val="00B050"/>
                </a:solidFill>
                <a:latin typeface="+mn-lt"/>
              </a:rPr>
              <a:t>ký pháp Ba Lan</a:t>
            </a:r>
          </a:p>
          <a:p>
            <a:pPr algn="just" eaLnBrk="1" hangingPunct="1">
              <a:spcAft>
                <a:spcPts val="600"/>
              </a:spcAft>
            </a:pPr>
            <a:r>
              <a:rPr lang="en-US" sz="2800" b="0" kern="0">
                <a:solidFill>
                  <a:schemeClr val="tx1"/>
                </a:solidFill>
                <a:latin typeface="+mn-lt"/>
              </a:rPr>
              <a:t>-  Hậu thứ tự là </a:t>
            </a:r>
            <a:r>
              <a:rPr lang="en-US" sz="2800" kern="0">
                <a:solidFill>
                  <a:srgbClr val="00B050"/>
                </a:solidFill>
                <a:latin typeface="+mn-lt"/>
              </a:rPr>
              <a:t>hậu tố </a:t>
            </a:r>
            <a:r>
              <a:rPr lang="en-US" sz="2800" b="0" kern="0">
                <a:solidFill>
                  <a:schemeClr val="tx1"/>
                </a:solidFill>
                <a:latin typeface="+mn-lt"/>
              </a:rPr>
              <a:t>và được gọi là </a:t>
            </a:r>
            <a:r>
              <a:rPr lang="en-US" sz="2800" kern="0">
                <a:solidFill>
                  <a:srgbClr val="00B050"/>
                </a:solidFill>
                <a:latin typeface="+mn-lt"/>
              </a:rPr>
              <a:t>ký pháp Ba Lan ngược</a:t>
            </a:r>
          </a:p>
        </p:txBody>
      </p:sp>
    </p:spTree>
    <p:extLst>
      <p:ext uri="{BB962C8B-B14F-4D97-AF65-F5344CB8AC3E}">
        <p14:creationId xmlns:p14="http://schemas.microsoft.com/office/powerpoint/2010/main" val="3485937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995613" y="1066800"/>
            <a:ext cx="2579688" cy="2659063"/>
            <a:chOff x="1887" y="1283"/>
            <a:chExt cx="1625" cy="1675"/>
          </a:xfrm>
        </p:grpSpPr>
        <p:sp>
          <p:nvSpPr>
            <p:cNvPr id="94214" name="Rectangle 4"/>
            <p:cNvSpPr>
              <a:spLocks noChangeArrowheads="1"/>
            </p:cNvSpPr>
            <p:nvPr/>
          </p:nvSpPr>
          <p:spPr bwMode="auto">
            <a:xfrm>
              <a:off x="2704" y="1283"/>
              <a:ext cx="414" cy="321"/>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tLang="en-US"/>
            </a:p>
          </p:txBody>
        </p:sp>
        <p:sp>
          <p:nvSpPr>
            <p:cNvPr id="94215" name="Rectangle 5"/>
            <p:cNvSpPr>
              <a:spLocks noChangeArrowheads="1"/>
            </p:cNvSpPr>
            <p:nvPr/>
          </p:nvSpPr>
          <p:spPr bwMode="auto">
            <a:xfrm>
              <a:off x="2272" y="1949"/>
              <a:ext cx="424" cy="327"/>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tLang="en-US"/>
            </a:p>
          </p:txBody>
        </p:sp>
        <p:sp>
          <p:nvSpPr>
            <p:cNvPr id="94216" name="Rectangle 6"/>
            <p:cNvSpPr>
              <a:spLocks noChangeArrowheads="1"/>
            </p:cNvSpPr>
            <p:nvPr/>
          </p:nvSpPr>
          <p:spPr bwMode="auto">
            <a:xfrm>
              <a:off x="3114" y="1944"/>
              <a:ext cx="398" cy="332"/>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tLang="en-US"/>
            </a:p>
          </p:txBody>
        </p:sp>
        <p:sp>
          <p:nvSpPr>
            <p:cNvPr id="94217" name="Rectangle 7"/>
            <p:cNvSpPr>
              <a:spLocks noChangeArrowheads="1"/>
            </p:cNvSpPr>
            <p:nvPr/>
          </p:nvSpPr>
          <p:spPr bwMode="auto">
            <a:xfrm>
              <a:off x="1887" y="2610"/>
              <a:ext cx="377" cy="314"/>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tLang="en-US"/>
            </a:p>
          </p:txBody>
        </p:sp>
        <p:sp>
          <p:nvSpPr>
            <p:cNvPr id="94218" name="Rectangle 8"/>
            <p:cNvSpPr>
              <a:spLocks noChangeArrowheads="1"/>
            </p:cNvSpPr>
            <p:nvPr/>
          </p:nvSpPr>
          <p:spPr bwMode="auto">
            <a:xfrm>
              <a:off x="2526" y="2596"/>
              <a:ext cx="386" cy="340"/>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tLang="en-US"/>
            </a:p>
          </p:txBody>
        </p:sp>
        <p:sp>
          <p:nvSpPr>
            <p:cNvPr id="94219" name="Rectangle 9"/>
            <p:cNvSpPr>
              <a:spLocks noChangeArrowheads="1"/>
            </p:cNvSpPr>
            <p:nvPr/>
          </p:nvSpPr>
          <p:spPr bwMode="auto">
            <a:xfrm>
              <a:off x="2781" y="1307"/>
              <a:ext cx="23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400" b="1">
                  <a:latin typeface="Courier New" pitchFamily="49" charset="0"/>
                </a:rPr>
                <a:t>*</a:t>
              </a:r>
            </a:p>
          </p:txBody>
        </p:sp>
        <p:sp>
          <p:nvSpPr>
            <p:cNvPr id="94220" name="Line 10"/>
            <p:cNvSpPr>
              <a:spLocks noChangeShapeType="1"/>
            </p:cNvSpPr>
            <p:nvPr/>
          </p:nvSpPr>
          <p:spPr bwMode="auto">
            <a:xfrm flipH="1" flipV="1">
              <a:off x="3122" y="1540"/>
              <a:ext cx="310" cy="42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4221" name="Line 11"/>
            <p:cNvSpPr>
              <a:spLocks noChangeShapeType="1"/>
            </p:cNvSpPr>
            <p:nvPr/>
          </p:nvSpPr>
          <p:spPr bwMode="auto">
            <a:xfrm flipH="1" flipV="1">
              <a:off x="2606" y="2182"/>
              <a:ext cx="242" cy="395"/>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4222" name="Line 12"/>
            <p:cNvSpPr>
              <a:spLocks noChangeShapeType="1"/>
            </p:cNvSpPr>
            <p:nvPr/>
          </p:nvSpPr>
          <p:spPr bwMode="auto">
            <a:xfrm flipV="1">
              <a:off x="2122" y="2191"/>
              <a:ext cx="253" cy="416"/>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4223" name="Line 13"/>
            <p:cNvSpPr>
              <a:spLocks noChangeShapeType="1"/>
            </p:cNvSpPr>
            <p:nvPr/>
          </p:nvSpPr>
          <p:spPr bwMode="auto">
            <a:xfrm flipV="1">
              <a:off x="2545" y="1510"/>
              <a:ext cx="278" cy="437"/>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4224" name="Rectangle 14"/>
            <p:cNvSpPr>
              <a:spLocks noChangeArrowheads="1"/>
            </p:cNvSpPr>
            <p:nvPr/>
          </p:nvSpPr>
          <p:spPr bwMode="auto">
            <a:xfrm>
              <a:off x="2319" y="1953"/>
              <a:ext cx="30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400" b="1"/>
                <a:t> </a:t>
              </a:r>
              <a:r>
                <a:rPr lang="en-US" altLang="en-US" sz="2800" b="1"/>
                <a:t>+</a:t>
              </a:r>
            </a:p>
          </p:txBody>
        </p:sp>
        <p:sp>
          <p:nvSpPr>
            <p:cNvPr id="94225" name="Rectangle 15"/>
            <p:cNvSpPr>
              <a:spLocks noChangeArrowheads="1"/>
            </p:cNvSpPr>
            <p:nvPr/>
          </p:nvSpPr>
          <p:spPr bwMode="auto">
            <a:xfrm>
              <a:off x="1941" y="2628"/>
              <a:ext cx="24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800" b="1"/>
                <a:t>4</a:t>
              </a:r>
            </a:p>
          </p:txBody>
        </p:sp>
        <p:sp>
          <p:nvSpPr>
            <p:cNvPr id="94226" name="Rectangle 16"/>
            <p:cNvSpPr>
              <a:spLocks noChangeArrowheads="1"/>
            </p:cNvSpPr>
            <p:nvPr/>
          </p:nvSpPr>
          <p:spPr bwMode="auto">
            <a:xfrm>
              <a:off x="3186" y="1939"/>
              <a:ext cx="24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800" b="1"/>
                <a:t>3</a:t>
              </a:r>
            </a:p>
          </p:txBody>
        </p:sp>
        <p:sp>
          <p:nvSpPr>
            <p:cNvPr id="94227" name="Rectangle 17"/>
            <p:cNvSpPr>
              <a:spLocks noChangeArrowheads="1"/>
            </p:cNvSpPr>
            <p:nvPr/>
          </p:nvSpPr>
          <p:spPr bwMode="auto">
            <a:xfrm>
              <a:off x="2602" y="2611"/>
              <a:ext cx="24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800" b="1"/>
                <a:t>2</a:t>
              </a:r>
            </a:p>
          </p:txBody>
        </p:sp>
      </p:grpSp>
      <p:sp>
        <p:nvSpPr>
          <p:cNvPr id="64530" name="Rectangle 18"/>
          <p:cNvSpPr>
            <a:spLocks noChangeArrowheads="1"/>
          </p:cNvSpPr>
          <p:nvPr/>
        </p:nvSpPr>
        <p:spPr bwMode="auto">
          <a:xfrm>
            <a:off x="228600" y="4005269"/>
            <a:ext cx="1303242"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2800" b="1">
                <a:latin typeface="+mn-lt"/>
              </a:rPr>
              <a:t>Khi đó</a:t>
            </a:r>
          </a:p>
        </p:txBody>
      </p:sp>
      <p:sp>
        <p:nvSpPr>
          <p:cNvPr id="4" name="TextBox 3"/>
          <p:cNvSpPr txBox="1"/>
          <p:nvPr/>
        </p:nvSpPr>
        <p:spPr bwMode="auto">
          <a:xfrm>
            <a:off x="101601" y="4724400"/>
            <a:ext cx="8839200"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marL="457200" indent="-228600" algn="l">
              <a:spcBef>
                <a:spcPts val="600"/>
              </a:spcBef>
              <a:spcAft>
                <a:spcPts val="600"/>
              </a:spcAft>
              <a:buClr>
                <a:schemeClr val="accent2">
                  <a:lumMod val="50000"/>
                </a:schemeClr>
              </a:buClr>
              <a:buFont typeface="Wingdings" panose="05000000000000000000" pitchFamily="2" charset="2"/>
              <a:buChar char="§"/>
            </a:pPr>
            <a:r>
              <a:rPr lang="en-US" altLang="en-US" sz="2800" b="0">
                <a:latin typeface="+mn-lt"/>
              </a:rPr>
              <a:t>  Trung tố:    </a:t>
            </a:r>
            <a:r>
              <a:rPr lang="en-US" altLang="en-US" sz="2800">
                <a:latin typeface="+mn-lt"/>
              </a:rPr>
              <a:t>4 + 2  * 3  </a:t>
            </a:r>
          </a:p>
          <a:p>
            <a:pPr marL="457200" indent="-228600" algn="l">
              <a:spcBef>
                <a:spcPts val="600"/>
              </a:spcBef>
              <a:spcAft>
                <a:spcPts val="600"/>
              </a:spcAft>
              <a:buClr>
                <a:schemeClr val="accent2">
                  <a:lumMod val="50000"/>
                </a:schemeClr>
              </a:buClr>
              <a:buFont typeface="Wingdings" panose="05000000000000000000" pitchFamily="2" charset="2"/>
              <a:buChar char="§"/>
            </a:pPr>
            <a:r>
              <a:rPr lang="en-US" altLang="en-US" sz="2800" b="0">
                <a:latin typeface="+mn-lt"/>
              </a:rPr>
              <a:t>  Tiền tố:      </a:t>
            </a:r>
            <a:r>
              <a:rPr lang="en-US" altLang="en-US" sz="2800">
                <a:latin typeface="+mn-lt"/>
              </a:rPr>
              <a:t>*  +  4  2  3        </a:t>
            </a:r>
            <a:r>
              <a:rPr lang="en-US" altLang="en-US" sz="2800" b="0">
                <a:latin typeface="+mn-lt"/>
              </a:rPr>
              <a:t>Ký pháp Ba lan </a:t>
            </a:r>
          </a:p>
          <a:p>
            <a:pPr marL="457200" indent="-228600" algn="l">
              <a:spcBef>
                <a:spcPts val="600"/>
              </a:spcBef>
              <a:spcAft>
                <a:spcPts val="600"/>
              </a:spcAft>
              <a:buClr>
                <a:schemeClr val="accent2">
                  <a:lumMod val="50000"/>
                </a:schemeClr>
              </a:buClr>
              <a:buFont typeface="Wingdings" panose="05000000000000000000" pitchFamily="2" charset="2"/>
              <a:buChar char="§"/>
            </a:pPr>
            <a:r>
              <a:rPr lang="en-US" altLang="en-US" sz="2800" b="0">
                <a:latin typeface="+mn-lt"/>
              </a:rPr>
              <a:t>  Hậu tố:      </a:t>
            </a:r>
            <a:r>
              <a:rPr lang="en-US" altLang="en-US" sz="2800">
                <a:latin typeface="+mn-lt"/>
              </a:rPr>
              <a:t>4  2  +  3 </a:t>
            </a:r>
            <a:r>
              <a:rPr lang="en-US" altLang="en-US" sz="2800">
                <a:solidFill>
                  <a:schemeClr val="hlink"/>
                </a:solidFill>
                <a:latin typeface="+mn-lt"/>
              </a:rPr>
              <a:t> </a:t>
            </a:r>
            <a:r>
              <a:rPr lang="en-US" altLang="en-US" sz="2800">
                <a:latin typeface="+mn-lt"/>
              </a:rPr>
              <a:t>*</a:t>
            </a:r>
            <a:r>
              <a:rPr lang="en-US" altLang="en-US" sz="2800">
                <a:solidFill>
                  <a:srgbClr val="A50021"/>
                </a:solidFill>
                <a:latin typeface="+mn-lt"/>
              </a:rPr>
              <a:t>        </a:t>
            </a:r>
            <a:r>
              <a:rPr lang="en-US" altLang="en-US" sz="2800" b="0"/>
              <a:t>Ký pháp Ba lan ngược </a:t>
            </a:r>
            <a:endParaRPr lang="en-US" sz="2800" b="0" kern="0">
              <a:solidFill>
                <a:schemeClr val="tx1"/>
              </a:solidFill>
              <a:latin typeface="+mn-lt"/>
            </a:endParaRPr>
          </a:p>
        </p:txBody>
      </p:sp>
    </p:spTree>
    <p:extLst>
      <p:ext uri="{BB962C8B-B14F-4D97-AF65-F5344CB8AC3E}">
        <p14:creationId xmlns:p14="http://schemas.microsoft.com/office/powerpoint/2010/main" val="33337811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530"/>
                                        </p:tgtEl>
                                        <p:attrNameLst>
                                          <p:attrName>style.visibility</p:attrName>
                                        </p:attrNameLst>
                                      </p:cBhvr>
                                      <p:to>
                                        <p:strVal val="visible"/>
                                      </p:to>
                                    </p:set>
                                    <p:anim calcmode="lin" valueType="num">
                                      <p:cBhvr additive="base">
                                        <p:cTn id="7" dur="500" fill="hold"/>
                                        <p:tgtEl>
                                          <p:spTgt spid="64530"/>
                                        </p:tgtEl>
                                        <p:attrNameLst>
                                          <p:attrName>ppt_x</p:attrName>
                                        </p:attrNameLst>
                                      </p:cBhvr>
                                      <p:tavLst>
                                        <p:tav tm="0">
                                          <p:val>
                                            <p:strVal val="0-#ppt_w/2"/>
                                          </p:val>
                                        </p:tav>
                                        <p:tav tm="100000">
                                          <p:val>
                                            <p:strVal val="#ppt_x"/>
                                          </p:val>
                                        </p:tav>
                                      </p:tavLst>
                                    </p:anim>
                                    <p:anim calcmode="lin" valueType="num">
                                      <p:cBhvr additive="base">
                                        <p:cTn id="8" dur="500" fill="hold"/>
                                        <p:tgtEl>
                                          <p:spTgt spid="645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30" grpId="0"/>
      <p:bldP spid="4"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Oval 10"/>
          <p:cNvSpPr>
            <a:spLocks noChangeArrowheads="1"/>
          </p:cNvSpPr>
          <p:nvPr/>
        </p:nvSpPr>
        <p:spPr bwMode="auto">
          <a:xfrm>
            <a:off x="5434013" y="1361281"/>
            <a:ext cx="411162" cy="411162"/>
          </a:xfrm>
          <a:prstGeom prst="ellipse">
            <a:avLst/>
          </a:prstGeom>
          <a:solidFill>
            <a:schemeClr val="bg1"/>
          </a:solidFill>
          <a:ln w="9525">
            <a:solidFill>
              <a:schemeClr val="tx1"/>
            </a:solidFill>
            <a:round/>
            <a:headEnd/>
            <a:tailEnd/>
          </a:ln>
          <a:effectLst/>
        </p:spPr>
        <p:txBody>
          <a:bodyPr wrap="none" anchor="ctr" anchorCtr="1"/>
          <a:lstStyle/>
          <a:p>
            <a:pPr algn="ctr"/>
            <a:r>
              <a:rPr lang="en-US" altLang="en-US" sz="2000">
                <a:solidFill>
                  <a:srgbClr val="C00000"/>
                </a:solidFill>
                <a:latin typeface="Courier New" pitchFamily="49" charset="0"/>
                <a:ea typeface="MS PGothic" pitchFamily="34" charset="-128"/>
              </a:rPr>
              <a:t>+</a:t>
            </a:r>
            <a:endParaRPr kumimoji="0" lang="en-US" altLang="en-US" sz="2000">
              <a:solidFill>
                <a:srgbClr val="C00000"/>
              </a:solidFill>
              <a:latin typeface="Courier New" pitchFamily="49" charset="0"/>
              <a:ea typeface="MS PGothic" pitchFamily="34" charset="-128"/>
            </a:endParaRPr>
          </a:p>
        </p:txBody>
      </p:sp>
      <p:sp>
        <p:nvSpPr>
          <p:cNvPr id="5" name="Oval 11"/>
          <p:cNvSpPr>
            <a:spLocks noChangeArrowheads="1"/>
          </p:cNvSpPr>
          <p:nvPr/>
        </p:nvSpPr>
        <p:spPr bwMode="auto">
          <a:xfrm>
            <a:off x="3543372" y="2026443"/>
            <a:ext cx="411163" cy="411163"/>
          </a:xfrm>
          <a:prstGeom prst="ellipse">
            <a:avLst/>
          </a:prstGeom>
          <a:solidFill>
            <a:schemeClr val="bg1"/>
          </a:solidFill>
          <a:ln w="9525">
            <a:solidFill>
              <a:schemeClr val="tx1"/>
            </a:solidFill>
            <a:round/>
            <a:headEnd/>
            <a:tailEnd/>
          </a:ln>
          <a:effectLst/>
        </p:spPr>
        <p:txBody>
          <a:bodyPr wrap="none" anchor="ctr"/>
          <a:lstStyle/>
          <a:p>
            <a:pPr algn="ctr"/>
            <a:r>
              <a:rPr lang="en-US" altLang="en-US" sz="2000">
                <a:solidFill>
                  <a:srgbClr val="C00000"/>
                </a:solidFill>
                <a:latin typeface="Courier New" pitchFamily="49" charset="0"/>
                <a:ea typeface="MS PGothic" pitchFamily="34" charset="-128"/>
              </a:rPr>
              <a:t>-</a:t>
            </a:r>
            <a:endParaRPr kumimoji="0" lang="en-US" altLang="en-US" sz="2000">
              <a:solidFill>
                <a:srgbClr val="C00000"/>
              </a:solidFill>
              <a:latin typeface="Courier New" pitchFamily="49" charset="0"/>
              <a:ea typeface="MS PGothic" pitchFamily="34" charset="-128"/>
            </a:endParaRPr>
          </a:p>
        </p:txBody>
      </p:sp>
      <p:sp>
        <p:nvSpPr>
          <p:cNvPr id="6" name="Oval 12"/>
          <p:cNvSpPr>
            <a:spLocks noChangeArrowheads="1"/>
          </p:cNvSpPr>
          <p:nvPr/>
        </p:nvSpPr>
        <p:spPr bwMode="auto">
          <a:xfrm>
            <a:off x="6873875" y="2086768"/>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a:t>
            </a:r>
          </a:p>
        </p:txBody>
      </p:sp>
      <p:sp>
        <p:nvSpPr>
          <p:cNvPr id="7" name="Oval 13"/>
          <p:cNvSpPr>
            <a:spLocks noChangeArrowheads="1"/>
          </p:cNvSpPr>
          <p:nvPr/>
        </p:nvSpPr>
        <p:spPr bwMode="auto">
          <a:xfrm>
            <a:off x="2774454" y="3061654"/>
            <a:ext cx="411163" cy="4238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a:t>
            </a:r>
          </a:p>
        </p:txBody>
      </p:sp>
      <p:sp>
        <p:nvSpPr>
          <p:cNvPr id="8" name="Oval 14"/>
          <p:cNvSpPr>
            <a:spLocks noChangeArrowheads="1"/>
          </p:cNvSpPr>
          <p:nvPr/>
        </p:nvSpPr>
        <p:spPr bwMode="auto">
          <a:xfrm>
            <a:off x="4579938" y="3229769"/>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a:t>
            </a:r>
          </a:p>
        </p:txBody>
      </p:sp>
      <p:sp>
        <p:nvSpPr>
          <p:cNvPr id="9" name="Oval 15"/>
          <p:cNvSpPr>
            <a:spLocks noChangeArrowheads="1"/>
          </p:cNvSpPr>
          <p:nvPr/>
        </p:nvSpPr>
        <p:spPr bwMode="auto">
          <a:xfrm>
            <a:off x="5961063" y="2999581"/>
            <a:ext cx="411162" cy="411162"/>
          </a:xfrm>
          <a:prstGeom prst="ellipse">
            <a:avLst/>
          </a:prstGeom>
          <a:solidFill>
            <a:schemeClr val="bg1"/>
          </a:solidFill>
          <a:ln w="9525">
            <a:solidFill>
              <a:schemeClr val="tx1"/>
            </a:solidFill>
            <a:round/>
            <a:headEnd/>
            <a:tailEnd/>
          </a:ln>
          <a:effectLst/>
        </p:spPr>
        <p:txBody>
          <a:bodyPr wrap="none" anchor="ctr"/>
          <a:lstStyle/>
          <a:p>
            <a:pPr algn="ctr"/>
            <a:r>
              <a:rPr lang="en-US" altLang="en-US" sz="2000">
                <a:solidFill>
                  <a:srgbClr val="C00000"/>
                </a:solidFill>
                <a:latin typeface="Courier New" pitchFamily="49" charset="0"/>
                <a:ea typeface="MS PGothic" pitchFamily="34" charset="-128"/>
              </a:rPr>
              <a:t>9</a:t>
            </a:r>
            <a:endParaRPr kumimoji="0" lang="en-US" altLang="en-US" sz="2000">
              <a:solidFill>
                <a:srgbClr val="C00000"/>
              </a:solidFill>
              <a:latin typeface="Courier New" pitchFamily="49" charset="0"/>
              <a:ea typeface="MS PGothic" pitchFamily="34" charset="-128"/>
            </a:endParaRPr>
          </a:p>
        </p:txBody>
      </p:sp>
      <p:sp>
        <p:nvSpPr>
          <p:cNvPr id="10" name="Oval 16"/>
          <p:cNvSpPr>
            <a:spLocks noChangeArrowheads="1"/>
          </p:cNvSpPr>
          <p:nvPr/>
        </p:nvSpPr>
        <p:spPr bwMode="auto">
          <a:xfrm>
            <a:off x="7894638" y="2999581"/>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3</a:t>
            </a:r>
          </a:p>
        </p:txBody>
      </p:sp>
      <p:sp>
        <p:nvSpPr>
          <p:cNvPr id="12" name="Oval 18"/>
          <p:cNvSpPr>
            <a:spLocks noChangeArrowheads="1"/>
          </p:cNvSpPr>
          <p:nvPr/>
        </p:nvSpPr>
        <p:spPr bwMode="auto">
          <a:xfrm>
            <a:off x="4037013" y="4074319"/>
            <a:ext cx="411162" cy="411162"/>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2</a:t>
            </a:r>
          </a:p>
        </p:txBody>
      </p:sp>
      <p:sp>
        <p:nvSpPr>
          <p:cNvPr id="13" name="Oval 19"/>
          <p:cNvSpPr>
            <a:spLocks noChangeArrowheads="1"/>
          </p:cNvSpPr>
          <p:nvPr/>
        </p:nvSpPr>
        <p:spPr bwMode="auto">
          <a:xfrm>
            <a:off x="5049838" y="4064794"/>
            <a:ext cx="411162" cy="411162"/>
          </a:xfrm>
          <a:prstGeom prst="ellipse">
            <a:avLst/>
          </a:prstGeom>
          <a:solidFill>
            <a:schemeClr val="bg1"/>
          </a:solidFill>
          <a:ln w="9525">
            <a:solidFill>
              <a:schemeClr val="tx1"/>
            </a:solidFill>
            <a:round/>
            <a:headEnd/>
            <a:tailEnd/>
          </a:ln>
          <a:effectLst/>
        </p:spPr>
        <p:txBody>
          <a:bodyPr wrap="none" anchor="ctr"/>
          <a:lstStyle/>
          <a:p>
            <a:pPr algn="ctr"/>
            <a:r>
              <a:rPr lang="en-US" altLang="en-US" sz="2000">
                <a:solidFill>
                  <a:srgbClr val="C00000"/>
                </a:solidFill>
                <a:latin typeface="Courier New" pitchFamily="49" charset="0"/>
                <a:ea typeface="MS PGothic" pitchFamily="34" charset="-128"/>
              </a:rPr>
              <a:t>3</a:t>
            </a:r>
            <a:endParaRPr kumimoji="0" lang="en-US" altLang="en-US" sz="2000">
              <a:solidFill>
                <a:srgbClr val="C00000"/>
              </a:solidFill>
              <a:latin typeface="Courier New" pitchFamily="49" charset="0"/>
              <a:ea typeface="MS PGothic" pitchFamily="34" charset="-128"/>
            </a:endParaRPr>
          </a:p>
        </p:txBody>
      </p:sp>
      <p:sp>
        <p:nvSpPr>
          <p:cNvPr id="14" name="Oval 20"/>
          <p:cNvSpPr>
            <a:spLocks noChangeArrowheads="1"/>
          </p:cNvSpPr>
          <p:nvPr/>
        </p:nvSpPr>
        <p:spPr bwMode="auto">
          <a:xfrm>
            <a:off x="3029257" y="4084637"/>
            <a:ext cx="411163" cy="411163"/>
          </a:xfrm>
          <a:prstGeom prst="ellipse">
            <a:avLst/>
          </a:prstGeom>
          <a:solidFill>
            <a:schemeClr val="bg1"/>
          </a:solidFill>
          <a:ln w="9525">
            <a:solidFill>
              <a:schemeClr val="tx1"/>
            </a:solidFill>
            <a:round/>
            <a:headEnd/>
            <a:tailEnd/>
          </a:ln>
          <a:effectLst/>
        </p:spPr>
        <p:txBody>
          <a:bodyPr wrap="none" anchor="ctr"/>
          <a:lstStyle/>
          <a:p>
            <a:pPr algn="ctr"/>
            <a:r>
              <a:rPr kumimoji="0" lang="en-US" altLang="en-US" sz="2000">
                <a:solidFill>
                  <a:srgbClr val="C00000"/>
                </a:solidFill>
                <a:latin typeface="Courier New" pitchFamily="49" charset="0"/>
                <a:ea typeface="MS PGothic" pitchFamily="34" charset="-128"/>
              </a:rPr>
              <a:t>5</a:t>
            </a:r>
          </a:p>
        </p:txBody>
      </p:sp>
      <p:cxnSp>
        <p:nvCxnSpPr>
          <p:cNvPr id="15" name="AutoShape 53"/>
          <p:cNvCxnSpPr>
            <a:cxnSpLocks noChangeShapeType="1"/>
            <a:stCxn id="4" idx="2"/>
            <a:endCxn id="5" idx="7"/>
          </p:cNvCxnSpPr>
          <p:nvPr/>
        </p:nvCxnSpPr>
        <p:spPr bwMode="auto">
          <a:xfrm flipH="1">
            <a:off x="3894322" y="1566862"/>
            <a:ext cx="1539691" cy="51979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 name="AutoShape 54"/>
          <p:cNvCxnSpPr>
            <a:cxnSpLocks noChangeShapeType="1"/>
            <a:stCxn id="5" idx="3"/>
            <a:endCxn id="7" idx="0"/>
          </p:cNvCxnSpPr>
          <p:nvPr/>
        </p:nvCxnSpPr>
        <p:spPr bwMode="auto">
          <a:xfrm flipH="1">
            <a:off x="2980036" y="2377393"/>
            <a:ext cx="623549" cy="68426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 name="AutoShape 55"/>
          <p:cNvCxnSpPr>
            <a:cxnSpLocks noChangeShapeType="1"/>
            <a:stCxn id="5" idx="5"/>
            <a:endCxn id="8" idx="1"/>
          </p:cNvCxnSpPr>
          <p:nvPr/>
        </p:nvCxnSpPr>
        <p:spPr bwMode="auto">
          <a:xfrm>
            <a:off x="3894322" y="2377393"/>
            <a:ext cx="745829" cy="9125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8" name="AutoShape 56"/>
          <p:cNvCxnSpPr>
            <a:cxnSpLocks noChangeShapeType="1"/>
            <a:stCxn id="8" idx="3"/>
            <a:endCxn id="12" idx="0"/>
          </p:cNvCxnSpPr>
          <p:nvPr/>
        </p:nvCxnSpPr>
        <p:spPr bwMode="auto">
          <a:xfrm flipH="1">
            <a:off x="4243388" y="3580606"/>
            <a:ext cx="396875" cy="4937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 name="AutoShape 57"/>
          <p:cNvCxnSpPr>
            <a:cxnSpLocks noChangeShapeType="1"/>
            <a:stCxn id="8" idx="5"/>
            <a:endCxn id="13" idx="0"/>
          </p:cNvCxnSpPr>
          <p:nvPr/>
        </p:nvCxnSpPr>
        <p:spPr bwMode="auto">
          <a:xfrm>
            <a:off x="4930775" y="3580606"/>
            <a:ext cx="325438" cy="48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 name="AutoShape 58"/>
          <p:cNvCxnSpPr>
            <a:cxnSpLocks noChangeShapeType="1"/>
            <a:stCxn id="7" idx="4"/>
            <a:endCxn id="14" idx="0"/>
          </p:cNvCxnSpPr>
          <p:nvPr/>
        </p:nvCxnSpPr>
        <p:spPr bwMode="auto">
          <a:xfrm>
            <a:off x="2980036" y="3485516"/>
            <a:ext cx="254803" cy="59912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 name="AutoShape 59"/>
          <p:cNvCxnSpPr>
            <a:cxnSpLocks noChangeShapeType="1"/>
            <a:stCxn id="4" idx="6"/>
            <a:endCxn id="6" idx="1"/>
          </p:cNvCxnSpPr>
          <p:nvPr/>
        </p:nvCxnSpPr>
        <p:spPr bwMode="auto">
          <a:xfrm>
            <a:off x="5845175" y="1567656"/>
            <a:ext cx="1089025" cy="5794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 name="AutoShape 60"/>
          <p:cNvCxnSpPr>
            <a:cxnSpLocks noChangeShapeType="1"/>
            <a:stCxn id="10" idx="1"/>
            <a:endCxn id="6" idx="5"/>
          </p:cNvCxnSpPr>
          <p:nvPr/>
        </p:nvCxnSpPr>
        <p:spPr bwMode="auto">
          <a:xfrm flipH="1" flipV="1">
            <a:off x="7224713" y="2437606"/>
            <a:ext cx="73025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 name="AutoShape 62"/>
          <p:cNvCxnSpPr>
            <a:cxnSpLocks noChangeShapeType="1"/>
            <a:stCxn id="6" idx="3"/>
            <a:endCxn id="9" idx="7"/>
          </p:cNvCxnSpPr>
          <p:nvPr/>
        </p:nvCxnSpPr>
        <p:spPr bwMode="auto">
          <a:xfrm flipH="1">
            <a:off x="6311900" y="2437606"/>
            <a:ext cx="62230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5" name="Oval 13"/>
          <p:cNvSpPr>
            <a:spLocks noChangeArrowheads="1"/>
          </p:cNvSpPr>
          <p:nvPr/>
        </p:nvSpPr>
        <p:spPr bwMode="auto">
          <a:xfrm>
            <a:off x="1730375" y="4007965"/>
            <a:ext cx="411163" cy="423862"/>
          </a:xfrm>
          <a:prstGeom prst="ellipse">
            <a:avLst/>
          </a:prstGeom>
          <a:solidFill>
            <a:schemeClr val="bg1"/>
          </a:solidFill>
          <a:ln w="9525">
            <a:solidFill>
              <a:schemeClr val="tx1"/>
            </a:solidFill>
            <a:round/>
            <a:headEnd/>
            <a:tailEnd/>
          </a:ln>
          <a:effectLst/>
        </p:spPr>
        <p:txBody>
          <a:bodyPr wrap="none" anchor="ctr"/>
          <a:lstStyle/>
          <a:p>
            <a:pPr algn="ctr"/>
            <a:r>
              <a:rPr lang="en-US" altLang="en-US" sz="2000">
                <a:solidFill>
                  <a:srgbClr val="C00000"/>
                </a:solidFill>
                <a:latin typeface="Courier New" pitchFamily="49" charset="0"/>
                <a:ea typeface="MS PGothic" pitchFamily="34" charset="-128"/>
              </a:rPr>
              <a:t>2</a:t>
            </a:r>
            <a:endParaRPr kumimoji="0" lang="en-US" altLang="en-US" sz="2000">
              <a:solidFill>
                <a:srgbClr val="C00000"/>
              </a:solidFill>
              <a:latin typeface="Courier New" pitchFamily="49" charset="0"/>
              <a:ea typeface="MS PGothic" pitchFamily="34" charset="-128"/>
            </a:endParaRPr>
          </a:p>
        </p:txBody>
      </p:sp>
      <p:cxnSp>
        <p:nvCxnSpPr>
          <p:cNvPr id="26" name="AutoShape 54"/>
          <p:cNvCxnSpPr>
            <a:cxnSpLocks noChangeShapeType="1"/>
            <a:endCxn id="25" idx="7"/>
          </p:cNvCxnSpPr>
          <p:nvPr/>
        </p:nvCxnSpPr>
        <p:spPr bwMode="auto">
          <a:xfrm flipH="1">
            <a:off x="2081325" y="3410743"/>
            <a:ext cx="742351" cy="65929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 name="TextBox 29"/>
          <p:cNvSpPr txBox="1"/>
          <p:nvPr/>
        </p:nvSpPr>
        <p:spPr bwMode="auto">
          <a:xfrm>
            <a:off x="151056" y="1134261"/>
            <a:ext cx="315863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marL="0" indent="0" algn="just" eaLnBrk="1" hangingPunct="1">
              <a:buFont typeface="Wingdings" pitchFamily="2" charset="2"/>
              <a:buNone/>
            </a:pPr>
            <a:r>
              <a:rPr lang="en-US" sz="2800" kern="0">
                <a:solidFill>
                  <a:srgbClr val="0000FF"/>
                </a:solidFill>
                <a:latin typeface="+mn-lt"/>
              </a:rPr>
              <a:t>Ví dụ. </a:t>
            </a:r>
            <a:r>
              <a:rPr lang="en-US" sz="2800" b="0" kern="0">
                <a:solidFill>
                  <a:schemeClr val="tx1"/>
                </a:solidFill>
                <a:latin typeface="+mn-lt"/>
              </a:rPr>
              <a:t>Cho cây nhị phân T của biểu thức</a:t>
            </a:r>
          </a:p>
        </p:txBody>
      </p:sp>
      <p:sp>
        <p:nvSpPr>
          <p:cNvPr id="31" name="TextBox 30"/>
          <p:cNvSpPr txBox="1"/>
          <p:nvPr/>
        </p:nvSpPr>
        <p:spPr bwMode="auto">
          <a:xfrm>
            <a:off x="288925" y="4917470"/>
            <a:ext cx="8305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marL="0" indent="0" algn="just" eaLnBrk="1" hangingPunct="1">
              <a:buFont typeface="Wingdings" pitchFamily="2" charset="2"/>
              <a:buNone/>
            </a:pPr>
            <a:r>
              <a:rPr lang="en-US" sz="2800" b="0" kern="0">
                <a:solidFill>
                  <a:schemeClr val="tx1"/>
                </a:solidFill>
                <a:latin typeface="+mn-lt"/>
              </a:rPr>
              <a:t>Hãy tìm tiền tố, trung tố, hậu tố của G?</a:t>
            </a:r>
          </a:p>
        </p:txBody>
      </p:sp>
    </p:spTree>
    <p:extLst>
      <p:ext uri="{BB962C8B-B14F-4D97-AF65-F5344CB8AC3E}">
        <p14:creationId xmlns:p14="http://schemas.microsoft.com/office/powerpoint/2010/main" val="8872494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2" grpId="0" animBg="1"/>
      <p:bldP spid="13" grpId="0" animBg="1"/>
      <p:bldP spid="14" grpId="0" animBg="1"/>
      <p:bldP spid="25" grpId="0" animBg="1"/>
      <p:bldP spid="3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3"/>
          <p:cNvSpPr>
            <a:spLocks noGrp="1" noChangeArrowheads="1"/>
          </p:cNvSpPr>
          <p:nvPr>
            <p:ph type="body" idx="1"/>
          </p:nvPr>
        </p:nvSpPr>
        <p:spPr>
          <a:xfrm>
            <a:off x="228600" y="1066800"/>
            <a:ext cx="8763000" cy="2667000"/>
          </a:xfrm>
        </p:spPr>
        <p:txBody>
          <a:bodyPr lIns="92075" tIns="46038" rIns="92075" bIns="46038"/>
          <a:lstStyle/>
          <a:p>
            <a:pPr marL="0" indent="0" eaLnBrk="1" hangingPunct="1">
              <a:lnSpc>
                <a:spcPct val="120000"/>
              </a:lnSpc>
              <a:buFont typeface="Wingdings" pitchFamily="2" charset="2"/>
              <a:buNone/>
            </a:pPr>
            <a:r>
              <a:rPr lang="en-US" altLang="en-US" b="1">
                <a:solidFill>
                  <a:srgbClr val="0000FF"/>
                </a:solidFill>
                <a:effectLst/>
              </a:rPr>
              <a:t>Nhận xét. </a:t>
            </a:r>
            <a:r>
              <a:rPr lang="en-US" altLang="en-US"/>
              <a:t>Để tính biểu thức khi có ký </a:t>
            </a:r>
            <a:r>
              <a:rPr lang="en-US" altLang="en-US" b="1">
                <a:solidFill>
                  <a:srgbClr val="00B050"/>
                </a:solidFill>
              </a:rPr>
              <a:t>pháp Ba Lan</a:t>
            </a:r>
            <a:r>
              <a:rPr lang="en-US" altLang="en-US" b="1">
                <a:solidFill>
                  <a:srgbClr val="00B050"/>
                </a:solidFill>
                <a:effectLst/>
              </a:rPr>
              <a:t> </a:t>
            </a:r>
            <a:r>
              <a:rPr lang="en-US" altLang="en-US">
                <a:effectLst/>
              </a:rPr>
              <a:t>ta tính từ phải sang trái: Bắt đầu từ bên phải, khi gặp một phép toán thì phép toán này được thực hiện cho 2 thành tố ngay bên phải nó, kết quả này là thành tố cho phép toán tiếp theo.</a:t>
            </a:r>
          </a:p>
        </p:txBody>
      </p:sp>
      <p:sp>
        <p:nvSpPr>
          <p:cNvPr id="3" name="TextBox 2"/>
          <p:cNvSpPr txBox="1"/>
          <p:nvPr/>
        </p:nvSpPr>
        <p:spPr bwMode="auto">
          <a:xfrm>
            <a:off x="165100" y="3886200"/>
            <a:ext cx="697819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p>
            <a:pPr marL="0" indent="0" algn="l" eaLnBrk="1" hangingPunct="1">
              <a:spcBef>
                <a:spcPts val="0"/>
              </a:spcBef>
              <a:buFont typeface="Wingdings" pitchFamily="2" charset="2"/>
              <a:buNone/>
            </a:pPr>
            <a:r>
              <a:rPr lang="en-US" sz="2800" kern="0">
                <a:solidFill>
                  <a:srgbClr val="0000FF"/>
                </a:solidFill>
                <a:latin typeface="+mn-lt"/>
              </a:rPr>
              <a:t>Ví dụ. </a:t>
            </a:r>
            <a:r>
              <a:rPr lang="en-US" sz="2800" b="0" kern="0">
                <a:solidFill>
                  <a:schemeClr val="tx1"/>
                </a:solidFill>
                <a:latin typeface="+mn-lt"/>
              </a:rPr>
              <a:t>Tính giá trị của ký pháp Ba Lan sau:</a:t>
            </a:r>
          </a:p>
          <a:p>
            <a:pPr lvl="1" algn="l">
              <a:spcBef>
                <a:spcPts val="600"/>
              </a:spcBef>
            </a:pPr>
            <a:r>
              <a:rPr lang="pt-BR" sz="2800" b="0">
                <a:solidFill>
                  <a:schemeClr val="tx1"/>
                </a:solidFill>
                <a:latin typeface="+mn-lt"/>
              </a:rPr>
              <a:t>a) − ∗ 2 / 8 4 3</a:t>
            </a:r>
          </a:p>
          <a:p>
            <a:pPr lvl="1" algn="l">
              <a:spcBef>
                <a:spcPts val="600"/>
              </a:spcBef>
            </a:pPr>
            <a:r>
              <a:rPr lang="en-US" sz="2800" b="0">
                <a:solidFill>
                  <a:schemeClr val="tx1"/>
                </a:solidFill>
                <a:latin typeface="+mn-lt"/>
              </a:rPr>
              <a:t>b) ^ − ∗ 3 3 ∗ 4 2 5</a:t>
            </a:r>
          </a:p>
          <a:p>
            <a:pPr lvl="1" algn="l">
              <a:spcBef>
                <a:spcPts val="600"/>
              </a:spcBef>
            </a:pPr>
            <a:r>
              <a:rPr lang="en-US" sz="2800" b="0">
                <a:solidFill>
                  <a:schemeClr val="tx1"/>
                </a:solidFill>
                <a:latin typeface="+mn-lt"/>
              </a:rPr>
              <a:t>c) + − ^ 3 2 ^ 2 3 / 6 − 4 2</a:t>
            </a:r>
          </a:p>
          <a:p>
            <a:pPr lvl="1" algn="l">
              <a:spcBef>
                <a:spcPts val="600"/>
              </a:spcBef>
            </a:pPr>
            <a:r>
              <a:rPr lang="en-US" sz="2800" b="0">
                <a:solidFill>
                  <a:schemeClr val="tx1"/>
                </a:solidFill>
                <a:latin typeface="+mn-lt"/>
              </a:rPr>
              <a:t>d) ∗ + 3 + 3 ^ 3 + 3 3 3</a:t>
            </a:r>
            <a:endParaRPr lang="en-US" sz="2800" b="0" kern="0">
              <a:solidFill>
                <a:schemeClr val="tx1"/>
              </a:solidFill>
              <a:latin typeface="+mn-lt"/>
            </a:endParaRPr>
          </a:p>
        </p:txBody>
      </p:sp>
      <p:sp>
        <p:nvSpPr>
          <p:cNvPr id="4" name="TextBox 3"/>
          <p:cNvSpPr txBox="1"/>
          <p:nvPr/>
        </p:nvSpPr>
        <p:spPr>
          <a:xfrm>
            <a:off x="152400" y="207258"/>
            <a:ext cx="8763000" cy="630942"/>
          </a:xfrm>
          <a:prstGeom prst="rect">
            <a:avLst/>
          </a:prstGeom>
          <a:noFill/>
        </p:spPr>
        <p:txBody>
          <a:bodyPr wrap="square" rtlCol="0">
            <a:spAutoFit/>
          </a:bodyPr>
          <a:lstStyle/>
          <a:p>
            <a:pPr algn="l"/>
            <a:r>
              <a:rPr lang="en-US" sz="3500">
                <a:solidFill>
                  <a:srgbClr val="FFFF66"/>
                </a:solidFill>
                <a:latin typeface="+mj-lt"/>
              </a:rPr>
              <a:t>Ký pháp Ba Lan</a:t>
            </a:r>
          </a:p>
        </p:txBody>
      </p:sp>
    </p:spTree>
    <p:extLst>
      <p:ext uri="{BB962C8B-B14F-4D97-AF65-F5344CB8AC3E}">
        <p14:creationId xmlns:p14="http://schemas.microsoft.com/office/powerpoint/2010/main" val="4053589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build="p"/>
      <p:bldP spid="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4740" y="1143000"/>
            <a:ext cx="3651430" cy="2046714"/>
          </a:xfrm>
          <a:prstGeom prst="rect">
            <a:avLst/>
          </a:prstGeom>
        </p:spPr>
        <p:txBody>
          <a:bodyPr wrap="square">
            <a:spAutoFit/>
          </a:bodyPr>
          <a:lstStyle/>
          <a:p>
            <a:pPr marL="0" lvl="1" algn="l">
              <a:spcBef>
                <a:spcPts val="600"/>
              </a:spcBef>
            </a:pPr>
            <a:r>
              <a:rPr lang="pt-BR" sz="2800" b="0">
                <a:solidFill>
                  <a:schemeClr val="tx1"/>
                </a:solidFill>
              </a:rPr>
              <a:t>Giải. a) − ∗ 2 </a:t>
            </a:r>
            <a:r>
              <a:rPr lang="pt-BR" sz="2800" b="0">
                <a:solidFill>
                  <a:srgbClr val="FF0000"/>
                </a:solidFill>
              </a:rPr>
              <a:t>/ 8 4 </a:t>
            </a:r>
            <a:r>
              <a:rPr lang="pt-BR" sz="2800" b="0">
                <a:solidFill>
                  <a:schemeClr val="tx1"/>
                </a:solidFill>
              </a:rPr>
              <a:t>3</a:t>
            </a:r>
          </a:p>
          <a:p>
            <a:pPr marL="0" lvl="1" algn="l">
              <a:spcBef>
                <a:spcPts val="600"/>
              </a:spcBef>
            </a:pPr>
            <a:r>
              <a:rPr lang="pt-BR" sz="2800" b="0">
                <a:solidFill>
                  <a:schemeClr val="tx1"/>
                </a:solidFill>
              </a:rPr>
              <a:t>            </a:t>
            </a:r>
            <a:r>
              <a:rPr lang="en-US" altLang="en-US" sz="2800">
                <a:latin typeface="Times New Roman" pitchFamily="18" charset="0"/>
                <a:sym typeface="Symbol" pitchFamily="18" charset="2"/>
              </a:rPr>
              <a:t></a:t>
            </a:r>
            <a:r>
              <a:rPr lang="pt-BR" sz="2800" b="0">
                <a:solidFill>
                  <a:schemeClr val="tx1"/>
                </a:solidFill>
              </a:rPr>
              <a:t> − </a:t>
            </a:r>
            <a:r>
              <a:rPr lang="pt-BR" sz="2800" b="0">
                <a:solidFill>
                  <a:srgbClr val="FF0000"/>
                </a:solidFill>
              </a:rPr>
              <a:t>∗ 2 2 </a:t>
            </a:r>
            <a:r>
              <a:rPr lang="pt-BR" sz="2800" b="0">
                <a:solidFill>
                  <a:schemeClr val="tx1"/>
                </a:solidFill>
              </a:rPr>
              <a:t>3</a:t>
            </a:r>
          </a:p>
          <a:p>
            <a:pPr marL="0" lvl="1" algn="l">
              <a:spcBef>
                <a:spcPts val="600"/>
              </a:spcBef>
            </a:pPr>
            <a:r>
              <a:rPr lang="pt-BR" sz="2800" b="0">
                <a:solidFill>
                  <a:schemeClr val="tx1"/>
                </a:solidFill>
              </a:rPr>
              <a:t> 	   </a:t>
            </a:r>
            <a:r>
              <a:rPr lang="en-US" altLang="en-US" sz="2800" b="0">
                <a:latin typeface="Times New Roman" pitchFamily="18" charset="0"/>
                <a:sym typeface="Symbol" pitchFamily="18" charset="2"/>
              </a:rPr>
              <a:t></a:t>
            </a:r>
            <a:r>
              <a:rPr lang="pt-BR" sz="2800" b="0">
                <a:solidFill>
                  <a:schemeClr val="tx1"/>
                </a:solidFill>
              </a:rPr>
              <a:t> −  4 3</a:t>
            </a:r>
          </a:p>
          <a:p>
            <a:pPr marL="0" lvl="1" algn="l">
              <a:spcBef>
                <a:spcPts val="600"/>
              </a:spcBef>
            </a:pPr>
            <a:r>
              <a:rPr lang="pt-BR" sz="2800" b="0">
                <a:solidFill>
                  <a:schemeClr val="tx1"/>
                </a:solidFill>
              </a:rPr>
              <a:t>            </a:t>
            </a:r>
            <a:r>
              <a:rPr lang="en-US" altLang="en-US" sz="2800">
                <a:latin typeface="Times New Roman" pitchFamily="18" charset="0"/>
                <a:sym typeface="Symbol" pitchFamily="18" charset="2"/>
              </a:rPr>
              <a:t></a:t>
            </a:r>
            <a:r>
              <a:rPr lang="pt-BR" sz="2800" b="0">
                <a:solidFill>
                  <a:schemeClr val="tx1"/>
                </a:solidFill>
              </a:rPr>
              <a:t>  1</a:t>
            </a:r>
          </a:p>
        </p:txBody>
      </p:sp>
      <p:sp>
        <p:nvSpPr>
          <p:cNvPr id="5" name="TextBox 4"/>
          <p:cNvSpPr txBox="1"/>
          <p:nvPr/>
        </p:nvSpPr>
        <p:spPr bwMode="auto">
          <a:xfrm>
            <a:off x="4495800" y="1143000"/>
            <a:ext cx="44958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marL="0" lvl="1" algn="just" eaLnBrk="1" hangingPunct="1">
              <a:spcBef>
                <a:spcPts val="600"/>
              </a:spcBef>
            </a:pPr>
            <a:r>
              <a:rPr lang="en-US" sz="2800" b="0">
                <a:solidFill>
                  <a:schemeClr val="tx1"/>
                </a:solidFill>
              </a:rPr>
              <a:t>b)  ^ − ∗ 3 3 </a:t>
            </a:r>
            <a:r>
              <a:rPr lang="en-US" sz="2800" b="0">
                <a:solidFill>
                  <a:srgbClr val="FF0000"/>
                </a:solidFill>
              </a:rPr>
              <a:t>∗ 4 2 </a:t>
            </a:r>
            <a:r>
              <a:rPr lang="en-US" sz="2800" b="0">
                <a:solidFill>
                  <a:schemeClr val="tx1"/>
                </a:solidFill>
              </a:rPr>
              <a:t>5</a:t>
            </a:r>
          </a:p>
          <a:p>
            <a:pPr marL="0" indent="0" algn="just" eaLnBrk="1" hangingPunct="1">
              <a:spcBef>
                <a:spcPts val="600"/>
              </a:spcBef>
              <a:buFont typeface="Wingdings" pitchFamily="2" charset="2"/>
              <a:buNone/>
            </a:pPr>
            <a:r>
              <a:rPr lang="en-US" altLang="en-US" sz="2800" b="0" kern="0">
                <a:solidFill>
                  <a:schemeClr val="tx1"/>
                </a:solidFill>
                <a:latin typeface="+mn-lt"/>
                <a:sym typeface="Symbol" pitchFamily="18" charset="2"/>
              </a:rPr>
              <a:t>   </a:t>
            </a:r>
            <a:r>
              <a:rPr lang="en-US" altLang="en-US" sz="2800">
                <a:latin typeface="Times New Roman" pitchFamily="18" charset="0"/>
                <a:sym typeface="Symbol" pitchFamily="18" charset="2"/>
              </a:rPr>
              <a:t> </a:t>
            </a:r>
            <a:r>
              <a:rPr lang="en-US" altLang="en-US" sz="2800" b="0">
                <a:solidFill>
                  <a:schemeClr val="tx1"/>
                </a:solidFill>
                <a:sym typeface="Symbol" pitchFamily="18" charset="2"/>
              </a:rPr>
              <a:t>^</a:t>
            </a:r>
            <a:r>
              <a:rPr lang="en-US" sz="2800" b="0">
                <a:solidFill>
                  <a:schemeClr val="tx1"/>
                </a:solidFill>
              </a:rPr>
              <a:t> − </a:t>
            </a:r>
            <a:r>
              <a:rPr lang="en-US" sz="2800" b="0">
                <a:solidFill>
                  <a:srgbClr val="FF0000"/>
                </a:solidFill>
              </a:rPr>
              <a:t>∗ 3 3 </a:t>
            </a:r>
            <a:r>
              <a:rPr lang="en-US" sz="2800" b="0">
                <a:solidFill>
                  <a:schemeClr val="tx1"/>
                </a:solidFill>
              </a:rPr>
              <a:t>8 5</a:t>
            </a:r>
            <a:endParaRPr lang="en-US" altLang="en-US" sz="2800">
              <a:latin typeface="Times New Roman" pitchFamily="18" charset="0"/>
              <a:sym typeface="Symbol" pitchFamily="18" charset="2"/>
            </a:endParaRPr>
          </a:p>
          <a:p>
            <a:pPr algn="just" eaLnBrk="1" hangingPunct="1">
              <a:spcBef>
                <a:spcPts val="600"/>
              </a:spcBef>
            </a:pPr>
            <a:r>
              <a:rPr lang="en-US" altLang="en-US" sz="2800">
                <a:latin typeface="Times New Roman" pitchFamily="18" charset="0"/>
                <a:sym typeface="Symbol" pitchFamily="18" charset="2"/>
              </a:rPr>
              <a:t>     </a:t>
            </a:r>
            <a:r>
              <a:rPr lang="en-US" altLang="en-US" sz="2800" b="0">
                <a:solidFill>
                  <a:schemeClr val="tx1"/>
                </a:solidFill>
                <a:sym typeface="Symbol" pitchFamily="18" charset="2"/>
              </a:rPr>
              <a:t>^</a:t>
            </a:r>
            <a:r>
              <a:rPr lang="en-US" sz="2800" b="0">
                <a:solidFill>
                  <a:schemeClr val="tx1"/>
                </a:solidFill>
              </a:rPr>
              <a:t> </a:t>
            </a:r>
            <a:r>
              <a:rPr lang="en-US" sz="2800" b="0">
                <a:solidFill>
                  <a:srgbClr val="FF0000"/>
                </a:solidFill>
              </a:rPr>
              <a:t>−  9  8 </a:t>
            </a:r>
            <a:r>
              <a:rPr lang="en-US" sz="2800" b="0">
                <a:solidFill>
                  <a:schemeClr val="tx1"/>
                </a:solidFill>
              </a:rPr>
              <a:t>5</a:t>
            </a:r>
            <a:endParaRPr lang="en-US" altLang="en-US" sz="2800">
              <a:latin typeface="Times New Roman" pitchFamily="18" charset="0"/>
              <a:sym typeface="Symbol" pitchFamily="18" charset="2"/>
            </a:endParaRPr>
          </a:p>
          <a:p>
            <a:pPr marL="0" indent="0" algn="just" eaLnBrk="1" hangingPunct="1">
              <a:spcBef>
                <a:spcPts val="600"/>
              </a:spcBef>
              <a:buFont typeface="Wingdings" pitchFamily="2" charset="2"/>
              <a:buNone/>
            </a:pPr>
            <a:r>
              <a:rPr lang="en-US" altLang="en-US" sz="2800">
                <a:latin typeface="Times New Roman" pitchFamily="18" charset="0"/>
                <a:sym typeface="Symbol" pitchFamily="18" charset="2"/>
              </a:rPr>
              <a:t>     </a:t>
            </a:r>
            <a:r>
              <a:rPr lang="en-US" altLang="en-US" sz="2800" b="0">
                <a:solidFill>
                  <a:schemeClr val="tx1"/>
                </a:solidFill>
                <a:sym typeface="Symbol" pitchFamily="18" charset="2"/>
              </a:rPr>
              <a:t>^</a:t>
            </a:r>
            <a:r>
              <a:rPr lang="en-US" sz="2800" b="0">
                <a:solidFill>
                  <a:schemeClr val="tx1"/>
                </a:solidFill>
              </a:rPr>
              <a:t> 1 5</a:t>
            </a:r>
          </a:p>
          <a:p>
            <a:pPr marL="0" indent="0" algn="just" eaLnBrk="1" hangingPunct="1">
              <a:spcBef>
                <a:spcPts val="600"/>
              </a:spcBef>
              <a:buFont typeface="Wingdings" pitchFamily="2" charset="2"/>
              <a:buNone/>
            </a:pPr>
            <a:r>
              <a:rPr lang="en-US" sz="2800" b="0" kern="0">
                <a:solidFill>
                  <a:schemeClr val="tx1"/>
                </a:solidFill>
                <a:latin typeface="+mn-lt"/>
              </a:rPr>
              <a:t>  </a:t>
            </a:r>
            <a:r>
              <a:rPr lang="en-US" altLang="en-US" sz="2800">
                <a:latin typeface="Times New Roman" pitchFamily="18" charset="0"/>
                <a:sym typeface="Symbol" pitchFamily="18" charset="2"/>
              </a:rPr>
              <a:t>   1</a:t>
            </a:r>
            <a:r>
              <a:rPr lang="en-US" sz="2800" b="0" kern="0">
                <a:solidFill>
                  <a:schemeClr val="tx1"/>
                </a:solidFill>
                <a:latin typeface="+mn-lt"/>
              </a:rPr>
              <a:t> </a:t>
            </a:r>
          </a:p>
        </p:txBody>
      </p:sp>
      <p:sp>
        <p:nvSpPr>
          <p:cNvPr id="6" name="TextBox 5"/>
          <p:cNvSpPr txBox="1"/>
          <p:nvPr/>
        </p:nvSpPr>
        <p:spPr bwMode="auto">
          <a:xfrm>
            <a:off x="202840" y="4495800"/>
            <a:ext cx="6858000" cy="1677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lvl="1" algn="l">
              <a:spcBef>
                <a:spcPts val="600"/>
              </a:spcBef>
            </a:pPr>
            <a:r>
              <a:rPr lang="en-US" sz="2800" b="0">
                <a:solidFill>
                  <a:schemeClr val="tx1"/>
                </a:solidFill>
              </a:rPr>
              <a:t>c) + − ^ 3 2 ^ 2 3 / 6 − 4 2 </a:t>
            </a:r>
            <a:r>
              <a:rPr lang="pt-BR" sz="2800" b="0">
                <a:solidFill>
                  <a:schemeClr val="tx1"/>
                </a:solidFill>
              </a:rPr>
              <a:t> </a:t>
            </a:r>
            <a:r>
              <a:rPr lang="en-US" altLang="en-US" sz="2800">
                <a:latin typeface="Times New Roman" pitchFamily="18" charset="0"/>
                <a:sym typeface="Symbol" pitchFamily="18" charset="2"/>
              </a:rPr>
              <a:t>?</a:t>
            </a:r>
            <a:r>
              <a:rPr lang="pt-BR" sz="2800" b="0">
                <a:solidFill>
                  <a:schemeClr val="tx1"/>
                </a:solidFill>
              </a:rPr>
              <a:t> </a:t>
            </a:r>
            <a:endParaRPr lang="en-US" sz="2800" b="0">
              <a:solidFill>
                <a:schemeClr val="tx1"/>
              </a:solidFill>
            </a:endParaRPr>
          </a:p>
          <a:p>
            <a:pPr lvl="1" algn="l">
              <a:spcBef>
                <a:spcPts val="600"/>
              </a:spcBef>
            </a:pPr>
            <a:r>
              <a:rPr lang="en-US" sz="2800" b="0">
                <a:solidFill>
                  <a:schemeClr val="tx1"/>
                </a:solidFill>
              </a:rPr>
              <a:t>d) ∗ + 3 + 3 ^ 3 + 3 3 3 </a:t>
            </a:r>
            <a:r>
              <a:rPr lang="pt-BR" sz="2800" b="0">
                <a:solidFill>
                  <a:schemeClr val="tx1"/>
                </a:solidFill>
              </a:rPr>
              <a:t> </a:t>
            </a:r>
            <a:r>
              <a:rPr lang="en-US" altLang="en-US" sz="2800">
                <a:latin typeface="Times New Roman" pitchFamily="18" charset="0"/>
                <a:sym typeface="Symbol" pitchFamily="18" charset="2"/>
              </a:rPr>
              <a:t>?</a:t>
            </a:r>
            <a:r>
              <a:rPr lang="pt-BR" sz="2800" b="0">
                <a:solidFill>
                  <a:schemeClr val="tx1"/>
                </a:solidFill>
              </a:rPr>
              <a:t> </a:t>
            </a:r>
            <a:endParaRPr lang="en-US" sz="2800" b="0" kern="0">
              <a:solidFill>
                <a:schemeClr val="tx1"/>
              </a:solidFill>
            </a:endParaRPr>
          </a:p>
          <a:p>
            <a:pPr marL="0" indent="0" algn="just" eaLnBrk="1" hangingPunct="1">
              <a:buFont typeface="Wingdings" pitchFamily="2" charset="2"/>
              <a:buNone/>
            </a:pPr>
            <a:endParaRPr lang="en-US" sz="2800" b="0" kern="0">
              <a:solidFill>
                <a:schemeClr val="tx1"/>
              </a:solidFill>
              <a:latin typeface="+mn-lt"/>
            </a:endParaRPr>
          </a:p>
        </p:txBody>
      </p:sp>
    </p:spTree>
    <p:extLst>
      <p:ext uri="{BB962C8B-B14F-4D97-AF65-F5344CB8AC3E}">
        <p14:creationId xmlns:p14="http://schemas.microsoft.com/office/powerpoint/2010/main" val="486298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3"/>
          <p:cNvSpPr>
            <a:spLocks noGrp="1" noChangeArrowheads="1"/>
          </p:cNvSpPr>
          <p:nvPr>
            <p:ph type="body" idx="1"/>
          </p:nvPr>
        </p:nvSpPr>
        <p:spPr>
          <a:xfrm>
            <a:off x="165101" y="1066800"/>
            <a:ext cx="8674099" cy="2362200"/>
          </a:xfrm>
        </p:spPr>
        <p:txBody>
          <a:bodyPr lIns="92075" tIns="46038" rIns="92075" bIns="46038"/>
          <a:lstStyle/>
          <a:p>
            <a:pPr marL="0" indent="0" algn="just" eaLnBrk="1" hangingPunct="1">
              <a:buFont typeface="Wingdings" pitchFamily="2" charset="2"/>
              <a:buNone/>
            </a:pPr>
            <a:r>
              <a:rPr lang="en-US" altLang="en-US" b="1">
                <a:solidFill>
                  <a:srgbClr val="0000FF"/>
                </a:solidFill>
                <a:effectLst/>
              </a:rPr>
              <a:t>Nhận xét. </a:t>
            </a:r>
            <a:r>
              <a:rPr lang="en-US" altLang="en-US"/>
              <a:t>Để tính biểu thức khi có </a:t>
            </a:r>
            <a:r>
              <a:rPr lang="en-US" altLang="en-US" b="1">
                <a:solidFill>
                  <a:srgbClr val="00B050"/>
                </a:solidFill>
              </a:rPr>
              <a:t>ký pháp Ba Lan ngược</a:t>
            </a:r>
            <a:r>
              <a:rPr lang="en-US" altLang="en-US"/>
              <a:t>, ta tính từ </a:t>
            </a:r>
            <a:r>
              <a:rPr lang="en-US" altLang="en-US">
                <a:effectLst/>
              </a:rPr>
              <a:t>bên trái, khi gặp một phép toán thì phép toán này được thực hiện cho 2 thành tố ngay bên trái nó, kết quả này là thành tố cho phép toán tiếp theo.</a:t>
            </a:r>
          </a:p>
        </p:txBody>
      </p:sp>
      <p:sp>
        <p:nvSpPr>
          <p:cNvPr id="6" name="TextBox 5"/>
          <p:cNvSpPr txBox="1"/>
          <p:nvPr/>
        </p:nvSpPr>
        <p:spPr bwMode="auto">
          <a:xfrm>
            <a:off x="152401" y="3810000"/>
            <a:ext cx="8229599"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algn="l"/>
            <a:r>
              <a:rPr lang="en-US" sz="2800" kern="0" dirty="0" err="1">
                <a:solidFill>
                  <a:srgbClr val="0000FF"/>
                </a:solidFill>
                <a:latin typeface="+mn-lt"/>
              </a:rPr>
              <a:t>Ví</a:t>
            </a:r>
            <a:r>
              <a:rPr lang="en-US" sz="2800" kern="0" dirty="0">
                <a:solidFill>
                  <a:srgbClr val="0000FF"/>
                </a:solidFill>
                <a:latin typeface="+mn-lt"/>
              </a:rPr>
              <a:t> </a:t>
            </a:r>
            <a:r>
              <a:rPr lang="en-US" sz="2800" kern="0" dirty="0" err="1">
                <a:solidFill>
                  <a:srgbClr val="0000FF"/>
                </a:solidFill>
                <a:latin typeface="+mn-lt"/>
              </a:rPr>
              <a:t>dụ</a:t>
            </a:r>
            <a:r>
              <a:rPr lang="en-US" sz="2800" kern="0" dirty="0">
                <a:solidFill>
                  <a:srgbClr val="0000FF"/>
                </a:solidFill>
                <a:latin typeface="+mn-lt"/>
              </a:rPr>
              <a:t>. </a:t>
            </a:r>
            <a:r>
              <a:rPr lang="en-US" sz="2800" b="0" kern="0" dirty="0" err="1">
                <a:solidFill>
                  <a:schemeClr val="tx1"/>
                </a:solidFill>
                <a:latin typeface="+mn-lt"/>
              </a:rPr>
              <a:t>Tính</a:t>
            </a:r>
            <a:r>
              <a:rPr lang="en-US" sz="2800" b="0" kern="0" dirty="0">
                <a:solidFill>
                  <a:schemeClr val="tx1"/>
                </a:solidFill>
                <a:latin typeface="+mn-lt"/>
              </a:rPr>
              <a:t> </a:t>
            </a:r>
            <a:r>
              <a:rPr lang="en-US" sz="2800" b="0" kern="0" dirty="0" err="1">
                <a:solidFill>
                  <a:schemeClr val="tx1"/>
                </a:solidFill>
                <a:latin typeface="+mn-lt"/>
              </a:rPr>
              <a:t>giá</a:t>
            </a:r>
            <a:r>
              <a:rPr lang="en-US" sz="2800" b="0" kern="0" dirty="0">
                <a:solidFill>
                  <a:schemeClr val="tx1"/>
                </a:solidFill>
                <a:latin typeface="+mn-lt"/>
              </a:rPr>
              <a:t> </a:t>
            </a:r>
            <a:r>
              <a:rPr lang="en-US" sz="2800" b="0" kern="0" dirty="0" err="1">
                <a:solidFill>
                  <a:schemeClr val="tx1"/>
                </a:solidFill>
                <a:latin typeface="+mn-lt"/>
              </a:rPr>
              <a:t>trị</a:t>
            </a:r>
            <a:r>
              <a:rPr lang="en-US" sz="2800" b="0" kern="0" dirty="0">
                <a:solidFill>
                  <a:schemeClr val="tx1"/>
                </a:solidFill>
                <a:latin typeface="+mn-lt"/>
              </a:rPr>
              <a:t> </a:t>
            </a:r>
            <a:r>
              <a:rPr lang="en-US" sz="2800" b="0" kern="0" dirty="0" err="1">
                <a:solidFill>
                  <a:schemeClr val="tx1"/>
                </a:solidFill>
                <a:latin typeface="+mn-lt"/>
              </a:rPr>
              <a:t>của</a:t>
            </a:r>
            <a:r>
              <a:rPr lang="en-US" sz="2800" b="0" kern="0" dirty="0">
                <a:solidFill>
                  <a:schemeClr val="tx1"/>
                </a:solidFill>
                <a:latin typeface="+mn-lt"/>
              </a:rPr>
              <a:t> </a:t>
            </a:r>
            <a:r>
              <a:rPr lang="en-US" sz="2800" b="0" kern="0" dirty="0" err="1">
                <a:solidFill>
                  <a:schemeClr val="tx1"/>
                </a:solidFill>
                <a:latin typeface="+mn-lt"/>
              </a:rPr>
              <a:t>ký</a:t>
            </a:r>
            <a:r>
              <a:rPr lang="en-US" sz="2800" b="0" kern="0" dirty="0">
                <a:solidFill>
                  <a:schemeClr val="tx1"/>
                </a:solidFill>
                <a:latin typeface="+mn-lt"/>
              </a:rPr>
              <a:t> </a:t>
            </a:r>
            <a:r>
              <a:rPr lang="en-US" sz="2800" b="0" kern="0" dirty="0" err="1">
                <a:solidFill>
                  <a:schemeClr val="tx1"/>
                </a:solidFill>
                <a:latin typeface="+mn-lt"/>
              </a:rPr>
              <a:t>pháp</a:t>
            </a:r>
            <a:r>
              <a:rPr lang="en-US" sz="2800" b="0" kern="0" dirty="0">
                <a:solidFill>
                  <a:schemeClr val="tx1"/>
                </a:solidFill>
                <a:latin typeface="+mn-lt"/>
              </a:rPr>
              <a:t> Ba Lan </a:t>
            </a:r>
            <a:r>
              <a:rPr lang="en-US" sz="2800" b="0" kern="0" dirty="0" err="1">
                <a:solidFill>
                  <a:schemeClr val="tx1"/>
                </a:solidFill>
                <a:latin typeface="+mn-lt"/>
              </a:rPr>
              <a:t>ngược</a:t>
            </a:r>
            <a:r>
              <a:rPr lang="en-US" sz="2800" b="0" kern="0" dirty="0">
                <a:solidFill>
                  <a:schemeClr val="tx1"/>
                </a:solidFill>
                <a:latin typeface="+mn-lt"/>
              </a:rPr>
              <a:t> </a:t>
            </a:r>
            <a:r>
              <a:rPr lang="en-US" sz="2800" b="0" kern="0" dirty="0" err="1">
                <a:solidFill>
                  <a:schemeClr val="tx1"/>
                </a:solidFill>
                <a:latin typeface="+mn-lt"/>
              </a:rPr>
              <a:t>sau</a:t>
            </a:r>
            <a:r>
              <a:rPr lang="en-US" sz="2800" b="0" kern="0" dirty="0">
                <a:solidFill>
                  <a:schemeClr val="tx1"/>
                </a:solidFill>
                <a:latin typeface="+mn-lt"/>
              </a:rPr>
              <a:t>:</a:t>
            </a:r>
          </a:p>
          <a:p>
            <a:pPr lvl="1" algn="l"/>
            <a:r>
              <a:rPr lang="pt-BR" sz="2800" b="0" dirty="0">
                <a:solidFill>
                  <a:schemeClr val="tx1"/>
                </a:solidFill>
              </a:rPr>
              <a:t>a) 5 2 1−−3 1 4 ++ </a:t>
            </a:r>
            <a:r>
              <a:rPr lang="pt-BR" sz="2800" b="0" dirty="0" smtClean="0">
                <a:solidFill>
                  <a:schemeClr val="tx1"/>
                </a:solidFill>
              </a:rPr>
              <a:t>∗</a:t>
            </a:r>
            <a:endParaRPr lang="pt-BR" sz="2800" b="0" dirty="0">
              <a:solidFill>
                <a:schemeClr val="tx1"/>
              </a:solidFill>
            </a:endParaRPr>
          </a:p>
          <a:p>
            <a:pPr lvl="1" algn="l"/>
            <a:r>
              <a:rPr lang="pl-PL" sz="2800" b="0" dirty="0">
                <a:solidFill>
                  <a:schemeClr val="tx1"/>
                </a:solidFill>
              </a:rPr>
              <a:t>b) 9 3 / 5 + 7 2 − </a:t>
            </a:r>
            <a:r>
              <a:rPr lang="pl-PL" sz="2800" b="0" dirty="0" smtClean="0">
                <a:solidFill>
                  <a:schemeClr val="tx1"/>
                </a:solidFill>
              </a:rPr>
              <a:t>∗</a:t>
            </a:r>
            <a:endParaRPr lang="pl-PL" sz="2800" b="0" dirty="0">
              <a:solidFill>
                <a:schemeClr val="tx1"/>
              </a:solidFill>
            </a:endParaRPr>
          </a:p>
          <a:p>
            <a:pPr lvl="1" algn="l"/>
            <a:r>
              <a:rPr lang="en-US" sz="2800" b="0" dirty="0">
                <a:solidFill>
                  <a:schemeClr val="tx1"/>
                </a:solidFill>
              </a:rPr>
              <a:t>c) 3 2 ∗ 2 ^ 5 3 − 8 4 / ∗ </a:t>
            </a:r>
            <a:r>
              <a:rPr lang="en-US" sz="2800" b="0" dirty="0" smtClean="0">
                <a:solidFill>
                  <a:schemeClr val="tx1"/>
                </a:solidFill>
              </a:rPr>
              <a:t>−</a:t>
            </a:r>
            <a:endParaRPr lang="en-US" sz="2800" b="0" kern="0" dirty="0">
              <a:solidFill>
                <a:schemeClr val="tx1"/>
              </a:solidFill>
              <a:latin typeface="+mn-lt"/>
            </a:endParaRPr>
          </a:p>
        </p:txBody>
      </p:sp>
      <p:sp>
        <p:nvSpPr>
          <p:cNvPr id="5" name="TextBox 4"/>
          <p:cNvSpPr txBox="1"/>
          <p:nvPr/>
        </p:nvSpPr>
        <p:spPr>
          <a:xfrm>
            <a:off x="152400" y="207258"/>
            <a:ext cx="8763000" cy="630942"/>
          </a:xfrm>
          <a:prstGeom prst="rect">
            <a:avLst/>
          </a:prstGeom>
          <a:noFill/>
        </p:spPr>
        <p:txBody>
          <a:bodyPr wrap="square" rtlCol="0">
            <a:spAutoFit/>
          </a:bodyPr>
          <a:lstStyle/>
          <a:p>
            <a:pPr algn="l"/>
            <a:r>
              <a:rPr lang="en-US" sz="3500">
                <a:solidFill>
                  <a:srgbClr val="FFFF66"/>
                </a:solidFill>
                <a:latin typeface="+mj-lt"/>
              </a:rPr>
              <a:t>Ký pháp Ba Lan ngược</a:t>
            </a:r>
          </a:p>
        </p:txBody>
      </p:sp>
    </p:spTree>
    <p:extLst>
      <p:ext uri="{BB962C8B-B14F-4D97-AF65-F5344CB8AC3E}">
        <p14:creationId xmlns:p14="http://schemas.microsoft.com/office/powerpoint/2010/main" val="14653519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152400" y="1066800"/>
            <a:ext cx="8686800" cy="5410200"/>
          </a:xfrm>
        </p:spPr>
        <p:txBody>
          <a:bodyPr/>
          <a:lstStyle/>
          <a:p>
            <a:pPr marL="0" indent="0" eaLnBrk="1" hangingPunct="1">
              <a:spcAft>
                <a:spcPts val="600"/>
              </a:spcAft>
              <a:buNone/>
            </a:pPr>
            <a:r>
              <a:rPr lang="en-US" b="1" dirty="0" err="1">
                <a:solidFill>
                  <a:srgbClr val="0000FF"/>
                </a:solidFill>
              </a:rPr>
              <a:t>Định</a:t>
            </a:r>
            <a:r>
              <a:rPr lang="en-US" b="1" dirty="0">
                <a:solidFill>
                  <a:srgbClr val="0000FF"/>
                </a:solidFill>
              </a:rPr>
              <a:t> lý: </a:t>
            </a:r>
            <a:r>
              <a:rPr lang="en-US" dirty="0"/>
              <a:t>Cho </a:t>
            </a:r>
            <a:r>
              <a:rPr lang="en-US" dirty="0" err="1"/>
              <a:t>đô</a:t>
            </a:r>
            <a:r>
              <a:rPr lang="en-US" dirty="0"/>
              <a:t>̀ </a:t>
            </a:r>
            <a:r>
              <a:rPr lang="en-US" dirty="0" err="1"/>
              <a:t>thị</a:t>
            </a:r>
            <a:r>
              <a:rPr lang="en-US" dirty="0"/>
              <a:t> </a:t>
            </a:r>
            <a:r>
              <a:rPr lang="en-US" dirty="0" err="1"/>
              <a:t>vô</a:t>
            </a:r>
            <a:r>
              <a:rPr lang="en-US" dirty="0"/>
              <a:t> </a:t>
            </a:r>
            <a:r>
              <a:rPr lang="en-US" dirty="0" err="1"/>
              <a:t>hướng</a:t>
            </a:r>
            <a:r>
              <a:rPr lang="en-US" dirty="0"/>
              <a:t> T có n </a:t>
            </a:r>
            <a:r>
              <a:rPr lang="en-US" dirty="0" err="1"/>
              <a:t>đỉnh</a:t>
            </a:r>
            <a:r>
              <a:rPr lang="en-US" dirty="0"/>
              <a:t>. </a:t>
            </a:r>
            <a:r>
              <a:rPr lang="en-US" dirty="0" err="1"/>
              <a:t>Khi</a:t>
            </a:r>
            <a:r>
              <a:rPr lang="en-US" dirty="0"/>
              <a:t> </a:t>
            </a:r>
            <a:r>
              <a:rPr lang="en-US" dirty="0" err="1"/>
              <a:t>đó</a:t>
            </a:r>
            <a:r>
              <a:rPr lang="en-US" dirty="0"/>
              <a:t> </a:t>
            </a:r>
            <a:r>
              <a:rPr lang="en-US" dirty="0" err="1"/>
              <a:t>các</a:t>
            </a:r>
            <a:r>
              <a:rPr lang="en-US" dirty="0"/>
              <a:t> </a:t>
            </a:r>
            <a:r>
              <a:rPr lang="en-US" dirty="0" err="1"/>
              <a:t>phát</a:t>
            </a:r>
            <a:r>
              <a:rPr lang="en-US" dirty="0"/>
              <a:t> </a:t>
            </a:r>
            <a:r>
              <a:rPr lang="en-US" dirty="0" err="1"/>
              <a:t>biểu</a:t>
            </a:r>
            <a:r>
              <a:rPr lang="en-US" dirty="0"/>
              <a:t> </a:t>
            </a:r>
            <a:r>
              <a:rPr lang="en-US" dirty="0" err="1"/>
              <a:t>sau</a:t>
            </a:r>
            <a:r>
              <a:rPr lang="en-US" dirty="0"/>
              <a:t> </a:t>
            </a:r>
            <a:r>
              <a:rPr lang="en-US" dirty="0" err="1"/>
              <a:t>là</a:t>
            </a:r>
            <a:r>
              <a:rPr lang="en-US" dirty="0"/>
              <a:t> </a:t>
            </a:r>
            <a:r>
              <a:rPr lang="en-US" dirty="0" err="1"/>
              <a:t>tương</a:t>
            </a:r>
            <a:r>
              <a:rPr lang="en-US" dirty="0"/>
              <a:t> </a:t>
            </a:r>
            <a:r>
              <a:rPr lang="en-US" dirty="0" err="1"/>
              <a:t>đương</a:t>
            </a:r>
            <a:r>
              <a:rPr lang="en-US" dirty="0"/>
              <a:t>:</a:t>
            </a:r>
          </a:p>
          <a:p>
            <a:pPr marL="971550" lvl="1" indent="-514350" eaLnBrk="1" hangingPunct="1">
              <a:spcAft>
                <a:spcPts val="600"/>
              </a:spcAft>
              <a:buClr>
                <a:srgbClr val="002060"/>
              </a:buClr>
              <a:buSzPct val="90000"/>
              <a:buFont typeface="+mj-lt"/>
              <a:buAutoNum type="arabicParenR"/>
            </a:pPr>
            <a:r>
              <a:rPr lang="en-US" sz="2800" dirty="0"/>
              <a:t>T</a:t>
            </a:r>
            <a:r>
              <a:rPr lang="vi-VN" sz="2800" dirty="0"/>
              <a:t> là 1 cây</a:t>
            </a:r>
          </a:p>
          <a:p>
            <a:pPr marL="971550" lvl="1" indent="-514350" eaLnBrk="1" hangingPunct="1">
              <a:spcAft>
                <a:spcPts val="600"/>
              </a:spcAft>
              <a:buClr>
                <a:srgbClr val="002060"/>
              </a:buClr>
              <a:buSzPct val="90000"/>
              <a:buFont typeface="+mj-lt"/>
              <a:buAutoNum type="arabicParenR"/>
            </a:pPr>
            <a:r>
              <a:rPr lang="en-US" sz="2800" dirty="0"/>
              <a:t>T</a:t>
            </a:r>
            <a:r>
              <a:rPr lang="vi-VN" sz="2800" dirty="0"/>
              <a:t> không chứa chu trình và có n-1 cạnh</a:t>
            </a:r>
          </a:p>
          <a:p>
            <a:pPr marL="971550" lvl="1" indent="-514350" eaLnBrk="1" hangingPunct="1">
              <a:spcAft>
                <a:spcPts val="600"/>
              </a:spcAft>
              <a:buClr>
                <a:srgbClr val="002060"/>
              </a:buClr>
              <a:buSzPct val="90000"/>
              <a:buFont typeface="+mj-lt"/>
              <a:buAutoNum type="arabicParenR"/>
            </a:pPr>
            <a:r>
              <a:rPr lang="en-US" sz="2800" dirty="0"/>
              <a:t>T</a:t>
            </a:r>
            <a:r>
              <a:rPr lang="vi-VN" sz="2800" dirty="0"/>
              <a:t> liên thông và có n-1 cạnh</a:t>
            </a:r>
          </a:p>
          <a:p>
            <a:pPr marL="971550" lvl="1" indent="-514350" eaLnBrk="1" hangingPunct="1">
              <a:spcAft>
                <a:spcPts val="600"/>
              </a:spcAft>
              <a:buClr>
                <a:srgbClr val="002060"/>
              </a:buClr>
              <a:buSzPct val="90000"/>
              <a:buFont typeface="+mj-lt"/>
              <a:buAutoNum type="arabicParenR"/>
            </a:pPr>
            <a:r>
              <a:rPr lang="en-US" sz="2800" dirty="0"/>
              <a:t>T</a:t>
            </a:r>
            <a:r>
              <a:rPr lang="vi-VN" sz="2800" dirty="0"/>
              <a:t> liên thông và mỗi cạnh của </a:t>
            </a:r>
            <a:r>
              <a:rPr lang="vi-VN" sz="2800" dirty="0" err="1"/>
              <a:t>nó</a:t>
            </a:r>
            <a:r>
              <a:rPr lang="vi-VN" sz="2800" dirty="0"/>
              <a:t> </a:t>
            </a:r>
            <a:r>
              <a:rPr lang="vi-VN" sz="2800" dirty="0" err="1"/>
              <a:t>đều</a:t>
            </a:r>
            <a:r>
              <a:rPr lang="vi-VN" sz="2800" dirty="0"/>
              <a:t> là cầu</a:t>
            </a:r>
          </a:p>
          <a:p>
            <a:pPr marL="971550" lvl="1" indent="-514350" eaLnBrk="1" hangingPunct="1">
              <a:spcAft>
                <a:spcPts val="600"/>
              </a:spcAft>
              <a:buClr>
                <a:srgbClr val="002060"/>
              </a:buClr>
              <a:buSzPct val="90000"/>
              <a:buFont typeface="+mj-lt"/>
              <a:buAutoNum type="arabicParenR"/>
            </a:pPr>
            <a:r>
              <a:rPr lang="vi-VN" sz="2800" dirty="0"/>
              <a:t>Giữa hai đỉnh bất kỳ </a:t>
            </a:r>
            <a:r>
              <a:rPr lang="vi-VN" sz="2800" dirty="0" err="1"/>
              <a:t>của</a:t>
            </a:r>
            <a:r>
              <a:rPr lang="vi-VN" sz="2800" dirty="0"/>
              <a:t> </a:t>
            </a:r>
            <a:r>
              <a:rPr lang="en-US" sz="2800" dirty="0"/>
              <a:t>T</a:t>
            </a:r>
            <a:r>
              <a:rPr lang="vi-VN" sz="2800" dirty="0"/>
              <a:t> </a:t>
            </a:r>
            <a:r>
              <a:rPr lang="en-US" sz="2800" dirty="0"/>
              <a:t>có </a:t>
            </a:r>
            <a:r>
              <a:rPr lang="en-US" sz="2800" dirty="0" err="1"/>
              <a:t>đúng</a:t>
            </a:r>
            <a:r>
              <a:rPr lang="en-US" sz="2800" dirty="0"/>
              <a:t> </a:t>
            </a:r>
            <a:r>
              <a:rPr lang="en-US" sz="2800" dirty="0" err="1"/>
              <a:t>một</a:t>
            </a:r>
            <a:r>
              <a:rPr lang="en-US" sz="2800" dirty="0"/>
              <a:t> </a:t>
            </a:r>
            <a:r>
              <a:rPr lang="en-US" sz="2800" dirty="0" err="1"/>
              <a:t>đường</a:t>
            </a:r>
            <a:r>
              <a:rPr lang="en-US" sz="2800" dirty="0"/>
              <a:t> đi </a:t>
            </a:r>
            <a:r>
              <a:rPr lang="en-US" sz="2800" dirty="0" err="1"/>
              <a:t>nối</a:t>
            </a:r>
            <a:r>
              <a:rPr lang="en-US" sz="2800" dirty="0"/>
              <a:t> </a:t>
            </a:r>
            <a:r>
              <a:rPr lang="en-US" sz="2800" dirty="0" err="1"/>
              <a:t>chúng</a:t>
            </a:r>
            <a:r>
              <a:rPr lang="en-US" sz="2800" dirty="0"/>
              <a:t> với </a:t>
            </a:r>
            <a:r>
              <a:rPr lang="en-US" sz="2800" dirty="0" err="1"/>
              <a:t>nhau</a:t>
            </a:r>
            <a:endParaRPr lang="vi-VN" sz="2800" dirty="0"/>
          </a:p>
          <a:p>
            <a:pPr marL="971550" lvl="1" indent="-514350" eaLnBrk="1" hangingPunct="1">
              <a:spcAft>
                <a:spcPts val="600"/>
              </a:spcAft>
              <a:buClr>
                <a:srgbClr val="002060"/>
              </a:buClr>
              <a:buSzPct val="90000"/>
              <a:buFont typeface="+mj-lt"/>
              <a:buAutoNum type="arabicParenR"/>
            </a:pPr>
            <a:r>
              <a:rPr lang="en-US" sz="2800" dirty="0"/>
              <a:t>T</a:t>
            </a:r>
            <a:r>
              <a:rPr lang="vi-VN" sz="2800" dirty="0"/>
              <a:t> không chứa chu trình nhưng khi thêm vào một </a:t>
            </a:r>
            <a:r>
              <a:rPr lang="vi-VN" sz="2800" dirty="0" err="1"/>
              <a:t>cạnh</a:t>
            </a:r>
            <a:r>
              <a:rPr lang="vi-VN" sz="2800" dirty="0"/>
              <a:t> </a:t>
            </a:r>
            <a:r>
              <a:rPr lang="en-US" sz="2800" dirty="0" err="1"/>
              <a:t>nối</a:t>
            </a:r>
            <a:r>
              <a:rPr lang="en-US" sz="2800" dirty="0"/>
              <a:t> </a:t>
            </a:r>
            <a:r>
              <a:rPr lang="en-US" sz="2800" dirty="0" err="1"/>
              <a:t>hai</a:t>
            </a:r>
            <a:r>
              <a:rPr lang="en-US" sz="2800" dirty="0"/>
              <a:t> </a:t>
            </a:r>
            <a:r>
              <a:rPr lang="en-US" sz="2800" dirty="0" err="1"/>
              <a:t>đỉnh</a:t>
            </a:r>
            <a:r>
              <a:rPr lang="en-US" sz="2800" dirty="0"/>
              <a:t> của T </a:t>
            </a:r>
            <a:r>
              <a:rPr lang="vi-VN" sz="2800" dirty="0"/>
              <a:t>ta thu được đúng một chu trình</a:t>
            </a:r>
          </a:p>
          <a:p>
            <a:pPr lvl="1" eaLnBrk="1" hangingPunct="1">
              <a:spcAft>
                <a:spcPts val="600"/>
              </a:spcAft>
            </a:pPr>
            <a:endParaRPr lang="vi-VN" sz="2800" dirty="0"/>
          </a:p>
        </p:txBody>
      </p:sp>
      <p:sp>
        <p:nvSpPr>
          <p:cNvPr id="6" name="TextBox 5"/>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Tính chất của cây</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bwMode="auto">
          <a:xfrm>
            <a:off x="304800" y="1143000"/>
            <a:ext cx="8305800"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pPr marL="0" indent="0" algn="l" eaLnBrk="1" hangingPunct="1">
              <a:buFont typeface="Wingdings" pitchFamily="2" charset="2"/>
              <a:buNone/>
            </a:pPr>
            <a:r>
              <a:rPr lang="en-US" sz="2800" kern="0">
                <a:solidFill>
                  <a:srgbClr val="0000FF"/>
                </a:solidFill>
                <a:latin typeface="+mn-lt"/>
              </a:rPr>
              <a:t>Hệ quả. </a:t>
            </a:r>
          </a:p>
          <a:p>
            <a:pPr marL="514350" indent="-514350" algn="l" eaLnBrk="1" hangingPunct="1">
              <a:buClr>
                <a:srgbClr val="C00000"/>
              </a:buClr>
              <a:buFont typeface="Wingdings" pitchFamily="2" charset="2"/>
              <a:buAutoNum type="alphaLcParenR"/>
            </a:pPr>
            <a:r>
              <a:rPr lang="en-US" sz="2800" b="0" kern="0">
                <a:solidFill>
                  <a:schemeClr val="tx1"/>
                </a:solidFill>
              </a:rPr>
              <a:t>Một cây có ít nhất 2 đỉnh treo</a:t>
            </a:r>
          </a:p>
          <a:p>
            <a:pPr marL="514350" indent="-514350" algn="l" eaLnBrk="1" hangingPunct="1">
              <a:buClr>
                <a:srgbClr val="C00000"/>
              </a:buClr>
              <a:buFont typeface="Wingdings" pitchFamily="2" charset="2"/>
              <a:buAutoNum type="alphaLcParenR"/>
            </a:pPr>
            <a:r>
              <a:rPr lang="en-US" sz="2800" b="0" kern="0">
                <a:solidFill>
                  <a:schemeClr val="tx1"/>
                </a:solidFill>
              </a:rPr>
              <a:t>Nếu G là một rừng có n đỉnh và có p cây thì số cạnh của G là </a:t>
            </a:r>
            <a:r>
              <a:rPr lang="en-US" sz="2800" kern="0">
                <a:solidFill>
                  <a:srgbClr val="00B050"/>
                </a:solidFill>
              </a:rPr>
              <a:t>m=n-p</a:t>
            </a:r>
            <a:endParaRPr lang="en-US" sz="2800" kern="0">
              <a:solidFill>
                <a:srgbClr val="00B050"/>
              </a:solidFill>
              <a:latin typeface="+mn-lt"/>
            </a:endParaRPr>
          </a:p>
          <a:p>
            <a:pPr marL="514350" indent="-514350" algn="l" eaLnBrk="1" hangingPunct="1">
              <a:buFont typeface="Wingdings" pitchFamily="2" charset="2"/>
              <a:buAutoNum type="alphaLcParenR"/>
            </a:pPr>
            <a:endParaRPr lang="en-US" sz="2800" b="0" kern="0">
              <a:solidFill>
                <a:schemeClr val="tx1"/>
              </a:solidFill>
              <a:latin typeface="+mn-lt"/>
            </a:endParaRPr>
          </a:p>
        </p:txBody>
      </p:sp>
    </p:spTree>
    <p:extLst>
      <p:ext uri="{BB962C8B-B14F-4D97-AF65-F5344CB8AC3E}">
        <p14:creationId xmlns:p14="http://schemas.microsoft.com/office/powerpoint/2010/main" val="830828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152400" y="1066800"/>
            <a:ext cx="8915400" cy="1828800"/>
          </a:xfrm>
        </p:spPr>
        <p:txBody>
          <a:bodyPr/>
          <a:lstStyle/>
          <a:p>
            <a:pPr marL="0" indent="0" eaLnBrk="1" hangingPunct="1">
              <a:lnSpc>
                <a:spcPct val="110000"/>
              </a:lnSpc>
              <a:buNone/>
            </a:pPr>
            <a:r>
              <a:rPr lang="en-US" b="1" dirty="0" err="1">
                <a:solidFill>
                  <a:srgbClr val="0000FF"/>
                </a:solidFill>
              </a:rPr>
              <a:t>Định</a:t>
            </a:r>
            <a:r>
              <a:rPr lang="en-US" b="1" dirty="0">
                <a:solidFill>
                  <a:srgbClr val="0000FF"/>
                </a:solidFill>
              </a:rPr>
              <a:t> </a:t>
            </a:r>
            <a:r>
              <a:rPr lang="en-US" b="1" dirty="0" err="1">
                <a:solidFill>
                  <a:srgbClr val="0000FF"/>
                </a:solidFill>
              </a:rPr>
              <a:t>nghĩa</a:t>
            </a:r>
            <a:r>
              <a:rPr lang="en-US" b="1" dirty="0">
                <a:solidFill>
                  <a:srgbClr val="0000FF"/>
                </a:solidFill>
              </a:rPr>
              <a:t>: </a:t>
            </a:r>
            <a:r>
              <a:rPr lang="en-US" dirty="0" err="1"/>
              <a:t>Một</a:t>
            </a:r>
            <a:r>
              <a:rPr lang="en-US" dirty="0"/>
              <a:t> </a:t>
            </a:r>
            <a:r>
              <a:rPr lang="en-US" dirty="0" err="1">
                <a:solidFill>
                  <a:schemeClr val="hlink"/>
                </a:solidFill>
              </a:rPr>
              <a:t>cây</a:t>
            </a:r>
            <a:r>
              <a:rPr lang="en-US" dirty="0">
                <a:solidFill>
                  <a:schemeClr val="hlink"/>
                </a:solidFill>
              </a:rPr>
              <a:t> </a:t>
            </a:r>
            <a:r>
              <a:rPr lang="en-US">
                <a:solidFill>
                  <a:schemeClr val="hlink"/>
                </a:solidFill>
              </a:rPr>
              <a:t>T</a:t>
            </a:r>
            <a:r>
              <a:rPr lang="en-US"/>
              <a:t> được gọi </a:t>
            </a:r>
            <a:r>
              <a:rPr lang="en-US" dirty="0"/>
              <a:t>là </a:t>
            </a:r>
            <a:r>
              <a:rPr lang="en-US" b="1" dirty="0" err="1">
                <a:solidFill>
                  <a:srgbClr val="0000FF"/>
                </a:solidFill>
              </a:rPr>
              <a:t>cây</a:t>
            </a:r>
            <a:r>
              <a:rPr lang="en-US" b="1" dirty="0">
                <a:solidFill>
                  <a:srgbClr val="0000FF"/>
                </a:solidFill>
              </a:rPr>
              <a:t> </a:t>
            </a:r>
            <a:r>
              <a:rPr lang="en-US" b="1" err="1">
                <a:solidFill>
                  <a:srgbClr val="0000FF"/>
                </a:solidFill>
              </a:rPr>
              <a:t>khung</a:t>
            </a:r>
            <a:r>
              <a:rPr lang="en-US" b="1">
                <a:solidFill>
                  <a:srgbClr val="0000FF"/>
                </a:solidFill>
              </a:rPr>
              <a:t> </a:t>
            </a:r>
            <a:r>
              <a:rPr lang="en-US"/>
              <a:t>(hay cây tối đại, cây </a:t>
            </a:r>
            <a:r>
              <a:rPr lang="en-US" dirty="0" err="1"/>
              <a:t>bao</a:t>
            </a:r>
            <a:r>
              <a:rPr lang="en-US" dirty="0"/>
              <a:t> </a:t>
            </a:r>
            <a:r>
              <a:rPr lang="en-US" dirty="0" err="1"/>
              <a:t>trùm</a:t>
            </a:r>
            <a:r>
              <a:rPr lang="en-US" dirty="0"/>
              <a:t>) </a:t>
            </a:r>
            <a:r>
              <a:rPr lang="en-US" dirty="0" err="1"/>
              <a:t>của</a:t>
            </a:r>
            <a:r>
              <a:rPr lang="en-US" dirty="0"/>
              <a:t> </a:t>
            </a:r>
            <a:r>
              <a:rPr lang="en-US" err="1"/>
              <a:t>đô</a:t>
            </a:r>
            <a:r>
              <a:rPr lang="en-US"/>
              <a:t>̀ thị </a:t>
            </a:r>
            <a:r>
              <a:rPr lang="en-US" dirty="0"/>
              <a:t>G=(V, E) </a:t>
            </a:r>
            <a:r>
              <a:rPr lang="en-US" dirty="0" err="1"/>
              <a:t>nếu</a:t>
            </a:r>
            <a:r>
              <a:rPr lang="en-US" dirty="0"/>
              <a:t> T </a:t>
            </a:r>
            <a:r>
              <a:rPr lang="en-US" dirty="0" err="1"/>
              <a:t>là</a:t>
            </a:r>
            <a:r>
              <a:rPr lang="en-US" dirty="0"/>
              <a:t> </a:t>
            </a:r>
            <a:r>
              <a:rPr lang="en-US" dirty="0" err="1"/>
              <a:t>đồ</a:t>
            </a:r>
            <a:r>
              <a:rPr lang="en-US" dirty="0"/>
              <a:t> </a:t>
            </a:r>
            <a:r>
              <a:rPr lang="en-US" dirty="0" err="1"/>
              <a:t>thị</a:t>
            </a:r>
            <a:r>
              <a:rPr lang="en-US" dirty="0"/>
              <a:t> con </a:t>
            </a:r>
            <a:r>
              <a:rPr lang="en-US" dirty="0" err="1"/>
              <a:t>của</a:t>
            </a:r>
            <a:r>
              <a:rPr lang="en-US" dirty="0"/>
              <a:t> G </a:t>
            </a:r>
            <a:r>
              <a:rPr lang="en-US" dirty="0" err="1"/>
              <a:t>và</a:t>
            </a:r>
            <a:r>
              <a:rPr lang="en-US" dirty="0"/>
              <a:t> </a:t>
            </a:r>
            <a:r>
              <a:rPr lang="en-US" dirty="0" err="1"/>
              <a:t>chứa</a:t>
            </a:r>
            <a:r>
              <a:rPr lang="en-US" dirty="0"/>
              <a:t> </a:t>
            </a:r>
            <a:r>
              <a:rPr lang="en-US" dirty="0" err="1"/>
              <a:t>tất</a:t>
            </a:r>
            <a:r>
              <a:rPr lang="en-US" dirty="0"/>
              <a:t> </a:t>
            </a:r>
            <a:r>
              <a:rPr lang="en-US" dirty="0" err="1"/>
              <a:t>cả</a:t>
            </a:r>
            <a:r>
              <a:rPr lang="en-US" dirty="0"/>
              <a:t> </a:t>
            </a:r>
            <a:r>
              <a:rPr lang="en-US" err="1"/>
              <a:t>các</a:t>
            </a:r>
            <a:r>
              <a:rPr lang="en-US"/>
              <a:t> đỉnh </a:t>
            </a:r>
            <a:r>
              <a:rPr lang="en-US" dirty="0" err="1"/>
              <a:t>của</a:t>
            </a:r>
            <a:r>
              <a:rPr lang="en-US" dirty="0"/>
              <a:t> G.</a:t>
            </a:r>
          </a:p>
        </p:txBody>
      </p:sp>
      <p:grpSp>
        <p:nvGrpSpPr>
          <p:cNvPr id="14340" name="Group 41"/>
          <p:cNvGrpSpPr>
            <a:grpSpLocks/>
          </p:cNvGrpSpPr>
          <p:nvPr/>
        </p:nvGrpSpPr>
        <p:grpSpPr bwMode="auto">
          <a:xfrm>
            <a:off x="3657600" y="3007659"/>
            <a:ext cx="3505200" cy="2057400"/>
            <a:chOff x="816" y="2160"/>
            <a:chExt cx="2208" cy="1296"/>
          </a:xfrm>
        </p:grpSpPr>
        <p:sp>
          <p:nvSpPr>
            <p:cNvPr id="14341" name="Line 33"/>
            <p:cNvSpPr>
              <a:spLocks noChangeShapeType="1"/>
            </p:cNvSpPr>
            <p:nvPr/>
          </p:nvSpPr>
          <p:spPr bwMode="auto">
            <a:xfrm flipV="1">
              <a:off x="912" y="2256"/>
              <a:ext cx="576" cy="62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2" name="Line 34"/>
            <p:cNvSpPr>
              <a:spLocks noChangeShapeType="1"/>
            </p:cNvSpPr>
            <p:nvPr/>
          </p:nvSpPr>
          <p:spPr bwMode="auto">
            <a:xfrm>
              <a:off x="912" y="2880"/>
              <a:ext cx="576" cy="48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3" name="Line 35"/>
            <p:cNvSpPr>
              <a:spLocks noChangeShapeType="1"/>
            </p:cNvSpPr>
            <p:nvPr/>
          </p:nvSpPr>
          <p:spPr bwMode="auto">
            <a:xfrm>
              <a:off x="1488" y="2256"/>
              <a:ext cx="816"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4" name="Line 36"/>
            <p:cNvSpPr>
              <a:spLocks noChangeShapeType="1"/>
            </p:cNvSpPr>
            <p:nvPr/>
          </p:nvSpPr>
          <p:spPr bwMode="auto">
            <a:xfrm>
              <a:off x="2304" y="2256"/>
              <a:ext cx="0" cy="110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5" name="Line 37"/>
            <p:cNvSpPr>
              <a:spLocks noChangeShapeType="1"/>
            </p:cNvSpPr>
            <p:nvPr/>
          </p:nvSpPr>
          <p:spPr bwMode="auto">
            <a:xfrm>
              <a:off x="2304" y="2256"/>
              <a:ext cx="624" cy="57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6" name="Line 38"/>
            <p:cNvSpPr>
              <a:spLocks noChangeShapeType="1"/>
            </p:cNvSpPr>
            <p:nvPr/>
          </p:nvSpPr>
          <p:spPr bwMode="auto">
            <a:xfrm flipV="1">
              <a:off x="2304" y="2832"/>
              <a:ext cx="624" cy="52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7" name="Line 39"/>
            <p:cNvSpPr>
              <a:spLocks noChangeShapeType="1"/>
            </p:cNvSpPr>
            <p:nvPr/>
          </p:nvSpPr>
          <p:spPr bwMode="auto">
            <a:xfrm flipV="1">
              <a:off x="1488" y="2256"/>
              <a:ext cx="816" cy="110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8" name="Line 40"/>
            <p:cNvSpPr>
              <a:spLocks noChangeShapeType="1"/>
            </p:cNvSpPr>
            <p:nvPr/>
          </p:nvSpPr>
          <p:spPr bwMode="auto">
            <a:xfrm>
              <a:off x="1488" y="3360"/>
              <a:ext cx="816"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9" name="Oval 27"/>
            <p:cNvSpPr>
              <a:spLocks noChangeArrowheads="1"/>
            </p:cNvSpPr>
            <p:nvPr/>
          </p:nvSpPr>
          <p:spPr bwMode="auto">
            <a:xfrm>
              <a:off x="816" y="2784"/>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A</a:t>
              </a:r>
              <a:endParaRPr lang="vi-VN">
                <a:solidFill>
                  <a:schemeClr val="tx1"/>
                </a:solidFill>
              </a:endParaRPr>
            </a:p>
          </p:txBody>
        </p:sp>
        <p:sp>
          <p:nvSpPr>
            <p:cNvPr id="14350" name="Oval 28"/>
            <p:cNvSpPr>
              <a:spLocks noChangeArrowheads="1"/>
            </p:cNvSpPr>
            <p:nvPr/>
          </p:nvSpPr>
          <p:spPr bwMode="auto">
            <a:xfrm>
              <a:off x="1392" y="2160"/>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C</a:t>
              </a:r>
              <a:endParaRPr lang="vi-VN">
                <a:solidFill>
                  <a:schemeClr val="tx1"/>
                </a:solidFill>
              </a:endParaRPr>
            </a:p>
          </p:txBody>
        </p:sp>
        <p:sp>
          <p:nvSpPr>
            <p:cNvPr id="14351" name="Oval 29"/>
            <p:cNvSpPr>
              <a:spLocks noChangeArrowheads="1"/>
            </p:cNvSpPr>
            <p:nvPr/>
          </p:nvSpPr>
          <p:spPr bwMode="auto">
            <a:xfrm>
              <a:off x="1392" y="3264"/>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B</a:t>
              </a:r>
              <a:endParaRPr lang="vi-VN">
                <a:solidFill>
                  <a:schemeClr val="tx1"/>
                </a:solidFill>
              </a:endParaRPr>
            </a:p>
          </p:txBody>
        </p:sp>
        <p:sp>
          <p:nvSpPr>
            <p:cNvPr id="14352" name="Oval 30"/>
            <p:cNvSpPr>
              <a:spLocks noChangeArrowheads="1"/>
            </p:cNvSpPr>
            <p:nvPr/>
          </p:nvSpPr>
          <p:spPr bwMode="auto">
            <a:xfrm>
              <a:off x="2208" y="3264"/>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E</a:t>
              </a:r>
              <a:endParaRPr lang="vi-VN">
                <a:solidFill>
                  <a:schemeClr val="tx1"/>
                </a:solidFill>
              </a:endParaRPr>
            </a:p>
          </p:txBody>
        </p:sp>
        <p:sp>
          <p:nvSpPr>
            <p:cNvPr id="14353" name="Oval 31"/>
            <p:cNvSpPr>
              <a:spLocks noChangeArrowheads="1"/>
            </p:cNvSpPr>
            <p:nvPr/>
          </p:nvSpPr>
          <p:spPr bwMode="auto">
            <a:xfrm>
              <a:off x="2208" y="2160"/>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D</a:t>
              </a:r>
              <a:endParaRPr lang="vi-VN">
                <a:solidFill>
                  <a:schemeClr val="tx1"/>
                </a:solidFill>
              </a:endParaRPr>
            </a:p>
          </p:txBody>
        </p:sp>
        <p:sp>
          <p:nvSpPr>
            <p:cNvPr id="14354" name="Oval 32"/>
            <p:cNvSpPr>
              <a:spLocks noChangeArrowheads="1"/>
            </p:cNvSpPr>
            <p:nvPr/>
          </p:nvSpPr>
          <p:spPr bwMode="auto">
            <a:xfrm>
              <a:off x="2832" y="2736"/>
              <a:ext cx="192" cy="192"/>
            </a:xfrm>
            <a:prstGeom prst="ellipse">
              <a:avLst/>
            </a:prstGeom>
            <a:solidFill>
              <a:schemeClr val="accent1"/>
            </a:solidFill>
            <a:ln w="12700" algn="ctr">
              <a:solidFill>
                <a:schemeClr val="tx1"/>
              </a:solidFill>
              <a:miter lim="800000"/>
              <a:headEnd/>
              <a:tailEnd/>
            </a:ln>
          </p:spPr>
          <p:txBody>
            <a:bodyPr wrap="none" anchor="ctr"/>
            <a:lstStyle/>
            <a:p>
              <a:r>
                <a:rPr lang="en-US">
                  <a:solidFill>
                    <a:schemeClr val="tx1"/>
                  </a:solidFill>
                </a:rPr>
                <a:t>F</a:t>
              </a:r>
              <a:endParaRPr lang="vi-VN">
                <a:solidFill>
                  <a:schemeClr val="tx1"/>
                </a:solidFill>
              </a:endParaRPr>
            </a:p>
          </p:txBody>
        </p:sp>
      </p:grpSp>
      <p:sp>
        <p:nvSpPr>
          <p:cNvPr id="21" name="TextBox 20"/>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Cây khung của đồ thị</a:t>
            </a:r>
          </a:p>
        </p:txBody>
      </p:sp>
      <p:sp>
        <p:nvSpPr>
          <p:cNvPr id="22" name="Rectangle 3"/>
          <p:cNvSpPr txBox="1">
            <a:spLocks noChangeArrowheads="1"/>
          </p:cNvSpPr>
          <p:nvPr/>
        </p:nvSpPr>
        <p:spPr bwMode="auto">
          <a:xfrm>
            <a:off x="228600" y="297180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0" eaLnBrk="1" hangingPunct="1">
              <a:buFont typeface="Wingdings" pitchFamily="2" charset="2"/>
              <a:buNone/>
            </a:pPr>
            <a:r>
              <a:rPr lang="en-US" b="1" kern="0">
                <a:solidFill>
                  <a:srgbClr val="0000FF"/>
                </a:solidFill>
              </a:rPr>
              <a:t>Ví dụ. </a:t>
            </a:r>
            <a:r>
              <a:rPr lang="en-US" b="0" kern="0"/>
              <a:t>Cho đồ thị</a:t>
            </a:r>
            <a:endParaRPr lang="en-US" b="0" kern="0" dirty="0"/>
          </a:p>
        </p:txBody>
      </p:sp>
      <p:sp>
        <p:nvSpPr>
          <p:cNvPr id="25" name="Rectangle 3"/>
          <p:cNvSpPr txBox="1">
            <a:spLocks noChangeArrowheads="1"/>
          </p:cNvSpPr>
          <p:nvPr/>
        </p:nvSpPr>
        <p:spPr bwMode="auto">
          <a:xfrm>
            <a:off x="114300" y="533400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0" eaLnBrk="1" hangingPunct="1">
              <a:buFont typeface="Wingdings" pitchFamily="2" charset="2"/>
              <a:buNone/>
            </a:pPr>
            <a:r>
              <a:rPr lang="en-US" b="0" kern="0"/>
              <a:t>Hãy tìm cây khung của G?</a:t>
            </a:r>
            <a:endParaRPr lang="en-US" b="0" kern="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P spid="22" grpId="0"/>
      <p:bldP spid="25" grpId="0"/>
    </p:bldLst>
  </p:timing>
</p:sld>
</file>

<file path=ppt/theme/theme1.xml><?xml version="1.0" encoding="utf-8"?>
<a:theme xmlns:a="http://schemas.openxmlformats.org/drawingml/2006/main" name="5_Pegasus">
  <a:themeElements>
    <a:clrScheme name="">
      <a:dk1>
        <a:srgbClr val="000000"/>
      </a:dk1>
      <a:lt1>
        <a:srgbClr val="FFFFFF"/>
      </a:lt1>
      <a:dk2>
        <a:srgbClr val="004B85"/>
      </a:dk2>
      <a:lt2>
        <a:srgbClr val="B2B2B2"/>
      </a:lt2>
      <a:accent1>
        <a:srgbClr val="F2C33E"/>
      </a:accent1>
      <a:accent2>
        <a:srgbClr val="00BA97"/>
      </a:accent2>
      <a:accent3>
        <a:srgbClr val="FFFFFF"/>
      </a:accent3>
      <a:accent4>
        <a:srgbClr val="000000"/>
      </a:accent4>
      <a:accent5>
        <a:srgbClr val="F7DEAF"/>
      </a:accent5>
      <a:accent6>
        <a:srgbClr val="00A888"/>
      </a:accent6>
      <a:hlink>
        <a:srgbClr val="BE005F"/>
      </a:hlink>
      <a:folHlink>
        <a:srgbClr val="542BB9"/>
      </a:folHlink>
    </a:clrScheme>
    <a:fontScheme name="5_Pegasu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600" b="1" i="0" u="none" strike="noStrike" cap="none" normalizeH="0" baseline="0" smtClean="0">
            <a:ln>
              <a:noFill/>
            </a:ln>
            <a:solidFill>
              <a:schemeClr val="tx2"/>
            </a:solidFill>
            <a:effectLst/>
            <a:latin typeface="Arial" charset="0"/>
            <a:cs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600" b="1" i="0" u="none" strike="noStrike" cap="none" normalizeH="0" baseline="0" smtClean="0">
            <a:ln>
              <a:noFill/>
            </a:ln>
            <a:solidFill>
              <a:schemeClr val="tx2"/>
            </a:solidFill>
            <a:effectLst/>
            <a:latin typeface="Arial" charset="0"/>
            <a:cs typeface="Times New Roman" pitchFamily="18"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91440" tIns="45720" rIns="91440" bIns="45720" numCol="1" rtlCol="0" anchor="t" anchorCtr="0" compatLnSpc="1">
        <a:prstTxWarp prst="textNoShape">
          <a:avLst/>
        </a:prstTxWarp>
        <a:spAutoFit/>
      </a:bodyPr>
      <a:lstStyle>
        <a:defPPr marL="0" indent="0" algn="just" eaLnBrk="1" hangingPunct="1">
          <a:buFont typeface="Wingdings" pitchFamily="2" charset="2"/>
          <a:buNone/>
          <a:defRPr sz="2800" b="0" kern="0" smtClean="0">
            <a:solidFill>
              <a:schemeClr val="tx1"/>
            </a:solidFill>
            <a:latin typeface="+mn-lt"/>
          </a:defRPr>
        </a:defPPr>
      </a:lstStyle>
    </a:txDef>
  </a:objectDefaults>
  <a:extraClrSchemeLst>
    <a:extraClrScheme>
      <a:clrScheme name="5_Pegasus 1">
        <a:dk1>
          <a:srgbClr val="000000"/>
        </a:dk1>
        <a:lt1>
          <a:srgbClr val="FFFFFF"/>
        </a:lt1>
        <a:dk2>
          <a:srgbClr val="336699"/>
        </a:dk2>
        <a:lt2>
          <a:srgbClr val="808080"/>
        </a:lt2>
        <a:accent1>
          <a:srgbClr val="009999"/>
        </a:accent1>
        <a:accent2>
          <a:srgbClr val="FF9900"/>
        </a:accent2>
        <a:accent3>
          <a:srgbClr val="FFFFFF"/>
        </a:accent3>
        <a:accent4>
          <a:srgbClr val="000000"/>
        </a:accent4>
        <a:accent5>
          <a:srgbClr val="AACACA"/>
        </a:accent5>
        <a:accent6>
          <a:srgbClr val="E78A00"/>
        </a:accent6>
        <a:hlink>
          <a:srgbClr val="3366FF"/>
        </a:hlink>
        <a:folHlink>
          <a:srgbClr val="33CCCC"/>
        </a:folHlink>
      </a:clrScheme>
      <a:clrMap bg1="lt1" tx1="dk1" bg2="lt2" tx2="dk2" accent1="accent1" accent2="accent2" accent3="accent3" accent4="accent4" accent5="accent5" accent6="accent6" hlink="hlink" folHlink="folHlink"/>
    </a:extraClrScheme>
    <a:extraClrScheme>
      <a:clrScheme name="5_Pegasus 2">
        <a:dk1>
          <a:srgbClr val="000000"/>
        </a:dk1>
        <a:lt1>
          <a:srgbClr val="FFFFFF"/>
        </a:lt1>
        <a:dk2>
          <a:srgbClr val="336699"/>
        </a:dk2>
        <a:lt2>
          <a:srgbClr val="808080"/>
        </a:lt2>
        <a:accent1>
          <a:srgbClr val="2AADA8"/>
        </a:accent1>
        <a:accent2>
          <a:srgbClr val="993366"/>
        </a:accent2>
        <a:accent3>
          <a:srgbClr val="FFFFFF"/>
        </a:accent3>
        <a:accent4>
          <a:srgbClr val="000000"/>
        </a:accent4>
        <a:accent5>
          <a:srgbClr val="ACD3D1"/>
        </a:accent5>
        <a:accent6>
          <a:srgbClr val="8A2D5C"/>
        </a:accent6>
        <a:hlink>
          <a:srgbClr val="0093DB"/>
        </a:hlink>
        <a:folHlink>
          <a:srgbClr val="FEE8C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516</TotalTime>
  <Words>4200</Words>
  <Application>Microsoft Office PowerPoint</Application>
  <PresentationFormat>On-screen Show (4:3)</PresentationFormat>
  <Paragraphs>913</Paragraphs>
  <Slides>67</Slides>
  <Notes>11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76" baseType="lpstr">
      <vt:lpstr>MS PGothic</vt:lpstr>
      <vt:lpstr>Arial</vt:lpstr>
      <vt:lpstr>Cambria Math</vt:lpstr>
      <vt:lpstr>Courier New</vt:lpstr>
      <vt:lpstr>Symbol</vt:lpstr>
      <vt:lpstr>Times New Roman</vt:lpstr>
      <vt:lpstr>Wingdings</vt:lpstr>
      <vt:lpstr>5_Pegasus</vt:lpstr>
      <vt:lpstr>Equation</vt:lpstr>
      <vt:lpstr>CÂY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Tính số cây khung của một đồ thị</vt:lpstr>
      <vt:lpstr>Tính số cây khung của một đồ thị</vt:lpstr>
      <vt:lpstr>Tính số cây khung của đồ thị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Duyệt cây nhị phân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Structs</dc:title>
  <dc:creator>Innovation</dc:creator>
  <cp:lastModifiedBy>AnhThi</cp:lastModifiedBy>
  <cp:revision>825</cp:revision>
  <dcterms:created xsi:type="dcterms:W3CDTF">2008-01-11T10:54:47Z</dcterms:created>
  <dcterms:modified xsi:type="dcterms:W3CDTF">2023-10-23T08:19:02Z</dcterms:modified>
</cp:coreProperties>
</file>