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24" r:id="rId2"/>
    <p:sldMasterId id="2147483738" r:id="rId3"/>
  </p:sldMasterIdLst>
  <p:notesMasterIdLst>
    <p:notesMasterId r:id="rId61"/>
  </p:notesMasterIdLst>
  <p:handoutMasterIdLst>
    <p:handoutMasterId r:id="rId62"/>
  </p:handoutMasterIdLst>
  <p:sldIdLst>
    <p:sldId id="812" r:id="rId4"/>
    <p:sldId id="655" r:id="rId5"/>
    <p:sldId id="809" r:id="rId6"/>
    <p:sldId id="781" r:id="rId7"/>
    <p:sldId id="788" r:id="rId8"/>
    <p:sldId id="730" r:id="rId9"/>
    <p:sldId id="782" r:id="rId10"/>
    <p:sldId id="783" r:id="rId11"/>
    <p:sldId id="790" r:id="rId12"/>
    <p:sldId id="791" r:id="rId13"/>
    <p:sldId id="789" r:id="rId14"/>
    <p:sldId id="731" r:id="rId15"/>
    <p:sldId id="733" r:id="rId16"/>
    <p:sldId id="734" r:id="rId17"/>
    <p:sldId id="735" r:id="rId18"/>
    <p:sldId id="738" r:id="rId19"/>
    <p:sldId id="739" r:id="rId20"/>
    <p:sldId id="740" r:id="rId21"/>
    <p:sldId id="741" r:id="rId22"/>
    <p:sldId id="743" r:id="rId23"/>
    <p:sldId id="744" r:id="rId24"/>
    <p:sldId id="745" r:id="rId25"/>
    <p:sldId id="748" r:id="rId26"/>
    <p:sldId id="749" r:id="rId27"/>
    <p:sldId id="787" r:id="rId28"/>
    <p:sldId id="750" r:id="rId29"/>
    <p:sldId id="751" r:id="rId30"/>
    <p:sldId id="785" r:id="rId31"/>
    <p:sldId id="786" r:id="rId32"/>
    <p:sldId id="752" r:id="rId33"/>
    <p:sldId id="756" r:id="rId34"/>
    <p:sldId id="761" r:id="rId35"/>
    <p:sldId id="792" r:id="rId36"/>
    <p:sldId id="813" r:id="rId37"/>
    <p:sldId id="810" r:id="rId38"/>
    <p:sldId id="710" r:id="rId39"/>
    <p:sldId id="711" r:id="rId40"/>
    <p:sldId id="712" r:id="rId41"/>
    <p:sldId id="713" r:id="rId42"/>
    <p:sldId id="714" r:id="rId43"/>
    <p:sldId id="797" r:id="rId44"/>
    <p:sldId id="715" r:id="rId45"/>
    <p:sldId id="716" r:id="rId46"/>
    <p:sldId id="793" r:id="rId47"/>
    <p:sldId id="795" r:id="rId48"/>
    <p:sldId id="794" r:id="rId49"/>
    <p:sldId id="811" r:id="rId50"/>
    <p:sldId id="720" r:id="rId51"/>
    <p:sldId id="798" r:id="rId52"/>
    <p:sldId id="799" r:id="rId53"/>
    <p:sldId id="722" r:id="rId54"/>
    <p:sldId id="802" r:id="rId55"/>
    <p:sldId id="804" r:id="rId56"/>
    <p:sldId id="807" r:id="rId57"/>
    <p:sldId id="806" r:id="rId58"/>
    <p:sldId id="808" r:id="rId59"/>
    <p:sldId id="726" r:id="rId60"/>
  </p:sldIdLst>
  <p:sldSz cx="9144000" cy="6858000" type="screen4x3"/>
  <p:notesSz cx="6985000" cy="9283700"/>
  <p:defaultTextStyle>
    <a:defPPr>
      <a:defRPr lang="en-US"/>
    </a:defPPr>
    <a:lvl1pPr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1pPr>
    <a:lvl2pPr marL="4572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2pPr>
    <a:lvl3pPr marL="9144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3pPr>
    <a:lvl4pPr marL="13716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4pPr>
    <a:lvl5pPr marL="18288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5pPr>
    <a:lvl6pPr marL="2286000" algn="l" defTabSz="914400" rtl="0" eaLnBrk="1" latinLnBrk="0" hangingPunct="1">
      <a:defRPr sz="1600" b="1" kern="1200">
        <a:solidFill>
          <a:schemeClr val="tx2"/>
        </a:solidFill>
        <a:latin typeface="Arial" charset="0"/>
        <a:ea typeface="+mn-ea"/>
        <a:cs typeface="Times New Roman" pitchFamily="18" charset="0"/>
      </a:defRPr>
    </a:lvl6pPr>
    <a:lvl7pPr marL="2743200" algn="l" defTabSz="914400" rtl="0" eaLnBrk="1" latinLnBrk="0" hangingPunct="1">
      <a:defRPr sz="1600" b="1" kern="1200">
        <a:solidFill>
          <a:schemeClr val="tx2"/>
        </a:solidFill>
        <a:latin typeface="Arial" charset="0"/>
        <a:ea typeface="+mn-ea"/>
        <a:cs typeface="Times New Roman" pitchFamily="18" charset="0"/>
      </a:defRPr>
    </a:lvl7pPr>
    <a:lvl8pPr marL="3200400" algn="l" defTabSz="914400" rtl="0" eaLnBrk="1" latinLnBrk="0" hangingPunct="1">
      <a:defRPr sz="1600" b="1" kern="1200">
        <a:solidFill>
          <a:schemeClr val="tx2"/>
        </a:solidFill>
        <a:latin typeface="Arial" charset="0"/>
        <a:ea typeface="+mn-ea"/>
        <a:cs typeface="Times New Roman" pitchFamily="18" charset="0"/>
      </a:defRPr>
    </a:lvl8pPr>
    <a:lvl9pPr marL="3657600" algn="l" defTabSz="914400" rtl="0" eaLnBrk="1" latinLnBrk="0" hangingPunct="1">
      <a:defRPr sz="1600" b="1" kern="1200">
        <a:solidFill>
          <a:schemeClr val="tx2"/>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3" autoAdjust="0"/>
    <p:restoredTop sz="99825" autoAdjust="0"/>
  </p:normalViewPr>
  <p:slideViewPr>
    <p:cSldViewPr>
      <p:cViewPr varScale="1">
        <p:scale>
          <a:sx n="87" d="100"/>
          <a:sy n="87" d="100"/>
        </p:scale>
        <p:origin x="1003"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207875"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spcBef>
                <a:spcPct val="0"/>
              </a:spcBef>
              <a:defRPr sz="1200" b="0">
                <a:solidFill>
                  <a:schemeClr val="tx1"/>
                </a:solidFill>
              </a:defRPr>
            </a:lvl1pPr>
          </a:lstStyle>
          <a:p>
            <a:pPr>
              <a:defRPr/>
            </a:pPr>
            <a:endParaRPr lang="en-US"/>
          </a:p>
        </p:txBody>
      </p:sp>
      <p:sp>
        <p:nvSpPr>
          <p:cNvPr id="207876"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207877" name="Rectangle 5"/>
          <p:cNvSpPr>
            <a:spLocks noGrp="1" noChangeArrowheads="1"/>
          </p:cNvSpPr>
          <p:nvPr>
            <p:ph type="sldNum" sz="quarter" idx="3"/>
          </p:nvPr>
        </p:nvSpPr>
        <p:spPr bwMode="auto">
          <a:xfrm>
            <a:off x="395605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spcBef>
                <a:spcPct val="0"/>
              </a:spcBef>
              <a:defRPr sz="1200" b="0">
                <a:solidFill>
                  <a:schemeClr val="tx1"/>
                </a:solidFill>
              </a:defRPr>
            </a:lvl1pPr>
          </a:lstStyle>
          <a:p>
            <a:pPr>
              <a:defRPr/>
            </a:pPr>
            <a:fld id="{3787D113-ACE1-4E80-85C7-C43549A9A217}" type="slidenum">
              <a:rPr lang="en-US"/>
              <a:pPr>
                <a:defRPr/>
              </a:pPr>
              <a:t>‹#›</a:t>
            </a:fld>
            <a:endParaRPr lang="en-US"/>
          </a:p>
        </p:txBody>
      </p:sp>
    </p:spTree>
    <p:extLst>
      <p:ext uri="{BB962C8B-B14F-4D97-AF65-F5344CB8AC3E}">
        <p14:creationId xmlns:p14="http://schemas.microsoft.com/office/powerpoint/2010/main" val="23936809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spcBef>
                <a:spcPct val="0"/>
              </a:spcBef>
              <a:defRPr sz="1200" b="0">
                <a:solidFill>
                  <a:schemeClr val="tx1"/>
                </a:solidFill>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98500" y="4410075"/>
            <a:ext cx="5588000"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95605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spcBef>
                <a:spcPct val="0"/>
              </a:spcBef>
              <a:defRPr sz="1200" b="0">
                <a:solidFill>
                  <a:schemeClr val="tx1"/>
                </a:solidFill>
              </a:defRPr>
            </a:lvl1pPr>
          </a:lstStyle>
          <a:p>
            <a:pPr>
              <a:defRPr/>
            </a:pPr>
            <a:fld id="{C67EA5B0-8C86-4279-A409-DB76E048A44C}" type="slidenum">
              <a:rPr lang="en-US"/>
              <a:pPr>
                <a:defRPr/>
              </a:pPr>
              <a:t>‹#›</a:t>
            </a:fld>
            <a:endParaRPr lang="en-US"/>
          </a:p>
        </p:txBody>
      </p:sp>
    </p:spTree>
    <p:extLst>
      <p:ext uri="{BB962C8B-B14F-4D97-AF65-F5344CB8AC3E}">
        <p14:creationId xmlns:p14="http://schemas.microsoft.com/office/powerpoint/2010/main" val="83712732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1F5DFA02-E5EC-485D-A5F5-4294923CD215}" type="slidenum">
              <a:rPr lang="en-US" sz="1200" b="0">
                <a:solidFill>
                  <a:schemeClr val="tx1"/>
                </a:solidFill>
              </a:rPr>
              <a:pPr/>
              <a:t>1</a:t>
            </a:fld>
            <a:endParaRPr lang="en-U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p>
        </p:txBody>
      </p:sp>
    </p:spTree>
    <p:extLst>
      <p:ext uri="{BB962C8B-B14F-4D97-AF65-F5344CB8AC3E}">
        <p14:creationId xmlns:p14="http://schemas.microsoft.com/office/powerpoint/2010/main" val="328514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7EA5B0-8C86-4279-A409-DB76E048A44C}" type="slidenum">
              <a:rPr lang="en-US" smtClean="0"/>
              <a:pPr>
                <a:defRPr/>
              </a:pPr>
              <a:t>4</a:t>
            </a:fld>
            <a:endParaRPr lang="en-US"/>
          </a:p>
        </p:txBody>
      </p:sp>
    </p:spTree>
    <p:extLst>
      <p:ext uri="{BB962C8B-B14F-4D97-AF65-F5344CB8AC3E}">
        <p14:creationId xmlns:p14="http://schemas.microsoft.com/office/powerpoint/2010/main" val="777632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FD7568A2-FA25-44DC-B537-3608AA2BB49D}" type="slidenum">
              <a:rPr lang="en-US" altLang="en-US" sz="1200" b="0" smtClean="0">
                <a:solidFill>
                  <a:schemeClr val="tx1"/>
                </a:solidFill>
              </a:rPr>
              <a:pPr/>
              <a:t>20</a:t>
            </a:fld>
            <a:endParaRPr lang="en-US" altLang="en-US" sz="1200" b="0">
              <a:solidFill>
                <a:schemeClr val="tx1"/>
              </a:solidFill>
            </a:endParaRPr>
          </a:p>
        </p:txBody>
      </p:sp>
    </p:spTree>
    <p:extLst>
      <p:ext uri="{BB962C8B-B14F-4D97-AF65-F5344CB8AC3E}">
        <p14:creationId xmlns:p14="http://schemas.microsoft.com/office/powerpoint/2010/main" val="3148554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05nov29_FROM CHRIS psc_homepage_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668338" y="2773363"/>
            <a:ext cx="82692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Rectangle 3"/>
          <p:cNvSpPr>
            <a:spLocks noGrp="1" noChangeArrowheads="1"/>
          </p:cNvSpPr>
          <p:nvPr>
            <p:ph type="ctrTitle"/>
          </p:nvPr>
        </p:nvSpPr>
        <p:spPr bwMode="auto">
          <a:xfrm>
            <a:off x="757238" y="2900363"/>
            <a:ext cx="7772400" cy="1470025"/>
          </a:xfrm>
          <a:ln algn="ctr"/>
        </p:spPr>
        <p:txBody>
          <a:bodyPr lIns="0" tIns="0" rIns="0" bIns="0" anchor="t"/>
          <a:lstStyle>
            <a:lvl1pPr>
              <a:lnSpc>
                <a:spcPct val="100000"/>
              </a:lnSpc>
              <a:defRPr b="1">
                <a:solidFill>
                  <a:srgbClr val="004B85"/>
                </a:solidFill>
              </a:defRPr>
            </a:lvl1pPr>
          </a:lstStyle>
          <a:p>
            <a:r>
              <a:rPr lang="en-US"/>
              <a:t>CLICK TO EDIT MASTER</a:t>
            </a:r>
            <a:br>
              <a:rPr lang="en-US"/>
            </a:br>
            <a:r>
              <a:rPr lang="en-US"/>
              <a:t>TITLE STYLE</a:t>
            </a:r>
          </a:p>
        </p:txBody>
      </p:sp>
      <p:sp>
        <p:nvSpPr>
          <p:cNvPr id="33797" name="Rectangle 5"/>
          <p:cNvSpPr>
            <a:spLocks noGrp="1" noChangeArrowheads="1"/>
          </p:cNvSpPr>
          <p:nvPr>
            <p:ph type="subTitle" idx="1"/>
          </p:nvPr>
        </p:nvSpPr>
        <p:spPr>
          <a:xfrm>
            <a:off x="757238" y="4057650"/>
            <a:ext cx="7761287" cy="1752600"/>
          </a:xfrm>
          <a:ln algn="ctr"/>
        </p:spPr>
        <p:txBody>
          <a:bodyPr lIns="0" tIns="0" rIns="0" bIns="0"/>
          <a:lstStyle>
            <a:lvl1pPr marL="0" indent="0">
              <a:buClrTx/>
              <a:buFontTx/>
              <a:buNone/>
              <a:defRPr sz="2400" i="1"/>
            </a:lvl1pPr>
          </a:lstStyle>
          <a:p>
            <a:r>
              <a:rPr lang="en-US"/>
              <a:t>Click to Edit Master Subtitle Style</a:t>
            </a:r>
          </a:p>
        </p:txBody>
      </p:sp>
    </p:spTree>
    <p:extLst>
      <p:ext uri="{BB962C8B-B14F-4D97-AF65-F5344CB8AC3E}">
        <p14:creationId xmlns:p14="http://schemas.microsoft.com/office/powerpoint/2010/main" val="23109995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56274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152650"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8150" y="0"/>
            <a:ext cx="6305550"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787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EC7598A-1DBA-4218-8962-039EE1C74919}" type="slidenum">
              <a:rPr lang="en-US"/>
              <a:pPr>
                <a:defRPr/>
              </a:pPr>
              <a:t>‹#›</a:t>
            </a:fld>
            <a:endParaRPr lang="en-US"/>
          </a:p>
        </p:txBody>
      </p:sp>
    </p:spTree>
    <p:extLst>
      <p:ext uri="{BB962C8B-B14F-4D97-AF65-F5344CB8AC3E}">
        <p14:creationId xmlns:p14="http://schemas.microsoft.com/office/powerpoint/2010/main" val="157503957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9D70FFD3-3FD7-4EB0-B1EB-126969959B0C}" type="slidenum">
              <a:rPr lang="en-US"/>
              <a:pPr>
                <a:defRPr/>
              </a:pPr>
              <a:t>‹#›</a:t>
            </a:fld>
            <a:endParaRPr lang="en-US"/>
          </a:p>
        </p:txBody>
      </p:sp>
    </p:spTree>
    <p:extLst>
      <p:ext uri="{BB962C8B-B14F-4D97-AF65-F5344CB8AC3E}">
        <p14:creationId xmlns:p14="http://schemas.microsoft.com/office/powerpoint/2010/main" val="7130359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EFC5C6D1-EB1D-4A1F-92A6-E10E96E6AC2D}" type="slidenum">
              <a:rPr lang="en-US"/>
              <a:pPr>
                <a:defRPr/>
              </a:pPr>
              <a:t>‹#›</a:t>
            </a:fld>
            <a:endParaRPr lang="en-US"/>
          </a:p>
        </p:txBody>
      </p:sp>
    </p:spTree>
    <p:extLst>
      <p:ext uri="{BB962C8B-B14F-4D97-AF65-F5344CB8AC3E}">
        <p14:creationId xmlns:p14="http://schemas.microsoft.com/office/powerpoint/2010/main" val="27977859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D338AB3-8164-43C6-B17B-821F7CD85A06}"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A545FF-3A6A-4374-99F2-73808B94F2AF}" type="slidenum">
              <a:rPr lang="en-US"/>
              <a:pPr>
                <a:defRPr/>
              </a:pPr>
              <a:t>‹#›</a:t>
            </a:fld>
            <a:endParaRPr lang="en-US"/>
          </a:p>
        </p:txBody>
      </p:sp>
    </p:spTree>
    <p:extLst>
      <p:ext uri="{BB962C8B-B14F-4D97-AF65-F5344CB8AC3E}">
        <p14:creationId xmlns:p14="http://schemas.microsoft.com/office/powerpoint/2010/main" val="24781097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806262-8A03-4374-8AC4-17D131F4514B}"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16F042-478F-4FD7-B2A0-730DB879F092}" type="slidenum">
              <a:rPr lang="en-US"/>
              <a:pPr>
                <a:defRPr/>
              </a:pPr>
              <a:t>‹#›</a:t>
            </a:fld>
            <a:endParaRPr lang="en-US"/>
          </a:p>
        </p:txBody>
      </p:sp>
    </p:spTree>
    <p:extLst>
      <p:ext uri="{BB962C8B-B14F-4D97-AF65-F5344CB8AC3E}">
        <p14:creationId xmlns:p14="http://schemas.microsoft.com/office/powerpoint/2010/main" val="174295825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91866F1-E004-4429-94CF-13AAB428E2A3}"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0F08FD-DE7F-4232-AD41-57BE4C604E06}" type="slidenum">
              <a:rPr lang="en-US"/>
              <a:pPr>
                <a:defRPr/>
              </a:pPr>
              <a:t>‹#›</a:t>
            </a:fld>
            <a:endParaRPr lang="en-US"/>
          </a:p>
        </p:txBody>
      </p:sp>
    </p:spTree>
    <p:extLst>
      <p:ext uri="{BB962C8B-B14F-4D97-AF65-F5344CB8AC3E}">
        <p14:creationId xmlns:p14="http://schemas.microsoft.com/office/powerpoint/2010/main" val="308239491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0B48F0-6791-41BD-A55B-50B505B36F4D}" type="datetimeFigureOut">
              <a:rPr lang="en-US" smtClean="0"/>
              <a:pPr>
                <a:defRPr/>
              </a:pPr>
              <a:t>11/4/2021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C6E0D9-0F65-47CC-B70F-0FF79CB63326}" type="slidenum">
              <a:rPr lang="en-US"/>
              <a:pPr>
                <a:defRPr/>
              </a:pPr>
              <a:t>‹#›</a:t>
            </a:fld>
            <a:endParaRPr lang="en-US"/>
          </a:p>
        </p:txBody>
      </p:sp>
    </p:spTree>
    <p:extLst>
      <p:ext uri="{BB962C8B-B14F-4D97-AF65-F5344CB8AC3E}">
        <p14:creationId xmlns:p14="http://schemas.microsoft.com/office/powerpoint/2010/main" val="421557443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81C2221-5811-44CF-8015-4EF84A68E8E2}" type="datetimeFigureOut">
              <a:rPr lang="en-US" smtClean="0"/>
              <a:pPr>
                <a:defRPr/>
              </a:pPr>
              <a:t>11/4/2021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FEC570B-755F-4CE0-AD2C-4032F53AEDAD}" type="slidenum">
              <a:rPr lang="en-US"/>
              <a:pPr>
                <a:defRPr/>
              </a:pPr>
              <a:t>‹#›</a:t>
            </a:fld>
            <a:endParaRPr lang="en-US"/>
          </a:p>
        </p:txBody>
      </p:sp>
    </p:spTree>
    <p:extLst>
      <p:ext uri="{BB962C8B-B14F-4D97-AF65-F5344CB8AC3E}">
        <p14:creationId xmlns:p14="http://schemas.microsoft.com/office/powerpoint/2010/main" val="38956946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5737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F08B82E-18C2-437F-AE02-653FBCCC3B0F}" type="datetimeFigureOut">
              <a:rPr lang="en-US" smtClean="0"/>
              <a:pPr>
                <a:defRPr/>
              </a:pPr>
              <a:t>11/4/2021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59B7D7F-8319-46AF-A8AE-22DC206DDB48}" type="slidenum">
              <a:rPr lang="en-US"/>
              <a:pPr>
                <a:defRPr/>
              </a:pPr>
              <a:t>‹#›</a:t>
            </a:fld>
            <a:endParaRPr lang="en-US"/>
          </a:p>
        </p:txBody>
      </p:sp>
    </p:spTree>
    <p:extLst>
      <p:ext uri="{BB962C8B-B14F-4D97-AF65-F5344CB8AC3E}">
        <p14:creationId xmlns:p14="http://schemas.microsoft.com/office/powerpoint/2010/main" val="128394155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51B26DF-127D-4726-87AD-D063BBB69EA5}" type="datetimeFigureOut">
              <a:rPr lang="en-US" smtClean="0"/>
              <a:pPr>
                <a:defRPr/>
              </a:pPr>
              <a:t>11/4/2021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442B2FC-B5DC-4216-8228-0CDAE55BF4AC}" type="slidenum">
              <a:rPr lang="en-US"/>
              <a:pPr>
                <a:defRPr/>
              </a:pPr>
              <a:t>‹#›</a:t>
            </a:fld>
            <a:endParaRPr lang="en-US"/>
          </a:p>
        </p:txBody>
      </p:sp>
    </p:spTree>
    <p:extLst>
      <p:ext uri="{BB962C8B-B14F-4D97-AF65-F5344CB8AC3E}">
        <p14:creationId xmlns:p14="http://schemas.microsoft.com/office/powerpoint/2010/main" val="27098838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29A507-A0C4-4BA6-8D04-25AE35476818}" type="datetimeFigureOut">
              <a:rPr lang="en-US" smtClean="0"/>
              <a:pPr>
                <a:defRPr/>
              </a:pPr>
              <a:t>11/4/2021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A081B8-E10E-484C-BC17-9ADA77E03390}" type="slidenum">
              <a:rPr lang="en-US"/>
              <a:pPr>
                <a:defRPr/>
              </a:pPr>
              <a:t>‹#›</a:t>
            </a:fld>
            <a:endParaRPr lang="en-US"/>
          </a:p>
        </p:txBody>
      </p:sp>
    </p:spTree>
    <p:extLst>
      <p:ext uri="{BB962C8B-B14F-4D97-AF65-F5344CB8AC3E}">
        <p14:creationId xmlns:p14="http://schemas.microsoft.com/office/powerpoint/2010/main" val="140613518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C2F4760-B0B6-4056-8803-30F39B76EED0}" type="datetimeFigureOut">
              <a:rPr lang="en-US" smtClean="0"/>
              <a:pPr>
                <a:defRPr/>
              </a:pPr>
              <a:t>11/4/2021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1BD679-A1D5-4178-854A-2398451ACB04}" type="slidenum">
              <a:rPr lang="en-US"/>
              <a:pPr>
                <a:defRPr/>
              </a:pPr>
              <a:t>‹#›</a:t>
            </a:fld>
            <a:endParaRPr lang="en-US"/>
          </a:p>
        </p:txBody>
      </p:sp>
    </p:spTree>
    <p:extLst>
      <p:ext uri="{BB962C8B-B14F-4D97-AF65-F5344CB8AC3E}">
        <p14:creationId xmlns:p14="http://schemas.microsoft.com/office/powerpoint/2010/main" val="203607316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E675083-71CF-4D08-A67D-57DB72541155}"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4335EB-279B-449E-8025-C73CAF4EB5E2}" type="slidenum">
              <a:rPr lang="en-US"/>
              <a:pPr>
                <a:defRPr/>
              </a:pPr>
              <a:t>‹#›</a:t>
            </a:fld>
            <a:endParaRPr lang="en-US"/>
          </a:p>
        </p:txBody>
      </p:sp>
    </p:spTree>
    <p:extLst>
      <p:ext uri="{BB962C8B-B14F-4D97-AF65-F5344CB8AC3E}">
        <p14:creationId xmlns:p14="http://schemas.microsoft.com/office/powerpoint/2010/main" val="409578209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643F49C-4043-4BE8-B1E8-A0716C0A3293}"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712270-A61F-4ACF-892D-A4282B81D194}" type="slidenum">
              <a:rPr lang="en-US"/>
              <a:pPr>
                <a:defRPr/>
              </a:pPr>
              <a:t>‹#›</a:t>
            </a:fld>
            <a:endParaRPr lang="en-US"/>
          </a:p>
        </p:txBody>
      </p:sp>
    </p:spTree>
    <p:extLst>
      <p:ext uri="{BB962C8B-B14F-4D97-AF65-F5344CB8AC3E}">
        <p14:creationId xmlns:p14="http://schemas.microsoft.com/office/powerpoint/2010/main" val="369650107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0E07B72B-9D0C-47C3-BD8F-60589F38920E}" type="slidenum">
              <a:rPr lang="en-US"/>
              <a:pPr>
                <a:defRPr/>
              </a:pPr>
              <a:t>‹#›</a:t>
            </a:fld>
            <a:endParaRPr lang="en-US"/>
          </a:p>
        </p:txBody>
      </p:sp>
    </p:spTree>
    <p:extLst>
      <p:ext uri="{BB962C8B-B14F-4D97-AF65-F5344CB8AC3E}">
        <p14:creationId xmlns:p14="http://schemas.microsoft.com/office/powerpoint/2010/main" val="53575414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C0C14E2D-39E0-4E78-BE4C-1E452406FC86}" type="slidenum">
              <a:rPr lang="en-US"/>
              <a:pPr>
                <a:defRPr/>
              </a:pPr>
              <a:t>‹#›</a:t>
            </a:fld>
            <a:endParaRPr lang="en-US"/>
          </a:p>
        </p:txBody>
      </p:sp>
    </p:spTree>
    <p:extLst>
      <p:ext uri="{BB962C8B-B14F-4D97-AF65-F5344CB8AC3E}">
        <p14:creationId xmlns:p14="http://schemas.microsoft.com/office/powerpoint/2010/main" val="132840798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B7DF2B0-13B4-449D-8D3C-356480E8B018}"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E87672-66FD-4505-8EA9-DD2E4DEBE854}" type="slidenum">
              <a:rPr lang="en-US"/>
              <a:pPr>
                <a:defRPr/>
              </a:pPr>
              <a:t>‹#›</a:t>
            </a:fld>
            <a:endParaRPr lang="en-US"/>
          </a:p>
        </p:txBody>
      </p:sp>
    </p:spTree>
    <p:extLst>
      <p:ext uri="{BB962C8B-B14F-4D97-AF65-F5344CB8AC3E}">
        <p14:creationId xmlns:p14="http://schemas.microsoft.com/office/powerpoint/2010/main" val="106894237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129EC8-4DC7-4F6D-AF96-38556E93E042}"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9CF117-C62F-4C15-BD42-DB6FA82ECB04}" type="slidenum">
              <a:rPr lang="en-US"/>
              <a:pPr>
                <a:defRPr/>
              </a:pPr>
              <a:t>‹#›</a:t>
            </a:fld>
            <a:endParaRPr lang="en-US"/>
          </a:p>
        </p:txBody>
      </p:sp>
    </p:spTree>
    <p:extLst>
      <p:ext uri="{BB962C8B-B14F-4D97-AF65-F5344CB8AC3E}">
        <p14:creationId xmlns:p14="http://schemas.microsoft.com/office/powerpoint/2010/main" val="128036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8210060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6FAC13D-09C7-411D-9FD5-B8E6A6D8B398}"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BACFF30-EA17-4EC7-BA3B-51917470E067}" type="slidenum">
              <a:rPr lang="en-US"/>
              <a:pPr>
                <a:defRPr/>
              </a:pPr>
              <a:t>‹#›</a:t>
            </a:fld>
            <a:endParaRPr lang="en-US"/>
          </a:p>
        </p:txBody>
      </p:sp>
    </p:spTree>
    <p:extLst>
      <p:ext uri="{BB962C8B-B14F-4D97-AF65-F5344CB8AC3E}">
        <p14:creationId xmlns:p14="http://schemas.microsoft.com/office/powerpoint/2010/main" val="141459157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36E2D53-A10D-4FED-97DE-1F6CB2A249F7}" type="datetimeFigureOut">
              <a:rPr lang="en-US" smtClean="0"/>
              <a:pPr>
                <a:defRPr/>
              </a:pPr>
              <a:t>11/4/2021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43A6FF-7A78-47A9-A71B-115C4A732508}" type="slidenum">
              <a:rPr lang="en-US"/>
              <a:pPr>
                <a:defRPr/>
              </a:pPr>
              <a:t>‹#›</a:t>
            </a:fld>
            <a:endParaRPr lang="en-US"/>
          </a:p>
        </p:txBody>
      </p:sp>
    </p:spTree>
    <p:extLst>
      <p:ext uri="{BB962C8B-B14F-4D97-AF65-F5344CB8AC3E}">
        <p14:creationId xmlns:p14="http://schemas.microsoft.com/office/powerpoint/2010/main" val="54014527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A02A467-1D0C-4A9C-8404-962BD9E4DE71}" type="datetimeFigureOut">
              <a:rPr lang="en-US" smtClean="0"/>
              <a:pPr>
                <a:defRPr/>
              </a:pPr>
              <a:t>11/4/2021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209E31-614A-49D3-B943-70D9FEF48FD9}" type="slidenum">
              <a:rPr lang="en-US"/>
              <a:pPr>
                <a:defRPr/>
              </a:pPr>
              <a:t>‹#›</a:t>
            </a:fld>
            <a:endParaRPr lang="en-US"/>
          </a:p>
        </p:txBody>
      </p:sp>
    </p:spTree>
    <p:extLst>
      <p:ext uri="{BB962C8B-B14F-4D97-AF65-F5344CB8AC3E}">
        <p14:creationId xmlns:p14="http://schemas.microsoft.com/office/powerpoint/2010/main" val="30155222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5E08695-B68E-4D72-AAE5-D7C9E1067DFD}" type="datetimeFigureOut">
              <a:rPr lang="en-US" smtClean="0"/>
              <a:pPr>
                <a:defRPr/>
              </a:pPr>
              <a:t>11/4/2021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3C7A88C-44C4-49C9-9C76-4A332B692200}" type="slidenum">
              <a:rPr lang="en-US"/>
              <a:pPr>
                <a:defRPr/>
              </a:pPr>
              <a:t>‹#›</a:t>
            </a:fld>
            <a:endParaRPr lang="en-US"/>
          </a:p>
        </p:txBody>
      </p:sp>
    </p:spTree>
    <p:extLst>
      <p:ext uri="{BB962C8B-B14F-4D97-AF65-F5344CB8AC3E}">
        <p14:creationId xmlns:p14="http://schemas.microsoft.com/office/powerpoint/2010/main" val="40234995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1083694-FE41-48A7-8FCF-FC2AAE88D93C}" type="datetimeFigureOut">
              <a:rPr lang="en-US" smtClean="0"/>
              <a:pPr>
                <a:defRPr/>
              </a:pPr>
              <a:t>11/4/2021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E68309D-5D51-4BB1-B87F-085C0A3DA9AE}" type="slidenum">
              <a:rPr lang="en-US"/>
              <a:pPr>
                <a:defRPr/>
              </a:pPr>
              <a:t>‹#›</a:t>
            </a:fld>
            <a:endParaRPr lang="en-US"/>
          </a:p>
        </p:txBody>
      </p:sp>
    </p:spTree>
    <p:extLst>
      <p:ext uri="{BB962C8B-B14F-4D97-AF65-F5344CB8AC3E}">
        <p14:creationId xmlns:p14="http://schemas.microsoft.com/office/powerpoint/2010/main" val="332272452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E2B194-77B3-423C-AF46-B6716866C05D}" type="datetimeFigureOut">
              <a:rPr lang="en-US" smtClean="0"/>
              <a:pPr>
                <a:defRPr/>
              </a:pPr>
              <a:t>11/4/2021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7C54EE-1293-48F0-AE02-73DBCA2EA2CF}" type="slidenum">
              <a:rPr lang="en-US"/>
              <a:pPr>
                <a:defRPr/>
              </a:pPr>
              <a:t>‹#›</a:t>
            </a:fld>
            <a:endParaRPr lang="en-US"/>
          </a:p>
        </p:txBody>
      </p:sp>
    </p:spTree>
    <p:extLst>
      <p:ext uri="{BB962C8B-B14F-4D97-AF65-F5344CB8AC3E}">
        <p14:creationId xmlns:p14="http://schemas.microsoft.com/office/powerpoint/2010/main" val="39973322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CA82B0-622C-45C2-B2A0-EBD812447B26}" type="datetimeFigureOut">
              <a:rPr lang="en-US" smtClean="0"/>
              <a:pPr>
                <a:defRPr/>
              </a:pPr>
              <a:t>11/4/2021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B79F7D-2C02-4F12-91E7-6BDC8F4BA0F5}" type="slidenum">
              <a:rPr lang="en-US"/>
              <a:pPr>
                <a:defRPr/>
              </a:pPr>
              <a:t>‹#›</a:t>
            </a:fld>
            <a:endParaRPr lang="en-US"/>
          </a:p>
        </p:txBody>
      </p:sp>
    </p:spTree>
    <p:extLst>
      <p:ext uri="{BB962C8B-B14F-4D97-AF65-F5344CB8AC3E}">
        <p14:creationId xmlns:p14="http://schemas.microsoft.com/office/powerpoint/2010/main" val="394459781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C22656-AA4B-4ABD-BE17-F5D6E0A5FE43}"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3107F4-0C3E-4142-A2D0-68A5D562289F}" type="slidenum">
              <a:rPr lang="en-US"/>
              <a:pPr>
                <a:defRPr/>
              </a:pPr>
              <a:t>‹#›</a:t>
            </a:fld>
            <a:endParaRPr lang="en-US"/>
          </a:p>
        </p:txBody>
      </p:sp>
    </p:spTree>
    <p:extLst>
      <p:ext uri="{BB962C8B-B14F-4D97-AF65-F5344CB8AC3E}">
        <p14:creationId xmlns:p14="http://schemas.microsoft.com/office/powerpoint/2010/main" val="362204148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32CE610-3783-49FF-837F-B5BB0182DE80}" type="datetimeFigureOut">
              <a:rPr lang="en-US" smtClean="0"/>
              <a:pPr>
                <a:defRPr/>
              </a:pPr>
              <a:t>11/4/2021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CA293A-52D8-4786-B969-26143BDCAE22}" type="slidenum">
              <a:rPr lang="en-US"/>
              <a:pPr>
                <a:defRPr/>
              </a:pPr>
              <a:t>‹#›</a:t>
            </a:fld>
            <a:endParaRPr lang="en-US"/>
          </a:p>
        </p:txBody>
      </p:sp>
    </p:spTree>
    <p:extLst>
      <p:ext uri="{BB962C8B-B14F-4D97-AF65-F5344CB8AC3E}">
        <p14:creationId xmlns:p14="http://schemas.microsoft.com/office/powerpoint/2010/main" val="391065717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C766958C-C8E1-4004-A8AF-E2B422F9F777}" type="slidenum">
              <a:rPr lang="en-US"/>
              <a:pPr>
                <a:defRPr/>
              </a:pPr>
              <a:t>‹#›</a:t>
            </a:fld>
            <a:endParaRPr lang="en-US"/>
          </a:p>
        </p:txBody>
      </p:sp>
    </p:spTree>
    <p:extLst>
      <p:ext uri="{BB962C8B-B14F-4D97-AF65-F5344CB8AC3E}">
        <p14:creationId xmlns:p14="http://schemas.microsoft.com/office/powerpoint/2010/main" val="23553985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25445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269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431709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9580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755514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96699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PT_Level2_fina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609600" y="161925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title"/>
          </p:nvPr>
        </p:nvSpPr>
        <p:spPr bwMode="white">
          <a:xfrm>
            <a:off x="43815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a:t>
            </a:r>
            <a:br>
              <a:rPr lang="en-US" altLang="en-US"/>
            </a:br>
            <a:r>
              <a:rPr lang="en-US" altLang="en-US"/>
              <a:t>Master title style</a:t>
            </a:r>
          </a:p>
        </p:txBody>
      </p:sp>
      <p:sp>
        <p:nvSpPr>
          <p:cNvPr id="1029" name="Rectangle 5"/>
          <p:cNvSpPr>
            <a:spLocks noChangeArrowheads="1"/>
          </p:cNvSpPr>
          <p:nvPr/>
        </p:nvSpPr>
        <p:spPr bwMode="auto">
          <a:xfrm>
            <a:off x="8742363" y="6553200"/>
            <a:ext cx="24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33463">
              <a:defRPr sz="1600" b="1">
                <a:solidFill>
                  <a:schemeClr val="tx2"/>
                </a:solidFill>
                <a:latin typeface="Arial" charset="0"/>
                <a:cs typeface="Times New Roman" pitchFamily="18" charset="0"/>
              </a:defRPr>
            </a:lvl1pPr>
            <a:lvl2pPr marL="742950" indent="-285750" defTabSz="1033463">
              <a:defRPr sz="1600" b="1">
                <a:solidFill>
                  <a:schemeClr val="tx2"/>
                </a:solidFill>
                <a:latin typeface="Arial" charset="0"/>
                <a:cs typeface="Times New Roman" pitchFamily="18" charset="0"/>
              </a:defRPr>
            </a:lvl2pPr>
            <a:lvl3pPr marL="1143000" indent="-228600" defTabSz="1033463">
              <a:defRPr sz="1600" b="1">
                <a:solidFill>
                  <a:schemeClr val="tx2"/>
                </a:solidFill>
                <a:latin typeface="Arial" charset="0"/>
                <a:cs typeface="Times New Roman" pitchFamily="18" charset="0"/>
              </a:defRPr>
            </a:lvl3pPr>
            <a:lvl4pPr marL="1600200" indent="-228600" defTabSz="1033463">
              <a:defRPr sz="1600" b="1">
                <a:solidFill>
                  <a:schemeClr val="tx2"/>
                </a:solidFill>
                <a:latin typeface="Arial" charset="0"/>
                <a:cs typeface="Times New Roman" pitchFamily="18" charset="0"/>
              </a:defRPr>
            </a:lvl4pPr>
            <a:lvl5pPr marL="2057400" indent="-228600" defTabSz="1033463">
              <a:defRPr sz="1600" b="1">
                <a:solidFill>
                  <a:schemeClr val="tx2"/>
                </a:solidFill>
                <a:latin typeface="Arial" charset="0"/>
                <a:cs typeface="Times New Roman" pitchFamily="18" charset="0"/>
              </a:defRPr>
            </a:lvl5pPr>
            <a:lvl6pPr marL="2514600" indent="-228600" algn="ctr" defTabSz="1033463"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1033463"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1033463"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1033463" eaLnBrk="0" fontAlgn="base" hangingPunct="0">
              <a:spcBef>
                <a:spcPct val="50000"/>
              </a:spcBef>
              <a:spcAft>
                <a:spcPct val="0"/>
              </a:spcAft>
              <a:defRPr sz="1600" b="1">
                <a:solidFill>
                  <a:schemeClr val="tx2"/>
                </a:solidFill>
                <a:latin typeface="Arial" charset="0"/>
                <a:cs typeface="Times New Roman" pitchFamily="18" charset="0"/>
              </a:defRPr>
            </a:lvl9pPr>
          </a:lstStyle>
          <a:p>
            <a:pPr algn="l">
              <a:spcBef>
                <a:spcPct val="0"/>
              </a:spcBef>
              <a:defRPr/>
            </a:pPr>
            <a:fld id="{AFB7D742-E8E5-411D-A588-F486CFE6662E}" type="slidenum">
              <a:rPr lang="en-US" altLang="en-US" b="0" smtClean="0">
                <a:solidFill>
                  <a:srgbClr val="C8C8C8"/>
                </a:solidFill>
              </a:rPr>
              <a:pPr algn="l">
                <a:spcBef>
                  <a:spcPct val="0"/>
                </a:spcBef>
                <a:defRPr/>
              </a:pPr>
              <a:t>‹#›</a:t>
            </a:fld>
            <a:endParaRPr lang="en-US" altLang="en-US" b="0">
              <a:solidFill>
                <a:srgbClr val="C8C8C8"/>
              </a:solidFill>
            </a:endParaRPr>
          </a:p>
        </p:txBody>
      </p:sp>
    </p:spTree>
  </p:cSld>
  <p:clrMap bg1="lt1" tx1="dk1" bg2="lt2" tx2="dk2" accent1="accent1" accent2="accent2" accent3="accent3" accent4="accent4" accent5="accent5" accent6="accent6" hlink="hlink" folHlink="folHlink"/>
  <p:sldLayoutIdLst>
    <p:sldLayoutId id="2147484158"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59" r:id="rId12"/>
    <p:sldLayoutId id="2147484160" r:id="rId13"/>
    <p:sldLayoutId id="2147484161" r:id="rId14"/>
  </p:sldLayoutIdLst>
  <p:transition/>
  <p:hf sldNum="0" hdr="0" ftr="0" dt="0"/>
  <p:txStyles>
    <p:titleStyle>
      <a:lvl1pPr algn="l" rtl="0" eaLnBrk="0" fontAlgn="base" hangingPunct="0">
        <a:lnSpc>
          <a:spcPct val="90000"/>
        </a:lnSpc>
        <a:spcBef>
          <a:spcPct val="0"/>
        </a:spcBef>
        <a:spcAft>
          <a:spcPct val="0"/>
        </a:spcAft>
        <a:defRPr sz="320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99C83BC-1506-4F0F-9DAF-34C66DDE072C}" type="datetimeFigureOut">
              <a:rPr lang="en-US" smtClean="0"/>
              <a:pPr>
                <a:defRPr/>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9A2265-E735-4E58-8517-EE5D12D8F63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62" r:id="rId12"/>
    <p:sldLayoutId id="2147484163" r:id="rId13"/>
  </p:sldLayoutIdLst>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4D9C72E-ACBB-4A23-A00F-2CD34D2BB801}" type="datetimeFigureOut">
              <a:rPr lang="en-US" smtClean="0"/>
              <a:pPr>
                <a:defRPr/>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379B595-65BA-424E-B99C-840A2CE023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 id="2147484164" r:id="rId12"/>
  </p:sldLayoutIdLst>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7.bin"/><Relationship Id="rId4" Type="http://schemas.openxmlformats.org/officeDocument/2006/relationships/image" Target="../media/image2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813015"/>
            <a:ext cx="8305800" cy="1073185"/>
          </a:xfrm>
          <a:solidFill>
            <a:schemeClr val="bg1"/>
          </a:solidFill>
          <a:ln>
            <a:solidFill>
              <a:srgbClr val="C00000"/>
            </a:solidFill>
          </a:ln>
        </p:spPr>
        <p:txBody>
          <a:bodyPr>
            <a:noAutofit/>
          </a:bodyPr>
          <a:lstStyle/>
          <a:p>
            <a:pPr algn="ctr" eaLnBrk="1" hangingPunct="1">
              <a:lnSpc>
                <a:spcPct val="150000"/>
              </a:lnSpc>
              <a:spcBef>
                <a:spcPts val="600"/>
              </a:spcBef>
              <a:spcAft>
                <a:spcPts val="600"/>
              </a:spcAft>
            </a:pPr>
            <a:r>
              <a:rPr lang="fr-FR" sz="4000"/>
              <a:t>CÁC BÀI TOÁN VỀ ĐƯỜNG ĐI</a:t>
            </a:r>
            <a:endParaRPr lang="en-US" sz="4000"/>
          </a:p>
        </p:txBody>
      </p:sp>
      <p:sp>
        <p:nvSpPr>
          <p:cNvPr id="3075" name="Text Box 4"/>
          <p:cNvSpPr txBox="1">
            <a:spLocks noChangeArrowheads="1"/>
          </p:cNvSpPr>
          <p:nvPr/>
        </p:nvSpPr>
        <p:spPr bwMode="auto">
          <a:xfrm>
            <a:off x="517477" y="1841500"/>
            <a:ext cx="22749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defRPr/>
            </a:pPr>
            <a:r>
              <a:rPr lang="en-US" sz="3200" dirty="0" err="1">
                <a:solidFill>
                  <a:schemeClr val="accent2">
                    <a:lumMod val="50000"/>
                  </a:schemeClr>
                </a:solidFill>
              </a:rPr>
              <a:t>Chương</a:t>
            </a:r>
            <a:r>
              <a:rPr lang="en-US" sz="3200" dirty="0">
                <a:solidFill>
                  <a:schemeClr val="accent2">
                    <a:lumMod val="50000"/>
                  </a:schemeClr>
                </a:solidFill>
              </a:rPr>
              <a:t> 3.</a:t>
            </a:r>
            <a:endParaRPr lang="en-US" dirty="0">
              <a:solidFill>
                <a:schemeClr val="accent2">
                  <a:lumMod val="50000"/>
                </a:schemeClr>
              </a:solidFill>
            </a:endParaRPr>
          </a:p>
        </p:txBody>
      </p:sp>
      <p:sp>
        <p:nvSpPr>
          <p:cNvPr id="3076" name="TextBox 1"/>
          <p:cNvSpPr txBox="1">
            <a:spLocks noChangeArrowheads="1"/>
          </p:cNvSpPr>
          <p:nvPr/>
        </p:nvSpPr>
        <p:spPr bwMode="auto">
          <a:xfrm>
            <a:off x="2590800" y="4953000"/>
            <a:ext cx="281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endParaRPr lang="en-US"/>
          </a:p>
        </p:txBody>
      </p:sp>
      <p:sp>
        <p:nvSpPr>
          <p:cNvPr id="4" name="TextBox 3"/>
          <p:cNvSpPr txBox="1"/>
          <p:nvPr/>
        </p:nvSpPr>
        <p:spPr>
          <a:xfrm>
            <a:off x="1894284" y="457200"/>
            <a:ext cx="5584246" cy="646331"/>
          </a:xfrm>
          <a:prstGeom prst="rect">
            <a:avLst/>
          </a:prstGeom>
          <a:noFill/>
        </p:spPr>
        <p:txBody>
          <a:bodyPr wrap="square" rtlCol="0">
            <a:spAutoFit/>
          </a:bodyPr>
          <a:lstStyle/>
          <a:p>
            <a:r>
              <a:rPr lang="en-US" sz="3600">
                <a:ln w="22225">
                  <a:solidFill>
                    <a:schemeClr val="accent2"/>
                  </a:solidFill>
                  <a:prstDash val="solid"/>
                </a:ln>
                <a:solidFill>
                  <a:schemeClr val="accent2">
                    <a:lumMod val="40000"/>
                    <a:lumOff val="60000"/>
                  </a:schemeClr>
                </a:solidFill>
              </a:rPr>
              <a:t>TOÁN HỌC TỔ HỢP</a:t>
            </a:r>
          </a:p>
        </p:txBody>
      </p:sp>
    </p:spTree>
    <p:extLst>
      <p:ext uri="{BB962C8B-B14F-4D97-AF65-F5344CB8AC3E}">
        <p14:creationId xmlns:p14="http://schemas.microsoft.com/office/powerpoint/2010/main" val="3041483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228600" y="990600"/>
            <a:ext cx="8763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just">
              <a:spcBef>
                <a:spcPct val="50000"/>
              </a:spcBef>
              <a:buClrTx/>
              <a:buSzTx/>
              <a:buFontTx/>
              <a:buNone/>
            </a:pPr>
            <a:r>
              <a:rPr lang="en-US" altLang="en-US" b="0" dirty="0" err="1"/>
              <a:t>Gọi</a:t>
            </a:r>
            <a:r>
              <a:rPr lang="vi-VN" altLang="en-US" b="0" dirty="0"/>
              <a:t> P là đường đi ngắn nhất từ đỉnh </a:t>
            </a:r>
            <a:r>
              <a:rPr lang="en-US" altLang="en-US" dirty="0">
                <a:solidFill>
                  <a:srgbClr val="C00000"/>
                </a:solidFill>
              </a:rPr>
              <a:t>u</a:t>
            </a:r>
            <a:r>
              <a:rPr lang="vi-VN" altLang="en-US" b="0" dirty="0"/>
              <a:t> đến đỉnh </a:t>
            </a:r>
            <a:r>
              <a:rPr lang="en-US" altLang="en-US" dirty="0">
                <a:solidFill>
                  <a:srgbClr val="C00000"/>
                </a:solidFill>
              </a:rPr>
              <a:t>v</a:t>
            </a:r>
            <a:r>
              <a:rPr lang="en-US" altLang="en-US" b="0" dirty="0">
                <a:solidFill>
                  <a:srgbClr val="C00000"/>
                </a:solidFill>
              </a:rPr>
              <a:t> </a:t>
            </a:r>
            <a:r>
              <a:rPr lang="en-US" altLang="en-US" b="0" dirty="0" err="1"/>
              <a:t>và</a:t>
            </a:r>
            <a:r>
              <a:rPr lang="en-US" altLang="en-US" b="0" dirty="0"/>
              <a:t>  </a:t>
            </a:r>
            <a:r>
              <a:rPr lang="vi-VN" altLang="en-US" b="0" dirty="0"/>
              <a:t> </a:t>
            </a:r>
            <a:r>
              <a:rPr lang="en-US" altLang="en-US" dirty="0">
                <a:solidFill>
                  <a:srgbClr val="00B050"/>
                </a:solidFill>
              </a:rPr>
              <a:t>t</a:t>
            </a:r>
            <a:r>
              <a:rPr lang="vi-VN" altLang="en-US" b="0" dirty="0"/>
              <a:t> </a:t>
            </a:r>
            <a:r>
              <a:rPr lang="vi-VN" altLang="en-US" b="0" dirty="0">
                <a:sym typeface="Symbol" pitchFamily="18" charset="2"/>
              </a:rPr>
              <a:t></a:t>
            </a:r>
            <a:r>
              <a:rPr lang="vi-VN" altLang="en-US" b="0" dirty="0"/>
              <a:t> P. Giả sử P=P</a:t>
            </a:r>
            <a:r>
              <a:rPr lang="vi-VN" altLang="en-US" b="0" baseline="-25000" dirty="0"/>
              <a:t>1</a:t>
            </a:r>
            <a:r>
              <a:rPr lang="vi-VN" altLang="en-US" b="0" dirty="0">
                <a:sym typeface="Symbol" pitchFamily="18" charset="2"/>
              </a:rPr>
              <a:t>P</a:t>
            </a:r>
            <a:r>
              <a:rPr lang="vi-VN" altLang="en-US" b="0" baseline="-25000" dirty="0">
                <a:sym typeface="Symbol" pitchFamily="18" charset="2"/>
              </a:rPr>
              <a:t>2</a:t>
            </a:r>
            <a:r>
              <a:rPr lang="vi-VN" altLang="en-US" b="0" dirty="0">
                <a:sym typeface="Symbol" pitchFamily="18" charset="2"/>
              </a:rPr>
              <a:t> với P</a:t>
            </a:r>
            <a:r>
              <a:rPr lang="vi-VN" altLang="en-US" b="0" baseline="-25000" dirty="0">
                <a:sym typeface="Symbol" pitchFamily="18" charset="2"/>
              </a:rPr>
              <a:t>1</a:t>
            </a:r>
            <a:r>
              <a:rPr lang="vi-VN" altLang="en-US" b="0" dirty="0">
                <a:sym typeface="Symbol" pitchFamily="18" charset="2"/>
              </a:rPr>
              <a:t> là đường đi con của P từ </a:t>
            </a:r>
            <a:r>
              <a:rPr lang="en-US" altLang="en-US" dirty="0">
                <a:solidFill>
                  <a:srgbClr val="C00000"/>
                </a:solidFill>
                <a:sym typeface="Symbol" pitchFamily="18" charset="2"/>
              </a:rPr>
              <a:t>u</a:t>
            </a:r>
            <a:r>
              <a:rPr lang="vi-VN" altLang="en-US" b="0" dirty="0">
                <a:sym typeface="Symbol" pitchFamily="18" charset="2"/>
              </a:rPr>
              <a:t> đến </a:t>
            </a:r>
            <a:r>
              <a:rPr lang="en-US" altLang="en-US" dirty="0">
                <a:solidFill>
                  <a:srgbClr val="00B050"/>
                </a:solidFill>
                <a:sym typeface="Symbol" pitchFamily="18" charset="2"/>
              </a:rPr>
              <a:t>t</a:t>
            </a:r>
            <a:r>
              <a:rPr lang="vi-VN" altLang="en-US" dirty="0">
                <a:solidFill>
                  <a:srgbClr val="00B050"/>
                </a:solidFill>
                <a:sym typeface="Symbol" pitchFamily="18" charset="2"/>
              </a:rPr>
              <a:t> </a:t>
            </a:r>
            <a:r>
              <a:rPr lang="vi-VN" altLang="en-US" b="0" dirty="0">
                <a:sym typeface="Symbol" pitchFamily="18" charset="2"/>
              </a:rPr>
              <a:t>và P</a:t>
            </a:r>
            <a:r>
              <a:rPr lang="vi-VN" altLang="en-US" b="0" baseline="-25000" dirty="0">
                <a:sym typeface="Symbol" pitchFamily="18" charset="2"/>
              </a:rPr>
              <a:t>2</a:t>
            </a:r>
            <a:r>
              <a:rPr lang="vi-VN" altLang="en-US" b="0" dirty="0">
                <a:sym typeface="Symbol" pitchFamily="18" charset="2"/>
              </a:rPr>
              <a:t> là đường đi con của P từ</a:t>
            </a:r>
            <a:r>
              <a:rPr lang="vi-VN" altLang="en-US" dirty="0">
                <a:solidFill>
                  <a:srgbClr val="00B050"/>
                </a:solidFill>
                <a:sym typeface="Symbol" pitchFamily="18" charset="2"/>
              </a:rPr>
              <a:t> </a:t>
            </a:r>
            <a:r>
              <a:rPr lang="en-US" altLang="en-US" dirty="0">
                <a:solidFill>
                  <a:srgbClr val="00B050"/>
                </a:solidFill>
                <a:sym typeface="Symbol" pitchFamily="18" charset="2"/>
              </a:rPr>
              <a:t>t</a:t>
            </a:r>
            <a:r>
              <a:rPr lang="vi-VN" altLang="en-US" dirty="0">
                <a:solidFill>
                  <a:srgbClr val="00B050"/>
                </a:solidFill>
                <a:sym typeface="Symbol" pitchFamily="18" charset="2"/>
              </a:rPr>
              <a:t> </a:t>
            </a:r>
            <a:r>
              <a:rPr lang="vi-VN" altLang="en-US" b="0" dirty="0">
                <a:sym typeface="Symbol" pitchFamily="18" charset="2"/>
              </a:rPr>
              <a:t>đến </a:t>
            </a:r>
            <a:r>
              <a:rPr lang="en-US" altLang="en-US" dirty="0">
                <a:solidFill>
                  <a:srgbClr val="C00000"/>
                </a:solidFill>
                <a:sym typeface="Symbol" pitchFamily="18" charset="2"/>
              </a:rPr>
              <a:t>v</a:t>
            </a:r>
            <a:r>
              <a:rPr lang="vi-VN" altLang="en-US" b="0" dirty="0">
                <a:sym typeface="Symbol" pitchFamily="18" charset="2"/>
              </a:rPr>
              <a:t>. </a:t>
            </a:r>
            <a:r>
              <a:rPr lang="en-US" altLang="en-US" b="0" dirty="0" err="1">
                <a:sym typeface="Symbol" pitchFamily="18" charset="2"/>
              </a:rPr>
              <a:t>Khi</a:t>
            </a:r>
            <a:r>
              <a:rPr lang="en-US" altLang="en-US" b="0" dirty="0">
                <a:sym typeface="Symbol" pitchFamily="18" charset="2"/>
              </a:rPr>
              <a:t> </a:t>
            </a:r>
            <a:r>
              <a:rPr lang="en-US" altLang="en-US" b="0" dirty="0" err="1">
                <a:sym typeface="Symbol" pitchFamily="18" charset="2"/>
              </a:rPr>
              <a:t>đó</a:t>
            </a:r>
            <a:r>
              <a:rPr lang="vi-VN" altLang="en-US" b="0" dirty="0">
                <a:sym typeface="Symbol" pitchFamily="18" charset="2"/>
              </a:rPr>
              <a:t> P</a:t>
            </a:r>
            <a:r>
              <a:rPr lang="vi-VN" altLang="en-US" b="0" baseline="-25000" dirty="0">
                <a:sym typeface="Symbol" pitchFamily="18" charset="2"/>
              </a:rPr>
              <a:t>1</a:t>
            </a:r>
            <a:r>
              <a:rPr lang="vi-VN" altLang="en-US" b="0" dirty="0">
                <a:sym typeface="Symbol" pitchFamily="18" charset="2"/>
              </a:rPr>
              <a:t> cũng là đường đi ngắn nhất từ </a:t>
            </a:r>
            <a:r>
              <a:rPr lang="en-US" altLang="en-US" dirty="0">
                <a:solidFill>
                  <a:srgbClr val="C00000"/>
                </a:solidFill>
                <a:sym typeface="Symbol" pitchFamily="18" charset="2"/>
              </a:rPr>
              <a:t>u</a:t>
            </a:r>
            <a:r>
              <a:rPr lang="vi-VN" altLang="en-US" b="0" dirty="0">
                <a:sym typeface="Symbol" pitchFamily="18" charset="2"/>
              </a:rPr>
              <a:t> đến </a:t>
            </a:r>
            <a:r>
              <a:rPr lang="en-US" altLang="en-US" dirty="0">
                <a:solidFill>
                  <a:srgbClr val="00B050"/>
                </a:solidFill>
                <a:sym typeface="Symbol" pitchFamily="18" charset="2"/>
              </a:rPr>
              <a:t>t</a:t>
            </a:r>
            <a:r>
              <a:rPr lang="en-US" altLang="en-US" b="0" dirty="0">
                <a:sym typeface="Symbol" pitchFamily="18" charset="2"/>
              </a:rPr>
              <a:t>.</a:t>
            </a:r>
            <a:endParaRPr lang="vi-VN" altLang="en-US" b="0" dirty="0">
              <a:sym typeface="Symbol" pitchFamily="18" charset="2"/>
            </a:endParaRPr>
          </a:p>
        </p:txBody>
      </p:sp>
      <p:sp>
        <p:nvSpPr>
          <p:cNvPr id="6" name="Rectangle 5"/>
          <p:cNvSpPr/>
          <p:nvPr/>
        </p:nvSpPr>
        <p:spPr>
          <a:xfrm>
            <a:off x="457200" y="5291138"/>
            <a:ext cx="8280400" cy="522287"/>
          </a:xfrm>
          <a:prstGeom prst="rect">
            <a:avLst/>
          </a:prstGeom>
        </p:spPr>
        <p:txBody>
          <a:bodyPr>
            <a:spAutoFit/>
          </a:bodyPr>
          <a:lstStyle/>
          <a:p>
            <a:pPr>
              <a:defRPr/>
            </a:pPr>
            <a:r>
              <a:rPr lang="en-US" sz="2800">
                <a:solidFill>
                  <a:srgbClr val="0000FF"/>
                </a:solidFill>
                <a:latin typeface="+mj-lt"/>
              </a:rPr>
              <a:t>w(P</a:t>
            </a:r>
            <a:r>
              <a:rPr lang="en-US" sz="2800" baseline="-25000">
                <a:solidFill>
                  <a:srgbClr val="0000FF"/>
                </a:solidFill>
                <a:latin typeface="+mj-lt"/>
              </a:rPr>
              <a:t>1</a:t>
            </a:r>
            <a:r>
              <a:rPr lang="en-US" sz="2800">
                <a:solidFill>
                  <a:srgbClr val="0000FF"/>
                </a:solidFill>
                <a:latin typeface="+mj-lt"/>
              </a:rPr>
              <a:t>’) &lt; w(P</a:t>
            </a:r>
            <a:r>
              <a:rPr lang="en-US" sz="2800" baseline="-25000">
                <a:solidFill>
                  <a:srgbClr val="0000FF"/>
                </a:solidFill>
                <a:latin typeface="+mj-lt"/>
              </a:rPr>
              <a:t>1</a:t>
            </a:r>
            <a:r>
              <a:rPr lang="en-US" sz="2800">
                <a:solidFill>
                  <a:srgbClr val="0000FF"/>
                </a:solidFill>
                <a:latin typeface="+mj-lt"/>
              </a:rPr>
              <a:t>)   </a:t>
            </a:r>
            <a:r>
              <a:rPr lang="en-US" sz="2800">
                <a:solidFill>
                  <a:srgbClr val="0000FF"/>
                </a:solidFill>
                <a:latin typeface="+mj-lt"/>
                <a:sym typeface="Symbol" pitchFamily="18" charset="2"/>
              </a:rPr>
              <a:t></a:t>
            </a:r>
            <a:r>
              <a:rPr lang="en-US" sz="2800">
                <a:solidFill>
                  <a:srgbClr val="0000FF"/>
                </a:solidFill>
                <a:latin typeface="+mj-lt"/>
              </a:rPr>
              <a:t> w(P</a:t>
            </a:r>
            <a:r>
              <a:rPr lang="en-US" sz="2800" baseline="-25000">
                <a:solidFill>
                  <a:srgbClr val="0000FF"/>
                </a:solidFill>
                <a:latin typeface="+mj-lt"/>
              </a:rPr>
              <a:t>1</a:t>
            </a:r>
            <a:r>
              <a:rPr lang="en-US" sz="2800">
                <a:solidFill>
                  <a:srgbClr val="0000FF"/>
                </a:solidFill>
                <a:latin typeface="+mj-lt"/>
              </a:rPr>
              <a:t>’</a:t>
            </a:r>
            <a:r>
              <a:rPr lang="en-US" sz="2800">
                <a:solidFill>
                  <a:srgbClr val="0000FF"/>
                </a:solidFill>
                <a:latin typeface="+mj-lt"/>
                <a:sym typeface="Symbol" pitchFamily="18" charset="2"/>
              </a:rPr>
              <a:t></a:t>
            </a:r>
            <a:r>
              <a:rPr lang="en-US" sz="2800">
                <a:solidFill>
                  <a:srgbClr val="0000FF"/>
                </a:solidFill>
                <a:latin typeface="+mj-lt"/>
              </a:rPr>
              <a:t>P</a:t>
            </a:r>
            <a:r>
              <a:rPr lang="en-US" sz="2800" baseline="-25000">
                <a:solidFill>
                  <a:srgbClr val="0000FF"/>
                </a:solidFill>
                <a:latin typeface="+mj-lt"/>
              </a:rPr>
              <a:t>2</a:t>
            </a:r>
            <a:r>
              <a:rPr lang="en-US" sz="2800">
                <a:solidFill>
                  <a:srgbClr val="0000FF"/>
                </a:solidFill>
                <a:latin typeface="+mj-lt"/>
              </a:rPr>
              <a:t>) &lt; w(P</a:t>
            </a:r>
            <a:r>
              <a:rPr lang="en-US" sz="2800" baseline="-25000">
                <a:solidFill>
                  <a:srgbClr val="0000FF"/>
                </a:solidFill>
                <a:latin typeface="+mj-lt"/>
              </a:rPr>
              <a:t>1</a:t>
            </a:r>
            <a:r>
              <a:rPr lang="en-US" sz="2800">
                <a:solidFill>
                  <a:srgbClr val="0000FF"/>
                </a:solidFill>
                <a:latin typeface="+mj-lt"/>
                <a:sym typeface="Symbol" pitchFamily="18" charset="2"/>
              </a:rPr>
              <a:t></a:t>
            </a:r>
            <a:r>
              <a:rPr lang="en-US" sz="2800">
                <a:solidFill>
                  <a:srgbClr val="0000FF"/>
                </a:solidFill>
                <a:latin typeface="+mj-lt"/>
              </a:rPr>
              <a:t>P</a:t>
            </a:r>
            <a:r>
              <a:rPr lang="en-US" sz="2800" baseline="-25000">
                <a:solidFill>
                  <a:srgbClr val="0000FF"/>
                </a:solidFill>
                <a:latin typeface="+mj-lt"/>
              </a:rPr>
              <a:t>2</a:t>
            </a:r>
            <a:r>
              <a:rPr lang="en-US" sz="2800">
                <a:solidFill>
                  <a:srgbClr val="0000FF"/>
                </a:solidFill>
                <a:latin typeface="+mj-lt"/>
              </a:rPr>
              <a:t>)=w(P)</a:t>
            </a:r>
            <a:endParaRPr lang="en-SG" sz="2800">
              <a:solidFill>
                <a:srgbClr val="0000FF"/>
              </a:solidFill>
              <a:latin typeface="+mj-lt"/>
            </a:endParaRPr>
          </a:p>
        </p:txBody>
      </p:sp>
      <p:grpSp>
        <p:nvGrpSpPr>
          <p:cNvPr id="2" name="Group 1"/>
          <p:cNvGrpSpPr>
            <a:grpSpLocks/>
          </p:cNvGrpSpPr>
          <p:nvPr/>
        </p:nvGrpSpPr>
        <p:grpSpPr bwMode="auto">
          <a:xfrm>
            <a:off x="1905000" y="3200400"/>
            <a:ext cx="4876800" cy="2062163"/>
            <a:chOff x="1905000" y="3200400"/>
            <a:chExt cx="4876800" cy="2062163"/>
          </a:xfrm>
        </p:grpSpPr>
        <p:sp>
          <p:nvSpPr>
            <p:cNvPr id="7" name="Arc 6"/>
            <p:cNvSpPr/>
            <p:nvPr/>
          </p:nvSpPr>
          <p:spPr bwMode="auto">
            <a:xfrm>
              <a:off x="2057400" y="3962400"/>
              <a:ext cx="4038600" cy="914400"/>
            </a:xfrm>
            <a:prstGeom prst="arc">
              <a:avLst>
                <a:gd name="adj1" fmla="val 11233921"/>
                <a:gd name="adj2" fmla="val 16607908"/>
              </a:avLst>
            </a:prstGeom>
            <a:noFill/>
            <a:ln w="38100" cap="flat" cmpd="sng" algn="ctr">
              <a:solidFill>
                <a:srgbClr val="002060"/>
              </a:solidFill>
              <a:prstDash val="solid"/>
              <a:round/>
              <a:headEnd type="none" w="med" len="med"/>
              <a:tailEnd type="triangle" w="med" len="med"/>
            </a:ln>
            <a:effectLst/>
          </p:spPr>
          <p:txBody>
            <a:bodyPr/>
            <a:lstStyle/>
            <a:p>
              <a:pPr marL="342900" indent="-342900" algn="l" eaLnBrk="1" hangingPunct="1">
                <a:spcBef>
                  <a:spcPct val="20000"/>
                </a:spcBef>
                <a:buFontTx/>
                <a:buBlip>
                  <a:blip r:embed="rId2"/>
                </a:buBlip>
                <a:defRPr/>
              </a:pPr>
              <a:endParaRPr lang="en-SG" sz="3200" b="0">
                <a:solidFill>
                  <a:srgbClr val="0033CC"/>
                </a:solidFill>
              </a:endParaRPr>
            </a:p>
          </p:txBody>
        </p:sp>
        <p:sp>
          <p:nvSpPr>
            <p:cNvPr id="8" name="Arc 7"/>
            <p:cNvSpPr/>
            <p:nvPr/>
          </p:nvSpPr>
          <p:spPr bwMode="auto">
            <a:xfrm>
              <a:off x="2133600" y="3962400"/>
              <a:ext cx="4495800" cy="914400"/>
            </a:xfrm>
            <a:prstGeom prst="arc">
              <a:avLst>
                <a:gd name="adj1" fmla="val 16033187"/>
                <a:gd name="adj2" fmla="val 21127704"/>
              </a:avLst>
            </a:prstGeom>
            <a:noFill/>
            <a:ln w="38100" cap="flat" cmpd="sng" algn="ctr">
              <a:solidFill>
                <a:srgbClr val="002060"/>
              </a:solidFill>
              <a:prstDash val="solid"/>
              <a:round/>
              <a:headEnd type="none" w="med" len="med"/>
              <a:tailEnd type="triangle" w="med" len="med"/>
            </a:ln>
            <a:effectLst/>
          </p:spPr>
          <p:txBody>
            <a:bodyPr/>
            <a:lstStyle/>
            <a:p>
              <a:pPr marL="342900" indent="-342900" algn="l" eaLnBrk="1" hangingPunct="1">
                <a:spcBef>
                  <a:spcPct val="20000"/>
                </a:spcBef>
                <a:buFontTx/>
                <a:buBlip>
                  <a:blip r:embed="rId2"/>
                </a:buBlip>
                <a:defRPr/>
              </a:pPr>
              <a:endParaRPr lang="en-SG" sz="3200" b="0">
                <a:solidFill>
                  <a:srgbClr val="0033CC"/>
                </a:solidFill>
              </a:endParaRPr>
            </a:p>
          </p:txBody>
        </p:sp>
        <p:sp>
          <p:nvSpPr>
            <p:cNvPr id="19466" name="Oval 8"/>
            <p:cNvSpPr>
              <a:spLocks noChangeArrowheads="1"/>
            </p:cNvSpPr>
            <p:nvPr/>
          </p:nvSpPr>
          <p:spPr bwMode="auto">
            <a:xfrm>
              <a:off x="2133600" y="4114800"/>
              <a:ext cx="228600" cy="228600"/>
            </a:xfrm>
            <a:prstGeom prst="ellipse">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eaLnBrk="1" hangingPunct="1">
                <a:buClrTx/>
                <a:buSzTx/>
                <a:buFontTx/>
                <a:buNone/>
              </a:pPr>
              <a:endParaRPr lang="en-SG" altLang="en-US" sz="3200" b="0">
                <a:solidFill>
                  <a:srgbClr val="0033CC"/>
                </a:solidFill>
              </a:endParaRPr>
            </a:p>
          </p:txBody>
        </p:sp>
        <p:sp>
          <p:nvSpPr>
            <p:cNvPr id="19467" name="Oval 9"/>
            <p:cNvSpPr>
              <a:spLocks noChangeArrowheads="1"/>
            </p:cNvSpPr>
            <p:nvPr/>
          </p:nvSpPr>
          <p:spPr bwMode="auto">
            <a:xfrm>
              <a:off x="4114800" y="3810000"/>
              <a:ext cx="228600" cy="228600"/>
            </a:xfrm>
            <a:prstGeom prst="ellipse">
              <a:avLst/>
            </a:prstGeom>
            <a:solidFill>
              <a:srgbClr val="F8F8F8"/>
            </a:solidFill>
            <a:ln w="38100" algn="ctr">
              <a:solidFill>
                <a:srgbClr val="002060"/>
              </a:solidFill>
              <a:round/>
              <a:headEnd/>
              <a:tailEnd/>
            </a:ln>
          </p:spPr>
          <p:txBody>
            <a:bodyPr/>
            <a:lstStyle>
              <a:lvl1pPr marL="342900" indent="-342900"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eaLnBrk="1" hangingPunct="1">
                <a:buClrTx/>
                <a:buSzTx/>
                <a:buFontTx/>
                <a:buBlip>
                  <a:blip r:embed="rId2"/>
                </a:buBlip>
              </a:pPr>
              <a:endParaRPr lang="en-SG" altLang="en-US" sz="3200" b="0">
                <a:solidFill>
                  <a:srgbClr val="0033CC"/>
                </a:solidFill>
              </a:endParaRPr>
            </a:p>
          </p:txBody>
        </p:sp>
        <p:sp>
          <p:nvSpPr>
            <p:cNvPr id="19468" name="Oval 10"/>
            <p:cNvSpPr>
              <a:spLocks noChangeArrowheads="1"/>
            </p:cNvSpPr>
            <p:nvPr/>
          </p:nvSpPr>
          <p:spPr bwMode="auto">
            <a:xfrm>
              <a:off x="6248400" y="4038600"/>
              <a:ext cx="228600" cy="228600"/>
            </a:xfrm>
            <a:prstGeom prst="ellipse">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eaLnBrk="1" hangingPunct="1">
                <a:buClrTx/>
                <a:buSzTx/>
                <a:buFontTx/>
                <a:buBlip>
                  <a:blip r:embed="rId2"/>
                </a:buBlip>
              </a:pPr>
              <a:endParaRPr lang="en-SG" altLang="en-US" sz="3200" b="0">
                <a:solidFill>
                  <a:srgbClr val="0033CC"/>
                </a:solidFill>
              </a:endParaRPr>
            </a:p>
          </p:txBody>
        </p:sp>
        <p:sp>
          <p:nvSpPr>
            <p:cNvPr id="12" name="TextBox 11"/>
            <p:cNvSpPr txBox="1"/>
            <p:nvPr/>
          </p:nvSpPr>
          <p:spPr>
            <a:xfrm>
              <a:off x="1905000" y="3733800"/>
              <a:ext cx="533400" cy="461963"/>
            </a:xfrm>
            <a:prstGeom prst="rect">
              <a:avLst/>
            </a:prstGeom>
            <a:noFill/>
          </p:spPr>
          <p:txBody>
            <a:bodyPr>
              <a:spAutoFit/>
            </a:bodyPr>
            <a:lstStyle/>
            <a:p>
              <a:pPr>
                <a:defRPr/>
              </a:pPr>
              <a:r>
                <a:rPr lang="en-SG" sz="2400">
                  <a:solidFill>
                    <a:srgbClr val="0070C0"/>
                  </a:solidFill>
                  <a:latin typeface="+mj-lt"/>
                </a:rPr>
                <a:t>u</a:t>
              </a:r>
            </a:p>
          </p:txBody>
        </p:sp>
        <p:sp>
          <p:nvSpPr>
            <p:cNvPr id="13" name="TextBox 12"/>
            <p:cNvSpPr txBox="1"/>
            <p:nvPr/>
          </p:nvSpPr>
          <p:spPr>
            <a:xfrm>
              <a:off x="6248400" y="3657600"/>
              <a:ext cx="533400" cy="461963"/>
            </a:xfrm>
            <a:prstGeom prst="rect">
              <a:avLst/>
            </a:prstGeom>
            <a:noFill/>
          </p:spPr>
          <p:txBody>
            <a:bodyPr>
              <a:spAutoFit/>
            </a:bodyPr>
            <a:lstStyle/>
            <a:p>
              <a:pPr>
                <a:defRPr/>
              </a:pPr>
              <a:r>
                <a:rPr lang="en-SG" sz="2400">
                  <a:solidFill>
                    <a:srgbClr val="0070C0"/>
                  </a:solidFill>
                  <a:latin typeface="+mj-lt"/>
                </a:rPr>
                <a:t>v</a:t>
              </a:r>
            </a:p>
          </p:txBody>
        </p:sp>
        <p:sp>
          <p:nvSpPr>
            <p:cNvPr id="14" name="TextBox 13"/>
            <p:cNvSpPr txBox="1"/>
            <p:nvPr/>
          </p:nvSpPr>
          <p:spPr>
            <a:xfrm>
              <a:off x="3962400" y="3352800"/>
              <a:ext cx="533400" cy="461963"/>
            </a:xfrm>
            <a:prstGeom prst="rect">
              <a:avLst/>
            </a:prstGeom>
            <a:noFill/>
          </p:spPr>
          <p:txBody>
            <a:bodyPr>
              <a:spAutoFit/>
            </a:bodyPr>
            <a:lstStyle/>
            <a:p>
              <a:pPr>
                <a:defRPr/>
              </a:pPr>
              <a:r>
                <a:rPr lang="en-SG" sz="2400">
                  <a:solidFill>
                    <a:srgbClr val="0070C0"/>
                  </a:solidFill>
                  <a:latin typeface="+mj-lt"/>
                </a:rPr>
                <a:t>t</a:t>
              </a:r>
            </a:p>
          </p:txBody>
        </p:sp>
        <p:sp>
          <p:nvSpPr>
            <p:cNvPr id="15" name="Arc 14"/>
            <p:cNvSpPr/>
            <p:nvPr/>
          </p:nvSpPr>
          <p:spPr bwMode="auto">
            <a:xfrm flipV="1">
              <a:off x="2209800" y="3200400"/>
              <a:ext cx="2057400" cy="2057400"/>
            </a:xfrm>
            <a:prstGeom prst="arc">
              <a:avLst>
                <a:gd name="adj1" fmla="val 11233921"/>
                <a:gd name="adj2" fmla="val 583163"/>
              </a:avLst>
            </a:prstGeom>
            <a:noFill/>
            <a:ln w="38100" cap="flat" cmpd="sng" algn="ctr">
              <a:solidFill>
                <a:srgbClr val="0070C0"/>
              </a:solidFill>
              <a:prstDash val="sysDash"/>
              <a:round/>
              <a:headEnd type="none" w="med" len="med"/>
              <a:tailEnd type="triangle" w="med" len="med"/>
            </a:ln>
            <a:effectLst/>
          </p:spPr>
          <p:txBody>
            <a:bodyPr/>
            <a:lstStyle/>
            <a:p>
              <a:pPr marL="342900" indent="-342900" algn="l" eaLnBrk="1" hangingPunct="1">
                <a:spcBef>
                  <a:spcPct val="20000"/>
                </a:spcBef>
                <a:buFontTx/>
                <a:buBlip>
                  <a:blip r:embed="rId2"/>
                </a:buBlip>
                <a:defRPr/>
              </a:pPr>
              <a:endParaRPr lang="en-SG" sz="3200" b="0">
                <a:ln>
                  <a:solidFill>
                    <a:srgbClr val="0070C0"/>
                  </a:solidFill>
                  <a:prstDash val="sysDash"/>
                </a:ln>
                <a:solidFill>
                  <a:srgbClr val="0033CC"/>
                </a:solidFill>
              </a:endParaRPr>
            </a:p>
          </p:txBody>
        </p:sp>
        <p:sp>
          <p:nvSpPr>
            <p:cNvPr id="16" name="TextBox 15"/>
            <p:cNvSpPr txBox="1"/>
            <p:nvPr/>
          </p:nvSpPr>
          <p:spPr>
            <a:xfrm>
              <a:off x="2895600" y="3505200"/>
              <a:ext cx="533400" cy="461963"/>
            </a:xfrm>
            <a:prstGeom prst="rect">
              <a:avLst/>
            </a:prstGeom>
            <a:noFill/>
          </p:spPr>
          <p:txBody>
            <a:bodyPr>
              <a:spAutoFit/>
            </a:bodyPr>
            <a:lstStyle/>
            <a:p>
              <a:pPr>
                <a:defRPr/>
              </a:pPr>
              <a:r>
                <a:rPr lang="en-US" sz="2400">
                  <a:solidFill>
                    <a:srgbClr val="0070C0"/>
                  </a:solidFill>
                  <a:latin typeface="+mj-lt"/>
                </a:rPr>
                <a:t>P</a:t>
              </a:r>
              <a:r>
                <a:rPr lang="en-US" sz="2400" baseline="-25000">
                  <a:solidFill>
                    <a:srgbClr val="0070C0"/>
                  </a:solidFill>
                  <a:latin typeface="+mj-lt"/>
                </a:rPr>
                <a:t>1</a:t>
              </a:r>
              <a:endParaRPr lang="en-SG" sz="2400" baseline="-25000">
                <a:solidFill>
                  <a:srgbClr val="0070C0"/>
                </a:solidFill>
                <a:latin typeface="+mj-lt"/>
              </a:endParaRPr>
            </a:p>
          </p:txBody>
        </p:sp>
        <p:sp>
          <p:nvSpPr>
            <p:cNvPr id="17" name="TextBox 16"/>
            <p:cNvSpPr txBox="1"/>
            <p:nvPr/>
          </p:nvSpPr>
          <p:spPr>
            <a:xfrm>
              <a:off x="2971800" y="4800600"/>
              <a:ext cx="609600" cy="461963"/>
            </a:xfrm>
            <a:prstGeom prst="rect">
              <a:avLst/>
            </a:prstGeom>
            <a:noFill/>
          </p:spPr>
          <p:txBody>
            <a:bodyPr>
              <a:spAutoFit/>
            </a:bodyPr>
            <a:lstStyle/>
            <a:p>
              <a:pPr>
                <a:defRPr/>
              </a:pPr>
              <a:r>
                <a:rPr lang="en-US" sz="2400">
                  <a:solidFill>
                    <a:srgbClr val="0070C0"/>
                  </a:solidFill>
                  <a:latin typeface="+mj-lt"/>
                </a:rPr>
                <a:t>P</a:t>
              </a:r>
              <a:r>
                <a:rPr lang="en-US" sz="2400" baseline="-25000">
                  <a:solidFill>
                    <a:srgbClr val="0070C0"/>
                  </a:solidFill>
                  <a:latin typeface="+mj-lt"/>
                </a:rPr>
                <a:t>1</a:t>
              </a:r>
              <a:r>
                <a:rPr lang="en-US" sz="2400" baseline="30000">
                  <a:solidFill>
                    <a:srgbClr val="0070C0"/>
                  </a:solidFill>
                  <a:latin typeface="+mj-lt"/>
                </a:rPr>
                <a:t>’</a:t>
              </a:r>
              <a:endParaRPr lang="en-SG" sz="2400" baseline="30000">
                <a:solidFill>
                  <a:srgbClr val="0070C0"/>
                </a:solidFill>
                <a:latin typeface="+mj-lt"/>
              </a:endParaRPr>
            </a:p>
          </p:txBody>
        </p:sp>
        <p:sp>
          <p:nvSpPr>
            <p:cNvPr id="18" name="TextBox 17"/>
            <p:cNvSpPr txBox="1"/>
            <p:nvPr/>
          </p:nvSpPr>
          <p:spPr>
            <a:xfrm>
              <a:off x="5029200" y="3505200"/>
              <a:ext cx="533400" cy="461963"/>
            </a:xfrm>
            <a:prstGeom prst="rect">
              <a:avLst/>
            </a:prstGeom>
            <a:noFill/>
          </p:spPr>
          <p:txBody>
            <a:bodyPr>
              <a:spAutoFit/>
            </a:bodyPr>
            <a:lstStyle/>
            <a:p>
              <a:pPr>
                <a:defRPr/>
              </a:pPr>
              <a:r>
                <a:rPr lang="en-US" sz="2400">
                  <a:solidFill>
                    <a:srgbClr val="0070C0"/>
                  </a:solidFill>
                  <a:latin typeface="+mj-lt"/>
                </a:rPr>
                <a:t>P</a:t>
              </a:r>
              <a:r>
                <a:rPr lang="en-US" sz="2400" baseline="-25000">
                  <a:solidFill>
                    <a:srgbClr val="0070C0"/>
                  </a:solidFill>
                  <a:latin typeface="+mj-lt"/>
                </a:rPr>
                <a:t>2</a:t>
              </a:r>
              <a:endParaRPr lang="en-SG" sz="2400" baseline="-25000">
                <a:solidFill>
                  <a:srgbClr val="0070C0"/>
                </a:solidFill>
                <a:latin typeface="+mj-lt"/>
              </a:endParaRPr>
            </a:p>
          </p:txBody>
        </p:sp>
      </p:grpSp>
      <p:sp>
        <p:nvSpPr>
          <p:cNvPr id="19" name="TextBox 18"/>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Nguyên lý Bellman</a:t>
            </a:r>
          </a:p>
        </p:txBody>
      </p:sp>
      <p:sp>
        <p:nvSpPr>
          <p:cNvPr id="20" name="TextBox 19"/>
          <p:cNvSpPr txBox="1"/>
          <p:nvPr/>
        </p:nvSpPr>
        <p:spPr>
          <a:xfrm>
            <a:off x="179388" y="2927350"/>
            <a:ext cx="8736012" cy="954088"/>
          </a:xfrm>
          <a:prstGeom prst="rect">
            <a:avLst/>
          </a:prstGeom>
          <a:noFill/>
        </p:spPr>
        <p:txBody>
          <a:bodyPr>
            <a:spAutoFit/>
          </a:bodyPr>
          <a:lstStyle/>
          <a:p>
            <a:pPr algn="l">
              <a:defRPr/>
            </a:pPr>
            <a:r>
              <a:rPr lang="en-US" sz="2800">
                <a:solidFill>
                  <a:srgbClr val="0000FF"/>
                </a:solidFill>
                <a:latin typeface="+mn-lt"/>
              </a:rPr>
              <a:t>Chứng minh. </a:t>
            </a:r>
            <a:r>
              <a:rPr lang="en-US" sz="2800" b="0">
                <a:solidFill>
                  <a:schemeClr val="tx1"/>
                </a:solidFill>
                <a:latin typeface="+mn-lt"/>
              </a:rPr>
              <a:t>Giả sử tồn tại </a:t>
            </a:r>
            <a:r>
              <a:rPr lang="en-US" sz="2800">
                <a:solidFill>
                  <a:schemeClr val="tx1"/>
                </a:solidFill>
                <a:latin typeface="+mn-lt"/>
              </a:rPr>
              <a:t>P</a:t>
            </a:r>
            <a:r>
              <a:rPr lang="en-US" sz="2800" baseline="-25000">
                <a:solidFill>
                  <a:schemeClr val="tx1"/>
                </a:solidFill>
                <a:latin typeface="+mn-lt"/>
              </a:rPr>
              <a:t>1</a:t>
            </a:r>
            <a:r>
              <a:rPr lang="en-US" sz="2800" baseline="30000">
                <a:solidFill>
                  <a:schemeClr val="tx1"/>
                </a:solidFill>
                <a:latin typeface="+mn-lt"/>
              </a:rPr>
              <a:t>’ </a:t>
            </a:r>
            <a:r>
              <a:rPr lang="en-US" sz="2800" b="0">
                <a:solidFill>
                  <a:schemeClr val="tx1"/>
                </a:solidFill>
                <a:latin typeface="+mn-lt"/>
              </a:rPr>
              <a:t>là đường đi ngắn hơn </a:t>
            </a:r>
            <a:r>
              <a:rPr lang="en-US" sz="2800">
                <a:solidFill>
                  <a:schemeClr val="tx1"/>
                </a:solidFill>
                <a:latin typeface="+mn-lt"/>
              </a:rPr>
              <a:t>P</a:t>
            </a:r>
            <a:r>
              <a:rPr lang="en-US" sz="2800" baseline="-25000">
                <a:solidFill>
                  <a:schemeClr val="tx1"/>
                </a:solidFill>
                <a:latin typeface="+mn-lt"/>
              </a:rPr>
              <a:t>1</a:t>
            </a:r>
            <a:r>
              <a:rPr lang="en-US" sz="2800" baseline="30000">
                <a:solidFill>
                  <a:schemeClr val="tx1"/>
                </a:solidFill>
                <a:latin typeface="+mn-lt"/>
              </a:rPr>
              <a:t> </a:t>
            </a:r>
            <a:r>
              <a:rPr lang="en-US" sz="2800" b="0">
                <a:solidFill>
                  <a:schemeClr val="tx1"/>
                </a:solidFill>
                <a:latin typeface="+mn-lt"/>
              </a:rPr>
              <a:t> ta có </a:t>
            </a:r>
          </a:p>
        </p:txBody>
      </p:sp>
      <p:sp>
        <p:nvSpPr>
          <p:cNvPr id="21" name="TextBox 20"/>
          <p:cNvSpPr txBox="1"/>
          <p:nvPr/>
        </p:nvSpPr>
        <p:spPr>
          <a:xfrm>
            <a:off x="152400" y="5943600"/>
            <a:ext cx="8736013" cy="523875"/>
          </a:xfrm>
          <a:prstGeom prst="rect">
            <a:avLst/>
          </a:prstGeom>
          <a:noFill/>
        </p:spPr>
        <p:txBody>
          <a:bodyPr>
            <a:spAutoFit/>
          </a:bodyPr>
          <a:lstStyle/>
          <a:p>
            <a:pPr algn="l">
              <a:defRPr/>
            </a:pPr>
            <a:r>
              <a:rPr lang="en-US" sz="2800" b="0">
                <a:solidFill>
                  <a:schemeClr val="tx1"/>
                </a:solidFill>
                <a:latin typeface="+mn-lt"/>
              </a:rPr>
              <a:t>Vô lý vì P là đường đi ngắn nhất từ u đến 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6"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1"/>
          </p:nvPr>
        </p:nvSpPr>
        <p:spPr>
          <a:xfrm>
            <a:off x="228600" y="1066800"/>
            <a:ext cx="8458200" cy="4972050"/>
          </a:xfrm>
        </p:spPr>
        <p:txBody>
          <a:bodyPr/>
          <a:lstStyle/>
          <a:p>
            <a:pPr marL="0" indent="0" eaLnBrk="1" hangingPunct="1">
              <a:spcAft>
                <a:spcPts val="600"/>
              </a:spcAft>
              <a:buFont typeface="Wingdings" pitchFamily="2" charset="2"/>
              <a:buNone/>
              <a:defRPr/>
            </a:pPr>
            <a:r>
              <a:rPr lang="en-US" altLang="en-US" dirty="0" err="1"/>
              <a:t>Để</a:t>
            </a:r>
            <a:r>
              <a:rPr lang="en-US" altLang="en-US" dirty="0"/>
              <a:t> </a:t>
            </a:r>
            <a:r>
              <a:rPr lang="en-US" altLang="en-US" dirty="0" err="1"/>
              <a:t>tìm</a:t>
            </a:r>
            <a:r>
              <a:rPr lang="en-US" altLang="en-US" dirty="0"/>
              <a:t> </a:t>
            </a:r>
            <a:r>
              <a:rPr lang="en-US" altLang="en-US" dirty="0" err="1"/>
              <a:t>đường</a:t>
            </a:r>
            <a:r>
              <a:rPr lang="en-US" altLang="en-US" dirty="0"/>
              <a:t> </a:t>
            </a:r>
            <a:r>
              <a:rPr lang="en-US" altLang="en-US" dirty="0" err="1"/>
              <a:t>đi</a:t>
            </a:r>
            <a:r>
              <a:rPr lang="en-US" altLang="en-US" dirty="0"/>
              <a:t> </a:t>
            </a:r>
            <a:r>
              <a:rPr lang="en-US" altLang="en-US" dirty="0" err="1"/>
              <a:t>ngắn</a:t>
            </a:r>
            <a:r>
              <a:rPr lang="en-US" altLang="en-US" dirty="0"/>
              <a:t> </a:t>
            </a:r>
            <a:r>
              <a:rPr lang="en-US" altLang="en-US" dirty="0" err="1"/>
              <a:t>nhất</a:t>
            </a:r>
            <a:r>
              <a:rPr lang="en-US" altLang="en-US" dirty="0"/>
              <a:t>, </a:t>
            </a:r>
            <a:r>
              <a:rPr lang="en-US" altLang="en-US" dirty="0" err="1"/>
              <a:t>chúng</a:t>
            </a:r>
            <a:r>
              <a:rPr lang="en-US" altLang="en-US" dirty="0"/>
              <a:t> ta </a:t>
            </a:r>
            <a:r>
              <a:rPr lang="en-US" altLang="en-US" dirty="0" err="1"/>
              <a:t>quan</a:t>
            </a:r>
            <a:r>
              <a:rPr lang="en-US" altLang="en-US" dirty="0"/>
              <a:t> </a:t>
            </a:r>
            <a:r>
              <a:rPr lang="en-US" altLang="en-US" dirty="0" err="1"/>
              <a:t>tâm</a:t>
            </a:r>
            <a:r>
              <a:rPr lang="en-US" altLang="en-US" dirty="0"/>
              <a:t> </a:t>
            </a:r>
            <a:r>
              <a:rPr lang="en-US" altLang="en-US" dirty="0" err="1"/>
              <a:t>tới</a:t>
            </a:r>
            <a:r>
              <a:rPr lang="en-US" altLang="en-US" dirty="0"/>
              <a:t> </a:t>
            </a:r>
            <a:r>
              <a:rPr lang="en-US" altLang="en-US" dirty="0" err="1"/>
              <a:t>hai</a:t>
            </a:r>
            <a:r>
              <a:rPr lang="en-US" altLang="en-US" dirty="0"/>
              <a:t> </a:t>
            </a:r>
            <a:r>
              <a:rPr lang="en-US" altLang="en-US" dirty="0" err="1"/>
              <a:t>thuật</a:t>
            </a:r>
            <a:r>
              <a:rPr lang="en-US" altLang="en-US" dirty="0"/>
              <a:t> </a:t>
            </a:r>
            <a:r>
              <a:rPr lang="en-US" altLang="en-US" dirty="0" err="1"/>
              <a:t>toán</a:t>
            </a:r>
            <a:r>
              <a:rPr lang="en-US" altLang="en-US" dirty="0"/>
              <a:t>:</a:t>
            </a:r>
          </a:p>
          <a:p>
            <a:pPr eaLnBrk="1" hangingPunct="1">
              <a:spcAft>
                <a:spcPts val="600"/>
              </a:spcAft>
              <a:defRPr/>
            </a:pPr>
            <a:r>
              <a:rPr lang="en-US" altLang="en-US" dirty="0" err="1"/>
              <a:t>Thuật</a:t>
            </a:r>
            <a:r>
              <a:rPr lang="en-US" altLang="en-US" dirty="0"/>
              <a:t> </a:t>
            </a:r>
            <a:r>
              <a:rPr lang="en-US" altLang="en-US" dirty="0" err="1"/>
              <a:t>toán</a:t>
            </a:r>
            <a:r>
              <a:rPr lang="en-US" altLang="en-US" dirty="0">
                <a:solidFill>
                  <a:srgbClr val="0000FF"/>
                </a:solidFill>
              </a:rPr>
              <a:t> Dijkstra </a:t>
            </a:r>
            <a:r>
              <a:rPr lang="en-US" altLang="en-US" dirty="0" err="1"/>
              <a:t>không</a:t>
            </a:r>
            <a:r>
              <a:rPr lang="en-US" altLang="en-US" dirty="0"/>
              <a:t> </a:t>
            </a:r>
            <a:r>
              <a:rPr lang="en-US" altLang="en-US" dirty="0" err="1"/>
              <a:t>thể</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khi</a:t>
            </a:r>
            <a:r>
              <a:rPr lang="en-US" altLang="en-US" dirty="0"/>
              <a:t> </a:t>
            </a:r>
            <a:r>
              <a:rPr lang="en-US" altLang="en-US" dirty="0" err="1"/>
              <a:t>đồ</a:t>
            </a:r>
            <a:r>
              <a:rPr lang="en-US" altLang="en-US" dirty="0"/>
              <a:t> </a:t>
            </a:r>
            <a:r>
              <a:rPr lang="en-US" altLang="en-US" dirty="0" err="1"/>
              <a:t>thị</a:t>
            </a:r>
            <a:r>
              <a:rPr lang="en-US" altLang="en-US" dirty="0"/>
              <a:t> </a:t>
            </a:r>
            <a:r>
              <a:rPr lang="en-US" altLang="en-US" dirty="0" err="1"/>
              <a:t>có</a:t>
            </a:r>
            <a:r>
              <a:rPr lang="en-US" altLang="en-US" dirty="0"/>
              <a:t> </a:t>
            </a:r>
            <a:r>
              <a:rPr lang="en-US" altLang="en-US" dirty="0" err="1"/>
              <a:t>cạnh</a:t>
            </a:r>
            <a:r>
              <a:rPr lang="en-US" altLang="en-US" dirty="0"/>
              <a:t> </a:t>
            </a:r>
            <a:r>
              <a:rPr lang="en-US" altLang="en-US" dirty="0" err="1"/>
              <a:t>âm</a:t>
            </a:r>
            <a:endParaRPr lang="en-US" altLang="en-US" dirty="0"/>
          </a:p>
          <a:p>
            <a:pPr eaLnBrk="1" hangingPunct="1">
              <a:spcAft>
                <a:spcPts val="600"/>
              </a:spcAft>
              <a:defRPr/>
            </a:pPr>
            <a:r>
              <a:rPr lang="en-US" altLang="en-US" dirty="0" err="1"/>
              <a:t>Thuật</a:t>
            </a:r>
            <a:r>
              <a:rPr lang="en-US" altLang="en-US" dirty="0"/>
              <a:t> </a:t>
            </a:r>
            <a:r>
              <a:rPr lang="en-US" altLang="en-US" dirty="0" err="1"/>
              <a:t>toán</a:t>
            </a:r>
            <a:r>
              <a:rPr lang="en-US" altLang="en-US" dirty="0"/>
              <a:t> </a:t>
            </a:r>
            <a:r>
              <a:rPr lang="en-US" altLang="en-US" dirty="0">
                <a:solidFill>
                  <a:srgbClr val="0000FF"/>
                </a:solidFill>
              </a:rPr>
              <a:t>Ford – Bellman </a:t>
            </a:r>
            <a:r>
              <a:rPr lang="en-US" altLang="en-US" dirty="0" err="1"/>
              <a:t>xác</a:t>
            </a:r>
            <a:r>
              <a:rPr lang="en-US" altLang="en-US" dirty="0"/>
              <a:t> </a:t>
            </a:r>
            <a:r>
              <a:rPr lang="en-US" altLang="en-US" dirty="0" err="1"/>
              <a:t>định</a:t>
            </a:r>
            <a:r>
              <a:rPr lang="en-US" altLang="en-US" dirty="0"/>
              <a:t> </a:t>
            </a:r>
            <a:r>
              <a:rPr lang="en-US" altLang="en-US" dirty="0" err="1"/>
              <a:t>các</a:t>
            </a:r>
            <a:r>
              <a:rPr lang="en-US" altLang="en-US" dirty="0"/>
              <a:t> </a:t>
            </a:r>
            <a:r>
              <a:rPr lang="en-US" altLang="en-US" dirty="0" err="1"/>
              <a:t>mạch</a:t>
            </a:r>
            <a:r>
              <a:rPr lang="en-US" altLang="en-US" dirty="0"/>
              <a:t> (chu </a:t>
            </a:r>
            <a:r>
              <a:rPr lang="en-US" altLang="en-US" dirty="0" err="1"/>
              <a:t>trình</a:t>
            </a:r>
            <a:r>
              <a:rPr lang="en-US" altLang="en-US" dirty="0"/>
              <a:t>) </a:t>
            </a:r>
            <a:r>
              <a:rPr lang="en-US" altLang="en-US" dirty="0" err="1"/>
              <a:t>âm</a:t>
            </a:r>
            <a:r>
              <a:rPr lang="en-US" altLang="en-US" dirty="0"/>
              <a:t> </a:t>
            </a:r>
            <a:r>
              <a:rPr lang="en-US" altLang="en-US" dirty="0" err="1"/>
              <a:t>hoặc</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cây</a:t>
            </a:r>
            <a:r>
              <a:rPr lang="en-US" altLang="en-US" dirty="0"/>
              <a:t> </a:t>
            </a:r>
            <a:r>
              <a:rPr lang="en-US" altLang="en-US" dirty="0" err="1"/>
              <a:t>đường</a:t>
            </a:r>
            <a:r>
              <a:rPr lang="en-US" altLang="en-US" dirty="0"/>
              <a:t> </a:t>
            </a:r>
            <a:r>
              <a:rPr lang="en-US" altLang="en-US" dirty="0" err="1"/>
              <a:t>đi</a:t>
            </a:r>
            <a:r>
              <a:rPr lang="en-US" altLang="en-US" dirty="0"/>
              <a:t> </a:t>
            </a:r>
            <a:r>
              <a:rPr lang="en-US" altLang="en-US" dirty="0" err="1"/>
              <a:t>ngắn</a:t>
            </a:r>
            <a:r>
              <a:rPr lang="en-US" altLang="en-US" dirty="0"/>
              <a:t> </a:t>
            </a:r>
            <a:r>
              <a:rPr lang="en-US" altLang="en-US" dirty="0" err="1"/>
              <a:t>nhất</a:t>
            </a:r>
            <a:endParaRPr lang="en-US" altLang="en-US" dirty="0"/>
          </a:p>
          <a:p>
            <a:pPr eaLnBrk="1" hangingPunct="1">
              <a:spcAft>
                <a:spcPts val="600"/>
              </a:spcAft>
              <a:defRPr/>
            </a:pPr>
            <a:endParaRPr lang="en-US" altLang="en-US" dirty="0"/>
          </a:p>
        </p:txBody>
      </p:sp>
      <p:sp>
        <p:nvSpPr>
          <p:cNvPr id="3" name="TextBox 2"/>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Thuật toán tìm đường đi ngắn nhất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Thuật toán Dijkstra</a:t>
            </a:r>
          </a:p>
        </p:txBody>
      </p:sp>
      <p:sp>
        <p:nvSpPr>
          <p:cNvPr id="4" name="Rectangle 3"/>
          <p:cNvSpPr txBox="1">
            <a:spLocks noChangeArrowheads="1"/>
          </p:cNvSpPr>
          <p:nvPr/>
        </p:nvSpPr>
        <p:spPr bwMode="auto">
          <a:xfrm>
            <a:off x="152400" y="10668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1200"/>
              </a:spcBef>
              <a:spcAft>
                <a:spcPts val="1200"/>
              </a:spcAft>
              <a:buClr>
                <a:srgbClr val="F2C33E"/>
              </a:buClr>
              <a:buFontTx/>
              <a:buNone/>
              <a:defRPr/>
            </a:pPr>
            <a:r>
              <a:rPr lang="en-US" sz="2700" b="0" kern="0" dirty="0" err="1">
                <a:solidFill>
                  <a:srgbClr val="0000FF"/>
                </a:solidFill>
              </a:rPr>
              <a:t>Xác</a:t>
            </a:r>
            <a:r>
              <a:rPr lang="en-US" sz="2700" b="0" kern="0" dirty="0">
                <a:solidFill>
                  <a:srgbClr val="0000FF"/>
                </a:solidFill>
              </a:rPr>
              <a:t> </a:t>
            </a:r>
            <a:r>
              <a:rPr lang="en-US" sz="2700" b="0" kern="0" dirty="0" err="1">
                <a:solidFill>
                  <a:srgbClr val="0000FF"/>
                </a:solidFill>
              </a:rPr>
              <a:t>định</a:t>
            </a:r>
            <a:r>
              <a:rPr lang="en-US" sz="2700" b="0" kern="0" dirty="0">
                <a:solidFill>
                  <a:srgbClr val="0000FF"/>
                </a:solidFill>
              </a:rPr>
              <a:t> </a:t>
            </a:r>
            <a:r>
              <a:rPr lang="en-US" sz="2700" b="0" kern="0" dirty="0" err="1">
                <a:solidFill>
                  <a:srgbClr val="0000FF"/>
                </a:solidFill>
              </a:rPr>
              <a:t>tuần</a:t>
            </a:r>
            <a:r>
              <a:rPr lang="en-US" sz="2700" b="0" kern="0" dirty="0">
                <a:solidFill>
                  <a:srgbClr val="0000FF"/>
                </a:solidFill>
              </a:rPr>
              <a:t> </a:t>
            </a:r>
            <a:r>
              <a:rPr lang="en-US" sz="2700" b="0" kern="0" dirty="0" err="1">
                <a:solidFill>
                  <a:srgbClr val="0000FF"/>
                </a:solidFill>
              </a:rPr>
              <a:t>tự</a:t>
            </a:r>
            <a:r>
              <a:rPr lang="en-US" sz="2700" b="0" kern="0" dirty="0">
                <a:solidFill>
                  <a:srgbClr val="0000FF"/>
                </a:solidFill>
              </a:rPr>
              <a:t> </a:t>
            </a:r>
            <a:r>
              <a:rPr lang="en-US" sz="2700" b="0" kern="0" dirty="0" err="1">
                <a:solidFill>
                  <a:srgbClr val="0000FF"/>
                </a:solidFill>
              </a:rPr>
              <a:t>các</a:t>
            </a:r>
            <a:r>
              <a:rPr lang="en-US" sz="2700" b="0" kern="0" dirty="0">
                <a:solidFill>
                  <a:srgbClr val="0000FF"/>
                </a:solidFill>
              </a:rPr>
              <a:t> </a:t>
            </a:r>
            <a:r>
              <a:rPr lang="en-US" sz="2700" b="0" kern="0" dirty="0" err="1">
                <a:solidFill>
                  <a:srgbClr val="0000FF"/>
                </a:solidFill>
              </a:rPr>
              <a:t>đỉnh</a:t>
            </a:r>
            <a:r>
              <a:rPr lang="en-US" sz="2700" b="0" kern="0" dirty="0">
                <a:solidFill>
                  <a:srgbClr val="0000FF"/>
                </a:solidFill>
              </a:rPr>
              <a:t> </a:t>
            </a:r>
            <a:r>
              <a:rPr lang="en-US" sz="2700" b="0" kern="0" dirty="0" err="1">
                <a:solidFill>
                  <a:srgbClr val="0000FF"/>
                </a:solidFill>
              </a:rPr>
              <a:t>có</a:t>
            </a:r>
            <a:r>
              <a:rPr lang="en-US" sz="2700" b="0" kern="0" dirty="0">
                <a:solidFill>
                  <a:srgbClr val="0000FF"/>
                </a:solidFill>
              </a:rPr>
              <a:t> </a:t>
            </a:r>
            <a:r>
              <a:rPr lang="en-US" sz="2700" b="0" kern="0" dirty="0" err="1">
                <a:solidFill>
                  <a:srgbClr val="0000FF"/>
                </a:solidFill>
              </a:rPr>
              <a:t>khoảng</a:t>
            </a:r>
            <a:r>
              <a:rPr lang="en-US" sz="2700" b="0" kern="0" dirty="0">
                <a:solidFill>
                  <a:srgbClr val="0000FF"/>
                </a:solidFill>
              </a:rPr>
              <a:t> </a:t>
            </a:r>
            <a:r>
              <a:rPr lang="en-US" sz="2700" b="0" kern="0" dirty="0" err="1">
                <a:solidFill>
                  <a:srgbClr val="0000FF"/>
                </a:solidFill>
              </a:rPr>
              <a:t>cách</a:t>
            </a:r>
            <a:r>
              <a:rPr lang="en-US" sz="2700" b="0" kern="0" dirty="0">
                <a:solidFill>
                  <a:srgbClr val="0000FF"/>
                </a:solidFill>
              </a:rPr>
              <a:t> </a:t>
            </a:r>
            <a:r>
              <a:rPr lang="en-US" sz="2700" b="0" kern="0" dirty="0" err="1">
                <a:solidFill>
                  <a:srgbClr val="0000FF"/>
                </a:solidFill>
              </a:rPr>
              <a:t>đến</a:t>
            </a:r>
            <a:r>
              <a:rPr lang="en-US" sz="2700" b="0" kern="0" dirty="0">
                <a:solidFill>
                  <a:srgbClr val="0000FF"/>
                </a:solidFill>
              </a:rPr>
              <a:t> u</a:t>
            </a:r>
            <a:r>
              <a:rPr lang="en-US" sz="2700" b="0" kern="0" baseline="-25000" dirty="0">
                <a:solidFill>
                  <a:srgbClr val="0000FF"/>
                </a:solidFill>
              </a:rPr>
              <a:t>0</a:t>
            </a:r>
            <a:r>
              <a:rPr lang="en-US" sz="2700" b="0" kern="0" dirty="0">
                <a:solidFill>
                  <a:srgbClr val="0000FF"/>
                </a:solidFill>
              </a:rPr>
              <a:t> </a:t>
            </a:r>
            <a:r>
              <a:rPr lang="en-US" sz="2700" b="0" kern="0" dirty="0" err="1">
                <a:solidFill>
                  <a:srgbClr val="0000FF"/>
                </a:solidFill>
              </a:rPr>
              <a:t>từ</a:t>
            </a:r>
            <a:r>
              <a:rPr lang="en-US" sz="2700" b="0" kern="0" dirty="0">
                <a:solidFill>
                  <a:srgbClr val="0000FF"/>
                </a:solidFill>
              </a:rPr>
              <a:t> </a:t>
            </a:r>
            <a:r>
              <a:rPr lang="en-US" sz="2700" b="0" kern="0" dirty="0" err="1">
                <a:solidFill>
                  <a:srgbClr val="0000FF"/>
                </a:solidFill>
              </a:rPr>
              <a:t>nhỏ</a:t>
            </a:r>
            <a:r>
              <a:rPr lang="en-US" sz="2700" b="0" kern="0" dirty="0">
                <a:solidFill>
                  <a:srgbClr val="0000FF"/>
                </a:solidFill>
              </a:rPr>
              <a:t> </a:t>
            </a:r>
            <a:r>
              <a:rPr lang="en-US" sz="2700" b="0" kern="0" dirty="0" err="1">
                <a:solidFill>
                  <a:srgbClr val="0000FF"/>
                </a:solidFill>
              </a:rPr>
              <a:t>đến</a:t>
            </a:r>
            <a:r>
              <a:rPr lang="en-US" sz="2700" b="0" kern="0" dirty="0">
                <a:solidFill>
                  <a:srgbClr val="0000FF"/>
                </a:solidFill>
              </a:rPr>
              <a:t> </a:t>
            </a:r>
            <a:r>
              <a:rPr lang="en-US" sz="2700" b="0" kern="0" dirty="0" err="1">
                <a:solidFill>
                  <a:srgbClr val="0000FF"/>
                </a:solidFill>
              </a:rPr>
              <a:t>lớn</a:t>
            </a:r>
            <a:r>
              <a:rPr lang="en-US" sz="2700" b="0" kern="0" dirty="0">
                <a:solidFill>
                  <a:srgbClr val="0000FF"/>
                </a:solidFill>
              </a:rPr>
              <a:t>.</a:t>
            </a:r>
          </a:p>
          <a:p>
            <a:pPr algn="just" eaLnBrk="1" hangingPunct="1">
              <a:spcBef>
                <a:spcPts val="1200"/>
              </a:spcBef>
              <a:spcAft>
                <a:spcPts val="1200"/>
              </a:spcAft>
              <a:buClr>
                <a:srgbClr val="F2C33E"/>
              </a:buClr>
              <a:defRPr/>
            </a:pPr>
            <a:r>
              <a:rPr lang="en-US" sz="2700" b="0" kern="0" dirty="0" err="1">
                <a:solidFill>
                  <a:srgbClr val="000000"/>
                </a:solidFill>
                <a:sym typeface="Symbol" pitchFamily="18" charset="2"/>
              </a:rPr>
              <a:t>Trước</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tiên</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đỉnh</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có</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khoảng</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cách</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nhỏ</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nhất</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đến</a:t>
            </a:r>
            <a:r>
              <a:rPr lang="en-US" sz="2700" b="0" kern="0" dirty="0">
                <a:solidFill>
                  <a:srgbClr val="000000"/>
                </a:solidFill>
                <a:sym typeface="Symbol" pitchFamily="18" charset="2"/>
              </a:rPr>
              <a:t> </a:t>
            </a:r>
            <a:r>
              <a:rPr lang="en-US" sz="2700" kern="0" dirty="0">
                <a:solidFill>
                  <a:srgbClr val="C00000"/>
                </a:solidFill>
                <a:sym typeface="Symbol" pitchFamily="18" charset="2"/>
              </a:rPr>
              <a:t>u</a:t>
            </a:r>
            <a:r>
              <a:rPr lang="en-US" sz="2700" kern="0" baseline="-25000" dirty="0">
                <a:solidFill>
                  <a:srgbClr val="C00000"/>
                </a:solidFill>
                <a:sym typeface="Symbol" pitchFamily="18" charset="2"/>
              </a:rPr>
              <a:t>0</a:t>
            </a:r>
            <a:r>
              <a:rPr lang="en-US" sz="2700" b="0" kern="0" baseline="-25000" dirty="0">
                <a:solidFill>
                  <a:srgbClr val="000000"/>
                </a:solidFill>
                <a:sym typeface="Symbol" pitchFamily="18" charset="2"/>
              </a:rPr>
              <a:t> </a:t>
            </a:r>
            <a:r>
              <a:rPr lang="en-US" sz="2700" b="0" kern="0" dirty="0" err="1">
                <a:solidFill>
                  <a:srgbClr val="000000"/>
                </a:solidFill>
                <a:sym typeface="Symbol" pitchFamily="18" charset="2"/>
              </a:rPr>
              <a:t>là</a:t>
            </a:r>
            <a:r>
              <a:rPr lang="en-US" sz="2700" b="0" kern="0" dirty="0">
                <a:solidFill>
                  <a:srgbClr val="000000"/>
                </a:solidFill>
                <a:sym typeface="Symbol" pitchFamily="18" charset="2"/>
              </a:rPr>
              <a:t> </a:t>
            </a:r>
            <a:r>
              <a:rPr lang="en-US" sz="2700" kern="0" dirty="0">
                <a:solidFill>
                  <a:srgbClr val="C00000"/>
                </a:solidFill>
                <a:sym typeface="Symbol" pitchFamily="18" charset="2"/>
              </a:rPr>
              <a:t>u</a:t>
            </a:r>
            <a:r>
              <a:rPr lang="en-US" sz="2700" kern="0" baseline="-25000" dirty="0">
                <a:solidFill>
                  <a:srgbClr val="C00000"/>
                </a:solidFill>
                <a:sym typeface="Symbol" pitchFamily="18" charset="2"/>
              </a:rPr>
              <a:t>0</a:t>
            </a:r>
            <a:r>
              <a:rPr lang="en-US" sz="2700" b="0" kern="0" dirty="0">
                <a:solidFill>
                  <a:srgbClr val="000000"/>
                </a:solidFill>
                <a:sym typeface="Symbol" pitchFamily="18" charset="2"/>
              </a:rPr>
              <a:t>.</a:t>
            </a:r>
          </a:p>
          <a:p>
            <a:pPr algn="just" eaLnBrk="1" hangingPunct="1">
              <a:spcBef>
                <a:spcPts val="1200"/>
              </a:spcBef>
              <a:spcAft>
                <a:spcPts val="1200"/>
              </a:spcAft>
              <a:buClr>
                <a:srgbClr val="F2C33E"/>
              </a:buClr>
              <a:defRPr/>
            </a:pPr>
            <a:r>
              <a:rPr lang="en-US" sz="2700" b="0" kern="0" dirty="0" err="1">
                <a:solidFill>
                  <a:srgbClr val="000000"/>
                </a:solidFill>
                <a:sym typeface="Symbol" pitchFamily="18" charset="2"/>
              </a:rPr>
              <a:t>Trong</a:t>
            </a:r>
            <a:r>
              <a:rPr lang="en-US" sz="2700" b="0" kern="0" dirty="0">
                <a:solidFill>
                  <a:srgbClr val="000000"/>
                </a:solidFill>
                <a:sym typeface="Symbol" pitchFamily="18" charset="2"/>
              </a:rPr>
              <a:t> </a:t>
            </a:r>
            <a:r>
              <a:rPr lang="en-US" sz="2700" b="0" kern="0" dirty="0">
                <a:sym typeface="Symbol" pitchFamily="18" charset="2"/>
              </a:rPr>
              <a:t>V\{</a:t>
            </a:r>
            <a:r>
              <a:rPr lang="en-US" sz="2700" kern="0" dirty="0">
                <a:solidFill>
                  <a:srgbClr val="C00000"/>
                </a:solidFill>
                <a:sym typeface="Symbol" pitchFamily="18" charset="2"/>
              </a:rPr>
              <a:t>u</a:t>
            </a:r>
            <a:r>
              <a:rPr lang="en-US" sz="2700" kern="0" baseline="-25000" dirty="0">
                <a:solidFill>
                  <a:srgbClr val="C00000"/>
                </a:solidFill>
                <a:sym typeface="Symbol" pitchFamily="18" charset="2"/>
              </a:rPr>
              <a:t>0</a:t>
            </a:r>
            <a:r>
              <a:rPr lang="en-US" sz="2700" b="0" kern="0" dirty="0">
                <a:sym typeface="Symbol" pitchFamily="18" charset="2"/>
              </a:rPr>
              <a:t>} </a:t>
            </a:r>
            <a:r>
              <a:rPr lang="en-US" sz="2700" b="0" kern="0" dirty="0" err="1">
                <a:solidFill>
                  <a:srgbClr val="000000"/>
                </a:solidFill>
                <a:sym typeface="Symbol" pitchFamily="18" charset="2"/>
              </a:rPr>
              <a:t>tìm</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đỉnh</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có</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khoảng</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cách</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đến</a:t>
            </a:r>
            <a:r>
              <a:rPr lang="en-US" sz="2700" b="0" kern="0" dirty="0">
                <a:solidFill>
                  <a:srgbClr val="000000"/>
                </a:solidFill>
                <a:sym typeface="Symbol" pitchFamily="18" charset="2"/>
              </a:rPr>
              <a:t> </a:t>
            </a:r>
            <a:r>
              <a:rPr lang="en-US" sz="2700" kern="0" dirty="0">
                <a:solidFill>
                  <a:srgbClr val="C00000"/>
                </a:solidFill>
                <a:sym typeface="Symbol" pitchFamily="18" charset="2"/>
              </a:rPr>
              <a:t>u</a:t>
            </a:r>
            <a:r>
              <a:rPr lang="en-US" sz="2700" kern="0" baseline="-25000" dirty="0">
                <a:solidFill>
                  <a:srgbClr val="C00000"/>
                </a:solidFill>
                <a:sym typeface="Symbol" pitchFamily="18" charset="2"/>
              </a:rPr>
              <a:t>0</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nhỏ</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nhất</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đỉnh</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này</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phải</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là</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một</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trong</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các</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đỉnh</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kề</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với</a:t>
            </a:r>
            <a:r>
              <a:rPr lang="en-US" sz="2700" b="0" kern="0" dirty="0">
                <a:solidFill>
                  <a:srgbClr val="000000"/>
                </a:solidFill>
                <a:sym typeface="Symbol" pitchFamily="18" charset="2"/>
              </a:rPr>
              <a:t> </a:t>
            </a:r>
            <a:r>
              <a:rPr lang="en-US" sz="2700" kern="0" dirty="0">
                <a:solidFill>
                  <a:srgbClr val="C00000"/>
                </a:solidFill>
                <a:sym typeface="Symbol" pitchFamily="18" charset="2"/>
              </a:rPr>
              <a:t>u</a:t>
            </a:r>
            <a:r>
              <a:rPr lang="en-US" sz="2700" kern="0" baseline="-25000" dirty="0">
                <a:solidFill>
                  <a:srgbClr val="C00000"/>
                </a:solidFill>
                <a:sym typeface="Symbol" pitchFamily="18" charset="2"/>
              </a:rPr>
              <a:t>0</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giả</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sử</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đó</a:t>
            </a:r>
            <a:r>
              <a:rPr lang="en-US" sz="2700" b="0" kern="0" dirty="0">
                <a:solidFill>
                  <a:srgbClr val="000000"/>
                </a:solidFill>
                <a:sym typeface="Symbol" pitchFamily="18" charset="2"/>
              </a:rPr>
              <a:t> </a:t>
            </a:r>
            <a:r>
              <a:rPr lang="en-US" sz="2700" b="0" kern="0" dirty="0" err="1">
                <a:solidFill>
                  <a:srgbClr val="000000"/>
                </a:solidFill>
                <a:sym typeface="Symbol" pitchFamily="18" charset="2"/>
              </a:rPr>
              <a:t>là</a:t>
            </a:r>
            <a:r>
              <a:rPr lang="en-US" sz="2700" b="0" kern="0" dirty="0">
                <a:solidFill>
                  <a:srgbClr val="000000"/>
                </a:solidFill>
                <a:sym typeface="Symbol" pitchFamily="18" charset="2"/>
              </a:rPr>
              <a:t> </a:t>
            </a:r>
            <a:r>
              <a:rPr lang="en-US" sz="2700" kern="0" dirty="0">
                <a:solidFill>
                  <a:srgbClr val="7030A0"/>
                </a:solidFill>
                <a:sym typeface="Symbol" pitchFamily="18" charset="2"/>
              </a:rPr>
              <a:t>u</a:t>
            </a:r>
            <a:r>
              <a:rPr lang="en-US" sz="2700" kern="0" baseline="-25000" dirty="0">
                <a:solidFill>
                  <a:srgbClr val="7030A0"/>
                </a:solidFill>
                <a:sym typeface="Symbol" pitchFamily="18" charset="2"/>
              </a:rPr>
              <a:t>1</a:t>
            </a:r>
          </a:p>
          <a:p>
            <a:pPr algn="just" eaLnBrk="1" hangingPunct="1">
              <a:spcBef>
                <a:spcPts val="1200"/>
              </a:spcBef>
              <a:spcAft>
                <a:spcPts val="1200"/>
              </a:spcAft>
              <a:buClr>
                <a:srgbClr val="F2C33E"/>
              </a:buClr>
              <a:defRPr/>
            </a:pPr>
            <a:r>
              <a:rPr lang="en-US" altLang="en-US" sz="2700" b="0" dirty="0" err="1">
                <a:solidFill>
                  <a:srgbClr val="000000"/>
                </a:solidFill>
                <a:sym typeface="Symbol" pitchFamily="18" charset="2"/>
              </a:rPr>
              <a:t>Trong</a:t>
            </a:r>
            <a:r>
              <a:rPr lang="en-US" altLang="en-US" sz="2700" b="0" dirty="0">
                <a:solidFill>
                  <a:srgbClr val="000000"/>
                </a:solidFill>
                <a:sym typeface="Symbol" pitchFamily="18" charset="2"/>
              </a:rPr>
              <a:t> V\{</a:t>
            </a:r>
            <a:r>
              <a:rPr lang="en-US" altLang="en-US" sz="2700" dirty="0">
                <a:solidFill>
                  <a:srgbClr val="C00000"/>
                </a:solidFill>
                <a:sym typeface="Symbol" pitchFamily="18" charset="2"/>
              </a:rPr>
              <a:t>u</a:t>
            </a:r>
            <a:r>
              <a:rPr lang="en-US" altLang="en-US" sz="2700" baseline="-25000" dirty="0">
                <a:solidFill>
                  <a:srgbClr val="C00000"/>
                </a:solidFill>
                <a:sym typeface="Symbol" pitchFamily="18" charset="2"/>
              </a:rPr>
              <a:t>0</a:t>
            </a:r>
            <a:r>
              <a:rPr lang="en-US" altLang="en-US" sz="2700" b="0" dirty="0">
                <a:solidFill>
                  <a:srgbClr val="000000"/>
                </a:solidFill>
                <a:sym typeface="Symbol" pitchFamily="18" charset="2"/>
              </a:rPr>
              <a:t>,</a:t>
            </a:r>
            <a:r>
              <a:rPr lang="en-US" altLang="en-US" sz="2700" dirty="0">
                <a:solidFill>
                  <a:srgbClr val="7030A0"/>
                </a:solidFill>
                <a:sym typeface="Symbol" pitchFamily="18" charset="2"/>
              </a:rPr>
              <a:t>u</a:t>
            </a:r>
            <a:r>
              <a:rPr lang="en-US" altLang="en-US" sz="2700" baseline="-25000" dirty="0">
                <a:solidFill>
                  <a:srgbClr val="7030A0"/>
                </a:solidFill>
                <a:sym typeface="Symbol" pitchFamily="18" charset="2"/>
              </a:rPr>
              <a:t>1</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tìm</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đỉnh</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có</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khoảng</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cách</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đến</a:t>
            </a:r>
            <a:r>
              <a:rPr lang="en-US" altLang="en-US" sz="2700" b="0" dirty="0">
                <a:solidFill>
                  <a:srgbClr val="000000"/>
                </a:solidFill>
                <a:sym typeface="Symbol" pitchFamily="18" charset="2"/>
              </a:rPr>
              <a:t> </a:t>
            </a:r>
            <a:r>
              <a:rPr lang="en-US" altLang="en-US" sz="2700" dirty="0">
                <a:solidFill>
                  <a:srgbClr val="C00000"/>
                </a:solidFill>
                <a:sym typeface="Symbol" pitchFamily="18" charset="2"/>
              </a:rPr>
              <a:t>u</a:t>
            </a:r>
            <a:r>
              <a:rPr lang="en-US" altLang="en-US" sz="2700" baseline="-25000" dirty="0">
                <a:solidFill>
                  <a:srgbClr val="C00000"/>
                </a:solidFill>
                <a:sym typeface="Symbol" pitchFamily="18" charset="2"/>
              </a:rPr>
              <a:t>0</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nhỏ</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nhất</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đỉnh</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này</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phải</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là</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một</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trong</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các</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đỉnh</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kề</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với</a:t>
            </a:r>
            <a:r>
              <a:rPr lang="en-US" altLang="en-US" sz="2700" b="0" dirty="0">
                <a:solidFill>
                  <a:srgbClr val="000000"/>
                </a:solidFill>
                <a:sym typeface="Symbol" pitchFamily="18" charset="2"/>
              </a:rPr>
              <a:t> </a:t>
            </a:r>
            <a:r>
              <a:rPr lang="en-US" altLang="en-US" sz="2700" dirty="0">
                <a:solidFill>
                  <a:srgbClr val="C00000"/>
                </a:solidFill>
                <a:sym typeface="Symbol" pitchFamily="18" charset="2"/>
              </a:rPr>
              <a:t>u</a:t>
            </a:r>
            <a:r>
              <a:rPr lang="en-US" altLang="en-US" sz="2700" baseline="-25000" dirty="0">
                <a:solidFill>
                  <a:srgbClr val="C00000"/>
                </a:solidFill>
                <a:sym typeface="Symbol" pitchFamily="18" charset="2"/>
              </a:rPr>
              <a:t>0</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hoặc</a:t>
            </a:r>
            <a:r>
              <a:rPr lang="en-US" altLang="en-US" sz="2700" b="0" dirty="0">
                <a:solidFill>
                  <a:srgbClr val="000000"/>
                </a:solidFill>
                <a:sym typeface="Symbol" pitchFamily="18" charset="2"/>
              </a:rPr>
              <a:t> </a:t>
            </a:r>
            <a:r>
              <a:rPr lang="en-US" altLang="en-US" sz="2700" dirty="0">
                <a:solidFill>
                  <a:srgbClr val="7030A0"/>
                </a:solidFill>
                <a:sym typeface="Symbol" pitchFamily="18" charset="2"/>
              </a:rPr>
              <a:t>u</a:t>
            </a:r>
            <a:r>
              <a:rPr lang="en-US" altLang="en-US" sz="2700" baseline="-25000" dirty="0">
                <a:solidFill>
                  <a:srgbClr val="7030A0"/>
                </a:solidFill>
                <a:sym typeface="Symbol" pitchFamily="18" charset="2"/>
              </a:rPr>
              <a:t>1</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giả</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sử</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đó</a:t>
            </a:r>
            <a:r>
              <a:rPr lang="en-US" altLang="en-US" sz="2700" b="0" dirty="0">
                <a:solidFill>
                  <a:srgbClr val="000000"/>
                </a:solidFill>
                <a:sym typeface="Symbol" pitchFamily="18" charset="2"/>
              </a:rPr>
              <a:t> </a:t>
            </a:r>
            <a:r>
              <a:rPr lang="en-US" altLang="en-US" sz="2700" b="0" dirty="0" err="1">
                <a:solidFill>
                  <a:srgbClr val="000000"/>
                </a:solidFill>
                <a:sym typeface="Symbol" pitchFamily="18" charset="2"/>
              </a:rPr>
              <a:t>là</a:t>
            </a:r>
            <a:r>
              <a:rPr lang="en-US" altLang="en-US" sz="2700" b="0" dirty="0">
                <a:solidFill>
                  <a:srgbClr val="000000"/>
                </a:solidFill>
                <a:sym typeface="Symbol" pitchFamily="18" charset="2"/>
              </a:rPr>
              <a:t> </a:t>
            </a:r>
            <a:r>
              <a:rPr lang="en-US" altLang="en-US" sz="2700" dirty="0">
                <a:solidFill>
                  <a:schemeClr val="accent6">
                    <a:lumMod val="75000"/>
                  </a:schemeClr>
                </a:solidFill>
                <a:sym typeface="Symbol" pitchFamily="18" charset="2"/>
              </a:rPr>
              <a:t>u</a:t>
            </a:r>
            <a:r>
              <a:rPr lang="en-US" altLang="en-US" sz="2700" baseline="-25000" dirty="0">
                <a:solidFill>
                  <a:schemeClr val="accent6">
                    <a:lumMod val="75000"/>
                  </a:schemeClr>
                </a:solidFill>
                <a:sym typeface="Symbol" pitchFamily="18" charset="2"/>
              </a:rPr>
              <a:t>2</a:t>
            </a:r>
            <a:endParaRPr lang="en-US" altLang="en-US" sz="2700" baseline="30000" dirty="0">
              <a:solidFill>
                <a:schemeClr val="accent6">
                  <a:lumMod val="75000"/>
                </a:schemeClr>
              </a:solidFill>
              <a:sym typeface="Symbol" pitchFamily="18" charset="2"/>
            </a:endParaRPr>
          </a:p>
          <a:p>
            <a:pPr algn="just" eaLnBrk="1" hangingPunct="1">
              <a:spcBef>
                <a:spcPts val="1200"/>
              </a:spcBef>
              <a:spcAft>
                <a:spcPts val="1200"/>
              </a:spcAft>
              <a:buClr>
                <a:srgbClr val="F2C33E"/>
              </a:buClr>
              <a:defRPr/>
            </a:pPr>
            <a:endParaRPr lang="en-US" sz="2700" b="0" kern="0" baseline="-25000" dirty="0">
              <a:solidFill>
                <a:srgbClr val="000000"/>
              </a:solidFill>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304800" y="1143000"/>
            <a:ext cx="8382000" cy="4038600"/>
          </a:xfrm>
        </p:spPr>
        <p:txBody>
          <a:bodyPr/>
          <a:lstStyle/>
          <a:p>
            <a:pPr marL="0" indent="0" algn="just" eaLnBrk="1" hangingPunct="1">
              <a:buFont typeface="Wingdings" pitchFamily="2" charset="2"/>
              <a:buNone/>
              <a:defRPr/>
            </a:pPr>
            <a:r>
              <a:rPr lang="en-US" altLang="en-US" dirty="0" err="1">
                <a:sym typeface="Symbol" pitchFamily="18" charset="2"/>
              </a:rPr>
              <a:t>Tiếp</a:t>
            </a:r>
            <a:r>
              <a:rPr lang="en-US" altLang="en-US" dirty="0">
                <a:sym typeface="Symbol" pitchFamily="18" charset="2"/>
              </a:rPr>
              <a:t> </a:t>
            </a:r>
            <a:r>
              <a:rPr lang="en-US" altLang="en-US" dirty="0" err="1">
                <a:sym typeface="Symbol" pitchFamily="18" charset="2"/>
              </a:rPr>
              <a:t>tục</a:t>
            </a:r>
            <a:r>
              <a:rPr lang="en-US" altLang="en-US" dirty="0">
                <a:sym typeface="Symbol" pitchFamily="18" charset="2"/>
              </a:rPr>
              <a:t> </a:t>
            </a:r>
            <a:r>
              <a:rPr lang="en-US" altLang="en-US" dirty="0" err="1">
                <a:sym typeface="Symbol" pitchFamily="18" charset="2"/>
              </a:rPr>
              <a:t>như</a:t>
            </a:r>
            <a:r>
              <a:rPr lang="en-US" altLang="en-US" dirty="0">
                <a:sym typeface="Symbol" pitchFamily="18" charset="2"/>
              </a:rPr>
              <a:t> </a:t>
            </a:r>
            <a:r>
              <a:rPr lang="en-US" altLang="en-US" dirty="0" err="1">
                <a:sym typeface="Symbol" pitchFamily="18" charset="2"/>
              </a:rPr>
              <a:t>trên</a:t>
            </a:r>
            <a:r>
              <a:rPr lang="en-US" altLang="en-US" dirty="0">
                <a:sym typeface="Symbol" pitchFamily="18" charset="2"/>
              </a:rPr>
              <a:t> </a:t>
            </a:r>
            <a:r>
              <a:rPr lang="en-US" altLang="en-US" dirty="0" err="1">
                <a:sym typeface="Symbol" pitchFamily="18" charset="2"/>
              </a:rPr>
              <a:t>cho</a:t>
            </a:r>
            <a:r>
              <a:rPr lang="en-US" altLang="en-US" dirty="0">
                <a:sym typeface="Symbol" pitchFamily="18" charset="2"/>
              </a:rPr>
              <a:t> </a:t>
            </a:r>
            <a:r>
              <a:rPr lang="en-US" altLang="en-US" dirty="0" err="1">
                <a:sym typeface="Symbol" pitchFamily="18" charset="2"/>
              </a:rPr>
              <a:t>đến</a:t>
            </a:r>
            <a:r>
              <a:rPr lang="en-US" altLang="en-US" dirty="0">
                <a:sym typeface="Symbol" pitchFamily="18" charset="2"/>
              </a:rPr>
              <a:t> </a:t>
            </a:r>
            <a:r>
              <a:rPr lang="en-US" altLang="en-US" dirty="0" err="1">
                <a:sym typeface="Symbol" pitchFamily="18" charset="2"/>
              </a:rPr>
              <a:t>khi</a:t>
            </a:r>
            <a:r>
              <a:rPr lang="en-US" altLang="en-US" dirty="0">
                <a:sym typeface="Symbol" pitchFamily="18" charset="2"/>
              </a:rPr>
              <a:t> </a:t>
            </a:r>
            <a:r>
              <a:rPr lang="en-US" altLang="en-US" dirty="0" err="1">
                <a:sym typeface="Symbol" pitchFamily="18" charset="2"/>
              </a:rPr>
              <a:t>nào</a:t>
            </a:r>
            <a:r>
              <a:rPr lang="en-US" altLang="en-US" dirty="0">
                <a:sym typeface="Symbol" pitchFamily="18" charset="2"/>
              </a:rPr>
              <a:t> </a:t>
            </a:r>
            <a:r>
              <a:rPr lang="en-US" altLang="en-US" dirty="0" err="1">
                <a:sym typeface="Symbol" pitchFamily="18" charset="2"/>
              </a:rPr>
              <a:t>tìm</a:t>
            </a:r>
            <a:r>
              <a:rPr lang="en-US" altLang="en-US" dirty="0">
                <a:sym typeface="Symbol" pitchFamily="18" charset="2"/>
              </a:rPr>
              <a:t> </a:t>
            </a:r>
            <a:r>
              <a:rPr lang="en-US" altLang="en-US" dirty="0" err="1">
                <a:sym typeface="Symbol" pitchFamily="18" charset="2"/>
              </a:rPr>
              <a:t>được</a:t>
            </a:r>
            <a:r>
              <a:rPr lang="en-US" altLang="en-US" dirty="0">
                <a:sym typeface="Symbol" pitchFamily="18" charset="2"/>
              </a:rPr>
              <a:t> </a:t>
            </a:r>
            <a:r>
              <a:rPr lang="en-US" altLang="en-US" dirty="0" err="1">
                <a:sym typeface="Symbol" pitchFamily="18" charset="2"/>
              </a:rPr>
              <a:t>khoảng</a:t>
            </a:r>
            <a:r>
              <a:rPr lang="en-US" altLang="en-US" dirty="0">
                <a:sym typeface="Symbol" pitchFamily="18" charset="2"/>
              </a:rPr>
              <a:t> </a:t>
            </a:r>
            <a:r>
              <a:rPr lang="en-US" altLang="en-US" dirty="0" err="1">
                <a:sym typeface="Symbol" pitchFamily="18" charset="2"/>
              </a:rPr>
              <a:t>cách</a:t>
            </a:r>
            <a:r>
              <a:rPr lang="en-US" altLang="en-US" dirty="0">
                <a:sym typeface="Symbol" pitchFamily="18" charset="2"/>
              </a:rPr>
              <a:t> </a:t>
            </a:r>
            <a:r>
              <a:rPr lang="en-US" altLang="en-US" dirty="0" err="1">
                <a:sym typeface="Symbol" pitchFamily="18" charset="2"/>
              </a:rPr>
              <a:t>từ</a:t>
            </a:r>
            <a:r>
              <a:rPr lang="en-US" altLang="en-US" b="1" dirty="0">
                <a:solidFill>
                  <a:srgbClr val="C00000"/>
                </a:solidFill>
                <a:sym typeface="Symbol" pitchFamily="18" charset="2"/>
              </a:rPr>
              <a:t> u</a:t>
            </a:r>
            <a:r>
              <a:rPr lang="en-US" altLang="en-US" b="1" baseline="-25000" dirty="0">
                <a:solidFill>
                  <a:srgbClr val="C00000"/>
                </a:solidFill>
                <a:sym typeface="Symbol" pitchFamily="18" charset="2"/>
              </a:rPr>
              <a:t>0 </a:t>
            </a:r>
            <a:r>
              <a:rPr lang="en-US" altLang="en-US" dirty="0" err="1">
                <a:sym typeface="Symbol" pitchFamily="18" charset="2"/>
              </a:rPr>
              <a:t>đến</a:t>
            </a:r>
            <a:r>
              <a:rPr lang="en-US" altLang="en-US" dirty="0">
                <a:sym typeface="Symbol" pitchFamily="18" charset="2"/>
              </a:rPr>
              <a:t> </a:t>
            </a:r>
            <a:r>
              <a:rPr lang="en-US" altLang="en-US" dirty="0" err="1">
                <a:sym typeface="Symbol" pitchFamily="18" charset="2"/>
              </a:rPr>
              <a:t>các</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a:t>
            </a:r>
            <a:r>
              <a:rPr lang="en-US" altLang="en-US" dirty="0" err="1">
                <a:sym typeface="Symbol" pitchFamily="18" charset="2"/>
              </a:rPr>
              <a:t>khác</a:t>
            </a:r>
            <a:r>
              <a:rPr lang="en-US" altLang="en-US" dirty="0">
                <a:sym typeface="Symbol" pitchFamily="18" charset="2"/>
              </a:rPr>
              <a:t>.</a:t>
            </a:r>
          </a:p>
          <a:p>
            <a:pPr marL="0" indent="0" algn="just" eaLnBrk="1" hangingPunct="1">
              <a:buFont typeface="Wingdings" pitchFamily="2" charset="2"/>
              <a:buNone/>
              <a:defRPr/>
            </a:pPr>
            <a:endParaRPr lang="en-US" altLang="en-US" dirty="0">
              <a:sym typeface="Symbol" pitchFamily="18" charset="2"/>
            </a:endParaRPr>
          </a:p>
          <a:p>
            <a:pPr marL="514350" indent="-514350" algn="just" eaLnBrk="1" hangingPunct="1">
              <a:buFontTx/>
              <a:buNone/>
              <a:defRPr/>
            </a:pPr>
            <a:r>
              <a:rPr lang="en-US" altLang="en-US" dirty="0" err="1">
                <a:sym typeface="Symbol" pitchFamily="18" charset="2"/>
              </a:rPr>
              <a:t>Nếu</a:t>
            </a:r>
            <a:r>
              <a:rPr lang="en-US" altLang="en-US" dirty="0">
                <a:sym typeface="Symbol" pitchFamily="18" charset="2"/>
              </a:rPr>
              <a:t> G </a:t>
            </a:r>
            <a:r>
              <a:rPr lang="en-US" altLang="en-US" dirty="0" err="1">
                <a:sym typeface="Symbol" pitchFamily="18" charset="2"/>
              </a:rPr>
              <a:t>có</a:t>
            </a:r>
            <a:r>
              <a:rPr lang="en-US" altLang="en-US" dirty="0">
                <a:sym typeface="Symbol" pitchFamily="18" charset="2"/>
              </a:rPr>
              <a:t> n </a:t>
            </a:r>
            <a:r>
              <a:rPr lang="en-US" altLang="en-US" dirty="0" err="1">
                <a:sym typeface="Symbol" pitchFamily="18" charset="2"/>
              </a:rPr>
              <a:t>đỉnh</a:t>
            </a:r>
            <a:r>
              <a:rPr lang="en-US" altLang="en-US" dirty="0">
                <a:sym typeface="Symbol" pitchFamily="18" charset="2"/>
              </a:rPr>
              <a:t> </a:t>
            </a:r>
            <a:r>
              <a:rPr lang="en-US" altLang="en-US" dirty="0" err="1">
                <a:sym typeface="Symbol" pitchFamily="18" charset="2"/>
              </a:rPr>
              <a:t>thì</a:t>
            </a:r>
            <a:r>
              <a:rPr lang="en-US" altLang="en-US" dirty="0">
                <a:sym typeface="Symbol" pitchFamily="18" charset="2"/>
              </a:rPr>
              <a:t>:</a:t>
            </a:r>
          </a:p>
          <a:p>
            <a:pPr marL="514350" indent="-514350" algn="just" eaLnBrk="1" hangingPunct="1">
              <a:buFontTx/>
              <a:buNone/>
              <a:defRPr/>
            </a:pPr>
            <a:endParaRPr lang="en-US" altLang="en-US" sz="1200" dirty="0">
              <a:sym typeface="Symbol" pitchFamily="18" charset="2"/>
            </a:endParaRPr>
          </a:p>
          <a:p>
            <a:pPr marL="514350" indent="-514350" algn="just" eaLnBrk="1" hangingPunct="1">
              <a:buFontTx/>
              <a:buNone/>
              <a:defRPr/>
            </a:pPr>
            <a:r>
              <a:rPr lang="en-US" altLang="en-US" dirty="0">
                <a:sym typeface="Symbol" pitchFamily="18" charset="2"/>
              </a:rPr>
              <a:t>   </a:t>
            </a:r>
            <a:r>
              <a:rPr lang="en-US" altLang="en-US" b="1" dirty="0">
                <a:solidFill>
                  <a:srgbClr val="C00000"/>
                </a:solidFill>
                <a:sym typeface="Symbol" pitchFamily="18" charset="2"/>
              </a:rPr>
              <a:t> 0 = d(u</a:t>
            </a:r>
            <a:r>
              <a:rPr lang="en-US" altLang="en-US" b="1" baseline="-25000" dirty="0">
                <a:solidFill>
                  <a:srgbClr val="C00000"/>
                </a:solidFill>
                <a:sym typeface="Symbol" pitchFamily="18" charset="2"/>
              </a:rPr>
              <a:t>0</a:t>
            </a:r>
            <a:r>
              <a:rPr lang="en-US" altLang="en-US" b="1" dirty="0">
                <a:solidFill>
                  <a:srgbClr val="C00000"/>
                </a:solidFill>
                <a:sym typeface="Symbol" pitchFamily="18" charset="2"/>
              </a:rPr>
              <a:t>,u</a:t>
            </a:r>
            <a:r>
              <a:rPr lang="en-US" altLang="en-US" b="1" baseline="-25000" dirty="0">
                <a:solidFill>
                  <a:srgbClr val="C00000"/>
                </a:solidFill>
                <a:sym typeface="Symbol" pitchFamily="18" charset="2"/>
              </a:rPr>
              <a:t>0</a:t>
            </a:r>
            <a:r>
              <a:rPr lang="en-US" altLang="en-US" b="1" dirty="0">
                <a:solidFill>
                  <a:srgbClr val="C00000"/>
                </a:solidFill>
                <a:sym typeface="Symbol" pitchFamily="18" charset="2"/>
              </a:rPr>
              <a:t>) &lt; d(u</a:t>
            </a:r>
            <a:r>
              <a:rPr lang="en-US" altLang="en-US" b="1" baseline="-25000" dirty="0">
                <a:solidFill>
                  <a:srgbClr val="C00000"/>
                </a:solidFill>
                <a:sym typeface="Symbol" pitchFamily="18" charset="2"/>
              </a:rPr>
              <a:t>0</a:t>
            </a:r>
            <a:r>
              <a:rPr lang="en-US" altLang="en-US" b="1" dirty="0">
                <a:solidFill>
                  <a:srgbClr val="C00000"/>
                </a:solidFill>
                <a:sym typeface="Symbol" pitchFamily="18" charset="2"/>
              </a:rPr>
              <a:t>,</a:t>
            </a:r>
            <a:r>
              <a:rPr lang="en-US" altLang="en-US" b="1" dirty="0">
                <a:solidFill>
                  <a:srgbClr val="7030A0"/>
                </a:solidFill>
                <a:sym typeface="Symbol" pitchFamily="18" charset="2"/>
              </a:rPr>
              <a:t>u</a:t>
            </a:r>
            <a:r>
              <a:rPr lang="en-US" altLang="en-US" b="1" baseline="-25000" dirty="0">
                <a:solidFill>
                  <a:srgbClr val="7030A0"/>
                </a:solidFill>
                <a:sym typeface="Symbol" pitchFamily="18" charset="2"/>
              </a:rPr>
              <a:t>1</a:t>
            </a:r>
            <a:r>
              <a:rPr lang="en-US" altLang="en-US" b="1" dirty="0">
                <a:solidFill>
                  <a:srgbClr val="C00000"/>
                </a:solidFill>
                <a:sym typeface="Symbol" pitchFamily="18" charset="2"/>
              </a:rPr>
              <a:t>)  d(u</a:t>
            </a:r>
            <a:r>
              <a:rPr lang="en-US" altLang="en-US" b="1" baseline="-25000" dirty="0">
                <a:solidFill>
                  <a:srgbClr val="C00000"/>
                </a:solidFill>
                <a:sym typeface="Symbol" pitchFamily="18" charset="2"/>
              </a:rPr>
              <a:t>0</a:t>
            </a:r>
            <a:r>
              <a:rPr lang="en-US" altLang="en-US" b="1" dirty="0">
                <a:solidFill>
                  <a:srgbClr val="C00000"/>
                </a:solidFill>
                <a:sym typeface="Symbol" pitchFamily="18" charset="2"/>
              </a:rPr>
              <a:t>,</a:t>
            </a:r>
            <a:r>
              <a:rPr lang="en-US" altLang="en-US" b="1" dirty="0">
                <a:solidFill>
                  <a:schemeClr val="accent6">
                    <a:lumMod val="75000"/>
                  </a:schemeClr>
                </a:solidFill>
                <a:sym typeface="Symbol" pitchFamily="18" charset="2"/>
              </a:rPr>
              <a:t>u</a:t>
            </a:r>
            <a:r>
              <a:rPr lang="en-US" altLang="en-US" b="1" baseline="-25000" dirty="0">
                <a:solidFill>
                  <a:schemeClr val="accent6">
                    <a:lumMod val="75000"/>
                  </a:schemeClr>
                </a:solidFill>
                <a:sym typeface="Symbol" pitchFamily="18" charset="2"/>
              </a:rPr>
              <a:t>2</a:t>
            </a:r>
            <a:r>
              <a:rPr lang="en-US" altLang="en-US" b="1" dirty="0">
                <a:solidFill>
                  <a:srgbClr val="C00000"/>
                </a:solidFill>
                <a:sym typeface="Symbol" pitchFamily="18" charset="2"/>
              </a:rPr>
              <a:t>) … d(u</a:t>
            </a:r>
            <a:r>
              <a:rPr lang="en-US" altLang="en-US" b="1" baseline="-25000" dirty="0">
                <a:solidFill>
                  <a:srgbClr val="C00000"/>
                </a:solidFill>
                <a:sym typeface="Symbol" pitchFamily="18" charset="2"/>
              </a:rPr>
              <a:t>0</a:t>
            </a:r>
            <a:r>
              <a:rPr lang="en-US" altLang="en-US" b="1" dirty="0">
                <a:solidFill>
                  <a:srgbClr val="C00000"/>
                </a:solidFill>
                <a:sym typeface="Symbol" pitchFamily="18" charset="2"/>
              </a:rPr>
              <a:t>,u</a:t>
            </a:r>
            <a:r>
              <a:rPr lang="en-US" altLang="en-US" b="1" baseline="-25000" dirty="0">
                <a:solidFill>
                  <a:srgbClr val="C00000"/>
                </a:solidFill>
                <a:sym typeface="Symbol" pitchFamily="18" charset="2"/>
              </a:rPr>
              <a:t>n-1</a:t>
            </a:r>
            <a:r>
              <a:rPr lang="en-US" altLang="en-US" b="1" dirty="0">
                <a:solidFill>
                  <a:srgbClr val="C00000"/>
                </a:solidFill>
                <a:sym typeface="Symbol"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52400" y="990600"/>
            <a:ext cx="8915400" cy="5638800"/>
          </a:xfrm>
        </p:spPr>
        <p:txBody>
          <a:bodyPr/>
          <a:lstStyle/>
          <a:p>
            <a:pPr marL="0" indent="0" algn="just" eaLnBrk="1" hangingPunct="1">
              <a:spcAft>
                <a:spcPts val="600"/>
              </a:spcAft>
              <a:buFontTx/>
              <a:buNone/>
              <a:defRPr/>
            </a:pPr>
            <a:r>
              <a:rPr lang="en-US" altLang="en-US" sz="2700" b="1" u="sng" dirty="0" err="1">
                <a:solidFill>
                  <a:srgbClr val="0000FF"/>
                </a:solidFill>
              </a:rPr>
              <a:t>Bước</a:t>
            </a:r>
            <a:r>
              <a:rPr lang="en-US" altLang="en-US" sz="2700" b="1" u="sng" dirty="0">
                <a:solidFill>
                  <a:srgbClr val="0000FF"/>
                </a:solidFill>
              </a:rPr>
              <a:t> 1</a:t>
            </a:r>
            <a:r>
              <a:rPr lang="en-US" altLang="en-US" sz="2700" b="1" dirty="0">
                <a:solidFill>
                  <a:srgbClr val="0000FF"/>
                </a:solidFill>
              </a:rPr>
              <a:t>. </a:t>
            </a:r>
            <a:r>
              <a:rPr lang="en-US" altLang="en-US" sz="2700" b="1" dirty="0">
                <a:solidFill>
                  <a:srgbClr val="00B050"/>
                </a:solidFill>
              </a:rPr>
              <a:t>i:=0</a:t>
            </a:r>
            <a:r>
              <a:rPr lang="en-US" altLang="en-US" sz="2700" dirty="0"/>
              <a:t>, S:=V\{</a:t>
            </a:r>
            <a:r>
              <a:rPr lang="en-US" altLang="en-US" sz="2700" dirty="0">
                <a:solidFill>
                  <a:srgbClr val="0070C0"/>
                </a:solidFill>
              </a:rPr>
              <a:t>u</a:t>
            </a:r>
            <a:r>
              <a:rPr lang="en-US" altLang="en-US" sz="2700" baseline="-25000" dirty="0">
                <a:solidFill>
                  <a:srgbClr val="0070C0"/>
                </a:solidFill>
              </a:rPr>
              <a:t>0</a:t>
            </a:r>
            <a:r>
              <a:rPr lang="en-US" altLang="en-US" sz="2700" dirty="0">
                <a:solidFill>
                  <a:srgbClr val="0070C0"/>
                </a:solidFill>
              </a:rPr>
              <a:t>}, </a:t>
            </a:r>
            <a:r>
              <a:rPr lang="en-US" altLang="en-US" sz="2700" b="1" dirty="0">
                <a:solidFill>
                  <a:srgbClr val="FF0000"/>
                </a:solidFill>
              </a:rPr>
              <a:t>L</a:t>
            </a:r>
            <a:r>
              <a:rPr lang="en-US" altLang="en-US" sz="2700" dirty="0"/>
              <a:t>(</a:t>
            </a:r>
            <a:r>
              <a:rPr lang="en-US" altLang="en-US" sz="2700" dirty="0">
                <a:solidFill>
                  <a:srgbClr val="00B0F0"/>
                </a:solidFill>
              </a:rPr>
              <a:t>u</a:t>
            </a:r>
            <a:r>
              <a:rPr lang="en-US" altLang="en-US" sz="2700" baseline="-25000" dirty="0">
                <a:solidFill>
                  <a:srgbClr val="00B0F0"/>
                </a:solidFill>
              </a:rPr>
              <a:t>0</a:t>
            </a:r>
            <a:r>
              <a:rPr lang="en-US" altLang="en-US" sz="2700" dirty="0"/>
              <a:t>):=0, </a:t>
            </a:r>
            <a:r>
              <a:rPr lang="en-US" altLang="en-US" sz="2700" b="1" dirty="0">
                <a:solidFill>
                  <a:srgbClr val="FF0000"/>
                </a:solidFill>
              </a:rPr>
              <a:t>L</a:t>
            </a:r>
            <a:r>
              <a:rPr lang="en-US" altLang="en-US" sz="2700" dirty="0"/>
              <a:t>(v):=</a:t>
            </a:r>
            <a:r>
              <a:rPr lang="en-US" altLang="en-US" sz="2700" dirty="0">
                <a:sym typeface="Symbol" pitchFamily="18" charset="2"/>
              </a:rPr>
              <a:t> </a:t>
            </a:r>
            <a:r>
              <a:rPr lang="en-US" altLang="en-US" sz="2700" dirty="0" err="1">
                <a:sym typeface="Symbol" pitchFamily="18" charset="2"/>
              </a:rPr>
              <a:t>với</a:t>
            </a:r>
            <a:r>
              <a:rPr lang="en-US" altLang="en-US" sz="2700" dirty="0">
                <a:sym typeface="Symbol" pitchFamily="18" charset="2"/>
              </a:rPr>
              <a:t> </a:t>
            </a:r>
            <a:r>
              <a:rPr lang="en-US" altLang="en-US" sz="2700" dirty="0" err="1">
                <a:sym typeface="Symbol" pitchFamily="18" charset="2"/>
              </a:rPr>
              <a:t>mọi</a:t>
            </a:r>
            <a:r>
              <a:rPr lang="en-US" altLang="en-US" sz="2700" dirty="0">
                <a:sym typeface="Symbol" pitchFamily="18" charset="2"/>
              </a:rPr>
              <a:t> v S </a:t>
            </a:r>
            <a:r>
              <a:rPr lang="en-US" altLang="en-US" sz="2700" dirty="0" err="1">
                <a:sym typeface="Symbol" pitchFamily="18" charset="2"/>
              </a:rPr>
              <a:t>và</a:t>
            </a:r>
            <a:r>
              <a:rPr lang="en-US" altLang="en-US" sz="2700" dirty="0">
                <a:sym typeface="Symbol" pitchFamily="18" charset="2"/>
              </a:rPr>
              <a:t> </a:t>
            </a:r>
            <a:r>
              <a:rPr lang="en-US" altLang="en-US" sz="2700" dirty="0" err="1">
                <a:sym typeface="Symbol" pitchFamily="18" charset="2"/>
              </a:rPr>
              <a:t>đánh</a:t>
            </a:r>
            <a:r>
              <a:rPr lang="en-US" altLang="en-US" sz="2700" dirty="0">
                <a:sym typeface="Symbol" pitchFamily="18" charset="2"/>
              </a:rPr>
              <a:t> </a:t>
            </a:r>
            <a:r>
              <a:rPr lang="en-US" altLang="en-US" sz="2700" dirty="0" err="1">
                <a:sym typeface="Symbol" pitchFamily="18" charset="2"/>
              </a:rPr>
              <a:t>dấu</a:t>
            </a:r>
            <a:r>
              <a:rPr lang="en-US" altLang="en-US" sz="2700" dirty="0">
                <a:sym typeface="Symbol" pitchFamily="18" charset="2"/>
              </a:rPr>
              <a:t> </a:t>
            </a:r>
            <a:r>
              <a:rPr lang="en-US" altLang="en-US" sz="2700" dirty="0" err="1">
                <a:sym typeface="Symbol" pitchFamily="18" charset="2"/>
              </a:rPr>
              <a:t>đỉnh</a:t>
            </a:r>
            <a:r>
              <a:rPr lang="en-US" altLang="en-US" sz="2700" dirty="0">
                <a:sym typeface="Symbol" pitchFamily="18" charset="2"/>
              </a:rPr>
              <a:t> v </a:t>
            </a:r>
            <a:r>
              <a:rPr lang="en-US" altLang="en-US" sz="2700" dirty="0" err="1">
                <a:sym typeface="Symbol" pitchFamily="18" charset="2"/>
              </a:rPr>
              <a:t>bởi</a:t>
            </a:r>
            <a:r>
              <a:rPr lang="en-US" altLang="en-US" sz="2700" dirty="0">
                <a:sym typeface="Symbol" pitchFamily="18" charset="2"/>
              </a:rPr>
              <a:t> (,-). </a:t>
            </a:r>
            <a:r>
              <a:rPr lang="en-US" altLang="en-US" sz="2700" dirty="0" err="1">
                <a:sym typeface="Symbol" pitchFamily="18" charset="2"/>
              </a:rPr>
              <a:t>Nếu</a:t>
            </a:r>
            <a:r>
              <a:rPr lang="en-US" altLang="en-US" sz="2700" dirty="0">
                <a:sym typeface="Symbol" pitchFamily="18" charset="2"/>
              </a:rPr>
              <a:t> n=1 </a:t>
            </a:r>
            <a:r>
              <a:rPr lang="en-US" altLang="en-US" sz="2700" dirty="0" err="1">
                <a:sym typeface="Symbol" pitchFamily="18" charset="2"/>
              </a:rPr>
              <a:t>thì</a:t>
            </a:r>
            <a:r>
              <a:rPr lang="en-US" altLang="en-US" sz="2700" dirty="0">
                <a:sym typeface="Symbol" pitchFamily="18" charset="2"/>
              </a:rPr>
              <a:t> </a:t>
            </a:r>
            <a:r>
              <a:rPr lang="en-US" altLang="en-US" sz="2700" dirty="0" err="1">
                <a:sym typeface="Symbol" pitchFamily="18" charset="2"/>
              </a:rPr>
              <a:t>dừng</a:t>
            </a:r>
            <a:r>
              <a:rPr lang="en-US" altLang="en-US" sz="2700" dirty="0">
                <a:sym typeface="Symbol" pitchFamily="18" charset="2"/>
              </a:rPr>
              <a:t> </a:t>
            </a:r>
            <a:r>
              <a:rPr lang="en-US" altLang="en-US" sz="2700" dirty="0" err="1">
                <a:sym typeface="Symbol" pitchFamily="18" charset="2"/>
              </a:rPr>
              <a:t>và</a:t>
            </a:r>
            <a:r>
              <a:rPr lang="en-US" altLang="en-US" sz="2700" dirty="0">
                <a:sym typeface="Symbol" pitchFamily="18" charset="2"/>
              </a:rPr>
              <a:t> </a:t>
            </a:r>
            <a:r>
              <a:rPr lang="en-US" altLang="en-US" sz="2700" dirty="0" err="1">
                <a:sym typeface="Symbol" pitchFamily="18" charset="2"/>
              </a:rPr>
              <a:t>xuất</a:t>
            </a:r>
            <a:r>
              <a:rPr lang="en-US" altLang="en-US" sz="2700" dirty="0">
                <a:sym typeface="Symbol" pitchFamily="18" charset="2"/>
              </a:rPr>
              <a:t> d(</a:t>
            </a:r>
            <a:r>
              <a:rPr lang="en-US" altLang="en-US" sz="2700" dirty="0">
                <a:solidFill>
                  <a:srgbClr val="00B0F0"/>
                </a:solidFill>
                <a:sym typeface="Symbol" pitchFamily="18" charset="2"/>
              </a:rPr>
              <a:t>u</a:t>
            </a:r>
            <a:r>
              <a:rPr lang="en-US" altLang="en-US" sz="2700" baseline="-25000" dirty="0">
                <a:solidFill>
                  <a:srgbClr val="00B0F0"/>
                </a:solidFill>
                <a:sym typeface="Symbol" pitchFamily="18" charset="2"/>
              </a:rPr>
              <a:t>0</a:t>
            </a:r>
            <a:r>
              <a:rPr lang="en-US" altLang="en-US" sz="2700" dirty="0">
                <a:solidFill>
                  <a:srgbClr val="00B0F0"/>
                </a:solidFill>
                <a:sym typeface="Symbol" pitchFamily="18" charset="2"/>
              </a:rPr>
              <a:t>,u</a:t>
            </a:r>
            <a:r>
              <a:rPr lang="en-US" altLang="en-US" sz="2700" baseline="-25000" dirty="0">
                <a:solidFill>
                  <a:srgbClr val="00B0F0"/>
                </a:solidFill>
                <a:sym typeface="Symbol" pitchFamily="18" charset="2"/>
              </a:rPr>
              <a:t>0</a:t>
            </a:r>
            <a:r>
              <a:rPr lang="en-US" altLang="en-US" sz="2700" dirty="0">
                <a:sym typeface="Symbol" pitchFamily="18" charset="2"/>
              </a:rPr>
              <a:t>)=0=</a:t>
            </a:r>
            <a:r>
              <a:rPr lang="en-US" altLang="en-US" sz="2700" b="1" dirty="0">
                <a:solidFill>
                  <a:srgbClr val="FF0000"/>
                </a:solidFill>
                <a:sym typeface="Symbol" pitchFamily="18" charset="2"/>
              </a:rPr>
              <a:t>L</a:t>
            </a:r>
            <a:r>
              <a:rPr lang="en-US" altLang="en-US" sz="2700" dirty="0">
                <a:sym typeface="Symbol" pitchFamily="18" charset="2"/>
              </a:rPr>
              <a:t>(</a:t>
            </a:r>
            <a:r>
              <a:rPr lang="en-US" altLang="en-US" sz="2700" dirty="0">
                <a:solidFill>
                  <a:srgbClr val="00B0F0"/>
                </a:solidFill>
                <a:sym typeface="Symbol" pitchFamily="18" charset="2"/>
              </a:rPr>
              <a:t>u</a:t>
            </a:r>
            <a:r>
              <a:rPr lang="en-US" altLang="en-US" sz="2700" baseline="-25000" dirty="0">
                <a:solidFill>
                  <a:srgbClr val="00B0F0"/>
                </a:solidFill>
                <a:sym typeface="Symbol" pitchFamily="18" charset="2"/>
              </a:rPr>
              <a:t>0</a:t>
            </a:r>
            <a:r>
              <a:rPr lang="en-US" altLang="en-US" sz="2700" dirty="0">
                <a:sym typeface="Symbol" pitchFamily="18" charset="2"/>
              </a:rPr>
              <a:t>)</a:t>
            </a:r>
          </a:p>
          <a:p>
            <a:pPr marL="0" indent="0" algn="just" eaLnBrk="1" hangingPunct="1">
              <a:spcAft>
                <a:spcPts val="600"/>
              </a:spcAft>
              <a:buFontTx/>
              <a:buNone/>
              <a:defRPr/>
            </a:pPr>
            <a:r>
              <a:rPr lang="en-US" altLang="en-US" sz="2700" b="1" u="sng" dirty="0" err="1">
                <a:solidFill>
                  <a:srgbClr val="0000FF"/>
                </a:solidFill>
              </a:rPr>
              <a:t>Bước</a:t>
            </a:r>
            <a:r>
              <a:rPr lang="en-US" altLang="en-US" sz="2700" b="1" u="sng" dirty="0">
                <a:solidFill>
                  <a:srgbClr val="0000FF"/>
                </a:solidFill>
              </a:rPr>
              <a:t> 2.</a:t>
            </a:r>
            <a:r>
              <a:rPr lang="en-US" altLang="en-US" sz="2700" b="1" i="1" dirty="0">
                <a:solidFill>
                  <a:srgbClr val="0000FF"/>
                </a:solidFill>
              </a:rPr>
              <a:t> </a:t>
            </a:r>
            <a:r>
              <a:rPr lang="en-US" altLang="en-US" sz="2700" dirty="0"/>
              <a:t>Với </a:t>
            </a:r>
            <a:r>
              <a:rPr lang="en-US" altLang="en-US" sz="2700" dirty="0" err="1"/>
              <a:t>mọi</a:t>
            </a:r>
            <a:r>
              <a:rPr lang="en-US" altLang="en-US" sz="2700" dirty="0"/>
              <a:t> </a:t>
            </a:r>
            <a:r>
              <a:rPr lang="en-US" altLang="en-US" sz="2700" b="1" dirty="0" err="1">
                <a:solidFill>
                  <a:srgbClr val="7030A0"/>
                </a:solidFill>
              </a:rPr>
              <a:t>v</a:t>
            </a:r>
            <a:r>
              <a:rPr lang="en-US" altLang="en-US" sz="2700" dirty="0" err="1">
                <a:sym typeface="Symbol" pitchFamily="18" charset="2"/>
              </a:rPr>
              <a:t>S</a:t>
            </a:r>
            <a:r>
              <a:rPr lang="en-US" altLang="en-US" sz="2700" dirty="0">
                <a:sym typeface="Symbol" pitchFamily="18" charset="2"/>
              </a:rPr>
              <a:t>, </a:t>
            </a:r>
            <a:r>
              <a:rPr lang="en-US" altLang="en-US" sz="2700" dirty="0" err="1">
                <a:sym typeface="Symbol" pitchFamily="18" charset="2"/>
              </a:rPr>
              <a:t>nếu</a:t>
            </a:r>
            <a:r>
              <a:rPr lang="en-US" altLang="en-US" sz="2700" dirty="0">
                <a:sym typeface="Symbol" pitchFamily="18" charset="2"/>
              </a:rPr>
              <a:t> </a:t>
            </a:r>
            <a:r>
              <a:rPr lang="en-US" altLang="en-US" sz="2700" b="1" dirty="0">
                <a:solidFill>
                  <a:srgbClr val="FF0000"/>
                </a:solidFill>
                <a:sym typeface="Symbol" pitchFamily="18" charset="2"/>
              </a:rPr>
              <a:t>L</a:t>
            </a:r>
            <a:r>
              <a:rPr lang="en-US" altLang="en-US" sz="2700" dirty="0">
                <a:sym typeface="Symbol" pitchFamily="18" charset="2"/>
              </a:rPr>
              <a:t>(</a:t>
            </a:r>
            <a:r>
              <a:rPr lang="en-US" altLang="en-US" sz="2700" b="1" dirty="0">
                <a:solidFill>
                  <a:srgbClr val="7030A0"/>
                </a:solidFill>
                <a:sym typeface="Symbol" pitchFamily="18" charset="2"/>
              </a:rPr>
              <a:t>v</a:t>
            </a:r>
            <a:r>
              <a:rPr lang="en-US" altLang="en-US" sz="2700" dirty="0">
                <a:sym typeface="Symbol" pitchFamily="18" charset="2"/>
              </a:rPr>
              <a:t>)&gt; </a:t>
            </a:r>
            <a:r>
              <a:rPr lang="en-US" altLang="en-US" sz="2700" b="1" dirty="0">
                <a:solidFill>
                  <a:srgbClr val="FF0000"/>
                </a:solidFill>
                <a:sym typeface="Symbol" pitchFamily="18" charset="2"/>
              </a:rPr>
              <a:t>L</a:t>
            </a:r>
            <a:r>
              <a:rPr lang="en-US" altLang="en-US" sz="2700" dirty="0">
                <a:sym typeface="Symbol" pitchFamily="18" charset="2"/>
              </a:rPr>
              <a:t>(</a:t>
            </a:r>
            <a:r>
              <a:rPr lang="en-US" altLang="en-US" sz="2700" b="1" dirty="0" err="1">
                <a:solidFill>
                  <a:srgbClr val="0070C0"/>
                </a:solidFill>
                <a:sym typeface="Symbol" pitchFamily="18" charset="2"/>
              </a:rPr>
              <a:t>u</a:t>
            </a:r>
            <a:r>
              <a:rPr lang="en-US" altLang="en-US" sz="2700" b="1" baseline="-25000" dirty="0" err="1">
                <a:solidFill>
                  <a:srgbClr val="0070C0"/>
                </a:solidFill>
                <a:sym typeface="Symbol" pitchFamily="18" charset="2"/>
              </a:rPr>
              <a:t>i</a:t>
            </a:r>
            <a:r>
              <a:rPr lang="en-US" altLang="en-US" sz="2700" dirty="0">
                <a:sym typeface="Symbol" pitchFamily="18" charset="2"/>
              </a:rPr>
              <a:t>)+w(</a:t>
            </a:r>
            <a:r>
              <a:rPr lang="en-US" altLang="en-US" sz="2700" b="1" dirty="0" err="1">
                <a:solidFill>
                  <a:srgbClr val="0070C0"/>
                </a:solidFill>
                <a:sym typeface="Symbol" pitchFamily="18" charset="2"/>
              </a:rPr>
              <a:t>u</a:t>
            </a:r>
            <a:r>
              <a:rPr lang="en-US" altLang="en-US" sz="2700" b="1" baseline="-25000" dirty="0" err="1">
                <a:solidFill>
                  <a:srgbClr val="0070C0"/>
                </a:solidFill>
                <a:sym typeface="Symbol" pitchFamily="18" charset="2"/>
              </a:rPr>
              <a:t>i</a:t>
            </a:r>
            <a:r>
              <a:rPr lang="en-US" altLang="en-US" sz="2700" b="1" baseline="-25000" dirty="0">
                <a:solidFill>
                  <a:srgbClr val="0070C0"/>
                </a:solidFill>
                <a:sym typeface="Symbol" pitchFamily="18" charset="2"/>
              </a:rPr>
              <a:t> </a:t>
            </a:r>
            <a:r>
              <a:rPr lang="en-US" altLang="en-US" sz="2700" baseline="-25000" dirty="0">
                <a:sym typeface="Symbol" pitchFamily="18" charset="2"/>
              </a:rPr>
              <a:t> </a:t>
            </a:r>
            <a:r>
              <a:rPr lang="en-US" altLang="en-US" sz="2700" b="1" dirty="0">
                <a:solidFill>
                  <a:srgbClr val="7030A0"/>
                </a:solidFill>
                <a:sym typeface="Symbol" pitchFamily="18" charset="2"/>
              </a:rPr>
              <a:t>v</a:t>
            </a:r>
            <a:r>
              <a:rPr lang="en-US" altLang="en-US" sz="2700" dirty="0">
                <a:sym typeface="Symbol" pitchFamily="18" charset="2"/>
              </a:rPr>
              <a:t>), </a:t>
            </a:r>
            <a:r>
              <a:rPr lang="en-US" altLang="en-US" sz="2700" dirty="0" err="1">
                <a:sym typeface="Symbol" pitchFamily="18" charset="2"/>
              </a:rPr>
              <a:t>đặt</a:t>
            </a:r>
            <a:endParaRPr lang="en-US" altLang="en-US" sz="2700" dirty="0">
              <a:sym typeface="Symbol" pitchFamily="18" charset="2"/>
            </a:endParaRPr>
          </a:p>
          <a:p>
            <a:pPr marL="0" indent="0" algn="just" eaLnBrk="1" hangingPunct="1">
              <a:spcAft>
                <a:spcPts val="600"/>
              </a:spcAft>
              <a:buFontTx/>
              <a:buNone/>
              <a:defRPr/>
            </a:pPr>
            <a:r>
              <a:rPr lang="en-US" altLang="en-US" sz="2700" b="1" dirty="0">
                <a:solidFill>
                  <a:srgbClr val="FF0000"/>
                </a:solidFill>
                <a:sym typeface="Symbol" pitchFamily="18" charset="2"/>
              </a:rPr>
              <a:t>L</a:t>
            </a:r>
            <a:r>
              <a:rPr lang="en-US" altLang="en-US" sz="2700" dirty="0">
                <a:sym typeface="Symbol" pitchFamily="18" charset="2"/>
              </a:rPr>
              <a:t>(</a:t>
            </a:r>
            <a:r>
              <a:rPr lang="en-US" altLang="en-US" sz="2700" b="1" dirty="0">
                <a:solidFill>
                  <a:srgbClr val="7030A0"/>
                </a:solidFill>
                <a:sym typeface="Symbol" pitchFamily="18" charset="2"/>
              </a:rPr>
              <a:t>v</a:t>
            </a:r>
            <a:r>
              <a:rPr lang="en-US" altLang="en-US" sz="2700" dirty="0">
                <a:sym typeface="Symbol" pitchFamily="18" charset="2"/>
              </a:rPr>
              <a:t>):=</a:t>
            </a:r>
            <a:r>
              <a:rPr lang="en-US" altLang="en-US" sz="2700" b="1" dirty="0">
                <a:solidFill>
                  <a:srgbClr val="FF0000"/>
                </a:solidFill>
                <a:sym typeface="Symbol" pitchFamily="18" charset="2"/>
              </a:rPr>
              <a:t>L</a:t>
            </a:r>
            <a:r>
              <a:rPr lang="en-US" altLang="en-US" sz="2700" dirty="0">
                <a:sym typeface="Symbol" pitchFamily="18" charset="2"/>
              </a:rPr>
              <a:t>(</a:t>
            </a:r>
            <a:r>
              <a:rPr lang="en-US" altLang="en-US" sz="2700" b="1" dirty="0" err="1">
                <a:solidFill>
                  <a:srgbClr val="0070C0"/>
                </a:solidFill>
                <a:sym typeface="Symbol" pitchFamily="18" charset="2"/>
              </a:rPr>
              <a:t>u</a:t>
            </a:r>
            <a:r>
              <a:rPr lang="en-US" altLang="en-US" sz="2700" b="1" baseline="-25000" dirty="0" err="1">
                <a:solidFill>
                  <a:srgbClr val="0070C0"/>
                </a:solidFill>
                <a:sym typeface="Symbol" pitchFamily="18" charset="2"/>
              </a:rPr>
              <a:t>i</a:t>
            </a:r>
            <a:r>
              <a:rPr lang="en-US" altLang="en-US" sz="2700" dirty="0">
                <a:sym typeface="Symbol" pitchFamily="18" charset="2"/>
              </a:rPr>
              <a:t>)+w(</a:t>
            </a:r>
            <a:r>
              <a:rPr lang="en-US" altLang="en-US" sz="2700" b="1" dirty="0" err="1">
                <a:solidFill>
                  <a:srgbClr val="0070C0"/>
                </a:solidFill>
                <a:sym typeface="Symbol" pitchFamily="18" charset="2"/>
              </a:rPr>
              <a:t>u</a:t>
            </a:r>
            <a:r>
              <a:rPr lang="en-US" altLang="en-US" sz="2700" b="1" baseline="-25000" dirty="0" err="1">
                <a:solidFill>
                  <a:srgbClr val="0070C0"/>
                </a:solidFill>
                <a:sym typeface="Symbol" pitchFamily="18" charset="2"/>
              </a:rPr>
              <a:t>i</a:t>
            </a:r>
            <a:r>
              <a:rPr lang="en-US" altLang="en-US" sz="2700" b="1" baseline="-25000" dirty="0">
                <a:solidFill>
                  <a:srgbClr val="0070C0"/>
                </a:solidFill>
                <a:sym typeface="Symbol" pitchFamily="18" charset="2"/>
              </a:rPr>
              <a:t> </a:t>
            </a:r>
            <a:r>
              <a:rPr lang="en-US" altLang="en-US" sz="2700" b="1" dirty="0">
                <a:solidFill>
                  <a:srgbClr val="7030A0"/>
                </a:solidFill>
                <a:sym typeface="Symbol" pitchFamily="18" charset="2"/>
              </a:rPr>
              <a:t>v</a:t>
            </a:r>
            <a:r>
              <a:rPr lang="en-US" altLang="en-US" sz="2700" dirty="0">
                <a:sym typeface="Symbol" pitchFamily="18" charset="2"/>
              </a:rPr>
              <a:t>) </a:t>
            </a:r>
            <a:r>
              <a:rPr lang="en-US" altLang="en-US" sz="2700" dirty="0" err="1">
                <a:sym typeface="Symbol" pitchFamily="18" charset="2"/>
              </a:rPr>
              <a:t>và</a:t>
            </a:r>
            <a:r>
              <a:rPr lang="en-US" altLang="en-US" sz="2700" dirty="0">
                <a:sym typeface="Symbol" pitchFamily="18" charset="2"/>
              </a:rPr>
              <a:t> </a:t>
            </a:r>
            <a:r>
              <a:rPr lang="en-US" altLang="en-US" sz="2700" dirty="0" err="1"/>
              <a:t>đánh</a:t>
            </a:r>
            <a:r>
              <a:rPr lang="en-US" altLang="en-US" sz="2700" dirty="0"/>
              <a:t> </a:t>
            </a:r>
            <a:r>
              <a:rPr lang="en-US" altLang="en-US" sz="2700" dirty="0" err="1"/>
              <a:t>dấu</a:t>
            </a:r>
            <a:r>
              <a:rPr lang="en-US" altLang="en-US" sz="2700" dirty="0"/>
              <a:t> </a:t>
            </a:r>
            <a:r>
              <a:rPr lang="en-US" altLang="en-US" sz="2700" dirty="0" err="1"/>
              <a:t>đỉnh</a:t>
            </a:r>
            <a:r>
              <a:rPr lang="en-US" altLang="en-US" sz="2700" dirty="0"/>
              <a:t> </a:t>
            </a:r>
            <a:r>
              <a:rPr lang="en-US" altLang="en-US" sz="2700" b="1" dirty="0">
                <a:solidFill>
                  <a:srgbClr val="7030A0"/>
                </a:solidFill>
                <a:sym typeface="Symbol" pitchFamily="18" charset="2"/>
              </a:rPr>
              <a:t>v</a:t>
            </a:r>
            <a:r>
              <a:rPr lang="en-US" altLang="en-US" sz="2700" b="1" baseline="-25000" dirty="0">
                <a:solidFill>
                  <a:schemeClr val="accent1">
                    <a:lumMod val="50000"/>
                  </a:schemeClr>
                </a:solidFill>
              </a:rPr>
              <a:t> </a:t>
            </a:r>
            <a:r>
              <a:rPr lang="en-US" altLang="en-US" sz="2700" dirty="0" err="1"/>
              <a:t>bởi</a:t>
            </a:r>
            <a:r>
              <a:rPr lang="en-US" altLang="en-US" sz="2700" dirty="0"/>
              <a:t> (</a:t>
            </a:r>
            <a:r>
              <a:rPr lang="en-US" altLang="en-US" sz="2700" b="1" dirty="0">
                <a:solidFill>
                  <a:srgbClr val="FF0000"/>
                </a:solidFill>
                <a:sym typeface="Symbol" pitchFamily="18" charset="2"/>
              </a:rPr>
              <a:t>L</a:t>
            </a:r>
            <a:r>
              <a:rPr lang="en-US" altLang="en-US" sz="2700" dirty="0">
                <a:sym typeface="Symbol" pitchFamily="18" charset="2"/>
              </a:rPr>
              <a:t>(</a:t>
            </a:r>
            <a:r>
              <a:rPr lang="en-US" altLang="en-US" sz="2700" b="1" dirty="0">
                <a:solidFill>
                  <a:srgbClr val="7030A0"/>
                </a:solidFill>
                <a:sym typeface="Symbol" pitchFamily="18" charset="2"/>
              </a:rPr>
              <a:t>v</a:t>
            </a:r>
            <a:r>
              <a:rPr lang="en-US" altLang="en-US" sz="2700" dirty="0">
                <a:sym typeface="Symbol" pitchFamily="18" charset="2"/>
              </a:rPr>
              <a:t>)</a:t>
            </a:r>
            <a:r>
              <a:rPr lang="en-US" altLang="en-US" sz="2700" dirty="0">
                <a:solidFill>
                  <a:srgbClr val="FF0000"/>
                </a:solidFill>
              </a:rPr>
              <a:t>; </a:t>
            </a:r>
            <a:r>
              <a:rPr lang="en-US" altLang="en-US" sz="2700" b="1" dirty="0" err="1">
                <a:solidFill>
                  <a:srgbClr val="0070C0"/>
                </a:solidFill>
              </a:rPr>
              <a:t>u</a:t>
            </a:r>
            <a:r>
              <a:rPr lang="en-US" altLang="en-US" sz="2700" b="1" baseline="-25000" dirty="0" err="1">
                <a:solidFill>
                  <a:srgbClr val="0070C0"/>
                </a:solidFill>
              </a:rPr>
              <a:t>i</a:t>
            </a:r>
            <a:r>
              <a:rPr lang="en-US" altLang="en-US" sz="2700" dirty="0"/>
              <a:t>).</a:t>
            </a:r>
            <a:endParaRPr lang="en-US" altLang="en-US" sz="2700" dirty="0">
              <a:sym typeface="Symbol" pitchFamily="18" charset="2"/>
            </a:endParaRPr>
          </a:p>
          <a:p>
            <a:pPr marL="0" indent="0" algn="just" eaLnBrk="1" hangingPunct="1">
              <a:spcAft>
                <a:spcPts val="600"/>
              </a:spcAft>
              <a:buFontTx/>
              <a:buNone/>
              <a:defRPr/>
            </a:pPr>
            <a:r>
              <a:rPr lang="en-US" altLang="en-US" sz="2700" dirty="0" err="1">
                <a:sym typeface="Symbol" pitchFamily="18" charset="2"/>
              </a:rPr>
              <a:t>Xác</a:t>
            </a:r>
            <a:r>
              <a:rPr lang="en-US" altLang="en-US" sz="2700" dirty="0">
                <a:sym typeface="Symbol" pitchFamily="18" charset="2"/>
              </a:rPr>
              <a:t> </a:t>
            </a:r>
            <a:r>
              <a:rPr lang="en-US" altLang="en-US" sz="2700" dirty="0" err="1">
                <a:sym typeface="Symbol" pitchFamily="18" charset="2"/>
              </a:rPr>
              <a:t>định</a:t>
            </a:r>
            <a:r>
              <a:rPr lang="en-US" altLang="en-US" sz="2700" dirty="0">
                <a:sym typeface="Symbol" pitchFamily="18" charset="2"/>
              </a:rPr>
              <a:t> </a:t>
            </a:r>
            <a:r>
              <a:rPr lang="en-US" altLang="en-US" sz="2700" b="1" dirty="0">
                <a:solidFill>
                  <a:srgbClr val="C00000"/>
                </a:solidFill>
              </a:rPr>
              <a:t>k </a:t>
            </a:r>
            <a:r>
              <a:rPr lang="en-US" altLang="en-US" sz="2700" dirty="0">
                <a:sym typeface="Symbol" pitchFamily="18" charset="2"/>
              </a:rPr>
              <a:t>= min </a:t>
            </a:r>
            <a:r>
              <a:rPr lang="en-US" altLang="en-US" sz="2700" b="1" dirty="0">
                <a:solidFill>
                  <a:srgbClr val="FF0000"/>
                </a:solidFill>
                <a:sym typeface="Symbol" pitchFamily="18" charset="2"/>
              </a:rPr>
              <a:t>L</a:t>
            </a:r>
            <a:r>
              <a:rPr lang="en-US" altLang="en-US" sz="2700" dirty="0">
                <a:sym typeface="Symbol" pitchFamily="18" charset="2"/>
              </a:rPr>
              <a:t>(</a:t>
            </a:r>
            <a:r>
              <a:rPr lang="en-US" altLang="en-US" sz="2700" b="1" dirty="0">
                <a:solidFill>
                  <a:srgbClr val="7030A0"/>
                </a:solidFill>
                <a:sym typeface="Symbol" pitchFamily="18" charset="2"/>
              </a:rPr>
              <a:t>v</a:t>
            </a:r>
            <a:r>
              <a:rPr lang="en-US" altLang="en-US" sz="2700" dirty="0">
                <a:sym typeface="Symbol" pitchFamily="18" charset="2"/>
              </a:rPr>
              <a:t>), </a:t>
            </a:r>
            <a:r>
              <a:rPr lang="en-US" altLang="en-US" sz="2700" b="1" dirty="0" err="1">
                <a:solidFill>
                  <a:srgbClr val="7030A0"/>
                </a:solidFill>
                <a:sym typeface="Symbol" pitchFamily="18" charset="2"/>
              </a:rPr>
              <a:t>v</a:t>
            </a:r>
            <a:r>
              <a:rPr lang="en-US" altLang="en-US" sz="2700" dirty="0" err="1">
                <a:sym typeface="Symbol" pitchFamily="18" charset="2"/>
              </a:rPr>
              <a:t></a:t>
            </a:r>
            <a:r>
              <a:rPr lang="en-US" altLang="en-US" sz="2700" dirty="0" err="1"/>
              <a:t>S</a:t>
            </a:r>
            <a:r>
              <a:rPr lang="en-US" altLang="en-US" sz="2700" dirty="0"/>
              <a:t>. Nếu </a:t>
            </a:r>
            <a:r>
              <a:rPr lang="en-US" altLang="en-US" sz="2700" b="1" dirty="0">
                <a:solidFill>
                  <a:srgbClr val="FF0000"/>
                </a:solidFill>
              </a:rPr>
              <a:t>L</a:t>
            </a:r>
            <a:r>
              <a:rPr lang="en-US" altLang="en-US" sz="2700" dirty="0"/>
              <a:t>(</a:t>
            </a:r>
            <a:r>
              <a:rPr lang="en-US" altLang="en-US" sz="2700" b="1" dirty="0" err="1">
                <a:solidFill>
                  <a:schemeClr val="accent1">
                    <a:lumMod val="50000"/>
                  </a:schemeClr>
                </a:solidFill>
              </a:rPr>
              <a:t>v</a:t>
            </a:r>
            <a:r>
              <a:rPr lang="en-US" altLang="en-US" sz="2700" b="1" baseline="-25000" dirty="0" err="1">
                <a:solidFill>
                  <a:schemeClr val="accent1">
                    <a:lumMod val="50000"/>
                  </a:schemeClr>
                </a:solidFill>
              </a:rPr>
              <a:t>j</a:t>
            </a:r>
            <a:r>
              <a:rPr lang="en-US" altLang="en-US" sz="2700" dirty="0"/>
              <a:t>) =</a:t>
            </a:r>
            <a:r>
              <a:rPr lang="en-US" altLang="en-US" sz="2700" b="1" dirty="0">
                <a:solidFill>
                  <a:srgbClr val="C00000"/>
                </a:solidFill>
              </a:rPr>
              <a:t> k,</a:t>
            </a:r>
            <a:r>
              <a:rPr lang="en-US" altLang="en-US" sz="2700" dirty="0"/>
              <a:t> </a:t>
            </a:r>
            <a:r>
              <a:rPr lang="en-US" altLang="en-US" sz="2700" dirty="0" err="1"/>
              <a:t>đặt</a:t>
            </a:r>
            <a:r>
              <a:rPr lang="en-US" altLang="en-US" sz="2700" dirty="0"/>
              <a:t> </a:t>
            </a:r>
            <a:r>
              <a:rPr lang="en-US" altLang="en-US" sz="2700" dirty="0">
                <a:solidFill>
                  <a:srgbClr val="0070C0"/>
                </a:solidFill>
              </a:rPr>
              <a:t>u</a:t>
            </a:r>
            <a:r>
              <a:rPr lang="en-US" altLang="en-US" sz="2700" baseline="-25000" dirty="0">
                <a:solidFill>
                  <a:srgbClr val="0070C0"/>
                </a:solidFill>
              </a:rPr>
              <a:t>i+1</a:t>
            </a:r>
            <a:r>
              <a:rPr lang="en-US" altLang="en-US" sz="2700" dirty="0"/>
              <a:t>:= </a:t>
            </a:r>
            <a:r>
              <a:rPr lang="en-US" altLang="en-US" sz="2700" b="1" dirty="0" err="1">
                <a:solidFill>
                  <a:schemeClr val="accent1">
                    <a:lumMod val="50000"/>
                  </a:schemeClr>
                </a:solidFill>
              </a:rPr>
              <a:t>v</a:t>
            </a:r>
            <a:r>
              <a:rPr lang="en-US" altLang="en-US" sz="2700" b="1" baseline="-25000" dirty="0" err="1">
                <a:solidFill>
                  <a:schemeClr val="accent1">
                    <a:lumMod val="50000"/>
                  </a:schemeClr>
                </a:solidFill>
              </a:rPr>
              <a:t>j</a:t>
            </a:r>
            <a:r>
              <a:rPr lang="en-US" altLang="en-US" sz="2700" baseline="-25000" dirty="0"/>
              <a:t>  </a:t>
            </a:r>
            <a:r>
              <a:rPr lang="en-US" altLang="en-US" sz="2700" dirty="0"/>
              <a:t>và  S:=S\{</a:t>
            </a:r>
            <a:r>
              <a:rPr lang="en-US" altLang="en-US" sz="2700" dirty="0">
                <a:solidFill>
                  <a:srgbClr val="0070C0"/>
                </a:solidFill>
              </a:rPr>
              <a:t>u</a:t>
            </a:r>
            <a:r>
              <a:rPr lang="en-US" altLang="en-US" sz="2700" baseline="-25000" dirty="0">
                <a:solidFill>
                  <a:srgbClr val="0070C0"/>
                </a:solidFill>
              </a:rPr>
              <a:t>i+1</a:t>
            </a:r>
            <a:r>
              <a:rPr lang="en-US" altLang="en-US" sz="2700" dirty="0"/>
              <a:t>}</a:t>
            </a:r>
          </a:p>
          <a:p>
            <a:pPr marL="0" indent="0" algn="just" eaLnBrk="1" hangingPunct="1">
              <a:spcAft>
                <a:spcPts val="600"/>
              </a:spcAft>
              <a:buFontTx/>
              <a:buNone/>
              <a:defRPr/>
            </a:pPr>
            <a:r>
              <a:rPr lang="en-US" altLang="en-US" sz="2700" b="1" u="sng" dirty="0" err="1">
                <a:solidFill>
                  <a:srgbClr val="0000FF"/>
                </a:solidFill>
              </a:rPr>
              <a:t>Bước</a:t>
            </a:r>
            <a:r>
              <a:rPr lang="en-US" altLang="en-US" sz="2700" b="1" u="sng" dirty="0">
                <a:solidFill>
                  <a:srgbClr val="0000FF"/>
                </a:solidFill>
              </a:rPr>
              <a:t> 3.</a:t>
            </a:r>
            <a:r>
              <a:rPr lang="en-US" altLang="en-US" sz="2700" b="1" dirty="0">
                <a:solidFill>
                  <a:srgbClr val="0000FF"/>
                </a:solidFill>
              </a:rPr>
              <a:t>  </a:t>
            </a:r>
            <a:r>
              <a:rPr lang="en-US" altLang="en-US" sz="2700" b="1" dirty="0">
                <a:solidFill>
                  <a:srgbClr val="00B050"/>
                </a:solidFill>
              </a:rPr>
              <a:t>i:=i+1. </a:t>
            </a:r>
            <a:r>
              <a:rPr lang="en-US" altLang="en-US" sz="2700" dirty="0" err="1"/>
              <a:t>Nếu</a:t>
            </a:r>
            <a:r>
              <a:rPr lang="en-US" altLang="en-US" sz="2700" dirty="0"/>
              <a:t> </a:t>
            </a:r>
            <a:r>
              <a:rPr lang="en-US" altLang="en-US" sz="2700" dirty="0" err="1"/>
              <a:t>i</a:t>
            </a:r>
            <a:r>
              <a:rPr lang="en-US" altLang="en-US" sz="2700" dirty="0"/>
              <a:t> = n-1 </a:t>
            </a:r>
            <a:r>
              <a:rPr lang="en-US" altLang="en-US" sz="2700" dirty="0" err="1"/>
              <a:t>thì</a:t>
            </a:r>
            <a:r>
              <a:rPr lang="en-US" altLang="en-US" sz="2700" dirty="0"/>
              <a:t> </a:t>
            </a:r>
            <a:r>
              <a:rPr lang="en-US" altLang="en-US" sz="2700" dirty="0" err="1"/>
              <a:t>kết</a:t>
            </a:r>
            <a:r>
              <a:rPr lang="en-US" altLang="en-US" sz="2700" dirty="0"/>
              <a:t> </a:t>
            </a:r>
            <a:r>
              <a:rPr lang="en-US" altLang="en-US" sz="2700" dirty="0" err="1"/>
              <a:t>thúc</a:t>
            </a:r>
            <a:r>
              <a:rPr lang="en-US" altLang="en-US" sz="2700" dirty="0"/>
              <a:t>. </a:t>
            </a:r>
          </a:p>
          <a:p>
            <a:pPr marL="0" indent="0" algn="just" eaLnBrk="1" hangingPunct="1">
              <a:spcAft>
                <a:spcPts val="600"/>
              </a:spcAft>
              <a:buFontTx/>
              <a:buNone/>
              <a:defRPr/>
            </a:pPr>
            <a:r>
              <a:rPr lang="en-US" altLang="en-US" sz="2700" dirty="0" err="1"/>
              <a:t>Nếu</a:t>
            </a:r>
            <a:r>
              <a:rPr lang="en-US" altLang="en-US" sz="2700" dirty="0"/>
              <a:t> </a:t>
            </a:r>
            <a:r>
              <a:rPr lang="en-US" altLang="en-US" sz="2700" dirty="0" err="1"/>
              <a:t>không</a:t>
            </a:r>
            <a:r>
              <a:rPr lang="en-US" altLang="en-US" sz="2700" dirty="0"/>
              <a:t> </a:t>
            </a:r>
            <a:r>
              <a:rPr lang="en-US" altLang="en-US" sz="2700" dirty="0" err="1"/>
              <a:t>thì</a:t>
            </a:r>
            <a:r>
              <a:rPr lang="en-US" altLang="en-US" sz="2700" dirty="0"/>
              <a:t> quay </a:t>
            </a:r>
            <a:r>
              <a:rPr lang="en-US" altLang="en-US" sz="2700" dirty="0" err="1"/>
              <a:t>lại</a:t>
            </a:r>
            <a:r>
              <a:rPr lang="en-US" altLang="en-US" sz="2700" dirty="0"/>
              <a:t> </a:t>
            </a:r>
            <a:r>
              <a:rPr lang="en-US" altLang="en-US" sz="2700" dirty="0" err="1"/>
              <a:t>Bước</a:t>
            </a:r>
            <a:r>
              <a:rPr lang="en-US" altLang="en-US" sz="2700" dirty="0"/>
              <a:t> 2</a:t>
            </a:r>
          </a:p>
        </p:txBody>
      </p:sp>
      <p:sp>
        <p:nvSpPr>
          <p:cNvPr id="5" name="TextBox 4"/>
          <p:cNvSpPr txBox="1"/>
          <p:nvPr/>
        </p:nvSpPr>
        <p:spPr>
          <a:xfrm>
            <a:off x="152400" y="207963"/>
            <a:ext cx="7772400" cy="630237"/>
          </a:xfrm>
          <a:prstGeom prst="rect">
            <a:avLst/>
          </a:prstGeom>
          <a:noFill/>
        </p:spPr>
        <p:txBody>
          <a:bodyPr>
            <a:spAutoFit/>
          </a:bodyPr>
          <a:lstStyle/>
          <a:p>
            <a:pPr algn="l">
              <a:defRPr/>
            </a:pPr>
            <a:r>
              <a:rPr lang="en-US" sz="3500" dirty="0" err="1">
                <a:solidFill>
                  <a:srgbClr val="FFFF66"/>
                </a:solidFill>
                <a:latin typeface="+mj-lt"/>
              </a:rPr>
              <a:t>Thuật</a:t>
            </a:r>
            <a:r>
              <a:rPr lang="en-US" sz="3500" dirty="0">
                <a:solidFill>
                  <a:srgbClr val="FFFF66"/>
                </a:solidFill>
                <a:latin typeface="+mj-lt"/>
              </a:rPr>
              <a:t> </a:t>
            </a:r>
            <a:r>
              <a:rPr lang="en-US" sz="3500" dirty="0" err="1">
                <a:solidFill>
                  <a:srgbClr val="FFFF66"/>
                </a:solidFill>
                <a:latin typeface="+mj-lt"/>
              </a:rPr>
              <a:t>toán</a:t>
            </a:r>
            <a:r>
              <a:rPr lang="en-US" sz="3500" dirty="0">
                <a:solidFill>
                  <a:srgbClr val="FFFF66"/>
                </a:solidFill>
                <a:latin typeface="+mj-lt"/>
              </a:rPr>
              <a:t> </a:t>
            </a:r>
            <a:r>
              <a:rPr lang="en-US" sz="3500" dirty="0" err="1">
                <a:solidFill>
                  <a:srgbClr val="FFFF66"/>
                </a:solidFill>
                <a:latin typeface="+mj-lt"/>
              </a:rPr>
              <a:t>Dijkstra</a:t>
            </a:r>
            <a:endParaRPr lang="en-US" sz="3500" dirty="0">
              <a:solidFill>
                <a:srgbClr val="FFFF66"/>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166688" y="1066800"/>
            <a:ext cx="8977312" cy="1219200"/>
          </a:xfrm>
        </p:spPr>
        <p:txBody>
          <a:bodyPr/>
          <a:lstStyle/>
          <a:p>
            <a:pPr marL="0" indent="0" algn="just" eaLnBrk="1" hangingPunct="1">
              <a:buFontTx/>
              <a:buNone/>
              <a:defRPr/>
            </a:pPr>
            <a:r>
              <a:rPr lang="en-US" altLang="en-US" b="1">
                <a:solidFill>
                  <a:srgbClr val="0000FF"/>
                </a:solidFill>
              </a:rPr>
              <a:t>Bài tập 1</a:t>
            </a:r>
            <a:r>
              <a:rPr lang="en-US" altLang="en-US">
                <a:solidFill>
                  <a:srgbClr val="0000FF"/>
                </a:solidFill>
              </a:rPr>
              <a:t>. </a:t>
            </a:r>
            <a:r>
              <a:rPr lang="en-US" altLang="en-US"/>
              <a:t>Tìm đường đi ngắn nhất từ </a:t>
            </a:r>
            <a:r>
              <a:rPr lang="en-US" altLang="en-US" b="1">
                <a:solidFill>
                  <a:schemeClr val="accent1">
                    <a:lumMod val="50000"/>
                  </a:schemeClr>
                </a:solidFill>
              </a:rPr>
              <a:t>u</a:t>
            </a:r>
            <a:r>
              <a:rPr lang="en-US" altLang="en-US" baseline="-25000"/>
              <a:t> </a:t>
            </a:r>
            <a:r>
              <a:rPr lang="en-US" altLang="en-US"/>
              <a:t>đến các đỉnh còn lại.</a:t>
            </a:r>
          </a:p>
          <a:p>
            <a:pPr eaLnBrk="1" hangingPunct="1">
              <a:buFontTx/>
              <a:buNone/>
              <a:defRPr/>
            </a:pPr>
            <a:endParaRPr lang="en-US" altLang="en-US"/>
          </a:p>
        </p:txBody>
      </p:sp>
      <p:grpSp>
        <p:nvGrpSpPr>
          <p:cNvPr id="24579" name="Group 38"/>
          <p:cNvGrpSpPr>
            <a:grpSpLocks/>
          </p:cNvGrpSpPr>
          <p:nvPr/>
        </p:nvGrpSpPr>
        <p:grpSpPr bwMode="auto">
          <a:xfrm>
            <a:off x="1363663" y="2157413"/>
            <a:ext cx="6781800" cy="4191000"/>
            <a:chOff x="1584325" y="2859088"/>
            <a:chExt cx="6111875" cy="3084512"/>
          </a:xfrm>
        </p:grpSpPr>
        <p:sp>
          <p:nvSpPr>
            <p:cNvPr id="24580" name="Line 5"/>
            <p:cNvSpPr>
              <a:spLocks noChangeShapeType="1"/>
            </p:cNvSpPr>
            <p:nvPr/>
          </p:nvSpPr>
          <p:spPr bwMode="auto">
            <a:xfrm flipV="1">
              <a:off x="1905000" y="3505200"/>
              <a:ext cx="1219200" cy="9144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4581" name="Line 6"/>
            <p:cNvSpPr>
              <a:spLocks noChangeShapeType="1"/>
            </p:cNvSpPr>
            <p:nvPr/>
          </p:nvSpPr>
          <p:spPr bwMode="auto">
            <a:xfrm flipV="1">
              <a:off x="3124200" y="3429000"/>
              <a:ext cx="22860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8"/>
            <p:cNvSpPr>
              <a:spLocks noChangeShapeType="1"/>
            </p:cNvSpPr>
            <p:nvPr/>
          </p:nvSpPr>
          <p:spPr bwMode="auto">
            <a:xfrm>
              <a:off x="1905000" y="4419600"/>
              <a:ext cx="1066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10"/>
            <p:cNvSpPr>
              <a:spLocks noChangeShapeType="1"/>
            </p:cNvSpPr>
            <p:nvPr/>
          </p:nvSpPr>
          <p:spPr bwMode="auto">
            <a:xfrm>
              <a:off x="2895600" y="5486400"/>
              <a:ext cx="4343400" cy="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4584" name="Line 11"/>
            <p:cNvSpPr>
              <a:spLocks noChangeShapeType="1"/>
            </p:cNvSpPr>
            <p:nvPr/>
          </p:nvSpPr>
          <p:spPr bwMode="auto">
            <a:xfrm>
              <a:off x="5410200" y="3429000"/>
              <a:ext cx="990600"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13"/>
            <p:cNvSpPr>
              <a:spLocks noChangeShapeType="1"/>
            </p:cNvSpPr>
            <p:nvPr/>
          </p:nvSpPr>
          <p:spPr bwMode="auto">
            <a:xfrm>
              <a:off x="6400800" y="4114800"/>
              <a:ext cx="7620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68"/>
            <p:cNvSpPr>
              <a:spLocks noChangeShapeType="1"/>
            </p:cNvSpPr>
            <p:nvPr/>
          </p:nvSpPr>
          <p:spPr bwMode="auto">
            <a:xfrm flipH="1">
              <a:off x="2971800" y="3505200"/>
              <a:ext cx="1524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69"/>
            <p:cNvSpPr>
              <a:spLocks noChangeShapeType="1"/>
            </p:cNvSpPr>
            <p:nvPr/>
          </p:nvSpPr>
          <p:spPr bwMode="auto">
            <a:xfrm>
              <a:off x="3124200" y="3505200"/>
              <a:ext cx="137160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70"/>
            <p:cNvSpPr>
              <a:spLocks noChangeShapeType="1"/>
            </p:cNvSpPr>
            <p:nvPr/>
          </p:nvSpPr>
          <p:spPr bwMode="auto">
            <a:xfrm flipV="1">
              <a:off x="4495800" y="3429000"/>
              <a:ext cx="838200" cy="1219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4589" name="Line 72"/>
            <p:cNvSpPr>
              <a:spLocks noChangeShapeType="1"/>
            </p:cNvSpPr>
            <p:nvPr/>
          </p:nvSpPr>
          <p:spPr bwMode="auto">
            <a:xfrm>
              <a:off x="4495800" y="4648200"/>
              <a:ext cx="762000" cy="838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4590" name="Line 73"/>
            <p:cNvSpPr>
              <a:spLocks noChangeShapeType="1"/>
            </p:cNvSpPr>
            <p:nvPr/>
          </p:nvSpPr>
          <p:spPr bwMode="auto">
            <a:xfrm flipV="1">
              <a:off x="4495800" y="4114800"/>
              <a:ext cx="1905000" cy="5334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4591" name="Line 75"/>
            <p:cNvSpPr>
              <a:spLocks noChangeShapeType="1"/>
            </p:cNvSpPr>
            <p:nvPr/>
          </p:nvSpPr>
          <p:spPr bwMode="auto">
            <a:xfrm flipH="1">
              <a:off x="2971800" y="3505200"/>
              <a:ext cx="152400" cy="1981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4592" name="Text Box 82"/>
            <p:cNvSpPr txBox="1">
              <a:spLocks noChangeArrowheads="1"/>
            </p:cNvSpPr>
            <p:nvPr/>
          </p:nvSpPr>
          <p:spPr bwMode="auto">
            <a:xfrm>
              <a:off x="3946525" y="2935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7</a:t>
              </a:r>
            </a:p>
          </p:txBody>
        </p:sp>
        <p:sp>
          <p:nvSpPr>
            <p:cNvPr id="24593" name="Text Box 83"/>
            <p:cNvSpPr txBox="1">
              <a:spLocks noChangeArrowheads="1"/>
            </p:cNvSpPr>
            <p:nvPr/>
          </p:nvSpPr>
          <p:spPr bwMode="auto">
            <a:xfrm>
              <a:off x="5851525" y="3316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1</a:t>
              </a:r>
            </a:p>
          </p:txBody>
        </p:sp>
        <p:sp>
          <p:nvSpPr>
            <p:cNvPr id="24594" name="Text Box 84"/>
            <p:cNvSpPr txBox="1">
              <a:spLocks noChangeArrowheads="1"/>
            </p:cNvSpPr>
            <p:nvPr/>
          </p:nvSpPr>
          <p:spPr bwMode="auto">
            <a:xfrm>
              <a:off x="6689725" y="4383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3</a:t>
              </a:r>
            </a:p>
          </p:txBody>
        </p:sp>
        <p:sp>
          <p:nvSpPr>
            <p:cNvPr id="24595" name="Text Box 85"/>
            <p:cNvSpPr txBox="1">
              <a:spLocks noChangeArrowheads="1"/>
            </p:cNvSpPr>
            <p:nvPr/>
          </p:nvSpPr>
          <p:spPr bwMode="auto">
            <a:xfrm>
              <a:off x="6080125" y="5486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5</a:t>
              </a:r>
            </a:p>
          </p:txBody>
        </p:sp>
        <p:sp>
          <p:nvSpPr>
            <p:cNvPr id="24596" name="Text Box 86"/>
            <p:cNvSpPr txBox="1">
              <a:spLocks noChangeArrowheads="1"/>
            </p:cNvSpPr>
            <p:nvPr/>
          </p:nvSpPr>
          <p:spPr bwMode="auto">
            <a:xfrm>
              <a:off x="3946525" y="5449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3</a:t>
              </a:r>
            </a:p>
          </p:txBody>
        </p:sp>
        <p:sp>
          <p:nvSpPr>
            <p:cNvPr id="24597" name="Text Box 87"/>
            <p:cNvSpPr txBox="1">
              <a:spLocks noChangeArrowheads="1"/>
            </p:cNvSpPr>
            <p:nvPr/>
          </p:nvSpPr>
          <p:spPr bwMode="auto">
            <a:xfrm>
              <a:off x="2193925" y="4840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1</a:t>
              </a:r>
            </a:p>
          </p:txBody>
        </p:sp>
        <p:sp>
          <p:nvSpPr>
            <p:cNvPr id="24598" name="Text Box 88"/>
            <p:cNvSpPr txBox="1">
              <a:spLocks noChangeArrowheads="1"/>
            </p:cNvSpPr>
            <p:nvPr/>
          </p:nvSpPr>
          <p:spPr bwMode="auto">
            <a:xfrm>
              <a:off x="3032125" y="4383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2</a:t>
              </a:r>
            </a:p>
          </p:txBody>
        </p:sp>
        <p:sp>
          <p:nvSpPr>
            <p:cNvPr id="24599" name="Text Box 89"/>
            <p:cNvSpPr txBox="1">
              <a:spLocks noChangeArrowheads="1"/>
            </p:cNvSpPr>
            <p:nvPr/>
          </p:nvSpPr>
          <p:spPr bwMode="auto">
            <a:xfrm>
              <a:off x="3794125" y="3773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3</a:t>
              </a:r>
            </a:p>
          </p:txBody>
        </p:sp>
        <p:sp>
          <p:nvSpPr>
            <p:cNvPr id="24600" name="Text Box 90"/>
            <p:cNvSpPr txBox="1">
              <a:spLocks noChangeArrowheads="1"/>
            </p:cNvSpPr>
            <p:nvPr/>
          </p:nvSpPr>
          <p:spPr bwMode="auto">
            <a:xfrm>
              <a:off x="4673285" y="3621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3</a:t>
              </a:r>
            </a:p>
          </p:txBody>
        </p:sp>
        <p:sp>
          <p:nvSpPr>
            <p:cNvPr id="24601" name="Text Box 91"/>
            <p:cNvSpPr txBox="1">
              <a:spLocks noChangeArrowheads="1"/>
            </p:cNvSpPr>
            <p:nvPr/>
          </p:nvSpPr>
          <p:spPr bwMode="auto">
            <a:xfrm>
              <a:off x="5622925" y="4306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1</a:t>
              </a:r>
            </a:p>
          </p:txBody>
        </p:sp>
        <p:sp>
          <p:nvSpPr>
            <p:cNvPr id="24602" name="Text Box 92"/>
            <p:cNvSpPr txBox="1">
              <a:spLocks noChangeArrowheads="1"/>
            </p:cNvSpPr>
            <p:nvPr/>
          </p:nvSpPr>
          <p:spPr bwMode="auto">
            <a:xfrm>
              <a:off x="4888471" y="4764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4</a:t>
              </a:r>
            </a:p>
          </p:txBody>
        </p:sp>
        <p:sp>
          <p:nvSpPr>
            <p:cNvPr id="24603" name="Text Box 110"/>
            <p:cNvSpPr txBox="1">
              <a:spLocks noChangeArrowheads="1"/>
            </p:cNvSpPr>
            <p:nvPr/>
          </p:nvSpPr>
          <p:spPr bwMode="auto">
            <a:xfrm>
              <a:off x="1584325" y="4078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u</a:t>
              </a:r>
            </a:p>
          </p:txBody>
        </p:sp>
        <p:sp>
          <p:nvSpPr>
            <p:cNvPr id="24604" name="Text Box 111"/>
            <p:cNvSpPr txBox="1">
              <a:spLocks noChangeArrowheads="1"/>
            </p:cNvSpPr>
            <p:nvPr/>
          </p:nvSpPr>
          <p:spPr bwMode="auto">
            <a:xfrm>
              <a:off x="2955925" y="30876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r</a:t>
              </a:r>
            </a:p>
          </p:txBody>
        </p:sp>
        <p:sp>
          <p:nvSpPr>
            <p:cNvPr id="24605" name="Text Box 112"/>
            <p:cNvSpPr txBox="1">
              <a:spLocks noChangeArrowheads="1"/>
            </p:cNvSpPr>
            <p:nvPr/>
          </p:nvSpPr>
          <p:spPr bwMode="auto">
            <a:xfrm>
              <a:off x="5241925" y="2859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s</a:t>
              </a:r>
            </a:p>
          </p:txBody>
        </p:sp>
        <p:sp>
          <p:nvSpPr>
            <p:cNvPr id="24606" name="Text Box 113"/>
            <p:cNvSpPr txBox="1">
              <a:spLocks noChangeArrowheads="1"/>
            </p:cNvSpPr>
            <p:nvPr/>
          </p:nvSpPr>
          <p:spPr bwMode="auto">
            <a:xfrm>
              <a:off x="6384925" y="3773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x</a:t>
              </a:r>
            </a:p>
          </p:txBody>
        </p:sp>
        <p:sp>
          <p:nvSpPr>
            <p:cNvPr id="24607" name="Text Box 114"/>
            <p:cNvSpPr txBox="1">
              <a:spLocks noChangeArrowheads="1"/>
            </p:cNvSpPr>
            <p:nvPr/>
          </p:nvSpPr>
          <p:spPr bwMode="auto">
            <a:xfrm>
              <a:off x="7291388" y="52212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w</a:t>
              </a:r>
            </a:p>
          </p:txBody>
        </p:sp>
        <p:sp>
          <p:nvSpPr>
            <p:cNvPr id="24608" name="Text Box 115"/>
            <p:cNvSpPr txBox="1">
              <a:spLocks noChangeArrowheads="1"/>
            </p:cNvSpPr>
            <p:nvPr/>
          </p:nvSpPr>
          <p:spPr bwMode="auto">
            <a:xfrm>
              <a:off x="5165725" y="5373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z</a:t>
              </a:r>
            </a:p>
          </p:txBody>
        </p:sp>
        <p:sp>
          <p:nvSpPr>
            <p:cNvPr id="24609" name="Text Box 119"/>
            <p:cNvSpPr txBox="1">
              <a:spLocks noChangeArrowheads="1"/>
            </p:cNvSpPr>
            <p:nvPr/>
          </p:nvSpPr>
          <p:spPr bwMode="auto">
            <a:xfrm>
              <a:off x="2879725" y="54498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y</a:t>
              </a:r>
            </a:p>
          </p:txBody>
        </p:sp>
        <p:sp>
          <p:nvSpPr>
            <p:cNvPr id="24610" name="Text Box 120"/>
            <p:cNvSpPr txBox="1">
              <a:spLocks noChangeArrowheads="1"/>
            </p:cNvSpPr>
            <p:nvPr/>
          </p:nvSpPr>
          <p:spPr bwMode="auto">
            <a:xfrm>
              <a:off x="4327525" y="45720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t</a:t>
              </a:r>
            </a:p>
          </p:txBody>
        </p:sp>
        <p:sp>
          <p:nvSpPr>
            <p:cNvPr id="24611" name="Text Box 87"/>
            <p:cNvSpPr txBox="1">
              <a:spLocks noChangeArrowheads="1"/>
            </p:cNvSpPr>
            <p:nvPr/>
          </p:nvSpPr>
          <p:spPr bwMode="auto">
            <a:xfrm>
              <a:off x="2093750" y="3577571"/>
              <a:ext cx="335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4</a:t>
              </a:r>
            </a:p>
          </p:txBody>
        </p:sp>
      </p:grpSp>
      <p:sp>
        <p:nvSpPr>
          <p:cNvPr id="36" name="TextBox 35"/>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Một số ví dụ</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92138" y="4130675"/>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101922">
                  <a:extLst>
                    <a:ext uri="{9D8B030D-6E8A-4147-A177-3AD203B41FA5}">
                      <a16:colId xmlns:a16="http://schemas.microsoft.com/office/drawing/2014/main" val="20005"/>
                    </a:ext>
                  </a:extLst>
                </a:gridCol>
                <a:gridCol w="902694">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u</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r</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s</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x</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y</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z</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w</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nvGraphicFramePr>
        <p:xfrm>
          <a:off x="592138" y="4648200"/>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101922">
                  <a:extLst>
                    <a:ext uri="{9D8B030D-6E8A-4147-A177-3AD203B41FA5}">
                      <a16:colId xmlns:a16="http://schemas.microsoft.com/office/drawing/2014/main" val="20005"/>
                    </a:ext>
                  </a:extLst>
                </a:gridCol>
                <a:gridCol w="902694">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FF"/>
                          </a:solidFill>
                          <a:effectLst/>
                          <a:latin typeface="Arial" charset="0"/>
                        </a:rPr>
                        <a:t>0*</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nvGraphicFramePr>
        <p:xfrm>
          <a:off x="592138" y="5181600"/>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101922">
                  <a:extLst>
                    <a:ext uri="{9D8B030D-6E8A-4147-A177-3AD203B41FA5}">
                      <a16:colId xmlns:a16="http://schemas.microsoft.com/office/drawing/2014/main" val="20005"/>
                    </a:ext>
                  </a:extLst>
                </a:gridCol>
                <a:gridCol w="902694">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(4,u</a:t>
                      </a:r>
                      <a:r>
                        <a:rPr kumimoji="0" lang="en-US" sz="2400" b="0" i="0" u="none" strike="noStrike" cap="none" normalizeH="0" baseline="-25000">
                          <a:ln>
                            <a:noFill/>
                          </a:ln>
                          <a:solidFill>
                            <a:schemeClr val="tx1"/>
                          </a:solidFill>
                          <a:effectLst/>
                          <a:latin typeface="Arial" charset="0"/>
                        </a:rPr>
                        <a:t>0</a:t>
                      </a:r>
                      <a:r>
                        <a:rPr kumimoji="0" lang="en-US" sz="2400" b="0" i="0" u="none" strike="noStrike" cap="none" normalizeH="0" baseline="0">
                          <a:ln>
                            <a:noFill/>
                          </a:ln>
                          <a:solidFill>
                            <a:schemeClr val="tx1"/>
                          </a:solidFill>
                          <a:effectLst/>
                          <a:latin typeface="Arial" charset="0"/>
                        </a:rPr>
                        <a:t>)</a:t>
                      </a:r>
                      <a:endParaRPr kumimoji="0" lang="en-US" sz="2400" b="0" i="0" u="none" strike="noStrike" cap="none" normalizeH="0" baseline="-25000">
                        <a:ln>
                          <a:noFill/>
                        </a:ln>
                        <a:solidFill>
                          <a:schemeClr val="tx1"/>
                        </a:solidFill>
                        <a:effectLst/>
                        <a:latin typeface="Arial" charset="0"/>
                      </a:endParaRP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rPr>
                        <a:t>(1,u</a:t>
                      </a:r>
                      <a:r>
                        <a:rPr kumimoji="0" lang="en-US" sz="2400" b="1" i="0" u="none" strike="noStrike" cap="none" normalizeH="0" baseline="-25000">
                          <a:ln>
                            <a:noFill/>
                          </a:ln>
                          <a:solidFill>
                            <a:srgbClr val="0000FF"/>
                          </a:solidFill>
                          <a:effectLst/>
                          <a:latin typeface="Arial" charset="0"/>
                        </a:rPr>
                        <a:t>0</a:t>
                      </a:r>
                      <a:r>
                        <a:rPr kumimoji="0" lang="en-US" sz="2400" b="1" i="0" u="none" strike="noStrike" cap="none" normalizeH="0" baseline="0">
                          <a:ln>
                            <a:noFill/>
                          </a:ln>
                          <a:solidFill>
                            <a:srgbClr val="0000FF"/>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0" name="Table 39"/>
          <p:cNvGraphicFramePr>
            <a:graphicFrameLocks noGrp="1"/>
          </p:cNvGraphicFramePr>
          <p:nvPr/>
        </p:nvGraphicFramePr>
        <p:xfrm>
          <a:off x="587375" y="5715000"/>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106685">
                  <a:extLst>
                    <a:ext uri="{9D8B030D-6E8A-4147-A177-3AD203B41FA5}">
                      <a16:colId xmlns:a16="http://schemas.microsoft.com/office/drawing/2014/main" val="20005"/>
                    </a:ext>
                  </a:extLst>
                </a:gridCol>
                <a:gridCol w="897931">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rPr>
                        <a:t>(3,y)*</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r>
                        <a:rPr kumimoji="0" lang="en-US" sz="2800" b="0" i="0" u="none" strike="noStrike" cap="none" normalizeH="0" baseline="0">
                          <a:ln>
                            <a:noFill/>
                          </a:ln>
                          <a:solidFill>
                            <a:schemeClr val="tx1"/>
                          </a:solidFill>
                          <a:effectLst/>
                          <a:latin typeface="Arial" charset="0"/>
                          <a:sym typeface="Symbol" pitchFamily="18" charset="2"/>
                        </a:rPr>
                        <a:t>,y)</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25682" name="Group 38"/>
          <p:cNvGrpSpPr>
            <a:grpSpLocks/>
          </p:cNvGrpSpPr>
          <p:nvPr/>
        </p:nvGrpSpPr>
        <p:grpSpPr bwMode="auto">
          <a:xfrm>
            <a:off x="1143000" y="196850"/>
            <a:ext cx="6505575" cy="3841750"/>
            <a:chOff x="1512596" y="2859088"/>
            <a:chExt cx="6123760" cy="3146931"/>
          </a:xfrm>
        </p:grpSpPr>
        <p:sp>
          <p:nvSpPr>
            <p:cNvPr id="25686" name="Line 5"/>
            <p:cNvSpPr>
              <a:spLocks noChangeShapeType="1"/>
            </p:cNvSpPr>
            <p:nvPr/>
          </p:nvSpPr>
          <p:spPr bwMode="auto">
            <a:xfrm flipV="1">
              <a:off x="1905000" y="3505200"/>
              <a:ext cx="1219200" cy="9144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5687" name="Line 6"/>
            <p:cNvSpPr>
              <a:spLocks noChangeShapeType="1"/>
            </p:cNvSpPr>
            <p:nvPr/>
          </p:nvSpPr>
          <p:spPr bwMode="auto">
            <a:xfrm flipV="1">
              <a:off x="3124200" y="3429000"/>
              <a:ext cx="22860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8" name="Line 8"/>
            <p:cNvSpPr>
              <a:spLocks noChangeShapeType="1"/>
            </p:cNvSpPr>
            <p:nvPr/>
          </p:nvSpPr>
          <p:spPr bwMode="auto">
            <a:xfrm>
              <a:off x="1905000" y="4419600"/>
              <a:ext cx="1066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9" name="Line 10"/>
            <p:cNvSpPr>
              <a:spLocks noChangeShapeType="1"/>
            </p:cNvSpPr>
            <p:nvPr/>
          </p:nvSpPr>
          <p:spPr bwMode="auto">
            <a:xfrm flipV="1">
              <a:off x="2956134" y="5486400"/>
              <a:ext cx="4223022" cy="116"/>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5690" name="Line 11"/>
            <p:cNvSpPr>
              <a:spLocks noChangeShapeType="1"/>
            </p:cNvSpPr>
            <p:nvPr/>
          </p:nvSpPr>
          <p:spPr bwMode="auto">
            <a:xfrm>
              <a:off x="5410200" y="3429000"/>
              <a:ext cx="990600"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1" name="Line 13"/>
            <p:cNvSpPr>
              <a:spLocks noChangeShapeType="1"/>
            </p:cNvSpPr>
            <p:nvPr/>
          </p:nvSpPr>
          <p:spPr bwMode="auto">
            <a:xfrm>
              <a:off x="6400800" y="4114800"/>
              <a:ext cx="7620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2" name="Line 68"/>
            <p:cNvSpPr>
              <a:spLocks noChangeShapeType="1"/>
            </p:cNvSpPr>
            <p:nvPr/>
          </p:nvSpPr>
          <p:spPr bwMode="auto">
            <a:xfrm flipH="1">
              <a:off x="2971800" y="3505200"/>
              <a:ext cx="1524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3" name="Line 69"/>
            <p:cNvSpPr>
              <a:spLocks noChangeShapeType="1"/>
            </p:cNvSpPr>
            <p:nvPr/>
          </p:nvSpPr>
          <p:spPr bwMode="auto">
            <a:xfrm>
              <a:off x="3124200" y="3505200"/>
              <a:ext cx="137160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4" name="Line 70"/>
            <p:cNvSpPr>
              <a:spLocks noChangeShapeType="1"/>
            </p:cNvSpPr>
            <p:nvPr/>
          </p:nvSpPr>
          <p:spPr bwMode="auto">
            <a:xfrm flipV="1">
              <a:off x="4495800" y="3429000"/>
              <a:ext cx="838200" cy="1219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5695" name="Line 72"/>
            <p:cNvSpPr>
              <a:spLocks noChangeShapeType="1"/>
            </p:cNvSpPr>
            <p:nvPr/>
          </p:nvSpPr>
          <p:spPr bwMode="auto">
            <a:xfrm>
              <a:off x="4495800" y="4648200"/>
              <a:ext cx="762000" cy="838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5696" name="Line 73"/>
            <p:cNvSpPr>
              <a:spLocks noChangeShapeType="1"/>
            </p:cNvSpPr>
            <p:nvPr/>
          </p:nvSpPr>
          <p:spPr bwMode="auto">
            <a:xfrm flipV="1">
              <a:off x="4495800" y="4114800"/>
              <a:ext cx="1905000" cy="5334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5697" name="Line 75"/>
            <p:cNvSpPr>
              <a:spLocks noChangeShapeType="1"/>
            </p:cNvSpPr>
            <p:nvPr/>
          </p:nvSpPr>
          <p:spPr bwMode="auto">
            <a:xfrm flipH="1">
              <a:off x="2971800" y="3505200"/>
              <a:ext cx="152400" cy="1981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5698" name="Text Box 82"/>
            <p:cNvSpPr txBox="1">
              <a:spLocks noChangeArrowheads="1"/>
            </p:cNvSpPr>
            <p:nvPr/>
          </p:nvSpPr>
          <p:spPr bwMode="auto">
            <a:xfrm>
              <a:off x="3946525" y="2935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7</a:t>
              </a:r>
            </a:p>
          </p:txBody>
        </p:sp>
        <p:sp>
          <p:nvSpPr>
            <p:cNvPr id="25699" name="Text Box 83"/>
            <p:cNvSpPr txBox="1">
              <a:spLocks noChangeArrowheads="1"/>
            </p:cNvSpPr>
            <p:nvPr/>
          </p:nvSpPr>
          <p:spPr bwMode="auto">
            <a:xfrm>
              <a:off x="5851525" y="3316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1</a:t>
              </a:r>
            </a:p>
          </p:txBody>
        </p:sp>
        <p:sp>
          <p:nvSpPr>
            <p:cNvPr id="25700" name="Text Box 84"/>
            <p:cNvSpPr txBox="1">
              <a:spLocks noChangeArrowheads="1"/>
            </p:cNvSpPr>
            <p:nvPr/>
          </p:nvSpPr>
          <p:spPr bwMode="auto">
            <a:xfrm>
              <a:off x="6689725" y="4383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5701" name="Text Box 85"/>
            <p:cNvSpPr txBox="1">
              <a:spLocks noChangeArrowheads="1"/>
            </p:cNvSpPr>
            <p:nvPr/>
          </p:nvSpPr>
          <p:spPr bwMode="auto">
            <a:xfrm>
              <a:off x="6080125" y="5486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5</a:t>
              </a:r>
            </a:p>
          </p:txBody>
        </p:sp>
        <p:sp>
          <p:nvSpPr>
            <p:cNvPr id="25702" name="Text Box 86"/>
            <p:cNvSpPr txBox="1">
              <a:spLocks noChangeArrowheads="1"/>
            </p:cNvSpPr>
            <p:nvPr/>
          </p:nvSpPr>
          <p:spPr bwMode="auto">
            <a:xfrm>
              <a:off x="3946525" y="5449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5703" name="Text Box 87"/>
            <p:cNvSpPr txBox="1">
              <a:spLocks noChangeArrowheads="1"/>
            </p:cNvSpPr>
            <p:nvPr/>
          </p:nvSpPr>
          <p:spPr bwMode="auto">
            <a:xfrm>
              <a:off x="2193925" y="4840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1</a:t>
              </a:r>
            </a:p>
          </p:txBody>
        </p:sp>
        <p:sp>
          <p:nvSpPr>
            <p:cNvPr id="25704" name="Text Box 88"/>
            <p:cNvSpPr txBox="1">
              <a:spLocks noChangeArrowheads="1"/>
            </p:cNvSpPr>
            <p:nvPr/>
          </p:nvSpPr>
          <p:spPr bwMode="auto">
            <a:xfrm>
              <a:off x="3032125" y="4383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2</a:t>
              </a:r>
            </a:p>
          </p:txBody>
        </p:sp>
        <p:sp>
          <p:nvSpPr>
            <p:cNvPr id="25705" name="Text Box 89"/>
            <p:cNvSpPr txBox="1">
              <a:spLocks noChangeArrowheads="1"/>
            </p:cNvSpPr>
            <p:nvPr/>
          </p:nvSpPr>
          <p:spPr bwMode="auto">
            <a:xfrm>
              <a:off x="3794125" y="3773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5706" name="Text Box 90"/>
            <p:cNvSpPr txBox="1">
              <a:spLocks noChangeArrowheads="1"/>
            </p:cNvSpPr>
            <p:nvPr/>
          </p:nvSpPr>
          <p:spPr bwMode="auto">
            <a:xfrm>
              <a:off x="4673285" y="3621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5707" name="Text Box 91"/>
            <p:cNvSpPr txBox="1">
              <a:spLocks noChangeArrowheads="1"/>
            </p:cNvSpPr>
            <p:nvPr/>
          </p:nvSpPr>
          <p:spPr bwMode="auto">
            <a:xfrm>
              <a:off x="5622925" y="4306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1</a:t>
              </a:r>
            </a:p>
          </p:txBody>
        </p:sp>
        <p:sp>
          <p:nvSpPr>
            <p:cNvPr id="25708" name="Text Box 92"/>
            <p:cNvSpPr txBox="1">
              <a:spLocks noChangeArrowheads="1"/>
            </p:cNvSpPr>
            <p:nvPr/>
          </p:nvSpPr>
          <p:spPr bwMode="auto">
            <a:xfrm>
              <a:off x="4888471" y="4764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4</a:t>
              </a:r>
            </a:p>
          </p:txBody>
        </p:sp>
        <p:sp>
          <p:nvSpPr>
            <p:cNvPr id="25709" name="Text Box 110"/>
            <p:cNvSpPr txBox="1">
              <a:spLocks noChangeArrowheads="1"/>
            </p:cNvSpPr>
            <p:nvPr/>
          </p:nvSpPr>
          <p:spPr bwMode="auto">
            <a:xfrm>
              <a:off x="1512596" y="400862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u</a:t>
              </a:r>
            </a:p>
          </p:txBody>
        </p:sp>
        <p:sp>
          <p:nvSpPr>
            <p:cNvPr id="25710" name="Text Box 111"/>
            <p:cNvSpPr txBox="1">
              <a:spLocks noChangeArrowheads="1"/>
            </p:cNvSpPr>
            <p:nvPr/>
          </p:nvSpPr>
          <p:spPr bwMode="auto">
            <a:xfrm>
              <a:off x="2955925" y="3009933"/>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r</a:t>
              </a:r>
            </a:p>
          </p:txBody>
        </p:sp>
        <p:sp>
          <p:nvSpPr>
            <p:cNvPr id="25711" name="Text Box 112"/>
            <p:cNvSpPr txBox="1">
              <a:spLocks noChangeArrowheads="1"/>
            </p:cNvSpPr>
            <p:nvPr/>
          </p:nvSpPr>
          <p:spPr bwMode="auto">
            <a:xfrm>
              <a:off x="5241925" y="2859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s</a:t>
              </a:r>
            </a:p>
          </p:txBody>
        </p:sp>
        <p:sp>
          <p:nvSpPr>
            <p:cNvPr id="25712" name="Text Box 113"/>
            <p:cNvSpPr txBox="1">
              <a:spLocks noChangeArrowheads="1"/>
            </p:cNvSpPr>
            <p:nvPr/>
          </p:nvSpPr>
          <p:spPr bwMode="auto">
            <a:xfrm>
              <a:off x="6384925" y="3773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x</a:t>
              </a:r>
            </a:p>
          </p:txBody>
        </p:sp>
        <p:sp>
          <p:nvSpPr>
            <p:cNvPr id="25713" name="Text Box 114"/>
            <p:cNvSpPr txBox="1">
              <a:spLocks noChangeArrowheads="1"/>
            </p:cNvSpPr>
            <p:nvPr/>
          </p:nvSpPr>
          <p:spPr bwMode="auto">
            <a:xfrm>
              <a:off x="7179156" y="5253340"/>
              <a:ext cx="457200" cy="3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w</a:t>
              </a:r>
            </a:p>
          </p:txBody>
        </p:sp>
        <p:sp>
          <p:nvSpPr>
            <p:cNvPr id="25714" name="Text Box 115"/>
            <p:cNvSpPr txBox="1">
              <a:spLocks noChangeArrowheads="1"/>
            </p:cNvSpPr>
            <p:nvPr/>
          </p:nvSpPr>
          <p:spPr bwMode="auto">
            <a:xfrm>
              <a:off x="5165725" y="5373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z</a:t>
              </a:r>
            </a:p>
          </p:txBody>
        </p:sp>
        <p:sp>
          <p:nvSpPr>
            <p:cNvPr id="25715" name="Text Box 119"/>
            <p:cNvSpPr txBox="1">
              <a:spLocks noChangeArrowheads="1"/>
            </p:cNvSpPr>
            <p:nvPr/>
          </p:nvSpPr>
          <p:spPr bwMode="auto">
            <a:xfrm>
              <a:off x="2969261" y="554881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y</a:t>
              </a:r>
            </a:p>
          </p:txBody>
        </p:sp>
        <p:sp>
          <p:nvSpPr>
            <p:cNvPr id="25716" name="Text Box 120"/>
            <p:cNvSpPr txBox="1">
              <a:spLocks noChangeArrowheads="1"/>
            </p:cNvSpPr>
            <p:nvPr/>
          </p:nvSpPr>
          <p:spPr bwMode="auto">
            <a:xfrm>
              <a:off x="4327525" y="45720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t</a:t>
              </a:r>
            </a:p>
          </p:txBody>
        </p:sp>
        <p:sp>
          <p:nvSpPr>
            <p:cNvPr id="25717" name="Text Box 87"/>
            <p:cNvSpPr txBox="1">
              <a:spLocks noChangeArrowheads="1"/>
            </p:cNvSpPr>
            <p:nvPr/>
          </p:nvSpPr>
          <p:spPr bwMode="auto">
            <a:xfrm>
              <a:off x="2093750" y="3577571"/>
              <a:ext cx="335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4</a:t>
              </a:r>
            </a:p>
          </p:txBody>
        </p:sp>
      </p:grpSp>
      <p:sp>
        <p:nvSpPr>
          <p:cNvPr id="3" name="Oval 2"/>
          <p:cNvSpPr/>
          <p:nvPr/>
        </p:nvSpPr>
        <p:spPr>
          <a:xfrm>
            <a:off x="1425575" y="1905000"/>
            <a:ext cx="268288" cy="3381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8" name="Oval 147"/>
          <p:cNvSpPr/>
          <p:nvPr/>
        </p:nvSpPr>
        <p:spPr>
          <a:xfrm>
            <a:off x="2541588" y="3235325"/>
            <a:ext cx="269875" cy="3381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9" name="Oval 148"/>
          <p:cNvSpPr/>
          <p:nvPr/>
        </p:nvSpPr>
        <p:spPr>
          <a:xfrm>
            <a:off x="2711450" y="815975"/>
            <a:ext cx="268288" cy="3381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8" grpId="0" animBg="1"/>
      <p:bldP spid="1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38"/>
          <p:cNvGrpSpPr>
            <a:grpSpLocks/>
          </p:cNvGrpSpPr>
          <p:nvPr/>
        </p:nvGrpSpPr>
        <p:grpSpPr bwMode="auto">
          <a:xfrm>
            <a:off x="2057400" y="-76200"/>
            <a:ext cx="5595938" cy="2133600"/>
            <a:chOff x="1584325" y="2859088"/>
            <a:chExt cx="6111875" cy="3084512"/>
          </a:xfrm>
        </p:grpSpPr>
        <p:sp>
          <p:nvSpPr>
            <p:cNvPr id="26815" name="Line 5"/>
            <p:cNvSpPr>
              <a:spLocks noChangeShapeType="1"/>
            </p:cNvSpPr>
            <p:nvPr/>
          </p:nvSpPr>
          <p:spPr bwMode="auto">
            <a:xfrm flipV="1">
              <a:off x="1905000" y="3505200"/>
              <a:ext cx="1219200" cy="9144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816" name="Line 6"/>
            <p:cNvSpPr>
              <a:spLocks noChangeShapeType="1"/>
            </p:cNvSpPr>
            <p:nvPr/>
          </p:nvSpPr>
          <p:spPr bwMode="auto">
            <a:xfrm flipV="1">
              <a:off x="3124200" y="3429000"/>
              <a:ext cx="22860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17" name="Line 8"/>
            <p:cNvSpPr>
              <a:spLocks noChangeShapeType="1"/>
            </p:cNvSpPr>
            <p:nvPr/>
          </p:nvSpPr>
          <p:spPr bwMode="auto">
            <a:xfrm>
              <a:off x="1905000" y="4419600"/>
              <a:ext cx="1066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18" name="Line 10"/>
            <p:cNvSpPr>
              <a:spLocks noChangeShapeType="1"/>
            </p:cNvSpPr>
            <p:nvPr/>
          </p:nvSpPr>
          <p:spPr bwMode="auto">
            <a:xfrm>
              <a:off x="2895600" y="5486400"/>
              <a:ext cx="4343400" cy="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819" name="Line 11"/>
            <p:cNvSpPr>
              <a:spLocks noChangeShapeType="1"/>
            </p:cNvSpPr>
            <p:nvPr/>
          </p:nvSpPr>
          <p:spPr bwMode="auto">
            <a:xfrm>
              <a:off x="5410200" y="3429000"/>
              <a:ext cx="990600"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20" name="Line 13"/>
            <p:cNvSpPr>
              <a:spLocks noChangeShapeType="1"/>
            </p:cNvSpPr>
            <p:nvPr/>
          </p:nvSpPr>
          <p:spPr bwMode="auto">
            <a:xfrm>
              <a:off x="6400800" y="4114800"/>
              <a:ext cx="7620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21" name="Line 68"/>
            <p:cNvSpPr>
              <a:spLocks noChangeShapeType="1"/>
            </p:cNvSpPr>
            <p:nvPr/>
          </p:nvSpPr>
          <p:spPr bwMode="auto">
            <a:xfrm flipH="1">
              <a:off x="2971800" y="3505200"/>
              <a:ext cx="1524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22" name="Line 69"/>
            <p:cNvSpPr>
              <a:spLocks noChangeShapeType="1"/>
            </p:cNvSpPr>
            <p:nvPr/>
          </p:nvSpPr>
          <p:spPr bwMode="auto">
            <a:xfrm>
              <a:off x="3124200" y="3505200"/>
              <a:ext cx="137160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23" name="Line 70"/>
            <p:cNvSpPr>
              <a:spLocks noChangeShapeType="1"/>
            </p:cNvSpPr>
            <p:nvPr/>
          </p:nvSpPr>
          <p:spPr bwMode="auto">
            <a:xfrm flipV="1">
              <a:off x="4495800" y="3429000"/>
              <a:ext cx="838200" cy="1219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824" name="Line 72"/>
            <p:cNvSpPr>
              <a:spLocks noChangeShapeType="1"/>
            </p:cNvSpPr>
            <p:nvPr/>
          </p:nvSpPr>
          <p:spPr bwMode="auto">
            <a:xfrm>
              <a:off x="4495800" y="4648200"/>
              <a:ext cx="762000" cy="838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825" name="Line 73"/>
            <p:cNvSpPr>
              <a:spLocks noChangeShapeType="1"/>
            </p:cNvSpPr>
            <p:nvPr/>
          </p:nvSpPr>
          <p:spPr bwMode="auto">
            <a:xfrm flipV="1">
              <a:off x="4495800" y="4114800"/>
              <a:ext cx="1905000" cy="5334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826" name="Line 75"/>
            <p:cNvSpPr>
              <a:spLocks noChangeShapeType="1"/>
            </p:cNvSpPr>
            <p:nvPr/>
          </p:nvSpPr>
          <p:spPr bwMode="auto">
            <a:xfrm flipH="1">
              <a:off x="2971800" y="3505200"/>
              <a:ext cx="152400" cy="1981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827" name="Text Box 82"/>
            <p:cNvSpPr txBox="1">
              <a:spLocks noChangeArrowheads="1"/>
            </p:cNvSpPr>
            <p:nvPr/>
          </p:nvSpPr>
          <p:spPr bwMode="auto">
            <a:xfrm>
              <a:off x="3946525" y="2935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7</a:t>
              </a:r>
            </a:p>
          </p:txBody>
        </p:sp>
        <p:sp>
          <p:nvSpPr>
            <p:cNvPr id="26828" name="Text Box 83"/>
            <p:cNvSpPr txBox="1">
              <a:spLocks noChangeArrowheads="1"/>
            </p:cNvSpPr>
            <p:nvPr/>
          </p:nvSpPr>
          <p:spPr bwMode="auto">
            <a:xfrm>
              <a:off x="5851525" y="3316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1</a:t>
              </a:r>
            </a:p>
          </p:txBody>
        </p:sp>
        <p:sp>
          <p:nvSpPr>
            <p:cNvPr id="26829" name="Text Box 84"/>
            <p:cNvSpPr txBox="1">
              <a:spLocks noChangeArrowheads="1"/>
            </p:cNvSpPr>
            <p:nvPr/>
          </p:nvSpPr>
          <p:spPr bwMode="auto">
            <a:xfrm>
              <a:off x="6689725" y="4383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6830" name="Text Box 85"/>
            <p:cNvSpPr txBox="1">
              <a:spLocks noChangeArrowheads="1"/>
            </p:cNvSpPr>
            <p:nvPr/>
          </p:nvSpPr>
          <p:spPr bwMode="auto">
            <a:xfrm>
              <a:off x="6080125" y="5486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5</a:t>
              </a:r>
            </a:p>
          </p:txBody>
        </p:sp>
        <p:sp>
          <p:nvSpPr>
            <p:cNvPr id="26831" name="Text Box 86"/>
            <p:cNvSpPr txBox="1">
              <a:spLocks noChangeArrowheads="1"/>
            </p:cNvSpPr>
            <p:nvPr/>
          </p:nvSpPr>
          <p:spPr bwMode="auto">
            <a:xfrm>
              <a:off x="3946525" y="5449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6832" name="Text Box 87"/>
            <p:cNvSpPr txBox="1">
              <a:spLocks noChangeArrowheads="1"/>
            </p:cNvSpPr>
            <p:nvPr/>
          </p:nvSpPr>
          <p:spPr bwMode="auto">
            <a:xfrm>
              <a:off x="2193925" y="4840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1</a:t>
              </a:r>
            </a:p>
          </p:txBody>
        </p:sp>
        <p:sp>
          <p:nvSpPr>
            <p:cNvPr id="26833" name="Text Box 88"/>
            <p:cNvSpPr txBox="1">
              <a:spLocks noChangeArrowheads="1"/>
            </p:cNvSpPr>
            <p:nvPr/>
          </p:nvSpPr>
          <p:spPr bwMode="auto">
            <a:xfrm>
              <a:off x="3032125" y="4383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2</a:t>
              </a:r>
            </a:p>
          </p:txBody>
        </p:sp>
        <p:sp>
          <p:nvSpPr>
            <p:cNvPr id="26834" name="Text Box 89"/>
            <p:cNvSpPr txBox="1">
              <a:spLocks noChangeArrowheads="1"/>
            </p:cNvSpPr>
            <p:nvPr/>
          </p:nvSpPr>
          <p:spPr bwMode="auto">
            <a:xfrm>
              <a:off x="3794125" y="3773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6835" name="Text Box 90"/>
            <p:cNvSpPr txBox="1">
              <a:spLocks noChangeArrowheads="1"/>
            </p:cNvSpPr>
            <p:nvPr/>
          </p:nvSpPr>
          <p:spPr bwMode="auto">
            <a:xfrm>
              <a:off x="4673285" y="3621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3</a:t>
              </a:r>
            </a:p>
          </p:txBody>
        </p:sp>
        <p:sp>
          <p:nvSpPr>
            <p:cNvPr id="26836" name="Text Box 91"/>
            <p:cNvSpPr txBox="1">
              <a:spLocks noChangeArrowheads="1"/>
            </p:cNvSpPr>
            <p:nvPr/>
          </p:nvSpPr>
          <p:spPr bwMode="auto">
            <a:xfrm>
              <a:off x="5622925" y="4306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1</a:t>
              </a:r>
            </a:p>
          </p:txBody>
        </p:sp>
        <p:sp>
          <p:nvSpPr>
            <p:cNvPr id="26837" name="Text Box 92"/>
            <p:cNvSpPr txBox="1">
              <a:spLocks noChangeArrowheads="1"/>
            </p:cNvSpPr>
            <p:nvPr/>
          </p:nvSpPr>
          <p:spPr bwMode="auto">
            <a:xfrm>
              <a:off x="4888471" y="4764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4</a:t>
              </a:r>
            </a:p>
          </p:txBody>
        </p:sp>
        <p:sp>
          <p:nvSpPr>
            <p:cNvPr id="26838" name="Text Box 110"/>
            <p:cNvSpPr txBox="1">
              <a:spLocks noChangeArrowheads="1"/>
            </p:cNvSpPr>
            <p:nvPr/>
          </p:nvSpPr>
          <p:spPr bwMode="auto">
            <a:xfrm>
              <a:off x="1584325" y="4078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u</a:t>
              </a:r>
            </a:p>
          </p:txBody>
        </p:sp>
        <p:sp>
          <p:nvSpPr>
            <p:cNvPr id="26839" name="Text Box 111"/>
            <p:cNvSpPr txBox="1">
              <a:spLocks noChangeArrowheads="1"/>
            </p:cNvSpPr>
            <p:nvPr/>
          </p:nvSpPr>
          <p:spPr bwMode="auto">
            <a:xfrm>
              <a:off x="2916036" y="2969249"/>
              <a:ext cx="285750"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r</a:t>
              </a:r>
            </a:p>
          </p:txBody>
        </p:sp>
        <p:sp>
          <p:nvSpPr>
            <p:cNvPr id="26840" name="Text Box 112"/>
            <p:cNvSpPr txBox="1">
              <a:spLocks noChangeArrowheads="1"/>
            </p:cNvSpPr>
            <p:nvPr/>
          </p:nvSpPr>
          <p:spPr bwMode="auto">
            <a:xfrm>
              <a:off x="5241925" y="2859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s</a:t>
              </a:r>
            </a:p>
          </p:txBody>
        </p:sp>
        <p:sp>
          <p:nvSpPr>
            <p:cNvPr id="26841" name="Text Box 113"/>
            <p:cNvSpPr txBox="1">
              <a:spLocks noChangeArrowheads="1"/>
            </p:cNvSpPr>
            <p:nvPr/>
          </p:nvSpPr>
          <p:spPr bwMode="auto">
            <a:xfrm>
              <a:off x="6384925" y="3773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x</a:t>
              </a:r>
            </a:p>
          </p:txBody>
        </p:sp>
        <p:sp>
          <p:nvSpPr>
            <p:cNvPr id="26842" name="Text Box 114"/>
            <p:cNvSpPr txBox="1">
              <a:spLocks noChangeArrowheads="1"/>
            </p:cNvSpPr>
            <p:nvPr/>
          </p:nvSpPr>
          <p:spPr bwMode="auto">
            <a:xfrm>
              <a:off x="7291388" y="52212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w</a:t>
              </a:r>
            </a:p>
          </p:txBody>
        </p:sp>
        <p:sp>
          <p:nvSpPr>
            <p:cNvPr id="26843" name="Text Box 115"/>
            <p:cNvSpPr txBox="1">
              <a:spLocks noChangeArrowheads="1"/>
            </p:cNvSpPr>
            <p:nvPr/>
          </p:nvSpPr>
          <p:spPr bwMode="auto">
            <a:xfrm>
              <a:off x="5165725" y="5373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z</a:t>
              </a:r>
            </a:p>
          </p:txBody>
        </p:sp>
        <p:sp>
          <p:nvSpPr>
            <p:cNvPr id="26844" name="Text Box 119"/>
            <p:cNvSpPr txBox="1">
              <a:spLocks noChangeArrowheads="1"/>
            </p:cNvSpPr>
            <p:nvPr/>
          </p:nvSpPr>
          <p:spPr bwMode="auto">
            <a:xfrm>
              <a:off x="2879725" y="54498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y</a:t>
              </a:r>
            </a:p>
          </p:txBody>
        </p:sp>
        <p:sp>
          <p:nvSpPr>
            <p:cNvPr id="26845" name="Text Box 120"/>
            <p:cNvSpPr txBox="1">
              <a:spLocks noChangeArrowheads="1"/>
            </p:cNvSpPr>
            <p:nvPr/>
          </p:nvSpPr>
          <p:spPr bwMode="auto">
            <a:xfrm>
              <a:off x="4327525" y="45720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t</a:t>
              </a:r>
            </a:p>
          </p:txBody>
        </p:sp>
        <p:sp>
          <p:nvSpPr>
            <p:cNvPr id="26846" name="Text Box 87"/>
            <p:cNvSpPr txBox="1">
              <a:spLocks noChangeArrowheads="1"/>
            </p:cNvSpPr>
            <p:nvPr/>
          </p:nvSpPr>
          <p:spPr bwMode="auto">
            <a:xfrm>
              <a:off x="2093750" y="3577571"/>
              <a:ext cx="335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chemeClr val="tx2"/>
                  </a:solidFill>
                  <a:latin typeface="Arial" charset="0"/>
                </a:rPr>
                <a:t>4</a:t>
              </a:r>
            </a:p>
          </p:txBody>
        </p:sp>
      </p:grpSp>
      <p:graphicFrame>
        <p:nvGraphicFramePr>
          <p:cNvPr id="69" name="Table 68"/>
          <p:cNvGraphicFramePr>
            <a:graphicFrameLocks noGrp="1"/>
          </p:cNvGraphicFramePr>
          <p:nvPr/>
        </p:nvGraphicFramePr>
        <p:xfrm>
          <a:off x="592138" y="2133600"/>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u</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r</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s</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x</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y</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z</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w</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0" name="Table 69"/>
          <p:cNvGraphicFramePr>
            <a:graphicFrameLocks noGrp="1"/>
          </p:cNvGraphicFramePr>
          <p:nvPr/>
        </p:nvGraphicFramePr>
        <p:xfrm>
          <a:off x="592138" y="2667000"/>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FF"/>
                          </a:solidFill>
                          <a:effectLst/>
                          <a:latin typeface="Arial" charset="0"/>
                        </a:rPr>
                        <a:t>0*</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1" name="Table 70"/>
          <p:cNvGraphicFramePr>
            <a:graphicFrameLocks noGrp="1"/>
          </p:cNvGraphicFramePr>
          <p:nvPr/>
        </p:nvGraphicFramePr>
        <p:xfrm>
          <a:off x="592138" y="3200400"/>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(4,u</a:t>
                      </a:r>
                      <a:r>
                        <a:rPr kumimoji="0" lang="en-US" sz="2400" b="0" i="0" u="none" strike="noStrike" cap="none" normalizeH="0" baseline="-25000">
                          <a:ln>
                            <a:noFill/>
                          </a:ln>
                          <a:solidFill>
                            <a:schemeClr val="tx1"/>
                          </a:solidFill>
                          <a:effectLst/>
                          <a:latin typeface="Arial" charset="0"/>
                        </a:rPr>
                        <a:t>0</a:t>
                      </a:r>
                      <a:r>
                        <a:rPr kumimoji="0" lang="en-US" sz="2400" b="0" i="0" u="none" strike="noStrike" cap="none" normalizeH="0" baseline="0">
                          <a:ln>
                            <a:noFill/>
                          </a:ln>
                          <a:solidFill>
                            <a:schemeClr val="tx1"/>
                          </a:solidFill>
                          <a:effectLst/>
                          <a:latin typeface="Arial" charset="0"/>
                        </a:rPr>
                        <a:t>)</a:t>
                      </a:r>
                      <a:endParaRPr kumimoji="0" lang="en-US" sz="2400" b="0" i="0" u="none" strike="noStrike" cap="none" normalizeH="0" baseline="-25000">
                        <a:ln>
                          <a:noFill/>
                        </a:ln>
                        <a:solidFill>
                          <a:schemeClr val="tx1"/>
                        </a:solidFill>
                        <a:effectLst/>
                        <a:latin typeface="Arial" charset="0"/>
                      </a:endParaRP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rPr>
                        <a:t>(1u</a:t>
                      </a:r>
                      <a:r>
                        <a:rPr kumimoji="0" lang="en-US" sz="2400" b="1" i="0" u="none" strike="noStrike" cap="none" normalizeH="0" baseline="-25000">
                          <a:ln>
                            <a:noFill/>
                          </a:ln>
                          <a:solidFill>
                            <a:srgbClr val="0000FF"/>
                          </a:solidFill>
                          <a:effectLst/>
                          <a:latin typeface="Arial" charset="0"/>
                        </a:rPr>
                        <a:t>0</a:t>
                      </a:r>
                      <a:r>
                        <a:rPr kumimoji="0" lang="en-US" sz="2400" b="1" i="0" u="none" strike="noStrike" cap="none" normalizeH="0" baseline="0">
                          <a:ln>
                            <a:noFill/>
                          </a:ln>
                          <a:solidFill>
                            <a:srgbClr val="0000FF"/>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 </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nvGraphicFramePr>
        <p:xfrm>
          <a:off x="587375" y="3733800"/>
          <a:ext cx="8018464" cy="51764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rPr>
                        <a:t>(3,y)*</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r>
                        <a:rPr kumimoji="0" lang="en-US" sz="2800" b="0" i="0" u="none" strike="noStrike" cap="none" normalizeH="0" baseline="0">
                          <a:ln>
                            <a:noFill/>
                          </a:ln>
                          <a:solidFill>
                            <a:schemeClr val="tx1"/>
                          </a:solidFill>
                          <a:effectLst/>
                          <a:latin typeface="Arial" charset="0"/>
                          <a:sym typeface="Symbol" pitchFamily="18" charset="2"/>
                        </a:rPr>
                        <a:t>,y)</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61" marB="454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3" name="Table 72"/>
          <p:cNvGraphicFramePr>
            <a:graphicFrameLocks noGrp="1"/>
          </p:cNvGraphicFramePr>
          <p:nvPr/>
        </p:nvGraphicFramePr>
        <p:xfrm>
          <a:off x="592138" y="4251325"/>
          <a:ext cx="8018464" cy="519113"/>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(10,r)</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(6,r)</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rPr>
                        <a:t>(4,y)*</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809" marB="458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nvGraphicFramePr>
        <p:xfrm>
          <a:off x="592138" y="4783138"/>
          <a:ext cx="8018464" cy="519112"/>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9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(10,r)</a:t>
                      </a:r>
                      <a:endParaRPr kumimoji="0" lang="en-US" sz="2800" b="0" i="0" u="none" strike="noStrike" cap="none" normalizeH="0" baseline="0">
                        <a:ln>
                          <a:noFill/>
                        </a:ln>
                        <a:solidFill>
                          <a:schemeClr val="tx1"/>
                        </a:solidFill>
                        <a:effectLst/>
                        <a:latin typeface="Arial" charset="0"/>
                      </a:endParaRP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FF"/>
                          </a:solidFill>
                          <a:effectLst/>
                          <a:latin typeface="Arial" charset="0"/>
                        </a:rPr>
                        <a:t>(6,r)*</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(9,z)</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nvGraphicFramePr>
        <p:xfrm>
          <a:off x="592138" y="5302250"/>
          <a:ext cx="8018464" cy="517638"/>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rPr>
                        <a:t>(7,t)*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(9,z)</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6" name="Table 75"/>
          <p:cNvGraphicFramePr>
            <a:graphicFrameLocks noGrp="1"/>
          </p:cNvGraphicFramePr>
          <p:nvPr/>
        </p:nvGraphicFramePr>
        <p:xfrm>
          <a:off x="593725" y="5810250"/>
          <a:ext cx="8018464" cy="519113"/>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rPr>
                        <a:t>(8,x)*</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(9,z)</a:t>
                      </a:r>
                    </a:p>
                  </a:txBody>
                  <a:tcPr marT="45809" marB="45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nvGraphicFramePr>
        <p:xfrm>
          <a:off x="592138" y="6323013"/>
          <a:ext cx="8018464" cy="517638"/>
        </p:xfrm>
        <a:graphic>
          <a:graphicData uri="http://schemas.openxmlformats.org/drawingml/2006/table">
            <a:tbl>
              <a:tblPr firstRow="1" bandRow="1">
                <a:tableStyleId>{2D5ABB26-0587-4C30-8999-92F81FD0307C}</a:tableStyleId>
              </a:tblPr>
              <a:tblGrid>
                <a:gridCol w="1002308">
                  <a:extLst>
                    <a:ext uri="{9D8B030D-6E8A-4147-A177-3AD203B41FA5}">
                      <a16:colId xmlns:a16="http://schemas.microsoft.com/office/drawing/2014/main" val="20000"/>
                    </a:ext>
                  </a:extLst>
                </a:gridCol>
                <a:gridCol w="1002308">
                  <a:extLst>
                    <a:ext uri="{9D8B030D-6E8A-4147-A177-3AD203B41FA5}">
                      <a16:colId xmlns:a16="http://schemas.microsoft.com/office/drawing/2014/main" val="20001"/>
                    </a:ext>
                  </a:extLst>
                </a:gridCol>
                <a:gridCol w="1002308">
                  <a:extLst>
                    <a:ext uri="{9D8B030D-6E8A-4147-A177-3AD203B41FA5}">
                      <a16:colId xmlns:a16="http://schemas.microsoft.com/office/drawing/2014/main" val="20002"/>
                    </a:ext>
                  </a:extLst>
                </a:gridCol>
                <a:gridCol w="1002308">
                  <a:extLst>
                    <a:ext uri="{9D8B030D-6E8A-4147-A177-3AD203B41FA5}">
                      <a16:colId xmlns:a16="http://schemas.microsoft.com/office/drawing/2014/main" val="20003"/>
                    </a:ext>
                  </a:extLst>
                </a:gridCol>
                <a:gridCol w="1002308">
                  <a:extLst>
                    <a:ext uri="{9D8B030D-6E8A-4147-A177-3AD203B41FA5}">
                      <a16:colId xmlns:a16="http://schemas.microsoft.com/office/drawing/2014/main" val="20004"/>
                    </a:ext>
                  </a:extLst>
                </a:gridCol>
                <a:gridCol w="1002308">
                  <a:extLst>
                    <a:ext uri="{9D8B030D-6E8A-4147-A177-3AD203B41FA5}">
                      <a16:colId xmlns:a16="http://schemas.microsoft.com/office/drawing/2014/main" val="20005"/>
                    </a:ext>
                  </a:extLst>
                </a:gridCol>
                <a:gridCol w="1002308">
                  <a:extLst>
                    <a:ext uri="{9D8B030D-6E8A-4147-A177-3AD203B41FA5}">
                      <a16:colId xmlns:a16="http://schemas.microsoft.com/office/drawing/2014/main" val="20006"/>
                    </a:ext>
                  </a:extLst>
                </a:gridCol>
                <a:gridCol w="1002308">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000FF"/>
                          </a:solidFill>
                          <a:effectLst/>
                          <a:latin typeface="Arial" charset="0"/>
                        </a:rPr>
                        <a:t>(9,z)*</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8" name="Oval 47"/>
          <p:cNvSpPr/>
          <p:nvPr/>
        </p:nvSpPr>
        <p:spPr>
          <a:xfrm>
            <a:off x="2284413" y="914400"/>
            <a:ext cx="133350" cy="16827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3400425" y="303213"/>
            <a:ext cx="133350" cy="16986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0" name="Oval 49"/>
          <p:cNvSpPr/>
          <p:nvPr/>
        </p:nvSpPr>
        <p:spPr>
          <a:xfrm>
            <a:off x="3209925" y="1643063"/>
            <a:ext cx="133350" cy="16986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4" name="Oval 53"/>
          <p:cNvSpPr/>
          <p:nvPr/>
        </p:nvSpPr>
        <p:spPr>
          <a:xfrm>
            <a:off x="5356225" y="1638300"/>
            <a:ext cx="134938" cy="1698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5" name="Oval 54"/>
          <p:cNvSpPr/>
          <p:nvPr/>
        </p:nvSpPr>
        <p:spPr>
          <a:xfrm>
            <a:off x="4656138" y="1049338"/>
            <a:ext cx="134937" cy="16986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6" name="Oval 55"/>
          <p:cNvSpPr/>
          <p:nvPr/>
        </p:nvSpPr>
        <p:spPr>
          <a:xfrm>
            <a:off x="6388100" y="701675"/>
            <a:ext cx="134938" cy="1698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7" name="Oval 56"/>
          <p:cNvSpPr/>
          <p:nvPr/>
        </p:nvSpPr>
        <p:spPr>
          <a:xfrm>
            <a:off x="5438775" y="201613"/>
            <a:ext cx="134938" cy="16986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8" name="Oval 57"/>
          <p:cNvSpPr/>
          <p:nvPr/>
        </p:nvSpPr>
        <p:spPr>
          <a:xfrm>
            <a:off x="7097713" y="1620838"/>
            <a:ext cx="134937" cy="16986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4" grpId="0" animBg="1"/>
      <p:bldP spid="55" grpId="0" animBg="1"/>
      <p:bldP spid="56" grpId="0" animBg="1"/>
      <p:bldP spid="57" grpId="0" animBg="1"/>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90538" y="1143000"/>
            <a:ext cx="7772400" cy="4419600"/>
          </a:xfrm>
        </p:spPr>
        <p:txBody>
          <a:bodyPr/>
          <a:lstStyle/>
          <a:p>
            <a:pPr eaLnBrk="1" hangingPunct="1">
              <a:buFontTx/>
              <a:buNone/>
            </a:pPr>
            <a:r>
              <a:rPr lang="en-US" altLang="en-US"/>
              <a:t>Cây đường đi</a:t>
            </a:r>
          </a:p>
        </p:txBody>
      </p:sp>
      <p:grpSp>
        <p:nvGrpSpPr>
          <p:cNvPr id="2" name="Group 1"/>
          <p:cNvGrpSpPr>
            <a:grpSpLocks/>
          </p:cNvGrpSpPr>
          <p:nvPr/>
        </p:nvGrpSpPr>
        <p:grpSpPr bwMode="auto">
          <a:xfrm>
            <a:off x="1431925" y="1182688"/>
            <a:ext cx="5480050" cy="4303712"/>
            <a:chOff x="1431925" y="1182688"/>
            <a:chExt cx="5480050" cy="4303712"/>
          </a:xfrm>
        </p:grpSpPr>
        <p:sp>
          <p:nvSpPr>
            <p:cNvPr id="27652" name="Line 4"/>
            <p:cNvSpPr>
              <a:spLocks noChangeShapeType="1"/>
            </p:cNvSpPr>
            <p:nvPr/>
          </p:nvSpPr>
          <p:spPr bwMode="auto">
            <a:xfrm>
              <a:off x="1828800" y="3352800"/>
              <a:ext cx="1143000" cy="1524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3" name="Line 11"/>
            <p:cNvSpPr>
              <a:spLocks noChangeShapeType="1"/>
            </p:cNvSpPr>
            <p:nvPr/>
          </p:nvSpPr>
          <p:spPr bwMode="auto">
            <a:xfrm>
              <a:off x="2971800" y="4876800"/>
              <a:ext cx="19812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4" name="Line 12"/>
            <p:cNvSpPr>
              <a:spLocks noChangeShapeType="1"/>
            </p:cNvSpPr>
            <p:nvPr/>
          </p:nvSpPr>
          <p:spPr bwMode="auto">
            <a:xfrm>
              <a:off x="4953000" y="4876800"/>
              <a:ext cx="18288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5" name="Line 13"/>
            <p:cNvSpPr>
              <a:spLocks noChangeShapeType="1"/>
            </p:cNvSpPr>
            <p:nvPr/>
          </p:nvSpPr>
          <p:spPr bwMode="auto">
            <a:xfrm flipH="1">
              <a:off x="2971800" y="2438400"/>
              <a:ext cx="7620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6" name="Line 14"/>
            <p:cNvSpPr>
              <a:spLocks noChangeShapeType="1"/>
            </p:cNvSpPr>
            <p:nvPr/>
          </p:nvSpPr>
          <p:spPr bwMode="auto">
            <a:xfrm>
              <a:off x="3048000" y="2438400"/>
              <a:ext cx="1447800" cy="762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7" name="Line 15"/>
            <p:cNvSpPr>
              <a:spLocks noChangeShapeType="1"/>
            </p:cNvSpPr>
            <p:nvPr/>
          </p:nvSpPr>
          <p:spPr bwMode="auto">
            <a:xfrm flipV="1">
              <a:off x="4495800" y="2819400"/>
              <a:ext cx="1685131" cy="381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8" name="Line 17"/>
            <p:cNvSpPr>
              <a:spLocks noChangeShapeType="1"/>
            </p:cNvSpPr>
            <p:nvPr/>
          </p:nvSpPr>
          <p:spPr bwMode="auto">
            <a:xfrm>
              <a:off x="5197476" y="1447800"/>
              <a:ext cx="983456" cy="1371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9" name="Text Box 23"/>
            <p:cNvSpPr txBox="1">
              <a:spLocks noChangeArrowheads="1"/>
            </p:cNvSpPr>
            <p:nvPr/>
          </p:nvSpPr>
          <p:spPr bwMode="auto">
            <a:xfrm>
              <a:off x="1431925" y="3011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u</a:t>
              </a:r>
            </a:p>
          </p:txBody>
        </p:sp>
        <p:sp>
          <p:nvSpPr>
            <p:cNvPr id="27660" name="Text Box 24"/>
            <p:cNvSpPr txBox="1">
              <a:spLocks noChangeArrowheads="1"/>
            </p:cNvSpPr>
            <p:nvPr/>
          </p:nvSpPr>
          <p:spPr bwMode="auto">
            <a:xfrm>
              <a:off x="2803525" y="48402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y</a:t>
              </a:r>
            </a:p>
          </p:txBody>
        </p:sp>
        <p:sp>
          <p:nvSpPr>
            <p:cNvPr id="27661" name="Text Box 25"/>
            <p:cNvSpPr txBox="1">
              <a:spLocks noChangeArrowheads="1"/>
            </p:cNvSpPr>
            <p:nvPr/>
          </p:nvSpPr>
          <p:spPr bwMode="auto">
            <a:xfrm>
              <a:off x="4860925" y="4764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z</a:t>
              </a:r>
            </a:p>
          </p:txBody>
        </p:sp>
        <p:sp>
          <p:nvSpPr>
            <p:cNvPr id="27662" name="Text Box 30"/>
            <p:cNvSpPr txBox="1">
              <a:spLocks noChangeArrowheads="1"/>
            </p:cNvSpPr>
            <p:nvPr/>
          </p:nvSpPr>
          <p:spPr bwMode="auto">
            <a:xfrm>
              <a:off x="6727825" y="5029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w</a:t>
              </a:r>
            </a:p>
          </p:txBody>
        </p:sp>
        <p:sp>
          <p:nvSpPr>
            <p:cNvPr id="27663" name="Text Box 31"/>
            <p:cNvSpPr txBox="1">
              <a:spLocks noChangeArrowheads="1"/>
            </p:cNvSpPr>
            <p:nvPr/>
          </p:nvSpPr>
          <p:spPr bwMode="auto">
            <a:xfrm>
              <a:off x="3108325" y="19446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r</a:t>
              </a:r>
            </a:p>
          </p:txBody>
        </p:sp>
        <p:sp>
          <p:nvSpPr>
            <p:cNvPr id="27664" name="Text Box 32"/>
            <p:cNvSpPr txBox="1">
              <a:spLocks noChangeArrowheads="1"/>
            </p:cNvSpPr>
            <p:nvPr/>
          </p:nvSpPr>
          <p:spPr bwMode="auto">
            <a:xfrm>
              <a:off x="4327525" y="2630488"/>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t</a:t>
              </a:r>
            </a:p>
          </p:txBody>
        </p:sp>
        <p:sp>
          <p:nvSpPr>
            <p:cNvPr id="27665" name="Text Box 33"/>
            <p:cNvSpPr txBox="1">
              <a:spLocks noChangeArrowheads="1"/>
            </p:cNvSpPr>
            <p:nvPr/>
          </p:nvSpPr>
          <p:spPr bwMode="auto">
            <a:xfrm>
              <a:off x="6310993"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x</a:t>
              </a:r>
            </a:p>
          </p:txBody>
        </p:sp>
        <p:sp>
          <p:nvSpPr>
            <p:cNvPr id="27666" name="Text Box 34"/>
            <p:cNvSpPr txBox="1">
              <a:spLocks noChangeArrowheads="1"/>
            </p:cNvSpPr>
            <p:nvPr/>
          </p:nvSpPr>
          <p:spPr bwMode="auto">
            <a:xfrm>
              <a:off x="5200028" y="1182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s</a:t>
              </a:r>
            </a:p>
          </p:txBody>
        </p:sp>
        <p:sp>
          <p:nvSpPr>
            <p:cNvPr id="27667" name="Text Box 39"/>
            <p:cNvSpPr txBox="1">
              <a:spLocks noChangeArrowheads="1"/>
            </p:cNvSpPr>
            <p:nvPr/>
          </p:nvSpPr>
          <p:spPr bwMode="auto">
            <a:xfrm>
              <a:off x="2079625" y="41830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1</a:t>
              </a:r>
            </a:p>
          </p:txBody>
        </p:sp>
        <p:sp>
          <p:nvSpPr>
            <p:cNvPr id="27668" name="Text Box 40"/>
            <p:cNvSpPr txBox="1">
              <a:spLocks noChangeArrowheads="1"/>
            </p:cNvSpPr>
            <p:nvPr/>
          </p:nvSpPr>
          <p:spPr bwMode="auto">
            <a:xfrm>
              <a:off x="2955925" y="3544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2</a:t>
              </a:r>
            </a:p>
          </p:txBody>
        </p:sp>
        <p:sp>
          <p:nvSpPr>
            <p:cNvPr id="27669" name="Text Box 41"/>
            <p:cNvSpPr txBox="1">
              <a:spLocks noChangeArrowheads="1"/>
            </p:cNvSpPr>
            <p:nvPr/>
          </p:nvSpPr>
          <p:spPr bwMode="auto">
            <a:xfrm>
              <a:off x="3565525" y="23256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3</a:t>
              </a:r>
            </a:p>
          </p:txBody>
        </p:sp>
        <p:sp>
          <p:nvSpPr>
            <p:cNvPr id="27670" name="Text Box 42"/>
            <p:cNvSpPr txBox="1">
              <a:spLocks noChangeArrowheads="1"/>
            </p:cNvSpPr>
            <p:nvPr/>
          </p:nvSpPr>
          <p:spPr bwMode="auto">
            <a:xfrm>
              <a:off x="5197475" y="262663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1</a:t>
              </a:r>
            </a:p>
          </p:txBody>
        </p:sp>
        <p:sp>
          <p:nvSpPr>
            <p:cNvPr id="27671" name="Text Box 43"/>
            <p:cNvSpPr txBox="1">
              <a:spLocks noChangeArrowheads="1"/>
            </p:cNvSpPr>
            <p:nvPr/>
          </p:nvSpPr>
          <p:spPr bwMode="auto">
            <a:xfrm>
              <a:off x="5950177" y="201363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1</a:t>
              </a:r>
            </a:p>
          </p:txBody>
        </p:sp>
        <p:sp>
          <p:nvSpPr>
            <p:cNvPr id="27672" name="Text Box 47"/>
            <p:cNvSpPr txBox="1">
              <a:spLocks noChangeArrowheads="1"/>
            </p:cNvSpPr>
            <p:nvPr/>
          </p:nvSpPr>
          <p:spPr bwMode="auto">
            <a:xfrm>
              <a:off x="4022725" y="4764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3</a:t>
              </a:r>
            </a:p>
          </p:txBody>
        </p:sp>
        <p:sp>
          <p:nvSpPr>
            <p:cNvPr id="27673" name="Text Box 48"/>
            <p:cNvSpPr txBox="1">
              <a:spLocks noChangeArrowheads="1"/>
            </p:cNvSpPr>
            <p:nvPr/>
          </p:nvSpPr>
          <p:spPr bwMode="auto">
            <a:xfrm>
              <a:off x="5775325" y="4840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sz="2400">
                  <a:solidFill>
                    <a:schemeClr val="tx2"/>
                  </a:solidFill>
                </a:rPr>
                <a:t>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152400" y="228600"/>
            <a:ext cx="8839200" cy="1828800"/>
          </a:xfrm>
        </p:spPr>
        <p:txBody>
          <a:bodyPr/>
          <a:lstStyle/>
          <a:p>
            <a:pPr marL="0" indent="0" algn="just" eaLnBrk="1" hangingPunct="1">
              <a:buFontTx/>
              <a:buNone/>
            </a:pPr>
            <a:r>
              <a:rPr lang="en-US" altLang="zh-CN" sz="2800" b="1">
                <a:solidFill>
                  <a:srgbClr val="0000FF"/>
                </a:solidFill>
                <a:latin typeface="Arial" charset="0"/>
                <a:cs typeface="Arial" charset="0"/>
              </a:rPr>
              <a:t>Ví dụ.</a:t>
            </a:r>
            <a:r>
              <a:rPr lang="en-US" altLang="zh-CN" sz="2800">
                <a:solidFill>
                  <a:srgbClr val="0000FF"/>
                </a:solidFill>
                <a:latin typeface="Arial" charset="0"/>
                <a:cs typeface="Arial" charset="0"/>
              </a:rPr>
              <a:t> </a:t>
            </a:r>
            <a:r>
              <a:rPr lang="en-US" altLang="zh-CN" sz="2800">
                <a:latin typeface="Arial" charset="0"/>
                <a:cs typeface="Arial" charset="0"/>
              </a:rPr>
              <a:t>Cho đồ thị có trọng số G = (V, E), V = { v</a:t>
            </a:r>
            <a:r>
              <a:rPr lang="en-US" altLang="zh-CN" sz="2800" baseline="-25000">
                <a:latin typeface="Arial" charset="0"/>
                <a:cs typeface="Arial" charset="0"/>
              </a:rPr>
              <a:t>1</a:t>
            </a:r>
            <a:r>
              <a:rPr lang="en-US" altLang="zh-CN" sz="2800">
                <a:latin typeface="Arial" charset="0"/>
                <a:cs typeface="Arial" charset="0"/>
              </a:rPr>
              <a:t>, v</a:t>
            </a:r>
            <a:r>
              <a:rPr lang="en-US" altLang="zh-CN" sz="2800" baseline="-25000">
                <a:latin typeface="Arial" charset="0"/>
                <a:cs typeface="Arial" charset="0"/>
              </a:rPr>
              <a:t>2</a:t>
            </a:r>
            <a:r>
              <a:rPr lang="en-US" altLang="zh-CN" sz="2800">
                <a:latin typeface="Arial" charset="0"/>
                <a:cs typeface="Arial" charset="0"/>
              </a:rPr>
              <a:t>, v</a:t>
            </a:r>
            <a:r>
              <a:rPr lang="en-US" altLang="zh-CN" sz="2800" baseline="-25000">
                <a:latin typeface="Arial" charset="0"/>
                <a:cs typeface="Arial" charset="0"/>
              </a:rPr>
              <a:t>3</a:t>
            </a:r>
            <a:r>
              <a:rPr lang="en-US" altLang="zh-CN" sz="2800">
                <a:latin typeface="Arial" charset="0"/>
                <a:cs typeface="Arial" charset="0"/>
              </a:rPr>
              <a:t>, v</a:t>
            </a:r>
            <a:r>
              <a:rPr lang="en-US" altLang="zh-CN" sz="2800" baseline="-25000">
                <a:latin typeface="Arial" charset="0"/>
                <a:cs typeface="Arial" charset="0"/>
              </a:rPr>
              <a:t>4</a:t>
            </a:r>
            <a:r>
              <a:rPr lang="en-US" altLang="zh-CN" sz="2800">
                <a:latin typeface="Arial" charset="0"/>
                <a:cs typeface="Arial" charset="0"/>
              </a:rPr>
              <a:t>, v</a:t>
            </a:r>
            <a:r>
              <a:rPr lang="en-US" altLang="zh-CN" sz="2800" baseline="-25000">
                <a:latin typeface="Arial" charset="0"/>
                <a:cs typeface="Arial" charset="0"/>
              </a:rPr>
              <a:t>5</a:t>
            </a:r>
            <a:r>
              <a:rPr lang="en-US" altLang="zh-CN" sz="2800">
                <a:latin typeface="Arial" charset="0"/>
                <a:cs typeface="Arial" charset="0"/>
              </a:rPr>
              <a:t>, v</a:t>
            </a:r>
            <a:r>
              <a:rPr lang="en-US" altLang="zh-CN" sz="2800" baseline="-25000">
                <a:latin typeface="Arial" charset="0"/>
                <a:cs typeface="Arial" charset="0"/>
              </a:rPr>
              <a:t>6</a:t>
            </a:r>
            <a:r>
              <a:rPr lang="en-US" altLang="zh-CN" sz="2800">
                <a:latin typeface="Arial" charset="0"/>
                <a:cs typeface="Arial" charset="0"/>
              </a:rPr>
              <a:t>, v</a:t>
            </a:r>
            <a:r>
              <a:rPr lang="en-US" altLang="zh-CN" sz="2800" baseline="-25000">
                <a:latin typeface="Arial" charset="0"/>
                <a:cs typeface="Arial" charset="0"/>
              </a:rPr>
              <a:t>7</a:t>
            </a:r>
            <a:r>
              <a:rPr lang="en-US" altLang="zh-CN" sz="2800">
                <a:latin typeface="Arial" charset="0"/>
                <a:cs typeface="Arial" charset="0"/>
              </a:rPr>
              <a:t>} xác định bởi ma trận trọng số D. Dùng thu</a:t>
            </a:r>
            <a:r>
              <a:rPr lang="en-US" altLang="en-US" sz="2800">
                <a:latin typeface="Arial" charset="0"/>
                <a:ea typeface="宋体" pitchFamily="2" charset="-122"/>
                <a:cs typeface="Arial" charset="0"/>
              </a:rPr>
              <a:t>ật</a:t>
            </a:r>
            <a:r>
              <a:rPr lang="en-US" altLang="zh-CN" sz="2800">
                <a:latin typeface="Arial" charset="0"/>
                <a:cs typeface="Arial" charset="0"/>
              </a:rPr>
              <a:t> toán Dijkstra tìm đư</a:t>
            </a:r>
            <a:r>
              <a:rPr lang="en-US" altLang="en-US" sz="2800">
                <a:latin typeface="Arial" charset="0"/>
                <a:ea typeface="宋体" pitchFamily="2" charset="-122"/>
                <a:cs typeface="Arial" charset="0"/>
              </a:rPr>
              <a:t>ờ</a:t>
            </a:r>
            <a:r>
              <a:rPr lang="en-US" altLang="zh-CN" sz="2800">
                <a:latin typeface="Arial" charset="0"/>
                <a:cs typeface="Arial" charset="0"/>
              </a:rPr>
              <a:t>ng đi ng</a:t>
            </a:r>
            <a:r>
              <a:rPr lang="en-US" altLang="en-US" sz="2800">
                <a:latin typeface="Arial" charset="0"/>
                <a:ea typeface="宋体" pitchFamily="2" charset="-122"/>
                <a:cs typeface="Arial" charset="0"/>
              </a:rPr>
              <a:t>ắ</a:t>
            </a:r>
            <a:r>
              <a:rPr lang="en-US" altLang="zh-CN" sz="2800">
                <a:latin typeface="Arial" charset="0"/>
                <a:cs typeface="Arial" charset="0"/>
              </a:rPr>
              <a:t>n nh</a:t>
            </a:r>
            <a:r>
              <a:rPr lang="en-US" altLang="en-US" sz="2800">
                <a:latin typeface="Arial" charset="0"/>
                <a:ea typeface="宋体" pitchFamily="2" charset="-122"/>
                <a:cs typeface="Arial" charset="0"/>
              </a:rPr>
              <a:t>ất</a:t>
            </a:r>
            <a:r>
              <a:rPr lang="en-US" altLang="zh-CN" sz="2800">
                <a:latin typeface="Arial" charset="0"/>
                <a:cs typeface="Arial" charset="0"/>
              </a:rPr>
              <a:t> t</a:t>
            </a:r>
            <a:r>
              <a:rPr lang="en-US" altLang="en-US" sz="2800">
                <a:latin typeface="Arial" charset="0"/>
                <a:ea typeface="宋体" pitchFamily="2" charset="-122"/>
                <a:cs typeface="Arial" charset="0"/>
              </a:rPr>
              <a:t>ừ</a:t>
            </a:r>
            <a:r>
              <a:rPr lang="en-US" altLang="zh-CN" sz="2800">
                <a:latin typeface="Arial" charset="0"/>
                <a:cs typeface="Arial" charset="0"/>
              </a:rPr>
              <a:t> v</a:t>
            </a:r>
            <a:r>
              <a:rPr lang="en-US" altLang="zh-CN" sz="2800" baseline="-25000">
                <a:latin typeface="Arial" charset="0"/>
                <a:cs typeface="Arial" charset="0"/>
              </a:rPr>
              <a:t>1</a:t>
            </a:r>
            <a:r>
              <a:rPr lang="en-US" altLang="zh-CN" sz="2800">
                <a:latin typeface="Arial" charset="0"/>
                <a:cs typeface="Arial" charset="0"/>
              </a:rPr>
              <a:t> đ</a:t>
            </a:r>
            <a:r>
              <a:rPr lang="en-US" altLang="en-US" sz="2800">
                <a:latin typeface="Arial" charset="0"/>
                <a:ea typeface="宋体" pitchFamily="2" charset="-122"/>
                <a:cs typeface="Arial" charset="0"/>
              </a:rPr>
              <a:t>ế</a:t>
            </a:r>
            <a:r>
              <a:rPr lang="en-US" altLang="zh-CN" sz="2800">
                <a:latin typeface="Arial" charset="0"/>
                <a:cs typeface="Arial" charset="0"/>
              </a:rPr>
              <a:t>n các đ</a:t>
            </a:r>
            <a:r>
              <a:rPr lang="en-US" altLang="en-US" sz="2800">
                <a:latin typeface="Arial" charset="0"/>
                <a:ea typeface="宋体" pitchFamily="2" charset="-122"/>
                <a:cs typeface="Arial" charset="0"/>
              </a:rPr>
              <a:t>ỉ</a:t>
            </a:r>
            <a:r>
              <a:rPr lang="en-US" altLang="zh-CN" sz="2800">
                <a:latin typeface="Arial" charset="0"/>
                <a:cs typeface="Arial" charset="0"/>
              </a:rPr>
              <a:t>nh v</a:t>
            </a:r>
            <a:r>
              <a:rPr lang="en-US" altLang="zh-CN" sz="2800" baseline="-25000">
                <a:latin typeface="Arial" charset="0"/>
                <a:cs typeface="Arial" charset="0"/>
              </a:rPr>
              <a:t>2</a:t>
            </a:r>
            <a:r>
              <a:rPr lang="en-US" altLang="zh-CN" sz="2800">
                <a:latin typeface="Arial" charset="0"/>
                <a:cs typeface="Arial" charset="0"/>
              </a:rPr>
              <a:t>, v</a:t>
            </a:r>
            <a:r>
              <a:rPr lang="en-US" altLang="zh-CN" sz="2800" baseline="-25000">
                <a:latin typeface="Arial" charset="0"/>
                <a:cs typeface="Arial" charset="0"/>
              </a:rPr>
              <a:t>3</a:t>
            </a:r>
            <a:r>
              <a:rPr lang="en-US" altLang="zh-CN" sz="2800">
                <a:latin typeface="Arial" charset="0"/>
                <a:cs typeface="Arial" charset="0"/>
              </a:rPr>
              <a:t>, v</a:t>
            </a:r>
            <a:r>
              <a:rPr lang="en-US" altLang="zh-CN" sz="2800" baseline="-25000">
                <a:latin typeface="Arial" charset="0"/>
                <a:cs typeface="Arial" charset="0"/>
              </a:rPr>
              <a:t>4,</a:t>
            </a:r>
            <a:r>
              <a:rPr lang="en-US" altLang="zh-CN" sz="2800">
                <a:latin typeface="Arial" charset="0"/>
                <a:cs typeface="Arial" charset="0"/>
              </a:rPr>
              <a:t> v</a:t>
            </a:r>
            <a:r>
              <a:rPr lang="en-US" altLang="zh-CN" sz="2800" baseline="-25000">
                <a:latin typeface="Arial" charset="0"/>
                <a:cs typeface="Arial" charset="0"/>
              </a:rPr>
              <a:t>5</a:t>
            </a:r>
            <a:r>
              <a:rPr lang="en-US" altLang="zh-CN" sz="2800">
                <a:latin typeface="Arial" charset="0"/>
                <a:cs typeface="Arial" charset="0"/>
              </a:rPr>
              <a:t>, v</a:t>
            </a:r>
            <a:r>
              <a:rPr lang="en-US" altLang="zh-CN" sz="2800" baseline="-25000">
                <a:latin typeface="Arial" charset="0"/>
                <a:cs typeface="Arial" charset="0"/>
              </a:rPr>
              <a:t>6</a:t>
            </a:r>
            <a:r>
              <a:rPr lang="en-US" altLang="zh-CN" sz="2800">
                <a:latin typeface="Arial" charset="0"/>
                <a:cs typeface="Arial" charset="0"/>
              </a:rPr>
              <a:t>, v</a:t>
            </a:r>
            <a:r>
              <a:rPr lang="en-US" altLang="zh-CN" sz="2800" baseline="-25000">
                <a:latin typeface="Arial" charset="0"/>
                <a:cs typeface="Arial" charset="0"/>
              </a:rPr>
              <a:t>7</a:t>
            </a:r>
            <a:endParaRPr lang="en-US" altLang="en-US" sz="2800" baseline="-25000">
              <a:latin typeface="Arial" charset="0"/>
              <a:ea typeface="宋体" pitchFamily="2" charset="-122"/>
              <a:cs typeface="Arial" charset="0"/>
            </a:endParaRPr>
          </a:p>
        </p:txBody>
      </p:sp>
      <p:graphicFrame>
        <p:nvGraphicFramePr>
          <p:cNvPr id="28675" name="Object 5"/>
          <p:cNvGraphicFramePr>
            <a:graphicFrameLocks noChangeAspect="1"/>
          </p:cNvGraphicFramePr>
          <p:nvPr/>
        </p:nvGraphicFramePr>
        <p:xfrm>
          <a:off x="1905000" y="2438400"/>
          <a:ext cx="5257800" cy="3505200"/>
        </p:xfrm>
        <a:graphic>
          <a:graphicData uri="http://schemas.openxmlformats.org/presentationml/2006/ole">
            <mc:AlternateContent xmlns:mc="http://schemas.openxmlformats.org/markup-compatibility/2006">
              <mc:Choice xmlns:v="urn:schemas-microsoft-com:vml" Requires="v">
                <p:oleObj spid="_x0000_s28739" name="Equation" r:id="rId3" imgW="2400300" imgH="1600200" progId="Equation.DSMT4">
                  <p:embed/>
                </p:oleObj>
              </mc:Choice>
              <mc:Fallback>
                <p:oleObj name="Equation" r:id="rId3" imgW="2400300" imgH="160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38400"/>
                        <a:ext cx="5257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idx="1"/>
          </p:nvPr>
        </p:nvSpPr>
        <p:spPr>
          <a:xfrm>
            <a:off x="685800" y="1295400"/>
            <a:ext cx="7696200" cy="5029200"/>
          </a:xfrm>
        </p:spPr>
        <p:txBody>
          <a:bodyPr/>
          <a:lstStyle/>
          <a:p>
            <a:pPr marL="0" indent="0">
              <a:spcBef>
                <a:spcPts val="2400"/>
              </a:spcBef>
              <a:spcAft>
                <a:spcPts val="2400"/>
              </a:spcAft>
              <a:buFont typeface="Wingdings" pitchFamily="2" charset="2"/>
              <a:buNone/>
              <a:defRPr/>
            </a:pPr>
            <a:r>
              <a:rPr lang="en-US" altLang="en-US" sz="3200">
                <a:solidFill>
                  <a:srgbClr val="0000FF"/>
                </a:solidFill>
              </a:rPr>
              <a:t>1. Tìm đường đi ngắn nhất</a:t>
            </a:r>
          </a:p>
          <a:p>
            <a:pPr marL="0" indent="0">
              <a:spcBef>
                <a:spcPts val="2400"/>
              </a:spcBef>
              <a:spcAft>
                <a:spcPts val="2400"/>
              </a:spcAft>
              <a:buFont typeface="Wingdings" pitchFamily="2" charset="2"/>
              <a:buNone/>
              <a:defRPr/>
            </a:pPr>
            <a:r>
              <a:rPr lang="en-US" altLang="en-US" sz="3200">
                <a:solidFill>
                  <a:srgbClr val="0000FF"/>
                </a:solidFill>
              </a:rPr>
              <a:t>2. Đồ thị Euler</a:t>
            </a:r>
          </a:p>
          <a:p>
            <a:pPr marL="0" indent="0">
              <a:spcBef>
                <a:spcPts val="2400"/>
              </a:spcBef>
              <a:spcAft>
                <a:spcPts val="2400"/>
              </a:spcAft>
              <a:buFont typeface="Wingdings" pitchFamily="2" charset="2"/>
              <a:buNone/>
              <a:defRPr/>
            </a:pPr>
            <a:r>
              <a:rPr lang="en-US" altLang="en-US" sz="3200">
                <a:solidFill>
                  <a:srgbClr val="0000FF"/>
                </a:solidFill>
              </a:rPr>
              <a:t>3. Đồ thị Hamilton</a:t>
            </a:r>
          </a:p>
          <a:p>
            <a:pPr>
              <a:spcBef>
                <a:spcPts val="2400"/>
              </a:spcBef>
              <a:spcAft>
                <a:spcPts val="2400"/>
              </a:spcAft>
              <a:defRPr/>
            </a:pPr>
            <a:endParaRPr lang="vi-VN" altLang="en-US" sz="3200" i="1">
              <a:solidFill>
                <a:srgbClr val="0000FF"/>
              </a:solidFill>
            </a:endParaRPr>
          </a:p>
        </p:txBody>
      </p:sp>
      <p:sp>
        <p:nvSpPr>
          <p:cNvPr id="5" name="Rectangle 2"/>
          <p:cNvSpPr txBox="1">
            <a:spLocks noChangeArrowheads="1"/>
          </p:cNvSpPr>
          <p:nvPr/>
        </p:nvSpPr>
        <p:spPr bwMode="white">
          <a:xfrm>
            <a:off x="76200" y="103188"/>
            <a:ext cx="86106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defRPr/>
            </a:pPr>
            <a:r>
              <a:rPr lang="en-US" sz="4000" kern="0">
                <a:solidFill>
                  <a:srgbClr val="FFFF00"/>
                </a:solidFill>
              </a:rPr>
              <a:t>Nội dung</a:t>
            </a:r>
            <a:endParaRPr lang="en-US" sz="4000" kern="0" dirty="0">
              <a:solidFill>
                <a:srgbClr val="FFFF0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5" descr="disktra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9600" y="1600200"/>
            <a:ext cx="7999413" cy="5106988"/>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978" name="Group 106"/>
          <p:cNvGraphicFramePr>
            <a:graphicFrameLocks noGrp="1"/>
          </p:cNvGraphicFramePr>
          <p:nvPr>
            <p:ph idx="1"/>
          </p:nvPr>
        </p:nvGraphicFramePr>
        <p:xfrm>
          <a:off x="457200" y="1600200"/>
          <a:ext cx="8224838" cy="4540247"/>
        </p:xfrm>
        <a:graphic>
          <a:graphicData uri="http://schemas.openxmlformats.org/drawingml/2006/table">
            <a:tbl>
              <a:tblPr/>
              <a:tblGrid>
                <a:gridCol w="1176338">
                  <a:extLst>
                    <a:ext uri="{9D8B030D-6E8A-4147-A177-3AD203B41FA5}">
                      <a16:colId xmlns:a16="http://schemas.microsoft.com/office/drawing/2014/main" val="20000"/>
                    </a:ext>
                  </a:extLst>
                </a:gridCol>
                <a:gridCol w="1169987">
                  <a:extLst>
                    <a:ext uri="{9D8B030D-6E8A-4147-A177-3AD203B41FA5}">
                      <a16:colId xmlns:a16="http://schemas.microsoft.com/office/drawing/2014/main" val="20001"/>
                    </a:ext>
                  </a:extLst>
                </a:gridCol>
                <a:gridCol w="1176338">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7">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8">
                  <a:extLst>
                    <a:ext uri="{9D8B030D-6E8A-4147-A177-3AD203B41FA5}">
                      <a16:colId xmlns:a16="http://schemas.microsoft.com/office/drawing/2014/main" val="20006"/>
                    </a:ext>
                  </a:extLst>
                </a:gridCol>
              </a:tblGrid>
              <a:tr h="579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t>
                      </a:r>
                      <a:r>
                        <a:rPr kumimoji="0" lang="en-US" sz="2800" b="0" i="0" u="none" strike="noStrike" cap="none" normalizeH="0" baseline="-25000">
                          <a:ln>
                            <a:noFill/>
                          </a:ln>
                          <a:solidFill>
                            <a:schemeClr val="tx1"/>
                          </a:solidFill>
                          <a:effectLst/>
                          <a:latin typeface="Arial" charset="0"/>
                        </a:rPr>
                        <a:t>1</a:t>
                      </a:r>
                      <a:endParaRPr kumimoji="0" lang="en-US" sz="2800" b="0"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t>
                      </a:r>
                      <a:r>
                        <a:rPr kumimoji="0" lang="en-US" sz="3200" b="0" i="0" u="none" strike="noStrike" cap="none" normalizeH="0" baseline="-25000">
                          <a:ln>
                            <a:noFill/>
                          </a:ln>
                          <a:solidFill>
                            <a:schemeClr val="tx1"/>
                          </a:solidFill>
                          <a:effectLst/>
                          <a:latin typeface="Arial" charset="0"/>
                        </a:rPr>
                        <a:t>2</a:t>
                      </a:r>
                      <a:endParaRPr kumimoji="0" lang="en-US" sz="28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t>
                      </a:r>
                      <a:r>
                        <a:rPr kumimoji="0" lang="en-US" sz="2800" b="0" i="0" u="none" strike="noStrike" cap="none" normalizeH="0" baseline="-25000">
                          <a:ln>
                            <a:noFill/>
                          </a:ln>
                          <a:solidFill>
                            <a:schemeClr val="tx1"/>
                          </a:solidFill>
                          <a:effectLst/>
                          <a:latin typeface="Arial" charset="0"/>
                        </a:rPr>
                        <a:t>3</a:t>
                      </a:r>
                      <a:endParaRPr kumimoji="0" lang="en-US" sz="28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t>
                      </a:r>
                      <a:r>
                        <a:rPr kumimoji="0" lang="en-US" sz="2800" b="0" i="0" u="none" strike="noStrike" cap="none" normalizeH="0" baseline="-25000">
                          <a:ln>
                            <a:noFill/>
                          </a:ln>
                          <a:solidFill>
                            <a:schemeClr val="tx1"/>
                          </a:solidFill>
                          <a:effectLst/>
                          <a:latin typeface="Arial" charset="0"/>
                        </a:rPr>
                        <a:t>4</a:t>
                      </a:r>
                      <a:endParaRPr kumimoji="0" lang="en-US" sz="28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t>
                      </a:r>
                      <a:r>
                        <a:rPr kumimoji="0" lang="en-US" sz="2800" b="0" i="0" u="none" strike="noStrike" cap="none" normalizeH="0" baseline="-25000">
                          <a:ln>
                            <a:noFill/>
                          </a:ln>
                          <a:solidFill>
                            <a:schemeClr val="tx1"/>
                          </a:solidFill>
                          <a:effectLst/>
                          <a:latin typeface="Arial" charset="0"/>
                        </a:rPr>
                        <a:t>5</a:t>
                      </a:r>
                      <a:endParaRPr kumimoji="0" lang="en-US" sz="28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t>
                      </a:r>
                      <a:r>
                        <a:rPr kumimoji="0" lang="en-US" sz="2800" b="0" i="0" u="none" strike="noStrike" cap="none" normalizeH="0" baseline="-25000">
                          <a:ln>
                            <a:noFill/>
                          </a:ln>
                          <a:solidFill>
                            <a:schemeClr val="tx1"/>
                          </a:solidFill>
                          <a:effectLst/>
                          <a:latin typeface="Arial" charset="0"/>
                        </a:rPr>
                        <a:t>6</a:t>
                      </a:r>
                      <a:endParaRPr kumimoji="0" lang="en-US" sz="28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t>
                      </a:r>
                      <a:r>
                        <a:rPr kumimoji="0" lang="en-US" sz="2800" b="0" i="0" u="none" strike="noStrike" cap="none" normalizeH="0" baseline="-25000">
                          <a:ln>
                            <a:noFill/>
                          </a:ln>
                          <a:solidFill>
                            <a:schemeClr val="tx1"/>
                          </a:solidFill>
                          <a:effectLst/>
                          <a:latin typeface="Arial" charset="0"/>
                        </a:rPr>
                        <a:t>7</a:t>
                      </a:r>
                      <a:endParaRPr kumimoji="0" lang="en-US" sz="28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2"/>
                          </a:solidFill>
                          <a:effectLst/>
                          <a:latin typeface="Arial" charset="0"/>
                        </a:rPr>
                        <a:t>(5,v</a:t>
                      </a:r>
                      <a:r>
                        <a:rPr kumimoji="0" lang="en-US" sz="2800" b="0" i="0" u="none" strike="noStrike" cap="none" normalizeH="0" baseline="-25000">
                          <a:ln>
                            <a:noFill/>
                          </a:ln>
                          <a:solidFill>
                            <a:schemeClr val="tx2"/>
                          </a:solidFill>
                          <a:effectLst/>
                          <a:latin typeface="Arial" charset="0"/>
                        </a:rPr>
                        <a:t>1</a:t>
                      </a:r>
                      <a:r>
                        <a:rPr kumimoji="0" lang="en-US" sz="2800" b="0" i="0" u="none" strike="noStrike" cap="none" normalizeH="0" baseline="0">
                          <a:ln>
                            <a:noFill/>
                          </a:ln>
                          <a:solidFill>
                            <a:schemeClr val="tx2"/>
                          </a:solidFill>
                          <a:effectLst/>
                          <a:latin typeface="Arial" charset="0"/>
                        </a:rPr>
                        <a:t>)*</a:t>
                      </a:r>
                      <a:endParaRPr kumimoji="0" lang="en-US" sz="2800" b="0" i="0" u="none" strike="noStrike" cap="none" normalizeH="0" baseline="-25000">
                        <a:ln>
                          <a:noFill/>
                        </a:ln>
                        <a:solidFill>
                          <a:schemeClr val="tx2"/>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(31,v</a:t>
                      </a:r>
                      <a:r>
                        <a:rPr kumimoji="0" lang="en-US" sz="2400" b="0" i="0" u="none" strike="noStrike" cap="none" normalizeH="0" baseline="-25000">
                          <a:ln>
                            <a:noFill/>
                          </a:ln>
                          <a:solidFill>
                            <a:schemeClr val="tx1"/>
                          </a:solidFill>
                          <a:effectLst/>
                          <a:latin typeface="Arial" charset="0"/>
                        </a:rPr>
                        <a:t>1</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(40,v</a:t>
                      </a:r>
                      <a:r>
                        <a:rPr kumimoji="0" lang="en-US" sz="2400" b="0" i="0" u="none" strike="noStrike" cap="none" normalizeH="0" baseline="-25000">
                          <a:ln>
                            <a:noFill/>
                          </a:ln>
                          <a:solidFill>
                            <a:schemeClr val="tx1"/>
                          </a:solidFill>
                          <a:effectLst/>
                          <a:latin typeface="Arial" charset="0"/>
                        </a:rPr>
                        <a:t>1</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2"/>
                          </a:solidFill>
                          <a:effectLst/>
                          <a:latin typeface="Arial" charset="0"/>
                        </a:rPr>
                        <a:t>(31,v</a:t>
                      </a:r>
                      <a:r>
                        <a:rPr kumimoji="0" lang="en-US" sz="2000" b="0" i="0" u="none" strike="noStrike" cap="none" normalizeH="0" baseline="-25000">
                          <a:ln>
                            <a:noFill/>
                          </a:ln>
                          <a:solidFill>
                            <a:schemeClr val="tx2"/>
                          </a:solidFill>
                          <a:effectLst/>
                          <a:latin typeface="Arial" charset="0"/>
                        </a:rPr>
                        <a:t>1</a:t>
                      </a:r>
                      <a:r>
                        <a:rPr kumimoji="0" lang="en-US" sz="2000" b="0" i="0" u="none" strike="noStrike" cap="none" normalizeH="0" baseline="0">
                          <a:ln>
                            <a:noFill/>
                          </a:ln>
                          <a:solidFill>
                            <a:schemeClr val="tx2"/>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(40,v</a:t>
                      </a:r>
                      <a:r>
                        <a:rPr kumimoji="0" lang="en-US" sz="2400" b="0" i="0" u="none" strike="noStrike" cap="none" normalizeH="0" baseline="-25000">
                          <a:ln>
                            <a:noFill/>
                          </a:ln>
                          <a:solidFill>
                            <a:schemeClr val="tx1"/>
                          </a:solidFill>
                          <a:effectLst/>
                          <a:latin typeface="Arial" charset="0"/>
                        </a:rPr>
                        <a:t>1</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(78,v</a:t>
                      </a:r>
                      <a:r>
                        <a:rPr kumimoji="0" lang="en-US" sz="2400" b="0" i="0" u="none" strike="noStrike" cap="none" normalizeH="0" baseline="-25000">
                          <a:ln>
                            <a:noFill/>
                          </a:ln>
                          <a:solidFill>
                            <a:schemeClr val="tx1"/>
                          </a:solidFill>
                          <a:effectLst/>
                          <a:latin typeface="Arial" charset="0"/>
                        </a:rPr>
                        <a:t>2</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2"/>
                          </a:solidFill>
                          <a:effectLst/>
                          <a:latin typeface="Arial" charset="0"/>
                        </a:rPr>
                        <a:t>(39,v</a:t>
                      </a:r>
                      <a:r>
                        <a:rPr kumimoji="0" lang="en-US" sz="2000" b="0" i="0" u="none" strike="noStrike" cap="none" normalizeH="0" baseline="-25000">
                          <a:ln>
                            <a:noFill/>
                          </a:ln>
                          <a:solidFill>
                            <a:schemeClr val="tx2"/>
                          </a:solidFill>
                          <a:effectLst/>
                          <a:latin typeface="Arial" charset="0"/>
                        </a:rPr>
                        <a:t>3</a:t>
                      </a:r>
                      <a:r>
                        <a:rPr kumimoji="0" lang="en-US" sz="2000" b="0" i="0" u="none" strike="noStrike" cap="none" normalizeH="0" baseline="0">
                          <a:ln>
                            <a:noFill/>
                          </a:ln>
                          <a:solidFill>
                            <a:schemeClr val="tx2"/>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(78,v</a:t>
                      </a:r>
                      <a:r>
                        <a:rPr kumimoji="0" lang="en-US" sz="2400" b="0" i="0" u="none" strike="noStrike" cap="none" normalizeH="0" baseline="-25000">
                          <a:ln>
                            <a:noFill/>
                          </a:ln>
                          <a:solidFill>
                            <a:schemeClr val="tx1"/>
                          </a:solidFill>
                          <a:effectLst/>
                          <a:latin typeface="Arial" charset="0"/>
                        </a:rPr>
                        <a:t>2</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(56,v</a:t>
                      </a:r>
                      <a:r>
                        <a:rPr kumimoji="0" lang="en-US" sz="2400" b="0" i="0" u="none" strike="noStrike" cap="none" normalizeH="0" baseline="-25000">
                          <a:ln>
                            <a:noFill/>
                          </a:ln>
                          <a:solidFill>
                            <a:schemeClr val="tx1"/>
                          </a:solidFill>
                          <a:effectLst/>
                          <a:latin typeface="Arial" charset="0"/>
                        </a:rPr>
                        <a:t>3</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(69,v</a:t>
                      </a:r>
                      <a:r>
                        <a:rPr kumimoji="0" lang="en-US" sz="2400" b="0" i="0" u="none" strike="noStrike" cap="none" normalizeH="0" baseline="-25000">
                          <a:ln>
                            <a:noFill/>
                          </a:ln>
                          <a:solidFill>
                            <a:schemeClr val="tx1"/>
                          </a:solidFill>
                          <a:effectLst/>
                          <a:latin typeface="Arial" charset="0"/>
                        </a:rPr>
                        <a:t>3</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(78,v</a:t>
                      </a:r>
                      <a:r>
                        <a:rPr kumimoji="0" lang="en-US" sz="2400" b="0" i="0" u="none" strike="noStrike" cap="none" normalizeH="0" baseline="-25000">
                          <a:ln>
                            <a:noFill/>
                          </a:ln>
                          <a:solidFill>
                            <a:schemeClr val="tx1"/>
                          </a:solidFill>
                          <a:effectLst/>
                          <a:latin typeface="Arial" charset="0"/>
                        </a:rPr>
                        <a:t>2</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2"/>
                          </a:solidFill>
                          <a:effectLst/>
                          <a:latin typeface="Arial" charset="0"/>
                        </a:rPr>
                        <a:t>(55,v</a:t>
                      </a:r>
                      <a:r>
                        <a:rPr kumimoji="0" lang="en-US" sz="2000" b="0" i="0" u="none" strike="noStrike" cap="none" normalizeH="0" baseline="-25000">
                          <a:ln>
                            <a:noFill/>
                          </a:ln>
                          <a:solidFill>
                            <a:schemeClr val="tx2"/>
                          </a:solidFill>
                          <a:effectLst/>
                          <a:latin typeface="Arial" charset="0"/>
                        </a:rPr>
                        <a:t>4</a:t>
                      </a:r>
                      <a:r>
                        <a:rPr kumimoji="0" lang="en-US" sz="2800" b="0" i="0" u="none" strike="noStrike" cap="none" normalizeH="0" baseline="0">
                          <a:ln>
                            <a:noFill/>
                          </a:ln>
                          <a:solidFill>
                            <a:schemeClr val="tx2"/>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(69,v</a:t>
                      </a:r>
                      <a:r>
                        <a:rPr kumimoji="0" lang="en-US" sz="2400" b="0" i="0" u="none" strike="noStrike" cap="none" normalizeH="0" baseline="-25000">
                          <a:ln>
                            <a:noFill/>
                          </a:ln>
                          <a:solidFill>
                            <a:schemeClr val="tx1"/>
                          </a:solidFill>
                          <a:effectLst/>
                          <a:latin typeface="Arial" charset="0"/>
                        </a:rPr>
                        <a:t>3</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(78,v</a:t>
                      </a:r>
                      <a:r>
                        <a:rPr kumimoji="0" lang="en-US" sz="2400" b="0" i="0" u="none" strike="noStrike" cap="none" normalizeH="0" baseline="-25000">
                          <a:ln>
                            <a:noFill/>
                          </a:ln>
                          <a:solidFill>
                            <a:schemeClr val="tx1"/>
                          </a:solidFill>
                          <a:effectLst/>
                          <a:latin typeface="Arial" charset="0"/>
                        </a:rPr>
                        <a:t>2</a:t>
                      </a: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2"/>
                          </a:solidFill>
                          <a:effectLst/>
                          <a:latin typeface="Arial" charset="0"/>
                        </a:rPr>
                        <a:t>(67,v</a:t>
                      </a:r>
                      <a:r>
                        <a:rPr kumimoji="0" lang="en-US" sz="2000" b="0" i="0" u="none" strike="noStrike" cap="none" normalizeH="0" baseline="-25000">
                          <a:ln>
                            <a:noFill/>
                          </a:ln>
                          <a:solidFill>
                            <a:schemeClr val="tx2"/>
                          </a:solidFill>
                          <a:effectLst/>
                          <a:latin typeface="Arial" charset="0"/>
                        </a:rPr>
                        <a:t>6</a:t>
                      </a:r>
                      <a:r>
                        <a:rPr kumimoji="0" lang="en-US" sz="2000" b="0" i="0" u="none" strike="noStrike" cap="none" normalizeH="0" baseline="0">
                          <a:ln>
                            <a:noFill/>
                          </a:ln>
                          <a:solidFill>
                            <a:schemeClr val="tx2"/>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2"/>
                          </a:solidFill>
                          <a:effectLst/>
                          <a:latin typeface="Arial" charset="0"/>
                        </a:rPr>
                        <a:t>(77,v</a:t>
                      </a:r>
                      <a:r>
                        <a:rPr kumimoji="0" lang="en-US" sz="2400" b="0" i="0" u="none" strike="noStrike" cap="none" normalizeH="0" baseline="-25000">
                          <a:ln>
                            <a:noFill/>
                          </a:ln>
                          <a:solidFill>
                            <a:schemeClr val="tx2"/>
                          </a:solidFill>
                          <a:effectLst/>
                          <a:latin typeface="Arial" charset="0"/>
                        </a:rPr>
                        <a:t>7</a:t>
                      </a:r>
                      <a:r>
                        <a:rPr kumimoji="0" lang="en-US" sz="2400" b="0" i="0" u="none" strike="noStrike" cap="none" normalizeH="0" baseline="0">
                          <a:ln>
                            <a:noFill/>
                          </a:ln>
                          <a:solidFill>
                            <a:schemeClr val="tx2"/>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90538" y="11430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eaLnBrk="1" hangingPunct="1">
              <a:buFontTx/>
              <a:buNone/>
              <a:defRPr/>
            </a:pPr>
            <a:r>
              <a:rPr lang="en-US" altLang="en-US" b="0" kern="0"/>
              <a:t>Cây đường đi</a:t>
            </a:r>
          </a:p>
        </p:txBody>
      </p:sp>
      <p:pic>
        <p:nvPicPr>
          <p:cNvPr id="2" name="Picture 5" descr="anhDis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00200" y="1752600"/>
            <a:ext cx="6070600" cy="4552950"/>
          </a:xfr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066800"/>
            <a:ext cx="8791575" cy="954088"/>
          </a:xfrm>
          <a:prstGeom prst="rect">
            <a:avLst/>
          </a:prstGeom>
          <a:noFill/>
        </p:spPr>
        <p:txBody>
          <a:bodyPr>
            <a:spAutoFit/>
          </a:bodyPr>
          <a:lstStyle/>
          <a:p>
            <a:pPr algn="just">
              <a:defRPr/>
            </a:pPr>
            <a:r>
              <a:rPr lang="en-US" sz="2800">
                <a:solidFill>
                  <a:srgbClr val="0000FF"/>
                </a:solidFill>
                <a:latin typeface="+mn-lt"/>
              </a:rPr>
              <a:t>Ví dụ. </a:t>
            </a:r>
            <a:r>
              <a:rPr lang="vi-VN" sz="2800" b="0">
                <a:solidFill>
                  <a:schemeClr val="tx1"/>
                </a:solidFill>
                <a:latin typeface="+mn-lt"/>
              </a:rPr>
              <a:t>Dùng thuật toán Dijsktra để tìm đường đi ngắn nhất từ đỉnh </a:t>
            </a:r>
            <a:r>
              <a:rPr lang="vi-VN" sz="2800" i="1">
                <a:solidFill>
                  <a:schemeClr val="tx1"/>
                </a:solidFill>
                <a:latin typeface="+mn-lt"/>
              </a:rPr>
              <a:t>a</a:t>
            </a:r>
            <a:r>
              <a:rPr lang="vi-VN" sz="2800" b="0">
                <a:solidFill>
                  <a:schemeClr val="tx1"/>
                </a:solidFill>
                <a:latin typeface="+mn-lt"/>
              </a:rPr>
              <a:t> đến đỉnh </a:t>
            </a:r>
            <a:r>
              <a:rPr lang="vi-VN" sz="2800" i="1">
                <a:solidFill>
                  <a:schemeClr val="tx1"/>
                </a:solidFill>
                <a:latin typeface="+mn-lt"/>
              </a:rPr>
              <a:t>z</a:t>
            </a:r>
            <a:r>
              <a:rPr lang="en-US" sz="2800" i="1">
                <a:solidFill>
                  <a:schemeClr val="tx1"/>
                </a:solidFill>
                <a:latin typeface="+mn-lt"/>
              </a:rPr>
              <a:t>.</a:t>
            </a:r>
            <a:endParaRPr lang="en-US" sz="2800" b="0">
              <a:solidFill>
                <a:schemeClr val="tx1"/>
              </a:solidFill>
              <a:latin typeface="+mn-lt"/>
            </a:endParaRPr>
          </a:p>
        </p:txBody>
      </p:sp>
      <p:pic>
        <p:nvPicPr>
          <p:cNvPr id="3277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2209800"/>
            <a:ext cx="888047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565" name="Group 541"/>
          <p:cNvGraphicFramePr>
            <a:graphicFrameLocks noGrp="1"/>
          </p:cNvGraphicFramePr>
          <p:nvPr>
            <p:ph/>
            <p:extLst>
              <p:ext uri="{D42A27DB-BD31-4B8C-83A1-F6EECF244321}">
                <p14:modId xmlns:p14="http://schemas.microsoft.com/office/powerpoint/2010/main" val="3827722261"/>
              </p:ext>
            </p:extLst>
          </p:nvPr>
        </p:nvGraphicFramePr>
        <p:xfrm>
          <a:off x="304800" y="609600"/>
          <a:ext cx="8534400" cy="5432425"/>
        </p:xfrm>
        <a:graphic>
          <a:graphicData uri="http://schemas.openxmlformats.org/drawingml/2006/table">
            <a:tbl>
              <a:tblPr/>
              <a:tblGrid>
                <a:gridCol w="609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gridCol w="1219200">
                  <a:extLst>
                    <a:ext uri="{9D8B030D-6E8A-4147-A177-3AD203B41FA5}">
                      <a16:colId xmlns:a16="http://schemas.microsoft.com/office/drawing/2014/main" val="20007"/>
                    </a:ext>
                  </a:extLst>
                </a:gridCol>
              </a:tblGrid>
              <a:tr h="58585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a:ln>
                            <a:noFill/>
                          </a:ln>
                          <a:solidFill>
                            <a:schemeClr val="tx1"/>
                          </a:solidFill>
                          <a:effectLst/>
                          <a:latin typeface="VNI-Times" pitchFamily="2" charset="0"/>
                          <a:cs typeface="Times New Roman" pitchFamily="18" charset="0"/>
                        </a:rPr>
                        <a:t>a</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19075" algn="l"/>
                          <a:tab pos="271463" algn="ctr"/>
                        </a:tabLst>
                      </a:pPr>
                      <a:r>
                        <a:rPr kumimoji="0" lang="de-DE" sz="2400" b="1" i="1" u="none" strike="noStrike" cap="none" normalizeH="0" baseline="0">
                          <a:ln>
                            <a:noFill/>
                          </a:ln>
                          <a:solidFill>
                            <a:schemeClr val="tx1"/>
                          </a:solidFill>
                          <a:effectLst/>
                          <a:latin typeface="VNI-Times" pitchFamily="2" charset="0"/>
                          <a:cs typeface="Times New Roman" pitchFamily="18" charset="0"/>
                        </a:rPr>
                        <a:t>		b</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a:ln>
                            <a:noFill/>
                          </a:ln>
                          <a:solidFill>
                            <a:schemeClr val="tx1"/>
                          </a:solidFill>
                          <a:effectLst/>
                          <a:latin typeface="VNI-Times" pitchFamily="2" charset="0"/>
                          <a:cs typeface="Times New Roman" pitchFamily="18" charset="0"/>
                        </a:rPr>
                        <a:t>c</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a:ln>
                            <a:noFill/>
                          </a:ln>
                          <a:solidFill>
                            <a:schemeClr val="tx1"/>
                          </a:solidFill>
                          <a:effectLst/>
                          <a:latin typeface="VNI-Times" pitchFamily="2" charset="0"/>
                          <a:cs typeface="Times New Roman" pitchFamily="18" charset="0"/>
                        </a:rPr>
                        <a:t>d</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a:ln>
                            <a:noFill/>
                          </a:ln>
                          <a:solidFill>
                            <a:schemeClr val="tx1"/>
                          </a:solidFill>
                          <a:effectLst/>
                          <a:latin typeface="VNI-Times" pitchFamily="2" charset="0"/>
                          <a:cs typeface="Times New Roman" pitchFamily="18" charset="0"/>
                        </a:rPr>
                        <a:t>e</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a:ln>
                            <a:noFill/>
                          </a:ln>
                          <a:solidFill>
                            <a:schemeClr val="tx1"/>
                          </a:solidFill>
                          <a:effectLst/>
                          <a:latin typeface="VNI-Times" pitchFamily="2" charset="0"/>
                          <a:cs typeface="Times New Roman" pitchFamily="18" charset="0"/>
                        </a:rPr>
                        <a:t>f</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a:ln>
                            <a:noFill/>
                          </a:ln>
                          <a:solidFill>
                            <a:schemeClr val="tx1"/>
                          </a:solidFill>
                          <a:effectLst/>
                          <a:latin typeface="VNI-Times" pitchFamily="2" charset="0"/>
                          <a:cs typeface="Times New Roman" pitchFamily="18" charset="0"/>
                        </a:rPr>
                        <a:t>g</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a:ln>
                            <a:noFill/>
                          </a:ln>
                          <a:solidFill>
                            <a:schemeClr val="tx1"/>
                          </a:solidFill>
                          <a:effectLst/>
                          <a:latin typeface="VNI-Times" pitchFamily="2" charset="0"/>
                          <a:cs typeface="Times New Roman" pitchFamily="18" charset="0"/>
                        </a:rPr>
                        <a:t>z</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0*</a:t>
                      </a:r>
                      <a:endParaRPr kumimoji="0" lang="de-DE" sz="3600" b="1"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85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(4,</a:t>
                      </a:r>
                      <a:r>
                        <a:rPr kumimoji="0" lang="de-DE" sz="2400" b="0" i="1" u="none" strike="noStrike" cap="none" normalizeH="0" baseline="0">
                          <a:ln>
                            <a:noFill/>
                          </a:ln>
                          <a:solidFill>
                            <a:schemeClr val="tx1"/>
                          </a:solidFill>
                          <a:effectLst/>
                          <a:latin typeface="VNI-Times" pitchFamily="2" charset="0"/>
                          <a:cs typeface="Times New Roman" pitchFamily="18" charset="0"/>
                        </a:rPr>
                        <a:t>a</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(3,</a:t>
                      </a:r>
                      <a:r>
                        <a:rPr kumimoji="0" lang="de-DE" sz="2400" b="1" i="1" u="none" strike="noStrike" cap="none" normalizeH="0" baseline="0">
                          <a:ln>
                            <a:noFill/>
                          </a:ln>
                          <a:solidFill>
                            <a:srgbClr val="C00000"/>
                          </a:solidFill>
                          <a:effectLst/>
                          <a:latin typeface="VNI-Times" pitchFamily="2" charset="0"/>
                          <a:cs typeface="Times New Roman" pitchFamily="18" charset="0"/>
                        </a:rPr>
                        <a:t>a</a:t>
                      </a:r>
                      <a:r>
                        <a:rPr kumimoji="0" lang="de-DE" sz="2400" b="1" i="0" u="none" strike="noStrike" cap="none" normalizeH="0" baseline="0">
                          <a:ln>
                            <a:noFill/>
                          </a:ln>
                          <a:solidFill>
                            <a:srgbClr val="C00000"/>
                          </a:solidFill>
                          <a:effectLst/>
                          <a:latin typeface="VNI-Times" pitchFamily="2" charset="0"/>
                          <a:cs typeface="Times New Roman" pitchFamily="18" charset="0"/>
                        </a:rPr>
                        <a:t>)*</a:t>
                      </a:r>
                      <a:endParaRPr kumimoji="0" lang="de-DE" sz="3600" b="1"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585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(4,</a:t>
                      </a:r>
                      <a:r>
                        <a:rPr kumimoji="0" lang="de-DE" sz="2400" b="1" i="1" u="none" strike="noStrike" cap="none" normalizeH="0" baseline="0">
                          <a:ln>
                            <a:noFill/>
                          </a:ln>
                          <a:solidFill>
                            <a:srgbClr val="C00000"/>
                          </a:solidFill>
                          <a:effectLst/>
                          <a:latin typeface="VNI-Times" pitchFamily="2" charset="0"/>
                          <a:cs typeface="Times New Roman" pitchFamily="18" charset="0"/>
                        </a:rPr>
                        <a:t>a</a:t>
                      </a:r>
                      <a:r>
                        <a:rPr kumimoji="0" lang="de-DE" sz="2400" b="1" i="0" u="none" strike="noStrike" cap="none" normalizeH="0" baseline="0">
                          <a:ln>
                            <a:noFill/>
                          </a:ln>
                          <a:solidFill>
                            <a:srgbClr val="C00000"/>
                          </a:solidFill>
                          <a:effectLst/>
                          <a:latin typeface="VNI-Times" pitchFamily="2" charset="0"/>
                          <a:cs typeface="Times New Roman" pitchFamily="18" charset="0"/>
                        </a:rPr>
                        <a:t>)*</a:t>
                      </a:r>
                      <a:endParaRPr kumimoji="0" lang="de-DE" sz="3600" b="0"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(6,</a:t>
                      </a:r>
                      <a:r>
                        <a:rPr kumimoji="0" lang="de-DE" sz="2400" b="0" i="1" u="none" strike="noStrike" cap="none" normalizeH="0" baseline="0">
                          <a:ln>
                            <a:noFill/>
                          </a:ln>
                          <a:solidFill>
                            <a:schemeClr val="tx1"/>
                          </a:solidFill>
                          <a:effectLst/>
                          <a:latin typeface="VNI-Times" pitchFamily="2" charset="0"/>
                          <a:cs typeface="Times New Roman" pitchFamily="18" charset="0"/>
                        </a:rPr>
                        <a:t>c</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(9,</a:t>
                      </a:r>
                      <a:r>
                        <a:rPr kumimoji="0" lang="de-DE" sz="2400" b="0" i="1" u="none" strike="noStrike" cap="none" normalizeH="0" baseline="0">
                          <a:ln>
                            <a:noFill/>
                          </a:ln>
                          <a:solidFill>
                            <a:schemeClr val="tx1"/>
                          </a:solidFill>
                          <a:effectLst/>
                          <a:latin typeface="VNI-Times" pitchFamily="2" charset="0"/>
                          <a:cs typeface="Times New Roman" pitchFamily="18" charset="0"/>
                        </a:rPr>
                        <a:t>c</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585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(6,</a:t>
                      </a:r>
                      <a:r>
                        <a:rPr kumimoji="0" lang="de-DE" sz="2400" b="1" i="1" u="none" strike="noStrike" cap="none" normalizeH="0" baseline="0">
                          <a:ln>
                            <a:noFill/>
                          </a:ln>
                          <a:solidFill>
                            <a:srgbClr val="C00000"/>
                          </a:solidFill>
                          <a:effectLst/>
                          <a:latin typeface="VNI-Times" pitchFamily="2" charset="0"/>
                          <a:cs typeface="Times New Roman" pitchFamily="18" charset="0"/>
                        </a:rPr>
                        <a:t>c</a:t>
                      </a:r>
                      <a:r>
                        <a:rPr kumimoji="0" lang="de-DE" sz="2400" b="1" i="0" u="none" strike="noStrike" cap="none" normalizeH="0" baseline="0">
                          <a:ln>
                            <a:noFill/>
                          </a:ln>
                          <a:solidFill>
                            <a:srgbClr val="C00000"/>
                          </a:solidFill>
                          <a:effectLst/>
                          <a:latin typeface="VNI-Times" pitchFamily="2" charset="0"/>
                          <a:cs typeface="Times New Roman" pitchFamily="18" charset="0"/>
                        </a:rPr>
                        <a:t>)*</a:t>
                      </a:r>
                      <a:endParaRPr kumimoji="0" lang="de-DE" sz="3600" b="1"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(9,</a:t>
                      </a:r>
                      <a:r>
                        <a:rPr kumimoji="0" lang="de-DE" sz="2400" b="0" i="1" u="none" strike="noStrike" cap="none" normalizeH="0" baseline="0">
                          <a:ln>
                            <a:noFill/>
                          </a:ln>
                          <a:solidFill>
                            <a:schemeClr val="tx1"/>
                          </a:solidFill>
                          <a:effectLst/>
                          <a:latin typeface="VNI-Times" pitchFamily="2" charset="0"/>
                          <a:cs typeface="Times New Roman" pitchFamily="18" charset="0"/>
                        </a:rPr>
                        <a:t>c</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 </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(7,</a:t>
                      </a:r>
                      <a:r>
                        <a:rPr kumimoji="0" lang="de-DE" sz="2400" b="1" i="1" u="none" strike="noStrike" cap="none" normalizeH="0" baseline="0">
                          <a:ln>
                            <a:noFill/>
                          </a:ln>
                          <a:solidFill>
                            <a:srgbClr val="C00000"/>
                          </a:solidFill>
                          <a:effectLst/>
                          <a:latin typeface="VNI-Times" pitchFamily="2" charset="0"/>
                          <a:cs typeface="Times New Roman" pitchFamily="18" charset="0"/>
                        </a:rPr>
                        <a:t>d</a:t>
                      </a:r>
                      <a:r>
                        <a:rPr kumimoji="0" lang="de-DE" sz="2400" b="1" i="0" u="none" strike="noStrike" cap="none" normalizeH="0" baseline="0">
                          <a:ln>
                            <a:noFill/>
                          </a:ln>
                          <a:solidFill>
                            <a:srgbClr val="C00000"/>
                          </a:solidFill>
                          <a:effectLst/>
                          <a:latin typeface="VNI-Times" pitchFamily="2" charset="0"/>
                          <a:cs typeface="Times New Roman" pitchFamily="18" charset="0"/>
                        </a:rPr>
                        <a:t>)*</a:t>
                      </a:r>
                      <a:endParaRPr kumimoji="0" lang="de-DE" sz="3600" b="0"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(11,</a:t>
                      </a:r>
                      <a:r>
                        <a:rPr kumimoji="0" lang="de-DE" sz="2400" b="0" i="1" u="none" strike="noStrike" cap="none" normalizeH="0" baseline="0">
                          <a:ln>
                            <a:noFill/>
                          </a:ln>
                          <a:solidFill>
                            <a:schemeClr val="tx1"/>
                          </a:solidFill>
                          <a:effectLst/>
                          <a:latin typeface="VNI-Times" pitchFamily="2" charset="0"/>
                          <a:cs typeface="Times New Roman" pitchFamily="18" charset="0"/>
                        </a:rPr>
                        <a:t>d</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 </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1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3600" b="0" i="0" u="none" strike="noStrike" cap="none" normalizeH="0" baseline="0">
                          <a:ln>
                            <a:noFill/>
                          </a:ln>
                          <a:solidFill>
                            <a:schemeClr val="tx1"/>
                          </a:solidFill>
                          <a:effectLst/>
                          <a:latin typeface="Arial"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(11,</a:t>
                      </a:r>
                      <a:r>
                        <a:rPr kumimoji="0" lang="de-DE" sz="2400" b="1" i="1" u="none" strike="noStrike" cap="none" normalizeH="0" baseline="0">
                          <a:ln>
                            <a:noFill/>
                          </a:ln>
                          <a:solidFill>
                            <a:srgbClr val="C00000"/>
                          </a:solidFill>
                          <a:effectLst/>
                          <a:latin typeface="VNI-Times" pitchFamily="2" charset="0"/>
                          <a:cs typeface="Times New Roman" pitchFamily="18" charset="0"/>
                        </a:rPr>
                        <a:t>d</a:t>
                      </a:r>
                      <a:r>
                        <a:rPr kumimoji="0" lang="de-DE" sz="2400" b="1" i="0" u="none" strike="noStrike" cap="none" normalizeH="0" baseline="0">
                          <a:ln>
                            <a:noFill/>
                          </a:ln>
                          <a:solidFill>
                            <a:srgbClr val="C00000"/>
                          </a:solidFill>
                          <a:effectLst/>
                          <a:latin typeface="VNI-Times" pitchFamily="2" charset="0"/>
                          <a:cs typeface="Times New Roman" pitchFamily="18" charset="0"/>
                        </a:rPr>
                        <a:t>)*</a:t>
                      </a:r>
                      <a:endParaRPr kumimoji="0" lang="de-DE" sz="3600" b="0"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(12,</a:t>
                      </a:r>
                      <a:r>
                        <a:rPr kumimoji="0" lang="de-DE" sz="2400" b="0" i="1" u="none" strike="noStrike" cap="none" normalizeH="0" baseline="0">
                          <a:ln>
                            <a:noFill/>
                          </a:ln>
                          <a:solidFill>
                            <a:schemeClr val="tx1"/>
                          </a:solidFill>
                          <a:effectLst/>
                          <a:latin typeface="VNI-Times" pitchFamily="2" charset="0"/>
                          <a:cs typeface="Times New Roman" pitchFamily="18" charset="0"/>
                        </a:rPr>
                        <a:t>e</a:t>
                      </a:r>
                      <a:r>
                        <a:rPr kumimoji="0" lang="de-DE" sz="2400" b="0" i="0" u="none" strike="noStrike" cap="none" normalizeH="0" baseline="0">
                          <a:ln>
                            <a:noFill/>
                          </a:ln>
                          <a:solidFill>
                            <a:schemeClr val="tx1"/>
                          </a:solidFill>
                          <a:effectLst/>
                          <a:latin typeface="VNI-Times" pitchFamily="2" charset="0"/>
                          <a:cs typeface="Times New Roman" pitchFamily="18" charset="0"/>
                        </a:rPr>
                        <a:t> )</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a:t>
                      </a:r>
                      <a:r>
                        <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a:ln>
                            <a:noFill/>
                          </a:ln>
                          <a:solidFill>
                            <a:schemeClr val="tx1"/>
                          </a:solidFill>
                          <a:effectLst/>
                          <a:latin typeface="VNI-Times" pitchFamily="2" charset="0"/>
                          <a:cs typeface="Times New Roman" pitchFamily="18" charset="0"/>
                        </a:rPr>
                        <a:t>,-)</a:t>
                      </a:r>
                      <a:endParaRPr kumimoji="0" lang="de-DE" sz="2400" b="0" i="0" u="none" strike="noStrike" cap="none" normalizeH="0" baseline="0">
                        <a:ln>
                          <a:noFill/>
                        </a:ln>
                        <a:solidFill>
                          <a:schemeClr val="tx1"/>
                        </a:solidFill>
                        <a:effectLst/>
                        <a:latin typeface="VNI-Times" pitchFamily="2" charset="0"/>
                        <a:cs typeface="Times New Roman" pitchFamily="18" charset="0"/>
                        <a:sym typeface="Symbol" pitchFamily="18" charset="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3600" b="0" i="0" u="none" strike="noStrike" cap="none" normalizeH="0" baseline="0">
                          <a:ln>
                            <a:noFill/>
                          </a:ln>
                          <a:solidFill>
                            <a:schemeClr val="tx1"/>
                          </a:solidFill>
                          <a:effectLst/>
                          <a:latin typeface="Arial"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(12,</a:t>
                      </a:r>
                      <a:r>
                        <a:rPr kumimoji="0" lang="de-DE" sz="2400" b="1" i="1" u="none" strike="noStrike" cap="none" normalizeH="0" baseline="0">
                          <a:ln>
                            <a:noFill/>
                          </a:ln>
                          <a:solidFill>
                            <a:srgbClr val="C00000"/>
                          </a:solidFill>
                          <a:effectLst/>
                          <a:latin typeface="VNI-Times" pitchFamily="2" charset="0"/>
                          <a:cs typeface="Times New Roman" pitchFamily="18" charset="0"/>
                        </a:rPr>
                        <a:t>e</a:t>
                      </a:r>
                      <a:r>
                        <a:rPr kumimoji="0" lang="de-DE" sz="2400" b="1" i="0" u="none" strike="noStrike" cap="none" normalizeH="0" baseline="0">
                          <a:ln>
                            <a:noFill/>
                          </a:ln>
                          <a:solidFill>
                            <a:srgbClr val="C00000"/>
                          </a:solidFill>
                          <a:effectLst/>
                          <a:latin typeface="VNI-Times" pitchFamily="2" charset="0"/>
                          <a:cs typeface="Times New Roman" pitchFamily="18" charset="0"/>
                        </a:rPr>
                        <a:t> )*</a:t>
                      </a:r>
                      <a:endParaRPr kumimoji="0" lang="de-DE" sz="3600" b="0"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VNI-Times" pitchFamily="2" charset="0"/>
                          <a:cs typeface="Times New Roman" pitchFamily="18" charset="0"/>
                        </a:rPr>
                        <a:t>(18,</a:t>
                      </a:r>
                      <a:r>
                        <a:rPr kumimoji="0" lang="de-DE" sz="2400" b="0" i="1" u="none" strike="noStrike" cap="none" normalizeH="0" baseline="0">
                          <a:ln>
                            <a:noFill/>
                          </a:ln>
                          <a:solidFill>
                            <a:schemeClr val="tx1"/>
                          </a:solidFill>
                          <a:effectLst/>
                          <a:latin typeface="VNI-Times" pitchFamily="2" charset="0"/>
                          <a:cs typeface="Times New Roman" pitchFamily="18" charset="0"/>
                        </a:rPr>
                        <a:t>f</a:t>
                      </a:r>
                      <a:r>
                        <a:rPr kumimoji="0" lang="de-DE" sz="2400" b="0" i="0" u="none" strike="noStrike" cap="none" normalizeH="0" baseline="0">
                          <a:ln>
                            <a:noFill/>
                          </a:ln>
                          <a:solidFill>
                            <a:schemeClr val="tx1"/>
                          </a:solidFill>
                          <a:effectLst/>
                          <a:latin typeface="VNI-Times" pitchFamily="2" charset="0"/>
                          <a:cs typeface="Times New Roman" pitchFamily="18" charset="0"/>
                        </a:rPr>
                        <a:t> )</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3600" b="0" i="0" u="none" strike="noStrike" cap="none" normalizeH="0" baseline="0">
                          <a:ln>
                            <a:noFill/>
                          </a:ln>
                          <a:solidFill>
                            <a:schemeClr val="tx1"/>
                          </a:solidFill>
                          <a:effectLst/>
                          <a:latin typeface="Arial"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chemeClr val="tx1"/>
                          </a:solidFill>
                          <a:effectLst/>
                          <a:latin typeface="VNI-Times" pitchFamily="2" charset="0"/>
                          <a:cs typeface="Times New Roman" pitchFamily="18" charset="0"/>
                        </a:rPr>
                        <a:t>-</a:t>
                      </a:r>
                      <a:endParaRPr kumimoji="0" lang="de-DE" sz="3600" b="0"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a:ln>
                            <a:noFill/>
                          </a:ln>
                          <a:solidFill>
                            <a:srgbClr val="C00000"/>
                          </a:solidFill>
                          <a:effectLst/>
                          <a:latin typeface="VNI-Times" pitchFamily="2" charset="0"/>
                          <a:cs typeface="Times New Roman" pitchFamily="18" charset="0"/>
                        </a:rPr>
                        <a:t>(16,</a:t>
                      </a:r>
                      <a:r>
                        <a:rPr kumimoji="0" lang="de-DE" sz="2400" b="1" i="1" u="none" strike="noStrike" cap="none" normalizeH="0" baseline="0">
                          <a:ln>
                            <a:noFill/>
                          </a:ln>
                          <a:solidFill>
                            <a:srgbClr val="C00000"/>
                          </a:solidFill>
                          <a:effectLst/>
                          <a:latin typeface="VNI-Times" pitchFamily="2" charset="0"/>
                          <a:cs typeface="Times New Roman" pitchFamily="18" charset="0"/>
                        </a:rPr>
                        <a:t>g</a:t>
                      </a:r>
                      <a:r>
                        <a:rPr kumimoji="0" lang="de-DE" sz="2400" b="1" i="0" u="none" strike="noStrike" cap="none" normalizeH="0" baseline="0">
                          <a:ln>
                            <a:noFill/>
                          </a:ln>
                          <a:solidFill>
                            <a:srgbClr val="C00000"/>
                          </a:solidFill>
                          <a:effectLst/>
                          <a:latin typeface="VNI-Times" pitchFamily="2" charset="0"/>
                          <a:cs typeface="Times New Roman" pitchFamily="18" charset="0"/>
                        </a:rPr>
                        <a:t> )*</a:t>
                      </a:r>
                      <a:endParaRPr kumimoji="0" lang="de-DE" sz="3600" b="0" i="0" u="none" strike="noStrike" cap="none" normalizeH="0" baseline="0">
                        <a:ln>
                          <a:noFill/>
                        </a:ln>
                        <a:solidFill>
                          <a:srgbClr val="C00000"/>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7"/>
          <p:cNvSpPr>
            <a:spLocks noChangeAspect="1" noChangeArrowheads="1"/>
          </p:cNvSpPr>
          <p:nvPr/>
        </p:nvSpPr>
        <p:spPr bwMode="auto">
          <a:xfrm>
            <a:off x="2133600" y="1600200"/>
            <a:ext cx="54864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endParaRPr lang="en-US" altLang="en-US" sz="2800">
              <a:latin typeface="Arial" charset="0"/>
            </a:endParaRPr>
          </a:p>
        </p:txBody>
      </p:sp>
      <p:sp>
        <p:nvSpPr>
          <p:cNvPr id="5" name="Line 109"/>
          <p:cNvSpPr>
            <a:spLocks noChangeShapeType="1"/>
          </p:cNvSpPr>
          <p:nvPr/>
        </p:nvSpPr>
        <p:spPr bwMode="auto">
          <a:xfrm>
            <a:off x="2527300" y="2940050"/>
            <a:ext cx="1006475" cy="695325"/>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 name="Line 110"/>
          <p:cNvSpPr>
            <a:spLocks noChangeShapeType="1"/>
          </p:cNvSpPr>
          <p:nvPr/>
        </p:nvSpPr>
        <p:spPr bwMode="auto">
          <a:xfrm flipV="1">
            <a:off x="3533775" y="2181225"/>
            <a:ext cx="1119188" cy="1455738"/>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9" name="Line 113"/>
          <p:cNvSpPr>
            <a:spLocks noChangeShapeType="1"/>
          </p:cNvSpPr>
          <p:nvPr/>
        </p:nvSpPr>
        <p:spPr bwMode="auto">
          <a:xfrm flipV="1">
            <a:off x="4651375" y="3627438"/>
            <a:ext cx="1119188" cy="7937"/>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0" name="Line 114"/>
          <p:cNvSpPr>
            <a:spLocks noChangeShapeType="1"/>
          </p:cNvSpPr>
          <p:nvPr/>
        </p:nvSpPr>
        <p:spPr bwMode="auto">
          <a:xfrm flipH="1">
            <a:off x="2506663" y="2168525"/>
            <a:ext cx="1038225" cy="738188"/>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 name="Line 115"/>
          <p:cNvSpPr>
            <a:spLocks noChangeShapeType="1"/>
          </p:cNvSpPr>
          <p:nvPr/>
        </p:nvSpPr>
        <p:spPr bwMode="auto">
          <a:xfrm>
            <a:off x="4651375" y="2178050"/>
            <a:ext cx="1114425" cy="3175"/>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3" name="Line 117"/>
          <p:cNvSpPr>
            <a:spLocks noChangeShapeType="1"/>
          </p:cNvSpPr>
          <p:nvPr/>
        </p:nvSpPr>
        <p:spPr bwMode="auto">
          <a:xfrm flipV="1">
            <a:off x="5786438" y="2911475"/>
            <a:ext cx="1238250" cy="725488"/>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4" name="Text Box 118"/>
          <p:cNvSpPr txBox="1">
            <a:spLocks noChangeArrowheads="1"/>
          </p:cNvSpPr>
          <p:nvPr/>
        </p:nvSpPr>
        <p:spPr bwMode="auto">
          <a:xfrm>
            <a:off x="4473575" y="3754438"/>
            <a:ext cx="406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latin typeface="Arial" charset="0"/>
              </a:rPr>
              <a:t>e</a:t>
            </a:r>
            <a:endParaRPr lang="en-US" altLang="en-US" sz="2400">
              <a:latin typeface="Arial" charset="0"/>
            </a:endParaRPr>
          </a:p>
        </p:txBody>
      </p:sp>
      <p:sp>
        <p:nvSpPr>
          <p:cNvPr id="17" name="Text Box 121"/>
          <p:cNvSpPr txBox="1">
            <a:spLocks noChangeArrowheads="1"/>
          </p:cNvSpPr>
          <p:nvPr/>
        </p:nvSpPr>
        <p:spPr bwMode="auto">
          <a:xfrm>
            <a:off x="2686050" y="3335338"/>
            <a:ext cx="342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latin typeface="Arial" charset="0"/>
              </a:rPr>
              <a:t>3</a:t>
            </a:r>
          </a:p>
        </p:txBody>
      </p:sp>
      <p:sp>
        <p:nvSpPr>
          <p:cNvPr id="18" name="Text Box 122"/>
          <p:cNvSpPr txBox="1">
            <a:spLocks noChangeArrowheads="1"/>
          </p:cNvSpPr>
          <p:nvPr/>
        </p:nvSpPr>
        <p:spPr bwMode="auto">
          <a:xfrm>
            <a:off x="3254375" y="1625600"/>
            <a:ext cx="4429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latin typeface="Arial" charset="0"/>
              </a:rPr>
              <a:t>b</a:t>
            </a:r>
            <a:endParaRPr lang="en-US" altLang="en-US" sz="2400">
              <a:latin typeface="Arial" charset="0"/>
            </a:endParaRPr>
          </a:p>
        </p:txBody>
      </p:sp>
      <p:sp>
        <p:nvSpPr>
          <p:cNvPr id="19" name="Text Box 123"/>
          <p:cNvSpPr txBox="1">
            <a:spLocks noChangeArrowheads="1"/>
          </p:cNvSpPr>
          <p:nvPr/>
        </p:nvSpPr>
        <p:spPr bwMode="auto">
          <a:xfrm>
            <a:off x="4941888" y="1736725"/>
            <a:ext cx="4349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latin typeface="Arial" charset="0"/>
              </a:rPr>
              <a:t>5</a:t>
            </a:r>
          </a:p>
        </p:txBody>
      </p:sp>
      <p:sp>
        <p:nvSpPr>
          <p:cNvPr id="20" name="Text Box 124"/>
          <p:cNvSpPr txBox="1">
            <a:spLocks noChangeArrowheads="1"/>
          </p:cNvSpPr>
          <p:nvPr/>
        </p:nvSpPr>
        <p:spPr bwMode="auto">
          <a:xfrm>
            <a:off x="3303588" y="3744913"/>
            <a:ext cx="4413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latin typeface="Arial" charset="0"/>
              </a:rPr>
              <a:t>c</a:t>
            </a:r>
            <a:endParaRPr lang="en-US" altLang="en-US" sz="2400">
              <a:latin typeface="Arial" charset="0"/>
            </a:endParaRPr>
          </a:p>
        </p:txBody>
      </p:sp>
      <p:sp>
        <p:nvSpPr>
          <p:cNvPr id="22" name="Text Box 126"/>
          <p:cNvSpPr txBox="1">
            <a:spLocks noChangeArrowheads="1"/>
          </p:cNvSpPr>
          <p:nvPr/>
        </p:nvSpPr>
        <p:spPr bwMode="auto">
          <a:xfrm>
            <a:off x="4387850" y="1600200"/>
            <a:ext cx="441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latin typeface="Arial" charset="0"/>
              </a:rPr>
              <a:t>d</a:t>
            </a:r>
            <a:endParaRPr lang="en-US" altLang="en-US" sz="2400">
              <a:latin typeface="Arial" charset="0"/>
            </a:endParaRPr>
          </a:p>
        </p:txBody>
      </p:sp>
      <p:sp>
        <p:nvSpPr>
          <p:cNvPr id="23" name="Text Box 127"/>
          <p:cNvSpPr txBox="1">
            <a:spLocks noChangeArrowheads="1"/>
          </p:cNvSpPr>
          <p:nvPr/>
        </p:nvSpPr>
        <p:spPr bwMode="auto">
          <a:xfrm>
            <a:off x="5576888" y="1612900"/>
            <a:ext cx="4429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latin typeface="Arial" charset="0"/>
              </a:rPr>
              <a:t>f</a:t>
            </a:r>
            <a:endParaRPr lang="en-US" altLang="en-US" sz="2400">
              <a:latin typeface="Arial" charset="0"/>
            </a:endParaRPr>
          </a:p>
        </p:txBody>
      </p:sp>
      <p:sp>
        <p:nvSpPr>
          <p:cNvPr id="24" name="Text Box 128"/>
          <p:cNvSpPr txBox="1">
            <a:spLocks noChangeArrowheads="1"/>
          </p:cNvSpPr>
          <p:nvPr/>
        </p:nvSpPr>
        <p:spPr bwMode="auto">
          <a:xfrm>
            <a:off x="7256463" y="2713038"/>
            <a:ext cx="3635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solidFill>
                  <a:srgbClr val="C00000"/>
                </a:solidFill>
                <a:latin typeface="Arial" charset="0"/>
              </a:rPr>
              <a:t>z</a:t>
            </a:r>
            <a:endParaRPr lang="en-US" altLang="en-US" sz="2400">
              <a:solidFill>
                <a:srgbClr val="C00000"/>
              </a:solidFill>
              <a:latin typeface="Arial" charset="0"/>
            </a:endParaRPr>
          </a:p>
        </p:txBody>
      </p:sp>
      <p:sp>
        <p:nvSpPr>
          <p:cNvPr id="25" name="Text Box 129"/>
          <p:cNvSpPr txBox="1">
            <a:spLocks noChangeArrowheads="1"/>
          </p:cNvSpPr>
          <p:nvPr/>
        </p:nvSpPr>
        <p:spPr bwMode="auto">
          <a:xfrm>
            <a:off x="5027613" y="3700463"/>
            <a:ext cx="4460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latin typeface="Arial" charset="0"/>
              </a:rPr>
              <a:t>5</a:t>
            </a:r>
          </a:p>
        </p:txBody>
      </p:sp>
      <p:sp>
        <p:nvSpPr>
          <p:cNvPr id="26" name="Text Box 130"/>
          <p:cNvSpPr txBox="1">
            <a:spLocks noChangeArrowheads="1"/>
          </p:cNvSpPr>
          <p:nvPr/>
        </p:nvSpPr>
        <p:spPr bwMode="auto">
          <a:xfrm>
            <a:off x="6307138" y="3360738"/>
            <a:ext cx="4587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latin typeface="Arial" charset="0"/>
              </a:rPr>
              <a:t>4</a:t>
            </a:r>
          </a:p>
        </p:txBody>
      </p:sp>
      <p:sp>
        <p:nvSpPr>
          <p:cNvPr id="28" name="Text Box 132"/>
          <p:cNvSpPr txBox="1">
            <a:spLocks noChangeArrowheads="1"/>
          </p:cNvSpPr>
          <p:nvPr/>
        </p:nvSpPr>
        <p:spPr bwMode="auto">
          <a:xfrm>
            <a:off x="2133600" y="2974975"/>
            <a:ext cx="4413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solidFill>
                  <a:srgbClr val="C00000"/>
                </a:solidFill>
                <a:latin typeface="Arial" charset="0"/>
              </a:rPr>
              <a:t>a</a:t>
            </a:r>
            <a:endParaRPr lang="en-US" altLang="en-US" sz="2400">
              <a:solidFill>
                <a:srgbClr val="C00000"/>
              </a:solidFill>
              <a:latin typeface="Arial" charset="0"/>
            </a:endParaRPr>
          </a:p>
        </p:txBody>
      </p:sp>
      <p:sp>
        <p:nvSpPr>
          <p:cNvPr id="30" name="Line 134"/>
          <p:cNvSpPr>
            <a:spLocks noChangeShapeType="1"/>
          </p:cNvSpPr>
          <p:nvPr/>
        </p:nvSpPr>
        <p:spPr bwMode="auto">
          <a:xfrm>
            <a:off x="4651375" y="2178050"/>
            <a:ext cx="17463" cy="1455738"/>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1" name="Text Box 135"/>
          <p:cNvSpPr txBox="1">
            <a:spLocks noChangeArrowheads="1"/>
          </p:cNvSpPr>
          <p:nvPr/>
        </p:nvSpPr>
        <p:spPr bwMode="auto">
          <a:xfrm>
            <a:off x="2771775" y="2046288"/>
            <a:ext cx="342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latin typeface="Arial" charset="0"/>
              </a:rPr>
              <a:t>4</a:t>
            </a:r>
          </a:p>
        </p:txBody>
      </p:sp>
      <p:sp>
        <p:nvSpPr>
          <p:cNvPr id="33" name="Text Box 137"/>
          <p:cNvSpPr txBox="1">
            <a:spLocks noChangeArrowheads="1"/>
          </p:cNvSpPr>
          <p:nvPr/>
        </p:nvSpPr>
        <p:spPr bwMode="auto">
          <a:xfrm>
            <a:off x="3843338" y="2420938"/>
            <a:ext cx="333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latin typeface="Arial" charset="0"/>
              </a:rPr>
              <a:t>3</a:t>
            </a:r>
          </a:p>
        </p:txBody>
      </p:sp>
      <p:sp>
        <p:nvSpPr>
          <p:cNvPr id="34" name="Text Box 138"/>
          <p:cNvSpPr txBox="1">
            <a:spLocks noChangeArrowheads="1"/>
          </p:cNvSpPr>
          <p:nvPr/>
        </p:nvSpPr>
        <p:spPr bwMode="auto">
          <a:xfrm>
            <a:off x="4697413" y="2627313"/>
            <a:ext cx="582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latin typeface="Arial" charset="0"/>
              </a:rPr>
              <a:t>1</a:t>
            </a:r>
          </a:p>
        </p:txBody>
      </p:sp>
      <p:sp>
        <p:nvSpPr>
          <p:cNvPr id="35" name="Text Box 139"/>
          <p:cNvSpPr txBox="1">
            <a:spLocks noChangeArrowheads="1"/>
          </p:cNvSpPr>
          <p:nvPr/>
        </p:nvSpPr>
        <p:spPr bwMode="auto">
          <a:xfrm>
            <a:off x="5614988" y="3716338"/>
            <a:ext cx="4413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i="1">
                <a:latin typeface="Arial" charset="0"/>
              </a:rPr>
              <a:t>g</a:t>
            </a:r>
            <a:endParaRPr lang="en-US" altLang="en-US" sz="2400">
              <a:latin typeface="Arial" charset="0"/>
            </a:endParaRPr>
          </a:p>
        </p:txBody>
      </p:sp>
      <p:sp>
        <p:nvSpPr>
          <p:cNvPr id="36" name="Rectangle 3"/>
          <p:cNvSpPr txBox="1">
            <a:spLocks noChangeArrowheads="1"/>
          </p:cNvSpPr>
          <p:nvPr/>
        </p:nvSpPr>
        <p:spPr bwMode="auto">
          <a:xfrm>
            <a:off x="290513" y="503238"/>
            <a:ext cx="601662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FontTx/>
              <a:buNone/>
            </a:pPr>
            <a:r>
              <a:rPr lang="en-US" altLang="en-US" b="0"/>
              <a:t>Cây đường đi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9" grpId="0" animBg="1"/>
      <p:bldP spid="10" grpId="0" animBg="1"/>
      <p:bldP spid="11" grpId="0" animBg="1"/>
      <p:bldP spid="13" grpId="0" animBg="1"/>
      <p:bldP spid="14" grpId="0"/>
      <p:bldP spid="17" grpId="0"/>
      <p:bldP spid="18" grpId="0"/>
      <p:bldP spid="19" grpId="0"/>
      <p:bldP spid="20" grpId="0"/>
      <p:bldP spid="22" grpId="0"/>
      <p:bldP spid="23" grpId="0"/>
      <p:bldP spid="24" grpId="0"/>
      <p:bldP spid="25" grpId="0"/>
      <p:bldP spid="26" grpId="0"/>
      <p:bldP spid="28" grpId="0"/>
      <p:bldP spid="30" grpId="0" animBg="1"/>
      <p:bldP spid="31" grpId="0"/>
      <p:bldP spid="33" grpId="0"/>
      <p:bldP spid="34" grpId="0"/>
      <p:bldP spid="35" grpId="0"/>
      <p:bldP spid="3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228600" y="990600"/>
            <a:ext cx="8610600" cy="5638800"/>
          </a:xfrm>
        </p:spPr>
        <p:txBody>
          <a:bodyPr/>
          <a:lstStyle/>
          <a:p>
            <a:pPr marL="0" indent="0" algn="just" eaLnBrk="1" hangingPunct="1">
              <a:spcAft>
                <a:spcPts val="1200"/>
              </a:spcAft>
              <a:buFontTx/>
              <a:buNone/>
            </a:pPr>
            <a:r>
              <a:rPr lang="en-US" altLang="en-US" dirty="0" err="1">
                <a:solidFill>
                  <a:srgbClr val="0000FF"/>
                </a:solidFill>
              </a:rPr>
              <a:t>Tìm</a:t>
            </a:r>
            <a:r>
              <a:rPr lang="en-US" altLang="en-US" dirty="0">
                <a:solidFill>
                  <a:srgbClr val="0000FF"/>
                </a:solidFill>
              </a:rPr>
              <a:t> </a:t>
            </a:r>
            <a:r>
              <a:rPr lang="en-US" altLang="en-US" dirty="0" err="1" smtClean="0">
                <a:solidFill>
                  <a:srgbClr val="0000FF"/>
                </a:solidFill>
              </a:rPr>
              <a:t>đường</a:t>
            </a:r>
            <a:r>
              <a:rPr lang="en-US" altLang="en-US" dirty="0" smtClean="0">
                <a:solidFill>
                  <a:srgbClr val="0000FF"/>
                </a:solidFill>
              </a:rPr>
              <a:t> </a:t>
            </a:r>
            <a:r>
              <a:rPr lang="en-US" altLang="en-US" dirty="0" err="1">
                <a:solidFill>
                  <a:srgbClr val="0000FF"/>
                </a:solidFill>
              </a:rPr>
              <a:t>đi</a:t>
            </a:r>
            <a:r>
              <a:rPr lang="en-US" altLang="en-US" dirty="0">
                <a:solidFill>
                  <a:srgbClr val="0000FF"/>
                </a:solidFill>
              </a:rPr>
              <a:t> </a:t>
            </a:r>
            <a:r>
              <a:rPr lang="en-US" altLang="en-US" dirty="0" err="1">
                <a:solidFill>
                  <a:srgbClr val="0000FF"/>
                </a:solidFill>
              </a:rPr>
              <a:t>ngắn</a:t>
            </a:r>
            <a:r>
              <a:rPr lang="en-US" altLang="en-US" dirty="0">
                <a:solidFill>
                  <a:srgbClr val="0000FF"/>
                </a:solidFill>
              </a:rPr>
              <a:t> </a:t>
            </a:r>
            <a:r>
              <a:rPr lang="en-US" altLang="en-US" dirty="0" err="1">
                <a:solidFill>
                  <a:srgbClr val="0000FF"/>
                </a:solidFill>
              </a:rPr>
              <a:t>nhất</a:t>
            </a:r>
            <a:r>
              <a:rPr lang="en-US" altLang="en-US" dirty="0">
                <a:solidFill>
                  <a:srgbClr val="0000FF"/>
                </a:solidFill>
              </a:rPr>
              <a:t> </a:t>
            </a:r>
            <a:r>
              <a:rPr lang="en-US" altLang="en-US" dirty="0" err="1">
                <a:solidFill>
                  <a:srgbClr val="0000FF"/>
                </a:solidFill>
              </a:rPr>
              <a:t>từ</a:t>
            </a:r>
            <a:r>
              <a:rPr lang="en-US" altLang="en-US" dirty="0">
                <a:solidFill>
                  <a:srgbClr val="0000FF"/>
                </a:solidFill>
              </a:rPr>
              <a:t> </a:t>
            </a:r>
            <a:r>
              <a:rPr lang="en-US" altLang="en-US" b="1" dirty="0">
                <a:solidFill>
                  <a:srgbClr val="C00000"/>
                </a:solidFill>
              </a:rPr>
              <a:t>u</a:t>
            </a:r>
            <a:r>
              <a:rPr lang="en-US" altLang="en-US" b="1" baseline="-25000" dirty="0">
                <a:solidFill>
                  <a:srgbClr val="C00000"/>
                </a:solidFill>
              </a:rPr>
              <a:t>0</a:t>
            </a:r>
            <a:r>
              <a:rPr lang="en-US" altLang="en-US" baseline="-25000" dirty="0">
                <a:solidFill>
                  <a:srgbClr val="0000FF"/>
                </a:solidFill>
              </a:rPr>
              <a:t> </a:t>
            </a:r>
            <a:r>
              <a:rPr lang="en-US" altLang="en-US" dirty="0" err="1">
                <a:solidFill>
                  <a:srgbClr val="0000FF"/>
                </a:solidFill>
              </a:rPr>
              <a:t>đến</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a:t>
            </a:r>
            <a:r>
              <a:rPr lang="en-US" altLang="en-US" dirty="0" err="1">
                <a:solidFill>
                  <a:srgbClr val="0000FF"/>
                </a:solidFill>
              </a:rPr>
              <a:t>đỉnh</a:t>
            </a:r>
            <a:r>
              <a:rPr lang="en-US" altLang="en-US" dirty="0">
                <a:solidFill>
                  <a:srgbClr val="0000FF"/>
                </a:solidFill>
              </a:rPr>
              <a:t> </a:t>
            </a:r>
            <a:r>
              <a:rPr lang="en-US" altLang="en-US" dirty="0" err="1">
                <a:solidFill>
                  <a:srgbClr val="0000FF"/>
                </a:solidFill>
              </a:rPr>
              <a:t>khác</a:t>
            </a:r>
            <a:r>
              <a:rPr lang="en-US" altLang="en-US" dirty="0">
                <a:solidFill>
                  <a:srgbClr val="0000FF"/>
                </a:solidFill>
              </a:rPr>
              <a:t> </a:t>
            </a:r>
            <a:r>
              <a:rPr lang="en-US" altLang="en-US" dirty="0" err="1">
                <a:solidFill>
                  <a:srgbClr val="0000FF"/>
                </a:solidFill>
              </a:rPr>
              <a:t>hoặc</a:t>
            </a:r>
            <a:r>
              <a:rPr lang="en-US" altLang="en-US" dirty="0">
                <a:solidFill>
                  <a:srgbClr val="0000FF"/>
                </a:solidFill>
              </a:rPr>
              <a:t> </a:t>
            </a:r>
            <a:r>
              <a:rPr lang="en-US" altLang="en-US" dirty="0" err="1">
                <a:solidFill>
                  <a:srgbClr val="0000FF"/>
                </a:solidFill>
              </a:rPr>
              <a:t>chỉ</a:t>
            </a:r>
            <a:r>
              <a:rPr lang="en-US" altLang="en-US" dirty="0">
                <a:solidFill>
                  <a:srgbClr val="0000FF"/>
                </a:solidFill>
              </a:rPr>
              <a:t> </a:t>
            </a:r>
            <a:r>
              <a:rPr lang="en-US" altLang="en-US" dirty="0" err="1">
                <a:solidFill>
                  <a:srgbClr val="0000FF"/>
                </a:solidFill>
              </a:rPr>
              <a:t>ra</a:t>
            </a:r>
            <a:r>
              <a:rPr lang="en-US" altLang="en-US" dirty="0">
                <a:solidFill>
                  <a:srgbClr val="0000FF"/>
                </a:solidFill>
              </a:rPr>
              <a:t> </a:t>
            </a:r>
            <a:r>
              <a:rPr lang="en-US" altLang="en-US" dirty="0" err="1">
                <a:solidFill>
                  <a:srgbClr val="0000FF"/>
                </a:solidFill>
              </a:rPr>
              <a:t>đồ</a:t>
            </a:r>
            <a:r>
              <a:rPr lang="en-US" altLang="en-US" dirty="0">
                <a:solidFill>
                  <a:srgbClr val="0000FF"/>
                </a:solidFill>
              </a:rPr>
              <a:t> </a:t>
            </a:r>
            <a:r>
              <a:rPr lang="en-US" altLang="en-US" dirty="0" err="1">
                <a:solidFill>
                  <a:srgbClr val="0000FF"/>
                </a:solidFill>
              </a:rPr>
              <a:t>thị</a:t>
            </a:r>
            <a:r>
              <a:rPr lang="en-US" altLang="en-US" dirty="0">
                <a:solidFill>
                  <a:srgbClr val="0000FF"/>
                </a:solidFill>
              </a:rPr>
              <a:t> </a:t>
            </a:r>
            <a:r>
              <a:rPr lang="en-US" altLang="en-US" dirty="0" err="1">
                <a:solidFill>
                  <a:srgbClr val="0000FF"/>
                </a:solidFill>
              </a:rPr>
              <a:t>có</a:t>
            </a:r>
            <a:r>
              <a:rPr lang="en-US" altLang="en-US" dirty="0">
                <a:solidFill>
                  <a:srgbClr val="0000FF"/>
                </a:solidFill>
              </a:rPr>
              <a:t> </a:t>
            </a:r>
            <a:r>
              <a:rPr lang="en-US" altLang="en-US" dirty="0" err="1">
                <a:solidFill>
                  <a:srgbClr val="0000FF"/>
                </a:solidFill>
              </a:rPr>
              <a:t>mạch</a:t>
            </a:r>
            <a:r>
              <a:rPr lang="en-US" altLang="en-US" dirty="0">
                <a:solidFill>
                  <a:srgbClr val="0000FF"/>
                </a:solidFill>
              </a:rPr>
              <a:t> </a:t>
            </a:r>
            <a:r>
              <a:rPr lang="en-US" altLang="en-US" dirty="0" err="1">
                <a:solidFill>
                  <a:srgbClr val="0000FF"/>
                </a:solidFill>
              </a:rPr>
              <a:t>âm</a:t>
            </a:r>
            <a:r>
              <a:rPr lang="en-US" altLang="en-US" dirty="0">
                <a:solidFill>
                  <a:srgbClr val="0000FF"/>
                </a:solidFill>
              </a:rPr>
              <a:t>.</a:t>
            </a:r>
          </a:p>
          <a:p>
            <a:pPr marL="0" indent="0" algn="just" eaLnBrk="1" hangingPunct="1">
              <a:spcAft>
                <a:spcPts val="1200"/>
              </a:spcAft>
              <a:buFontTx/>
              <a:buNone/>
            </a:pPr>
            <a:r>
              <a:rPr lang="en-US" altLang="en-US" b="1" u="sng" dirty="0" err="1">
                <a:solidFill>
                  <a:schemeClr val="tx2"/>
                </a:solidFill>
              </a:rPr>
              <a:t>Bước</a:t>
            </a:r>
            <a:r>
              <a:rPr lang="en-US" altLang="en-US" b="1" u="sng" dirty="0">
                <a:solidFill>
                  <a:schemeClr val="tx2"/>
                </a:solidFill>
              </a:rPr>
              <a:t> </a:t>
            </a:r>
            <a:r>
              <a:rPr lang="en-US" altLang="en-US" b="1" u="sng" dirty="0" smtClean="0">
                <a:solidFill>
                  <a:schemeClr val="tx2"/>
                </a:solidFill>
              </a:rPr>
              <a:t>1</a:t>
            </a:r>
            <a:r>
              <a:rPr lang="en-US" altLang="en-US" b="1" dirty="0" smtClean="0"/>
              <a:t>.i=0, </a:t>
            </a:r>
            <a:r>
              <a:rPr lang="en-US" altLang="en-US" dirty="0"/>
              <a:t>L</a:t>
            </a:r>
            <a:r>
              <a:rPr lang="en-US" altLang="en-US" baseline="-25000" dirty="0"/>
              <a:t>0</a:t>
            </a:r>
            <a:r>
              <a:rPr lang="en-US" altLang="en-US" dirty="0"/>
              <a:t>(</a:t>
            </a:r>
            <a:r>
              <a:rPr lang="en-US" altLang="en-US" b="1" dirty="0">
                <a:solidFill>
                  <a:srgbClr val="C00000"/>
                </a:solidFill>
              </a:rPr>
              <a:t>u</a:t>
            </a:r>
            <a:r>
              <a:rPr lang="en-US" altLang="en-US" b="1" baseline="-25000" dirty="0">
                <a:solidFill>
                  <a:srgbClr val="C00000"/>
                </a:solidFill>
              </a:rPr>
              <a:t>0</a:t>
            </a:r>
            <a:r>
              <a:rPr lang="en-US" altLang="en-US" dirty="0"/>
              <a:t>) =0 </a:t>
            </a:r>
            <a:r>
              <a:rPr lang="en-US" altLang="en-US" dirty="0" err="1"/>
              <a:t>và</a:t>
            </a:r>
            <a:r>
              <a:rPr lang="en-US" altLang="en-US" dirty="0"/>
              <a:t> L</a:t>
            </a:r>
            <a:r>
              <a:rPr lang="en-US" altLang="en-US" baseline="-25000" dirty="0"/>
              <a:t>0</a:t>
            </a:r>
            <a:r>
              <a:rPr lang="en-US" altLang="en-US" dirty="0"/>
              <a:t>(v) = </a:t>
            </a:r>
            <a:r>
              <a:rPr lang="en-US" altLang="en-US" dirty="0">
                <a:sym typeface="Symbol" pitchFamily="18" charset="2"/>
              </a:rPr>
              <a:t> v</a:t>
            </a:r>
            <a:r>
              <a:rPr lang="en-US" altLang="en-US" b="1" dirty="0">
                <a:solidFill>
                  <a:srgbClr val="C00000"/>
                </a:solidFill>
                <a:sym typeface="Symbol" pitchFamily="18" charset="2"/>
              </a:rPr>
              <a:t>u</a:t>
            </a:r>
            <a:r>
              <a:rPr lang="en-US" altLang="en-US" b="1" baseline="-25000" dirty="0">
                <a:solidFill>
                  <a:srgbClr val="C00000"/>
                </a:solidFill>
                <a:sym typeface="Symbol" pitchFamily="18" charset="2"/>
              </a:rPr>
              <a:t>0</a:t>
            </a:r>
            <a:r>
              <a:rPr lang="en-US" altLang="en-US" dirty="0">
                <a:sym typeface="Symbol" pitchFamily="18" charset="2"/>
              </a:rPr>
              <a:t>. </a:t>
            </a:r>
            <a:r>
              <a:rPr lang="en-US" altLang="en-US" dirty="0" err="1">
                <a:sym typeface="Symbol" pitchFamily="18" charset="2"/>
              </a:rPr>
              <a:t>Đánh</a:t>
            </a:r>
            <a:r>
              <a:rPr lang="en-US" altLang="en-US" dirty="0">
                <a:sym typeface="Symbol" pitchFamily="18" charset="2"/>
              </a:rPr>
              <a:t> </a:t>
            </a:r>
            <a:r>
              <a:rPr lang="en-US" altLang="en-US" dirty="0" err="1">
                <a:sym typeface="Symbol" pitchFamily="18" charset="2"/>
              </a:rPr>
              <a:t>dấu</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v </a:t>
            </a:r>
            <a:r>
              <a:rPr lang="en-US" altLang="en-US" dirty="0" err="1">
                <a:sym typeface="Symbol" pitchFamily="18" charset="2"/>
              </a:rPr>
              <a:t>bằng</a:t>
            </a:r>
            <a:r>
              <a:rPr lang="en-US" altLang="en-US" dirty="0">
                <a:sym typeface="Symbol" pitchFamily="18" charset="2"/>
              </a:rPr>
              <a:t> ( ,-) ; </a:t>
            </a:r>
            <a:r>
              <a:rPr lang="en-US" altLang="en-US" dirty="0" err="1" smtClean="0">
                <a:sym typeface="Symbol" pitchFamily="18" charset="2"/>
              </a:rPr>
              <a:t>i</a:t>
            </a:r>
            <a:r>
              <a:rPr lang="en-US" altLang="en-US" dirty="0" smtClean="0">
                <a:sym typeface="Symbol" pitchFamily="18" charset="2"/>
              </a:rPr>
              <a:t>=i+1</a:t>
            </a:r>
            <a:r>
              <a:rPr lang="en-US" altLang="en-US" dirty="0">
                <a:sym typeface="Symbol" pitchFamily="18" charset="2"/>
              </a:rPr>
              <a:t>.</a:t>
            </a:r>
          </a:p>
          <a:p>
            <a:pPr marL="0" indent="0" algn="just" eaLnBrk="1" hangingPunct="1">
              <a:spcAft>
                <a:spcPts val="1200"/>
              </a:spcAft>
              <a:buFontTx/>
              <a:buNone/>
            </a:pPr>
            <a:r>
              <a:rPr lang="en-US" altLang="en-US" b="1" u="sng" dirty="0" err="1">
                <a:solidFill>
                  <a:schemeClr val="tx2"/>
                </a:solidFill>
                <a:sym typeface="Symbol" pitchFamily="18" charset="2"/>
              </a:rPr>
              <a:t>Bước</a:t>
            </a:r>
            <a:r>
              <a:rPr lang="en-US" altLang="en-US" b="1" u="sng" dirty="0">
                <a:solidFill>
                  <a:schemeClr val="tx2"/>
                </a:solidFill>
                <a:sym typeface="Symbol" pitchFamily="18" charset="2"/>
              </a:rPr>
              <a:t> 2</a:t>
            </a:r>
            <a:r>
              <a:rPr lang="en-US" altLang="en-US" b="1" dirty="0">
                <a:sym typeface="Symbol" pitchFamily="18" charset="2"/>
              </a:rPr>
              <a:t>. </a:t>
            </a:r>
            <a:r>
              <a:rPr lang="en-US" altLang="en-US" dirty="0">
                <a:sym typeface="Symbol" pitchFamily="18" charset="2"/>
              </a:rPr>
              <a:t>L</a:t>
            </a:r>
            <a:r>
              <a:rPr lang="en-US" altLang="en-US" baseline="-25000" dirty="0">
                <a:sym typeface="Symbol" pitchFamily="18" charset="2"/>
              </a:rPr>
              <a:t>i</a:t>
            </a:r>
            <a:r>
              <a:rPr lang="en-US" altLang="en-US" dirty="0">
                <a:sym typeface="Symbol" pitchFamily="18" charset="2"/>
              </a:rPr>
              <a:t>(</a:t>
            </a:r>
            <a:r>
              <a:rPr lang="en-US" altLang="en-US" b="1" dirty="0">
                <a:solidFill>
                  <a:srgbClr val="C00000"/>
                </a:solidFill>
                <a:sym typeface="Symbol" pitchFamily="18" charset="2"/>
              </a:rPr>
              <a:t>u</a:t>
            </a:r>
            <a:r>
              <a:rPr lang="en-US" altLang="en-US" b="1" baseline="-25000" dirty="0">
                <a:solidFill>
                  <a:srgbClr val="C00000"/>
                </a:solidFill>
                <a:sym typeface="Symbol" pitchFamily="18" charset="2"/>
              </a:rPr>
              <a:t>0</a:t>
            </a:r>
            <a:r>
              <a:rPr lang="en-US" altLang="en-US" dirty="0">
                <a:sym typeface="Symbol" pitchFamily="18" charset="2"/>
              </a:rPr>
              <a:t>) = 0 và </a:t>
            </a:r>
          </a:p>
          <a:p>
            <a:pPr marL="0" indent="0" algn="just" eaLnBrk="1" hangingPunct="1">
              <a:spcAft>
                <a:spcPts val="1200"/>
              </a:spcAft>
              <a:buFontTx/>
              <a:buNone/>
            </a:pPr>
            <a:r>
              <a:rPr lang="en-US" altLang="en-US" dirty="0">
                <a:sym typeface="Symbol" pitchFamily="18" charset="2"/>
              </a:rPr>
              <a:t>     L</a:t>
            </a:r>
            <a:r>
              <a:rPr lang="en-US" altLang="en-US" baseline="-25000" dirty="0">
                <a:sym typeface="Symbol" pitchFamily="18" charset="2"/>
              </a:rPr>
              <a:t>i</a:t>
            </a:r>
            <a:r>
              <a:rPr lang="en-US" altLang="en-US" dirty="0">
                <a:sym typeface="Symbol" pitchFamily="18" charset="2"/>
              </a:rPr>
              <a:t>(v) =</a:t>
            </a:r>
            <a:r>
              <a:rPr lang="en-US" altLang="en-US" dirty="0">
                <a:solidFill>
                  <a:srgbClr val="00B050"/>
                </a:solidFill>
                <a:sym typeface="Symbol" pitchFamily="18" charset="2"/>
              </a:rPr>
              <a:t> </a:t>
            </a:r>
            <a:r>
              <a:rPr lang="en-US" altLang="en-US" b="1" dirty="0">
                <a:solidFill>
                  <a:srgbClr val="00B050"/>
                </a:solidFill>
                <a:sym typeface="Symbol" pitchFamily="18" charset="2"/>
              </a:rPr>
              <a:t>min</a:t>
            </a:r>
            <a:r>
              <a:rPr lang="en-US" altLang="en-US" dirty="0">
                <a:sym typeface="Symbol" pitchFamily="18" charset="2"/>
              </a:rPr>
              <a:t>{ L</a:t>
            </a:r>
            <a:r>
              <a:rPr lang="en-US" altLang="en-US" baseline="-25000" dirty="0">
                <a:sym typeface="Symbol" pitchFamily="18" charset="2"/>
              </a:rPr>
              <a:t>i-1</a:t>
            </a:r>
            <a:r>
              <a:rPr lang="en-US" altLang="en-US" dirty="0">
                <a:sym typeface="Symbol" pitchFamily="18" charset="2"/>
              </a:rPr>
              <a:t>(u)+w(</a:t>
            </a:r>
            <a:r>
              <a:rPr lang="en-US" altLang="en-US" dirty="0" err="1">
                <a:sym typeface="Symbol" pitchFamily="18" charset="2"/>
              </a:rPr>
              <a:t>uv</a:t>
            </a:r>
            <a:r>
              <a:rPr lang="en-US" altLang="en-US" dirty="0">
                <a:sym typeface="Symbol" pitchFamily="18" charset="2"/>
              </a:rPr>
              <a:t>) | u </a:t>
            </a:r>
            <a:r>
              <a:rPr lang="en-US" altLang="en-US" dirty="0" err="1">
                <a:sym typeface="Symbol" pitchFamily="18" charset="2"/>
              </a:rPr>
              <a:t>là</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a:t>
            </a:r>
            <a:r>
              <a:rPr lang="en-US" altLang="en-US" dirty="0" err="1">
                <a:sym typeface="Symbol" pitchFamily="18" charset="2"/>
              </a:rPr>
              <a:t>trước</a:t>
            </a:r>
            <a:r>
              <a:rPr lang="en-US" altLang="en-US" dirty="0">
                <a:sym typeface="Symbol" pitchFamily="18" charset="2"/>
              </a:rPr>
              <a:t> </a:t>
            </a:r>
            <a:r>
              <a:rPr lang="en-US" altLang="en-US" dirty="0" err="1">
                <a:sym typeface="Symbol" pitchFamily="18" charset="2"/>
              </a:rPr>
              <a:t>của</a:t>
            </a:r>
            <a:r>
              <a:rPr lang="en-US" altLang="en-US">
                <a:sym typeface="Symbol" pitchFamily="18" charset="2"/>
              </a:rPr>
              <a:t> </a:t>
            </a:r>
            <a:r>
              <a:rPr lang="en-US" altLang="en-US" smtClean="0">
                <a:sym typeface="Symbol" pitchFamily="18" charset="2"/>
              </a:rPr>
              <a:t>v}</a:t>
            </a:r>
            <a:endParaRPr lang="en-US" altLang="en-US" dirty="0">
              <a:sym typeface="Symbol" pitchFamily="18" charset="2"/>
            </a:endParaRPr>
          </a:p>
          <a:p>
            <a:pPr marL="0" indent="0" algn="just" eaLnBrk="1" hangingPunct="1">
              <a:spcAft>
                <a:spcPts val="1200"/>
              </a:spcAft>
              <a:buFontTx/>
              <a:buNone/>
            </a:pPr>
            <a:r>
              <a:rPr lang="en-US" altLang="en-US" dirty="0" err="1">
                <a:sym typeface="Symbol" pitchFamily="18" charset="2"/>
              </a:rPr>
              <a:t>Nếu</a:t>
            </a:r>
            <a:r>
              <a:rPr lang="en-US" altLang="en-US" dirty="0">
                <a:sym typeface="Symbol" pitchFamily="18" charset="2"/>
              </a:rPr>
              <a:t> L</a:t>
            </a:r>
            <a:r>
              <a:rPr lang="en-US" altLang="en-US" baseline="-25000" dirty="0">
                <a:sym typeface="Symbol" pitchFamily="18" charset="2"/>
              </a:rPr>
              <a:t>i</a:t>
            </a:r>
            <a:r>
              <a:rPr lang="en-US" altLang="en-US" dirty="0">
                <a:sym typeface="Symbol" pitchFamily="18" charset="2"/>
              </a:rPr>
              <a:t>(v) = L</a:t>
            </a:r>
            <a:r>
              <a:rPr lang="en-US" altLang="en-US" baseline="-25000" dirty="0">
                <a:sym typeface="Symbol" pitchFamily="18" charset="2"/>
              </a:rPr>
              <a:t>i-1</a:t>
            </a:r>
            <a:r>
              <a:rPr lang="en-US" altLang="en-US" dirty="0">
                <a:sym typeface="Symbol" pitchFamily="18" charset="2"/>
              </a:rPr>
              <a:t>(</a:t>
            </a:r>
            <a:r>
              <a:rPr lang="en-US" altLang="en-US" b="1" dirty="0">
                <a:solidFill>
                  <a:srgbClr val="0000FF"/>
                </a:solidFill>
                <a:sym typeface="Symbol" pitchFamily="18" charset="2"/>
              </a:rPr>
              <a:t>t</a:t>
            </a:r>
            <a:r>
              <a:rPr lang="en-US" altLang="en-US" dirty="0">
                <a:sym typeface="Symbol" pitchFamily="18" charset="2"/>
              </a:rPr>
              <a:t>)+w(</a:t>
            </a:r>
            <a:r>
              <a:rPr lang="en-US" altLang="en-US" b="1" dirty="0">
                <a:solidFill>
                  <a:srgbClr val="0000FF"/>
                </a:solidFill>
                <a:sym typeface="Symbol" pitchFamily="18" charset="2"/>
              </a:rPr>
              <a:t>t</a:t>
            </a:r>
            <a:r>
              <a:rPr lang="en-US" altLang="en-US" dirty="0">
                <a:sym typeface="Symbol" pitchFamily="18" charset="2"/>
              </a:rPr>
              <a:t>v) </a:t>
            </a:r>
            <a:r>
              <a:rPr lang="en-US" altLang="en-US" dirty="0" err="1">
                <a:sym typeface="Symbol" pitchFamily="18" charset="2"/>
              </a:rPr>
              <a:t>thì</a:t>
            </a:r>
            <a:r>
              <a:rPr lang="en-US" altLang="en-US" dirty="0">
                <a:sym typeface="Symbol" pitchFamily="18" charset="2"/>
              </a:rPr>
              <a:t> </a:t>
            </a:r>
            <a:r>
              <a:rPr lang="en-US" altLang="en-US" dirty="0" err="1">
                <a:sym typeface="Symbol" pitchFamily="18" charset="2"/>
              </a:rPr>
              <a:t>đánh</a:t>
            </a:r>
            <a:r>
              <a:rPr lang="en-US" altLang="en-US" dirty="0">
                <a:sym typeface="Symbol" pitchFamily="18" charset="2"/>
              </a:rPr>
              <a:t> </a:t>
            </a:r>
            <a:r>
              <a:rPr lang="en-US" altLang="en-US" dirty="0" err="1">
                <a:sym typeface="Symbol" pitchFamily="18" charset="2"/>
              </a:rPr>
              <a:t>dấu</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v </a:t>
            </a:r>
            <a:r>
              <a:rPr lang="en-US" altLang="en-US" dirty="0" err="1">
                <a:sym typeface="Symbol" pitchFamily="18" charset="2"/>
              </a:rPr>
              <a:t>bởi</a:t>
            </a:r>
            <a:r>
              <a:rPr lang="en-US" altLang="en-US" dirty="0">
                <a:sym typeface="Symbol" pitchFamily="18" charset="2"/>
              </a:rPr>
              <a:t> (L</a:t>
            </a:r>
            <a:r>
              <a:rPr lang="en-US" altLang="en-US" baseline="-25000" dirty="0">
                <a:sym typeface="Symbol" pitchFamily="18" charset="2"/>
              </a:rPr>
              <a:t>i</a:t>
            </a:r>
            <a:r>
              <a:rPr lang="en-US" altLang="en-US" dirty="0">
                <a:sym typeface="Symbol" pitchFamily="18" charset="2"/>
              </a:rPr>
              <a:t>(v),</a:t>
            </a:r>
            <a:r>
              <a:rPr lang="en-US" altLang="en-US" b="1" dirty="0">
                <a:solidFill>
                  <a:srgbClr val="0000FF"/>
                </a:solidFill>
                <a:sym typeface="Symbol" pitchFamily="18" charset="2"/>
              </a:rPr>
              <a:t>t</a:t>
            </a:r>
            <a:r>
              <a:rPr lang="en-US" altLang="en-US" dirty="0">
                <a:sym typeface="Symbol" pitchFamily="18" charset="2"/>
              </a:rPr>
              <a:t>)</a:t>
            </a:r>
          </a:p>
          <a:p>
            <a:pPr marL="0" indent="0" algn="just" eaLnBrk="1" hangingPunct="1">
              <a:spcAft>
                <a:spcPts val="1200"/>
              </a:spcAft>
              <a:buFontTx/>
              <a:buNone/>
            </a:pPr>
            <a:r>
              <a:rPr lang="en-US" altLang="en-US" b="1" u="sng" dirty="0" err="1">
                <a:solidFill>
                  <a:schemeClr val="tx2"/>
                </a:solidFill>
              </a:rPr>
              <a:t>Bước</a:t>
            </a:r>
            <a:r>
              <a:rPr lang="en-US" altLang="en-US" b="1" u="sng" dirty="0">
                <a:solidFill>
                  <a:schemeClr val="tx2"/>
                </a:solidFill>
              </a:rPr>
              <a:t> 3</a:t>
            </a:r>
            <a:r>
              <a:rPr lang="en-US" altLang="en-US" b="1" dirty="0"/>
              <a:t>. </a:t>
            </a:r>
            <a:r>
              <a:rPr lang="en-US" altLang="en-US" dirty="0" err="1"/>
              <a:t>Nếu</a:t>
            </a:r>
            <a:r>
              <a:rPr lang="en-US" altLang="en-US" dirty="0"/>
              <a:t> L</a:t>
            </a:r>
            <a:r>
              <a:rPr lang="en-US" altLang="en-US" baseline="-25000" dirty="0"/>
              <a:t>i</a:t>
            </a:r>
            <a:r>
              <a:rPr lang="en-US" altLang="en-US" dirty="0"/>
              <a:t>(v) =L</a:t>
            </a:r>
            <a:r>
              <a:rPr lang="en-US" altLang="en-US" baseline="-25000" dirty="0"/>
              <a:t>i-1</a:t>
            </a:r>
            <a:r>
              <a:rPr lang="en-US" altLang="en-US" dirty="0"/>
              <a:t>(v) </a:t>
            </a:r>
            <a:r>
              <a:rPr lang="en-US" altLang="en-US" dirty="0">
                <a:sym typeface="Symbol" pitchFamily="18" charset="2"/>
              </a:rPr>
              <a:t>v</a:t>
            </a:r>
            <a:r>
              <a:rPr lang="en-US" altLang="en-US" dirty="0"/>
              <a:t>, </a:t>
            </a:r>
            <a:r>
              <a:rPr lang="en-US" altLang="en-US" dirty="0" err="1"/>
              <a:t>tức</a:t>
            </a:r>
            <a:r>
              <a:rPr lang="en-US" altLang="en-US" dirty="0"/>
              <a:t> L</a:t>
            </a:r>
            <a:r>
              <a:rPr lang="en-US" altLang="en-US" baseline="-25000" dirty="0"/>
              <a:t>i</a:t>
            </a:r>
            <a:r>
              <a:rPr lang="en-US" altLang="en-US" dirty="0"/>
              <a:t>(v) </a:t>
            </a:r>
            <a:r>
              <a:rPr lang="en-US" altLang="en-US" dirty="0" err="1"/>
              <a:t>ổn</a:t>
            </a:r>
            <a:r>
              <a:rPr lang="en-US" altLang="en-US" dirty="0"/>
              <a:t> </a:t>
            </a:r>
            <a:r>
              <a:rPr lang="en-US" altLang="en-US" dirty="0" err="1"/>
              <a:t>định</a:t>
            </a:r>
            <a:r>
              <a:rPr lang="en-US" altLang="en-US" dirty="0"/>
              <a:t> </a:t>
            </a:r>
            <a:r>
              <a:rPr lang="en-US" altLang="en-US" dirty="0" err="1"/>
              <a:t>thì</a:t>
            </a:r>
            <a:r>
              <a:rPr lang="en-US" altLang="en-US" dirty="0"/>
              <a:t> </a:t>
            </a:r>
            <a:r>
              <a:rPr lang="en-US" altLang="en-US" dirty="0" err="1"/>
              <a:t>dừng</a:t>
            </a:r>
            <a:r>
              <a:rPr lang="en-US" altLang="en-US" dirty="0"/>
              <a:t>. </a:t>
            </a:r>
            <a:r>
              <a:rPr lang="en-US" altLang="en-US" dirty="0" err="1"/>
              <a:t>Ngược</a:t>
            </a:r>
            <a:r>
              <a:rPr lang="en-US" altLang="en-US" dirty="0"/>
              <a:t> </a:t>
            </a:r>
            <a:r>
              <a:rPr lang="en-US" altLang="en-US" dirty="0" err="1"/>
              <a:t>lại</a:t>
            </a:r>
            <a:r>
              <a:rPr lang="en-US" altLang="en-US" dirty="0"/>
              <a:t> </a:t>
            </a:r>
            <a:r>
              <a:rPr lang="en-US" altLang="en-US" dirty="0" err="1"/>
              <a:t>đến</a:t>
            </a:r>
            <a:r>
              <a:rPr lang="en-US" altLang="en-US" dirty="0"/>
              <a:t> </a:t>
            </a:r>
            <a:r>
              <a:rPr lang="en-US" altLang="en-US" dirty="0" err="1"/>
              <a:t>bước</a:t>
            </a:r>
            <a:r>
              <a:rPr lang="en-US" altLang="en-US" dirty="0"/>
              <a:t> 4.</a:t>
            </a:r>
          </a:p>
          <a:p>
            <a:pPr marL="0" indent="0" algn="just" eaLnBrk="1" hangingPunct="1">
              <a:spcAft>
                <a:spcPts val="1200"/>
              </a:spcAft>
              <a:buFontTx/>
              <a:buNone/>
            </a:pPr>
            <a:endParaRPr lang="en-US" altLang="en-US" dirty="0">
              <a:sym typeface="Symbol" pitchFamily="18" charset="2"/>
            </a:endParaRPr>
          </a:p>
        </p:txBody>
      </p:sp>
      <p:sp>
        <p:nvSpPr>
          <p:cNvPr id="7" name="TextBox 6"/>
          <p:cNvSpPr txBox="1"/>
          <p:nvPr/>
        </p:nvSpPr>
        <p:spPr>
          <a:xfrm>
            <a:off x="152400" y="207963"/>
            <a:ext cx="7772400" cy="630237"/>
          </a:xfrm>
          <a:prstGeom prst="rect">
            <a:avLst/>
          </a:prstGeom>
          <a:noFill/>
        </p:spPr>
        <p:txBody>
          <a:bodyPr>
            <a:spAutoFit/>
          </a:bodyPr>
          <a:lstStyle/>
          <a:p>
            <a:pPr algn="l">
              <a:tabLst>
                <a:tab pos="457200" algn="l"/>
              </a:tabLst>
              <a:defRPr/>
            </a:pPr>
            <a:r>
              <a:rPr lang="en-US" sz="3500" dirty="0" err="1">
                <a:solidFill>
                  <a:srgbClr val="FFFF66"/>
                </a:solidFill>
                <a:latin typeface="+mj-lt"/>
              </a:rPr>
              <a:t>Thuật</a:t>
            </a:r>
            <a:r>
              <a:rPr lang="en-US" sz="3500" dirty="0">
                <a:solidFill>
                  <a:srgbClr val="FFFF66"/>
                </a:solidFill>
                <a:latin typeface="+mj-lt"/>
              </a:rPr>
              <a:t> </a:t>
            </a:r>
            <a:r>
              <a:rPr lang="en-US" sz="3500" dirty="0" err="1">
                <a:solidFill>
                  <a:srgbClr val="FFFF66"/>
                </a:solidFill>
                <a:latin typeface="+mj-lt"/>
              </a:rPr>
              <a:t>toán</a:t>
            </a:r>
            <a:r>
              <a:rPr lang="en-US" sz="3500" dirty="0">
                <a:solidFill>
                  <a:srgbClr val="FFFF66"/>
                </a:solidFill>
                <a:latin typeface="+mj-lt"/>
              </a:rPr>
              <a:t> Ford - Bellman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228600" y="990600"/>
            <a:ext cx="8229600" cy="1295400"/>
          </a:xfrm>
        </p:spPr>
        <p:txBody>
          <a:bodyPr/>
          <a:lstStyle/>
          <a:p>
            <a:pPr algn="just" eaLnBrk="1" hangingPunct="1">
              <a:buFontTx/>
              <a:buNone/>
            </a:pPr>
            <a:r>
              <a:rPr lang="en-US" altLang="en-US" b="1" u="sng" dirty="0" err="1">
                <a:solidFill>
                  <a:schemeClr val="tx2"/>
                </a:solidFill>
              </a:rPr>
              <a:t>Bước</a:t>
            </a:r>
            <a:r>
              <a:rPr lang="en-US" altLang="en-US" b="1" u="sng" dirty="0">
                <a:solidFill>
                  <a:schemeClr val="tx2"/>
                </a:solidFill>
              </a:rPr>
              <a:t> 4</a:t>
            </a:r>
            <a:r>
              <a:rPr lang="en-US" altLang="en-US" b="1" dirty="0"/>
              <a:t>. </a:t>
            </a:r>
            <a:r>
              <a:rPr lang="en-US" altLang="en-US" dirty="0" err="1"/>
              <a:t>Nếu</a:t>
            </a:r>
            <a:r>
              <a:rPr lang="en-US" altLang="en-US" dirty="0"/>
              <a:t> </a:t>
            </a:r>
            <a:r>
              <a:rPr lang="en-US" altLang="en-US" dirty="0" err="1"/>
              <a:t>i</a:t>
            </a:r>
            <a:r>
              <a:rPr lang="en-US" altLang="en-US" dirty="0"/>
              <a:t> = n </a:t>
            </a:r>
            <a:r>
              <a:rPr lang="en-US" altLang="en-US" dirty="0" err="1"/>
              <a:t>thì</a:t>
            </a:r>
            <a:r>
              <a:rPr lang="en-US" altLang="en-US" dirty="0"/>
              <a:t> </a:t>
            </a:r>
            <a:r>
              <a:rPr lang="en-US" altLang="en-US" dirty="0" err="1"/>
              <a:t>dừng</a:t>
            </a:r>
            <a:r>
              <a:rPr lang="en-US" altLang="en-US" dirty="0"/>
              <a:t>, </a:t>
            </a:r>
            <a:r>
              <a:rPr lang="en-US" altLang="en-US" dirty="0" err="1"/>
              <a:t>kết</a:t>
            </a:r>
            <a:r>
              <a:rPr lang="en-US" altLang="en-US" dirty="0"/>
              <a:t> </a:t>
            </a:r>
            <a:r>
              <a:rPr lang="en-US" altLang="en-US" dirty="0" err="1"/>
              <a:t>luận</a:t>
            </a:r>
            <a:r>
              <a:rPr lang="en-US" altLang="en-US" dirty="0"/>
              <a:t> G </a:t>
            </a:r>
            <a:r>
              <a:rPr lang="en-US" altLang="en-US" dirty="0" err="1"/>
              <a:t>có</a:t>
            </a:r>
            <a:r>
              <a:rPr lang="en-US" altLang="en-US" dirty="0"/>
              <a:t> </a:t>
            </a:r>
            <a:r>
              <a:rPr lang="en-US" altLang="en-US" dirty="0" err="1"/>
              <a:t>mạch</a:t>
            </a:r>
            <a:r>
              <a:rPr lang="en-US" altLang="en-US" dirty="0"/>
              <a:t> </a:t>
            </a:r>
            <a:r>
              <a:rPr lang="en-US" altLang="en-US" dirty="0" err="1"/>
              <a:t>âm</a:t>
            </a:r>
            <a:r>
              <a:rPr lang="en-US" altLang="en-US" dirty="0"/>
              <a:t>. </a:t>
            </a:r>
            <a:r>
              <a:rPr lang="en-US" altLang="en-US" dirty="0" err="1"/>
              <a:t>Nếu</a:t>
            </a:r>
            <a:r>
              <a:rPr lang="en-US" altLang="en-US" dirty="0"/>
              <a:t> </a:t>
            </a:r>
            <a:r>
              <a:rPr lang="en-US" altLang="en-US" dirty="0" err="1"/>
              <a:t>i</a:t>
            </a:r>
            <a:r>
              <a:rPr lang="en-US" altLang="en-US" dirty="0"/>
              <a:t> </a:t>
            </a:r>
            <a:r>
              <a:rPr lang="en-US" altLang="en-US" dirty="0">
                <a:sym typeface="Symbol" pitchFamily="18" charset="2"/>
              </a:rPr>
              <a:t> n-1 </a:t>
            </a:r>
            <a:r>
              <a:rPr lang="en-US" altLang="en-US" dirty="0" err="1">
                <a:sym typeface="Symbol" pitchFamily="18" charset="2"/>
              </a:rPr>
              <a:t>thì</a:t>
            </a:r>
            <a:r>
              <a:rPr lang="en-US" altLang="en-US" dirty="0">
                <a:sym typeface="Symbol" pitchFamily="18" charset="2"/>
              </a:rPr>
              <a:t> </a:t>
            </a:r>
            <a:r>
              <a:rPr lang="en-US" altLang="en-US" dirty="0" err="1">
                <a:sym typeface="Symbol" pitchFamily="18" charset="2"/>
              </a:rPr>
              <a:t>trở</a:t>
            </a:r>
            <a:r>
              <a:rPr lang="en-US" altLang="en-US" dirty="0">
                <a:sym typeface="Symbol" pitchFamily="18" charset="2"/>
              </a:rPr>
              <a:t> </a:t>
            </a:r>
            <a:r>
              <a:rPr lang="en-US" altLang="en-US" dirty="0" err="1">
                <a:sym typeface="Symbol" pitchFamily="18" charset="2"/>
              </a:rPr>
              <a:t>về</a:t>
            </a:r>
            <a:r>
              <a:rPr lang="en-US" altLang="en-US" dirty="0">
                <a:sym typeface="Symbol" pitchFamily="18" charset="2"/>
              </a:rPr>
              <a:t> </a:t>
            </a:r>
            <a:r>
              <a:rPr lang="en-US" altLang="en-US" b="1" dirty="0" err="1">
                <a:sym typeface="Symbol" pitchFamily="18" charset="2"/>
              </a:rPr>
              <a:t>Bước</a:t>
            </a:r>
            <a:r>
              <a:rPr lang="en-US" altLang="en-US" b="1" dirty="0">
                <a:sym typeface="Symbol" pitchFamily="18" charset="2"/>
              </a:rPr>
              <a:t> 2 </a:t>
            </a:r>
            <a:r>
              <a:rPr lang="en-US" altLang="en-US" dirty="0" err="1">
                <a:sym typeface="Symbol" pitchFamily="18" charset="2"/>
              </a:rPr>
              <a:t>với</a:t>
            </a:r>
            <a:r>
              <a:rPr lang="en-US" altLang="en-US" dirty="0">
                <a:sym typeface="Symbol" pitchFamily="18" charset="2"/>
              </a:rPr>
              <a:t> i:=i+1</a:t>
            </a:r>
          </a:p>
        </p:txBody>
      </p:sp>
      <p:sp>
        <p:nvSpPr>
          <p:cNvPr id="3" name="TextBox 2"/>
          <p:cNvSpPr txBox="1"/>
          <p:nvPr/>
        </p:nvSpPr>
        <p:spPr>
          <a:xfrm>
            <a:off x="228600" y="2246313"/>
            <a:ext cx="8763000" cy="954087"/>
          </a:xfrm>
          <a:prstGeom prst="rect">
            <a:avLst/>
          </a:prstGeom>
          <a:noFill/>
        </p:spPr>
        <p:txBody>
          <a:bodyPr>
            <a:spAutoFit/>
          </a:bodyPr>
          <a:lstStyle/>
          <a:p>
            <a:pPr algn="just">
              <a:defRPr/>
            </a:pPr>
            <a:r>
              <a:rPr lang="en-US" sz="2800" dirty="0">
                <a:solidFill>
                  <a:srgbClr val="0000FF"/>
                </a:solidFill>
                <a:latin typeface="+mn-lt"/>
              </a:rPr>
              <a:t> </a:t>
            </a:r>
            <a:r>
              <a:rPr lang="en-US" sz="2800" dirty="0" err="1">
                <a:solidFill>
                  <a:srgbClr val="0000FF"/>
                </a:solidFill>
                <a:latin typeface="+mn-lt"/>
              </a:rPr>
              <a:t>Ví</a:t>
            </a:r>
            <a:r>
              <a:rPr lang="en-US" sz="2800" dirty="0">
                <a:solidFill>
                  <a:srgbClr val="0000FF"/>
                </a:solidFill>
                <a:latin typeface="+mn-lt"/>
              </a:rPr>
              <a:t> </a:t>
            </a:r>
            <a:r>
              <a:rPr lang="en-US" sz="2800" dirty="0" err="1">
                <a:solidFill>
                  <a:srgbClr val="0000FF"/>
                </a:solidFill>
                <a:latin typeface="+mn-lt"/>
              </a:rPr>
              <a:t>dụ</a:t>
            </a:r>
            <a:r>
              <a:rPr lang="en-US" sz="2800" dirty="0">
                <a:solidFill>
                  <a:srgbClr val="0000FF"/>
                </a:solidFill>
                <a:latin typeface="+mn-lt"/>
              </a:rPr>
              <a:t>. </a:t>
            </a:r>
            <a:r>
              <a:rPr lang="en-US" sz="2800" b="0" dirty="0" err="1">
                <a:solidFill>
                  <a:schemeClr val="tx1"/>
                </a:solidFill>
                <a:latin typeface="+mn-lt"/>
              </a:rPr>
              <a:t>Dùng</a:t>
            </a:r>
            <a:r>
              <a:rPr lang="en-US" sz="2800" b="0" dirty="0">
                <a:solidFill>
                  <a:schemeClr val="tx1"/>
                </a:solidFill>
                <a:latin typeface="+mn-lt"/>
              </a:rPr>
              <a:t> </a:t>
            </a:r>
            <a:r>
              <a:rPr lang="en-US" sz="2800" b="0" dirty="0" err="1">
                <a:solidFill>
                  <a:schemeClr val="tx1"/>
                </a:solidFill>
                <a:latin typeface="+mn-lt"/>
              </a:rPr>
              <a:t>thuật</a:t>
            </a:r>
            <a:r>
              <a:rPr lang="en-US" sz="2800" b="0" dirty="0">
                <a:solidFill>
                  <a:schemeClr val="tx1"/>
                </a:solidFill>
                <a:latin typeface="+mn-lt"/>
              </a:rPr>
              <a:t> </a:t>
            </a:r>
            <a:r>
              <a:rPr lang="en-US" sz="2800" b="0" dirty="0" err="1">
                <a:solidFill>
                  <a:schemeClr val="tx1"/>
                </a:solidFill>
                <a:latin typeface="+mn-lt"/>
              </a:rPr>
              <a:t>toán</a:t>
            </a:r>
            <a:r>
              <a:rPr lang="en-US" sz="2800" b="0" dirty="0">
                <a:solidFill>
                  <a:schemeClr val="tx1"/>
                </a:solidFill>
                <a:latin typeface="+mn-lt"/>
              </a:rPr>
              <a:t> Ford-Bellman để </a:t>
            </a:r>
            <a:r>
              <a:rPr lang="en-US" sz="2800" b="0" dirty="0" err="1">
                <a:solidFill>
                  <a:schemeClr val="tx1"/>
                </a:solidFill>
                <a:latin typeface="+mn-lt"/>
              </a:rPr>
              <a:t>tìm</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đi </a:t>
            </a:r>
            <a:r>
              <a:rPr lang="en-US" sz="2800" b="0" dirty="0" err="1">
                <a:solidFill>
                  <a:schemeClr val="tx1"/>
                </a:solidFill>
                <a:latin typeface="+mn-lt"/>
              </a:rPr>
              <a:t>ngắn</a:t>
            </a:r>
            <a:r>
              <a:rPr lang="en-US" sz="2800" b="0" dirty="0">
                <a:solidFill>
                  <a:schemeClr val="tx1"/>
                </a:solidFill>
                <a:latin typeface="+mn-lt"/>
              </a:rPr>
              <a:t> </a:t>
            </a:r>
            <a:r>
              <a:rPr lang="en-US" sz="2800" b="0" dirty="0" err="1">
                <a:solidFill>
                  <a:schemeClr val="tx1"/>
                </a:solidFill>
                <a:latin typeface="+mn-lt"/>
              </a:rPr>
              <a:t>nhất</a:t>
            </a:r>
            <a:r>
              <a:rPr lang="en-US" sz="2800" b="0" dirty="0">
                <a:solidFill>
                  <a:schemeClr val="tx1"/>
                </a:solidFill>
                <a:latin typeface="+mn-lt"/>
              </a:rPr>
              <a:t> </a:t>
            </a:r>
            <a:r>
              <a:rPr lang="en-US" sz="2800" b="0" dirty="0" err="1">
                <a:solidFill>
                  <a:schemeClr val="tx1"/>
                </a:solidFill>
                <a:latin typeface="+mn-lt"/>
              </a:rPr>
              <a:t>từ</a:t>
            </a:r>
            <a:r>
              <a:rPr lang="en-US" sz="2800" b="0" dirty="0">
                <a:solidFill>
                  <a:schemeClr val="tx1"/>
                </a:solidFill>
                <a:latin typeface="+mn-lt"/>
              </a:rPr>
              <a:t> 1 </a:t>
            </a:r>
            <a:r>
              <a:rPr lang="en-US" sz="2800" b="0" dirty="0" err="1">
                <a:solidFill>
                  <a:schemeClr val="tx1"/>
                </a:solidFill>
                <a:latin typeface="+mn-lt"/>
              </a:rPr>
              <a:t>cho</a:t>
            </a:r>
            <a:r>
              <a:rPr lang="en-US" sz="2800" b="0" dirty="0">
                <a:solidFill>
                  <a:schemeClr val="tx1"/>
                </a:solidFill>
                <a:latin typeface="+mn-lt"/>
              </a:rPr>
              <a:t> đến các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còn</a:t>
            </a:r>
            <a:r>
              <a:rPr lang="en-US" sz="2800" b="0" dirty="0">
                <a:solidFill>
                  <a:schemeClr val="tx1"/>
                </a:solidFill>
                <a:latin typeface="+mn-lt"/>
              </a:rPr>
              <a:t> lại </a:t>
            </a:r>
          </a:p>
        </p:txBody>
      </p:sp>
      <p:sp>
        <p:nvSpPr>
          <p:cNvPr id="36868" name="Oval 4"/>
          <p:cNvSpPr>
            <a:spLocks noChangeArrowheads="1"/>
          </p:cNvSpPr>
          <p:nvPr/>
        </p:nvSpPr>
        <p:spPr bwMode="auto">
          <a:xfrm>
            <a:off x="1524000" y="4433888"/>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1</a:t>
            </a:r>
          </a:p>
        </p:txBody>
      </p:sp>
      <p:sp>
        <p:nvSpPr>
          <p:cNvPr id="36869" name="Oval 5"/>
          <p:cNvSpPr>
            <a:spLocks noChangeArrowheads="1"/>
          </p:cNvSpPr>
          <p:nvPr/>
        </p:nvSpPr>
        <p:spPr bwMode="auto">
          <a:xfrm>
            <a:off x="3200400" y="3748088"/>
            <a:ext cx="3810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6870" name="Line 6"/>
          <p:cNvSpPr>
            <a:spLocks noChangeShapeType="1"/>
          </p:cNvSpPr>
          <p:nvPr/>
        </p:nvSpPr>
        <p:spPr bwMode="auto">
          <a:xfrm flipV="1">
            <a:off x="1981200" y="3976688"/>
            <a:ext cx="1219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1" name="Oval 7"/>
          <p:cNvSpPr>
            <a:spLocks noChangeArrowheads="1"/>
          </p:cNvSpPr>
          <p:nvPr/>
        </p:nvSpPr>
        <p:spPr bwMode="auto">
          <a:xfrm>
            <a:off x="5029200" y="3748088"/>
            <a:ext cx="3810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3</a:t>
            </a:r>
          </a:p>
        </p:txBody>
      </p:sp>
      <p:sp>
        <p:nvSpPr>
          <p:cNvPr id="36872" name="Line 8"/>
          <p:cNvSpPr>
            <a:spLocks noChangeShapeType="1"/>
          </p:cNvSpPr>
          <p:nvPr/>
        </p:nvSpPr>
        <p:spPr bwMode="auto">
          <a:xfrm flipV="1">
            <a:off x="3581400" y="3900488"/>
            <a:ext cx="1447800" cy="46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3" name="Oval 9"/>
          <p:cNvSpPr>
            <a:spLocks noChangeArrowheads="1"/>
          </p:cNvSpPr>
          <p:nvPr/>
        </p:nvSpPr>
        <p:spPr bwMode="auto">
          <a:xfrm>
            <a:off x="7010400" y="4281488"/>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6</a:t>
            </a:r>
          </a:p>
        </p:txBody>
      </p:sp>
      <p:sp>
        <p:nvSpPr>
          <p:cNvPr id="36874" name="Oval 10"/>
          <p:cNvSpPr>
            <a:spLocks noChangeArrowheads="1"/>
          </p:cNvSpPr>
          <p:nvPr/>
        </p:nvSpPr>
        <p:spPr bwMode="auto">
          <a:xfrm>
            <a:off x="3352800" y="5576888"/>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4</a:t>
            </a:r>
          </a:p>
        </p:txBody>
      </p:sp>
      <p:sp>
        <p:nvSpPr>
          <p:cNvPr id="36875" name="Line 11"/>
          <p:cNvSpPr>
            <a:spLocks noChangeShapeType="1"/>
          </p:cNvSpPr>
          <p:nvPr/>
        </p:nvSpPr>
        <p:spPr bwMode="auto">
          <a:xfrm flipH="1" flipV="1">
            <a:off x="5410200" y="3976688"/>
            <a:ext cx="1600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6" name="Line 12"/>
          <p:cNvSpPr>
            <a:spLocks noChangeShapeType="1"/>
          </p:cNvSpPr>
          <p:nvPr/>
        </p:nvSpPr>
        <p:spPr bwMode="auto">
          <a:xfrm>
            <a:off x="1905000" y="4891088"/>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7" name="Line 13"/>
          <p:cNvSpPr>
            <a:spLocks noChangeShapeType="1"/>
          </p:cNvSpPr>
          <p:nvPr/>
        </p:nvSpPr>
        <p:spPr bwMode="auto">
          <a:xfrm flipV="1">
            <a:off x="3429000" y="4281488"/>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8" name="Oval 14"/>
          <p:cNvSpPr>
            <a:spLocks noChangeArrowheads="1"/>
          </p:cNvSpPr>
          <p:nvPr/>
        </p:nvSpPr>
        <p:spPr bwMode="auto">
          <a:xfrm>
            <a:off x="4953000" y="5424488"/>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5</a:t>
            </a:r>
          </a:p>
        </p:txBody>
      </p:sp>
      <p:sp>
        <p:nvSpPr>
          <p:cNvPr id="36879" name="Line 15"/>
          <p:cNvSpPr>
            <a:spLocks noChangeShapeType="1"/>
          </p:cNvSpPr>
          <p:nvPr/>
        </p:nvSpPr>
        <p:spPr bwMode="auto">
          <a:xfrm flipV="1">
            <a:off x="3810000" y="5881688"/>
            <a:ext cx="1219200" cy="46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0" name="Line 16"/>
          <p:cNvSpPr>
            <a:spLocks noChangeShapeType="1"/>
          </p:cNvSpPr>
          <p:nvPr/>
        </p:nvSpPr>
        <p:spPr bwMode="auto">
          <a:xfrm flipV="1">
            <a:off x="5410200" y="4738688"/>
            <a:ext cx="1752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1" name="Line 17"/>
          <p:cNvSpPr>
            <a:spLocks noChangeShapeType="1"/>
          </p:cNvSpPr>
          <p:nvPr/>
        </p:nvSpPr>
        <p:spPr bwMode="auto">
          <a:xfrm flipH="1">
            <a:off x="3810000" y="4662488"/>
            <a:ext cx="3200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2" name="Line 18"/>
          <p:cNvSpPr>
            <a:spLocks noChangeShapeType="1"/>
          </p:cNvSpPr>
          <p:nvPr/>
        </p:nvSpPr>
        <p:spPr bwMode="auto">
          <a:xfrm>
            <a:off x="3581400" y="4129088"/>
            <a:ext cx="3429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3" name="Line 19"/>
          <p:cNvSpPr>
            <a:spLocks noChangeShapeType="1"/>
          </p:cNvSpPr>
          <p:nvPr/>
        </p:nvSpPr>
        <p:spPr bwMode="auto">
          <a:xfrm>
            <a:off x="3505200" y="4205288"/>
            <a:ext cx="1524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4" name="Text Box 20"/>
          <p:cNvSpPr txBox="1">
            <a:spLocks noChangeArrowheads="1"/>
          </p:cNvSpPr>
          <p:nvPr/>
        </p:nvSpPr>
        <p:spPr bwMode="auto">
          <a:xfrm>
            <a:off x="2346325" y="38893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7</a:t>
            </a:r>
          </a:p>
        </p:txBody>
      </p:sp>
      <p:sp>
        <p:nvSpPr>
          <p:cNvPr id="36885" name="Text Box 21"/>
          <p:cNvSpPr txBox="1">
            <a:spLocks noChangeArrowheads="1"/>
          </p:cNvSpPr>
          <p:nvPr/>
        </p:nvSpPr>
        <p:spPr bwMode="auto">
          <a:xfrm>
            <a:off x="4098925" y="35083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4</a:t>
            </a:r>
          </a:p>
        </p:txBody>
      </p:sp>
      <p:sp>
        <p:nvSpPr>
          <p:cNvPr id="36886" name="Text Box 22"/>
          <p:cNvSpPr txBox="1">
            <a:spLocks noChangeArrowheads="1"/>
          </p:cNvSpPr>
          <p:nvPr/>
        </p:nvSpPr>
        <p:spPr bwMode="auto">
          <a:xfrm>
            <a:off x="6003925" y="37369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6887" name="Text Box 23"/>
          <p:cNvSpPr txBox="1">
            <a:spLocks noChangeArrowheads="1"/>
          </p:cNvSpPr>
          <p:nvPr/>
        </p:nvSpPr>
        <p:spPr bwMode="auto">
          <a:xfrm>
            <a:off x="4927600" y="42513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1</a:t>
            </a:r>
          </a:p>
        </p:txBody>
      </p:sp>
      <p:sp>
        <p:nvSpPr>
          <p:cNvPr id="36888" name="Text Box 24"/>
          <p:cNvSpPr txBox="1">
            <a:spLocks noChangeArrowheads="1"/>
          </p:cNvSpPr>
          <p:nvPr/>
        </p:nvSpPr>
        <p:spPr bwMode="auto">
          <a:xfrm>
            <a:off x="2346325" y="52101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8</a:t>
            </a:r>
          </a:p>
        </p:txBody>
      </p:sp>
      <p:sp>
        <p:nvSpPr>
          <p:cNvPr id="36889" name="Text Box 25"/>
          <p:cNvSpPr txBox="1">
            <a:spLocks noChangeArrowheads="1"/>
          </p:cNvSpPr>
          <p:nvPr/>
        </p:nvSpPr>
        <p:spPr bwMode="auto">
          <a:xfrm>
            <a:off x="3389313" y="4562475"/>
            <a:ext cx="38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6890" name="Text Box 26"/>
          <p:cNvSpPr txBox="1">
            <a:spLocks noChangeArrowheads="1"/>
          </p:cNvSpPr>
          <p:nvPr/>
        </p:nvSpPr>
        <p:spPr bwMode="auto">
          <a:xfrm>
            <a:off x="4267200" y="45862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6891" name="Text Box 27"/>
          <p:cNvSpPr txBox="1">
            <a:spLocks noChangeArrowheads="1"/>
          </p:cNvSpPr>
          <p:nvPr/>
        </p:nvSpPr>
        <p:spPr bwMode="auto">
          <a:xfrm>
            <a:off x="5470525" y="4651375"/>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6892" name="Text Box 28"/>
          <p:cNvSpPr txBox="1">
            <a:spLocks noChangeArrowheads="1"/>
          </p:cNvSpPr>
          <p:nvPr/>
        </p:nvSpPr>
        <p:spPr bwMode="auto">
          <a:xfrm>
            <a:off x="6080125" y="52101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3</a:t>
            </a:r>
          </a:p>
        </p:txBody>
      </p:sp>
      <p:sp>
        <p:nvSpPr>
          <p:cNvPr id="36893" name="Text Box 29"/>
          <p:cNvSpPr txBox="1">
            <a:spLocks noChangeArrowheads="1"/>
          </p:cNvSpPr>
          <p:nvPr/>
        </p:nvSpPr>
        <p:spPr bwMode="auto">
          <a:xfrm>
            <a:off x="4267200" y="58054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8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8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8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8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88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8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8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8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8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88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8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8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88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89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8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8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3" grpId="0"/>
      <p:bldP spid="36868" grpId="0" animBg="1"/>
      <p:bldP spid="36869" grpId="0" animBg="1"/>
      <p:bldP spid="36870" grpId="0" animBg="1"/>
      <p:bldP spid="36871" grpId="0" animBg="1"/>
      <p:bldP spid="36872" grpId="0" animBg="1"/>
      <p:bldP spid="36873" grpId="0" animBg="1"/>
      <p:bldP spid="36874" grpId="0" animBg="1"/>
      <p:bldP spid="36875" grpId="0" animBg="1"/>
      <p:bldP spid="36876" grpId="0" animBg="1"/>
      <p:bldP spid="36877" grpId="0" animBg="1"/>
      <p:bldP spid="36878" grpId="0" animBg="1"/>
      <p:bldP spid="36879" grpId="0" animBg="1"/>
      <p:bldP spid="36880" grpId="0" animBg="1"/>
      <p:bldP spid="36881" grpId="0" animBg="1"/>
      <p:bldP spid="36882" grpId="0" animBg="1"/>
      <p:bldP spid="36883" grpId="0" animBg="1"/>
      <p:bldP spid="36884" grpId="0"/>
      <p:bldP spid="36885" grpId="0"/>
      <p:bldP spid="36886" grpId="0"/>
      <p:bldP spid="36887" grpId="0"/>
      <p:bldP spid="36888" grpId="0"/>
      <p:bldP spid="36889" grpId="0"/>
      <p:bldP spid="36890" grpId="0"/>
      <p:bldP spid="36891" grpId="0"/>
      <p:bldP spid="36892" grpId="0"/>
      <p:bldP spid="368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p:cNvSpPr>
            <a:spLocks noChangeArrowheads="1"/>
          </p:cNvSpPr>
          <p:nvPr/>
        </p:nvSpPr>
        <p:spPr bwMode="auto">
          <a:xfrm>
            <a:off x="1524000" y="849313"/>
            <a:ext cx="457200" cy="533400"/>
          </a:xfrm>
          <a:prstGeom prst="ellipse">
            <a:avLst/>
          </a:prstGeom>
          <a:solidFill>
            <a:srgbClr val="FFC000"/>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1</a:t>
            </a:r>
          </a:p>
        </p:txBody>
      </p:sp>
      <p:sp>
        <p:nvSpPr>
          <p:cNvPr id="37891" name="Oval 5"/>
          <p:cNvSpPr>
            <a:spLocks noChangeArrowheads="1"/>
          </p:cNvSpPr>
          <p:nvPr/>
        </p:nvSpPr>
        <p:spPr bwMode="auto">
          <a:xfrm>
            <a:off x="3200400" y="163513"/>
            <a:ext cx="3810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34" name="Line 6"/>
          <p:cNvSpPr>
            <a:spLocks noChangeShapeType="1"/>
          </p:cNvSpPr>
          <p:nvPr/>
        </p:nvSpPr>
        <p:spPr bwMode="auto">
          <a:xfrm flipV="1">
            <a:off x="1981200" y="392113"/>
            <a:ext cx="1219200" cy="609600"/>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37893" name="Oval 7"/>
          <p:cNvSpPr>
            <a:spLocks noChangeArrowheads="1"/>
          </p:cNvSpPr>
          <p:nvPr/>
        </p:nvSpPr>
        <p:spPr bwMode="auto">
          <a:xfrm>
            <a:off x="5029200" y="163513"/>
            <a:ext cx="3810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3</a:t>
            </a:r>
          </a:p>
        </p:txBody>
      </p:sp>
      <p:sp>
        <p:nvSpPr>
          <p:cNvPr id="36" name="Line 8"/>
          <p:cNvSpPr>
            <a:spLocks noChangeShapeType="1"/>
          </p:cNvSpPr>
          <p:nvPr/>
        </p:nvSpPr>
        <p:spPr bwMode="auto">
          <a:xfrm flipV="1">
            <a:off x="3581400" y="315913"/>
            <a:ext cx="1447800" cy="46037"/>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37895" name="Oval 9"/>
          <p:cNvSpPr>
            <a:spLocks noChangeArrowheads="1"/>
          </p:cNvSpPr>
          <p:nvPr/>
        </p:nvSpPr>
        <p:spPr bwMode="auto">
          <a:xfrm>
            <a:off x="7010400" y="696913"/>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6</a:t>
            </a:r>
          </a:p>
        </p:txBody>
      </p:sp>
      <p:sp>
        <p:nvSpPr>
          <p:cNvPr id="37896" name="Oval 10"/>
          <p:cNvSpPr>
            <a:spLocks noChangeArrowheads="1"/>
          </p:cNvSpPr>
          <p:nvPr/>
        </p:nvSpPr>
        <p:spPr bwMode="auto">
          <a:xfrm>
            <a:off x="3352800" y="1992313"/>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4</a:t>
            </a:r>
          </a:p>
        </p:txBody>
      </p:sp>
      <p:sp>
        <p:nvSpPr>
          <p:cNvPr id="39" name="Line 11"/>
          <p:cNvSpPr>
            <a:spLocks noChangeShapeType="1"/>
          </p:cNvSpPr>
          <p:nvPr/>
        </p:nvSpPr>
        <p:spPr bwMode="auto">
          <a:xfrm flipH="1" flipV="1">
            <a:off x="5410200" y="392113"/>
            <a:ext cx="1600200" cy="457200"/>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40" name="Line 12"/>
          <p:cNvSpPr>
            <a:spLocks noChangeShapeType="1"/>
          </p:cNvSpPr>
          <p:nvPr/>
        </p:nvSpPr>
        <p:spPr bwMode="auto">
          <a:xfrm>
            <a:off x="1905000" y="1306513"/>
            <a:ext cx="1447800" cy="838200"/>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41" name="Line 13"/>
          <p:cNvSpPr>
            <a:spLocks noChangeShapeType="1"/>
          </p:cNvSpPr>
          <p:nvPr/>
        </p:nvSpPr>
        <p:spPr bwMode="auto">
          <a:xfrm flipV="1">
            <a:off x="3429000" y="696913"/>
            <a:ext cx="0" cy="1371600"/>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37900" name="Oval 14"/>
          <p:cNvSpPr>
            <a:spLocks noChangeArrowheads="1"/>
          </p:cNvSpPr>
          <p:nvPr/>
        </p:nvSpPr>
        <p:spPr bwMode="auto">
          <a:xfrm>
            <a:off x="4953000" y="1839913"/>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5</a:t>
            </a:r>
          </a:p>
        </p:txBody>
      </p:sp>
      <p:sp>
        <p:nvSpPr>
          <p:cNvPr id="43" name="Line 15"/>
          <p:cNvSpPr>
            <a:spLocks noChangeShapeType="1"/>
          </p:cNvSpPr>
          <p:nvPr/>
        </p:nvSpPr>
        <p:spPr bwMode="auto">
          <a:xfrm flipV="1">
            <a:off x="3810000" y="2297113"/>
            <a:ext cx="1219200" cy="46037"/>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44" name="Line 16"/>
          <p:cNvSpPr>
            <a:spLocks noChangeShapeType="1"/>
          </p:cNvSpPr>
          <p:nvPr/>
        </p:nvSpPr>
        <p:spPr bwMode="auto">
          <a:xfrm flipV="1">
            <a:off x="5410200" y="1154113"/>
            <a:ext cx="1752600" cy="990600"/>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37903" name="Line 17"/>
          <p:cNvSpPr>
            <a:spLocks noChangeShapeType="1"/>
          </p:cNvSpPr>
          <p:nvPr/>
        </p:nvSpPr>
        <p:spPr bwMode="auto">
          <a:xfrm flipH="1">
            <a:off x="3810000" y="1077913"/>
            <a:ext cx="3200400" cy="1143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18"/>
          <p:cNvSpPr>
            <a:spLocks noChangeShapeType="1"/>
          </p:cNvSpPr>
          <p:nvPr/>
        </p:nvSpPr>
        <p:spPr bwMode="auto">
          <a:xfrm>
            <a:off x="3581400" y="544513"/>
            <a:ext cx="3429000" cy="457200"/>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47" name="Line 19"/>
          <p:cNvSpPr>
            <a:spLocks noChangeShapeType="1"/>
          </p:cNvSpPr>
          <p:nvPr/>
        </p:nvSpPr>
        <p:spPr bwMode="auto">
          <a:xfrm>
            <a:off x="3505200" y="620713"/>
            <a:ext cx="1524000" cy="1295400"/>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p>
        </p:txBody>
      </p:sp>
      <p:sp>
        <p:nvSpPr>
          <p:cNvPr id="37906" name="Text Box 20"/>
          <p:cNvSpPr txBox="1">
            <a:spLocks noChangeArrowheads="1"/>
          </p:cNvSpPr>
          <p:nvPr/>
        </p:nvSpPr>
        <p:spPr bwMode="auto">
          <a:xfrm>
            <a:off x="2346325" y="3048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7</a:t>
            </a:r>
          </a:p>
        </p:txBody>
      </p:sp>
      <p:sp>
        <p:nvSpPr>
          <p:cNvPr id="37907" name="Text Box 21"/>
          <p:cNvSpPr txBox="1">
            <a:spLocks noChangeArrowheads="1"/>
          </p:cNvSpPr>
          <p:nvPr/>
        </p:nvSpPr>
        <p:spPr bwMode="auto">
          <a:xfrm>
            <a:off x="4098925" y="-76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4</a:t>
            </a:r>
          </a:p>
        </p:txBody>
      </p:sp>
      <p:sp>
        <p:nvSpPr>
          <p:cNvPr id="37908" name="Text Box 22"/>
          <p:cNvSpPr txBox="1">
            <a:spLocks noChangeArrowheads="1"/>
          </p:cNvSpPr>
          <p:nvPr/>
        </p:nvSpPr>
        <p:spPr bwMode="auto">
          <a:xfrm>
            <a:off x="6003925" y="1524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37909" name="Text Box 23"/>
          <p:cNvSpPr txBox="1">
            <a:spLocks noChangeArrowheads="1"/>
          </p:cNvSpPr>
          <p:nvPr/>
        </p:nvSpPr>
        <p:spPr bwMode="auto">
          <a:xfrm>
            <a:off x="4648200" y="39211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1</a:t>
            </a:r>
          </a:p>
        </p:txBody>
      </p:sp>
      <p:sp>
        <p:nvSpPr>
          <p:cNvPr id="37910" name="Text Box 24"/>
          <p:cNvSpPr txBox="1">
            <a:spLocks noChangeArrowheads="1"/>
          </p:cNvSpPr>
          <p:nvPr/>
        </p:nvSpPr>
        <p:spPr bwMode="auto">
          <a:xfrm>
            <a:off x="2346325" y="16256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8</a:t>
            </a:r>
          </a:p>
        </p:txBody>
      </p:sp>
      <p:sp>
        <p:nvSpPr>
          <p:cNvPr id="37911" name="Text Box 25"/>
          <p:cNvSpPr txBox="1">
            <a:spLocks noChangeArrowheads="1"/>
          </p:cNvSpPr>
          <p:nvPr/>
        </p:nvSpPr>
        <p:spPr bwMode="auto">
          <a:xfrm>
            <a:off x="3336925" y="9144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37912" name="Text Box 26"/>
          <p:cNvSpPr txBox="1">
            <a:spLocks noChangeArrowheads="1"/>
          </p:cNvSpPr>
          <p:nvPr/>
        </p:nvSpPr>
        <p:spPr bwMode="auto">
          <a:xfrm>
            <a:off x="4267200" y="100171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37913" name="Text Box 27"/>
          <p:cNvSpPr txBox="1">
            <a:spLocks noChangeArrowheads="1"/>
          </p:cNvSpPr>
          <p:nvPr/>
        </p:nvSpPr>
        <p:spPr bwMode="auto">
          <a:xfrm>
            <a:off x="5470525" y="1066800"/>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37914" name="Text Box 28"/>
          <p:cNvSpPr txBox="1">
            <a:spLocks noChangeArrowheads="1"/>
          </p:cNvSpPr>
          <p:nvPr/>
        </p:nvSpPr>
        <p:spPr bwMode="auto">
          <a:xfrm>
            <a:off x="6080125" y="16256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3</a:t>
            </a:r>
          </a:p>
        </p:txBody>
      </p:sp>
      <p:sp>
        <p:nvSpPr>
          <p:cNvPr id="37915" name="Text Box 29"/>
          <p:cNvSpPr txBox="1">
            <a:spLocks noChangeArrowheads="1"/>
          </p:cNvSpPr>
          <p:nvPr/>
        </p:nvSpPr>
        <p:spPr bwMode="auto">
          <a:xfrm>
            <a:off x="4267200" y="222091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graphicFrame>
        <p:nvGraphicFramePr>
          <p:cNvPr id="32" name="Table 31"/>
          <p:cNvGraphicFramePr>
            <a:graphicFrameLocks noGrp="1"/>
          </p:cNvGraphicFramePr>
          <p:nvPr>
            <p:extLst>
              <p:ext uri="{D42A27DB-BD31-4B8C-83A1-F6EECF244321}">
                <p14:modId xmlns:p14="http://schemas.microsoft.com/office/powerpoint/2010/main" val="3888780924"/>
              </p:ext>
            </p:extLst>
          </p:nvPr>
        </p:nvGraphicFramePr>
        <p:xfrm>
          <a:off x="804863" y="2895600"/>
          <a:ext cx="7196139" cy="517956"/>
        </p:xfrm>
        <a:graphic>
          <a:graphicData uri="http://schemas.openxmlformats.org/drawingml/2006/table">
            <a:tbl>
              <a:tblPr firstRow="1" bandRow="1">
                <a:tableStyleId>{5C22544A-7EE6-4342-B048-85BDC9FD1C3A}</a:tableStyleId>
              </a:tblPr>
              <a:tblGrid>
                <a:gridCol w="431096">
                  <a:extLst>
                    <a:ext uri="{9D8B030D-6E8A-4147-A177-3AD203B41FA5}">
                      <a16:colId xmlns:a16="http://schemas.microsoft.com/office/drawing/2014/main" val="20000"/>
                    </a:ext>
                  </a:extLst>
                </a:gridCol>
                <a:gridCol w="801554">
                  <a:extLst>
                    <a:ext uri="{9D8B030D-6E8A-4147-A177-3AD203B41FA5}">
                      <a16:colId xmlns:a16="http://schemas.microsoft.com/office/drawing/2014/main" val="20001"/>
                    </a:ext>
                  </a:extLst>
                </a:gridCol>
                <a:gridCol w="1147488">
                  <a:extLst>
                    <a:ext uri="{9D8B030D-6E8A-4147-A177-3AD203B41FA5}">
                      <a16:colId xmlns:a16="http://schemas.microsoft.com/office/drawing/2014/main" val="20002"/>
                    </a:ext>
                  </a:extLst>
                </a:gridCol>
                <a:gridCol w="1147488">
                  <a:extLst>
                    <a:ext uri="{9D8B030D-6E8A-4147-A177-3AD203B41FA5}">
                      <a16:colId xmlns:a16="http://schemas.microsoft.com/office/drawing/2014/main" val="20003"/>
                    </a:ext>
                  </a:extLst>
                </a:gridCol>
                <a:gridCol w="1147488">
                  <a:extLst>
                    <a:ext uri="{9D8B030D-6E8A-4147-A177-3AD203B41FA5}">
                      <a16:colId xmlns:a16="http://schemas.microsoft.com/office/drawing/2014/main" val="20004"/>
                    </a:ext>
                  </a:extLst>
                </a:gridCol>
                <a:gridCol w="1219206">
                  <a:extLst>
                    <a:ext uri="{9D8B030D-6E8A-4147-A177-3AD203B41FA5}">
                      <a16:colId xmlns:a16="http://schemas.microsoft.com/office/drawing/2014/main" val="20005"/>
                    </a:ext>
                  </a:extLst>
                </a:gridCol>
                <a:gridCol w="1301819">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rgbClr val="00B050"/>
                          </a:solidFill>
                          <a:effectLst/>
                          <a:latin typeface="Arial" charset="0"/>
                        </a:rPr>
                        <a:t>i</a:t>
                      </a:r>
                      <a:endParaRPr kumimoji="0" lang="en-US" sz="2800" b="1" i="0" u="none" strike="noStrike" cap="none" normalizeH="0" baseline="0" dirty="0">
                        <a:ln>
                          <a:noFill/>
                        </a:ln>
                        <a:solidFill>
                          <a:srgbClr val="00B050"/>
                        </a:solidFill>
                        <a:effectLst/>
                        <a:latin typeface="Arial" charset="0"/>
                      </a:endParaRPr>
                    </a:p>
                  </a:txBody>
                  <a:tcPr marL="91430" marR="9143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1</a:t>
                      </a:r>
                    </a:p>
                  </a:txBody>
                  <a:tcPr marL="91430" marR="9143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2</a:t>
                      </a:r>
                      <a:endParaRPr kumimoji="0" lang="en-US" sz="2800" b="1" i="0" u="none" strike="noStrike" cap="none" normalizeH="0" baseline="0">
                        <a:ln>
                          <a:noFill/>
                        </a:ln>
                        <a:solidFill>
                          <a:srgbClr val="00B050"/>
                        </a:solidFill>
                        <a:effectLst/>
                        <a:latin typeface="Arial" charset="0"/>
                        <a:sym typeface="Symbol" pitchFamily="18" charset="2"/>
                      </a:endParaRPr>
                    </a:p>
                  </a:txBody>
                  <a:tcPr marL="91430" marR="9143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3</a:t>
                      </a:r>
                      <a:endParaRPr kumimoji="0" lang="en-US" sz="2800" b="1" i="0" u="none" strike="noStrike" cap="none" normalizeH="0" baseline="0">
                        <a:ln>
                          <a:noFill/>
                        </a:ln>
                        <a:solidFill>
                          <a:srgbClr val="00B050"/>
                        </a:solidFill>
                        <a:effectLst/>
                        <a:latin typeface="Arial" charset="0"/>
                        <a:sym typeface="Symbol" pitchFamily="18" charset="2"/>
                      </a:endParaRPr>
                    </a:p>
                  </a:txBody>
                  <a:tcPr marL="91430" marR="9143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4</a:t>
                      </a:r>
                      <a:endParaRPr kumimoji="0" lang="en-US" sz="2800" b="1" i="0" u="none" strike="noStrike" cap="none" normalizeH="0" baseline="0">
                        <a:ln>
                          <a:noFill/>
                        </a:ln>
                        <a:solidFill>
                          <a:srgbClr val="00B050"/>
                        </a:solidFill>
                        <a:effectLst/>
                        <a:latin typeface="Arial" charset="0"/>
                        <a:sym typeface="Symbol" pitchFamily="18" charset="2"/>
                      </a:endParaRPr>
                    </a:p>
                  </a:txBody>
                  <a:tcPr marL="91430" marR="9143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50"/>
                          </a:solidFill>
                          <a:effectLst/>
                          <a:latin typeface="Arial" charset="0"/>
                        </a:rPr>
                        <a:t>5</a:t>
                      </a:r>
                      <a:endParaRPr kumimoji="0" lang="en-US" sz="2800" b="1" i="0" u="none" strike="noStrike" cap="none" normalizeH="0" baseline="0">
                        <a:ln>
                          <a:noFill/>
                        </a:ln>
                        <a:solidFill>
                          <a:srgbClr val="00B050"/>
                        </a:solidFill>
                        <a:effectLst/>
                        <a:latin typeface="Arial" charset="0"/>
                        <a:sym typeface="Symbol" pitchFamily="18" charset="2"/>
                      </a:endParaRPr>
                    </a:p>
                  </a:txBody>
                  <a:tcPr marL="91430" marR="9143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a:t>
                      </a:r>
                      <a:endParaRPr kumimoji="0" lang="en-US" sz="2800" b="1" i="0" u="none" strike="noStrike" cap="none" normalizeH="0" baseline="0" dirty="0">
                        <a:ln>
                          <a:noFill/>
                        </a:ln>
                        <a:solidFill>
                          <a:srgbClr val="00B050"/>
                        </a:solidFill>
                        <a:effectLst/>
                        <a:latin typeface="Arial" charset="0"/>
                        <a:sym typeface="Symbol" pitchFamily="18" charset="2"/>
                      </a:endParaRPr>
                    </a:p>
                  </a:txBody>
                  <a:tcPr marL="91430" marR="9143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nvGraphicFramePr>
        <p:xfrm>
          <a:off x="811213" y="3406775"/>
          <a:ext cx="7189785"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2">
                  <a:extLst>
                    <a:ext uri="{9D8B030D-6E8A-4147-A177-3AD203B41FA5}">
                      <a16:colId xmlns:a16="http://schemas.microsoft.com/office/drawing/2014/main" val="20001"/>
                    </a:ext>
                  </a:extLst>
                </a:gridCol>
                <a:gridCol w="1147614">
                  <a:extLst>
                    <a:ext uri="{9D8B030D-6E8A-4147-A177-3AD203B41FA5}">
                      <a16:colId xmlns:a16="http://schemas.microsoft.com/office/drawing/2014/main" val="20002"/>
                    </a:ext>
                  </a:extLst>
                </a:gridCol>
                <a:gridCol w="1147614">
                  <a:extLst>
                    <a:ext uri="{9D8B030D-6E8A-4147-A177-3AD203B41FA5}">
                      <a16:colId xmlns:a16="http://schemas.microsoft.com/office/drawing/2014/main" val="20003"/>
                    </a:ext>
                  </a:extLst>
                </a:gridCol>
                <a:gridCol w="1147614">
                  <a:extLst>
                    <a:ext uri="{9D8B030D-6E8A-4147-A177-3AD203B41FA5}">
                      <a16:colId xmlns:a16="http://schemas.microsoft.com/office/drawing/2014/main" val="20004"/>
                    </a:ext>
                  </a:extLst>
                </a:gridCol>
                <a:gridCol w="1219340">
                  <a:extLst>
                    <a:ext uri="{9D8B030D-6E8A-4147-A177-3AD203B41FA5}">
                      <a16:colId xmlns:a16="http://schemas.microsoft.com/office/drawing/2014/main" val="20005"/>
                    </a:ext>
                  </a:extLst>
                </a:gridCol>
                <a:gridCol w="1294817">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nvGraphicFramePr>
        <p:xfrm>
          <a:off x="812800" y="3914775"/>
          <a:ext cx="7188200"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2">
                  <a:extLst>
                    <a:ext uri="{9D8B030D-6E8A-4147-A177-3AD203B41FA5}">
                      <a16:colId xmlns:a16="http://schemas.microsoft.com/office/drawing/2014/main" val="20001"/>
                    </a:ext>
                  </a:extLst>
                </a:gridCol>
                <a:gridCol w="1147614">
                  <a:extLst>
                    <a:ext uri="{9D8B030D-6E8A-4147-A177-3AD203B41FA5}">
                      <a16:colId xmlns:a16="http://schemas.microsoft.com/office/drawing/2014/main" val="20002"/>
                    </a:ext>
                  </a:extLst>
                </a:gridCol>
                <a:gridCol w="1147614">
                  <a:extLst>
                    <a:ext uri="{9D8B030D-6E8A-4147-A177-3AD203B41FA5}">
                      <a16:colId xmlns:a16="http://schemas.microsoft.com/office/drawing/2014/main" val="20003"/>
                    </a:ext>
                  </a:extLst>
                </a:gridCol>
                <a:gridCol w="1147614">
                  <a:extLst>
                    <a:ext uri="{9D8B030D-6E8A-4147-A177-3AD203B41FA5}">
                      <a16:colId xmlns:a16="http://schemas.microsoft.com/office/drawing/2014/main" val="20004"/>
                    </a:ext>
                  </a:extLst>
                </a:gridCol>
                <a:gridCol w="1219340">
                  <a:extLst>
                    <a:ext uri="{9D8B030D-6E8A-4147-A177-3AD203B41FA5}">
                      <a16:colId xmlns:a16="http://schemas.microsoft.com/office/drawing/2014/main" val="20005"/>
                    </a:ext>
                  </a:extLst>
                </a:gridCol>
                <a:gridCol w="1293232">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t>
                      </a:r>
                      <a:r>
                        <a:rPr kumimoji="0" lang="en-US" sz="2800" b="0" i="0" u="none" strike="noStrike" cap="none" normalizeH="0" baseline="0" dirty="0">
                          <a:ln>
                            <a:noFill/>
                          </a:ln>
                          <a:solidFill>
                            <a:schemeClr val="tx1"/>
                          </a:solidFill>
                          <a:effectLst/>
                          <a:latin typeface="Arial" charset="0"/>
                          <a:sym typeface="Symbol" pitchFamily="18" charset="2"/>
                        </a:rPr>
                        <a:t>,-)</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nvGraphicFramePr>
        <p:xfrm>
          <a:off x="812800" y="4422775"/>
          <a:ext cx="7188200"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2">
                  <a:extLst>
                    <a:ext uri="{9D8B030D-6E8A-4147-A177-3AD203B41FA5}">
                      <a16:colId xmlns:a16="http://schemas.microsoft.com/office/drawing/2014/main" val="20001"/>
                    </a:ext>
                  </a:extLst>
                </a:gridCol>
                <a:gridCol w="1147614">
                  <a:extLst>
                    <a:ext uri="{9D8B030D-6E8A-4147-A177-3AD203B41FA5}">
                      <a16:colId xmlns:a16="http://schemas.microsoft.com/office/drawing/2014/main" val="20002"/>
                    </a:ext>
                  </a:extLst>
                </a:gridCol>
                <a:gridCol w="1147614">
                  <a:extLst>
                    <a:ext uri="{9D8B030D-6E8A-4147-A177-3AD203B41FA5}">
                      <a16:colId xmlns:a16="http://schemas.microsoft.com/office/drawing/2014/main" val="20003"/>
                    </a:ext>
                  </a:extLst>
                </a:gridCol>
                <a:gridCol w="1147614">
                  <a:extLst>
                    <a:ext uri="{9D8B030D-6E8A-4147-A177-3AD203B41FA5}">
                      <a16:colId xmlns:a16="http://schemas.microsoft.com/office/drawing/2014/main" val="20004"/>
                    </a:ext>
                  </a:extLst>
                </a:gridCol>
                <a:gridCol w="1219340">
                  <a:extLst>
                    <a:ext uri="{9D8B030D-6E8A-4147-A177-3AD203B41FA5}">
                      <a16:colId xmlns:a16="http://schemas.microsoft.com/office/drawing/2014/main" val="20005"/>
                    </a:ext>
                  </a:extLst>
                </a:gridCol>
                <a:gridCol w="1293232">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(11,2)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809625" y="4930775"/>
          <a:ext cx="7191376"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3">
                  <a:extLst>
                    <a:ext uri="{9D8B030D-6E8A-4147-A177-3AD203B41FA5}">
                      <a16:colId xmlns:a16="http://schemas.microsoft.com/office/drawing/2014/main" val="20001"/>
                    </a:ext>
                  </a:extLst>
                </a:gridCol>
                <a:gridCol w="1147615">
                  <a:extLst>
                    <a:ext uri="{9D8B030D-6E8A-4147-A177-3AD203B41FA5}">
                      <a16:colId xmlns:a16="http://schemas.microsoft.com/office/drawing/2014/main" val="20002"/>
                    </a:ext>
                  </a:extLst>
                </a:gridCol>
                <a:gridCol w="1147615">
                  <a:extLst>
                    <a:ext uri="{9D8B030D-6E8A-4147-A177-3AD203B41FA5}">
                      <a16:colId xmlns:a16="http://schemas.microsoft.com/office/drawing/2014/main" val="20003"/>
                    </a:ext>
                  </a:extLst>
                </a:gridCol>
                <a:gridCol w="1147615">
                  <a:extLst>
                    <a:ext uri="{9D8B030D-6E8A-4147-A177-3AD203B41FA5}">
                      <a16:colId xmlns:a16="http://schemas.microsoft.com/office/drawing/2014/main" val="20004"/>
                    </a:ext>
                  </a:extLst>
                </a:gridCol>
                <a:gridCol w="1219341">
                  <a:extLst>
                    <a:ext uri="{9D8B030D-6E8A-4147-A177-3AD203B41FA5}">
                      <a16:colId xmlns:a16="http://schemas.microsoft.com/office/drawing/2014/main" val="20005"/>
                    </a:ext>
                  </a:extLst>
                </a:gridCol>
                <a:gridCol w="1296403">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nvGraphicFramePr>
        <p:xfrm>
          <a:off x="811213" y="5438775"/>
          <a:ext cx="7189785"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2">
                  <a:extLst>
                    <a:ext uri="{9D8B030D-6E8A-4147-A177-3AD203B41FA5}">
                      <a16:colId xmlns:a16="http://schemas.microsoft.com/office/drawing/2014/main" val="20001"/>
                    </a:ext>
                  </a:extLst>
                </a:gridCol>
                <a:gridCol w="1147614">
                  <a:extLst>
                    <a:ext uri="{9D8B030D-6E8A-4147-A177-3AD203B41FA5}">
                      <a16:colId xmlns:a16="http://schemas.microsoft.com/office/drawing/2014/main" val="20002"/>
                    </a:ext>
                  </a:extLst>
                </a:gridCol>
                <a:gridCol w="1147614">
                  <a:extLst>
                    <a:ext uri="{9D8B030D-6E8A-4147-A177-3AD203B41FA5}">
                      <a16:colId xmlns:a16="http://schemas.microsoft.com/office/drawing/2014/main" val="20003"/>
                    </a:ext>
                  </a:extLst>
                </a:gridCol>
                <a:gridCol w="1147614">
                  <a:extLst>
                    <a:ext uri="{9D8B030D-6E8A-4147-A177-3AD203B41FA5}">
                      <a16:colId xmlns:a16="http://schemas.microsoft.com/office/drawing/2014/main" val="20004"/>
                    </a:ext>
                  </a:extLst>
                </a:gridCol>
                <a:gridCol w="1219340">
                  <a:extLst>
                    <a:ext uri="{9D8B030D-6E8A-4147-A177-3AD203B41FA5}">
                      <a16:colId xmlns:a16="http://schemas.microsoft.com/office/drawing/2014/main" val="20005"/>
                    </a:ext>
                  </a:extLst>
                </a:gridCol>
                <a:gridCol w="1294817">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3" name="Table 62"/>
          <p:cNvGraphicFramePr>
            <a:graphicFrameLocks noGrp="1"/>
          </p:cNvGraphicFramePr>
          <p:nvPr/>
        </p:nvGraphicFramePr>
        <p:xfrm>
          <a:off x="811213" y="5946775"/>
          <a:ext cx="7189785"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2">
                  <a:extLst>
                    <a:ext uri="{9D8B030D-6E8A-4147-A177-3AD203B41FA5}">
                      <a16:colId xmlns:a16="http://schemas.microsoft.com/office/drawing/2014/main" val="20001"/>
                    </a:ext>
                  </a:extLst>
                </a:gridCol>
                <a:gridCol w="1147614">
                  <a:extLst>
                    <a:ext uri="{9D8B030D-6E8A-4147-A177-3AD203B41FA5}">
                      <a16:colId xmlns:a16="http://schemas.microsoft.com/office/drawing/2014/main" val="20002"/>
                    </a:ext>
                  </a:extLst>
                </a:gridCol>
                <a:gridCol w="1147614">
                  <a:extLst>
                    <a:ext uri="{9D8B030D-6E8A-4147-A177-3AD203B41FA5}">
                      <a16:colId xmlns:a16="http://schemas.microsoft.com/office/drawing/2014/main" val="20003"/>
                    </a:ext>
                  </a:extLst>
                </a:gridCol>
                <a:gridCol w="1147614">
                  <a:extLst>
                    <a:ext uri="{9D8B030D-6E8A-4147-A177-3AD203B41FA5}">
                      <a16:colId xmlns:a16="http://schemas.microsoft.com/office/drawing/2014/main" val="20004"/>
                    </a:ext>
                  </a:extLst>
                </a:gridCol>
                <a:gridCol w="1219340">
                  <a:extLst>
                    <a:ext uri="{9D8B030D-6E8A-4147-A177-3AD203B41FA5}">
                      <a16:colId xmlns:a16="http://schemas.microsoft.com/office/drawing/2014/main" val="20005"/>
                    </a:ext>
                  </a:extLst>
                </a:gridCol>
                <a:gridCol w="1294817">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143000" y="3657600"/>
            <a:ext cx="5943600" cy="2587625"/>
            <a:chOff x="1143000" y="3657600"/>
            <a:chExt cx="5943600" cy="2587625"/>
          </a:xfrm>
        </p:grpSpPr>
        <p:sp>
          <p:nvSpPr>
            <p:cNvPr id="38953" name="Oval 4"/>
            <p:cNvSpPr>
              <a:spLocks noChangeArrowheads="1"/>
            </p:cNvSpPr>
            <p:nvPr/>
          </p:nvSpPr>
          <p:spPr bwMode="auto">
            <a:xfrm>
              <a:off x="1143000" y="4354512"/>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1</a:t>
              </a:r>
            </a:p>
          </p:txBody>
        </p:sp>
        <p:sp>
          <p:nvSpPr>
            <p:cNvPr id="38954" name="Oval 5"/>
            <p:cNvSpPr>
              <a:spLocks noChangeArrowheads="1"/>
            </p:cNvSpPr>
            <p:nvPr/>
          </p:nvSpPr>
          <p:spPr bwMode="auto">
            <a:xfrm>
              <a:off x="2819400" y="3668712"/>
              <a:ext cx="3810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8955" name="Line 6"/>
            <p:cNvSpPr>
              <a:spLocks noChangeShapeType="1"/>
            </p:cNvSpPr>
            <p:nvPr/>
          </p:nvSpPr>
          <p:spPr bwMode="auto">
            <a:xfrm flipV="1">
              <a:off x="1600200" y="3973512"/>
              <a:ext cx="1219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56" name="Oval 7"/>
            <p:cNvSpPr>
              <a:spLocks noChangeArrowheads="1"/>
            </p:cNvSpPr>
            <p:nvPr/>
          </p:nvSpPr>
          <p:spPr bwMode="auto">
            <a:xfrm>
              <a:off x="4648200" y="3668712"/>
              <a:ext cx="3810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3</a:t>
              </a:r>
            </a:p>
          </p:txBody>
        </p:sp>
        <p:sp>
          <p:nvSpPr>
            <p:cNvPr id="38957" name="Oval 9"/>
            <p:cNvSpPr>
              <a:spLocks noChangeArrowheads="1"/>
            </p:cNvSpPr>
            <p:nvPr/>
          </p:nvSpPr>
          <p:spPr bwMode="auto">
            <a:xfrm>
              <a:off x="6629400" y="4202112"/>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6</a:t>
              </a:r>
            </a:p>
          </p:txBody>
        </p:sp>
        <p:sp>
          <p:nvSpPr>
            <p:cNvPr id="38958" name="Oval 10"/>
            <p:cNvSpPr>
              <a:spLocks noChangeArrowheads="1"/>
            </p:cNvSpPr>
            <p:nvPr/>
          </p:nvSpPr>
          <p:spPr bwMode="auto">
            <a:xfrm>
              <a:off x="2971800" y="5497512"/>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4</a:t>
              </a:r>
            </a:p>
          </p:txBody>
        </p:sp>
        <p:sp>
          <p:nvSpPr>
            <p:cNvPr id="38959" name="Line 11"/>
            <p:cNvSpPr>
              <a:spLocks noChangeShapeType="1"/>
            </p:cNvSpPr>
            <p:nvPr/>
          </p:nvSpPr>
          <p:spPr bwMode="auto">
            <a:xfrm flipH="1" flipV="1">
              <a:off x="5029200" y="3973512"/>
              <a:ext cx="1600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60" name="Oval 14"/>
            <p:cNvSpPr>
              <a:spLocks noChangeArrowheads="1"/>
            </p:cNvSpPr>
            <p:nvPr/>
          </p:nvSpPr>
          <p:spPr bwMode="auto">
            <a:xfrm>
              <a:off x="4572000" y="5345112"/>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5</a:t>
              </a:r>
            </a:p>
          </p:txBody>
        </p:sp>
        <p:sp>
          <p:nvSpPr>
            <p:cNvPr id="38961" name="Line 15"/>
            <p:cNvSpPr>
              <a:spLocks noChangeShapeType="1"/>
            </p:cNvSpPr>
            <p:nvPr/>
          </p:nvSpPr>
          <p:spPr bwMode="auto">
            <a:xfrm>
              <a:off x="3505200" y="5802312"/>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62" name="Line 17"/>
            <p:cNvSpPr>
              <a:spLocks noChangeShapeType="1"/>
            </p:cNvSpPr>
            <p:nvPr/>
          </p:nvSpPr>
          <p:spPr bwMode="auto">
            <a:xfrm flipH="1">
              <a:off x="3429000" y="4583112"/>
              <a:ext cx="3200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63" name="Line 18"/>
            <p:cNvSpPr>
              <a:spLocks noChangeShapeType="1"/>
            </p:cNvSpPr>
            <p:nvPr/>
          </p:nvSpPr>
          <p:spPr bwMode="auto">
            <a:xfrm>
              <a:off x="3200400" y="4049712"/>
              <a:ext cx="3429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64" name="Text Box 20"/>
            <p:cNvSpPr txBox="1">
              <a:spLocks noChangeArrowheads="1"/>
            </p:cNvSpPr>
            <p:nvPr/>
          </p:nvSpPr>
          <p:spPr bwMode="auto">
            <a:xfrm>
              <a:off x="1965325" y="3810000"/>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7</a:t>
              </a:r>
            </a:p>
          </p:txBody>
        </p:sp>
        <p:sp>
          <p:nvSpPr>
            <p:cNvPr id="38965" name="Text Box 22"/>
            <p:cNvSpPr txBox="1">
              <a:spLocks noChangeArrowheads="1"/>
            </p:cNvSpPr>
            <p:nvPr/>
          </p:nvSpPr>
          <p:spPr bwMode="auto">
            <a:xfrm>
              <a:off x="5622925" y="3657600"/>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8966" name="Text Box 23"/>
            <p:cNvSpPr txBox="1">
              <a:spLocks noChangeArrowheads="1"/>
            </p:cNvSpPr>
            <p:nvPr/>
          </p:nvSpPr>
          <p:spPr bwMode="auto">
            <a:xfrm>
              <a:off x="4267200" y="3897312"/>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1</a:t>
              </a:r>
            </a:p>
          </p:txBody>
        </p:sp>
        <p:sp>
          <p:nvSpPr>
            <p:cNvPr id="38967" name="Text Box 27"/>
            <p:cNvSpPr txBox="1">
              <a:spLocks noChangeArrowheads="1"/>
            </p:cNvSpPr>
            <p:nvPr/>
          </p:nvSpPr>
          <p:spPr bwMode="auto">
            <a:xfrm>
              <a:off x="5089525" y="4572000"/>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8968" name="Text Box 29"/>
            <p:cNvSpPr txBox="1">
              <a:spLocks noChangeArrowheads="1"/>
            </p:cNvSpPr>
            <p:nvPr/>
          </p:nvSpPr>
          <p:spPr bwMode="auto">
            <a:xfrm>
              <a:off x="3886200" y="5726112"/>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grpSp>
      <p:graphicFrame>
        <p:nvGraphicFramePr>
          <p:cNvPr id="21" name="Table 20"/>
          <p:cNvGraphicFramePr>
            <a:graphicFrameLocks noGrp="1"/>
          </p:cNvGraphicFramePr>
          <p:nvPr/>
        </p:nvGraphicFramePr>
        <p:xfrm>
          <a:off x="914400" y="1108075"/>
          <a:ext cx="7189787"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2">
                  <a:extLst>
                    <a:ext uri="{9D8B030D-6E8A-4147-A177-3AD203B41FA5}">
                      <a16:colId xmlns:a16="http://schemas.microsoft.com/office/drawing/2014/main" val="20001"/>
                    </a:ext>
                  </a:extLst>
                </a:gridCol>
                <a:gridCol w="1147614">
                  <a:extLst>
                    <a:ext uri="{9D8B030D-6E8A-4147-A177-3AD203B41FA5}">
                      <a16:colId xmlns:a16="http://schemas.microsoft.com/office/drawing/2014/main" val="20002"/>
                    </a:ext>
                  </a:extLst>
                </a:gridCol>
                <a:gridCol w="1147614">
                  <a:extLst>
                    <a:ext uri="{9D8B030D-6E8A-4147-A177-3AD203B41FA5}">
                      <a16:colId xmlns:a16="http://schemas.microsoft.com/office/drawing/2014/main" val="20003"/>
                    </a:ext>
                  </a:extLst>
                </a:gridCol>
                <a:gridCol w="1147614">
                  <a:extLst>
                    <a:ext uri="{9D8B030D-6E8A-4147-A177-3AD203B41FA5}">
                      <a16:colId xmlns:a16="http://schemas.microsoft.com/office/drawing/2014/main" val="20004"/>
                    </a:ext>
                  </a:extLst>
                </a:gridCol>
                <a:gridCol w="1219341">
                  <a:extLst>
                    <a:ext uri="{9D8B030D-6E8A-4147-A177-3AD203B41FA5}">
                      <a16:colId xmlns:a16="http://schemas.microsoft.com/office/drawing/2014/main" val="20005"/>
                    </a:ext>
                  </a:extLst>
                </a:gridCol>
                <a:gridCol w="1294818">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914400" y="1616075"/>
          <a:ext cx="7189787" cy="517956"/>
        </p:xfrm>
        <a:graphic>
          <a:graphicData uri="http://schemas.openxmlformats.org/drawingml/2006/table">
            <a:tbl>
              <a:tblPr firstRow="1" bandRow="1">
                <a:tableStyleId>{5C22544A-7EE6-4342-B048-85BDC9FD1C3A}</a:tableStyleId>
              </a:tblPr>
              <a:tblGrid>
                <a:gridCol w="431144">
                  <a:extLst>
                    <a:ext uri="{9D8B030D-6E8A-4147-A177-3AD203B41FA5}">
                      <a16:colId xmlns:a16="http://schemas.microsoft.com/office/drawing/2014/main" val="20000"/>
                    </a:ext>
                  </a:extLst>
                </a:gridCol>
                <a:gridCol w="801642">
                  <a:extLst>
                    <a:ext uri="{9D8B030D-6E8A-4147-A177-3AD203B41FA5}">
                      <a16:colId xmlns:a16="http://schemas.microsoft.com/office/drawing/2014/main" val="20001"/>
                    </a:ext>
                  </a:extLst>
                </a:gridCol>
                <a:gridCol w="1147614">
                  <a:extLst>
                    <a:ext uri="{9D8B030D-6E8A-4147-A177-3AD203B41FA5}">
                      <a16:colId xmlns:a16="http://schemas.microsoft.com/office/drawing/2014/main" val="20002"/>
                    </a:ext>
                  </a:extLst>
                </a:gridCol>
                <a:gridCol w="1147614">
                  <a:extLst>
                    <a:ext uri="{9D8B030D-6E8A-4147-A177-3AD203B41FA5}">
                      <a16:colId xmlns:a16="http://schemas.microsoft.com/office/drawing/2014/main" val="20003"/>
                    </a:ext>
                  </a:extLst>
                </a:gridCol>
                <a:gridCol w="1147614">
                  <a:extLst>
                    <a:ext uri="{9D8B030D-6E8A-4147-A177-3AD203B41FA5}">
                      <a16:colId xmlns:a16="http://schemas.microsoft.com/office/drawing/2014/main" val="20004"/>
                    </a:ext>
                  </a:extLst>
                </a:gridCol>
                <a:gridCol w="1219341">
                  <a:extLst>
                    <a:ext uri="{9D8B030D-6E8A-4147-A177-3AD203B41FA5}">
                      <a16:colId xmlns:a16="http://schemas.microsoft.com/office/drawing/2014/main" val="20005"/>
                    </a:ext>
                  </a:extLst>
                </a:gridCol>
                <a:gridCol w="1294818">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4" name="TextBox 23"/>
          <p:cNvSpPr txBox="1"/>
          <p:nvPr/>
        </p:nvSpPr>
        <p:spPr>
          <a:xfrm>
            <a:off x="401638" y="2362200"/>
            <a:ext cx="8208962" cy="523875"/>
          </a:xfrm>
          <a:prstGeom prst="rect">
            <a:avLst/>
          </a:prstGeom>
          <a:noFill/>
        </p:spPr>
        <p:txBody>
          <a:bodyPr>
            <a:spAutoFit/>
          </a:bodyPr>
          <a:lstStyle/>
          <a:p>
            <a:pPr algn="just">
              <a:defRPr/>
            </a:pPr>
            <a:r>
              <a:rPr lang="en-US" sz="2800" b="0" dirty="0">
                <a:solidFill>
                  <a:schemeClr val="tx1"/>
                </a:solidFill>
                <a:latin typeface="+mn-lt"/>
              </a:rPr>
              <a:t>Ta </a:t>
            </a:r>
            <a:r>
              <a:rPr lang="en-US" sz="2800" b="0" dirty="0" err="1">
                <a:solidFill>
                  <a:schemeClr val="tx1"/>
                </a:solidFill>
                <a:latin typeface="+mn-lt"/>
              </a:rPr>
              <a:t>có</a:t>
            </a:r>
            <a:r>
              <a:rPr lang="en-US" sz="2800" b="0" dirty="0">
                <a:solidFill>
                  <a:schemeClr val="tx1"/>
                </a:solidFill>
                <a:latin typeface="+mn-lt"/>
              </a:rPr>
              <a:t> L</a:t>
            </a:r>
            <a:r>
              <a:rPr lang="en-US" sz="2800" b="0" baseline="-25000" dirty="0">
                <a:solidFill>
                  <a:schemeClr val="tx1"/>
                </a:solidFill>
                <a:latin typeface="+mn-lt"/>
              </a:rPr>
              <a:t>i</a:t>
            </a:r>
            <a:r>
              <a:rPr lang="en-US" sz="2800" b="0" dirty="0">
                <a:solidFill>
                  <a:schemeClr val="tx1"/>
                </a:solidFill>
                <a:latin typeface="+mn-lt"/>
              </a:rPr>
              <a:t>(v) </a:t>
            </a:r>
            <a:r>
              <a:rPr lang="en-US" sz="2800" b="0" dirty="0" err="1">
                <a:solidFill>
                  <a:schemeClr val="tx1"/>
                </a:solidFill>
                <a:latin typeface="+mn-lt"/>
              </a:rPr>
              <a:t>ổn</a:t>
            </a:r>
            <a:r>
              <a:rPr lang="en-US" sz="2800" b="0" dirty="0">
                <a:solidFill>
                  <a:schemeClr val="tx1"/>
                </a:solidFill>
                <a:latin typeface="+mn-lt"/>
              </a:rPr>
              <a:t> </a:t>
            </a:r>
            <a:r>
              <a:rPr lang="en-US" sz="2800" b="0" dirty="0" err="1">
                <a:solidFill>
                  <a:schemeClr val="tx1"/>
                </a:solidFill>
                <a:latin typeface="+mn-lt"/>
              </a:rPr>
              <a:t>định</a:t>
            </a:r>
            <a:r>
              <a:rPr lang="en-US" sz="2800" b="0" dirty="0">
                <a:solidFill>
                  <a:schemeClr val="tx1"/>
                </a:solidFill>
                <a:latin typeface="+mn-lt"/>
              </a:rPr>
              <a:t> </a:t>
            </a:r>
            <a:r>
              <a:rPr lang="en-US" sz="2800" b="0" dirty="0" err="1">
                <a:solidFill>
                  <a:schemeClr val="tx1"/>
                </a:solidFill>
                <a:latin typeface="+mn-lt"/>
              </a:rPr>
              <a:t>nên</a:t>
            </a:r>
            <a:r>
              <a:rPr lang="en-US" sz="2800" b="0" dirty="0">
                <a:solidFill>
                  <a:schemeClr val="tx1"/>
                </a:solidFill>
                <a:latin typeface="+mn-lt"/>
              </a:rPr>
              <a:t> </a:t>
            </a:r>
            <a:r>
              <a:rPr lang="en-US" sz="2800" b="0" dirty="0" err="1">
                <a:solidFill>
                  <a:schemeClr val="tx1"/>
                </a:solidFill>
                <a:latin typeface="+mn-lt"/>
              </a:rPr>
              <a:t>cây</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là</a:t>
            </a:r>
            <a:endParaRPr lang="en-US" sz="2800" b="0" dirty="0">
              <a:solidFill>
                <a:schemeClr val="tx1"/>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txBox="1">
            <a:spLocks noChangeArrowheads="1"/>
          </p:cNvSpPr>
          <p:nvPr/>
        </p:nvSpPr>
        <p:spPr bwMode="white">
          <a:xfrm>
            <a:off x="381000" y="15240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algn="ctr" eaLnBrk="1" hangingPunct="1">
              <a:defRPr/>
            </a:pPr>
            <a:r>
              <a:rPr lang="en-US" sz="5000" kern="0">
                <a:solidFill>
                  <a:srgbClr val="C00000"/>
                </a:solidFill>
              </a:rPr>
              <a:t>1. TÌM ĐƯỜNG ĐI NGẮN NHẤT</a:t>
            </a:r>
            <a:endParaRPr lang="en-US" sz="5000" kern="0" dirty="0">
              <a:solidFill>
                <a:srgbClr val="C00000"/>
              </a:solidFill>
            </a:endParaRPr>
          </a:p>
        </p:txBody>
      </p:sp>
    </p:spTree>
    <p:extLst>
      <p:ext uri="{BB962C8B-B14F-4D97-AF65-F5344CB8AC3E}">
        <p14:creationId xmlns:p14="http://schemas.microsoft.com/office/powerpoint/2010/main" val="162789104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Group 31"/>
          <p:cNvGrpSpPr>
            <a:grpSpLocks/>
          </p:cNvGrpSpPr>
          <p:nvPr/>
        </p:nvGrpSpPr>
        <p:grpSpPr bwMode="auto">
          <a:xfrm>
            <a:off x="1600200" y="2579688"/>
            <a:ext cx="5943600" cy="2816225"/>
            <a:chOff x="1905000" y="2579688"/>
            <a:chExt cx="5943600" cy="2816225"/>
          </a:xfrm>
        </p:grpSpPr>
        <p:sp>
          <p:nvSpPr>
            <p:cNvPr id="39941"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1</a:t>
              </a:r>
            </a:p>
          </p:txBody>
        </p:sp>
        <p:sp>
          <p:nvSpPr>
            <p:cNvPr id="39942"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9943"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4"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3</a:t>
              </a:r>
            </a:p>
          </p:txBody>
        </p:sp>
        <p:sp>
          <p:nvSpPr>
            <p:cNvPr id="39945"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6"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6</a:t>
              </a:r>
            </a:p>
          </p:txBody>
        </p:sp>
        <p:sp>
          <p:nvSpPr>
            <p:cNvPr id="39947"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4</a:t>
              </a:r>
            </a:p>
          </p:txBody>
        </p:sp>
        <p:sp>
          <p:nvSpPr>
            <p:cNvPr id="39948"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0"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1"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5</a:t>
              </a:r>
            </a:p>
          </p:txBody>
        </p:sp>
        <p:sp>
          <p:nvSpPr>
            <p:cNvPr id="39952"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5"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6"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7" name="Text Box 65"/>
            <p:cNvSpPr txBox="1">
              <a:spLocks noChangeArrowheads="1"/>
            </p:cNvSpPr>
            <p:nvPr/>
          </p:nvSpPr>
          <p:spPr bwMode="auto">
            <a:xfrm>
              <a:off x="2727325" y="29606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7</a:t>
              </a:r>
            </a:p>
          </p:txBody>
        </p:sp>
        <p:sp>
          <p:nvSpPr>
            <p:cNvPr id="39958" name="Text Box 66"/>
            <p:cNvSpPr txBox="1">
              <a:spLocks noChangeArrowheads="1"/>
            </p:cNvSpPr>
            <p:nvPr/>
          </p:nvSpPr>
          <p:spPr bwMode="auto">
            <a:xfrm>
              <a:off x="4479925" y="25796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4</a:t>
              </a:r>
            </a:p>
          </p:txBody>
        </p:sp>
        <p:sp>
          <p:nvSpPr>
            <p:cNvPr id="39959" name="Text Box 67"/>
            <p:cNvSpPr txBox="1">
              <a:spLocks noChangeArrowheads="1"/>
            </p:cNvSpPr>
            <p:nvPr/>
          </p:nvSpPr>
          <p:spPr bwMode="auto">
            <a:xfrm>
              <a:off x="6384925" y="28082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9960" name="Text Box 68"/>
            <p:cNvSpPr txBox="1">
              <a:spLocks noChangeArrowheads="1"/>
            </p:cNvSpPr>
            <p:nvPr/>
          </p:nvSpPr>
          <p:spPr bwMode="auto">
            <a:xfrm>
              <a:off x="5029200" y="30480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1</a:t>
              </a:r>
            </a:p>
          </p:txBody>
        </p:sp>
        <p:sp>
          <p:nvSpPr>
            <p:cNvPr id="39961" name="Text Box 69"/>
            <p:cNvSpPr txBox="1">
              <a:spLocks noChangeArrowheads="1"/>
            </p:cNvSpPr>
            <p:nvPr/>
          </p:nvSpPr>
          <p:spPr bwMode="auto">
            <a:xfrm>
              <a:off x="2727325" y="42814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8</a:t>
              </a:r>
            </a:p>
          </p:txBody>
        </p:sp>
        <p:sp>
          <p:nvSpPr>
            <p:cNvPr id="39962" name="Text Box 70"/>
            <p:cNvSpPr txBox="1">
              <a:spLocks noChangeArrowheads="1"/>
            </p:cNvSpPr>
            <p:nvPr/>
          </p:nvSpPr>
          <p:spPr bwMode="auto">
            <a:xfrm>
              <a:off x="3717925" y="35702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9963" name="Text Box 71"/>
            <p:cNvSpPr txBox="1">
              <a:spLocks noChangeArrowheads="1"/>
            </p:cNvSpPr>
            <p:nvPr/>
          </p:nvSpPr>
          <p:spPr bwMode="auto">
            <a:xfrm>
              <a:off x="4648200" y="36576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sp>
          <p:nvSpPr>
            <p:cNvPr id="39964" name="Text Box 72"/>
            <p:cNvSpPr txBox="1">
              <a:spLocks noChangeArrowheads="1"/>
            </p:cNvSpPr>
            <p:nvPr/>
          </p:nvSpPr>
          <p:spPr bwMode="auto">
            <a:xfrm>
              <a:off x="5851525" y="3722688"/>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-6</a:t>
              </a:r>
            </a:p>
          </p:txBody>
        </p:sp>
        <p:sp>
          <p:nvSpPr>
            <p:cNvPr id="39965" name="Text Box 73"/>
            <p:cNvSpPr txBox="1">
              <a:spLocks noChangeArrowheads="1"/>
            </p:cNvSpPr>
            <p:nvPr/>
          </p:nvSpPr>
          <p:spPr bwMode="auto">
            <a:xfrm>
              <a:off x="6461125" y="42814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3</a:t>
              </a:r>
            </a:p>
          </p:txBody>
        </p:sp>
        <p:sp>
          <p:nvSpPr>
            <p:cNvPr id="39966" name="Text Box 74"/>
            <p:cNvSpPr txBox="1">
              <a:spLocks noChangeArrowheads="1"/>
            </p:cNvSpPr>
            <p:nvPr/>
          </p:nvSpPr>
          <p:spPr bwMode="auto">
            <a:xfrm>
              <a:off x="4648200" y="48768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50000"/>
                </a:spcBef>
                <a:buClrTx/>
                <a:buSzTx/>
                <a:buFontTx/>
                <a:buNone/>
              </a:pPr>
              <a:r>
                <a:rPr lang="en-US" altLang="en-US"/>
                <a:t>2</a:t>
              </a:r>
            </a:p>
          </p:txBody>
        </p:sp>
      </p:grpSp>
      <p:sp>
        <p:nvSpPr>
          <p:cNvPr id="33" name="TextBox 32"/>
          <p:cNvSpPr txBox="1"/>
          <p:nvPr/>
        </p:nvSpPr>
        <p:spPr>
          <a:xfrm>
            <a:off x="98425" y="1066800"/>
            <a:ext cx="8763000" cy="954088"/>
          </a:xfrm>
          <a:prstGeom prst="rect">
            <a:avLst/>
          </a:prstGeom>
          <a:noFill/>
        </p:spPr>
        <p:txBody>
          <a:bodyPr>
            <a:spAutoFit/>
          </a:bodyPr>
          <a:lstStyle/>
          <a:p>
            <a:pPr algn="just">
              <a:defRPr/>
            </a:pPr>
            <a:r>
              <a:rPr lang="en-US" sz="2800" b="0" dirty="0">
                <a:solidFill>
                  <a:schemeClr val="tx1"/>
                </a:solidFill>
                <a:latin typeface="+mn-lt"/>
              </a:rPr>
              <a:t> </a:t>
            </a:r>
            <a:r>
              <a:rPr lang="en-US" sz="2800" dirty="0" err="1">
                <a:solidFill>
                  <a:srgbClr val="0000FF"/>
                </a:solidFill>
                <a:latin typeface="+mn-lt"/>
              </a:rPr>
              <a:t>Ví</a:t>
            </a:r>
            <a:r>
              <a:rPr lang="en-US" sz="2800" dirty="0">
                <a:solidFill>
                  <a:srgbClr val="0000FF"/>
                </a:solidFill>
                <a:latin typeface="+mn-lt"/>
              </a:rPr>
              <a:t> </a:t>
            </a:r>
            <a:r>
              <a:rPr lang="en-US" sz="2800" dirty="0" err="1">
                <a:solidFill>
                  <a:srgbClr val="0000FF"/>
                </a:solidFill>
                <a:latin typeface="+mn-lt"/>
              </a:rPr>
              <a:t>dụ</a:t>
            </a:r>
            <a:r>
              <a:rPr lang="en-US" sz="2800" dirty="0">
                <a:solidFill>
                  <a:srgbClr val="0000FF"/>
                </a:solidFill>
                <a:latin typeface="+mn-lt"/>
              </a:rPr>
              <a:t>. </a:t>
            </a:r>
            <a:r>
              <a:rPr lang="en-US" sz="2800" b="0" dirty="0" err="1">
                <a:solidFill>
                  <a:schemeClr val="tx1"/>
                </a:solidFill>
                <a:latin typeface="+mn-lt"/>
              </a:rPr>
              <a:t>Dùng</a:t>
            </a:r>
            <a:r>
              <a:rPr lang="en-US" sz="2800" b="0" dirty="0">
                <a:solidFill>
                  <a:schemeClr val="tx1"/>
                </a:solidFill>
                <a:latin typeface="+mn-lt"/>
              </a:rPr>
              <a:t> </a:t>
            </a:r>
            <a:r>
              <a:rPr lang="en-US" sz="2800" b="0" dirty="0" err="1">
                <a:solidFill>
                  <a:schemeClr val="tx1"/>
                </a:solidFill>
                <a:latin typeface="+mn-lt"/>
              </a:rPr>
              <a:t>thuật</a:t>
            </a:r>
            <a:r>
              <a:rPr lang="en-US" sz="2800" b="0" dirty="0">
                <a:solidFill>
                  <a:schemeClr val="tx1"/>
                </a:solidFill>
                <a:latin typeface="+mn-lt"/>
              </a:rPr>
              <a:t> </a:t>
            </a:r>
            <a:r>
              <a:rPr lang="en-US" sz="2800" b="0" dirty="0" err="1">
                <a:solidFill>
                  <a:schemeClr val="tx1"/>
                </a:solidFill>
                <a:latin typeface="+mn-lt"/>
              </a:rPr>
              <a:t>toán</a:t>
            </a:r>
            <a:r>
              <a:rPr lang="en-US" sz="2800" b="0" dirty="0">
                <a:solidFill>
                  <a:schemeClr val="tx1"/>
                </a:solidFill>
                <a:latin typeface="+mn-lt"/>
              </a:rPr>
              <a:t> </a:t>
            </a:r>
            <a:r>
              <a:rPr lang="en-US" sz="2800" b="0" dirty="0">
                <a:solidFill>
                  <a:schemeClr val="tx1"/>
                </a:solidFill>
              </a:rPr>
              <a:t>Ford-Bellman</a:t>
            </a:r>
            <a:r>
              <a:rPr lang="en-US" sz="2800" b="0" dirty="0">
                <a:solidFill>
                  <a:schemeClr val="tx1"/>
                </a:solidFill>
                <a:latin typeface="+mn-lt"/>
              </a:rPr>
              <a:t> để </a:t>
            </a:r>
            <a:r>
              <a:rPr lang="en-US" sz="2800" b="0" dirty="0" err="1">
                <a:solidFill>
                  <a:schemeClr val="tx1"/>
                </a:solidFill>
                <a:latin typeface="+mn-lt"/>
              </a:rPr>
              <a:t>tìm</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đi </a:t>
            </a:r>
            <a:r>
              <a:rPr lang="en-US" sz="2800" b="0" dirty="0" err="1">
                <a:solidFill>
                  <a:schemeClr val="tx1"/>
                </a:solidFill>
                <a:latin typeface="+mn-lt"/>
              </a:rPr>
              <a:t>ngắn</a:t>
            </a:r>
            <a:r>
              <a:rPr lang="en-US" sz="2800" b="0" dirty="0">
                <a:solidFill>
                  <a:schemeClr val="tx1"/>
                </a:solidFill>
                <a:latin typeface="+mn-lt"/>
              </a:rPr>
              <a:t> </a:t>
            </a:r>
            <a:r>
              <a:rPr lang="en-US" sz="2800" b="0" dirty="0" err="1">
                <a:solidFill>
                  <a:schemeClr val="tx1"/>
                </a:solidFill>
                <a:latin typeface="+mn-lt"/>
              </a:rPr>
              <a:t>nhất</a:t>
            </a:r>
            <a:r>
              <a:rPr lang="en-US" sz="2800" b="0" dirty="0">
                <a:solidFill>
                  <a:schemeClr val="tx1"/>
                </a:solidFill>
                <a:latin typeface="+mn-lt"/>
              </a:rPr>
              <a:t> </a:t>
            </a:r>
            <a:r>
              <a:rPr lang="en-US" sz="2800" b="0" dirty="0" err="1">
                <a:solidFill>
                  <a:schemeClr val="tx1"/>
                </a:solidFill>
                <a:latin typeface="+mn-lt"/>
              </a:rPr>
              <a:t>từ</a:t>
            </a:r>
            <a:r>
              <a:rPr lang="en-US" sz="2800" b="0" dirty="0">
                <a:solidFill>
                  <a:schemeClr val="tx1"/>
                </a:solidFill>
                <a:latin typeface="+mn-lt"/>
              </a:rPr>
              <a:t> 1 </a:t>
            </a:r>
            <a:r>
              <a:rPr lang="en-US" sz="2800" b="0" dirty="0" err="1">
                <a:solidFill>
                  <a:schemeClr val="tx1"/>
                </a:solidFill>
                <a:latin typeface="+mn-lt"/>
              </a:rPr>
              <a:t>cho</a:t>
            </a:r>
            <a:r>
              <a:rPr lang="en-US" sz="2800" b="0" dirty="0">
                <a:solidFill>
                  <a:schemeClr val="tx1"/>
                </a:solidFill>
                <a:latin typeface="+mn-lt"/>
              </a:rPr>
              <a:t> đến các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còn</a:t>
            </a:r>
            <a:r>
              <a:rPr lang="en-US" sz="2800" b="0" dirty="0">
                <a:solidFill>
                  <a:schemeClr val="tx1"/>
                </a:solidFill>
                <a:latin typeface="+mn-lt"/>
              </a:rPr>
              <a:t> lại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6"/>
          <p:cNvGrpSpPr>
            <a:grpSpLocks/>
          </p:cNvGrpSpPr>
          <p:nvPr/>
        </p:nvGrpSpPr>
        <p:grpSpPr bwMode="auto">
          <a:xfrm>
            <a:off x="1676400" y="-73025"/>
            <a:ext cx="5943600" cy="2738438"/>
            <a:chOff x="1905000" y="2579688"/>
            <a:chExt cx="5943600" cy="2738438"/>
          </a:xfrm>
        </p:grpSpPr>
        <p:sp>
          <p:nvSpPr>
            <p:cNvPr id="41107" name="Oval 4"/>
            <p:cNvSpPr>
              <a:spLocks noChangeArrowheads="1"/>
            </p:cNvSpPr>
            <p:nvPr/>
          </p:nvSpPr>
          <p:spPr bwMode="auto">
            <a:xfrm>
              <a:off x="1905000" y="3505200"/>
              <a:ext cx="457200" cy="533400"/>
            </a:xfrm>
            <a:prstGeom prst="ellipse">
              <a:avLst/>
            </a:prstGeom>
            <a:solidFill>
              <a:srgbClr val="FFC000"/>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1</a:t>
              </a:r>
            </a:p>
          </p:txBody>
        </p:sp>
        <p:sp>
          <p:nvSpPr>
            <p:cNvPr id="41108"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41109"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0"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3</a:t>
              </a:r>
            </a:p>
          </p:txBody>
        </p:sp>
        <p:sp>
          <p:nvSpPr>
            <p:cNvPr id="41111"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2"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6</a:t>
              </a:r>
            </a:p>
          </p:txBody>
        </p:sp>
        <p:sp>
          <p:nvSpPr>
            <p:cNvPr id="41113"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4</a:t>
              </a:r>
            </a:p>
          </p:txBody>
        </p:sp>
        <p:sp>
          <p:nvSpPr>
            <p:cNvPr id="41114"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5"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6"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7"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5</a:t>
              </a:r>
            </a:p>
          </p:txBody>
        </p:sp>
        <p:sp>
          <p:nvSpPr>
            <p:cNvPr id="41118"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9"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0"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1"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2"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3" name="Text Box 65"/>
            <p:cNvSpPr txBox="1">
              <a:spLocks noChangeArrowheads="1"/>
            </p:cNvSpPr>
            <p:nvPr/>
          </p:nvSpPr>
          <p:spPr bwMode="auto">
            <a:xfrm>
              <a:off x="2727325" y="29606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7</a:t>
              </a:r>
            </a:p>
          </p:txBody>
        </p:sp>
        <p:sp>
          <p:nvSpPr>
            <p:cNvPr id="41124" name="Text Box 66"/>
            <p:cNvSpPr txBox="1">
              <a:spLocks noChangeArrowheads="1"/>
            </p:cNvSpPr>
            <p:nvPr/>
          </p:nvSpPr>
          <p:spPr bwMode="auto">
            <a:xfrm>
              <a:off x="4479925" y="25796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4</a:t>
              </a:r>
            </a:p>
          </p:txBody>
        </p:sp>
        <p:sp>
          <p:nvSpPr>
            <p:cNvPr id="41125" name="Text Box 67"/>
            <p:cNvSpPr txBox="1">
              <a:spLocks noChangeArrowheads="1"/>
            </p:cNvSpPr>
            <p:nvPr/>
          </p:nvSpPr>
          <p:spPr bwMode="auto">
            <a:xfrm>
              <a:off x="6384925" y="28082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41126" name="Text Box 68"/>
            <p:cNvSpPr txBox="1">
              <a:spLocks noChangeArrowheads="1"/>
            </p:cNvSpPr>
            <p:nvPr/>
          </p:nvSpPr>
          <p:spPr bwMode="auto">
            <a:xfrm>
              <a:off x="5029200" y="30480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1</a:t>
              </a:r>
            </a:p>
          </p:txBody>
        </p:sp>
        <p:sp>
          <p:nvSpPr>
            <p:cNvPr id="41127" name="Text Box 69"/>
            <p:cNvSpPr txBox="1">
              <a:spLocks noChangeArrowheads="1"/>
            </p:cNvSpPr>
            <p:nvPr/>
          </p:nvSpPr>
          <p:spPr bwMode="auto">
            <a:xfrm>
              <a:off x="2727325" y="42814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8</a:t>
              </a:r>
            </a:p>
          </p:txBody>
        </p:sp>
        <p:sp>
          <p:nvSpPr>
            <p:cNvPr id="41128" name="Text Box 70"/>
            <p:cNvSpPr txBox="1">
              <a:spLocks noChangeArrowheads="1"/>
            </p:cNvSpPr>
            <p:nvPr/>
          </p:nvSpPr>
          <p:spPr bwMode="auto">
            <a:xfrm>
              <a:off x="3717925" y="35702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41129" name="Text Box 71"/>
            <p:cNvSpPr txBox="1">
              <a:spLocks noChangeArrowheads="1"/>
            </p:cNvSpPr>
            <p:nvPr/>
          </p:nvSpPr>
          <p:spPr bwMode="auto">
            <a:xfrm>
              <a:off x="4648200" y="36576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sp>
          <p:nvSpPr>
            <p:cNvPr id="41130" name="Text Box 72"/>
            <p:cNvSpPr txBox="1">
              <a:spLocks noChangeArrowheads="1"/>
            </p:cNvSpPr>
            <p:nvPr/>
          </p:nvSpPr>
          <p:spPr bwMode="auto">
            <a:xfrm>
              <a:off x="5851525" y="3722688"/>
              <a:ext cx="50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-6</a:t>
              </a:r>
            </a:p>
          </p:txBody>
        </p:sp>
        <p:sp>
          <p:nvSpPr>
            <p:cNvPr id="41131" name="Text Box 73"/>
            <p:cNvSpPr txBox="1">
              <a:spLocks noChangeArrowheads="1"/>
            </p:cNvSpPr>
            <p:nvPr/>
          </p:nvSpPr>
          <p:spPr bwMode="auto">
            <a:xfrm>
              <a:off x="6461125" y="42814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3</a:t>
              </a:r>
            </a:p>
          </p:txBody>
        </p:sp>
        <p:sp>
          <p:nvSpPr>
            <p:cNvPr id="41132" name="Text Box 74"/>
            <p:cNvSpPr txBox="1">
              <a:spLocks noChangeArrowheads="1"/>
            </p:cNvSpPr>
            <p:nvPr/>
          </p:nvSpPr>
          <p:spPr bwMode="auto">
            <a:xfrm>
              <a:off x="4648200" y="4799013"/>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latin typeface="Arial" charset="0"/>
                </a:rPr>
                <a:t>2</a:t>
              </a:r>
            </a:p>
          </p:txBody>
        </p:sp>
      </p:grpSp>
      <p:graphicFrame>
        <p:nvGraphicFramePr>
          <p:cNvPr id="2" name="Table 1"/>
          <p:cNvGraphicFramePr>
            <a:graphicFrameLocks noGrp="1"/>
          </p:cNvGraphicFramePr>
          <p:nvPr>
            <p:extLst>
              <p:ext uri="{D42A27DB-BD31-4B8C-83A1-F6EECF244321}">
                <p14:modId xmlns:p14="http://schemas.microsoft.com/office/powerpoint/2010/main" val="2628843310"/>
              </p:ext>
            </p:extLst>
          </p:nvPr>
        </p:nvGraphicFramePr>
        <p:xfrm>
          <a:off x="533400" y="2606675"/>
          <a:ext cx="7848603" cy="457200"/>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rPr>
                        <a:t>i</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nvGraphicFramePr>
        <p:xfrm>
          <a:off x="533400" y="3063875"/>
          <a:ext cx="7848603" cy="517638"/>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nvGraphicFramePr>
        <p:xfrm>
          <a:off x="533400" y="4097338"/>
          <a:ext cx="7848603" cy="519112"/>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9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(11,2)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(8,1)</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533400" y="3576638"/>
          <a:ext cx="7848603" cy="519112"/>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9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(8,1)</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t>
                      </a:r>
                      <a:r>
                        <a:rPr kumimoji="0" lang="en-US" sz="2800" b="0" i="0" u="none" strike="noStrike" cap="none" normalizeH="0" baseline="0">
                          <a:ln>
                            <a:noFill/>
                          </a:ln>
                          <a:solidFill>
                            <a:schemeClr val="tx1"/>
                          </a:solidFill>
                          <a:effectLst/>
                          <a:latin typeface="Arial" charset="0"/>
                          <a:sym typeface="Symbol" pitchFamily="18" charset="2"/>
                        </a:rPr>
                        <a:t>,-)</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nvGraphicFramePr>
        <p:xfrm>
          <a:off x="533400" y="4618038"/>
          <a:ext cx="7848603" cy="519112"/>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9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(7,1)</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(10,6)</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(2,6)</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nvGraphicFramePr>
        <p:xfrm>
          <a:off x="533400" y="5138738"/>
          <a:ext cx="7848603" cy="519112"/>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9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(10,6)</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(2,6)</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nvGraphicFramePr>
        <p:xfrm>
          <a:off x="533400" y="5661025"/>
          <a:ext cx="7848603" cy="517638"/>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nvGraphicFramePr>
        <p:xfrm>
          <a:off x="533400" y="6188075"/>
          <a:ext cx="7848603" cy="517638"/>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533400" y="2514600"/>
            <a:ext cx="8229600" cy="2286000"/>
          </a:xfrm>
        </p:spPr>
        <p:txBody>
          <a:bodyPr/>
          <a:lstStyle/>
          <a:p>
            <a:pPr eaLnBrk="1" hangingPunct="1">
              <a:buFontTx/>
              <a:buNone/>
            </a:pPr>
            <a:r>
              <a:rPr lang="en-US" altLang="en-US" dirty="0" err="1"/>
              <a:t>i</a:t>
            </a:r>
            <a:r>
              <a:rPr lang="en-US" altLang="en-US" dirty="0"/>
              <a:t> = n = 6 . L</a:t>
            </a:r>
            <a:r>
              <a:rPr lang="en-US" altLang="en-US" baseline="-25000" dirty="0"/>
              <a:t>i</a:t>
            </a:r>
            <a:r>
              <a:rPr lang="en-US" altLang="en-US" dirty="0"/>
              <a:t>(v) </a:t>
            </a:r>
            <a:r>
              <a:rPr lang="en-US" altLang="en-US" dirty="0" err="1"/>
              <a:t>chưa</a:t>
            </a:r>
            <a:r>
              <a:rPr lang="en-US" altLang="en-US" dirty="0"/>
              <a:t> </a:t>
            </a:r>
            <a:r>
              <a:rPr lang="en-US" altLang="en-US" dirty="0" err="1"/>
              <a:t>ổn</a:t>
            </a:r>
            <a:r>
              <a:rPr lang="en-US" altLang="en-US" dirty="0"/>
              <a:t> </a:t>
            </a:r>
            <a:r>
              <a:rPr lang="en-US" altLang="en-US" dirty="0" err="1"/>
              <a:t>định</a:t>
            </a:r>
            <a:r>
              <a:rPr lang="en-US" altLang="en-US" dirty="0"/>
              <a:t> </a:t>
            </a:r>
            <a:r>
              <a:rPr lang="en-US" altLang="en-US" dirty="0" err="1"/>
              <a:t>nên</a:t>
            </a:r>
            <a:r>
              <a:rPr lang="en-US" altLang="en-US" dirty="0"/>
              <a:t> </a:t>
            </a:r>
            <a:r>
              <a:rPr lang="en-US" altLang="en-US" dirty="0" err="1"/>
              <a:t>đồ</a:t>
            </a:r>
            <a:r>
              <a:rPr lang="en-US" altLang="en-US" dirty="0"/>
              <a:t> </a:t>
            </a:r>
            <a:r>
              <a:rPr lang="en-US" altLang="en-US" dirty="0" err="1"/>
              <a:t>thị</a:t>
            </a:r>
            <a:r>
              <a:rPr lang="en-US" altLang="en-US" dirty="0"/>
              <a:t> </a:t>
            </a:r>
            <a:r>
              <a:rPr lang="en-US" altLang="en-US" dirty="0" err="1"/>
              <a:t>có</a:t>
            </a:r>
            <a:r>
              <a:rPr lang="en-US" altLang="en-US" dirty="0"/>
              <a:t> </a:t>
            </a:r>
            <a:r>
              <a:rPr lang="en-US" altLang="en-US" dirty="0" err="1"/>
              <a:t>mạch</a:t>
            </a:r>
            <a:endParaRPr lang="en-US" altLang="en-US" dirty="0"/>
          </a:p>
          <a:p>
            <a:pPr eaLnBrk="1" hangingPunct="1">
              <a:buFontTx/>
              <a:buNone/>
            </a:pPr>
            <a:r>
              <a:rPr lang="en-US" altLang="en-US" dirty="0" err="1"/>
              <a:t>âm</a:t>
            </a:r>
            <a:r>
              <a:rPr lang="en-US" altLang="en-US" dirty="0"/>
              <a:t>. </a:t>
            </a:r>
            <a:r>
              <a:rPr lang="en-US" altLang="en-US" dirty="0" err="1"/>
              <a:t>Chẳng</a:t>
            </a:r>
            <a:r>
              <a:rPr lang="en-US" altLang="en-US" dirty="0"/>
              <a:t> </a:t>
            </a:r>
            <a:r>
              <a:rPr lang="en-US" altLang="en-US" dirty="0" err="1"/>
              <a:t>hạn</a:t>
            </a:r>
            <a:r>
              <a:rPr lang="en-US" altLang="en-US" dirty="0"/>
              <a:t>:</a:t>
            </a:r>
          </a:p>
          <a:p>
            <a:pPr eaLnBrk="1" hangingPunct="1">
              <a:buFontTx/>
              <a:buNone/>
            </a:pPr>
            <a:r>
              <a:rPr lang="en-US" altLang="en-US" dirty="0"/>
              <a:t>		            </a:t>
            </a:r>
            <a:r>
              <a:rPr lang="en-US" altLang="en-US" b="1" dirty="0">
                <a:solidFill>
                  <a:srgbClr val="C00000"/>
                </a:solidFill>
              </a:rPr>
              <a:t>4</a:t>
            </a:r>
            <a:r>
              <a:rPr lang="en-US" altLang="en-US" b="1" dirty="0">
                <a:solidFill>
                  <a:srgbClr val="C00000"/>
                </a:solidFill>
                <a:cs typeface="Arial" charset="0"/>
              </a:rPr>
              <a:t>→2→6→4 </a:t>
            </a:r>
            <a:r>
              <a:rPr lang="en-US" altLang="en-US" dirty="0" err="1">
                <a:cs typeface="Arial" charset="0"/>
              </a:rPr>
              <a:t>c</a:t>
            </a:r>
            <a:r>
              <a:rPr lang="en-US" altLang="en-US" dirty="0" err="1"/>
              <a:t>ó</a:t>
            </a:r>
            <a:r>
              <a:rPr lang="en-US" altLang="en-US" dirty="0"/>
              <a:t> </a:t>
            </a:r>
            <a:r>
              <a:rPr lang="en-US" altLang="en-US" dirty="0" err="1"/>
              <a:t>độ</a:t>
            </a:r>
            <a:r>
              <a:rPr lang="en-US" altLang="en-US" dirty="0"/>
              <a:t> </a:t>
            </a:r>
            <a:r>
              <a:rPr lang="en-US" altLang="en-US" dirty="0" err="1"/>
              <a:t>dài</a:t>
            </a:r>
            <a:r>
              <a:rPr lang="en-US" altLang="en-US" dirty="0"/>
              <a:t> -3</a:t>
            </a:r>
          </a:p>
        </p:txBody>
      </p:sp>
      <p:graphicFrame>
        <p:nvGraphicFramePr>
          <p:cNvPr id="6" name="Table 5"/>
          <p:cNvGraphicFramePr>
            <a:graphicFrameLocks noGrp="1"/>
          </p:cNvGraphicFramePr>
          <p:nvPr/>
        </p:nvGraphicFramePr>
        <p:xfrm>
          <a:off x="381000" y="1295400"/>
          <a:ext cx="7848603" cy="517638"/>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381000" y="1787525"/>
          <a:ext cx="7848603" cy="517638"/>
        </p:xfrm>
        <a:graphic>
          <a:graphicData uri="http://schemas.openxmlformats.org/drawingml/2006/table">
            <a:tbl>
              <a:tblPr firstRow="1" bandRow="1">
                <a:tableStyleId>{5C22544A-7EE6-4342-B048-85BDC9FD1C3A}</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US" altLang="en-US"/>
          </a:p>
        </p:txBody>
      </p:sp>
      <p:cxnSp>
        <p:nvCxnSpPr>
          <p:cNvPr id="43011" name="Straight Connector 41"/>
          <p:cNvCxnSpPr>
            <a:cxnSpLocks noChangeShapeType="1"/>
            <a:stCxn id="43012" idx="7"/>
            <a:endCxn id="43014" idx="0"/>
          </p:cNvCxnSpPr>
          <p:nvPr/>
        </p:nvCxnSpPr>
        <p:spPr bwMode="auto">
          <a:xfrm rot="5400000" flipH="1" flipV="1">
            <a:off x="6677025" y="571500"/>
            <a:ext cx="66675" cy="2428875"/>
          </a:xfrm>
          <a:prstGeom prst="curvedConnector3">
            <a:avLst>
              <a:gd name="adj1" fmla="val 44142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12" name="Oval 4"/>
          <p:cNvSpPr>
            <a:spLocks noChangeArrowheads="1"/>
          </p:cNvSpPr>
          <p:nvPr/>
        </p:nvSpPr>
        <p:spPr bwMode="auto">
          <a:xfrm>
            <a:off x="5105400" y="1752600"/>
            <a:ext cx="457200" cy="4572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000">
                <a:solidFill>
                  <a:srgbClr val="0033CC"/>
                </a:solidFill>
              </a:rPr>
              <a:t>1</a:t>
            </a:r>
            <a:endParaRPr lang="en-SG" altLang="en-US" sz="2000">
              <a:solidFill>
                <a:srgbClr val="0033CC"/>
              </a:solidFill>
            </a:endParaRPr>
          </a:p>
        </p:txBody>
      </p:sp>
      <p:sp>
        <p:nvSpPr>
          <p:cNvPr id="43013" name="TextBox 23"/>
          <p:cNvSpPr txBox="1">
            <a:spLocks noChangeArrowheads="1"/>
          </p:cNvSpPr>
          <p:nvPr/>
        </p:nvSpPr>
        <p:spPr bwMode="auto">
          <a:xfrm>
            <a:off x="6553200" y="11430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1</a:t>
            </a:r>
            <a:endParaRPr lang="en-SG" altLang="en-US" sz="1600">
              <a:solidFill>
                <a:srgbClr val="002060"/>
              </a:solidFill>
            </a:endParaRPr>
          </a:p>
        </p:txBody>
      </p:sp>
      <p:sp>
        <p:nvSpPr>
          <p:cNvPr id="43014" name="Oval 6"/>
          <p:cNvSpPr>
            <a:spLocks noChangeArrowheads="1"/>
          </p:cNvSpPr>
          <p:nvPr/>
        </p:nvSpPr>
        <p:spPr bwMode="auto">
          <a:xfrm>
            <a:off x="7696200" y="1752600"/>
            <a:ext cx="457200" cy="4572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000">
                <a:solidFill>
                  <a:srgbClr val="0033CC"/>
                </a:solidFill>
              </a:rPr>
              <a:t>2</a:t>
            </a:r>
            <a:endParaRPr lang="en-SG" altLang="en-US" sz="2000">
              <a:solidFill>
                <a:srgbClr val="0033CC"/>
              </a:solidFill>
            </a:endParaRPr>
          </a:p>
        </p:txBody>
      </p:sp>
      <p:cxnSp>
        <p:nvCxnSpPr>
          <p:cNvPr id="43015" name="Straight Connector 41"/>
          <p:cNvCxnSpPr>
            <a:cxnSpLocks noChangeShapeType="1"/>
            <a:stCxn id="43014" idx="3"/>
            <a:endCxn id="43012" idx="5"/>
          </p:cNvCxnSpPr>
          <p:nvPr/>
        </p:nvCxnSpPr>
        <p:spPr bwMode="auto">
          <a:xfrm rot="5400000">
            <a:off x="6629400" y="1008063"/>
            <a:ext cx="1587" cy="2268538"/>
          </a:xfrm>
          <a:prstGeom prst="curvedConnector3">
            <a:avLst>
              <a:gd name="adj1" fmla="val 18611778"/>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16" name="TextBox 23"/>
          <p:cNvSpPr txBox="1">
            <a:spLocks noChangeArrowheads="1"/>
          </p:cNvSpPr>
          <p:nvPr/>
        </p:nvSpPr>
        <p:spPr bwMode="auto">
          <a:xfrm>
            <a:off x="6477000" y="2057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-2</a:t>
            </a:r>
            <a:endParaRPr lang="en-SG" altLang="en-US" sz="1600">
              <a:solidFill>
                <a:srgbClr val="002060"/>
              </a:solidFill>
            </a:endParaRPr>
          </a:p>
        </p:txBody>
      </p:sp>
      <p:sp>
        <p:nvSpPr>
          <p:cNvPr id="43017" name="Oval 9"/>
          <p:cNvSpPr>
            <a:spLocks noChangeArrowheads="1"/>
          </p:cNvSpPr>
          <p:nvPr/>
        </p:nvSpPr>
        <p:spPr bwMode="auto">
          <a:xfrm>
            <a:off x="4038600" y="3429000"/>
            <a:ext cx="457200" cy="4572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000">
                <a:solidFill>
                  <a:srgbClr val="0033CC"/>
                </a:solidFill>
              </a:rPr>
              <a:t>3</a:t>
            </a:r>
            <a:endParaRPr lang="en-SG" altLang="en-US" sz="2000">
              <a:solidFill>
                <a:srgbClr val="0033CC"/>
              </a:solidFill>
            </a:endParaRPr>
          </a:p>
        </p:txBody>
      </p:sp>
      <p:cxnSp>
        <p:nvCxnSpPr>
          <p:cNvPr id="43018" name="Straight Connector 41"/>
          <p:cNvCxnSpPr>
            <a:cxnSpLocks noChangeShapeType="1"/>
            <a:stCxn id="43012" idx="3"/>
            <a:endCxn id="43017" idx="0"/>
          </p:cNvCxnSpPr>
          <p:nvPr/>
        </p:nvCxnSpPr>
        <p:spPr bwMode="auto">
          <a:xfrm rot="5400000">
            <a:off x="4076700" y="2333625"/>
            <a:ext cx="1285875" cy="904875"/>
          </a:xfrm>
          <a:prstGeom prst="straightConnector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19" name="TextBox 23"/>
          <p:cNvSpPr txBox="1">
            <a:spLocks noChangeArrowheads="1"/>
          </p:cNvSpPr>
          <p:nvPr/>
        </p:nvSpPr>
        <p:spPr bwMode="auto">
          <a:xfrm>
            <a:off x="4419600" y="25146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2</a:t>
            </a:r>
            <a:endParaRPr lang="en-SG" altLang="en-US" sz="1600">
              <a:solidFill>
                <a:srgbClr val="002060"/>
              </a:solidFill>
            </a:endParaRPr>
          </a:p>
        </p:txBody>
      </p:sp>
      <p:sp>
        <p:nvSpPr>
          <p:cNvPr id="43020" name="Oval 12"/>
          <p:cNvSpPr>
            <a:spLocks noChangeArrowheads="1"/>
          </p:cNvSpPr>
          <p:nvPr/>
        </p:nvSpPr>
        <p:spPr bwMode="auto">
          <a:xfrm>
            <a:off x="8610600" y="3581400"/>
            <a:ext cx="457200" cy="4572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000">
                <a:solidFill>
                  <a:srgbClr val="0033CC"/>
                </a:solidFill>
              </a:rPr>
              <a:t>4</a:t>
            </a:r>
            <a:endParaRPr lang="en-SG" altLang="en-US" sz="2000">
              <a:solidFill>
                <a:srgbClr val="0033CC"/>
              </a:solidFill>
            </a:endParaRPr>
          </a:p>
        </p:txBody>
      </p:sp>
      <p:cxnSp>
        <p:nvCxnSpPr>
          <p:cNvPr id="43021" name="Straight Connector 41"/>
          <p:cNvCxnSpPr>
            <a:cxnSpLocks noChangeShapeType="1"/>
            <a:stCxn id="43014" idx="5"/>
            <a:endCxn id="43020" idx="0"/>
          </p:cNvCxnSpPr>
          <p:nvPr/>
        </p:nvCxnSpPr>
        <p:spPr bwMode="auto">
          <a:xfrm rot="16200000" flipH="1">
            <a:off x="7743825" y="2486025"/>
            <a:ext cx="1438275" cy="752475"/>
          </a:xfrm>
          <a:prstGeom prst="straightConnector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22" name="TextBox 23"/>
          <p:cNvSpPr txBox="1">
            <a:spLocks noChangeArrowheads="1"/>
          </p:cNvSpPr>
          <p:nvPr/>
        </p:nvSpPr>
        <p:spPr bwMode="auto">
          <a:xfrm>
            <a:off x="8382000" y="24384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8</a:t>
            </a:r>
            <a:endParaRPr lang="en-SG" altLang="en-US" sz="1600">
              <a:solidFill>
                <a:srgbClr val="002060"/>
              </a:solidFill>
            </a:endParaRPr>
          </a:p>
        </p:txBody>
      </p:sp>
      <p:sp>
        <p:nvSpPr>
          <p:cNvPr id="43023" name="TextBox 23"/>
          <p:cNvSpPr txBox="1">
            <a:spLocks noChangeArrowheads="1"/>
          </p:cNvSpPr>
          <p:nvPr/>
        </p:nvSpPr>
        <p:spPr bwMode="auto">
          <a:xfrm>
            <a:off x="6629400" y="34290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5</a:t>
            </a:r>
            <a:endParaRPr lang="en-SG" altLang="en-US" sz="1600">
              <a:solidFill>
                <a:srgbClr val="002060"/>
              </a:solidFill>
            </a:endParaRPr>
          </a:p>
        </p:txBody>
      </p:sp>
      <p:cxnSp>
        <p:nvCxnSpPr>
          <p:cNvPr id="43024" name="Straight Connector 41"/>
          <p:cNvCxnSpPr>
            <a:cxnSpLocks noChangeShapeType="1"/>
            <a:stCxn id="43017" idx="6"/>
            <a:endCxn id="43020" idx="2"/>
          </p:cNvCxnSpPr>
          <p:nvPr/>
        </p:nvCxnSpPr>
        <p:spPr bwMode="auto">
          <a:xfrm>
            <a:off x="4495800" y="3657600"/>
            <a:ext cx="4114800" cy="152400"/>
          </a:xfrm>
          <a:prstGeom prst="straightConnector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25" name="Oval 17"/>
          <p:cNvSpPr>
            <a:spLocks noChangeArrowheads="1"/>
          </p:cNvSpPr>
          <p:nvPr/>
        </p:nvSpPr>
        <p:spPr bwMode="auto">
          <a:xfrm>
            <a:off x="7848600" y="5486400"/>
            <a:ext cx="457200" cy="4572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000">
                <a:solidFill>
                  <a:srgbClr val="0033CC"/>
                </a:solidFill>
              </a:rPr>
              <a:t>6</a:t>
            </a:r>
            <a:endParaRPr lang="en-SG" altLang="en-US" sz="2000">
              <a:solidFill>
                <a:srgbClr val="0033CC"/>
              </a:solidFill>
            </a:endParaRPr>
          </a:p>
        </p:txBody>
      </p:sp>
      <p:sp>
        <p:nvSpPr>
          <p:cNvPr id="43026" name="Oval 18"/>
          <p:cNvSpPr>
            <a:spLocks noChangeArrowheads="1"/>
          </p:cNvSpPr>
          <p:nvPr/>
        </p:nvSpPr>
        <p:spPr bwMode="auto">
          <a:xfrm>
            <a:off x="4876800" y="5562600"/>
            <a:ext cx="457200" cy="4572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000">
                <a:solidFill>
                  <a:srgbClr val="0033CC"/>
                </a:solidFill>
              </a:rPr>
              <a:t>5</a:t>
            </a:r>
            <a:endParaRPr lang="en-SG" altLang="en-US" sz="2000">
              <a:solidFill>
                <a:srgbClr val="0033CC"/>
              </a:solidFill>
            </a:endParaRPr>
          </a:p>
        </p:txBody>
      </p:sp>
      <p:cxnSp>
        <p:nvCxnSpPr>
          <p:cNvPr id="43027" name="Straight Connector 41"/>
          <p:cNvCxnSpPr>
            <a:cxnSpLocks noChangeShapeType="1"/>
            <a:stCxn id="43025" idx="7"/>
            <a:endCxn id="43020" idx="4"/>
          </p:cNvCxnSpPr>
          <p:nvPr/>
        </p:nvCxnSpPr>
        <p:spPr bwMode="auto">
          <a:xfrm rot="5400000" flipH="1" flipV="1">
            <a:off x="7781925" y="4495800"/>
            <a:ext cx="1514475" cy="600075"/>
          </a:xfrm>
          <a:prstGeom prst="straightConnector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28" name="TextBox 23"/>
          <p:cNvSpPr txBox="1">
            <a:spLocks noChangeArrowheads="1"/>
          </p:cNvSpPr>
          <p:nvPr/>
        </p:nvSpPr>
        <p:spPr bwMode="auto">
          <a:xfrm>
            <a:off x="8229600" y="45720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1</a:t>
            </a:r>
            <a:endParaRPr lang="en-SG" altLang="en-US" sz="1600">
              <a:solidFill>
                <a:srgbClr val="002060"/>
              </a:solidFill>
            </a:endParaRPr>
          </a:p>
        </p:txBody>
      </p:sp>
      <p:cxnSp>
        <p:nvCxnSpPr>
          <p:cNvPr id="43029" name="Straight Connector 41"/>
          <p:cNvCxnSpPr>
            <a:cxnSpLocks noChangeShapeType="1"/>
            <a:stCxn id="43017" idx="5"/>
            <a:endCxn id="43025" idx="1"/>
          </p:cNvCxnSpPr>
          <p:nvPr/>
        </p:nvCxnSpPr>
        <p:spPr bwMode="auto">
          <a:xfrm rot="16200000" flipH="1">
            <a:off x="5305425" y="2943225"/>
            <a:ext cx="1733550" cy="3486150"/>
          </a:xfrm>
          <a:prstGeom prst="straightConnector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30" name="TextBox 23"/>
          <p:cNvSpPr txBox="1">
            <a:spLocks noChangeArrowheads="1"/>
          </p:cNvSpPr>
          <p:nvPr/>
        </p:nvSpPr>
        <p:spPr bwMode="auto">
          <a:xfrm>
            <a:off x="6172200" y="44196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4</a:t>
            </a:r>
            <a:endParaRPr lang="en-SG" altLang="en-US" sz="1600">
              <a:solidFill>
                <a:srgbClr val="002060"/>
              </a:solidFill>
            </a:endParaRPr>
          </a:p>
        </p:txBody>
      </p:sp>
      <p:cxnSp>
        <p:nvCxnSpPr>
          <p:cNvPr id="43031" name="Straight Connector 41"/>
          <p:cNvCxnSpPr>
            <a:cxnSpLocks noChangeShapeType="1"/>
            <a:stCxn id="43017" idx="4"/>
            <a:endCxn id="43026" idx="1"/>
          </p:cNvCxnSpPr>
          <p:nvPr/>
        </p:nvCxnSpPr>
        <p:spPr bwMode="auto">
          <a:xfrm rot="16200000" flipH="1">
            <a:off x="3733800" y="4419600"/>
            <a:ext cx="1743075" cy="676275"/>
          </a:xfrm>
          <a:prstGeom prst="straightConnector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cxnSp>
        <p:nvCxnSpPr>
          <p:cNvPr id="43032" name="Straight Connector 41"/>
          <p:cNvCxnSpPr>
            <a:cxnSpLocks noChangeShapeType="1"/>
            <a:stCxn id="43026" idx="6"/>
            <a:endCxn id="43025" idx="2"/>
          </p:cNvCxnSpPr>
          <p:nvPr/>
        </p:nvCxnSpPr>
        <p:spPr bwMode="auto">
          <a:xfrm flipV="1">
            <a:off x="5334000" y="5715000"/>
            <a:ext cx="2514600" cy="76200"/>
          </a:xfrm>
          <a:prstGeom prst="straightConnector1">
            <a:avLst/>
          </a:prstGeom>
          <a:noFill/>
          <a:ln w="38100" algn="ctr">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43033" name="TextBox 23"/>
          <p:cNvSpPr txBox="1">
            <a:spLocks noChangeArrowheads="1"/>
          </p:cNvSpPr>
          <p:nvPr/>
        </p:nvSpPr>
        <p:spPr bwMode="auto">
          <a:xfrm>
            <a:off x="4191000" y="4648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-1</a:t>
            </a:r>
            <a:endParaRPr lang="en-SG" altLang="en-US" sz="1600">
              <a:solidFill>
                <a:srgbClr val="002060"/>
              </a:solidFill>
            </a:endParaRPr>
          </a:p>
        </p:txBody>
      </p:sp>
      <p:sp>
        <p:nvSpPr>
          <p:cNvPr id="43034" name="TextBox 23"/>
          <p:cNvSpPr txBox="1">
            <a:spLocks noChangeArrowheads="1"/>
          </p:cNvSpPr>
          <p:nvPr/>
        </p:nvSpPr>
        <p:spPr bwMode="auto">
          <a:xfrm>
            <a:off x="6096000" y="54102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US" altLang="en-US" sz="1600">
                <a:solidFill>
                  <a:srgbClr val="002060"/>
                </a:solidFill>
              </a:rPr>
              <a:t>2</a:t>
            </a:r>
            <a:endParaRPr lang="en-SG" altLang="en-US" sz="1600">
              <a:solidFill>
                <a:srgbClr val="002060"/>
              </a:solidFill>
            </a:endParaRPr>
          </a:p>
        </p:txBody>
      </p:sp>
      <p:sp>
        <p:nvSpPr>
          <p:cNvPr id="43035" name="Content Placeholder 1"/>
          <p:cNvSpPr>
            <a:spLocks noGrp="1"/>
          </p:cNvSpPr>
          <p:nvPr>
            <p:ph idx="1"/>
          </p:nvPr>
        </p:nvSpPr>
        <p:spPr>
          <a:xfrm>
            <a:off x="152400" y="1066800"/>
            <a:ext cx="4419600" cy="2438400"/>
          </a:xfrm>
        </p:spPr>
        <p:txBody>
          <a:bodyPr/>
          <a:lstStyle/>
          <a:p>
            <a:pPr marL="0" indent="0">
              <a:buFont typeface="Wingdings" pitchFamily="2" charset="2"/>
              <a:buNone/>
            </a:pPr>
            <a:r>
              <a:rPr lang="en-US" altLang="en-US" b="1" dirty="0" err="1">
                <a:solidFill>
                  <a:srgbClr val="0000FF"/>
                </a:solidFill>
              </a:rPr>
              <a:t>Ví</a:t>
            </a:r>
            <a:r>
              <a:rPr lang="en-US" altLang="en-US" b="1" dirty="0">
                <a:solidFill>
                  <a:srgbClr val="0000FF"/>
                </a:solidFill>
              </a:rPr>
              <a:t> </a:t>
            </a:r>
            <a:r>
              <a:rPr lang="en-US" altLang="en-US" b="1" dirty="0" err="1">
                <a:solidFill>
                  <a:srgbClr val="0000FF"/>
                </a:solidFill>
              </a:rPr>
              <a:t>dụ</a:t>
            </a:r>
            <a:r>
              <a:rPr lang="en-US" altLang="en-US" b="1" dirty="0">
                <a:solidFill>
                  <a:srgbClr val="0000FF"/>
                </a:solidFill>
              </a:rPr>
              <a:t>. </a:t>
            </a:r>
            <a:r>
              <a:rPr lang="en-US" altLang="en-US" dirty="0" err="1"/>
              <a:t>Tìm</a:t>
            </a:r>
            <a:r>
              <a:rPr lang="en-US" altLang="en-US" dirty="0"/>
              <a:t> </a:t>
            </a:r>
            <a:r>
              <a:rPr lang="en-US" altLang="en-US" dirty="0" err="1"/>
              <a:t>đường</a:t>
            </a:r>
            <a:r>
              <a:rPr lang="en-US" altLang="en-US" dirty="0"/>
              <a:t> </a:t>
            </a:r>
            <a:r>
              <a:rPr lang="en-US" altLang="en-US" dirty="0" err="1"/>
              <a:t>đi</a:t>
            </a:r>
            <a:r>
              <a:rPr lang="en-US" altLang="en-US" dirty="0"/>
              <a:t> </a:t>
            </a:r>
            <a:r>
              <a:rPr lang="en-US" altLang="en-US" dirty="0" err="1"/>
              <a:t>ngắn</a:t>
            </a:r>
            <a:r>
              <a:rPr lang="en-US" altLang="en-US" dirty="0"/>
              <a:t> </a:t>
            </a:r>
            <a:r>
              <a:rPr lang="en-US" altLang="en-US" dirty="0" err="1"/>
              <a:t>nhất</a:t>
            </a:r>
            <a:r>
              <a:rPr lang="en-US" altLang="en-US" dirty="0"/>
              <a:t> </a:t>
            </a:r>
            <a:r>
              <a:rPr lang="en-US" altLang="en-US" dirty="0" err="1"/>
              <a:t>từ</a:t>
            </a:r>
            <a:r>
              <a:rPr lang="en-US" altLang="en-US" dirty="0"/>
              <a:t> </a:t>
            </a:r>
            <a:r>
              <a:rPr lang="en-US" altLang="en-US" dirty="0" err="1"/>
              <a:t>đỉnh</a:t>
            </a:r>
            <a:r>
              <a:rPr lang="en-US" altLang="en-US" dirty="0"/>
              <a:t> </a:t>
            </a:r>
          </a:p>
          <a:p>
            <a:pPr marL="0" indent="0">
              <a:buFont typeface="Wingdings" pitchFamily="2" charset="2"/>
              <a:buNone/>
            </a:pPr>
            <a:r>
              <a:rPr lang="en-US" altLang="en-US" dirty="0"/>
              <a:t>a) 1 </a:t>
            </a:r>
            <a:r>
              <a:rPr lang="en-US" altLang="en-US" dirty="0" err="1"/>
              <a:t>đến</a:t>
            </a:r>
            <a:r>
              <a:rPr lang="en-US" altLang="en-US" dirty="0"/>
              <a:t> </a:t>
            </a:r>
            <a:r>
              <a:rPr lang="en-US" altLang="en-US" dirty="0" err="1"/>
              <a:t>các</a:t>
            </a:r>
            <a:r>
              <a:rPr lang="en-US" altLang="en-US" dirty="0"/>
              <a:t> </a:t>
            </a:r>
            <a:r>
              <a:rPr lang="en-US" altLang="en-US" dirty="0" err="1"/>
              <a:t>đỉnh</a:t>
            </a:r>
            <a:r>
              <a:rPr lang="en-US" altLang="en-US" dirty="0"/>
              <a:t> </a:t>
            </a:r>
            <a:r>
              <a:rPr lang="en-US" altLang="en-US" dirty="0" err="1"/>
              <a:t>còn</a:t>
            </a:r>
            <a:r>
              <a:rPr lang="en-US" altLang="en-US" dirty="0"/>
              <a:t> </a:t>
            </a:r>
            <a:r>
              <a:rPr lang="en-US" altLang="en-US" dirty="0" err="1"/>
              <a:t>lại</a:t>
            </a:r>
            <a:endParaRPr lang="en-US" altLang="en-US" dirty="0"/>
          </a:p>
          <a:p>
            <a:pPr marL="0" indent="0">
              <a:buFont typeface="Wingdings" pitchFamily="2" charset="2"/>
              <a:buNone/>
            </a:pPr>
            <a:r>
              <a:rPr lang="en-SG" altLang="en-US" dirty="0"/>
              <a:t>b) 3 </a:t>
            </a:r>
            <a:r>
              <a:rPr lang="en-SG" altLang="en-US" dirty="0" err="1"/>
              <a:t>đến</a:t>
            </a:r>
            <a:r>
              <a:rPr lang="en-SG" altLang="en-US" dirty="0"/>
              <a:t> </a:t>
            </a:r>
            <a:r>
              <a:rPr lang="en-SG" altLang="en-US" dirty="0" err="1"/>
              <a:t>các</a:t>
            </a:r>
            <a:r>
              <a:rPr lang="en-SG" altLang="en-US" dirty="0"/>
              <a:t> </a:t>
            </a:r>
            <a:r>
              <a:rPr lang="en-SG" altLang="en-US" dirty="0" err="1"/>
              <a:t>đỉnh</a:t>
            </a:r>
            <a:r>
              <a:rPr lang="en-SG" altLang="en-US" dirty="0"/>
              <a:t> </a:t>
            </a:r>
            <a:r>
              <a:rPr lang="en-SG" altLang="en-US" dirty="0" err="1"/>
              <a:t>còn</a:t>
            </a:r>
            <a:r>
              <a:rPr lang="en-SG" altLang="en-US" dirty="0"/>
              <a:t> </a:t>
            </a:r>
            <a:r>
              <a:rPr lang="en-SG" altLang="en-US" dirty="0" err="1"/>
              <a:t>lại</a:t>
            </a:r>
            <a:endParaRPr lang="en-SG"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114A-829C-41E6-82CD-94ABDF0826E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77555E1-8D7A-40EF-9D10-DFD7CC040C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0876" y="2030413"/>
            <a:ext cx="7238999" cy="2895600"/>
          </a:xfrm>
          <a:prstGeom prst="rect">
            <a:avLst/>
          </a:prstGeom>
          <a:noFill/>
          <a:ln>
            <a:noFill/>
          </a:ln>
        </p:spPr>
      </p:pic>
      <p:sp>
        <p:nvSpPr>
          <p:cNvPr id="6" name="Content Placeholder 1">
            <a:extLst>
              <a:ext uri="{FF2B5EF4-FFF2-40B4-BE49-F238E27FC236}">
                <a16:creationId xmlns:a16="http://schemas.microsoft.com/office/drawing/2014/main" id="{913E6F14-15B6-4CC4-A32A-62CEFDA0A594}"/>
              </a:ext>
            </a:extLst>
          </p:cNvPr>
          <p:cNvSpPr>
            <a:spLocks noGrp="1"/>
          </p:cNvSpPr>
          <p:nvPr>
            <p:ph idx="1"/>
          </p:nvPr>
        </p:nvSpPr>
        <p:spPr>
          <a:xfrm>
            <a:off x="237976" y="1066800"/>
            <a:ext cx="7924800" cy="963613"/>
          </a:xfrm>
        </p:spPr>
        <p:txBody>
          <a:bodyPr/>
          <a:lstStyle/>
          <a:p>
            <a:pPr marL="0" indent="0">
              <a:buNone/>
            </a:pPr>
            <a:r>
              <a:rPr lang="en-US" altLang="en-US" b="1" dirty="0" err="1">
                <a:solidFill>
                  <a:srgbClr val="0000FF"/>
                </a:solidFill>
              </a:rPr>
              <a:t>Ví</a:t>
            </a:r>
            <a:r>
              <a:rPr lang="en-US" altLang="en-US" b="1" dirty="0">
                <a:solidFill>
                  <a:srgbClr val="0000FF"/>
                </a:solidFill>
              </a:rPr>
              <a:t> </a:t>
            </a:r>
            <a:r>
              <a:rPr lang="en-US" altLang="en-US" b="1" dirty="0" err="1">
                <a:solidFill>
                  <a:srgbClr val="0000FF"/>
                </a:solidFill>
              </a:rPr>
              <a:t>dụ</a:t>
            </a:r>
            <a:r>
              <a:rPr lang="en-US" altLang="en-US" b="1" dirty="0">
                <a:solidFill>
                  <a:srgbClr val="0000FF"/>
                </a:solidFill>
              </a:rPr>
              <a:t>. </a:t>
            </a:r>
            <a:r>
              <a:rPr lang="en-US" dirty="0"/>
              <a:t>Cho  </a:t>
            </a:r>
            <a:r>
              <a:rPr lang="en-US" i="1" dirty="0"/>
              <a:t>G</a:t>
            </a:r>
            <a:r>
              <a:rPr lang="en-US" dirty="0"/>
              <a:t>  </a:t>
            </a:r>
            <a:r>
              <a:rPr lang="en-US" dirty="0" err="1"/>
              <a:t>là</a:t>
            </a:r>
            <a:r>
              <a:rPr lang="en-US" dirty="0"/>
              <a:t> </a:t>
            </a:r>
            <a:r>
              <a:rPr lang="en-US" dirty="0" err="1"/>
              <a:t>đơn</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dirty="0" err="1"/>
              <a:t>liên</a:t>
            </a:r>
            <a:r>
              <a:rPr lang="en-US" dirty="0"/>
              <a:t> </a:t>
            </a:r>
            <a:r>
              <a:rPr lang="en-US" dirty="0" err="1"/>
              <a:t>thông</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như</a:t>
            </a:r>
            <a:r>
              <a:rPr lang="en-US" dirty="0"/>
              <a:t> </a:t>
            </a:r>
            <a:r>
              <a:rPr lang="en-US" dirty="0" err="1"/>
              <a:t>sau</a:t>
            </a:r>
            <a:r>
              <a:rPr lang="en-US" dirty="0"/>
              <a:t> </a:t>
            </a:r>
            <a:endParaRPr lang="en-SG" altLang="en-US" dirty="0"/>
          </a:p>
        </p:txBody>
      </p:sp>
      <p:sp>
        <p:nvSpPr>
          <p:cNvPr id="7" name="Content Placeholder 1">
            <a:extLst>
              <a:ext uri="{FF2B5EF4-FFF2-40B4-BE49-F238E27FC236}">
                <a16:creationId xmlns:a16="http://schemas.microsoft.com/office/drawing/2014/main" id="{9F1F12A0-FFDD-4B56-B6A6-0083E1183FC8}"/>
              </a:ext>
            </a:extLst>
          </p:cNvPr>
          <p:cNvSpPr txBox="1">
            <a:spLocks/>
          </p:cNvSpPr>
          <p:nvPr/>
        </p:nvSpPr>
        <p:spPr bwMode="auto">
          <a:xfrm>
            <a:off x="221564" y="4999832"/>
            <a:ext cx="8820152"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spcBef>
                <a:spcPts val="300"/>
              </a:spcBef>
              <a:spcAft>
                <a:spcPts val="300"/>
              </a:spcAft>
              <a:buNone/>
            </a:pPr>
            <a:r>
              <a:rPr lang="en-US" b="0" dirty="0"/>
              <a:t>a) </a:t>
            </a:r>
            <a:r>
              <a:rPr lang="en-US" b="0" dirty="0" err="1"/>
              <a:t>Đường</a:t>
            </a:r>
            <a:r>
              <a:rPr lang="en-US" b="0" dirty="0"/>
              <a:t> </a:t>
            </a:r>
            <a:r>
              <a:rPr lang="en-US" b="0" dirty="0" err="1"/>
              <a:t>đi</a:t>
            </a:r>
            <a:r>
              <a:rPr lang="en-US" b="0" dirty="0"/>
              <a:t> </a:t>
            </a:r>
            <a:r>
              <a:rPr lang="en-US" b="0" dirty="0" err="1"/>
              <a:t>ngắn</a:t>
            </a:r>
            <a:r>
              <a:rPr lang="en-US" b="0" dirty="0"/>
              <a:t> </a:t>
            </a:r>
            <a:r>
              <a:rPr lang="en-US" b="0" dirty="0" err="1"/>
              <a:t>nhất</a:t>
            </a:r>
            <a:r>
              <a:rPr lang="en-US" b="0" dirty="0"/>
              <a:t> </a:t>
            </a:r>
            <a:r>
              <a:rPr lang="en-US" b="0" dirty="0" err="1"/>
              <a:t>từ</a:t>
            </a:r>
            <a:r>
              <a:rPr lang="en-US" b="0" dirty="0"/>
              <a:t> </a:t>
            </a:r>
            <a:r>
              <a:rPr lang="en-US" b="0" dirty="0" err="1"/>
              <a:t>đỉnh</a:t>
            </a:r>
            <a:r>
              <a:rPr lang="en-US" b="0" dirty="0"/>
              <a:t>  </a:t>
            </a:r>
            <a:r>
              <a:rPr lang="en-US" b="0" i="1" dirty="0"/>
              <a:t>a</a:t>
            </a:r>
            <a:r>
              <a:rPr lang="en-US" b="0" dirty="0"/>
              <a:t>  </a:t>
            </a:r>
            <a:r>
              <a:rPr lang="en-US" b="0" dirty="0" err="1"/>
              <a:t>tới</a:t>
            </a:r>
            <a:r>
              <a:rPr lang="en-US" b="0" dirty="0"/>
              <a:t> </a:t>
            </a:r>
            <a:r>
              <a:rPr lang="en-US" b="0" dirty="0" err="1"/>
              <a:t>đỉnh</a:t>
            </a:r>
            <a:r>
              <a:rPr lang="en-US" b="0" dirty="0"/>
              <a:t>  </a:t>
            </a:r>
            <a:r>
              <a:rPr lang="en-US" b="0" i="1" dirty="0"/>
              <a:t>e</a:t>
            </a:r>
            <a:r>
              <a:rPr lang="en-US" b="0" dirty="0"/>
              <a:t>. </a:t>
            </a:r>
          </a:p>
          <a:p>
            <a:pPr marL="0" indent="0">
              <a:spcBef>
                <a:spcPts val="300"/>
              </a:spcBef>
              <a:spcAft>
                <a:spcPts val="300"/>
              </a:spcAft>
              <a:buNone/>
            </a:pPr>
            <a:r>
              <a:rPr lang="fr-FR" b="0" dirty="0"/>
              <a:t>b) </a:t>
            </a:r>
            <a:r>
              <a:rPr lang="fr-FR" b="0" dirty="0" err="1"/>
              <a:t>Đường</a:t>
            </a:r>
            <a:r>
              <a:rPr lang="fr-FR" b="0" dirty="0"/>
              <a:t> </a:t>
            </a:r>
            <a:r>
              <a:rPr lang="fr-FR" b="0" dirty="0" err="1"/>
              <a:t>đi</a:t>
            </a:r>
            <a:r>
              <a:rPr lang="fr-FR" b="0" dirty="0"/>
              <a:t> </a:t>
            </a:r>
            <a:r>
              <a:rPr lang="fr-FR" b="0" dirty="0" err="1"/>
              <a:t>ngắn</a:t>
            </a:r>
            <a:r>
              <a:rPr lang="fr-FR" b="0" dirty="0"/>
              <a:t> </a:t>
            </a:r>
            <a:r>
              <a:rPr lang="fr-FR" b="0" dirty="0" err="1"/>
              <a:t>nhất</a:t>
            </a:r>
            <a:r>
              <a:rPr lang="fr-FR" b="0" dirty="0"/>
              <a:t> </a:t>
            </a:r>
            <a:r>
              <a:rPr lang="fr-FR" b="0" dirty="0" err="1"/>
              <a:t>từ</a:t>
            </a:r>
            <a:r>
              <a:rPr lang="fr-FR" b="0" dirty="0"/>
              <a:t> </a:t>
            </a:r>
            <a:r>
              <a:rPr lang="fr-FR" b="0" dirty="0" err="1"/>
              <a:t>đỉnh</a:t>
            </a:r>
            <a:r>
              <a:rPr lang="fr-FR" b="0" dirty="0"/>
              <a:t>  </a:t>
            </a:r>
            <a:r>
              <a:rPr lang="fr-FR" b="0" i="1" dirty="0"/>
              <a:t>a</a:t>
            </a:r>
            <a:r>
              <a:rPr lang="fr-FR" b="0" dirty="0"/>
              <a:t>  </a:t>
            </a:r>
            <a:r>
              <a:rPr lang="fr-FR" b="0" dirty="0" err="1"/>
              <a:t>tới</a:t>
            </a:r>
            <a:r>
              <a:rPr lang="fr-FR" b="0" dirty="0"/>
              <a:t> </a:t>
            </a:r>
            <a:r>
              <a:rPr lang="fr-FR" b="0" dirty="0" err="1"/>
              <a:t>đỉnh</a:t>
            </a:r>
            <a:r>
              <a:rPr lang="fr-FR" b="0" dirty="0"/>
              <a:t>  </a:t>
            </a:r>
            <a:r>
              <a:rPr lang="fr-FR" b="0" i="1" dirty="0"/>
              <a:t>d  </a:t>
            </a:r>
            <a:r>
              <a:rPr lang="fr-FR" b="0" dirty="0" err="1"/>
              <a:t>nhưng</a:t>
            </a:r>
            <a:r>
              <a:rPr lang="fr-FR" b="0" dirty="0"/>
              <a:t> </a:t>
            </a:r>
            <a:r>
              <a:rPr lang="fr-FR" b="0" dirty="0" err="1"/>
              <a:t>phải</a:t>
            </a:r>
            <a:r>
              <a:rPr lang="fr-FR" b="0" dirty="0"/>
              <a:t> </a:t>
            </a:r>
            <a:r>
              <a:rPr lang="fr-FR" b="0" dirty="0" err="1"/>
              <a:t>đi</a:t>
            </a:r>
            <a:r>
              <a:rPr lang="fr-FR" b="0" dirty="0"/>
              <a:t> qua </a:t>
            </a:r>
            <a:r>
              <a:rPr lang="fr-FR" b="0" dirty="0" err="1"/>
              <a:t>đỉnh</a:t>
            </a:r>
            <a:r>
              <a:rPr lang="fr-FR" b="0" dirty="0"/>
              <a:t> </a:t>
            </a:r>
            <a:r>
              <a:rPr lang="fr-FR" b="0" i="1" dirty="0"/>
              <a:t> e</a:t>
            </a:r>
            <a:r>
              <a:rPr lang="fr-FR" b="0" dirty="0"/>
              <a:t>. </a:t>
            </a:r>
            <a:endParaRPr lang="en-US" b="0" dirty="0"/>
          </a:p>
        </p:txBody>
      </p:sp>
    </p:spTree>
    <p:extLst>
      <p:ext uri="{BB962C8B-B14F-4D97-AF65-F5344CB8AC3E}">
        <p14:creationId xmlns:p14="http://schemas.microsoft.com/office/powerpoint/2010/main" val="238043414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txBox="1">
            <a:spLocks noChangeArrowheads="1"/>
          </p:cNvSpPr>
          <p:nvPr/>
        </p:nvSpPr>
        <p:spPr bwMode="white">
          <a:xfrm>
            <a:off x="381000" y="1371600"/>
            <a:ext cx="8305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algn="ctr" eaLnBrk="1" hangingPunct="1">
              <a:defRPr/>
            </a:pPr>
            <a:r>
              <a:rPr lang="en-US" sz="5000" kern="0">
                <a:solidFill>
                  <a:srgbClr val="C00000"/>
                </a:solidFill>
              </a:rPr>
              <a:t>2. ĐỒ THỊ EULER</a:t>
            </a:r>
            <a:endParaRPr lang="en-US" sz="5000" kern="0" dirty="0">
              <a:solidFill>
                <a:srgbClr val="C00000"/>
              </a:solidFill>
            </a:endParaRPr>
          </a:p>
        </p:txBody>
      </p:sp>
    </p:spTree>
    <p:extLst>
      <p:ext uri="{BB962C8B-B14F-4D97-AF65-F5344CB8AC3E}">
        <p14:creationId xmlns:p14="http://schemas.microsoft.com/office/powerpoint/2010/main" val="339712640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9" descr="Leonhard_Euler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254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7" descr="Konigsberg.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651000"/>
            <a:ext cx="49530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5257800"/>
            <a:ext cx="7772400" cy="990600"/>
          </a:xfrm>
        </p:spPr>
        <p:txBody>
          <a:bodyPr/>
          <a:lstStyle/>
          <a:p>
            <a:pPr>
              <a:defRPr/>
            </a:pPr>
            <a:r>
              <a:rPr lang="en-US"/>
              <a:t>ĐỒ THỊ EULER</a:t>
            </a:r>
            <a:endParaRPr lang="en-SG"/>
          </a:p>
        </p:txBody>
      </p:sp>
      <p:sp>
        <p:nvSpPr>
          <p:cNvPr id="44037" name="Rectangle 40"/>
          <p:cNvSpPr>
            <a:spLocks noChangeArrowheads="1"/>
          </p:cNvSpPr>
          <p:nvPr/>
        </p:nvSpPr>
        <p:spPr bwMode="auto">
          <a:xfrm>
            <a:off x="838200" y="4648200"/>
            <a:ext cx="1938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SG" altLang="en-US" sz="1600">
                <a:solidFill>
                  <a:srgbClr val="0070C0"/>
                </a:solidFill>
              </a:rPr>
              <a:t>Leonhard Euler</a:t>
            </a:r>
          </a:p>
          <a:p>
            <a:pPr algn="ctr">
              <a:spcBef>
                <a:spcPct val="50000"/>
              </a:spcBef>
              <a:buClrTx/>
              <a:buSzTx/>
              <a:buFontTx/>
              <a:buNone/>
            </a:pPr>
            <a:r>
              <a:rPr lang="en-US" altLang="en-US" sz="1600">
                <a:solidFill>
                  <a:srgbClr val="0070C0"/>
                </a:solidFill>
              </a:rPr>
              <a:t>(1707 – 1783)</a:t>
            </a:r>
            <a:endParaRPr lang="en-SG" altLang="en-US" sz="1600">
              <a:solidFill>
                <a:srgbClr val="0070C0"/>
              </a:solidFill>
            </a:endParaRPr>
          </a:p>
        </p:txBody>
      </p:sp>
      <p:sp>
        <p:nvSpPr>
          <p:cNvPr id="8" name="TextBox 7"/>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Giới thiệu</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a:xfrm>
            <a:off x="228600" y="1066800"/>
            <a:ext cx="8686800" cy="5105400"/>
          </a:xfrm>
        </p:spPr>
        <p:txBody>
          <a:bodyPr/>
          <a:lstStyle/>
          <a:p>
            <a:pPr marL="0" indent="0" algn="just">
              <a:spcAft>
                <a:spcPts val="1200"/>
              </a:spcAft>
              <a:buFont typeface="Wingdings" pitchFamily="2" charset="2"/>
              <a:buNone/>
            </a:pPr>
            <a:r>
              <a:rPr lang="en-US" altLang="en-US" dirty="0" err="1"/>
              <a:t>Thành</a:t>
            </a:r>
            <a:r>
              <a:rPr lang="en-US" altLang="en-US" dirty="0"/>
              <a:t> </a:t>
            </a:r>
            <a:r>
              <a:rPr lang="en-US" altLang="en-US" dirty="0" err="1"/>
              <a:t>phố</a:t>
            </a:r>
            <a:r>
              <a:rPr lang="vi-VN" altLang="en-US" dirty="0"/>
              <a:t> </a:t>
            </a:r>
            <a:r>
              <a:rPr lang="vi-VN" altLang="en-US" dirty="0" err="1"/>
              <a:t>Konigsberg</a:t>
            </a:r>
            <a:r>
              <a:rPr lang="en-US" altLang="en-US" dirty="0"/>
              <a:t> </a:t>
            </a:r>
            <a:r>
              <a:rPr lang="en-US" altLang="en-US" dirty="0" err="1"/>
              <a:t>bị</a:t>
            </a:r>
            <a:r>
              <a:rPr lang="en-US" altLang="en-US" dirty="0"/>
              <a:t> chia </a:t>
            </a:r>
            <a:r>
              <a:rPr lang="en-US" altLang="en-US" dirty="0" err="1"/>
              <a:t>thành</a:t>
            </a:r>
            <a:r>
              <a:rPr lang="en-US" altLang="en-US" dirty="0"/>
              <a:t> 4 </a:t>
            </a:r>
            <a:r>
              <a:rPr lang="en-US" altLang="en-US" dirty="0" err="1"/>
              <a:t>vùng</a:t>
            </a:r>
            <a:r>
              <a:rPr lang="en-US" altLang="en-US" dirty="0"/>
              <a:t> do 2 </a:t>
            </a:r>
            <a:r>
              <a:rPr lang="en-US" altLang="en-US" dirty="0" err="1"/>
              <a:t>nhánh</a:t>
            </a:r>
            <a:r>
              <a:rPr lang="en-US" altLang="en-US" dirty="0"/>
              <a:t> của 1 </a:t>
            </a:r>
            <a:r>
              <a:rPr lang="en-US" altLang="en-US" dirty="0" err="1"/>
              <a:t>dòng</a:t>
            </a:r>
            <a:r>
              <a:rPr lang="en-US" altLang="en-US" dirty="0"/>
              <a:t> </a:t>
            </a:r>
            <a:r>
              <a:rPr lang="en-US" altLang="en-US" dirty="0" err="1"/>
              <a:t>sông</a:t>
            </a:r>
            <a:r>
              <a:rPr lang="en-US" altLang="en-US" dirty="0"/>
              <a:t>. </a:t>
            </a:r>
            <a:r>
              <a:rPr lang="en-US" altLang="en-US" dirty="0" err="1"/>
              <a:t>Có</a:t>
            </a:r>
            <a:r>
              <a:rPr lang="vi-VN" altLang="en-US" dirty="0"/>
              <a:t> 7 chiếc cầu nối những vùng n</a:t>
            </a:r>
            <a:r>
              <a:rPr lang="en-US" altLang="en-US" dirty="0"/>
              <a:t>à</a:t>
            </a:r>
            <a:r>
              <a:rPr lang="vi-VN" altLang="en-US" dirty="0"/>
              <a:t>y </a:t>
            </a:r>
            <a:r>
              <a:rPr lang="vi-VN" altLang="en-US" dirty="0" err="1"/>
              <a:t>với</a:t>
            </a:r>
            <a:r>
              <a:rPr lang="vi-VN" altLang="en-US" dirty="0"/>
              <a:t> nhau. </a:t>
            </a:r>
            <a:endParaRPr lang="en-US" altLang="en-US" dirty="0"/>
          </a:p>
          <a:p>
            <a:pPr marL="0" indent="0" algn="just">
              <a:spcAft>
                <a:spcPts val="1200"/>
              </a:spcAft>
              <a:buFont typeface="Wingdings" pitchFamily="2" charset="2"/>
              <a:buNone/>
            </a:pPr>
            <a:r>
              <a:rPr lang="en-US" altLang="en-US" b="1" dirty="0" err="1">
                <a:solidFill>
                  <a:srgbClr val="0000FF"/>
                </a:solidFill>
              </a:rPr>
              <a:t>Bài</a:t>
            </a:r>
            <a:r>
              <a:rPr lang="en-US" altLang="en-US" b="1" dirty="0">
                <a:solidFill>
                  <a:srgbClr val="0000FF"/>
                </a:solidFill>
              </a:rPr>
              <a:t> </a:t>
            </a:r>
            <a:r>
              <a:rPr lang="en-US" altLang="en-US" b="1" dirty="0" err="1">
                <a:solidFill>
                  <a:srgbClr val="0000FF"/>
                </a:solidFill>
              </a:rPr>
              <a:t>toán</a:t>
            </a:r>
            <a:r>
              <a:rPr lang="en-US" altLang="en-US" b="1" dirty="0">
                <a:solidFill>
                  <a:srgbClr val="0000FF"/>
                </a:solidFill>
              </a:rPr>
              <a:t>: </a:t>
            </a:r>
            <a:r>
              <a:rPr lang="en-US" altLang="en-US" dirty="0"/>
              <a:t>X</a:t>
            </a:r>
            <a:r>
              <a:rPr lang="vi-VN" altLang="en-US" dirty="0"/>
              <a:t>uất phát từ một vùng đi dạo qua mỗi chiếc cầu đúng một lần và trở về nơi xuất phát.</a:t>
            </a:r>
            <a:endParaRPr lang="en-US" altLang="en-US" dirty="0"/>
          </a:p>
          <a:p>
            <a:pPr marL="0" indent="0" algn="just">
              <a:spcAft>
                <a:spcPts val="1200"/>
              </a:spcAft>
              <a:buFont typeface="Wingdings" pitchFamily="2" charset="2"/>
              <a:buNone/>
            </a:pPr>
            <a:r>
              <a:rPr lang="vi-VN" altLang="en-US" dirty="0"/>
              <a:t>Năm 1736, nhà toán học Euler đã mô hình bài toán nầy bằng một đồ thị vô hướng với mỗi đỉnh ứng với một vùng, mỗi cạnh ứng với một chiếc cầu</a:t>
            </a:r>
            <a:endParaRPr lang="en-SG"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50" y="1143000"/>
            <a:ext cx="41719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Picture 7" descr="Konigsberg.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408305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sz="half" idx="1"/>
          </p:nvPr>
        </p:nvSpPr>
        <p:spPr>
          <a:xfrm>
            <a:off x="5943600" y="1066800"/>
            <a:ext cx="685800" cy="533400"/>
          </a:xfrm>
        </p:spPr>
        <p:txBody>
          <a:bodyPr/>
          <a:lstStyle/>
          <a:p>
            <a:pPr marL="0" indent="0" algn="ctr">
              <a:buFont typeface="Wingdings" pitchFamily="2" charset="2"/>
              <a:buNone/>
            </a:pPr>
            <a:r>
              <a:rPr lang="en-US" altLang="en-US" sz="2400" b="1">
                <a:solidFill>
                  <a:srgbClr val="0000FF"/>
                </a:solidFill>
              </a:rPr>
              <a:t>A</a:t>
            </a:r>
            <a:endParaRPr lang="en-SG" altLang="en-US" sz="2400" b="1">
              <a:solidFill>
                <a:srgbClr val="0000FF"/>
              </a:solidFill>
            </a:endParaRPr>
          </a:p>
        </p:txBody>
      </p:sp>
      <p:sp>
        <p:nvSpPr>
          <p:cNvPr id="12" name="Content Placeholder 2"/>
          <p:cNvSpPr txBox="1">
            <a:spLocks/>
          </p:cNvSpPr>
          <p:nvPr/>
        </p:nvSpPr>
        <p:spPr bwMode="auto">
          <a:xfrm>
            <a:off x="5867400" y="2743200"/>
            <a:ext cx="685800" cy="533400"/>
          </a:xfrm>
          <a:prstGeom prst="rect">
            <a:avLst/>
          </a:prstGeom>
          <a:noFill/>
          <a:ln w="9525">
            <a:noFill/>
            <a:miter lim="800000"/>
            <a:headEnd/>
            <a:tailEnd/>
          </a:ln>
        </p:spPr>
        <p:txBody>
          <a:bodyPr/>
          <a:lstStyle/>
          <a:p>
            <a:pPr>
              <a:spcBef>
                <a:spcPts val="600"/>
              </a:spcBef>
              <a:buFont typeface="Wingdings" pitchFamily="2" charset="2"/>
              <a:buNone/>
              <a:defRPr/>
            </a:pPr>
            <a:r>
              <a:rPr lang="en-US" sz="2400" kern="0">
                <a:solidFill>
                  <a:srgbClr val="0033CC"/>
                </a:solidFill>
                <a:latin typeface="+mn-lt"/>
                <a:cs typeface="+mn-cs"/>
              </a:rPr>
              <a:t>B</a:t>
            </a:r>
            <a:endParaRPr lang="en-SG" sz="2400" kern="0">
              <a:solidFill>
                <a:srgbClr val="0033CC"/>
              </a:solidFill>
              <a:latin typeface="+mn-lt"/>
              <a:cs typeface="+mn-cs"/>
            </a:endParaRPr>
          </a:p>
        </p:txBody>
      </p:sp>
      <p:sp>
        <p:nvSpPr>
          <p:cNvPr id="13" name="Content Placeholder 2"/>
          <p:cNvSpPr txBox="1">
            <a:spLocks/>
          </p:cNvSpPr>
          <p:nvPr/>
        </p:nvSpPr>
        <p:spPr bwMode="auto">
          <a:xfrm>
            <a:off x="6324600" y="1828800"/>
            <a:ext cx="685800" cy="533400"/>
          </a:xfrm>
          <a:prstGeom prst="rect">
            <a:avLst/>
          </a:prstGeom>
          <a:noFill/>
          <a:ln w="9525">
            <a:noFill/>
            <a:miter lim="800000"/>
            <a:headEnd/>
            <a:tailEnd/>
          </a:ln>
        </p:spPr>
        <p:txBody>
          <a:bodyPr/>
          <a:lstStyle/>
          <a:p>
            <a:pPr>
              <a:spcBef>
                <a:spcPts val="600"/>
              </a:spcBef>
              <a:buFont typeface="Wingdings" pitchFamily="2" charset="2"/>
              <a:buNone/>
              <a:defRPr/>
            </a:pPr>
            <a:r>
              <a:rPr lang="en-US" sz="2400" kern="0">
                <a:solidFill>
                  <a:srgbClr val="0033CC"/>
                </a:solidFill>
                <a:latin typeface="+mn-lt"/>
                <a:cs typeface="+mn-cs"/>
              </a:rPr>
              <a:t>C</a:t>
            </a:r>
            <a:endParaRPr lang="en-SG" sz="2400" kern="0">
              <a:solidFill>
                <a:srgbClr val="0033CC"/>
              </a:solidFill>
              <a:latin typeface="+mn-lt"/>
              <a:cs typeface="+mn-cs"/>
            </a:endParaRPr>
          </a:p>
        </p:txBody>
      </p:sp>
      <p:sp>
        <p:nvSpPr>
          <p:cNvPr id="14" name="Content Placeholder 2"/>
          <p:cNvSpPr txBox="1">
            <a:spLocks/>
          </p:cNvSpPr>
          <p:nvPr/>
        </p:nvSpPr>
        <p:spPr bwMode="auto">
          <a:xfrm>
            <a:off x="8077200" y="2286000"/>
            <a:ext cx="685800" cy="533400"/>
          </a:xfrm>
          <a:prstGeom prst="rect">
            <a:avLst/>
          </a:prstGeom>
          <a:noFill/>
          <a:ln w="9525">
            <a:noFill/>
            <a:miter lim="800000"/>
            <a:headEnd/>
            <a:tailEnd/>
          </a:ln>
        </p:spPr>
        <p:txBody>
          <a:bodyPr/>
          <a:lstStyle/>
          <a:p>
            <a:pPr>
              <a:spcBef>
                <a:spcPts val="600"/>
              </a:spcBef>
              <a:buFont typeface="Wingdings" pitchFamily="2" charset="2"/>
              <a:buNone/>
              <a:defRPr/>
            </a:pPr>
            <a:r>
              <a:rPr lang="en-US" sz="2400" kern="0">
                <a:solidFill>
                  <a:srgbClr val="0033CC"/>
                </a:solidFill>
                <a:latin typeface="+mn-lt"/>
                <a:cs typeface="+mn-cs"/>
              </a:rPr>
              <a:t>D</a:t>
            </a:r>
            <a:endParaRPr lang="en-SG" sz="2400" kern="0">
              <a:solidFill>
                <a:srgbClr val="0033CC"/>
              </a:solidFill>
              <a:latin typeface="+mn-lt"/>
              <a:cs typeface="+mn-cs"/>
            </a:endParaRPr>
          </a:p>
        </p:txBody>
      </p:sp>
      <p:grpSp>
        <p:nvGrpSpPr>
          <p:cNvPr id="50" name="Group 49"/>
          <p:cNvGrpSpPr>
            <a:grpSpLocks/>
          </p:cNvGrpSpPr>
          <p:nvPr/>
        </p:nvGrpSpPr>
        <p:grpSpPr bwMode="auto">
          <a:xfrm>
            <a:off x="4114800" y="3810000"/>
            <a:ext cx="3657600" cy="2895600"/>
            <a:chOff x="4114800" y="3581400"/>
            <a:chExt cx="3657600" cy="2895600"/>
          </a:xfrm>
        </p:grpSpPr>
        <p:sp>
          <p:nvSpPr>
            <p:cNvPr id="46089" name="Oval 8"/>
            <p:cNvSpPr>
              <a:spLocks noChangeArrowheads="1"/>
            </p:cNvSpPr>
            <p:nvPr/>
          </p:nvSpPr>
          <p:spPr bwMode="auto">
            <a:xfrm>
              <a:off x="5715000" y="4800600"/>
              <a:ext cx="609600" cy="6858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400">
                  <a:solidFill>
                    <a:srgbClr val="0033CC"/>
                  </a:solidFill>
                </a:rPr>
                <a:t>C</a:t>
              </a:r>
              <a:endParaRPr lang="en-SG" altLang="en-US" sz="2400">
                <a:solidFill>
                  <a:srgbClr val="0033CC"/>
                </a:solidFill>
              </a:endParaRPr>
            </a:p>
          </p:txBody>
        </p:sp>
        <p:cxnSp>
          <p:nvCxnSpPr>
            <p:cNvPr id="46090" name="Straight Connector 41"/>
            <p:cNvCxnSpPr>
              <a:cxnSpLocks noChangeShapeType="1"/>
              <a:stCxn id="46091" idx="4"/>
              <a:endCxn id="46089" idx="2"/>
            </p:cNvCxnSpPr>
            <p:nvPr/>
          </p:nvCxnSpPr>
          <p:spPr bwMode="auto">
            <a:xfrm rot="16200000" flipH="1">
              <a:off x="4895850" y="4324350"/>
              <a:ext cx="876300" cy="762000"/>
            </a:xfrm>
            <a:prstGeom prst="curvedConnector2">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sp>
          <p:nvSpPr>
            <p:cNvPr id="46091" name="Oval 16"/>
            <p:cNvSpPr>
              <a:spLocks noChangeArrowheads="1"/>
            </p:cNvSpPr>
            <p:nvPr/>
          </p:nvSpPr>
          <p:spPr bwMode="auto">
            <a:xfrm>
              <a:off x="4648200" y="3581400"/>
              <a:ext cx="609600" cy="6858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400">
                  <a:solidFill>
                    <a:srgbClr val="0033CC"/>
                  </a:solidFill>
                </a:rPr>
                <a:t>A</a:t>
              </a:r>
              <a:endParaRPr lang="en-SG" altLang="en-US" sz="2400">
                <a:solidFill>
                  <a:srgbClr val="0033CC"/>
                </a:solidFill>
              </a:endParaRPr>
            </a:p>
          </p:txBody>
        </p:sp>
        <p:sp>
          <p:nvSpPr>
            <p:cNvPr id="46092" name="Oval 17"/>
            <p:cNvSpPr>
              <a:spLocks noChangeArrowheads="1"/>
            </p:cNvSpPr>
            <p:nvPr/>
          </p:nvSpPr>
          <p:spPr bwMode="auto">
            <a:xfrm>
              <a:off x="7162800" y="4953000"/>
              <a:ext cx="609600" cy="6858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400">
                  <a:solidFill>
                    <a:srgbClr val="0033CC"/>
                  </a:solidFill>
                </a:rPr>
                <a:t>D</a:t>
              </a:r>
              <a:endParaRPr lang="en-SG" altLang="en-US" sz="2400">
                <a:solidFill>
                  <a:srgbClr val="0033CC"/>
                </a:solidFill>
              </a:endParaRPr>
            </a:p>
          </p:txBody>
        </p:sp>
        <p:sp>
          <p:nvSpPr>
            <p:cNvPr id="46093" name="Oval 18"/>
            <p:cNvSpPr>
              <a:spLocks noChangeArrowheads="1"/>
            </p:cNvSpPr>
            <p:nvPr/>
          </p:nvSpPr>
          <p:spPr bwMode="auto">
            <a:xfrm>
              <a:off x="4114800" y="5791200"/>
              <a:ext cx="609600" cy="6858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2400">
                  <a:solidFill>
                    <a:srgbClr val="0033CC"/>
                  </a:solidFill>
                </a:rPr>
                <a:t>B</a:t>
              </a:r>
              <a:endParaRPr lang="en-SG" altLang="en-US" sz="2400">
                <a:solidFill>
                  <a:srgbClr val="0033CC"/>
                </a:solidFill>
              </a:endParaRPr>
            </a:p>
          </p:txBody>
        </p:sp>
        <p:cxnSp>
          <p:nvCxnSpPr>
            <p:cNvPr id="46094" name="Straight Connector 41"/>
            <p:cNvCxnSpPr>
              <a:cxnSpLocks noChangeShapeType="1"/>
              <a:stCxn id="46091" idx="6"/>
              <a:endCxn id="46089" idx="7"/>
            </p:cNvCxnSpPr>
            <p:nvPr/>
          </p:nvCxnSpPr>
          <p:spPr bwMode="auto">
            <a:xfrm>
              <a:off x="5257800" y="3924300"/>
              <a:ext cx="977526" cy="976733"/>
            </a:xfrm>
            <a:prstGeom prst="curvedConnector2">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46095" name="Straight Connector 41"/>
            <p:cNvCxnSpPr>
              <a:cxnSpLocks noChangeShapeType="1"/>
              <a:stCxn id="46091" idx="7"/>
              <a:endCxn id="46092" idx="0"/>
            </p:cNvCxnSpPr>
            <p:nvPr/>
          </p:nvCxnSpPr>
          <p:spPr bwMode="auto">
            <a:xfrm rot="16200000" flipH="1">
              <a:off x="5682479" y="3167879"/>
              <a:ext cx="1271167" cy="2299074"/>
            </a:xfrm>
            <a:prstGeom prst="curvedConnector3">
              <a:avLst>
                <a:gd name="adj1" fmla="val -25884"/>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46096" name="Straight Connector 41"/>
            <p:cNvCxnSpPr>
              <a:cxnSpLocks noChangeShapeType="1"/>
              <a:stCxn id="46093" idx="6"/>
              <a:endCxn id="46092" idx="3"/>
            </p:cNvCxnSpPr>
            <p:nvPr/>
          </p:nvCxnSpPr>
          <p:spPr bwMode="auto">
            <a:xfrm flipV="1">
              <a:off x="4724400" y="5538367"/>
              <a:ext cx="2527674" cy="595733"/>
            </a:xfrm>
            <a:prstGeom prst="curvedConnector2">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46097" name="Straight Connector 41"/>
            <p:cNvCxnSpPr>
              <a:cxnSpLocks noChangeShapeType="1"/>
              <a:stCxn id="46093" idx="6"/>
              <a:endCxn id="46089" idx="4"/>
            </p:cNvCxnSpPr>
            <p:nvPr/>
          </p:nvCxnSpPr>
          <p:spPr bwMode="auto">
            <a:xfrm flipV="1">
              <a:off x="4724400" y="5486400"/>
              <a:ext cx="1295400" cy="647700"/>
            </a:xfrm>
            <a:prstGeom prst="curvedConnector2">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46098" name="Straight Connector 41"/>
            <p:cNvCxnSpPr>
              <a:cxnSpLocks noChangeShapeType="1"/>
              <a:stCxn id="46093" idx="7"/>
              <a:endCxn id="46089" idx="2"/>
            </p:cNvCxnSpPr>
            <p:nvPr/>
          </p:nvCxnSpPr>
          <p:spPr bwMode="auto">
            <a:xfrm rot="5400000" flipH="1" flipV="1">
              <a:off x="4800997" y="4977630"/>
              <a:ext cx="748133" cy="1079874"/>
            </a:xfrm>
            <a:prstGeom prst="curvedConnector2">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46099" name="Straight Connector 41"/>
            <p:cNvCxnSpPr>
              <a:cxnSpLocks noChangeShapeType="1"/>
              <a:stCxn id="46089" idx="6"/>
              <a:endCxn id="46092" idx="2"/>
            </p:cNvCxnSpPr>
            <p:nvPr/>
          </p:nvCxnSpPr>
          <p:spPr bwMode="auto">
            <a:xfrm>
              <a:off x="6324600" y="5143500"/>
              <a:ext cx="838200" cy="152400"/>
            </a:xfrm>
            <a:prstGeom prst="straightConnector1">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152400" y="1066800"/>
            <a:ext cx="8763000" cy="2743200"/>
          </a:xfrm>
        </p:spPr>
        <p:txBody>
          <a:bodyPr/>
          <a:lstStyle/>
          <a:p>
            <a:pPr marL="0" indent="0">
              <a:spcAft>
                <a:spcPts val="600"/>
              </a:spcAft>
              <a:buFont typeface="Wingdings" pitchFamily="2" charset="2"/>
              <a:buNone/>
            </a:pPr>
            <a:r>
              <a:rPr lang="en-US" altLang="en-US" b="1">
                <a:solidFill>
                  <a:srgbClr val="0000FF"/>
                </a:solidFill>
              </a:rPr>
              <a:t>Đường đi Euler </a:t>
            </a:r>
            <a:r>
              <a:rPr lang="en-US" altLang="en-US"/>
              <a:t>là </a:t>
            </a:r>
            <a:r>
              <a:rPr lang="vi-VN" altLang="en-US"/>
              <a:t>đường đi qua tất cả các cạnh của đồ thị</a:t>
            </a:r>
            <a:r>
              <a:rPr lang="en-US" altLang="en-US"/>
              <a:t>, </a:t>
            </a:r>
            <a:r>
              <a:rPr lang="vi-VN" altLang="en-US"/>
              <a:t>mỗi cạnh đúng một lần.</a:t>
            </a:r>
            <a:endParaRPr lang="en-US" altLang="en-US"/>
          </a:p>
          <a:p>
            <a:pPr marL="0" indent="0">
              <a:spcAft>
                <a:spcPts val="600"/>
              </a:spcAft>
              <a:buFont typeface="Wingdings" pitchFamily="2" charset="2"/>
              <a:buNone/>
            </a:pPr>
            <a:r>
              <a:rPr lang="en-US" altLang="en-US" b="1">
                <a:solidFill>
                  <a:srgbClr val="0000FF"/>
                </a:solidFill>
              </a:rPr>
              <a:t>Chu trình Euler </a:t>
            </a:r>
            <a:r>
              <a:rPr lang="vi-VN" altLang="en-US"/>
              <a:t>đường đi Euler có đỉnh đầu trùng với đỉnh cuối.</a:t>
            </a:r>
            <a:endParaRPr lang="en-US" altLang="en-US"/>
          </a:p>
          <a:p>
            <a:pPr marL="0" indent="0">
              <a:spcAft>
                <a:spcPts val="600"/>
              </a:spcAft>
              <a:buFont typeface="Wingdings" pitchFamily="2" charset="2"/>
              <a:buNone/>
            </a:pPr>
            <a:r>
              <a:rPr lang="en-US" altLang="en-US" b="1">
                <a:solidFill>
                  <a:srgbClr val="0000FF"/>
                </a:solidFill>
              </a:rPr>
              <a:t>Đồ thị Euler </a:t>
            </a:r>
            <a:r>
              <a:rPr lang="en-US" altLang="en-US"/>
              <a:t>là đ</a:t>
            </a:r>
            <a:r>
              <a:rPr lang="vi-VN" altLang="en-US"/>
              <a:t>ồ thị có chứa một chu trình Euler.</a:t>
            </a:r>
          </a:p>
        </p:txBody>
      </p:sp>
      <p:sp>
        <p:nvSpPr>
          <p:cNvPr id="3" name="TextBox 2"/>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Định nghĩa</a:t>
            </a:r>
          </a:p>
        </p:txBody>
      </p:sp>
      <p:pic>
        <p:nvPicPr>
          <p:cNvPr id="471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95713"/>
            <a:ext cx="327660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pic>
        <p:nvPicPr>
          <p:cNvPr id="471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10000"/>
            <a:ext cx="3570288"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2" name="TextBox 1"/>
          <p:cNvSpPr txBox="1"/>
          <p:nvPr/>
        </p:nvSpPr>
        <p:spPr>
          <a:xfrm>
            <a:off x="533400" y="5626100"/>
            <a:ext cx="3143250" cy="954107"/>
          </a:xfrm>
          <a:prstGeom prst="rect">
            <a:avLst/>
          </a:prstGeom>
          <a:noFill/>
        </p:spPr>
        <p:txBody>
          <a:bodyPr>
            <a:spAutoFit/>
          </a:bodyPr>
          <a:lstStyle/>
          <a:p>
            <a:pPr algn="just">
              <a:defRPr/>
            </a:pPr>
            <a:r>
              <a:rPr lang="en-US" sz="2800" b="0" dirty="0" err="1">
                <a:solidFill>
                  <a:schemeClr val="tx1"/>
                </a:solidFill>
                <a:latin typeface="+mn-lt"/>
              </a:rPr>
              <a:t>Có</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Euler </a:t>
            </a:r>
            <a:r>
              <a:rPr lang="en-US" sz="2800" b="0" dirty="0" err="1">
                <a:solidFill>
                  <a:schemeClr val="tx1"/>
                </a:solidFill>
                <a:latin typeface="+mn-lt"/>
              </a:rPr>
              <a:t>là</a:t>
            </a:r>
            <a:r>
              <a:rPr lang="en-US" sz="2800" b="0" dirty="0">
                <a:solidFill>
                  <a:schemeClr val="tx1"/>
                </a:solidFill>
                <a:latin typeface="+mn-lt"/>
              </a:rPr>
              <a:t> </a:t>
            </a:r>
            <a:r>
              <a:rPr lang="en-US" sz="2800" dirty="0">
                <a:solidFill>
                  <a:srgbClr val="00B050"/>
                </a:solidFill>
                <a:latin typeface="+mn-lt"/>
              </a:rPr>
              <a:t>4 3 0 1 2 0</a:t>
            </a:r>
          </a:p>
        </p:txBody>
      </p:sp>
      <p:sp>
        <p:nvSpPr>
          <p:cNvPr id="8" name="TextBox 7"/>
          <p:cNvSpPr txBox="1"/>
          <p:nvPr/>
        </p:nvSpPr>
        <p:spPr>
          <a:xfrm>
            <a:off x="5334000" y="5715000"/>
            <a:ext cx="3265488" cy="954088"/>
          </a:xfrm>
          <a:prstGeom prst="rect">
            <a:avLst/>
          </a:prstGeom>
          <a:noFill/>
        </p:spPr>
        <p:txBody>
          <a:bodyPr>
            <a:spAutoFit/>
          </a:bodyPr>
          <a:lstStyle/>
          <a:p>
            <a:pPr algn="just">
              <a:defRPr/>
            </a:pPr>
            <a:r>
              <a:rPr lang="en-US" sz="2800" b="0" dirty="0" err="1">
                <a:solidFill>
                  <a:schemeClr val="tx1"/>
                </a:solidFill>
                <a:latin typeface="+mn-lt"/>
              </a:rPr>
              <a:t>Có</a:t>
            </a:r>
            <a:r>
              <a:rPr lang="en-US" sz="2800" b="0" dirty="0">
                <a:solidFill>
                  <a:schemeClr val="tx1"/>
                </a:solidFill>
                <a:latin typeface="+mn-lt"/>
              </a:rPr>
              <a:t> chu </a:t>
            </a:r>
            <a:r>
              <a:rPr lang="en-US" sz="2800" b="0" dirty="0" err="1">
                <a:solidFill>
                  <a:schemeClr val="tx1"/>
                </a:solidFill>
                <a:latin typeface="+mn-lt"/>
              </a:rPr>
              <a:t>trình</a:t>
            </a:r>
            <a:r>
              <a:rPr lang="en-US" sz="2800" b="0" dirty="0">
                <a:solidFill>
                  <a:schemeClr val="tx1"/>
                </a:solidFill>
                <a:latin typeface="+mn-lt"/>
              </a:rPr>
              <a:t> Euler </a:t>
            </a:r>
            <a:r>
              <a:rPr lang="en-US" sz="2800" b="0" dirty="0" err="1">
                <a:solidFill>
                  <a:schemeClr val="tx1"/>
                </a:solidFill>
                <a:latin typeface="+mn-lt"/>
              </a:rPr>
              <a:t>là</a:t>
            </a:r>
            <a:r>
              <a:rPr lang="en-US" sz="2800" b="0" dirty="0">
                <a:solidFill>
                  <a:schemeClr val="tx1"/>
                </a:solidFill>
                <a:latin typeface="+mn-lt"/>
              </a:rPr>
              <a:t> </a:t>
            </a:r>
            <a:r>
              <a:rPr lang="en-US" sz="2800" dirty="0">
                <a:solidFill>
                  <a:srgbClr val="00B050"/>
                </a:solidFill>
                <a:latin typeface="+mn-lt"/>
              </a:rPr>
              <a:t>4 3 0 1 2 0 4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2400" y="990600"/>
            <a:ext cx="8686800" cy="5486400"/>
          </a:xfrm>
          <a:prstGeom prst="rect">
            <a:avLst/>
          </a:prstGeom>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 typeface="Wingdings" pitchFamily="2" charset="2"/>
              <a:buNone/>
              <a:defRPr/>
            </a:pPr>
            <a:r>
              <a:rPr lang="en-US" altLang="en-US" kern="0" dirty="0" err="1">
                <a:solidFill>
                  <a:srgbClr val="0000FF"/>
                </a:solidFill>
              </a:rPr>
              <a:t>Định</a:t>
            </a:r>
            <a:r>
              <a:rPr lang="en-US" altLang="en-US" kern="0" dirty="0">
                <a:solidFill>
                  <a:srgbClr val="0000FF"/>
                </a:solidFill>
              </a:rPr>
              <a:t> </a:t>
            </a:r>
            <a:r>
              <a:rPr lang="en-US" altLang="en-US" kern="0" dirty="0" err="1">
                <a:solidFill>
                  <a:srgbClr val="0000FF"/>
                </a:solidFill>
              </a:rPr>
              <a:t>nghĩa</a:t>
            </a:r>
            <a:r>
              <a:rPr lang="en-US" altLang="en-US" kern="0" dirty="0">
                <a:solidFill>
                  <a:srgbClr val="0000FF"/>
                </a:solidFill>
              </a:rPr>
              <a:t>. </a:t>
            </a:r>
            <a:r>
              <a:rPr lang="en-US" altLang="en-US" b="0" kern="0" dirty="0"/>
              <a:t>Cho G = (V,E) </a:t>
            </a:r>
            <a:r>
              <a:rPr lang="en-US" altLang="en-US" b="0" kern="0" dirty="0" err="1"/>
              <a:t>là</a:t>
            </a:r>
            <a:r>
              <a:rPr lang="en-US" altLang="en-US" b="0" kern="0" dirty="0"/>
              <a:t> </a:t>
            </a:r>
            <a:r>
              <a:rPr lang="en-US" altLang="en-US" b="0" kern="0" dirty="0" err="1"/>
              <a:t>đồ</a:t>
            </a:r>
            <a:r>
              <a:rPr lang="en-US" altLang="en-US" b="0" kern="0" dirty="0"/>
              <a:t> </a:t>
            </a:r>
            <a:r>
              <a:rPr lang="en-US" altLang="en-US" b="0" kern="0" dirty="0" err="1"/>
              <a:t>thị</a:t>
            </a:r>
            <a:r>
              <a:rPr lang="en-US" altLang="en-US" b="0" kern="0" dirty="0"/>
              <a:t> </a:t>
            </a:r>
            <a:r>
              <a:rPr lang="en-US" altLang="en-US" b="0" kern="0" dirty="0" err="1"/>
              <a:t>có</a:t>
            </a:r>
            <a:r>
              <a:rPr lang="en-US" altLang="en-US" b="0" kern="0" dirty="0"/>
              <a:t> </a:t>
            </a:r>
            <a:r>
              <a:rPr lang="en-US" altLang="en-US" b="0" kern="0" dirty="0" err="1">
                <a:solidFill>
                  <a:schemeClr val="tx2"/>
                </a:solidFill>
              </a:rPr>
              <a:t>trọng</a:t>
            </a:r>
            <a:r>
              <a:rPr lang="en-US" altLang="en-US" b="0" kern="0" dirty="0">
                <a:solidFill>
                  <a:schemeClr val="tx2"/>
                </a:solidFill>
              </a:rPr>
              <a:t> </a:t>
            </a:r>
            <a:r>
              <a:rPr lang="en-US" altLang="en-US" b="0" kern="0" dirty="0" err="1">
                <a:solidFill>
                  <a:schemeClr val="tx2"/>
                </a:solidFill>
              </a:rPr>
              <a:t>số</a:t>
            </a:r>
            <a:r>
              <a:rPr lang="en-US" altLang="en-US" b="0" kern="0" dirty="0"/>
              <a:t> </a:t>
            </a:r>
            <a:r>
              <a:rPr lang="en-US" altLang="en-US" b="0" kern="0" dirty="0" err="1"/>
              <a:t>và</a:t>
            </a:r>
            <a:r>
              <a:rPr lang="en-US" altLang="en-US" b="0" kern="0" dirty="0"/>
              <a:t> H </a:t>
            </a:r>
            <a:r>
              <a:rPr lang="en-US" altLang="en-US" b="0" kern="0" dirty="0" err="1">
                <a:sym typeface="Symbol" pitchFamily="18" charset="2"/>
              </a:rPr>
              <a:t>là</a:t>
            </a:r>
            <a:r>
              <a:rPr lang="en-US" altLang="en-US" b="0" kern="0" dirty="0">
                <a:sym typeface="Symbol" pitchFamily="18" charset="2"/>
              </a:rPr>
              <a:t> </a:t>
            </a:r>
            <a:r>
              <a:rPr lang="en-US" altLang="en-US" b="0" kern="0" dirty="0" err="1">
                <a:sym typeface="Symbol" pitchFamily="18" charset="2"/>
              </a:rPr>
              <a:t>đồ</a:t>
            </a:r>
            <a:r>
              <a:rPr lang="en-US" altLang="en-US" b="0" kern="0" dirty="0">
                <a:sym typeface="Symbol" pitchFamily="18" charset="2"/>
              </a:rPr>
              <a:t> </a:t>
            </a:r>
            <a:r>
              <a:rPr lang="en-US" altLang="en-US" b="0" kern="0" dirty="0" err="1">
                <a:sym typeface="Symbol" pitchFamily="18" charset="2"/>
              </a:rPr>
              <a:t>thị</a:t>
            </a:r>
            <a:r>
              <a:rPr lang="en-US" altLang="en-US" b="0" kern="0" dirty="0">
                <a:sym typeface="Symbol" pitchFamily="18" charset="2"/>
              </a:rPr>
              <a:t> con </a:t>
            </a:r>
            <a:r>
              <a:rPr lang="en-US" altLang="en-US" b="0" kern="0" dirty="0" err="1">
                <a:sym typeface="Symbol" pitchFamily="18" charset="2"/>
              </a:rPr>
              <a:t>của</a:t>
            </a:r>
            <a:r>
              <a:rPr lang="en-US" altLang="en-US" b="0" kern="0" dirty="0">
                <a:sym typeface="Symbol" pitchFamily="18" charset="2"/>
              </a:rPr>
              <a:t> G. </a:t>
            </a:r>
            <a:r>
              <a:rPr lang="en-US" altLang="en-US" b="0" kern="0" dirty="0" err="1">
                <a:sym typeface="Symbol" pitchFamily="18" charset="2"/>
              </a:rPr>
              <a:t>Khi</a:t>
            </a:r>
            <a:r>
              <a:rPr lang="en-US" altLang="en-US" b="0" kern="0" dirty="0">
                <a:sym typeface="Symbol" pitchFamily="18" charset="2"/>
              </a:rPr>
              <a:t> </a:t>
            </a:r>
            <a:r>
              <a:rPr lang="en-US" altLang="en-US" b="0" kern="0" dirty="0" err="1">
                <a:sym typeface="Symbol" pitchFamily="18" charset="2"/>
              </a:rPr>
              <a:t>đó</a:t>
            </a:r>
            <a:r>
              <a:rPr lang="en-US" altLang="en-US" b="0" kern="0" dirty="0">
                <a:sym typeface="Symbol" pitchFamily="18" charset="2"/>
              </a:rPr>
              <a:t> </a:t>
            </a:r>
            <a:r>
              <a:rPr lang="en-US" altLang="en-US" kern="0" dirty="0" err="1">
                <a:solidFill>
                  <a:srgbClr val="00B050"/>
                </a:solidFill>
                <a:sym typeface="Symbol" pitchFamily="18" charset="2"/>
              </a:rPr>
              <a:t>trọng</a:t>
            </a:r>
            <a:r>
              <a:rPr lang="en-US" altLang="en-US" kern="0" dirty="0">
                <a:solidFill>
                  <a:srgbClr val="00B050"/>
                </a:solidFill>
                <a:sym typeface="Symbol" pitchFamily="18" charset="2"/>
              </a:rPr>
              <a:t> </a:t>
            </a:r>
            <a:r>
              <a:rPr lang="en-US" altLang="en-US" kern="0" dirty="0" err="1">
                <a:solidFill>
                  <a:srgbClr val="00B050"/>
                </a:solidFill>
                <a:sym typeface="Symbol" pitchFamily="18" charset="2"/>
              </a:rPr>
              <a:t>lượng</a:t>
            </a:r>
            <a:r>
              <a:rPr lang="en-US" altLang="en-US" kern="0" dirty="0">
                <a:solidFill>
                  <a:srgbClr val="00B050"/>
                </a:solidFill>
                <a:sym typeface="Symbol" pitchFamily="18" charset="2"/>
              </a:rPr>
              <a:t> </a:t>
            </a:r>
            <a:r>
              <a:rPr lang="en-US" altLang="en-US" b="0" kern="0" dirty="0" err="1">
                <a:sym typeface="Symbol" pitchFamily="18" charset="2"/>
              </a:rPr>
              <a:t>của</a:t>
            </a:r>
            <a:r>
              <a:rPr lang="en-US" altLang="en-US" b="0" kern="0" dirty="0">
                <a:sym typeface="Symbol" pitchFamily="18" charset="2"/>
              </a:rPr>
              <a:t> H </a:t>
            </a:r>
            <a:r>
              <a:rPr lang="en-US" altLang="en-US" b="0" kern="0" dirty="0" err="1">
                <a:sym typeface="Symbol" pitchFamily="18" charset="2"/>
              </a:rPr>
              <a:t>là</a:t>
            </a:r>
            <a:r>
              <a:rPr lang="en-US" altLang="en-US" b="0" kern="0" dirty="0">
                <a:sym typeface="Symbol" pitchFamily="18" charset="2"/>
              </a:rPr>
              <a:t> </a:t>
            </a:r>
            <a:r>
              <a:rPr lang="en-US" altLang="en-US" b="0" kern="0" dirty="0" err="1">
                <a:sym typeface="Symbol" pitchFamily="18" charset="2"/>
              </a:rPr>
              <a:t>tổng</a:t>
            </a:r>
            <a:r>
              <a:rPr lang="en-US" altLang="en-US" b="0" kern="0" dirty="0">
                <a:sym typeface="Symbol" pitchFamily="18" charset="2"/>
              </a:rPr>
              <a:t> </a:t>
            </a:r>
            <a:r>
              <a:rPr lang="en-US" altLang="en-US" b="0" kern="0" dirty="0" err="1">
                <a:sym typeface="Symbol" pitchFamily="18" charset="2"/>
              </a:rPr>
              <a:t>trọng</a:t>
            </a:r>
            <a:r>
              <a:rPr lang="en-US" altLang="en-US" b="0" kern="0" dirty="0">
                <a:sym typeface="Symbol" pitchFamily="18" charset="2"/>
              </a:rPr>
              <a:t> </a:t>
            </a:r>
            <a:r>
              <a:rPr lang="en-US" altLang="en-US" b="0" kern="0" dirty="0" err="1">
                <a:sym typeface="Symbol" pitchFamily="18" charset="2"/>
              </a:rPr>
              <a:t>lượng</a:t>
            </a:r>
            <a:r>
              <a:rPr lang="en-US" altLang="en-US" b="0" kern="0" dirty="0">
                <a:sym typeface="Symbol" pitchFamily="18" charset="2"/>
              </a:rPr>
              <a:t> </a:t>
            </a:r>
            <a:r>
              <a:rPr lang="en-US" altLang="en-US" b="0" kern="0" dirty="0" err="1">
                <a:sym typeface="Symbol" pitchFamily="18" charset="2"/>
              </a:rPr>
              <a:t>của</a:t>
            </a:r>
            <a:r>
              <a:rPr lang="en-US" altLang="en-US" b="0" kern="0" dirty="0">
                <a:sym typeface="Symbol" pitchFamily="18" charset="2"/>
              </a:rPr>
              <a:t> </a:t>
            </a:r>
            <a:r>
              <a:rPr lang="en-US" altLang="en-US" b="0" kern="0" dirty="0" err="1">
                <a:sym typeface="Symbol" pitchFamily="18" charset="2"/>
              </a:rPr>
              <a:t>các</a:t>
            </a:r>
            <a:r>
              <a:rPr lang="en-US" altLang="en-US" b="0" kern="0" dirty="0">
                <a:sym typeface="Symbol" pitchFamily="18" charset="2"/>
              </a:rPr>
              <a:t> </a:t>
            </a:r>
            <a:r>
              <a:rPr lang="en-US" altLang="en-US" b="0" kern="0" dirty="0" err="1">
                <a:sym typeface="Symbol" pitchFamily="18" charset="2"/>
              </a:rPr>
              <a:t>cạnh</a:t>
            </a:r>
            <a:r>
              <a:rPr lang="en-US" altLang="en-US" b="0" kern="0" dirty="0">
                <a:sym typeface="Symbol" pitchFamily="18" charset="2"/>
              </a:rPr>
              <a:t> </a:t>
            </a:r>
            <a:r>
              <a:rPr lang="en-US" altLang="en-US" b="0" kern="0" dirty="0" err="1">
                <a:sym typeface="Symbol" pitchFamily="18" charset="2"/>
              </a:rPr>
              <a:t>của</a:t>
            </a:r>
            <a:r>
              <a:rPr lang="en-US" altLang="en-US" b="0" kern="0" dirty="0">
                <a:sym typeface="Symbol" pitchFamily="18" charset="2"/>
              </a:rPr>
              <a:t> H.</a:t>
            </a:r>
          </a:p>
          <a:p>
            <a:pPr marL="228600" indent="0" algn="just" eaLnBrk="1" hangingPunct="1">
              <a:buFont typeface="Wingdings" pitchFamily="2" charset="2"/>
              <a:buNone/>
              <a:defRPr/>
            </a:pPr>
            <a:endParaRPr lang="en-US" altLang="en-US" b="0" dirty="0">
              <a:solidFill>
                <a:schemeClr val="tx2"/>
              </a:solidFill>
            </a:endParaRPr>
          </a:p>
          <a:p>
            <a:pPr marL="228600" indent="0" algn="just" eaLnBrk="1" hangingPunct="1">
              <a:buFont typeface="Wingdings" pitchFamily="2" charset="2"/>
              <a:buNone/>
              <a:defRPr/>
            </a:pPr>
            <a:endParaRPr lang="en-US" altLang="en-US" b="0" dirty="0">
              <a:solidFill>
                <a:schemeClr val="tx2"/>
              </a:solidFill>
            </a:endParaRPr>
          </a:p>
          <a:p>
            <a:pPr marL="520700" indent="-292100" algn="just" eaLnBrk="1" hangingPunct="1">
              <a:spcAft>
                <a:spcPts val="600"/>
              </a:spcAft>
              <a:buClr>
                <a:srgbClr val="002060"/>
              </a:buClr>
              <a:buSzPct val="90000"/>
              <a:buFont typeface="Wingdings" pitchFamily="2" charset="2"/>
              <a:buChar char="Ø"/>
              <a:defRPr/>
            </a:pPr>
            <a:r>
              <a:rPr lang="en-US" altLang="en-US" b="0" dirty="0"/>
              <a:t> </a:t>
            </a:r>
            <a:r>
              <a:rPr lang="en-US" altLang="en-US" b="0" dirty="0" err="1"/>
              <a:t>Nếu</a:t>
            </a:r>
            <a:r>
              <a:rPr lang="en-US" altLang="en-US" b="0" dirty="0"/>
              <a:t> H </a:t>
            </a:r>
            <a:r>
              <a:rPr lang="en-US" altLang="en-US" b="0" dirty="0" err="1"/>
              <a:t>là</a:t>
            </a:r>
            <a:r>
              <a:rPr lang="en-US" altLang="en-US" b="0" dirty="0"/>
              <a:t> </a:t>
            </a:r>
            <a:r>
              <a:rPr lang="en-US" altLang="en-US" b="0" dirty="0" err="1"/>
              <a:t>đường</a:t>
            </a:r>
            <a:r>
              <a:rPr lang="en-US" altLang="en-US" b="0" dirty="0"/>
              <a:t> </a:t>
            </a:r>
            <a:r>
              <a:rPr lang="en-US" altLang="en-US" b="0" dirty="0" err="1"/>
              <a:t>đi</a:t>
            </a:r>
            <a:r>
              <a:rPr lang="en-US" altLang="en-US" b="0" dirty="0"/>
              <a:t>, chu </a:t>
            </a:r>
            <a:r>
              <a:rPr lang="en-US" altLang="en-US" b="0" dirty="0" err="1"/>
              <a:t>trình</a:t>
            </a:r>
            <a:r>
              <a:rPr lang="en-US" altLang="en-US" b="0" dirty="0"/>
              <a:t>, </a:t>
            </a:r>
            <a:r>
              <a:rPr lang="en-US" altLang="en-US" b="0" dirty="0" err="1"/>
              <a:t>mạch</a:t>
            </a:r>
            <a:r>
              <a:rPr lang="en-US" altLang="en-US" b="0" dirty="0"/>
              <a:t> </a:t>
            </a:r>
            <a:r>
              <a:rPr lang="en-US" altLang="en-US" b="0" dirty="0" err="1"/>
              <a:t>thì</a:t>
            </a:r>
            <a:r>
              <a:rPr lang="en-US" altLang="en-US" b="0" dirty="0"/>
              <a:t> w(H) </a:t>
            </a:r>
            <a:r>
              <a:rPr lang="en-US" altLang="en-US" b="0" dirty="0" err="1"/>
              <a:t>được</a:t>
            </a:r>
            <a:r>
              <a:rPr lang="en-US" altLang="en-US" b="0" dirty="0"/>
              <a:t> </a:t>
            </a:r>
            <a:r>
              <a:rPr lang="en-US" altLang="en-US" b="0" dirty="0" err="1"/>
              <a:t>gọi</a:t>
            </a:r>
            <a:r>
              <a:rPr lang="en-US" altLang="en-US" b="0" dirty="0"/>
              <a:t> </a:t>
            </a:r>
            <a:r>
              <a:rPr lang="en-US" altLang="en-US" b="0" dirty="0" err="1"/>
              <a:t>là</a:t>
            </a:r>
            <a:r>
              <a:rPr lang="en-US" altLang="en-US" b="0" dirty="0"/>
              <a:t> </a:t>
            </a:r>
            <a:r>
              <a:rPr lang="en-US" altLang="en-US" dirty="0" err="1">
                <a:solidFill>
                  <a:srgbClr val="00B050"/>
                </a:solidFill>
              </a:rPr>
              <a:t>độ</a:t>
            </a:r>
            <a:r>
              <a:rPr lang="en-US" altLang="en-US" dirty="0">
                <a:solidFill>
                  <a:srgbClr val="00B050"/>
                </a:solidFill>
              </a:rPr>
              <a:t> </a:t>
            </a:r>
            <a:r>
              <a:rPr lang="en-US" altLang="en-US" dirty="0" err="1">
                <a:solidFill>
                  <a:srgbClr val="00B050"/>
                </a:solidFill>
              </a:rPr>
              <a:t>dài</a:t>
            </a:r>
            <a:r>
              <a:rPr lang="en-US" altLang="en-US" dirty="0">
                <a:solidFill>
                  <a:srgbClr val="00B050"/>
                </a:solidFill>
              </a:rPr>
              <a:t> </a:t>
            </a:r>
            <a:r>
              <a:rPr lang="en-US" altLang="en-US" b="0" dirty="0" err="1"/>
              <a:t>của</a:t>
            </a:r>
            <a:r>
              <a:rPr lang="en-US" altLang="en-US" b="0" dirty="0"/>
              <a:t> H.</a:t>
            </a:r>
          </a:p>
          <a:p>
            <a:pPr marL="520700" indent="-292100" algn="just" eaLnBrk="1" hangingPunct="1">
              <a:spcAft>
                <a:spcPts val="600"/>
              </a:spcAft>
              <a:buClr>
                <a:srgbClr val="002060"/>
              </a:buClr>
              <a:buSzPct val="90000"/>
              <a:buFont typeface="Wingdings" pitchFamily="2" charset="2"/>
              <a:buChar char="Ø"/>
              <a:defRPr/>
            </a:pPr>
            <a:r>
              <a:rPr lang="en-US" altLang="en-US" b="0" dirty="0"/>
              <a:t> </a:t>
            </a:r>
            <a:r>
              <a:rPr lang="en-US" altLang="en-US" b="0" dirty="0" err="1"/>
              <a:t>Nếu</a:t>
            </a:r>
            <a:r>
              <a:rPr lang="en-US" altLang="en-US" b="0" dirty="0"/>
              <a:t> </a:t>
            </a:r>
            <a:r>
              <a:rPr lang="en-US" altLang="en-US" b="0" dirty="0" err="1"/>
              <a:t>mạch</a:t>
            </a:r>
            <a:r>
              <a:rPr lang="en-US" altLang="en-US" b="0" dirty="0"/>
              <a:t> H </a:t>
            </a:r>
            <a:r>
              <a:rPr lang="en-US" altLang="en-US" b="0" dirty="0" err="1"/>
              <a:t>có</a:t>
            </a:r>
            <a:r>
              <a:rPr lang="en-US" altLang="en-US" b="0" dirty="0"/>
              <a:t> </a:t>
            </a:r>
            <a:r>
              <a:rPr lang="en-US" altLang="en-US" b="0" dirty="0" err="1"/>
              <a:t>độ</a:t>
            </a:r>
            <a:r>
              <a:rPr lang="en-US" altLang="en-US" b="0" dirty="0"/>
              <a:t> </a:t>
            </a:r>
            <a:r>
              <a:rPr lang="en-US" altLang="en-US" b="0" dirty="0" err="1"/>
              <a:t>dài</a:t>
            </a:r>
            <a:r>
              <a:rPr lang="en-US" altLang="en-US" b="0" dirty="0"/>
              <a:t> </a:t>
            </a:r>
            <a:r>
              <a:rPr lang="en-US" altLang="en-US" b="0" dirty="0" err="1"/>
              <a:t>âm</a:t>
            </a:r>
            <a:r>
              <a:rPr lang="en-US" altLang="en-US" b="0" dirty="0"/>
              <a:t> </a:t>
            </a:r>
            <a:r>
              <a:rPr lang="en-US" altLang="en-US" b="0" dirty="0" err="1"/>
              <a:t>thì</a:t>
            </a:r>
            <a:r>
              <a:rPr lang="en-US" altLang="en-US" b="0" dirty="0"/>
              <a:t> H </a:t>
            </a:r>
            <a:r>
              <a:rPr lang="en-US" altLang="en-US" b="0" dirty="0" err="1"/>
              <a:t>được</a:t>
            </a:r>
            <a:r>
              <a:rPr lang="en-US" altLang="en-US" b="0" dirty="0"/>
              <a:t> </a:t>
            </a:r>
            <a:r>
              <a:rPr lang="en-US" altLang="en-US" b="0" dirty="0" err="1"/>
              <a:t>gọi</a:t>
            </a:r>
            <a:r>
              <a:rPr lang="en-US" altLang="en-US" b="0" dirty="0"/>
              <a:t> </a:t>
            </a:r>
            <a:r>
              <a:rPr lang="en-US" altLang="en-US" b="0" dirty="0" err="1"/>
              <a:t>là</a:t>
            </a:r>
            <a:r>
              <a:rPr lang="en-US" altLang="en-US" b="0" dirty="0"/>
              <a:t> </a:t>
            </a:r>
            <a:r>
              <a:rPr lang="en-US" altLang="en-US" dirty="0" err="1">
                <a:solidFill>
                  <a:srgbClr val="00B050"/>
                </a:solidFill>
              </a:rPr>
              <a:t>mạch</a:t>
            </a:r>
            <a:r>
              <a:rPr lang="en-US" altLang="en-US" dirty="0">
                <a:solidFill>
                  <a:srgbClr val="00B050"/>
                </a:solidFill>
              </a:rPr>
              <a:t> </a:t>
            </a:r>
            <a:r>
              <a:rPr lang="en-US" altLang="en-US" dirty="0" err="1">
                <a:solidFill>
                  <a:srgbClr val="00B050"/>
                </a:solidFill>
              </a:rPr>
              <a:t>âm</a:t>
            </a:r>
            <a:r>
              <a:rPr lang="en-US" altLang="en-US" dirty="0">
                <a:solidFill>
                  <a:srgbClr val="00B050"/>
                </a:solidFill>
              </a:rPr>
              <a:t>.</a:t>
            </a:r>
          </a:p>
          <a:p>
            <a:pPr marL="520700" indent="-292100" algn="just" eaLnBrk="1" hangingPunct="1">
              <a:spcAft>
                <a:spcPts val="600"/>
              </a:spcAft>
              <a:buClr>
                <a:srgbClr val="002060"/>
              </a:buClr>
              <a:buSzPct val="90000"/>
              <a:buFont typeface="Wingdings" pitchFamily="2" charset="2"/>
              <a:buChar char="Ø"/>
              <a:defRPr/>
            </a:pPr>
            <a:r>
              <a:rPr lang="en-US" altLang="en-US" dirty="0">
                <a:solidFill>
                  <a:srgbClr val="0000FF"/>
                </a:solidFill>
              </a:rPr>
              <a:t> </a:t>
            </a:r>
            <a:r>
              <a:rPr lang="en-US" altLang="en-US" dirty="0" err="1">
                <a:solidFill>
                  <a:srgbClr val="00B050"/>
                </a:solidFill>
              </a:rPr>
              <a:t>Khoảng</a:t>
            </a:r>
            <a:r>
              <a:rPr lang="en-US" altLang="en-US" dirty="0">
                <a:solidFill>
                  <a:srgbClr val="00B050"/>
                </a:solidFill>
              </a:rPr>
              <a:t> </a:t>
            </a:r>
            <a:r>
              <a:rPr lang="en-US" altLang="en-US" dirty="0" err="1">
                <a:solidFill>
                  <a:srgbClr val="00B050"/>
                </a:solidFill>
              </a:rPr>
              <a:t>cách</a:t>
            </a:r>
            <a:r>
              <a:rPr lang="en-US" altLang="en-US" dirty="0">
                <a:solidFill>
                  <a:srgbClr val="00B050"/>
                </a:solidFill>
              </a:rPr>
              <a:t> </a:t>
            </a:r>
            <a:r>
              <a:rPr lang="en-US" altLang="en-US" b="0" dirty="0" err="1"/>
              <a:t>giữa</a:t>
            </a:r>
            <a:r>
              <a:rPr lang="en-US" altLang="en-US" b="0" dirty="0"/>
              <a:t> 2 </a:t>
            </a:r>
            <a:r>
              <a:rPr lang="en-US" altLang="en-US" b="0" dirty="0" err="1"/>
              <a:t>đỉnh</a:t>
            </a:r>
            <a:r>
              <a:rPr lang="en-US" altLang="en-US" b="0" dirty="0"/>
              <a:t> u </a:t>
            </a:r>
            <a:r>
              <a:rPr lang="en-US" altLang="en-US" b="0" dirty="0" err="1"/>
              <a:t>và</a:t>
            </a:r>
            <a:r>
              <a:rPr lang="en-US" altLang="en-US" b="0" dirty="0"/>
              <a:t> v </a:t>
            </a:r>
            <a:r>
              <a:rPr lang="en-US" altLang="en-US" b="0" dirty="0" err="1"/>
              <a:t>là</a:t>
            </a:r>
            <a:r>
              <a:rPr lang="en-US" altLang="en-US" b="0" dirty="0"/>
              <a:t> </a:t>
            </a:r>
            <a:r>
              <a:rPr lang="en-US" altLang="en-US" b="0" dirty="0" err="1"/>
              <a:t>độ</a:t>
            </a:r>
            <a:r>
              <a:rPr lang="en-US" altLang="en-US" b="0" dirty="0"/>
              <a:t> </a:t>
            </a:r>
            <a:r>
              <a:rPr lang="en-US" altLang="en-US" b="0" dirty="0" err="1"/>
              <a:t>dài</a:t>
            </a:r>
            <a:r>
              <a:rPr lang="en-US" altLang="en-US" b="0" dirty="0"/>
              <a:t> </a:t>
            </a:r>
            <a:r>
              <a:rPr lang="en-US" altLang="en-US" b="0" dirty="0" err="1"/>
              <a:t>ngắn</a:t>
            </a:r>
            <a:r>
              <a:rPr lang="en-US" altLang="en-US" b="0" dirty="0"/>
              <a:t> </a:t>
            </a:r>
            <a:r>
              <a:rPr lang="en-US" altLang="en-US" b="0" dirty="0" err="1"/>
              <a:t>nhất</a:t>
            </a:r>
            <a:r>
              <a:rPr lang="en-US" altLang="en-US" b="0" dirty="0"/>
              <a:t> </a:t>
            </a:r>
            <a:r>
              <a:rPr lang="en-US" altLang="en-US" b="0" dirty="0" err="1"/>
              <a:t>của</a:t>
            </a:r>
            <a:r>
              <a:rPr lang="en-US" altLang="en-US" b="0" dirty="0"/>
              <a:t> </a:t>
            </a:r>
            <a:r>
              <a:rPr lang="en-US" altLang="en-US" b="0" dirty="0" err="1"/>
              <a:t>các</a:t>
            </a:r>
            <a:r>
              <a:rPr lang="en-US" altLang="en-US" b="0" dirty="0"/>
              <a:t> </a:t>
            </a:r>
            <a:r>
              <a:rPr lang="en-US" altLang="en-US" b="0" dirty="0" err="1"/>
              <a:t>đường</a:t>
            </a:r>
            <a:r>
              <a:rPr lang="en-US" altLang="en-US" b="0" dirty="0"/>
              <a:t> </a:t>
            </a:r>
            <a:r>
              <a:rPr lang="en-US" altLang="en-US" b="0" dirty="0" err="1"/>
              <a:t>đi</a:t>
            </a:r>
            <a:r>
              <a:rPr lang="en-US" altLang="en-US" b="0" dirty="0"/>
              <a:t> </a:t>
            </a:r>
            <a:r>
              <a:rPr lang="en-US" altLang="en-US" b="0" dirty="0" err="1"/>
              <a:t>từ</a:t>
            </a:r>
            <a:r>
              <a:rPr lang="en-US" altLang="en-US" b="0" dirty="0"/>
              <a:t> u </a:t>
            </a:r>
            <a:r>
              <a:rPr lang="en-US" altLang="en-US" b="0" dirty="0" err="1"/>
              <a:t>đến</a:t>
            </a:r>
            <a:r>
              <a:rPr lang="en-US" altLang="en-US" b="0" dirty="0"/>
              <a:t> v.</a:t>
            </a:r>
          </a:p>
          <a:p>
            <a:pPr marL="228600" indent="0" algn="just" eaLnBrk="1" hangingPunct="1">
              <a:buFont typeface="Wingdings" pitchFamily="2" charset="2"/>
              <a:buNone/>
              <a:defRPr/>
            </a:pPr>
            <a:endParaRPr lang="en-US" altLang="en-US" b="0" dirty="0"/>
          </a:p>
        </p:txBody>
      </p:sp>
      <p:graphicFrame>
        <p:nvGraphicFramePr>
          <p:cNvPr id="13316" name="Object 2"/>
          <p:cNvGraphicFramePr>
            <a:graphicFrameLocks noChangeAspect="1"/>
          </p:cNvGraphicFramePr>
          <p:nvPr/>
        </p:nvGraphicFramePr>
        <p:xfrm>
          <a:off x="3124200" y="2438400"/>
          <a:ext cx="3043238" cy="1066800"/>
        </p:xfrm>
        <a:graphic>
          <a:graphicData uri="http://schemas.openxmlformats.org/presentationml/2006/ole">
            <mc:AlternateContent xmlns:mc="http://schemas.openxmlformats.org/markup-compatibility/2006">
              <mc:Choice xmlns:v="urn:schemas-microsoft-com:vml" Requires="v">
                <p:oleObj spid="_x0000_s13381" name="Equation" r:id="rId4" imgW="977476" imgH="342751" progId="Equation.DSMT4">
                  <p:embed/>
                </p:oleObj>
              </mc:Choice>
              <mc:Fallback>
                <p:oleObj name="Equation" r:id="rId4" imgW="977476" imgH="342751"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438400"/>
                        <a:ext cx="30432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Định nghĩa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152400" y="1066800"/>
            <a:ext cx="8686800" cy="2667000"/>
          </a:xfrm>
        </p:spPr>
        <p:txBody>
          <a:bodyPr/>
          <a:lstStyle/>
          <a:p>
            <a:pPr marL="514350" indent="-514350">
              <a:spcAft>
                <a:spcPts val="1200"/>
              </a:spcAft>
              <a:buFont typeface="Wingdings" pitchFamily="2" charset="2"/>
              <a:buNone/>
            </a:pPr>
            <a:r>
              <a:rPr lang="en-US" altLang="en-US" dirty="0"/>
              <a:t>Cho </a:t>
            </a:r>
            <a:r>
              <a:rPr lang="vi-VN" altLang="en-US" dirty="0"/>
              <a:t>G</a:t>
            </a:r>
            <a:r>
              <a:rPr lang="vi-VN" altLang="en-US" dirty="0" smtClean="0"/>
              <a:t>=(</a:t>
            </a:r>
            <a:r>
              <a:rPr lang="en-US" altLang="en-US" dirty="0" smtClean="0"/>
              <a:t>V</a:t>
            </a:r>
            <a:r>
              <a:rPr lang="vi-VN" altLang="en-US" dirty="0" smtClean="0"/>
              <a:t>, </a:t>
            </a:r>
            <a:r>
              <a:rPr lang="vi-VN" altLang="en-US" dirty="0"/>
              <a:t>E)</a:t>
            </a:r>
            <a:r>
              <a:rPr lang="en-US" altLang="en-US" dirty="0"/>
              <a:t> </a:t>
            </a:r>
            <a:r>
              <a:rPr lang="en-US" altLang="en-US" dirty="0" err="1"/>
              <a:t>là</a:t>
            </a:r>
            <a:r>
              <a:rPr lang="en-US" altLang="en-US" dirty="0"/>
              <a:t> </a:t>
            </a:r>
            <a:r>
              <a:rPr lang="en-US" altLang="en-US" dirty="0" err="1"/>
              <a:t>đồ</a:t>
            </a:r>
            <a:r>
              <a:rPr lang="en-US" altLang="en-US" dirty="0"/>
              <a:t> </a:t>
            </a:r>
            <a:r>
              <a:rPr lang="en-US" altLang="en-US" dirty="0" err="1"/>
              <a:t>thị</a:t>
            </a:r>
            <a:r>
              <a:rPr lang="en-US" altLang="en-US" dirty="0"/>
              <a:t> </a:t>
            </a:r>
            <a:r>
              <a:rPr lang="en-US" altLang="en-US" dirty="0" err="1"/>
              <a:t>vô</a:t>
            </a:r>
            <a:r>
              <a:rPr lang="en-US" altLang="en-US" dirty="0"/>
              <a:t> </a:t>
            </a:r>
            <a:r>
              <a:rPr lang="en-US" altLang="en-US" dirty="0" err="1"/>
              <a:t>hướng</a:t>
            </a:r>
            <a:r>
              <a:rPr lang="en-US" altLang="en-US" dirty="0"/>
              <a:t> </a:t>
            </a:r>
            <a:r>
              <a:rPr lang="en-US" altLang="en-US" dirty="0" err="1"/>
              <a:t>liên</a:t>
            </a:r>
            <a:r>
              <a:rPr lang="en-US" altLang="en-US" dirty="0"/>
              <a:t> </a:t>
            </a:r>
            <a:r>
              <a:rPr lang="en-US" altLang="en-US" dirty="0" err="1"/>
              <a:t>thông</a:t>
            </a:r>
            <a:r>
              <a:rPr lang="en-US" altLang="en-US" dirty="0"/>
              <a:t>. </a:t>
            </a:r>
            <a:r>
              <a:rPr lang="en-US" altLang="en-US" dirty="0" err="1"/>
              <a:t>Khi</a:t>
            </a:r>
            <a:r>
              <a:rPr lang="en-US" altLang="en-US" dirty="0"/>
              <a:t> </a:t>
            </a:r>
            <a:r>
              <a:rPr lang="en-US" altLang="en-US" dirty="0" err="1"/>
              <a:t>đó</a:t>
            </a:r>
            <a:endParaRPr lang="en-US" altLang="en-US" dirty="0"/>
          </a:p>
          <a:p>
            <a:pPr marL="514350" indent="-514350">
              <a:spcAft>
                <a:spcPts val="1200"/>
              </a:spcAft>
              <a:buClr>
                <a:srgbClr val="00B050"/>
              </a:buClr>
              <a:buSzPct val="90000"/>
              <a:buFont typeface="Arial" charset="0"/>
              <a:buAutoNum type="alphaLcParenR"/>
            </a:pPr>
            <a:r>
              <a:rPr lang="vi-VN" altLang="en-US" dirty="0"/>
              <a:t>G là đồ thị Euler </a:t>
            </a:r>
            <a:r>
              <a:rPr lang="vi-VN" altLang="en-US" dirty="0">
                <a:sym typeface="Symbol" pitchFamily="18" charset="2"/>
              </a:rPr>
              <a:t> </a:t>
            </a:r>
            <a:r>
              <a:rPr lang="en-US" altLang="en-US" dirty="0" err="1">
                <a:sym typeface="Symbol" pitchFamily="18" charset="2"/>
              </a:rPr>
              <a:t>Tất</a:t>
            </a:r>
            <a:r>
              <a:rPr lang="en-US" altLang="en-US" dirty="0">
                <a:sym typeface="Symbol" pitchFamily="18" charset="2"/>
              </a:rPr>
              <a:t> </a:t>
            </a:r>
            <a:r>
              <a:rPr lang="en-US" altLang="en-US" dirty="0" err="1">
                <a:sym typeface="Symbol" pitchFamily="18" charset="2"/>
              </a:rPr>
              <a:t>cả</a:t>
            </a:r>
            <a:r>
              <a:rPr lang="en-US" altLang="en-US" dirty="0">
                <a:sym typeface="Symbol" pitchFamily="18" charset="2"/>
              </a:rPr>
              <a:t> các </a:t>
            </a:r>
            <a:r>
              <a:rPr lang="en-US" altLang="en-US" dirty="0" err="1">
                <a:sym typeface="Symbol" pitchFamily="18" charset="2"/>
              </a:rPr>
              <a:t>đỉnh</a:t>
            </a:r>
            <a:r>
              <a:rPr lang="en-US" altLang="en-US" dirty="0">
                <a:sym typeface="Symbol" pitchFamily="18" charset="2"/>
              </a:rPr>
              <a:t> của </a:t>
            </a:r>
            <a:r>
              <a:rPr lang="en-US" altLang="en-US" dirty="0" err="1">
                <a:sym typeface="Symbol" pitchFamily="18" charset="2"/>
              </a:rPr>
              <a:t>đồ</a:t>
            </a:r>
            <a:r>
              <a:rPr lang="en-US" altLang="en-US" dirty="0">
                <a:sym typeface="Symbol" pitchFamily="18" charset="2"/>
              </a:rPr>
              <a:t> </a:t>
            </a:r>
            <a:r>
              <a:rPr lang="en-US" altLang="en-US" dirty="0" err="1">
                <a:sym typeface="Symbol" pitchFamily="18" charset="2"/>
              </a:rPr>
              <a:t>thị</a:t>
            </a:r>
            <a:r>
              <a:rPr lang="en-US" altLang="en-US" dirty="0">
                <a:sym typeface="Symbol" pitchFamily="18" charset="2"/>
              </a:rPr>
              <a:t> G </a:t>
            </a:r>
            <a:r>
              <a:rPr lang="en-US" altLang="en-US" dirty="0" err="1">
                <a:sym typeface="Symbol" pitchFamily="18" charset="2"/>
              </a:rPr>
              <a:t>đều</a:t>
            </a:r>
            <a:r>
              <a:rPr lang="en-US" altLang="en-US" dirty="0">
                <a:sym typeface="Symbol" pitchFamily="18" charset="2"/>
              </a:rPr>
              <a:t> có </a:t>
            </a:r>
            <a:r>
              <a:rPr lang="en-US" altLang="en-US" dirty="0" err="1">
                <a:sym typeface="Symbol" pitchFamily="18" charset="2"/>
              </a:rPr>
              <a:t>bậc</a:t>
            </a:r>
            <a:r>
              <a:rPr lang="en-US" altLang="en-US" dirty="0">
                <a:sym typeface="Symbol" pitchFamily="18" charset="2"/>
              </a:rPr>
              <a:t> </a:t>
            </a:r>
            <a:r>
              <a:rPr lang="en-US" altLang="en-US" dirty="0" err="1">
                <a:sym typeface="Symbol" pitchFamily="18" charset="2"/>
              </a:rPr>
              <a:t>chẵn</a:t>
            </a:r>
            <a:r>
              <a:rPr lang="vi-VN" altLang="en-US" dirty="0">
                <a:sym typeface="Symbol" pitchFamily="18" charset="2"/>
              </a:rPr>
              <a:t>.</a:t>
            </a:r>
          </a:p>
          <a:p>
            <a:pPr marL="514350" indent="-514350">
              <a:spcAft>
                <a:spcPts val="1200"/>
              </a:spcAft>
              <a:buClr>
                <a:srgbClr val="00B050"/>
              </a:buClr>
              <a:buSzPct val="90000"/>
              <a:buFont typeface="Arial" charset="0"/>
              <a:buAutoNum type="alphaLcParenR"/>
            </a:pPr>
            <a:r>
              <a:rPr lang="vi-VN" altLang="en-US" dirty="0"/>
              <a:t>G có </a:t>
            </a:r>
            <a:r>
              <a:rPr lang="en-US" altLang="en-US" dirty="0" err="1"/>
              <a:t>đường</a:t>
            </a:r>
            <a:r>
              <a:rPr lang="en-US" altLang="en-US" dirty="0"/>
              <a:t> </a:t>
            </a:r>
            <a:r>
              <a:rPr lang="en-US" altLang="en-US" dirty="0" err="1"/>
              <a:t>đi</a:t>
            </a:r>
            <a:r>
              <a:rPr lang="en-US" altLang="en-US" dirty="0"/>
              <a:t> </a:t>
            </a:r>
            <a:r>
              <a:rPr lang="vi-VN" altLang="en-US" dirty="0"/>
              <a:t>Euler và không </a:t>
            </a:r>
            <a:r>
              <a:rPr lang="en-US" altLang="en-US" dirty="0" err="1"/>
              <a:t>có</a:t>
            </a:r>
            <a:r>
              <a:rPr lang="vi-VN" altLang="en-US" dirty="0"/>
              <a:t> chu trình Euler </a:t>
            </a:r>
            <a:r>
              <a:rPr lang="vi-VN" altLang="en-US" dirty="0">
                <a:sym typeface="Symbol" pitchFamily="18" charset="2"/>
              </a:rPr>
              <a:t> </a:t>
            </a:r>
            <a:r>
              <a:rPr lang="vi-VN" altLang="en-US" dirty="0"/>
              <a:t>G có đúng hai đỉnh bậc lẻ.</a:t>
            </a:r>
            <a:endParaRPr lang="en-US" altLang="en-US" dirty="0"/>
          </a:p>
        </p:txBody>
      </p:sp>
      <p:sp>
        <p:nvSpPr>
          <p:cNvPr id="5" name="TextBox 4"/>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Định lý Euler</a:t>
            </a:r>
          </a:p>
        </p:txBody>
      </p:sp>
      <p:sp>
        <p:nvSpPr>
          <p:cNvPr id="6" name="Rectangle 3"/>
          <p:cNvSpPr txBox="1">
            <a:spLocks noChangeArrowheads="1"/>
          </p:cNvSpPr>
          <p:nvPr/>
        </p:nvSpPr>
        <p:spPr bwMode="gray">
          <a:xfrm>
            <a:off x="152400" y="4191000"/>
            <a:ext cx="8763000" cy="1066800"/>
          </a:xfrm>
          <a:prstGeom prst="rect">
            <a:avLst/>
          </a:prstGeom>
          <a:noFill/>
          <a:ln w="9525">
            <a:noFill/>
            <a:miter lim="800000"/>
            <a:headEnd/>
            <a:tailEnd/>
          </a:ln>
        </p:spPr>
        <p:txBody>
          <a:bodyPr/>
          <a:lstStyle/>
          <a:p>
            <a:pPr indent="-342900" algn="l">
              <a:lnSpc>
                <a:spcPct val="120000"/>
              </a:lnSpc>
              <a:spcBef>
                <a:spcPct val="20000"/>
              </a:spcBef>
              <a:buClr>
                <a:srgbClr val="6E815B"/>
              </a:buClr>
              <a:defRPr/>
            </a:pPr>
            <a:r>
              <a:rPr lang="en-US" sz="2800" kern="0" dirty="0" err="1">
                <a:solidFill>
                  <a:srgbClr val="0000FF"/>
                </a:solidFill>
                <a:latin typeface="Arial" pitchFamily="34" charset="0"/>
                <a:cs typeface="Arial" pitchFamily="34" charset="0"/>
              </a:rPr>
              <a:t>Nhận</a:t>
            </a:r>
            <a:r>
              <a:rPr lang="en-US" sz="2800" kern="0" dirty="0">
                <a:solidFill>
                  <a:srgbClr val="0000FF"/>
                </a:solidFill>
                <a:latin typeface="Arial" pitchFamily="34" charset="0"/>
                <a:cs typeface="Arial" pitchFamily="34" charset="0"/>
              </a:rPr>
              <a:t> </a:t>
            </a:r>
            <a:r>
              <a:rPr lang="en-US" sz="2800" kern="0" dirty="0" err="1">
                <a:solidFill>
                  <a:srgbClr val="0000FF"/>
                </a:solidFill>
                <a:latin typeface="Arial" pitchFamily="34" charset="0"/>
                <a:cs typeface="Arial" pitchFamily="34" charset="0"/>
              </a:rPr>
              <a:t>xét</a:t>
            </a:r>
            <a:r>
              <a:rPr lang="en-US" sz="2800" kern="0" dirty="0">
                <a:solidFill>
                  <a:srgbClr val="0000FF"/>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Nếu</a:t>
            </a:r>
            <a:r>
              <a:rPr lang="en-US" sz="2800" b="0" kern="0" dirty="0">
                <a:solidFill>
                  <a:schemeClr val="tx1"/>
                </a:solidFill>
                <a:latin typeface="Arial" pitchFamily="34" charset="0"/>
                <a:cs typeface="Arial" pitchFamily="34" charset="0"/>
              </a:rPr>
              <a:t> G </a:t>
            </a:r>
            <a:r>
              <a:rPr lang="en-US" sz="2800" b="0" kern="0" dirty="0" err="1">
                <a:solidFill>
                  <a:schemeClr val="tx1"/>
                </a:solidFill>
                <a:latin typeface="Arial" pitchFamily="34" charset="0"/>
                <a:cs typeface="Arial" pitchFamily="34" charset="0"/>
              </a:rPr>
              <a:t>là</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đồ</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thị</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vô</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hướng</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liên</a:t>
            </a:r>
            <a:r>
              <a:rPr lang="en-US" sz="2800" b="0" kern="0" dirty="0">
                <a:solidFill>
                  <a:schemeClr val="tx1"/>
                </a:solidFill>
                <a:latin typeface="Arial" pitchFamily="34" charset="0"/>
                <a:cs typeface="Arial" pitchFamily="34" charset="0"/>
              </a:rPr>
              <a:t> </a:t>
            </a:r>
            <a:r>
              <a:rPr lang="en-US" sz="2800" b="0" kern="0" dirty="0" err="1" smtClean="0">
                <a:solidFill>
                  <a:schemeClr val="tx1"/>
                </a:solidFill>
                <a:latin typeface="Arial" pitchFamily="34" charset="0"/>
                <a:cs typeface="Arial" pitchFamily="34" charset="0"/>
              </a:rPr>
              <a:t>thông</a:t>
            </a:r>
            <a:r>
              <a:rPr lang="en-US" sz="2800" b="0" kern="0" dirty="0" smtClean="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có</a:t>
            </a:r>
            <a:r>
              <a:rPr lang="en-US" sz="2800" b="0" kern="0" dirty="0">
                <a:solidFill>
                  <a:schemeClr val="tx1"/>
                </a:solidFill>
                <a:latin typeface="Arial" pitchFamily="34" charset="0"/>
                <a:cs typeface="Arial" pitchFamily="34" charset="0"/>
              </a:rPr>
              <a:t> </a:t>
            </a:r>
            <a:r>
              <a:rPr lang="en-US" sz="2800" kern="0" dirty="0">
                <a:solidFill>
                  <a:srgbClr val="00B050"/>
                </a:solidFill>
                <a:latin typeface="Arial" pitchFamily="34" charset="0"/>
                <a:cs typeface="Arial" pitchFamily="34" charset="0"/>
              </a:rPr>
              <a:t>2k</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đỉnh</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bậc</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lẻ</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thì</a:t>
            </a:r>
            <a:r>
              <a:rPr lang="en-US" sz="2800" b="0" kern="0" dirty="0">
                <a:solidFill>
                  <a:schemeClr val="tx1"/>
                </a:solidFill>
                <a:latin typeface="Arial" pitchFamily="34" charset="0"/>
                <a:cs typeface="Arial" pitchFamily="34" charset="0"/>
              </a:rPr>
              <a:t> ta </a:t>
            </a:r>
            <a:r>
              <a:rPr lang="en-US" sz="2800" b="0" kern="0" dirty="0" err="1">
                <a:solidFill>
                  <a:schemeClr val="tx1"/>
                </a:solidFill>
                <a:latin typeface="Arial" pitchFamily="34" charset="0"/>
                <a:cs typeface="Arial" pitchFamily="34" charset="0"/>
              </a:rPr>
              <a:t>có</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thể</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vẽ</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đồ</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thị</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bằng</a:t>
            </a:r>
            <a:r>
              <a:rPr lang="en-US" sz="2800" b="0" kern="0" dirty="0">
                <a:solidFill>
                  <a:schemeClr val="tx1"/>
                </a:solidFill>
                <a:latin typeface="Arial" pitchFamily="34" charset="0"/>
                <a:cs typeface="Arial" pitchFamily="34" charset="0"/>
              </a:rPr>
              <a:t> </a:t>
            </a:r>
            <a:r>
              <a:rPr lang="en-US" sz="2800" kern="0" dirty="0">
                <a:solidFill>
                  <a:srgbClr val="00B050"/>
                </a:solidFill>
                <a:latin typeface="Arial" pitchFamily="34" charset="0"/>
                <a:cs typeface="Arial" pitchFamily="34" charset="0"/>
              </a:rPr>
              <a:t>k</a:t>
            </a:r>
            <a:r>
              <a:rPr lang="en-US" sz="2800" b="0" kern="0" dirty="0">
                <a:solidFill>
                  <a:schemeClr val="tx1"/>
                </a:solidFill>
                <a:latin typeface="Arial" pitchFamily="34" charset="0"/>
                <a:cs typeface="Arial" pitchFamily="34" charset="0"/>
              </a:rPr>
              <a:t> </a:t>
            </a:r>
            <a:r>
              <a:rPr lang="en-US" sz="2800" b="0" kern="0" dirty="0" err="1">
                <a:solidFill>
                  <a:schemeClr val="tx1"/>
                </a:solidFill>
                <a:latin typeface="Arial" pitchFamily="34" charset="0"/>
                <a:cs typeface="Arial" pitchFamily="34" charset="0"/>
              </a:rPr>
              <a:t>nét</a:t>
            </a:r>
            <a:r>
              <a:rPr lang="en-US" sz="2800" b="0" kern="0" dirty="0">
                <a:solidFill>
                  <a:schemeClr val="tx1"/>
                </a:solidFill>
                <a:latin typeface="Arial" pitchFamily="34" charset="0"/>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304800" y="1219200"/>
            <a:ext cx="8610600" cy="4648200"/>
          </a:xfrm>
        </p:spPr>
        <p:txBody>
          <a:bodyPr/>
          <a:lstStyle/>
          <a:p>
            <a:pPr marL="514350" indent="-514350">
              <a:spcAft>
                <a:spcPts val="600"/>
              </a:spcAft>
              <a:buFont typeface="Wingdings" pitchFamily="2" charset="2"/>
              <a:buNone/>
            </a:pPr>
            <a:r>
              <a:rPr lang="en-US" altLang="en-US" dirty="0"/>
              <a:t>Cho </a:t>
            </a:r>
            <a:r>
              <a:rPr lang="vi-VN" altLang="en-US" dirty="0"/>
              <a:t>G</a:t>
            </a:r>
            <a:r>
              <a:rPr lang="vi-VN" altLang="en-US" dirty="0" smtClean="0"/>
              <a:t>=(</a:t>
            </a:r>
            <a:r>
              <a:rPr lang="en-US" altLang="en-US" dirty="0" smtClean="0"/>
              <a:t>V</a:t>
            </a:r>
            <a:r>
              <a:rPr lang="vi-VN" altLang="en-US" dirty="0" smtClean="0"/>
              <a:t>, </a:t>
            </a:r>
            <a:r>
              <a:rPr lang="vi-VN" altLang="en-US" dirty="0"/>
              <a:t>E)</a:t>
            </a:r>
            <a:r>
              <a:rPr lang="en-US" altLang="en-US" dirty="0"/>
              <a:t> </a:t>
            </a:r>
            <a:r>
              <a:rPr lang="en-US" altLang="en-US" dirty="0" err="1"/>
              <a:t>là</a:t>
            </a:r>
            <a:r>
              <a:rPr lang="en-US" altLang="en-US" dirty="0"/>
              <a:t> </a:t>
            </a:r>
            <a:r>
              <a:rPr lang="en-US" altLang="en-US" dirty="0" err="1"/>
              <a:t>đồ</a:t>
            </a:r>
            <a:r>
              <a:rPr lang="en-US" altLang="en-US" dirty="0"/>
              <a:t> </a:t>
            </a:r>
            <a:r>
              <a:rPr lang="en-US" altLang="en-US" dirty="0" err="1"/>
              <a:t>thị</a:t>
            </a:r>
            <a:r>
              <a:rPr lang="en-US" altLang="en-US" dirty="0"/>
              <a:t> </a:t>
            </a:r>
            <a:r>
              <a:rPr lang="en-US" altLang="en-US" dirty="0" err="1"/>
              <a:t>có</a:t>
            </a:r>
            <a:r>
              <a:rPr lang="en-US" altLang="en-US" dirty="0"/>
              <a:t> </a:t>
            </a:r>
            <a:r>
              <a:rPr lang="en-US" altLang="en-US" dirty="0" err="1"/>
              <a:t>hướng</a:t>
            </a:r>
            <a:r>
              <a:rPr lang="en-US" altLang="en-US" dirty="0"/>
              <a:t> </a:t>
            </a:r>
            <a:r>
              <a:rPr lang="en-US" altLang="en-US" dirty="0" err="1"/>
              <a:t>liên</a:t>
            </a:r>
            <a:r>
              <a:rPr lang="en-US" altLang="en-US" dirty="0"/>
              <a:t> </a:t>
            </a:r>
            <a:r>
              <a:rPr lang="en-US" altLang="en-US" dirty="0" err="1"/>
              <a:t>thông</a:t>
            </a:r>
            <a:r>
              <a:rPr lang="en-US" altLang="en-US" dirty="0"/>
              <a:t> </a:t>
            </a:r>
            <a:r>
              <a:rPr lang="en-US" altLang="en-US" dirty="0" err="1"/>
              <a:t>mạnh</a:t>
            </a:r>
            <a:r>
              <a:rPr lang="en-US" altLang="en-US" dirty="0"/>
              <a:t>. </a:t>
            </a:r>
            <a:r>
              <a:rPr lang="en-US" altLang="en-US" dirty="0" err="1"/>
              <a:t>Khi</a:t>
            </a:r>
            <a:r>
              <a:rPr lang="en-US" altLang="en-US" dirty="0"/>
              <a:t> </a:t>
            </a:r>
            <a:r>
              <a:rPr lang="en-US" altLang="en-US" dirty="0" err="1"/>
              <a:t>đó</a:t>
            </a:r>
            <a:endParaRPr lang="en-US" altLang="en-US" dirty="0"/>
          </a:p>
          <a:p>
            <a:pPr marL="514350" indent="-514350">
              <a:spcAft>
                <a:spcPts val="600"/>
              </a:spcAft>
              <a:buClr>
                <a:srgbClr val="00B050"/>
              </a:buClr>
              <a:buSzPct val="90000"/>
              <a:buFont typeface="Arial" charset="0"/>
              <a:buAutoNum type="alphaLcParenR"/>
            </a:pPr>
            <a:r>
              <a:rPr lang="vi-VN" altLang="en-US" dirty="0"/>
              <a:t>G là đồ thị Euler </a:t>
            </a:r>
            <a:r>
              <a:rPr lang="vi-VN" altLang="en-US" dirty="0">
                <a:sym typeface="Symbol" pitchFamily="18" charset="2"/>
              </a:rPr>
              <a:t> </a:t>
            </a:r>
            <a:r>
              <a:rPr lang="en-US" altLang="en-US" dirty="0">
                <a:sym typeface="Symbol" pitchFamily="18" charset="2"/>
              </a:rPr>
              <a:t> </a:t>
            </a:r>
            <a:r>
              <a:rPr lang="vi-VN" altLang="en-US" dirty="0">
                <a:sym typeface="Symbol" pitchFamily="18" charset="2"/>
              </a:rPr>
              <a:t>d</a:t>
            </a:r>
            <a:r>
              <a:rPr lang="en-US" altLang="en-US" dirty="0" err="1">
                <a:sym typeface="Symbol" pitchFamily="18" charset="2"/>
              </a:rPr>
              <a:t>eg</a:t>
            </a:r>
            <a:r>
              <a:rPr lang="vi-VN" altLang="en-US" b="1" baseline="30000" dirty="0">
                <a:sym typeface="Symbol" pitchFamily="18" charset="2"/>
              </a:rPr>
              <a:t>+</a:t>
            </a:r>
            <a:r>
              <a:rPr lang="vi-VN" altLang="en-US" dirty="0">
                <a:sym typeface="Symbol" pitchFamily="18" charset="2"/>
              </a:rPr>
              <a:t>(x)=d</a:t>
            </a:r>
            <a:r>
              <a:rPr lang="en-US" altLang="en-US" dirty="0" err="1">
                <a:sym typeface="Symbol" pitchFamily="18" charset="2"/>
              </a:rPr>
              <a:t>eg</a:t>
            </a:r>
            <a:r>
              <a:rPr lang="vi-VN" altLang="en-US" b="1" baseline="30000" dirty="0">
                <a:sym typeface="Symbol" pitchFamily="18" charset="2"/>
              </a:rPr>
              <a:t>-</a:t>
            </a:r>
            <a:r>
              <a:rPr lang="vi-VN" altLang="en-US" dirty="0">
                <a:sym typeface="Symbol" pitchFamily="18" charset="2"/>
              </a:rPr>
              <a:t>(x) x  </a:t>
            </a:r>
            <a:r>
              <a:rPr lang="en-US" altLang="en-US" dirty="0" smtClean="0">
                <a:sym typeface="Symbol" pitchFamily="18" charset="2"/>
              </a:rPr>
              <a:t>V</a:t>
            </a:r>
            <a:r>
              <a:rPr lang="vi-VN" altLang="en-US" dirty="0" smtClean="0">
                <a:sym typeface="Symbol" pitchFamily="18" charset="2"/>
              </a:rPr>
              <a:t>.</a:t>
            </a:r>
            <a:endParaRPr lang="en-US" altLang="en-US" dirty="0">
              <a:sym typeface="Symbol" pitchFamily="18" charset="2"/>
            </a:endParaRPr>
          </a:p>
          <a:p>
            <a:pPr marL="514350" indent="-514350">
              <a:spcAft>
                <a:spcPts val="600"/>
              </a:spcAft>
              <a:buClr>
                <a:srgbClr val="00B050"/>
              </a:buClr>
              <a:buSzPct val="90000"/>
              <a:buFont typeface="Arial" charset="0"/>
              <a:buAutoNum type="alphaLcParenR"/>
            </a:pPr>
            <a:r>
              <a:rPr lang="en-US" altLang="en-US" dirty="0"/>
              <a:t>G </a:t>
            </a:r>
            <a:r>
              <a:rPr lang="en-US" altLang="en-US" dirty="0" err="1"/>
              <a:t>có</a:t>
            </a:r>
            <a:r>
              <a:rPr lang="en-US" altLang="en-US" dirty="0"/>
              <a:t> </a:t>
            </a:r>
            <a:r>
              <a:rPr lang="en-US" altLang="en-US" dirty="0" err="1"/>
              <a:t>đường</a:t>
            </a:r>
            <a:r>
              <a:rPr lang="en-US" altLang="en-US" dirty="0"/>
              <a:t> </a:t>
            </a:r>
            <a:r>
              <a:rPr lang="en-US" altLang="en-US" dirty="0" err="1"/>
              <a:t>đi</a:t>
            </a:r>
            <a:r>
              <a:rPr lang="en-US" altLang="en-US" dirty="0"/>
              <a:t> Euler </a:t>
            </a:r>
            <a:r>
              <a:rPr lang="vi-VN" altLang="en-US" dirty="0">
                <a:sym typeface="Symbol" pitchFamily="18" charset="2"/>
              </a:rPr>
              <a:t> </a:t>
            </a:r>
            <a:r>
              <a:rPr lang="en-US" altLang="en-US" dirty="0"/>
              <a:t>G </a:t>
            </a:r>
            <a:r>
              <a:rPr lang="en-US" altLang="en-US" dirty="0" err="1"/>
              <a:t>có</a:t>
            </a:r>
            <a:r>
              <a:rPr lang="en-US" altLang="en-US" dirty="0"/>
              <a:t> 2 </a:t>
            </a:r>
            <a:r>
              <a:rPr lang="en-US" altLang="en-US" dirty="0" err="1"/>
              <a:t>đỉnh</a:t>
            </a:r>
            <a:r>
              <a:rPr lang="en-US" altLang="en-US" dirty="0"/>
              <a:t> u, v </a:t>
            </a:r>
            <a:r>
              <a:rPr lang="en-US" altLang="en-US" dirty="0" err="1"/>
              <a:t>sao</a:t>
            </a:r>
            <a:r>
              <a:rPr lang="en-US" altLang="en-US" dirty="0"/>
              <a:t> </a:t>
            </a:r>
            <a:r>
              <a:rPr lang="en-US" altLang="en-US" dirty="0" err="1"/>
              <a:t>cho</a:t>
            </a:r>
            <a:r>
              <a:rPr lang="en-US" altLang="en-US" dirty="0"/>
              <a:t>:</a:t>
            </a:r>
          </a:p>
          <a:p>
            <a:pPr lvl="1" eaLnBrk="1" hangingPunct="1">
              <a:lnSpc>
                <a:spcPct val="90000"/>
              </a:lnSpc>
              <a:spcAft>
                <a:spcPts val="600"/>
              </a:spcAft>
              <a:buClr>
                <a:srgbClr val="0000FF"/>
              </a:buClr>
              <a:buSzPct val="90000"/>
              <a:buFont typeface="Wingdings" pitchFamily="2" charset="2"/>
              <a:buChar char="§"/>
            </a:pPr>
            <a:r>
              <a:rPr lang="en-US" altLang="en-US" dirty="0" err="1"/>
              <a:t>deg</a:t>
            </a:r>
            <a:r>
              <a:rPr lang="en-US" altLang="en-US" b="1" baseline="30000" dirty="0">
                <a:solidFill>
                  <a:srgbClr val="FF0000"/>
                </a:solidFill>
                <a:sym typeface="Symbol" pitchFamily="18" charset="2"/>
              </a:rPr>
              <a:t></a:t>
            </a:r>
            <a:r>
              <a:rPr lang="en-US" altLang="en-US" dirty="0"/>
              <a:t>(u) = </a:t>
            </a:r>
            <a:r>
              <a:rPr lang="en-US" altLang="en-US" dirty="0" err="1"/>
              <a:t>deg</a:t>
            </a:r>
            <a:r>
              <a:rPr lang="en-US" altLang="en-US" b="1" baseline="30000" dirty="0">
                <a:solidFill>
                  <a:srgbClr val="FF0000"/>
                </a:solidFill>
                <a:sym typeface="Symbol" pitchFamily="18" charset="2"/>
              </a:rPr>
              <a:t></a:t>
            </a:r>
            <a:r>
              <a:rPr lang="en-US" altLang="en-US" dirty="0"/>
              <a:t>(u) + 1</a:t>
            </a:r>
          </a:p>
          <a:p>
            <a:pPr lvl="1" eaLnBrk="1" hangingPunct="1">
              <a:lnSpc>
                <a:spcPct val="90000"/>
              </a:lnSpc>
              <a:spcAft>
                <a:spcPts val="600"/>
              </a:spcAft>
              <a:buClr>
                <a:srgbClr val="0000FF"/>
              </a:buClr>
              <a:buSzPct val="90000"/>
              <a:buFont typeface="Wingdings" pitchFamily="2" charset="2"/>
              <a:buChar char="§"/>
            </a:pPr>
            <a:r>
              <a:rPr lang="en-US" altLang="en-US" dirty="0" err="1"/>
              <a:t>deg</a:t>
            </a:r>
            <a:r>
              <a:rPr lang="en-US" altLang="en-US" b="1" baseline="30000" dirty="0">
                <a:solidFill>
                  <a:srgbClr val="FF0000"/>
                </a:solidFill>
                <a:sym typeface="Symbol" pitchFamily="18" charset="2"/>
              </a:rPr>
              <a:t></a:t>
            </a:r>
            <a:r>
              <a:rPr lang="en-US" altLang="en-US" dirty="0"/>
              <a:t>(v) = </a:t>
            </a:r>
            <a:r>
              <a:rPr lang="en-US" altLang="en-US" dirty="0" err="1"/>
              <a:t>deg</a:t>
            </a:r>
            <a:r>
              <a:rPr lang="en-US" altLang="en-US" b="1" baseline="30000" dirty="0">
                <a:solidFill>
                  <a:srgbClr val="FF0000"/>
                </a:solidFill>
                <a:sym typeface="Symbol" pitchFamily="18" charset="2"/>
              </a:rPr>
              <a:t></a:t>
            </a:r>
            <a:r>
              <a:rPr lang="en-US" altLang="en-US" dirty="0"/>
              <a:t>(v) + 1</a:t>
            </a:r>
          </a:p>
          <a:p>
            <a:pPr lvl="1" eaLnBrk="1" hangingPunct="1">
              <a:lnSpc>
                <a:spcPct val="90000"/>
              </a:lnSpc>
              <a:spcAft>
                <a:spcPts val="600"/>
              </a:spcAft>
              <a:buClr>
                <a:srgbClr val="0000FF"/>
              </a:buClr>
              <a:buSzPct val="90000"/>
              <a:buFont typeface="Wingdings" pitchFamily="2" charset="2"/>
              <a:buChar char="§"/>
            </a:pPr>
            <a:r>
              <a:rPr lang="vi-VN" altLang="en-US" dirty="0" smtClean="0">
                <a:sym typeface="Symbol" pitchFamily="18" charset="2"/>
              </a:rPr>
              <a:t>d</a:t>
            </a:r>
            <a:r>
              <a:rPr lang="en-US" altLang="en-US" dirty="0" err="1" smtClean="0">
                <a:sym typeface="Symbol" pitchFamily="18" charset="2"/>
              </a:rPr>
              <a:t>eg</a:t>
            </a:r>
            <a:r>
              <a:rPr lang="vi-VN" altLang="en-US" b="1" baseline="30000" dirty="0" smtClean="0">
                <a:sym typeface="Symbol" pitchFamily="18" charset="2"/>
              </a:rPr>
              <a:t>+</a:t>
            </a:r>
            <a:r>
              <a:rPr lang="vi-VN" altLang="en-US" dirty="0" smtClean="0">
                <a:sym typeface="Symbol" pitchFamily="18" charset="2"/>
              </a:rPr>
              <a:t>(</a:t>
            </a:r>
            <a:r>
              <a:rPr lang="vi-VN" altLang="en-US" dirty="0">
                <a:sym typeface="Symbol" pitchFamily="18" charset="2"/>
              </a:rPr>
              <a:t>x)=</a:t>
            </a:r>
            <a:r>
              <a:rPr lang="vi-VN" altLang="en-US" dirty="0" smtClean="0">
                <a:sym typeface="Symbol" pitchFamily="18" charset="2"/>
              </a:rPr>
              <a:t>d</a:t>
            </a:r>
            <a:r>
              <a:rPr lang="en-US" altLang="en-US" dirty="0" err="1" smtClean="0">
                <a:sym typeface="Symbol" pitchFamily="18" charset="2"/>
              </a:rPr>
              <a:t>eg</a:t>
            </a:r>
            <a:r>
              <a:rPr lang="vi-VN" altLang="en-US" b="1" baseline="30000" dirty="0" smtClean="0">
                <a:sym typeface="Symbol" pitchFamily="18" charset="2"/>
              </a:rPr>
              <a:t>-</a:t>
            </a:r>
            <a:r>
              <a:rPr lang="vi-VN" altLang="en-US" dirty="0">
                <a:sym typeface="Symbol" pitchFamily="18" charset="2"/>
              </a:rPr>
              <a:t>(x)</a:t>
            </a:r>
            <a:r>
              <a:rPr lang="en-US" altLang="en-US" dirty="0">
                <a:sym typeface="Symbol" pitchFamily="18" charset="2"/>
              </a:rPr>
              <a:t> </a:t>
            </a:r>
            <a:r>
              <a:rPr lang="en-US" altLang="en-US" dirty="0" err="1">
                <a:sym typeface="Symbol" pitchFamily="18" charset="2"/>
              </a:rPr>
              <a:t>với</a:t>
            </a:r>
            <a:r>
              <a:rPr lang="en-US" altLang="en-US" dirty="0">
                <a:sym typeface="Symbol" pitchFamily="18" charset="2"/>
              </a:rPr>
              <a:t> </a:t>
            </a:r>
            <a:r>
              <a:rPr lang="en-US" altLang="en-US" dirty="0" err="1">
                <a:sym typeface="Symbol" pitchFamily="18" charset="2"/>
              </a:rPr>
              <a:t>mọi</a:t>
            </a:r>
            <a:r>
              <a:rPr lang="en-US" altLang="en-US" dirty="0">
                <a:sym typeface="Symbol" pitchFamily="18" charset="2"/>
              </a:rPr>
              <a:t> x </a:t>
            </a:r>
            <a:r>
              <a:rPr lang="en-US" altLang="en-US" dirty="0" err="1">
                <a:sym typeface="Symbol" pitchFamily="18" charset="2"/>
              </a:rPr>
              <a:t>khác</a:t>
            </a:r>
            <a:r>
              <a:rPr lang="en-US" altLang="en-US" dirty="0">
                <a:sym typeface="Symbol" pitchFamily="18" charset="2"/>
              </a:rPr>
              <a:t> u </a:t>
            </a:r>
            <a:r>
              <a:rPr lang="en-US" altLang="en-US" dirty="0" err="1">
                <a:sym typeface="Symbol" pitchFamily="18" charset="2"/>
              </a:rPr>
              <a:t>và</a:t>
            </a:r>
            <a:r>
              <a:rPr lang="en-US" altLang="en-US" dirty="0">
                <a:sym typeface="Symbol" pitchFamily="18" charset="2"/>
              </a:rPr>
              <a:t> v      </a:t>
            </a:r>
            <a:endParaRPr lang="en-SG" altLang="en-US" dirty="0"/>
          </a:p>
        </p:txBody>
      </p:sp>
      <p:sp>
        <p:nvSpPr>
          <p:cNvPr id="5" name="TextBox 4"/>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Định lý Euler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4"/>
          <p:cNvGrpSpPr>
            <a:grpSpLocks noGrp="1"/>
          </p:cNvGrpSpPr>
          <p:nvPr/>
        </p:nvGrpSpPr>
        <p:grpSpPr bwMode="auto">
          <a:xfrm>
            <a:off x="381000" y="1066800"/>
            <a:ext cx="8229600" cy="3276600"/>
            <a:chOff x="1876" y="11032"/>
            <a:chExt cx="8876" cy="4228"/>
          </a:xfrm>
        </p:grpSpPr>
        <p:sp>
          <p:nvSpPr>
            <p:cNvPr id="50183" name="Rectangle 5"/>
            <p:cNvSpPr>
              <a:spLocks noChangeArrowheads="1"/>
            </p:cNvSpPr>
            <p:nvPr/>
          </p:nvSpPr>
          <p:spPr bwMode="auto">
            <a:xfrm>
              <a:off x="2352" y="12712"/>
              <a:ext cx="1624" cy="1554"/>
            </a:xfrm>
            <a:prstGeom prst="rect">
              <a:avLst/>
            </a:prstGeom>
            <a:noFill/>
            <a:ln w="381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184" name="Line 6"/>
            <p:cNvSpPr>
              <a:spLocks noChangeShapeType="1"/>
            </p:cNvSpPr>
            <p:nvPr/>
          </p:nvSpPr>
          <p:spPr bwMode="auto">
            <a:xfrm>
              <a:off x="2352" y="12712"/>
              <a:ext cx="1624" cy="1554"/>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5" name="Line 7"/>
            <p:cNvSpPr>
              <a:spLocks noChangeShapeType="1"/>
            </p:cNvSpPr>
            <p:nvPr/>
          </p:nvSpPr>
          <p:spPr bwMode="auto">
            <a:xfrm flipV="1">
              <a:off x="2352" y="12712"/>
              <a:ext cx="1624" cy="1554"/>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Line 8"/>
            <p:cNvSpPr>
              <a:spLocks noChangeShapeType="1"/>
            </p:cNvSpPr>
            <p:nvPr/>
          </p:nvSpPr>
          <p:spPr bwMode="auto">
            <a:xfrm flipV="1">
              <a:off x="2352" y="11872"/>
              <a:ext cx="826" cy="84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Line 9"/>
            <p:cNvSpPr>
              <a:spLocks noChangeShapeType="1"/>
            </p:cNvSpPr>
            <p:nvPr/>
          </p:nvSpPr>
          <p:spPr bwMode="auto">
            <a:xfrm flipH="1" flipV="1">
              <a:off x="3150" y="11872"/>
              <a:ext cx="826" cy="84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Oval 10"/>
            <p:cNvSpPr>
              <a:spLocks noChangeArrowheads="1"/>
            </p:cNvSpPr>
            <p:nvPr/>
          </p:nvSpPr>
          <p:spPr bwMode="auto">
            <a:xfrm>
              <a:off x="3114" y="11830"/>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189" name="Oval 11"/>
            <p:cNvSpPr>
              <a:spLocks noChangeArrowheads="1"/>
            </p:cNvSpPr>
            <p:nvPr/>
          </p:nvSpPr>
          <p:spPr bwMode="auto">
            <a:xfrm>
              <a:off x="3906" y="12656"/>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190" name="Oval 12"/>
            <p:cNvSpPr>
              <a:spLocks noChangeArrowheads="1"/>
            </p:cNvSpPr>
            <p:nvPr/>
          </p:nvSpPr>
          <p:spPr bwMode="auto">
            <a:xfrm>
              <a:off x="3948" y="14196"/>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191" name="Oval 13"/>
            <p:cNvSpPr>
              <a:spLocks noChangeArrowheads="1"/>
            </p:cNvSpPr>
            <p:nvPr/>
          </p:nvSpPr>
          <p:spPr bwMode="auto">
            <a:xfrm>
              <a:off x="2310" y="14196"/>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192" name="Oval 14"/>
            <p:cNvSpPr>
              <a:spLocks noChangeArrowheads="1"/>
            </p:cNvSpPr>
            <p:nvPr/>
          </p:nvSpPr>
          <p:spPr bwMode="auto">
            <a:xfrm>
              <a:off x="2324" y="12698"/>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17" name="Text Box 15"/>
            <p:cNvSpPr txBox="1">
              <a:spLocks noChangeArrowheads="1"/>
            </p:cNvSpPr>
            <p:nvPr/>
          </p:nvSpPr>
          <p:spPr bwMode="auto">
            <a:xfrm>
              <a:off x="1933" y="12347"/>
              <a:ext cx="406" cy="561"/>
            </a:xfrm>
            <a:prstGeom prst="rect">
              <a:avLst/>
            </a:prstGeom>
            <a:noFill/>
            <a:ln w="9525">
              <a:noFill/>
              <a:miter lim="800000"/>
              <a:headEnd/>
              <a:tailEnd/>
            </a:ln>
          </p:spPr>
          <p:txBody>
            <a:bodyPr/>
            <a:lstStyle/>
            <a:p>
              <a:pPr>
                <a:defRPr/>
              </a:pPr>
              <a:r>
                <a:rPr lang="en-US" sz="2400">
                  <a:solidFill>
                    <a:srgbClr val="0070C0"/>
                  </a:solidFill>
                  <a:latin typeface="+mj-lt"/>
                </a:rPr>
                <a:t>a</a:t>
              </a:r>
              <a:endParaRPr lang="en-US" sz="2800">
                <a:solidFill>
                  <a:srgbClr val="0070C0"/>
                </a:solidFill>
                <a:latin typeface="+mj-lt"/>
              </a:endParaRPr>
            </a:p>
          </p:txBody>
        </p:sp>
        <p:sp>
          <p:nvSpPr>
            <p:cNvPr id="18" name="Text Box 16"/>
            <p:cNvSpPr txBox="1">
              <a:spLocks noChangeArrowheads="1"/>
            </p:cNvSpPr>
            <p:nvPr/>
          </p:nvSpPr>
          <p:spPr bwMode="auto">
            <a:xfrm>
              <a:off x="1876" y="14172"/>
              <a:ext cx="462" cy="559"/>
            </a:xfrm>
            <a:prstGeom prst="rect">
              <a:avLst/>
            </a:prstGeom>
            <a:noFill/>
            <a:ln w="9525">
              <a:noFill/>
              <a:miter lim="800000"/>
              <a:headEnd/>
              <a:tailEnd/>
            </a:ln>
          </p:spPr>
          <p:txBody>
            <a:bodyPr/>
            <a:lstStyle/>
            <a:p>
              <a:pPr>
                <a:defRPr/>
              </a:pPr>
              <a:r>
                <a:rPr lang="en-US" sz="2400">
                  <a:solidFill>
                    <a:srgbClr val="0070C0"/>
                  </a:solidFill>
                  <a:latin typeface="+mj-lt"/>
                </a:rPr>
                <a:t>b</a:t>
              </a:r>
              <a:endParaRPr lang="en-US" sz="2800">
                <a:solidFill>
                  <a:srgbClr val="0070C0"/>
                </a:solidFill>
                <a:latin typeface="+mj-lt"/>
              </a:endParaRPr>
            </a:p>
          </p:txBody>
        </p:sp>
        <p:sp>
          <p:nvSpPr>
            <p:cNvPr id="19" name="Text Box 17"/>
            <p:cNvSpPr txBox="1">
              <a:spLocks noChangeArrowheads="1"/>
            </p:cNvSpPr>
            <p:nvPr/>
          </p:nvSpPr>
          <p:spPr bwMode="auto">
            <a:xfrm>
              <a:off x="3907" y="14197"/>
              <a:ext cx="461" cy="559"/>
            </a:xfrm>
            <a:prstGeom prst="rect">
              <a:avLst/>
            </a:prstGeom>
            <a:noFill/>
            <a:ln w="9525">
              <a:noFill/>
              <a:miter lim="800000"/>
              <a:headEnd/>
              <a:tailEnd/>
            </a:ln>
          </p:spPr>
          <p:txBody>
            <a:bodyPr/>
            <a:lstStyle/>
            <a:p>
              <a:pPr>
                <a:defRPr/>
              </a:pPr>
              <a:r>
                <a:rPr lang="en-US" sz="2400">
                  <a:solidFill>
                    <a:srgbClr val="0070C0"/>
                  </a:solidFill>
                  <a:latin typeface="+mj-lt"/>
                </a:rPr>
                <a:t>c</a:t>
              </a:r>
              <a:endParaRPr lang="en-US" sz="2800">
                <a:solidFill>
                  <a:srgbClr val="0070C0"/>
                </a:solidFill>
                <a:latin typeface="+mj-lt"/>
              </a:endParaRPr>
            </a:p>
          </p:txBody>
        </p:sp>
        <p:sp>
          <p:nvSpPr>
            <p:cNvPr id="20" name="Text Box 18"/>
            <p:cNvSpPr txBox="1">
              <a:spLocks noChangeArrowheads="1"/>
            </p:cNvSpPr>
            <p:nvPr/>
          </p:nvSpPr>
          <p:spPr bwMode="auto">
            <a:xfrm>
              <a:off x="3891" y="12404"/>
              <a:ext cx="462" cy="559"/>
            </a:xfrm>
            <a:prstGeom prst="rect">
              <a:avLst/>
            </a:prstGeom>
            <a:noFill/>
            <a:ln w="9525">
              <a:noFill/>
              <a:miter lim="800000"/>
              <a:headEnd/>
              <a:tailEnd/>
            </a:ln>
          </p:spPr>
          <p:txBody>
            <a:bodyPr/>
            <a:lstStyle/>
            <a:p>
              <a:pPr>
                <a:defRPr/>
              </a:pPr>
              <a:r>
                <a:rPr lang="en-US" sz="2400">
                  <a:solidFill>
                    <a:srgbClr val="0070C0"/>
                  </a:solidFill>
                  <a:latin typeface="+mj-lt"/>
                </a:rPr>
                <a:t>d</a:t>
              </a:r>
              <a:endParaRPr lang="en-US" sz="2800">
                <a:solidFill>
                  <a:srgbClr val="0070C0"/>
                </a:solidFill>
                <a:latin typeface="+mj-lt"/>
              </a:endParaRPr>
            </a:p>
          </p:txBody>
        </p:sp>
        <p:sp>
          <p:nvSpPr>
            <p:cNvPr id="21" name="Text Box 19"/>
            <p:cNvSpPr txBox="1">
              <a:spLocks noChangeArrowheads="1"/>
            </p:cNvSpPr>
            <p:nvPr/>
          </p:nvSpPr>
          <p:spPr bwMode="auto">
            <a:xfrm>
              <a:off x="2926" y="11339"/>
              <a:ext cx="462" cy="561"/>
            </a:xfrm>
            <a:prstGeom prst="rect">
              <a:avLst/>
            </a:prstGeom>
            <a:noFill/>
            <a:ln w="9525">
              <a:noFill/>
              <a:miter lim="800000"/>
              <a:headEnd/>
              <a:tailEnd/>
            </a:ln>
          </p:spPr>
          <p:txBody>
            <a:bodyPr/>
            <a:lstStyle/>
            <a:p>
              <a:pPr>
                <a:defRPr/>
              </a:pPr>
              <a:r>
                <a:rPr lang="en-US" sz="2400">
                  <a:solidFill>
                    <a:srgbClr val="0070C0"/>
                  </a:solidFill>
                  <a:latin typeface="+mj-lt"/>
                </a:rPr>
                <a:t>e</a:t>
              </a:r>
              <a:endParaRPr lang="en-US" sz="2800">
                <a:solidFill>
                  <a:srgbClr val="0070C0"/>
                </a:solidFill>
                <a:latin typeface="+mj-lt"/>
              </a:endParaRPr>
            </a:p>
          </p:txBody>
        </p:sp>
        <p:sp>
          <p:nvSpPr>
            <p:cNvPr id="50198" name="Line 20"/>
            <p:cNvSpPr>
              <a:spLocks noChangeShapeType="1"/>
            </p:cNvSpPr>
            <p:nvPr/>
          </p:nvSpPr>
          <p:spPr bwMode="auto">
            <a:xfrm flipV="1">
              <a:off x="5208" y="11536"/>
              <a:ext cx="966" cy="1442"/>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9" name="Line 21"/>
            <p:cNvSpPr>
              <a:spLocks noChangeShapeType="1"/>
            </p:cNvSpPr>
            <p:nvPr/>
          </p:nvSpPr>
          <p:spPr bwMode="auto">
            <a:xfrm>
              <a:off x="6188" y="11536"/>
              <a:ext cx="1078" cy="1316"/>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200" name="Line 22"/>
            <p:cNvSpPr>
              <a:spLocks noChangeShapeType="1"/>
            </p:cNvSpPr>
            <p:nvPr/>
          </p:nvSpPr>
          <p:spPr bwMode="auto">
            <a:xfrm flipH="1">
              <a:off x="5236" y="12936"/>
              <a:ext cx="2044" cy="112"/>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201" name="Line 23"/>
            <p:cNvSpPr>
              <a:spLocks noChangeShapeType="1"/>
            </p:cNvSpPr>
            <p:nvPr/>
          </p:nvSpPr>
          <p:spPr bwMode="auto">
            <a:xfrm>
              <a:off x="5194" y="13076"/>
              <a:ext cx="910" cy="1358"/>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202" name="Oval 24"/>
            <p:cNvSpPr>
              <a:spLocks noChangeArrowheads="1"/>
            </p:cNvSpPr>
            <p:nvPr/>
          </p:nvSpPr>
          <p:spPr bwMode="auto">
            <a:xfrm>
              <a:off x="6146" y="11468"/>
              <a:ext cx="70" cy="7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03" name="Oval 25"/>
            <p:cNvSpPr>
              <a:spLocks noChangeArrowheads="1"/>
            </p:cNvSpPr>
            <p:nvPr/>
          </p:nvSpPr>
          <p:spPr bwMode="auto">
            <a:xfrm>
              <a:off x="7266" y="12852"/>
              <a:ext cx="70" cy="7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04" name="Oval 26"/>
            <p:cNvSpPr>
              <a:spLocks noChangeArrowheads="1"/>
            </p:cNvSpPr>
            <p:nvPr/>
          </p:nvSpPr>
          <p:spPr bwMode="auto">
            <a:xfrm>
              <a:off x="5124" y="12978"/>
              <a:ext cx="70" cy="7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05" name="Oval 27"/>
            <p:cNvSpPr>
              <a:spLocks noChangeArrowheads="1"/>
            </p:cNvSpPr>
            <p:nvPr/>
          </p:nvSpPr>
          <p:spPr bwMode="auto">
            <a:xfrm>
              <a:off x="6090" y="14420"/>
              <a:ext cx="70" cy="7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30" name="Text Box 28"/>
            <p:cNvSpPr txBox="1">
              <a:spLocks noChangeArrowheads="1"/>
            </p:cNvSpPr>
            <p:nvPr/>
          </p:nvSpPr>
          <p:spPr bwMode="auto">
            <a:xfrm>
              <a:off x="6006" y="11032"/>
              <a:ext cx="406" cy="559"/>
            </a:xfrm>
            <a:prstGeom prst="rect">
              <a:avLst/>
            </a:prstGeom>
            <a:noFill/>
            <a:ln w="9525">
              <a:noFill/>
              <a:miter lim="800000"/>
              <a:headEnd/>
              <a:tailEnd/>
            </a:ln>
          </p:spPr>
          <p:txBody>
            <a:bodyPr/>
            <a:lstStyle/>
            <a:p>
              <a:pPr>
                <a:defRPr/>
              </a:pPr>
              <a:r>
                <a:rPr lang="en-US" sz="2400">
                  <a:solidFill>
                    <a:srgbClr val="0070C0"/>
                  </a:solidFill>
                  <a:latin typeface="+mj-lt"/>
                </a:rPr>
                <a:t>a</a:t>
              </a:r>
              <a:endParaRPr lang="en-US" sz="2800">
                <a:solidFill>
                  <a:srgbClr val="0070C0"/>
                </a:solidFill>
                <a:latin typeface="+mj-lt"/>
              </a:endParaRPr>
            </a:p>
          </p:txBody>
        </p:sp>
        <p:sp>
          <p:nvSpPr>
            <p:cNvPr id="31" name="Text Box 29"/>
            <p:cNvSpPr txBox="1">
              <a:spLocks noChangeArrowheads="1"/>
            </p:cNvSpPr>
            <p:nvPr/>
          </p:nvSpPr>
          <p:spPr bwMode="auto">
            <a:xfrm>
              <a:off x="4816" y="12515"/>
              <a:ext cx="462" cy="561"/>
            </a:xfrm>
            <a:prstGeom prst="rect">
              <a:avLst/>
            </a:prstGeom>
            <a:noFill/>
            <a:ln w="9525">
              <a:noFill/>
              <a:miter lim="800000"/>
              <a:headEnd/>
              <a:tailEnd/>
            </a:ln>
          </p:spPr>
          <p:txBody>
            <a:bodyPr/>
            <a:lstStyle/>
            <a:p>
              <a:pPr>
                <a:defRPr/>
              </a:pPr>
              <a:r>
                <a:rPr lang="en-US" sz="2400">
                  <a:solidFill>
                    <a:srgbClr val="0070C0"/>
                  </a:solidFill>
                  <a:latin typeface="+mj-lt"/>
                </a:rPr>
                <a:t>b</a:t>
              </a:r>
              <a:endParaRPr lang="en-US" sz="2800">
                <a:solidFill>
                  <a:srgbClr val="0070C0"/>
                </a:solidFill>
                <a:latin typeface="+mj-lt"/>
              </a:endParaRPr>
            </a:p>
          </p:txBody>
        </p:sp>
        <p:sp>
          <p:nvSpPr>
            <p:cNvPr id="32" name="Text Box 30"/>
            <p:cNvSpPr txBox="1">
              <a:spLocks noChangeArrowheads="1"/>
            </p:cNvSpPr>
            <p:nvPr/>
          </p:nvSpPr>
          <p:spPr bwMode="auto">
            <a:xfrm>
              <a:off x="7126" y="12390"/>
              <a:ext cx="462" cy="559"/>
            </a:xfrm>
            <a:prstGeom prst="rect">
              <a:avLst/>
            </a:prstGeom>
            <a:noFill/>
            <a:ln w="9525">
              <a:noFill/>
              <a:miter lim="800000"/>
              <a:headEnd/>
              <a:tailEnd/>
            </a:ln>
          </p:spPr>
          <p:txBody>
            <a:bodyPr/>
            <a:lstStyle/>
            <a:p>
              <a:pPr>
                <a:defRPr/>
              </a:pPr>
              <a:r>
                <a:rPr lang="en-US" sz="2400">
                  <a:solidFill>
                    <a:srgbClr val="0070C0"/>
                  </a:solidFill>
                  <a:latin typeface="+mj-lt"/>
                </a:rPr>
                <a:t>c</a:t>
              </a:r>
              <a:endParaRPr lang="en-US" sz="2800">
                <a:solidFill>
                  <a:srgbClr val="0070C0"/>
                </a:solidFill>
                <a:latin typeface="+mj-lt"/>
              </a:endParaRPr>
            </a:p>
          </p:txBody>
        </p:sp>
        <p:sp>
          <p:nvSpPr>
            <p:cNvPr id="33" name="Text Box 31"/>
            <p:cNvSpPr txBox="1">
              <a:spLocks noChangeArrowheads="1"/>
            </p:cNvSpPr>
            <p:nvPr/>
          </p:nvSpPr>
          <p:spPr bwMode="auto">
            <a:xfrm>
              <a:off x="5978" y="13972"/>
              <a:ext cx="462" cy="561"/>
            </a:xfrm>
            <a:prstGeom prst="rect">
              <a:avLst/>
            </a:prstGeom>
            <a:noFill/>
            <a:ln w="9525">
              <a:noFill/>
              <a:miter lim="800000"/>
              <a:headEnd/>
              <a:tailEnd/>
            </a:ln>
          </p:spPr>
          <p:txBody>
            <a:bodyPr/>
            <a:lstStyle/>
            <a:p>
              <a:pPr>
                <a:defRPr/>
              </a:pPr>
              <a:r>
                <a:rPr lang="en-US" sz="2400">
                  <a:solidFill>
                    <a:srgbClr val="0070C0"/>
                  </a:solidFill>
                  <a:latin typeface="+mj-lt"/>
                </a:rPr>
                <a:t>d</a:t>
              </a:r>
              <a:endParaRPr lang="en-US" sz="2800">
                <a:solidFill>
                  <a:srgbClr val="0070C0"/>
                </a:solidFill>
                <a:latin typeface="+mj-lt"/>
              </a:endParaRPr>
            </a:p>
          </p:txBody>
        </p:sp>
        <p:sp>
          <p:nvSpPr>
            <p:cNvPr id="50210" name="Rectangle 32"/>
            <p:cNvSpPr>
              <a:spLocks noChangeArrowheads="1"/>
            </p:cNvSpPr>
            <p:nvPr/>
          </p:nvSpPr>
          <p:spPr bwMode="auto">
            <a:xfrm>
              <a:off x="8428" y="12754"/>
              <a:ext cx="1624" cy="1554"/>
            </a:xfrm>
            <a:prstGeom prst="rect">
              <a:avLst/>
            </a:prstGeom>
            <a:noFill/>
            <a:ln w="381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11" name="Line 33"/>
            <p:cNvSpPr>
              <a:spLocks noChangeShapeType="1"/>
            </p:cNvSpPr>
            <p:nvPr/>
          </p:nvSpPr>
          <p:spPr bwMode="auto">
            <a:xfrm>
              <a:off x="8428" y="12754"/>
              <a:ext cx="1624" cy="1554"/>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2" name="Line 34"/>
            <p:cNvSpPr>
              <a:spLocks noChangeShapeType="1"/>
            </p:cNvSpPr>
            <p:nvPr/>
          </p:nvSpPr>
          <p:spPr bwMode="auto">
            <a:xfrm flipV="1">
              <a:off x="8428" y="12754"/>
              <a:ext cx="1624" cy="1554"/>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3" name="Line 35"/>
            <p:cNvSpPr>
              <a:spLocks noChangeShapeType="1"/>
            </p:cNvSpPr>
            <p:nvPr/>
          </p:nvSpPr>
          <p:spPr bwMode="auto">
            <a:xfrm flipV="1">
              <a:off x="8428" y="11914"/>
              <a:ext cx="826" cy="84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4" name="Line 36"/>
            <p:cNvSpPr>
              <a:spLocks noChangeShapeType="1"/>
            </p:cNvSpPr>
            <p:nvPr/>
          </p:nvSpPr>
          <p:spPr bwMode="auto">
            <a:xfrm flipH="1" flipV="1">
              <a:off x="9226" y="11914"/>
              <a:ext cx="826" cy="84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5" name="Oval 37"/>
            <p:cNvSpPr>
              <a:spLocks noChangeArrowheads="1"/>
            </p:cNvSpPr>
            <p:nvPr/>
          </p:nvSpPr>
          <p:spPr bwMode="auto">
            <a:xfrm>
              <a:off x="9190" y="11872"/>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16" name="Oval 38"/>
            <p:cNvSpPr>
              <a:spLocks noChangeArrowheads="1"/>
            </p:cNvSpPr>
            <p:nvPr/>
          </p:nvSpPr>
          <p:spPr bwMode="auto">
            <a:xfrm>
              <a:off x="9982" y="12698"/>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17" name="Oval 39"/>
            <p:cNvSpPr>
              <a:spLocks noChangeArrowheads="1"/>
            </p:cNvSpPr>
            <p:nvPr/>
          </p:nvSpPr>
          <p:spPr bwMode="auto">
            <a:xfrm>
              <a:off x="10024" y="14238"/>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18" name="Oval 40"/>
            <p:cNvSpPr>
              <a:spLocks noChangeArrowheads="1"/>
            </p:cNvSpPr>
            <p:nvPr/>
          </p:nvSpPr>
          <p:spPr bwMode="auto">
            <a:xfrm>
              <a:off x="8386" y="14238"/>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50219" name="Oval 41"/>
            <p:cNvSpPr>
              <a:spLocks noChangeArrowheads="1"/>
            </p:cNvSpPr>
            <p:nvPr/>
          </p:nvSpPr>
          <p:spPr bwMode="auto">
            <a:xfrm>
              <a:off x="8400" y="12740"/>
              <a:ext cx="84" cy="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endParaRPr lang="en-SG" altLang="en-US" sz="1600">
                <a:solidFill>
                  <a:schemeClr val="tx2"/>
                </a:solidFill>
              </a:endParaRPr>
            </a:p>
          </p:txBody>
        </p:sp>
        <p:sp>
          <p:nvSpPr>
            <p:cNvPr id="44" name="Text Box 42"/>
            <p:cNvSpPr txBox="1">
              <a:spLocks noChangeArrowheads="1"/>
            </p:cNvSpPr>
            <p:nvPr/>
          </p:nvSpPr>
          <p:spPr bwMode="auto">
            <a:xfrm>
              <a:off x="8007" y="12390"/>
              <a:ext cx="406" cy="559"/>
            </a:xfrm>
            <a:prstGeom prst="rect">
              <a:avLst/>
            </a:prstGeom>
            <a:noFill/>
            <a:ln w="9525">
              <a:noFill/>
              <a:miter lim="800000"/>
              <a:headEnd/>
              <a:tailEnd/>
            </a:ln>
          </p:spPr>
          <p:txBody>
            <a:bodyPr/>
            <a:lstStyle/>
            <a:p>
              <a:pPr>
                <a:defRPr/>
              </a:pPr>
              <a:r>
                <a:rPr lang="en-US" sz="2400">
                  <a:solidFill>
                    <a:srgbClr val="0070C0"/>
                  </a:solidFill>
                  <a:latin typeface="+mj-lt"/>
                </a:rPr>
                <a:t>a</a:t>
              </a:r>
              <a:endParaRPr lang="en-US" sz="2800">
                <a:solidFill>
                  <a:srgbClr val="0070C0"/>
                </a:solidFill>
                <a:latin typeface="+mj-lt"/>
              </a:endParaRPr>
            </a:p>
          </p:txBody>
        </p:sp>
        <p:sp>
          <p:nvSpPr>
            <p:cNvPr id="45" name="Text Box 43"/>
            <p:cNvSpPr txBox="1">
              <a:spLocks noChangeArrowheads="1"/>
            </p:cNvSpPr>
            <p:nvPr/>
          </p:nvSpPr>
          <p:spPr bwMode="auto">
            <a:xfrm>
              <a:off x="7953" y="14213"/>
              <a:ext cx="461" cy="561"/>
            </a:xfrm>
            <a:prstGeom prst="rect">
              <a:avLst/>
            </a:prstGeom>
            <a:noFill/>
            <a:ln w="9525">
              <a:noFill/>
              <a:miter lim="800000"/>
              <a:headEnd/>
              <a:tailEnd/>
            </a:ln>
          </p:spPr>
          <p:txBody>
            <a:bodyPr/>
            <a:lstStyle/>
            <a:p>
              <a:pPr>
                <a:defRPr/>
              </a:pPr>
              <a:r>
                <a:rPr lang="en-US" sz="2400">
                  <a:solidFill>
                    <a:srgbClr val="0070C0"/>
                  </a:solidFill>
                  <a:latin typeface="+mj-lt"/>
                </a:rPr>
                <a:t>b</a:t>
              </a:r>
              <a:endParaRPr lang="en-US" sz="2800">
                <a:solidFill>
                  <a:srgbClr val="0070C0"/>
                </a:solidFill>
                <a:latin typeface="+mj-lt"/>
              </a:endParaRPr>
            </a:p>
          </p:txBody>
        </p:sp>
        <p:sp>
          <p:nvSpPr>
            <p:cNvPr id="46" name="Text Box 44"/>
            <p:cNvSpPr txBox="1">
              <a:spLocks noChangeArrowheads="1"/>
            </p:cNvSpPr>
            <p:nvPr/>
          </p:nvSpPr>
          <p:spPr bwMode="auto">
            <a:xfrm>
              <a:off x="9982" y="14238"/>
              <a:ext cx="462" cy="559"/>
            </a:xfrm>
            <a:prstGeom prst="rect">
              <a:avLst/>
            </a:prstGeom>
            <a:noFill/>
            <a:ln w="9525">
              <a:noFill/>
              <a:miter lim="800000"/>
              <a:headEnd/>
              <a:tailEnd/>
            </a:ln>
          </p:spPr>
          <p:txBody>
            <a:bodyPr/>
            <a:lstStyle/>
            <a:p>
              <a:pPr>
                <a:defRPr/>
              </a:pPr>
              <a:r>
                <a:rPr lang="en-US" sz="2400">
                  <a:solidFill>
                    <a:srgbClr val="0070C0"/>
                  </a:solidFill>
                  <a:latin typeface="+mj-lt"/>
                </a:rPr>
                <a:t>c</a:t>
              </a:r>
              <a:endParaRPr lang="en-US" sz="2800">
                <a:solidFill>
                  <a:srgbClr val="0070C0"/>
                </a:solidFill>
                <a:latin typeface="+mj-lt"/>
              </a:endParaRPr>
            </a:p>
          </p:txBody>
        </p:sp>
        <p:sp>
          <p:nvSpPr>
            <p:cNvPr id="47" name="Text Box 45"/>
            <p:cNvSpPr txBox="1">
              <a:spLocks noChangeArrowheads="1"/>
            </p:cNvSpPr>
            <p:nvPr/>
          </p:nvSpPr>
          <p:spPr bwMode="auto">
            <a:xfrm>
              <a:off x="9968" y="12445"/>
              <a:ext cx="462" cy="561"/>
            </a:xfrm>
            <a:prstGeom prst="rect">
              <a:avLst/>
            </a:prstGeom>
            <a:noFill/>
            <a:ln w="9525">
              <a:noFill/>
              <a:miter lim="800000"/>
              <a:headEnd/>
              <a:tailEnd/>
            </a:ln>
          </p:spPr>
          <p:txBody>
            <a:bodyPr/>
            <a:lstStyle/>
            <a:p>
              <a:pPr>
                <a:defRPr/>
              </a:pPr>
              <a:r>
                <a:rPr lang="en-US" sz="2400">
                  <a:solidFill>
                    <a:srgbClr val="0070C0"/>
                  </a:solidFill>
                  <a:latin typeface="+mj-lt"/>
                </a:rPr>
                <a:t>d</a:t>
              </a:r>
              <a:endParaRPr lang="en-US" sz="2800">
                <a:solidFill>
                  <a:srgbClr val="0070C0"/>
                </a:solidFill>
                <a:latin typeface="+mj-lt"/>
              </a:endParaRPr>
            </a:p>
          </p:txBody>
        </p:sp>
        <p:sp>
          <p:nvSpPr>
            <p:cNvPr id="48" name="Text Box 46"/>
            <p:cNvSpPr txBox="1">
              <a:spLocks noChangeArrowheads="1"/>
            </p:cNvSpPr>
            <p:nvPr/>
          </p:nvSpPr>
          <p:spPr bwMode="auto">
            <a:xfrm>
              <a:off x="9002" y="11382"/>
              <a:ext cx="462" cy="559"/>
            </a:xfrm>
            <a:prstGeom prst="rect">
              <a:avLst/>
            </a:prstGeom>
            <a:noFill/>
            <a:ln w="9525">
              <a:noFill/>
              <a:miter lim="800000"/>
              <a:headEnd/>
              <a:tailEnd/>
            </a:ln>
          </p:spPr>
          <p:txBody>
            <a:bodyPr/>
            <a:lstStyle/>
            <a:p>
              <a:pPr>
                <a:defRPr/>
              </a:pPr>
              <a:r>
                <a:rPr lang="en-US" sz="2400">
                  <a:solidFill>
                    <a:srgbClr val="0070C0"/>
                  </a:solidFill>
                  <a:latin typeface="+mj-lt"/>
                </a:rPr>
                <a:t>e</a:t>
              </a:r>
              <a:endParaRPr lang="en-US" sz="2800">
                <a:solidFill>
                  <a:srgbClr val="0070C0"/>
                </a:solidFill>
                <a:latin typeface="+mj-lt"/>
              </a:endParaRPr>
            </a:p>
          </p:txBody>
        </p:sp>
        <p:sp>
          <p:nvSpPr>
            <p:cNvPr id="50225" name="Arc 47"/>
            <p:cNvSpPr>
              <a:spLocks/>
            </p:cNvSpPr>
            <p:nvPr/>
          </p:nvSpPr>
          <p:spPr bwMode="auto">
            <a:xfrm flipV="1">
              <a:off x="9142" y="14280"/>
              <a:ext cx="924" cy="74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26" name="Arc 48"/>
            <p:cNvSpPr>
              <a:spLocks/>
            </p:cNvSpPr>
            <p:nvPr/>
          </p:nvSpPr>
          <p:spPr bwMode="auto">
            <a:xfrm flipH="1" flipV="1">
              <a:off x="8414" y="14294"/>
              <a:ext cx="770" cy="7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Text Box 49"/>
            <p:cNvSpPr txBox="1">
              <a:spLocks noChangeArrowheads="1"/>
            </p:cNvSpPr>
            <p:nvPr/>
          </p:nvSpPr>
          <p:spPr bwMode="auto">
            <a:xfrm>
              <a:off x="2604" y="14588"/>
              <a:ext cx="1092" cy="559"/>
            </a:xfrm>
            <a:prstGeom prst="rect">
              <a:avLst/>
            </a:prstGeom>
            <a:noFill/>
            <a:ln w="9525">
              <a:noFill/>
              <a:miter lim="800000"/>
              <a:headEnd/>
              <a:tailEnd/>
            </a:ln>
          </p:spPr>
          <p:txBody>
            <a:bodyPr/>
            <a:lstStyle/>
            <a:p>
              <a:pPr>
                <a:defRPr/>
              </a:pPr>
              <a:r>
                <a:rPr lang="en-US" sz="2400">
                  <a:solidFill>
                    <a:srgbClr val="0070C0"/>
                  </a:solidFill>
                  <a:latin typeface="+mj-lt"/>
                </a:rPr>
                <a:t>(G</a:t>
              </a:r>
              <a:r>
                <a:rPr lang="en-US" sz="2400" baseline="-25000">
                  <a:solidFill>
                    <a:srgbClr val="0070C0"/>
                  </a:solidFill>
                  <a:latin typeface="+mj-lt"/>
                </a:rPr>
                <a:t>1</a:t>
              </a:r>
              <a:r>
                <a:rPr lang="en-US" sz="2400">
                  <a:solidFill>
                    <a:srgbClr val="0070C0"/>
                  </a:solidFill>
                  <a:latin typeface="+mj-lt"/>
                </a:rPr>
                <a:t>)</a:t>
              </a:r>
              <a:endParaRPr lang="en-US" sz="2800">
                <a:solidFill>
                  <a:srgbClr val="0070C0"/>
                </a:solidFill>
                <a:latin typeface="+mj-lt"/>
              </a:endParaRPr>
            </a:p>
          </p:txBody>
        </p:sp>
        <p:sp>
          <p:nvSpPr>
            <p:cNvPr id="52" name="Text Box 50"/>
            <p:cNvSpPr txBox="1">
              <a:spLocks noChangeArrowheads="1"/>
            </p:cNvSpPr>
            <p:nvPr/>
          </p:nvSpPr>
          <p:spPr bwMode="auto">
            <a:xfrm>
              <a:off x="5711" y="14574"/>
              <a:ext cx="1092" cy="559"/>
            </a:xfrm>
            <a:prstGeom prst="rect">
              <a:avLst/>
            </a:prstGeom>
            <a:noFill/>
            <a:ln w="9525">
              <a:noFill/>
              <a:miter lim="800000"/>
              <a:headEnd/>
              <a:tailEnd/>
            </a:ln>
          </p:spPr>
          <p:txBody>
            <a:bodyPr/>
            <a:lstStyle/>
            <a:p>
              <a:pPr>
                <a:defRPr/>
              </a:pPr>
              <a:r>
                <a:rPr lang="en-US" sz="2400">
                  <a:solidFill>
                    <a:srgbClr val="0070C0"/>
                  </a:solidFill>
                  <a:latin typeface="+mj-lt"/>
                </a:rPr>
                <a:t>(G</a:t>
              </a:r>
              <a:r>
                <a:rPr lang="en-US" sz="2400" baseline="-25000">
                  <a:solidFill>
                    <a:srgbClr val="0070C0"/>
                  </a:solidFill>
                  <a:latin typeface="+mj-lt"/>
                </a:rPr>
                <a:t>2</a:t>
              </a:r>
              <a:r>
                <a:rPr lang="en-US" sz="2400">
                  <a:solidFill>
                    <a:srgbClr val="0070C0"/>
                  </a:solidFill>
                  <a:latin typeface="+mj-lt"/>
                </a:rPr>
                <a:t>)</a:t>
              </a:r>
              <a:endParaRPr lang="en-US" sz="2800">
                <a:solidFill>
                  <a:srgbClr val="0070C0"/>
                </a:solidFill>
                <a:latin typeface="+mj-lt"/>
              </a:endParaRPr>
            </a:p>
          </p:txBody>
        </p:sp>
        <p:sp>
          <p:nvSpPr>
            <p:cNvPr id="53" name="Text Box 51"/>
            <p:cNvSpPr txBox="1">
              <a:spLocks noChangeArrowheads="1"/>
            </p:cNvSpPr>
            <p:nvPr/>
          </p:nvSpPr>
          <p:spPr bwMode="auto">
            <a:xfrm>
              <a:off x="9660" y="14701"/>
              <a:ext cx="1092" cy="559"/>
            </a:xfrm>
            <a:prstGeom prst="rect">
              <a:avLst/>
            </a:prstGeom>
            <a:noFill/>
            <a:ln w="9525">
              <a:noFill/>
              <a:miter lim="800000"/>
              <a:headEnd/>
              <a:tailEnd/>
            </a:ln>
          </p:spPr>
          <p:txBody>
            <a:bodyPr/>
            <a:lstStyle/>
            <a:p>
              <a:pPr>
                <a:defRPr/>
              </a:pPr>
              <a:r>
                <a:rPr lang="en-US" sz="2400">
                  <a:solidFill>
                    <a:srgbClr val="0070C0"/>
                  </a:solidFill>
                  <a:latin typeface="+mj-lt"/>
                </a:rPr>
                <a:t>(G</a:t>
              </a:r>
              <a:r>
                <a:rPr lang="en-US" sz="2400" baseline="-25000">
                  <a:solidFill>
                    <a:srgbClr val="0070C0"/>
                  </a:solidFill>
                  <a:latin typeface="+mj-lt"/>
                </a:rPr>
                <a:t>3</a:t>
              </a:r>
              <a:r>
                <a:rPr lang="en-US" sz="2400">
                  <a:solidFill>
                    <a:srgbClr val="0070C0"/>
                  </a:solidFill>
                  <a:latin typeface="+mj-lt"/>
                </a:rPr>
                <a:t>)</a:t>
              </a:r>
              <a:endParaRPr lang="en-US" sz="2800">
                <a:solidFill>
                  <a:srgbClr val="0070C0"/>
                </a:solidFill>
                <a:latin typeface="+mj-lt"/>
              </a:endParaRPr>
            </a:p>
          </p:txBody>
        </p:sp>
      </p:grpSp>
      <p:sp>
        <p:nvSpPr>
          <p:cNvPr id="50179" name="Rounded Rectangular Callout 53"/>
          <p:cNvSpPr>
            <a:spLocks noChangeArrowheads="1"/>
          </p:cNvSpPr>
          <p:nvPr/>
        </p:nvSpPr>
        <p:spPr bwMode="auto">
          <a:xfrm>
            <a:off x="381000" y="4648200"/>
            <a:ext cx="2514600" cy="1752600"/>
          </a:xfrm>
          <a:prstGeom prst="wedgeRoundRectCallout">
            <a:avLst>
              <a:gd name="adj1" fmla="val -9931"/>
              <a:gd name="adj2" fmla="val -81977"/>
              <a:gd name="adj3" fmla="val 16667"/>
            </a:avLst>
          </a:prstGeom>
          <a:noFill/>
          <a:ln w="2857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just" eaLnBrk="1" hangingPunct="1">
              <a:buClrTx/>
              <a:buSzTx/>
              <a:buFontTx/>
              <a:buNone/>
            </a:pPr>
            <a:r>
              <a:rPr lang="en-US" altLang="en-US" sz="2000" b="0">
                <a:solidFill>
                  <a:srgbClr val="0033CC"/>
                </a:solidFill>
              </a:rPr>
              <a:t>Liên thông và có 2 đỉnh bậc lẻ </a:t>
            </a:r>
            <a:r>
              <a:rPr lang="en-US" altLang="en-US" sz="2000" b="0">
                <a:solidFill>
                  <a:srgbClr val="0033CC"/>
                </a:solidFill>
                <a:sym typeface="Wingdings" pitchFamily="2" charset="2"/>
              </a:rPr>
              <a:t> có đường đi Euler:</a:t>
            </a:r>
          </a:p>
          <a:p>
            <a:pPr algn="just" eaLnBrk="1" hangingPunct="1">
              <a:buClrTx/>
              <a:buSzTx/>
              <a:buFontTx/>
              <a:buNone/>
            </a:pPr>
            <a:r>
              <a:rPr lang="en-US" altLang="en-US" sz="2000" b="0">
                <a:solidFill>
                  <a:srgbClr val="0033CC"/>
                </a:solidFill>
                <a:sym typeface="Wingdings" pitchFamily="2" charset="2"/>
              </a:rPr>
              <a:t> </a:t>
            </a:r>
            <a:r>
              <a:rPr lang="en-US" altLang="en-US">
                <a:solidFill>
                  <a:srgbClr val="0033CC"/>
                </a:solidFill>
                <a:sym typeface="Wingdings" pitchFamily="2" charset="2"/>
              </a:rPr>
              <a:t>bacdaedbc</a:t>
            </a:r>
            <a:endParaRPr lang="en-SG" altLang="en-US" sz="2000">
              <a:solidFill>
                <a:srgbClr val="0033CC"/>
              </a:solidFill>
            </a:endParaRPr>
          </a:p>
        </p:txBody>
      </p:sp>
      <p:sp>
        <p:nvSpPr>
          <p:cNvPr id="50180" name="Rounded Rectangular Callout 54"/>
          <p:cNvSpPr>
            <a:spLocks noChangeArrowheads="1"/>
          </p:cNvSpPr>
          <p:nvPr/>
        </p:nvSpPr>
        <p:spPr bwMode="auto">
          <a:xfrm flipH="1">
            <a:off x="6096000" y="4648200"/>
            <a:ext cx="2743200" cy="1905000"/>
          </a:xfrm>
          <a:prstGeom prst="wedgeRoundRectCallout">
            <a:avLst>
              <a:gd name="adj1" fmla="val 18833"/>
              <a:gd name="adj2" fmla="val -80093"/>
              <a:gd name="adj3" fmla="val 16667"/>
            </a:avLst>
          </a:prstGeom>
          <a:noFill/>
          <a:ln w="2857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just" eaLnBrk="1" hangingPunct="1">
              <a:buClrTx/>
              <a:buSzTx/>
              <a:buFontTx/>
              <a:buNone/>
            </a:pPr>
            <a:r>
              <a:rPr lang="en-US" altLang="en-US" sz="2000" b="0">
                <a:solidFill>
                  <a:srgbClr val="0033CC"/>
                </a:solidFill>
              </a:rPr>
              <a:t>Liên thông và các đỉnh đều có bậc chẵn. Suy ra</a:t>
            </a:r>
            <a:r>
              <a:rPr lang="en-US" altLang="en-US" sz="2000" b="0">
                <a:solidFill>
                  <a:srgbClr val="0033CC"/>
                </a:solidFill>
                <a:sym typeface="Wingdings" pitchFamily="2" charset="2"/>
              </a:rPr>
              <a:t> có chu trình Euler:</a:t>
            </a:r>
          </a:p>
          <a:p>
            <a:pPr algn="just" eaLnBrk="1" hangingPunct="1">
              <a:buClrTx/>
              <a:buSzTx/>
              <a:buFontTx/>
              <a:buNone/>
            </a:pPr>
            <a:r>
              <a:rPr lang="en-US" altLang="en-US" sz="2000" b="0">
                <a:solidFill>
                  <a:srgbClr val="0033CC"/>
                </a:solidFill>
                <a:sym typeface="Wingdings" pitchFamily="2" charset="2"/>
              </a:rPr>
              <a:t>   </a:t>
            </a:r>
            <a:r>
              <a:rPr lang="en-US" altLang="en-US">
                <a:solidFill>
                  <a:srgbClr val="0033CC"/>
                </a:solidFill>
                <a:sym typeface="Wingdings" pitchFamily="2" charset="2"/>
              </a:rPr>
              <a:t>bacdaedbcb</a:t>
            </a:r>
            <a:endParaRPr lang="en-SG" altLang="en-US" sz="2000">
              <a:solidFill>
                <a:srgbClr val="0033CC"/>
              </a:solidFill>
            </a:endParaRPr>
          </a:p>
        </p:txBody>
      </p:sp>
      <p:sp>
        <p:nvSpPr>
          <p:cNvPr id="50181" name="Rounded Rectangular Callout 55"/>
          <p:cNvSpPr>
            <a:spLocks noChangeArrowheads="1"/>
          </p:cNvSpPr>
          <p:nvPr/>
        </p:nvSpPr>
        <p:spPr bwMode="auto">
          <a:xfrm flipH="1">
            <a:off x="3352800" y="5181600"/>
            <a:ext cx="2514600" cy="1371600"/>
          </a:xfrm>
          <a:prstGeom prst="wedgeRoundRectCallout">
            <a:avLst>
              <a:gd name="adj1" fmla="val 14514"/>
              <a:gd name="adj2" fmla="val -122310"/>
              <a:gd name="adj3" fmla="val 16667"/>
            </a:avLst>
          </a:prstGeom>
          <a:noFill/>
          <a:ln w="2857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eaLnBrk="1" hangingPunct="1">
              <a:buClrTx/>
              <a:buSzTx/>
              <a:buFontTx/>
              <a:buNone/>
            </a:pPr>
            <a:r>
              <a:rPr lang="en-US" altLang="en-US" sz="2000" b="0">
                <a:solidFill>
                  <a:srgbClr val="0033CC"/>
                </a:solidFill>
                <a:sym typeface="Wingdings" pitchFamily="2" charset="2"/>
              </a:rPr>
              <a:t>Có đường đi Euler:</a:t>
            </a:r>
          </a:p>
          <a:p>
            <a:pPr eaLnBrk="1" hangingPunct="1">
              <a:buClrTx/>
              <a:buSzTx/>
              <a:buFontTx/>
              <a:buNone/>
            </a:pPr>
            <a:r>
              <a:rPr lang="en-US" altLang="en-US">
                <a:solidFill>
                  <a:srgbClr val="0033CC"/>
                </a:solidFill>
                <a:sym typeface="Wingdings" pitchFamily="2" charset="2"/>
              </a:rPr>
              <a:t>bacbd</a:t>
            </a:r>
            <a:endParaRPr lang="en-SG" altLang="en-US">
              <a:solidFill>
                <a:srgbClr val="0033CC"/>
              </a:solidFill>
            </a:endParaRPr>
          </a:p>
        </p:txBody>
      </p:sp>
      <p:sp>
        <p:nvSpPr>
          <p:cNvPr id="55" name="TextBox 54"/>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Ví dụ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50180" grpId="0" animBg="1"/>
      <p:bldP spid="501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a:xfrm>
            <a:off x="152400" y="1066800"/>
            <a:ext cx="8763000" cy="3733800"/>
          </a:xfrm>
        </p:spPr>
        <p:txBody>
          <a:bodyPr/>
          <a:lstStyle/>
          <a:p>
            <a:pPr marL="0" indent="0">
              <a:spcBef>
                <a:spcPts val="1200"/>
              </a:spcBef>
              <a:spcAft>
                <a:spcPts val="1200"/>
              </a:spcAft>
              <a:buFont typeface="Wingdings" pitchFamily="2" charset="2"/>
              <a:buNone/>
            </a:pPr>
            <a:r>
              <a:rPr lang="en-US" altLang="en-US">
                <a:solidFill>
                  <a:srgbClr val="0070C0"/>
                </a:solidFill>
              </a:rPr>
              <a:t>Dùng để tìm chu trình Euler của đồ thị từ một đỉnh bất kỳ, ta áp dụng 2 quy tắc sau:</a:t>
            </a:r>
          </a:p>
          <a:p>
            <a:pPr marL="0" indent="0">
              <a:spcBef>
                <a:spcPts val="1200"/>
              </a:spcBef>
              <a:spcAft>
                <a:spcPts val="1200"/>
              </a:spcAft>
              <a:buFont typeface="Wingdings" pitchFamily="2" charset="2"/>
              <a:buNone/>
            </a:pPr>
            <a:r>
              <a:rPr lang="en-US" altLang="en-US" b="1">
                <a:solidFill>
                  <a:srgbClr val="0000FF"/>
                </a:solidFill>
              </a:rPr>
              <a:t>Quy tắc 1. </a:t>
            </a:r>
            <a:r>
              <a:rPr lang="en-US" altLang="en-US"/>
              <a:t>Xóa các cạnh đã đi qua và các đỉnh cô lập nếu có</a:t>
            </a:r>
          </a:p>
          <a:p>
            <a:pPr marL="0" indent="0">
              <a:spcBef>
                <a:spcPts val="1200"/>
              </a:spcBef>
              <a:spcAft>
                <a:spcPts val="1200"/>
              </a:spcAft>
              <a:buFont typeface="Wingdings" pitchFamily="2" charset="2"/>
              <a:buNone/>
            </a:pPr>
            <a:r>
              <a:rPr lang="en-US" altLang="en-US" b="1">
                <a:solidFill>
                  <a:srgbClr val="0000FF"/>
                </a:solidFill>
              </a:rPr>
              <a:t>Quy tắc 2. </a:t>
            </a:r>
            <a:r>
              <a:rPr lang="en-US" altLang="en-US">
                <a:cs typeface="Arial" charset="0"/>
              </a:rPr>
              <a:t>Không bao giờ đi qua một cầu trừ khi không còn cách đi nào khác.</a:t>
            </a:r>
          </a:p>
        </p:txBody>
      </p:sp>
      <p:sp>
        <p:nvSpPr>
          <p:cNvPr id="6" name="TextBox 5"/>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Thuật toán Fleurey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Line 5"/>
          <p:cNvSpPr>
            <a:spLocks noChangeShapeType="1"/>
          </p:cNvSpPr>
          <p:nvPr/>
        </p:nvSpPr>
        <p:spPr bwMode="auto">
          <a:xfrm flipV="1">
            <a:off x="1981200" y="2768600"/>
            <a:ext cx="13716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3" name="Line 9"/>
          <p:cNvSpPr>
            <a:spLocks noChangeShapeType="1"/>
          </p:cNvSpPr>
          <p:nvPr/>
        </p:nvSpPr>
        <p:spPr bwMode="auto">
          <a:xfrm>
            <a:off x="3352800" y="2768600"/>
            <a:ext cx="16764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2"/>
          <p:cNvSpPr>
            <a:spLocks noChangeShapeType="1"/>
          </p:cNvSpPr>
          <p:nvPr/>
        </p:nvSpPr>
        <p:spPr bwMode="auto">
          <a:xfrm>
            <a:off x="5029200" y="2768600"/>
            <a:ext cx="19050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Line 13"/>
          <p:cNvSpPr>
            <a:spLocks noChangeShapeType="1"/>
          </p:cNvSpPr>
          <p:nvPr/>
        </p:nvSpPr>
        <p:spPr bwMode="auto">
          <a:xfrm>
            <a:off x="3352800" y="2768600"/>
            <a:ext cx="0" cy="14478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9" name="Line 15"/>
          <p:cNvSpPr>
            <a:spLocks noChangeShapeType="1"/>
          </p:cNvSpPr>
          <p:nvPr/>
        </p:nvSpPr>
        <p:spPr bwMode="auto">
          <a:xfrm>
            <a:off x="5029200" y="2768600"/>
            <a:ext cx="0" cy="13716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2" name="Line 18"/>
          <p:cNvSpPr>
            <a:spLocks noChangeShapeType="1"/>
          </p:cNvSpPr>
          <p:nvPr/>
        </p:nvSpPr>
        <p:spPr bwMode="auto">
          <a:xfrm>
            <a:off x="3276600" y="4216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7" name="Line 23"/>
          <p:cNvSpPr>
            <a:spLocks noChangeShapeType="1"/>
          </p:cNvSpPr>
          <p:nvPr/>
        </p:nvSpPr>
        <p:spPr bwMode="auto">
          <a:xfrm flipV="1">
            <a:off x="1981200" y="4246563"/>
            <a:ext cx="1371600" cy="46037"/>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9" name="Line 25"/>
          <p:cNvSpPr>
            <a:spLocks noChangeShapeType="1"/>
          </p:cNvSpPr>
          <p:nvPr/>
        </p:nvSpPr>
        <p:spPr bwMode="auto">
          <a:xfrm>
            <a:off x="1981200" y="2768600"/>
            <a:ext cx="1371600" cy="15240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1" name="Line 27"/>
          <p:cNvSpPr>
            <a:spLocks noChangeShapeType="1"/>
          </p:cNvSpPr>
          <p:nvPr/>
        </p:nvSpPr>
        <p:spPr bwMode="auto">
          <a:xfrm flipH="1">
            <a:off x="1981200" y="2844800"/>
            <a:ext cx="1371600" cy="14478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3" name="Line 29"/>
          <p:cNvSpPr>
            <a:spLocks noChangeShapeType="1"/>
          </p:cNvSpPr>
          <p:nvPr/>
        </p:nvSpPr>
        <p:spPr bwMode="auto">
          <a:xfrm flipH="1">
            <a:off x="5029200" y="2768600"/>
            <a:ext cx="1905000" cy="14478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75" name="Line 51"/>
          <p:cNvSpPr>
            <a:spLocks noChangeShapeType="1"/>
          </p:cNvSpPr>
          <p:nvPr/>
        </p:nvSpPr>
        <p:spPr bwMode="auto">
          <a:xfrm>
            <a:off x="5029200" y="2844800"/>
            <a:ext cx="1905000" cy="13716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76" name="Text Box 52"/>
          <p:cNvSpPr txBox="1">
            <a:spLocks noChangeArrowheads="1"/>
          </p:cNvSpPr>
          <p:nvPr/>
        </p:nvSpPr>
        <p:spPr bwMode="auto">
          <a:xfrm>
            <a:off x="1600200" y="2235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a</a:t>
            </a:r>
          </a:p>
        </p:txBody>
      </p:sp>
      <p:sp>
        <p:nvSpPr>
          <p:cNvPr id="103481" name="Text Box 57"/>
          <p:cNvSpPr txBox="1">
            <a:spLocks noChangeArrowheads="1"/>
          </p:cNvSpPr>
          <p:nvPr/>
        </p:nvSpPr>
        <p:spPr bwMode="auto">
          <a:xfrm>
            <a:off x="3184525" y="22240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b</a:t>
            </a:r>
          </a:p>
        </p:txBody>
      </p:sp>
      <p:sp>
        <p:nvSpPr>
          <p:cNvPr id="103482" name="Text Box 58"/>
          <p:cNvSpPr txBox="1">
            <a:spLocks noChangeArrowheads="1"/>
          </p:cNvSpPr>
          <p:nvPr/>
        </p:nvSpPr>
        <p:spPr bwMode="auto">
          <a:xfrm>
            <a:off x="4695824" y="2255838"/>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c</a:t>
            </a:r>
          </a:p>
        </p:txBody>
      </p:sp>
      <p:sp>
        <p:nvSpPr>
          <p:cNvPr id="103483" name="Text Box 59"/>
          <p:cNvSpPr txBox="1">
            <a:spLocks noChangeArrowheads="1"/>
          </p:cNvSpPr>
          <p:nvPr/>
        </p:nvSpPr>
        <p:spPr bwMode="auto">
          <a:xfrm>
            <a:off x="6842125" y="22240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d</a:t>
            </a:r>
          </a:p>
        </p:txBody>
      </p:sp>
      <p:sp>
        <p:nvSpPr>
          <p:cNvPr id="103484" name="Text Box 60"/>
          <p:cNvSpPr txBox="1">
            <a:spLocks noChangeArrowheads="1"/>
          </p:cNvSpPr>
          <p:nvPr/>
        </p:nvSpPr>
        <p:spPr bwMode="auto">
          <a:xfrm>
            <a:off x="7086600" y="3999830"/>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e</a:t>
            </a:r>
          </a:p>
        </p:txBody>
      </p:sp>
      <p:sp>
        <p:nvSpPr>
          <p:cNvPr id="103485" name="Text Box 61"/>
          <p:cNvSpPr txBox="1">
            <a:spLocks noChangeArrowheads="1"/>
          </p:cNvSpPr>
          <p:nvPr/>
        </p:nvSpPr>
        <p:spPr bwMode="auto">
          <a:xfrm>
            <a:off x="5013325" y="42052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f</a:t>
            </a:r>
          </a:p>
        </p:txBody>
      </p:sp>
      <p:sp>
        <p:nvSpPr>
          <p:cNvPr id="103486" name="Text Box 62"/>
          <p:cNvSpPr txBox="1">
            <a:spLocks noChangeArrowheads="1"/>
          </p:cNvSpPr>
          <p:nvPr/>
        </p:nvSpPr>
        <p:spPr bwMode="auto">
          <a:xfrm>
            <a:off x="3336925" y="42814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g</a:t>
            </a:r>
          </a:p>
        </p:txBody>
      </p:sp>
      <p:sp>
        <p:nvSpPr>
          <p:cNvPr id="103487" name="Text Box 63"/>
          <p:cNvSpPr txBox="1">
            <a:spLocks noChangeArrowheads="1"/>
          </p:cNvSpPr>
          <p:nvPr/>
        </p:nvSpPr>
        <p:spPr bwMode="auto">
          <a:xfrm>
            <a:off x="1902911" y="4333082"/>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r>
              <a:rPr lang="en-US" altLang="en-US" sz="1600">
                <a:solidFill>
                  <a:srgbClr val="003366"/>
                </a:solidFill>
                <a:cs typeface="Arial" charset="0"/>
              </a:rPr>
              <a:t>h</a:t>
            </a:r>
          </a:p>
        </p:txBody>
      </p:sp>
      <p:sp>
        <p:nvSpPr>
          <p:cNvPr id="52245" name="Text Box 65"/>
          <p:cNvSpPr txBox="1">
            <a:spLocks noChangeArrowheads="1"/>
          </p:cNvSpPr>
          <p:nvPr/>
        </p:nvSpPr>
        <p:spPr bwMode="auto">
          <a:xfrm>
            <a:off x="5546725" y="52578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eaLnBrk="1" hangingPunct="1">
              <a:spcBef>
                <a:spcPct val="0"/>
              </a:spcBef>
              <a:buClrTx/>
              <a:buSzTx/>
              <a:buFontTx/>
              <a:buNone/>
            </a:pPr>
            <a:endParaRPr lang="vi-VN" altLang="en-US" sz="1600">
              <a:solidFill>
                <a:srgbClr val="003366"/>
              </a:solidFill>
              <a:cs typeface="Arial" charset="0"/>
            </a:endParaRPr>
          </a:p>
        </p:txBody>
      </p:sp>
      <p:sp>
        <p:nvSpPr>
          <p:cNvPr id="52246" name="Slide Number Placeholder 25"/>
          <p:cNvSpPr>
            <a:spLocks noGrp="1"/>
          </p:cNvSpPr>
          <p:nvPr>
            <p:ph type="sldNum" sz="quarter" idx="4294967295"/>
          </p:nvPr>
        </p:nvSpPr>
        <p:spPr bwMode="auto">
          <a:xfrm>
            <a:off x="3429000" y="6556375"/>
            <a:ext cx="21336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fld id="{B1887DF8-39DF-4AD6-A7CD-7C3B43F80799}" type="slidenum">
              <a:rPr lang="en-US" altLang="en-US" sz="1600">
                <a:solidFill>
                  <a:srgbClr val="FFFFFF"/>
                </a:solidFill>
              </a:rPr>
              <a:pPr algn="ctr">
                <a:spcBef>
                  <a:spcPct val="50000"/>
                </a:spcBef>
                <a:buClrTx/>
                <a:buSzTx/>
                <a:buFontTx/>
                <a:buNone/>
              </a:pPr>
              <a:t>44</a:t>
            </a:fld>
            <a:endParaRPr lang="en-US" altLang="en-US" sz="1600">
              <a:solidFill>
                <a:srgbClr val="FFFFFF"/>
              </a:solidFill>
            </a:endParaRPr>
          </a:p>
        </p:txBody>
      </p:sp>
      <p:sp>
        <p:nvSpPr>
          <p:cNvPr id="27" name="Line 23"/>
          <p:cNvSpPr>
            <a:spLocks noChangeShapeType="1"/>
          </p:cNvSpPr>
          <p:nvPr/>
        </p:nvSpPr>
        <p:spPr bwMode="auto">
          <a:xfrm flipV="1">
            <a:off x="3352800" y="4216400"/>
            <a:ext cx="1676400" cy="46038"/>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3"/>
          <p:cNvSpPr>
            <a:spLocks noChangeShapeType="1"/>
          </p:cNvSpPr>
          <p:nvPr/>
        </p:nvSpPr>
        <p:spPr bwMode="auto">
          <a:xfrm>
            <a:off x="5029200" y="4186238"/>
            <a:ext cx="1828800" cy="46037"/>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Oval 29"/>
          <p:cNvSpPr/>
          <p:nvPr/>
        </p:nvSpPr>
        <p:spPr>
          <a:xfrm>
            <a:off x="1828800" y="26162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1" name="Oval 30"/>
          <p:cNvSpPr/>
          <p:nvPr/>
        </p:nvSpPr>
        <p:spPr>
          <a:xfrm>
            <a:off x="1905000" y="40640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2" name="Oval 31"/>
          <p:cNvSpPr/>
          <p:nvPr/>
        </p:nvSpPr>
        <p:spPr>
          <a:xfrm>
            <a:off x="3200400" y="26162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3" name="Oval 32"/>
          <p:cNvSpPr/>
          <p:nvPr/>
        </p:nvSpPr>
        <p:spPr>
          <a:xfrm>
            <a:off x="3200400" y="40640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4" name="Oval 33"/>
          <p:cNvSpPr/>
          <p:nvPr/>
        </p:nvSpPr>
        <p:spPr>
          <a:xfrm>
            <a:off x="4876800" y="26162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5" name="Oval 34"/>
          <p:cNvSpPr/>
          <p:nvPr/>
        </p:nvSpPr>
        <p:spPr>
          <a:xfrm>
            <a:off x="4876800" y="39878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6" name="Oval 35"/>
          <p:cNvSpPr/>
          <p:nvPr/>
        </p:nvSpPr>
        <p:spPr>
          <a:xfrm>
            <a:off x="6705600" y="26162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7" name="Oval 36"/>
          <p:cNvSpPr/>
          <p:nvPr/>
        </p:nvSpPr>
        <p:spPr>
          <a:xfrm>
            <a:off x="6705600" y="40640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solidFill>
                <a:srgbClr val="FFFFFF"/>
              </a:solidFill>
            </a:endParaRPr>
          </a:p>
        </p:txBody>
      </p:sp>
      <p:sp>
        <p:nvSpPr>
          <p:cNvPr id="3" name="TextBox 2"/>
          <p:cNvSpPr txBox="1"/>
          <p:nvPr/>
        </p:nvSpPr>
        <p:spPr>
          <a:xfrm>
            <a:off x="107950" y="1103313"/>
            <a:ext cx="8731250" cy="954087"/>
          </a:xfrm>
          <a:prstGeom prst="rect">
            <a:avLst/>
          </a:prstGeom>
          <a:noFill/>
        </p:spPr>
        <p:txBody>
          <a:bodyPr>
            <a:spAutoFit/>
          </a:bodyPr>
          <a:lstStyle/>
          <a:p>
            <a:pPr algn="just">
              <a:defRPr/>
            </a:pPr>
            <a:r>
              <a:rPr lang="en-US" sz="2800">
                <a:solidFill>
                  <a:srgbClr val="0000FF"/>
                </a:solidFill>
                <a:latin typeface="+mn-lt"/>
              </a:rPr>
              <a:t>Ví dụ. </a:t>
            </a:r>
            <a:r>
              <a:rPr lang="en-US" sz="2800" b="0">
                <a:solidFill>
                  <a:schemeClr val="tx1"/>
                </a:solidFill>
                <a:latin typeface="+mn-lt"/>
              </a:rPr>
              <a:t>Đồ thị sau có là đồ thị Euler không. Nếu có, hãy tìm một chu trình Euler</a:t>
            </a:r>
          </a:p>
        </p:txBody>
      </p:sp>
      <p:sp>
        <p:nvSpPr>
          <p:cNvPr id="38" name="TextBox 37"/>
          <p:cNvSpPr txBox="1"/>
          <p:nvPr/>
        </p:nvSpPr>
        <p:spPr>
          <a:xfrm>
            <a:off x="95250" y="4765675"/>
            <a:ext cx="8732838" cy="1446213"/>
          </a:xfrm>
          <a:prstGeom prst="rect">
            <a:avLst/>
          </a:prstGeom>
          <a:noFill/>
        </p:spPr>
        <p:txBody>
          <a:bodyPr>
            <a:spAutoFit/>
          </a:bodyPr>
          <a:lstStyle/>
          <a:p>
            <a:pPr algn="just">
              <a:defRPr/>
            </a:pPr>
            <a:r>
              <a:rPr lang="en-US" sz="2800">
                <a:solidFill>
                  <a:srgbClr val="0000FF"/>
                </a:solidFill>
                <a:latin typeface="+mn-lt"/>
              </a:rPr>
              <a:t>Đáp án. </a:t>
            </a:r>
            <a:r>
              <a:rPr lang="en-US" sz="2800" b="0">
                <a:solidFill>
                  <a:schemeClr val="tx1"/>
                </a:solidFill>
                <a:latin typeface="+mn-lt"/>
              </a:rPr>
              <a:t>Chu trình Euler là: </a:t>
            </a:r>
          </a:p>
          <a:p>
            <a:pPr algn="just">
              <a:defRPr/>
            </a:pPr>
            <a:r>
              <a:rPr lang="en-US" altLang="en-US" sz="4000">
                <a:solidFill>
                  <a:srgbClr val="0000FF"/>
                </a:solidFill>
                <a:latin typeface="+mn-lt"/>
              </a:rPr>
              <a:t>           </a:t>
            </a:r>
            <a:r>
              <a:rPr lang="en-US" altLang="en-US" sz="4000">
                <a:solidFill>
                  <a:srgbClr val="003366"/>
                </a:solidFill>
              </a:rPr>
              <a:t>a b c f d c e f g h b g 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wipe(left)">
                                      <p:cBhvr>
                                        <p:cTn id="7" dur="500"/>
                                        <p:tgtEl>
                                          <p:spTgt spid="1034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433"/>
                                        </p:tgtEl>
                                        <p:attrNameLst>
                                          <p:attrName>style.visibility</p:attrName>
                                        </p:attrNameLst>
                                      </p:cBhvr>
                                      <p:to>
                                        <p:strVal val="visible"/>
                                      </p:to>
                                    </p:set>
                                    <p:animEffect transition="in" filter="wipe(left)">
                                      <p:cBhvr>
                                        <p:cTn id="10" dur="500"/>
                                        <p:tgtEl>
                                          <p:spTgt spid="10343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3436"/>
                                        </p:tgtEl>
                                        <p:attrNameLst>
                                          <p:attrName>style.visibility</p:attrName>
                                        </p:attrNameLst>
                                      </p:cBhvr>
                                      <p:to>
                                        <p:strVal val="visible"/>
                                      </p:to>
                                    </p:set>
                                    <p:animEffect transition="in" filter="wipe(left)">
                                      <p:cBhvr>
                                        <p:cTn id="13" dur="500"/>
                                        <p:tgtEl>
                                          <p:spTgt spid="10343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3437"/>
                                        </p:tgtEl>
                                        <p:attrNameLst>
                                          <p:attrName>style.visibility</p:attrName>
                                        </p:attrNameLst>
                                      </p:cBhvr>
                                      <p:to>
                                        <p:strVal val="visible"/>
                                      </p:to>
                                    </p:set>
                                    <p:animEffect transition="in" filter="wipe(left)">
                                      <p:cBhvr>
                                        <p:cTn id="16" dur="500"/>
                                        <p:tgtEl>
                                          <p:spTgt spid="10343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3439"/>
                                        </p:tgtEl>
                                        <p:attrNameLst>
                                          <p:attrName>style.visibility</p:attrName>
                                        </p:attrNameLst>
                                      </p:cBhvr>
                                      <p:to>
                                        <p:strVal val="visible"/>
                                      </p:to>
                                    </p:set>
                                    <p:animEffect transition="in" filter="wipe(left)">
                                      <p:cBhvr>
                                        <p:cTn id="19" dur="500"/>
                                        <p:tgtEl>
                                          <p:spTgt spid="10343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3442"/>
                                        </p:tgtEl>
                                        <p:attrNameLst>
                                          <p:attrName>style.visibility</p:attrName>
                                        </p:attrNameLst>
                                      </p:cBhvr>
                                      <p:to>
                                        <p:strVal val="visible"/>
                                      </p:to>
                                    </p:set>
                                    <p:animEffect transition="in" filter="wipe(left)">
                                      <p:cBhvr>
                                        <p:cTn id="22" dur="500"/>
                                        <p:tgtEl>
                                          <p:spTgt spid="10344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3447"/>
                                        </p:tgtEl>
                                        <p:attrNameLst>
                                          <p:attrName>style.visibility</p:attrName>
                                        </p:attrNameLst>
                                      </p:cBhvr>
                                      <p:to>
                                        <p:strVal val="visible"/>
                                      </p:to>
                                    </p:set>
                                    <p:animEffect transition="in" filter="wipe(left)">
                                      <p:cBhvr>
                                        <p:cTn id="25" dur="500"/>
                                        <p:tgtEl>
                                          <p:spTgt spid="10344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3449"/>
                                        </p:tgtEl>
                                        <p:attrNameLst>
                                          <p:attrName>style.visibility</p:attrName>
                                        </p:attrNameLst>
                                      </p:cBhvr>
                                      <p:to>
                                        <p:strVal val="visible"/>
                                      </p:to>
                                    </p:set>
                                    <p:animEffect transition="in" filter="wipe(left)">
                                      <p:cBhvr>
                                        <p:cTn id="28" dur="500"/>
                                        <p:tgtEl>
                                          <p:spTgt spid="10344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3451"/>
                                        </p:tgtEl>
                                        <p:attrNameLst>
                                          <p:attrName>style.visibility</p:attrName>
                                        </p:attrNameLst>
                                      </p:cBhvr>
                                      <p:to>
                                        <p:strVal val="visible"/>
                                      </p:to>
                                    </p:set>
                                    <p:animEffect transition="in" filter="wipe(left)">
                                      <p:cBhvr>
                                        <p:cTn id="31" dur="500"/>
                                        <p:tgtEl>
                                          <p:spTgt spid="1034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3453"/>
                                        </p:tgtEl>
                                        <p:attrNameLst>
                                          <p:attrName>style.visibility</p:attrName>
                                        </p:attrNameLst>
                                      </p:cBhvr>
                                      <p:to>
                                        <p:strVal val="visible"/>
                                      </p:to>
                                    </p:set>
                                    <p:animEffect transition="in" filter="wipe(left)">
                                      <p:cBhvr>
                                        <p:cTn id="34" dur="500"/>
                                        <p:tgtEl>
                                          <p:spTgt spid="10345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3475"/>
                                        </p:tgtEl>
                                        <p:attrNameLst>
                                          <p:attrName>style.visibility</p:attrName>
                                        </p:attrNameLst>
                                      </p:cBhvr>
                                      <p:to>
                                        <p:strVal val="visible"/>
                                      </p:to>
                                    </p:set>
                                    <p:animEffect transition="in" filter="wipe(left)">
                                      <p:cBhvr>
                                        <p:cTn id="37" dur="500"/>
                                        <p:tgtEl>
                                          <p:spTgt spid="10347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3476"/>
                                        </p:tgtEl>
                                        <p:attrNameLst>
                                          <p:attrName>style.visibility</p:attrName>
                                        </p:attrNameLst>
                                      </p:cBhvr>
                                      <p:to>
                                        <p:strVal val="visible"/>
                                      </p:to>
                                    </p:set>
                                    <p:animEffect transition="in" filter="wipe(left)">
                                      <p:cBhvr>
                                        <p:cTn id="40" dur="500"/>
                                        <p:tgtEl>
                                          <p:spTgt spid="10347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3481"/>
                                        </p:tgtEl>
                                        <p:attrNameLst>
                                          <p:attrName>style.visibility</p:attrName>
                                        </p:attrNameLst>
                                      </p:cBhvr>
                                      <p:to>
                                        <p:strVal val="visible"/>
                                      </p:to>
                                    </p:set>
                                    <p:animEffect transition="in" filter="wipe(left)">
                                      <p:cBhvr>
                                        <p:cTn id="43" dur="500"/>
                                        <p:tgtEl>
                                          <p:spTgt spid="10348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03482"/>
                                        </p:tgtEl>
                                        <p:attrNameLst>
                                          <p:attrName>style.visibility</p:attrName>
                                        </p:attrNameLst>
                                      </p:cBhvr>
                                      <p:to>
                                        <p:strVal val="visible"/>
                                      </p:to>
                                    </p:set>
                                    <p:animEffect transition="in" filter="wipe(left)">
                                      <p:cBhvr>
                                        <p:cTn id="46" dur="500"/>
                                        <p:tgtEl>
                                          <p:spTgt spid="10348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3483"/>
                                        </p:tgtEl>
                                        <p:attrNameLst>
                                          <p:attrName>style.visibility</p:attrName>
                                        </p:attrNameLst>
                                      </p:cBhvr>
                                      <p:to>
                                        <p:strVal val="visible"/>
                                      </p:to>
                                    </p:set>
                                    <p:animEffect transition="in" filter="wipe(left)">
                                      <p:cBhvr>
                                        <p:cTn id="49" dur="500"/>
                                        <p:tgtEl>
                                          <p:spTgt spid="10348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03484"/>
                                        </p:tgtEl>
                                        <p:attrNameLst>
                                          <p:attrName>style.visibility</p:attrName>
                                        </p:attrNameLst>
                                      </p:cBhvr>
                                      <p:to>
                                        <p:strVal val="visible"/>
                                      </p:to>
                                    </p:set>
                                    <p:animEffect transition="in" filter="wipe(left)">
                                      <p:cBhvr>
                                        <p:cTn id="52" dur="500"/>
                                        <p:tgtEl>
                                          <p:spTgt spid="10348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3485"/>
                                        </p:tgtEl>
                                        <p:attrNameLst>
                                          <p:attrName>style.visibility</p:attrName>
                                        </p:attrNameLst>
                                      </p:cBhvr>
                                      <p:to>
                                        <p:strVal val="visible"/>
                                      </p:to>
                                    </p:set>
                                    <p:animEffect transition="in" filter="wipe(left)">
                                      <p:cBhvr>
                                        <p:cTn id="55" dur="500"/>
                                        <p:tgtEl>
                                          <p:spTgt spid="10348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3486"/>
                                        </p:tgtEl>
                                        <p:attrNameLst>
                                          <p:attrName>style.visibility</p:attrName>
                                        </p:attrNameLst>
                                      </p:cBhvr>
                                      <p:to>
                                        <p:strVal val="visible"/>
                                      </p:to>
                                    </p:set>
                                    <p:animEffect transition="in" filter="wipe(left)">
                                      <p:cBhvr>
                                        <p:cTn id="58" dur="500"/>
                                        <p:tgtEl>
                                          <p:spTgt spid="10348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03487"/>
                                        </p:tgtEl>
                                        <p:attrNameLst>
                                          <p:attrName>style.visibility</p:attrName>
                                        </p:attrNameLst>
                                      </p:cBhvr>
                                      <p:to>
                                        <p:strVal val="visible"/>
                                      </p:to>
                                    </p:set>
                                    <p:animEffect transition="in" filter="wipe(left)">
                                      <p:cBhvr>
                                        <p:cTn id="61" dur="500"/>
                                        <p:tgtEl>
                                          <p:spTgt spid="10348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500"/>
                                        <p:tgtEl>
                                          <p:spTgt spid="2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500"/>
                                        <p:tgtEl>
                                          <p:spTgt spid="3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left)">
                                      <p:cBhvr>
                                        <p:cTn id="91" dur="500"/>
                                        <p:tgtEl>
                                          <p:spTgt spid="3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1"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1"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down)">
                                      <p:cBhvr>
                                        <p:cTn id="101" dur="500"/>
                                        <p:tgtEl>
                                          <p:spTgt spid="3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xit" presetSubtype="10" fill="hold" grpId="1" nodeType="clickEffect">
                                  <p:stCondLst>
                                    <p:cond delay="0"/>
                                  </p:stCondLst>
                                  <p:childTnLst>
                                    <p:animEffect transition="out" filter="blinds(horizontal)">
                                      <p:cBhvr>
                                        <p:cTn id="105" dur="500"/>
                                        <p:tgtEl>
                                          <p:spTgt spid="103429"/>
                                        </p:tgtEl>
                                      </p:cBhvr>
                                    </p:animEffect>
                                    <p:set>
                                      <p:cBhvr>
                                        <p:cTn id="106" dur="1" fill="hold">
                                          <p:stCondLst>
                                            <p:cond delay="499"/>
                                          </p:stCondLst>
                                        </p:cTn>
                                        <p:tgtEl>
                                          <p:spTgt spid="103429"/>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1"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down)">
                                      <p:cBhvr>
                                        <p:cTn id="111" dur="500"/>
                                        <p:tgtEl>
                                          <p:spTgt spid="3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103433"/>
                                        </p:tgtEl>
                                      </p:cBhvr>
                                    </p:animEffect>
                                    <p:set>
                                      <p:cBhvr>
                                        <p:cTn id="116" dur="1" fill="hold">
                                          <p:stCondLst>
                                            <p:cond delay="499"/>
                                          </p:stCondLst>
                                        </p:cTn>
                                        <p:tgtEl>
                                          <p:spTgt spid="103433"/>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1"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xit" presetSubtype="10" fill="hold" grpId="1" nodeType="clickEffect">
                                  <p:stCondLst>
                                    <p:cond delay="0"/>
                                  </p:stCondLst>
                                  <p:childTnLst>
                                    <p:animEffect transition="out" filter="blinds(horizontal)">
                                      <p:cBhvr>
                                        <p:cTn id="125" dur="500"/>
                                        <p:tgtEl>
                                          <p:spTgt spid="103439"/>
                                        </p:tgtEl>
                                      </p:cBhvr>
                                    </p:animEffect>
                                    <p:set>
                                      <p:cBhvr>
                                        <p:cTn id="126" dur="1" fill="hold">
                                          <p:stCondLst>
                                            <p:cond delay="499"/>
                                          </p:stCondLst>
                                        </p:cTn>
                                        <p:tgtEl>
                                          <p:spTgt spid="103439"/>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4" fill="hold" grpId="1"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wipe(down)">
                                      <p:cBhvr>
                                        <p:cTn id="131" dur="500"/>
                                        <p:tgtEl>
                                          <p:spTgt spid="36"/>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xit" presetSubtype="10" fill="hold" grpId="1" nodeType="clickEffect">
                                  <p:stCondLst>
                                    <p:cond delay="0"/>
                                  </p:stCondLst>
                                  <p:childTnLst>
                                    <p:animEffect transition="out" filter="blinds(horizontal)">
                                      <p:cBhvr>
                                        <p:cTn id="135" dur="500"/>
                                        <p:tgtEl>
                                          <p:spTgt spid="103453"/>
                                        </p:tgtEl>
                                      </p:cBhvr>
                                    </p:animEffect>
                                    <p:set>
                                      <p:cBhvr>
                                        <p:cTn id="136" dur="1" fill="hold">
                                          <p:stCondLst>
                                            <p:cond delay="499"/>
                                          </p:stCondLst>
                                        </p:cTn>
                                        <p:tgtEl>
                                          <p:spTgt spid="103453"/>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4" fill="hold" grpId="2" nodeType="clickEffect">
                                  <p:stCondLst>
                                    <p:cond delay="0"/>
                                  </p:stCondLst>
                                  <p:childTnLst>
                                    <p:set>
                                      <p:cBhvr>
                                        <p:cTn id="140" dur="1" fill="hold">
                                          <p:stCondLst>
                                            <p:cond delay="0"/>
                                          </p:stCondLst>
                                        </p:cTn>
                                        <p:tgtEl>
                                          <p:spTgt spid="34"/>
                                        </p:tgtEl>
                                        <p:attrNameLst>
                                          <p:attrName>style.visibility</p:attrName>
                                        </p:attrNameLst>
                                      </p:cBhvr>
                                      <p:to>
                                        <p:strVal val="visible"/>
                                      </p:to>
                                    </p:set>
                                    <p:animEffect transition="in" filter="wipe(down)">
                                      <p:cBhvr>
                                        <p:cTn id="141" dur="500"/>
                                        <p:tgtEl>
                                          <p:spTgt spid="34"/>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xit" presetSubtype="10" fill="hold" grpId="1" nodeType="clickEffect">
                                  <p:stCondLst>
                                    <p:cond delay="0"/>
                                  </p:stCondLst>
                                  <p:childTnLst>
                                    <p:animEffect transition="out" filter="blinds(horizontal)">
                                      <p:cBhvr>
                                        <p:cTn id="145" dur="500"/>
                                        <p:tgtEl>
                                          <p:spTgt spid="103436"/>
                                        </p:tgtEl>
                                      </p:cBhvr>
                                    </p:animEffect>
                                    <p:set>
                                      <p:cBhvr>
                                        <p:cTn id="146" dur="1" fill="hold">
                                          <p:stCondLst>
                                            <p:cond delay="499"/>
                                          </p:stCondLst>
                                        </p:cTn>
                                        <p:tgtEl>
                                          <p:spTgt spid="103436"/>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wipe(down)">
                                      <p:cBhvr>
                                        <p:cTn id="151" dur="500"/>
                                        <p:tgtEl>
                                          <p:spTgt spid="3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3" presetClass="exit" presetSubtype="10" fill="hold" grpId="1" nodeType="clickEffect">
                                  <p:stCondLst>
                                    <p:cond delay="0"/>
                                  </p:stCondLst>
                                  <p:childTnLst>
                                    <p:animEffect transition="out" filter="blinds(horizontal)">
                                      <p:cBhvr>
                                        <p:cTn id="155" dur="500"/>
                                        <p:tgtEl>
                                          <p:spTgt spid="103475"/>
                                        </p:tgtEl>
                                      </p:cBhvr>
                                    </p:animEffect>
                                    <p:set>
                                      <p:cBhvr>
                                        <p:cTn id="156" dur="1" fill="hold">
                                          <p:stCondLst>
                                            <p:cond delay="499"/>
                                          </p:stCondLst>
                                        </p:cTn>
                                        <p:tgtEl>
                                          <p:spTgt spid="103475"/>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grpId="2" nodeType="clickEffect">
                                  <p:stCondLst>
                                    <p:cond delay="0"/>
                                  </p:stCondLst>
                                  <p:childTnLst>
                                    <p:set>
                                      <p:cBhvr>
                                        <p:cTn id="160" dur="1" fill="hold">
                                          <p:stCondLst>
                                            <p:cond delay="0"/>
                                          </p:stCondLst>
                                        </p:cTn>
                                        <p:tgtEl>
                                          <p:spTgt spid="35"/>
                                        </p:tgtEl>
                                        <p:attrNameLst>
                                          <p:attrName>style.visibility</p:attrName>
                                        </p:attrNameLst>
                                      </p:cBhvr>
                                      <p:to>
                                        <p:strVal val="visible"/>
                                      </p:to>
                                    </p:set>
                                    <p:animEffect transition="in" filter="wipe(down)">
                                      <p:cBhvr>
                                        <p:cTn id="161" dur="500"/>
                                        <p:tgtEl>
                                          <p:spTgt spid="35"/>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3" presetClass="exit" presetSubtype="10" fill="hold" grpId="2" nodeType="clickEffect">
                                  <p:stCondLst>
                                    <p:cond delay="0"/>
                                  </p:stCondLst>
                                  <p:childTnLst>
                                    <p:animEffect transition="out" filter="blinds(horizontal)">
                                      <p:cBhvr>
                                        <p:cTn id="165" dur="500"/>
                                        <p:tgtEl>
                                          <p:spTgt spid="103439"/>
                                        </p:tgtEl>
                                      </p:cBhvr>
                                    </p:animEffect>
                                    <p:set>
                                      <p:cBhvr>
                                        <p:cTn id="166" dur="1" fill="hold">
                                          <p:stCondLst>
                                            <p:cond delay="499"/>
                                          </p:stCondLst>
                                        </p:cTn>
                                        <p:tgtEl>
                                          <p:spTgt spid="103439"/>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4" fill="hold" grpId="1" nodeType="clickEffect">
                                  <p:stCondLst>
                                    <p:cond delay="0"/>
                                  </p:stCondLst>
                                  <p:childTnLst>
                                    <p:set>
                                      <p:cBhvr>
                                        <p:cTn id="170" dur="1" fill="hold">
                                          <p:stCondLst>
                                            <p:cond delay="0"/>
                                          </p:stCondLst>
                                        </p:cTn>
                                        <p:tgtEl>
                                          <p:spTgt spid="33"/>
                                        </p:tgtEl>
                                        <p:attrNameLst>
                                          <p:attrName>style.visibility</p:attrName>
                                        </p:attrNameLst>
                                      </p:cBhvr>
                                      <p:to>
                                        <p:strVal val="visible"/>
                                      </p:to>
                                    </p:set>
                                    <p:animEffect transition="in" filter="wipe(down)">
                                      <p:cBhvr>
                                        <p:cTn id="171" dur="500"/>
                                        <p:tgtEl>
                                          <p:spTgt spid="33"/>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xit" presetSubtype="10" fill="hold" grpId="1" nodeType="clickEffect">
                                  <p:stCondLst>
                                    <p:cond delay="0"/>
                                  </p:stCondLst>
                                  <p:childTnLst>
                                    <p:animEffect transition="out" filter="blinds(horizontal)">
                                      <p:cBhvr>
                                        <p:cTn id="175" dur="500"/>
                                        <p:tgtEl>
                                          <p:spTgt spid="28"/>
                                        </p:tgtEl>
                                      </p:cBhvr>
                                    </p:animEffect>
                                    <p:set>
                                      <p:cBhvr>
                                        <p:cTn id="176" dur="1" fill="hold">
                                          <p:stCondLst>
                                            <p:cond delay="499"/>
                                          </p:stCondLst>
                                        </p:cTn>
                                        <p:tgtEl>
                                          <p:spTgt spid="28"/>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3" presetClass="exit" presetSubtype="10" fill="hold" grpId="1" nodeType="clickEffect">
                                  <p:stCondLst>
                                    <p:cond delay="0"/>
                                  </p:stCondLst>
                                  <p:childTnLst>
                                    <p:animEffect transition="out" filter="blinds(horizontal)">
                                      <p:cBhvr>
                                        <p:cTn id="180" dur="500"/>
                                        <p:tgtEl>
                                          <p:spTgt spid="27"/>
                                        </p:tgtEl>
                                      </p:cBhvr>
                                    </p:animEffect>
                                    <p:set>
                                      <p:cBhvr>
                                        <p:cTn id="181" dur="1" fill="hold">
                                          <p:stCondLst>
                                            <p:cond delay="499"/>
                                          </p:stCondLst>
                                        </p:cTn>
                                        <p:tgtEl>
                                          <p:spTgt spid="27"/>
                                        </p:tgtEl>
                                        <p:attrNameLst>
                                          <p:attrName>style.visibility</p:attrName>
                                        </p:attrNameLst>
                                      </p:cBhvr>
                                      <p:to>
                                        <p:strVal val="hidden"/>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grpId="1" nodeType="clickEffect">
                                  <p:stCondLst>
                                    <p:cond delay="0"/>
                                  </p:stCondLst>
                                  <p:childTnLst>
                                    <p:set>
                                      <p:cBhvr>
                                        <p:cTn id="185" dur="1" fill="hold">
                                          <p:stCondLst>
                                            <p:cond delay="0"/>
                                          </p:stCondLst>
                                        </p:cTn>
                                        <p:tgtEl>
                                          <p:spTgt spid="31"/>
                                        </p:tgtEl>
                                        <p:attrNameLst>
                                          <p:attrName>style.visibility</p:attrName>
                                        </p:attrNameLst>
                                      </p:cBhvr>
                                      <p:to>
                                        <p:strVal val="visible"/>
                                      </p:to>
                                    </p:set>
                                    <p:animEffect transition="in" filter="wipe(down)">
                                      <p:cBhvr>
                                        <p:cTn id="186" dur="500"/>
                                        <p:tgtEl>
                                          <p:spTgt spid="31"/>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3" presetClass="exit" presetSubtype="10" fill="hold" grpId="1" nodeType="clickEffect">
                                  <p:stCondLst>
                                    <p:cond delay="0"/>
                                  </p:stCondLst>
                                  <p:childTnLst>
                                    <p:animEffect transition="out" filter="blinds(horizontal)">
                                      <p:cBhvr>
                                        <p:cTn id="190" dur="500"/>
                                        <p:tgtEl>
                                          <p:spTgt spid="103447"/>
                                        </p:tgtEl>
                                      </p:cBhvr>
                                    </p:animEffect>
                                    <p:set>
                                      <p:cBhvr>
                                        <p:cTn id="191" dur="1" fill="hold">
                                          <p:stCondLst>
                                            <p:cond delay="499"/>
                                          </p:stCondLst>
                                        </p:cTn>
                                        <p:tgtEl>
                                          <p:spTgt spid="103447"/>
                                        </p:tgtEl>
                                        <p:attrNameLst>
                                          <p:attrName>style.visibility</p:attrName>
                                        </p:attrNameLst>
                                      </p:cBhvr>
                                      <p:to>
                                        <p:strVal val="hidden"/>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4" fill="hold" grpId="2" nodeType="clickEffect">
                                  <p:stCondLst>
                                    <p:cond delay="0"/>
                                  </p:stCondLst>
                                  <p:childTnLst>
                                    <p:set>
                                      <p:cBhvr>
                                        <p:cTn id="195" dur="1" fill="hold">
                                          <p:stCondLst>
                                            <p:cond delay="0"/>
                                          </p:stCondLst>
                                        </p:cTn>
                                        <p:tgtEl>
                                          <p:spTgt spid="32"/>
                                        </p:tgtEl>
                                        <p:attrNameLst>
                                          <p:attrName>style.visibility</p:attrName>
                                        </p:attrNameLst>
                                      </p:cBhvr>
                                      <p:to>
                                        <p:strVal val="visible"/>
                                      </p:to>
                                    </p:set>
                                    <p:animEffect transition="in" filter="wipe(down)">
                                      <p:cBhvr>
                                        <p:cTn id="196" dur="500"/>
                                        <p:tgtEl>
                                          <p:spTgt spid="32"/>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3" presetClass="exit" presetSubtype="10" fill="hold" grpId="1" nodeType="clickEffect">
                                  <p:stCondLst>
                                    <p:cond delay="0"/>
                                  </p:stCondLst>
                                  <p:childTnLst>
                                    <p:animEffect transition="out" filter="blinds(horizontal)">
                                      <p:cBhvr>
                                        <p:cTn id="200" dur="500"/>
                                        <p:tgtEl>
                                          <p:spTgt spid="103451"/>
                                        </p:tgtEl>
                                      </p:cBhvr>
                                    </p:animEffect>
                                    <p:set>
                                      <p:cBhvr>
                                        <p:cTn id="201" dur="1" fill="hold">
                                          <p:stCondLst>
                                            <p:cond delay="499"/>
                                          </p:stCondLst>
                                        </p:cTn>
                                        <p:tgtEl>
                                          <p:spTgt spid="103451"/>
                                        </p:tgtEl>
                                        <p:attrNameLst>
                                          <p:attrName>style.visibility</p:attrName>
                                        </p:attrNameLst>
                                      </p:cBhvr>
                                      <p:to>
                                        <p:strVal val="hidden"/>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4" fill="hold" grpId="2" nodeType="clickEffect">
                                  <p:stCondLst>
                                    <p:cond delay="0"/>
                                  </p:stCondLst>
                                  <p:childTnLst>
                                    <p:set>
                                      <p:cBhvr>
                                        <p:cTn id="205" dur="1" fill="hold">
                                          <p:stCondLst>
                                            <p:cond delay="0"/>
                                          </p:stCondLst>
                                        </p:cTn>
                                        <p:tgtEl>
                                          <p:spTgt spid="33"/>
                                        </p:tgtEl>
                                        <p:attrNameLst>
                                          <p:attrName>style.visibility</p:attrName>
                                        </p:attrNameLst>
                                      </p:cBhvr>
                                      <p:to>
                                        <p:strVal val="visible"/>
                                      </p:to>
                                    </p:set>
                                    <p:animEffect transition="in" filter="wipe(down)">
                                      <p:cBhvr>
                                        <p:cTn id="206" dur="500"/>
                                        <p:tgtEl>
                                          <p:spTgt spid="33"/>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3" presetClass="exit" presetSubtype="10" fill="hold" grpId="1" nodeType="clickEffect">
                                  <p:stCondLst>
                                    <p:cond delay="0"/>
                                  </p:stCondLst>
                                  <p:childTnLst>
                                    <p:animEffect transition="out" filter="blinds(horizontal)">
                                      <p:cBhvr>
                                        <p:cTn id="210" dur="500"/>
                                        <p:tgtEl>
                                          <p:spTgt spid="103437"/>
                                        </p:tgtEl>
                                      </p:cBhvr>
                                    </p:animEffect>
                                    <p:set>
                                      <p:cBhvr>
                                        <p:cTn id="211" dur="1" fill="hold">
                                          <p:stCondLst>
                                            <p:cond delay="499"/>
                                          </p:stCondLst>
                                        </p:cTn>
                                        <p:tgtEl>
                                          <p:spTgt spid="103437"/>
                                        </p:tgtEl>
                                        <p:attrNameLst>
                                          <p:attrName>style.visibility</p:attrName>
                                        </p:attrNameLst>
                                      </p:cBhvr>
                                      <p:to>
                                        <p:strVal val="hidden"/>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4" repeatCount="indefinite" fill="hold" grpId="2" nodeType="clickEffect">
                                  <p:stCondLst>
                                    <p:cond delay="0"/>
                                  </p:stCondLst>
                                  <p:childTnLst>
                                    <p:set>
                                      <p:cBhvr>
                                        <p:cTn id="215" dur="1" fill="hold">
                                          <p:stCondLst>
                                            <p:cond delay="0"/>
                                          </p:stCondLst>
                                        </p:cTn>
                                        <p:tgtEl>
                                          <p:spTgt spid="30"/>
                                        </p:tgtEl>
                                        <p:attrNameLst>
                                          <p:attrName>style.visibility</p:attrName>
                                        </p:attrNameLst>
                                      </p:cBhvr>
                                      <p:to>
                                        <p:strVal val="visible"/>
                                      </p:to>
                                    </p:set>
                                    <p:animEffect transition="in" filter="wipe(down)">
                                      <p:cBhvr>
                                        <p:cTn id="216" dur="500"/>
                                        <p:tgtEl>
                                          <p:spTgt spid="30"/>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3" presetClass="exit" presetSubtype="10" fill="hold" grpId="1" nodeType="clickEffect">
                                  <p:stCondLst>
                                    <p:cond delay="0"/>
                                  </p:stCondLst>
                                  <p:childTnLst>
                                    <p:animEffect transition="out" filter="blinds(horizontal)">
                                      <p:cBhvr>
                                        <p:cTn id="220" dur="500"/>
                                        <p:tgtEl>
                                          <p:spTgt spid="103449"/>
                                        </p:tgtEl>
                                      </p:cBhvr>
                                    </p:animEffect>
                                    <p:set>
                                      <p:cBhvr>
                                        <p:cTn id="221" dur="1" fill="hold">
                                          <p:stCondLst>
                                            <p:cond delay="499"/>
                                          </p:stCondLst>
                                        </p:cTn>
                                        <p:tgtEl>
                                          <p:spTgt spid="103449"/>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p:bldP spid="103429" grpId="1" animBg="1"/>
      <p:bldP spid="103433" grpId="0" animBg="1"/>
      <p:bldP spid="103433" grpId="1" animBg="1"/>
      <p:bldP spid="103436" grpId="0" animBg="1"/>
      <p:bldP spid="103436" grpId="1" animBg="1"/>
      <p:bldP spid="103437" grpId="0" animBg="1"/>
      <p:bldP spid="103437" grpId="1" animBg="1"/>
      <p:bldP spid="103439" grpId="0" animBg="1"/>
      <p:bldP spid="103439" grpId="1" animBg="1"/>
      <p:bldP spid="103439" grpId="2" animBg="1"/>
      <p:bldP spid="103442" grpId="0" animBg="1"/>
      <p:bldP spid="103447" grpId="0" animBg="1"/>
      <p:bldP spid="103447" grpId="1" animBg="1"/>
      <p:bldP spid="103449" grpId="0" animBg="1"/>
      <p:bldP spid="103449" grpId="1" animBg="1"/>
      <p:bldP spid="103451" grpId="0" animBg="1"/>
      <p:bldP spid="103451" grpId="1" animBg="1"/>
      <p:bldP spid="103453" grpId="0" animBg="1"/>
      <p:bldP spid="103453" grpId="1" animBg="1"/>
      <p:bldP spid="103475" grpId="0" animBg="1"/>
      <p:bldP spid="103475" grpId="1" animBg="1"/>
      <p:bldP spid="103476" grpId="0"/>
      <p:bldP spid="103481" grpId="0"/>
      <p:bldP spid="103482" grpId="0"/>
      <p:bldP spid="103483" grpId="0"/>
      <p:bldP spid="103484" grpId="0"/>
      <p:bldP spid="103485" grpId="0"/>
      <p:bldP spid="103486" grpId="0"/>
      <p:bldP spid="103487" grpId="0"/>
      <p:bldP spid="27" grpId="0" animBg="1"/>
      <p:bldP spid="27" grpId="1" animBg="1"/>
      <p:bldP spid="28" grpId="0" animBg="1"/>
      <p:bldP spid="28" grpId="1" animBg="1"/>
      <p:bldP spid="30" grpId="0" animBg="1"/>
      <p:bldP spid="30" grpId="1" animBg="1"/>
      <p:bldP spid="30" grpId="2" animBg="1"/>
      <p:bldP spid="31" grpId="0" animBg="1"/>
      <p:bldP spid="31" grpId="1" animBg="1"/>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6" grpId="1" animBg="1"/>
      <p:bldP spid="37" grpId="0" animBg="1"/>
      <p:bldP spid="37" grpId="1" animBg="1"/>
      <p:bldP spid="3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38400"/>
            <a:ext cx="5819775" cy="4027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5" name="TextBox 4"/>
          <p:cNvSpPr txBox="1"/>
          <p:nvPr/>
        </p:nvSpPr>
        <p:spPr>
          <a:xfrm>
            <a:off x="107950" y="1103313"/>
            <a:ext cx="8731250" cy="954087"/>
          </a:xfrm>
          <a:prstGeom prst="rect">
            <a:avLst/>
          </a:prstGeom>
          <a:noFill/>
        </p:spPr>
        <p:txBody>
          <a:bodyPr>
            <a:spAutoFit/>
          </a:bodyPr>
          <a:lstStyle/>
          <a:p>
            <a:pPr algn="just">
              <a:defRPr/>
            </a:pPr>
            <a:r>
              <a:rPr lang="en-US" sz="2800">
                <a:solidFill>
                  <a:srgbClr val="0000FF"/>
                </a:solidFill>
                <a:latin typeface="+mn-lt"/>
              </a:rPr>
              <a:t>Ví dụ. </a:t>
            </a:r>
            <a:r>
              <a:rPr lang="en-US" sz="2800" b="0">
                <a:solidFill>
                  <a:schemeClr val="tx1"/>
                </a:solidFill>
                <a:latin typeface="+mn-lt"/>
              </a:rPr>
              <a:t>Đồ thị sau có chu trình hay đường đi Euler không? Nếu có, hãy xác định chúng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4983163" cy="414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5" name="TextBox 4"/>
          <p:cNvSpPr txBox="1"/>
          <p:nvPr/>
        </p:nvSpPr>
        <p:spPr>
          <a:xfrm>
            <a:off x="152400" y="1103313"/>
            <a:ext cx="8731250" cy="954087"/>
          </a:xfrm>
          <a:prstGeom prst="rect">
            <a:avLst/>
          </a:prstGeom>
          <a:noFill/>
        </p:spPr>
        <p:txBody>
          <a:bodyPr>
            <a:spAutoFit/>
          </a:bodyPr>
          <a:lstStyle/>
          <a:p>
            <a:pPr algn="just">
              <a:defRPr/>
            </a:pPr>
            <a:r>
              <a:rPr lang="en-US" sz="2800">
                <a:solidFill>
                  <a:srgbClr val="0000FF"/>
                </a:solidFill>
                <a:latin typeface="+mn-lt"/>
              </a:rPr>
              <a:t>Ví dụ. </a:t>
            </a:r>
            <a:r>
              <a:rPr lang="en-US" sz="2800" b="0">
                <a:solidFill>
                  <a:schemeClr val="tx1"/>
                </a:solidFill>
                <a:latin typeface="+mn-lt"/>
              </a:rPr>
              <a:t>Đồ thị sau có là đồ thị Euler không. Nếu có, hãy tìm một chu trình Euler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txBox="1">
            <a:spLocks noChangeArrowheads="1"/>
          </p:cNvSpPr>
          <p:nvPr/>
        </p:nvSpPr>
        <p:spPr bwMode="white">
          <a:xfrm>
            <a:off x="381000" y="1524000"/>
            <a:ext cx="8305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algn="ctr" eaLnBrk="1" hangingPunct="1">
              <a:defRPr/>
            </a:pPr>
            <a:r>
              <a:rPr lang="en-US" sz="5000" kern="0">
                <a:solidFill>
                  <a:srgbClr val="C00000"/>
                </a:solidFill>
              </a:rPr>
              <a:t>3. ĐỒ THỊ HAMILTON</a:t>
            </a:r>
            <a:endParaRPr lang="en-US" sz="5000" kern="0" dirty="0">
              <a:solidFill>
                <a:srgbClr val="C00000"/>
              </a:solidFill>
            </a:endParaRPr>
          </a:p>
        </p:txBody>
      </p:sp>
    </p:spTree>
    <p:extLst>
      <p:ext uri="{BB962C8B-B14F-4D97-AF65-F5344CB8AC3E}">
        <p14:creationId xmlns:p14="http://schemas.microsoft.com/office/powerpoint/2010/main" val="7891872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Hamilton.gif"/>
          <p:cNvPicPr>
            <a:picLocks noChangeAspect="1"/>
          </p:cNvPicPr>
          <p:nvPr/>
        </p:nvPicPr>
        <p:blipFill>
          <a:blip r:embed="rId2"/>
          <a:stretch>
            <a:fillRect/>
          </a:stretch>
        </p:blipFill>
        <p:spPr>
          <a:xfrm>
            <a:off x="609600" y="1190486"/>
            <a:ext cx="1982321" cy="2209800"/>
          </a:xfrm>
          <a:prstGeom prst="rect">
            <a:avLst/>
          </a:prstGeom>
          <a:ln>
            <a:noFill/>
          </a:ln>
          <a:effectLst>
            <a:outerShdw blurRad="292100" dist="139700" dir="2700000" algn="tl" rotWithShape="0">
              <a:srgbClr val="333333">
                <a:alpha val="65000"/>
              </a:srgbClr>
            </a:outerShdw>
          </a:effectLst>
        </p:spPr>
      </p:pic>
      <p:sp>
        <p:nvSpPr>
          <p:cNvPr id="56325" name="Rectangle 39"/>
          <p:cNvSpPr>
            <a:spLocks noChangeArrowheads="1"/>
          </p:cNvSpPr>
          <p:nvPr/>
        </p:nvSpPr>
        <p:spPr bwMode="auto">
          <a:xfrm>
            <a:off x="304801" y="3425686"/>
            <a:ext cx="2971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algn="ctr">
              <a:spcBef>
                <a:spcPct val="50000"/>
              </a:spcBef>
              <a:buClrTx/>
              <a:buSzTx/>
              <a:buFontTx/>
              <a:buNone/>
            </a:pPr>
            <a:r>
              <a:rPr lang="en-SG" altLang="en-US" sz="1600">
                <a:solidFill>
                  <a:srgbClr val="0070C0"/>
                </a:solidFill>
              </a:rPr>
              <a:t>Sir William Rowan Hamilton</a:t>
            </a:r>
          </a:p>
          <a:p>
            <a:pPr algn="ctr">
              <a:spcBef>
                <a:spcPct val="50000"/>
              </a:spcBef>
              <a:buClrTx/>
              <a:buSzTx/>
              <a:buFontTx/>
              <a:buNone/>
            </a:pPr>
            <a:r>
              <a:rPr lang="en-SG" altLang="en-US" sz="1600">
                <a:solidFill>
                  <a:srgbClr val="0070C0"/>
                </a:solidFill>
              </a:rPr>
              <a:t>(1805-1865)</a:t>
            </a:r>
          </a:p>
        </p:txBody>
      </p:sp>
      <p:sp>
        <p:nvSpPr>
          <p:cNvPr id="3" name="TextBox 2"/>
          <p:cNvSpPr txBox="1"/>
          <p:nvPr/>
        </p:nvSpPr>
        <p:spPr>
          <a:xfrm>
            <a:off x="228601" y="4114800"/>
            <a:ext cx="8686799" cy="2585323"/>
          </a:xfrm>
          <a:prstGeom prst="rect">
            <a:avLst/>
          </a:prstGeom>
          <a:noFill/>
        </p:spPr>
        <p:txBody>
          <a:bodyPr wrap="square" rtlCol="0">
            <a:spAutoFit/>
          </a:bodyPr>
          <a:lstStyle/>
          <a:p>
            <a:pPr algn="just">
              <a:spcBef>
                <a:spcPts val="0"/>
              </a:spcBef>
            </a:pPr>
            <a:r>
              <a:rPr lang="vi-VN" sz="2700" b="0">
                <a:solidFill>
                  <a:schemeClr val="tx1"/>
                </a:solidFill>
                <a:latin typeface="+mn-lt"/>
              </a:rPr>
              <a:t>Năm 1857 W. R. Hamilton đưa trò chơi sau đây:</a:t>
            </a:r>
            <a:r>
              <a:rPr lang="en-US" sz="2700" b="0">
                <a:solidFill>
                  <a:schemeClr val="tx1"/>
                </a:solidFill>
                <a:latin typeface="+mn-lt"/>
              </a:rPr>
              <a:t> </a:t>
            </a:r>
            <a:r>
              <a:rPr lang="vi-VN" sz="2700" b="0">
                <a:solidFill>
                  <a:schemeClr val="tx1"/>
                </a:solidFill>
                <a:latin typeface="+mn-lt"/>
              </a:rPr>
              <a:t>Trên mỗi đỉnh trong số 20 đỉnh của khối đa diện ngũ</a:t>
            </a:r>
            <a:r>
              <a:rPr lang="en-US" sz="2700" b="0">
                <a:solidFill>
                  <a:schemeClr val="tx1"/>
                </a:solidFill>
                <a:latin typeface="+mn-lt"/>
              </a:rPr>
              <a:t> </a:t>
            </a:r>
            <a:r>
              <a:rPr lang="vi-VN" sz="2700" b="0">
                <a:solidFill>
                  <a:schemeClr val="tx1"/>
                </a:solidFill>
                <a:latin typeface="+mn-lt"/>
              </a:rPr>
              <a:t>giác đều 12 mặt ghi tên một thành phố trên thế giới</a:t>
            </a:r>
            <a:r>
              <a:rPr lang="en-US" sz="2700" b="0">
                <a:solidFill>
                  <a:schemeClr val="tx1"/>
                </a:solidFill>
                <a:latin typeface="+mn-lt"/>
              </a:rPr>
              <a:t>. </a:t>
            </a:r>
            <a:r>
              <a:rPr lang="vi-VN" sz="2700" b="0">
                <a:solidFill>
                  <a:schemeClr val="tx1"/>
                </a:solidFill>
                <a:latin typeface="+mn-lt"/>
              </a:rPr>
              <a:t>Hãy tìm cách đi bằng các cạnh của khối đa diện để qua tất cả các thành phố, mỗi thành phố đúng một lần</a:t>
            </a:r>
            <a:r>
              <a:rPr lang="en-US" sz="2700" b="0">
                <a:solidFill>
                  <a:schemeClr val="tx1"/>
                </a:solidFill>
                <a:latin typeface="+mn-lt"/>
              </a:rPr>
              <a:t>, sau đó trở về điểm xuất phát.</a:t>
            </a:r>
          </a:p>
        </p:txBody>
      </p:sp>
      <p:pic>
        <p:nvPicPr>
          <p:cNvPr id="563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136372"/>
            <a:ext cx="3884268"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Lst>
        </p:spPr>
      </p:pic>
      <p:sp>
        <p:nvSpPr>
          <p:cNvPr id="10" name="TextBox 9"/>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Giới thiệu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3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Luyen\Desktop\Hamilton Circuit  Dodecahedron_files\dodeca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934200" cy="510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9784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28600" y="1066800"/>
            <a:ext cx="8382000" cy="2438400"/>
          </a:xfrm>
          <a:prstGeom prst="rect">
            <a:avLst/>
          </a:prstGeom>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buFontTx/>
              <a:buNone/>
              <a:defRPr/>
            </a:pPr>
            <a:r>
              <a:rPr lang="en-US" altLang="en-US" kern="0">
                <a:solidFill>
                  <a:srgbClr val="0000FF"/>
                </a:solidFill>
              </a:rPr>
              <a:t>Định nghĩa. </a:t>
            </a:r>
            <a:r>
              <a:rPr lang="en-US" altLang="en-US" b="0" kern="0"/>
              <a:t>Cho đồ thị G = (V, E), V = {v</a:t>
            </a:r>
            <a:r>
              <a:rPr lang="en-US" altLang="en-US" b="0" kern="0" baseline="-25000"/>
              <a:t>1</a:t>
            </a:r>
            <a:r>
              <a:rPr lang="en-US" altLang="en-US" b="0" kern="0"/>
              <a:t>,v</a:t>
            </a:r>
            <a:r>
              <a:rPr lang="en-US" altLang="en-US" b="0" kern="0" baseline="-25000"/>
              <a:t>2</a:t>
            </a:r>
            <a:r>
              <a:rPr lang="en-US" altLang="en-US" b="0" kern="0"/>
              <a:t>,…,v</a:t>
            </a:r>
            <a:r>
              <a:rPr lang="en-US" altLang="en-US" b="0" kern="0" baseline="-25000"/>
              <a:t>n</a:t>
            </a:r>
            <a:r>
              <a:rPr lang="en-US" altLang="en-US" b="0" kern="0"/>
              <a:t>} có trọng số. </a:t>
            </a:r>
            <a:r>
              <a:rPr lang="en-US" altLang="en-US" kern="0">
                <a:solidFill>
                  <a:srgbClr val="00B050"/>
                </a:solidFill>
              </a:rPr>
              <a:t>Ma trận khoảng cách </a:t>
            </a:r>
            <a:r>
              <a:rPr lang="en-US" altLang="en-US" b="0" kern="0"/>
              <a:t>của G là ma trận </a:t>
            </a:r>
            <a:r>
              <a:rPr lang="en-US" altLang="en-US" kern="0">
                <a:solidFill>
                  <a:srgbClr val="C00000"/>
                </a:solidFill>
              </a:rPr>
              <a:t>D= (d</a:t>
            </a:r>
            <a:r>
              <a:rPr lang="en-US" altLang="en-US" kern="0" baseline="-25000">
                <a:solidFill>
                  <a:srgbClr val="C00000"/>
                </a:solidFill>
              </a:rPr>
              <a:t>ij</a:t>
            </a:r>
            <a:r>
              <a:rPr lang="en-US" altLang="en-US" kern="0">
                <a:solidFill>
                  <a:srgbClr val="C00000"/>
                </a:solidFill>
              </a:rPr>
              <a:t>) </a:t>
            </a:r>
            <a:r>
              <a:rPr lang="en-US" altLang="en-US" b="0" kern="0"/>
              <a:t>xác định như sau:</a:t>
            </a:r>
          </a:p>
        </p:txBody>
      </p:sp>
      <p:graphicFrame>
        <p:nvGraphicFramePr>
          <p:cNvPr id="4" name="Object 4"/>
          <p:cNvGraphicFramePr>
            <a:graphicFrameLocks noChangeAspect="1"/>
          </p:cNvGraphicFramePr>
          <p:nvPr>
            <p:extLst>
              <p:ext uri="{D42A27DB-BD31-4B8C-83A1-F6EECF244321}">
                <p14:modId xmlns:p14="http://schemas.microsoft.com/office/powerpoint/2010/main" val="1252110059"/>
              </p:ext>
            </p:extLst>
          </p:nvPr>
        </p:nvGraphicFramePr>
        <p:xfrm>
          <a:off x="2895600" y="2555875"/>
          <a:ext cx="4032250" cy="1825625"/>
        </p:xfrm>
        <a:graphic>
          <a:graphicData uri="http://schemas.openxmlformats.org/presentationml/2006/ole">
            <mc:AlternateContent xmlns:mc="http://schemas.openxmlformats.org/markup-compatibility/2006">
              <mc:Choice xmlns:v="urn:schemas-microsoft-com:vml" Requires="v">
                <p:oleObj spid="_x0000_s14405" name="Equation" r:id="rId3" imgW="1739900" imgH="787400" progId="Equation.DSMT4">
                  <p:embed/>
                </p:oleObj>
              </mc:Choice>
              <mc:Fallback>
                <p:oleObj name="Equation" r:id="rId3" imgW="1739900" imgH="787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555875"/>
                        <a:ext cx="40322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3"/>
          <p:cNvSpPr txBox="1">
            <a:spLocks noChangeArrowheads="1"/>
          </p:cNvSpPr>
          <p:nvPr/>
        </p:nvSpPr>
        <p:spPr>
          <a:xfrm>
            <a:off x="228600" y="4648200"/>
            <a:ext cx="8382000" cy="1066800"/>
          </a:xfrm>
          <a:prstGeom prst="rect">
            <a:avLst/>
          </a:prstGeom>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buFontTx/>
              <a:buNone/>
              <a:defRPr/>
            </a:pPr>
            <a:r>
              <a:rPr lang="en-US" altLang="en-US" kern="0" dirty="0">
                <a:solidFill>
                  <a:srgbClr val="0000FF"/>
                </a:solidFill>
              </a:rPr>
              <a:t>Nhận </a:t>
            </a:r>
            <a:r>
              <a:rPr lang="en-US" altLang="en-US" kern="0" dirty="0" err="1">
                <a:solidFill>
                  <a:srgbClr val="0000FF"/>
                </a:solidFill>
              </a:rPr>
              <a:t>xét</a:t>
            </a:r>
            <a:r>
              <a:rPr lang="en-US" altLang="en-US" kern="0" dirty="0">
                <a:solidFill>
                  <a:srgbClr val="0000FF"/>
                </a:solidFill>
              </a:rPr>
              <a:t>. </a:t>
            </a:r>
            <a:r>
              <a:rPr lang="en-US" altLang="en-US" b="0" kern="0" dirty="0" err="1"/>
              <a:t>Mọi</a:t>
            </a:r>
            <a:r>
              <a:rPr lang="en-US" altLang="en-US" b="0" kern="0" dirty="0"/>
              <a:t> </a:t>
            </a:r>
            <a:r>
              <a:rPr lang="en-US" altLang="en-US" b="0" kern="0" dirty="0" err="1"/>
              <a:t>đồ</a:t>
            </a:r>
            <a:r>
              <a:rPr lang="en-US" altLang="en-US" b="0" kern="0" dirty="0"/>
              <a:t> </a:t>
            </a:r>
            <a:r>
              <a:rPr lang="en-US" altLang="en-US" b="0" kern="0" dirty="0" err="1"/>
              <a:t>thị</a:t>
            </a:r>
            <a:r>
              <a:rPr lang="en-US" altLang="en-US" b="0" kern="0" dirty="0"/>
              <a:t> </a:t>
            </a:r>
            <a:r>
              <a:rPr lang="en-US" altLang="en-US" b="0" kern="0" dirty="0" err="1"/>
              <a:t>đơn</a:t>
            </a:r>
            <a:r>
              <a:rPr lang="en-US" altLang="en-US" b="0" kern="0" dirty="0"/>
              <a:t> được hoàn </a:t>
            </a:r>
            <a:r>
              <a:rPr lang="en-US" altLang="en-US" b="0" kern="0" dirty="0" err="1"/>
              <a:t>toàn</a:t>
            </a:r>
            <a:r>
              <a:rPr lang="en-US" altLang="en-US" b="0" kern="0" dirty="0"/>
              <a:t> </a:t>
            </a:r>
            <a:r>
              <a:rPr lang="en-US" altLang="en-US" b="0" kern="0" dirty="0" err="1"/>
              <a:t>xác</a:t>
            </a:r>
            <a:r>
              <a:rPr lang="en-US" altLang="en-US" b="0" kern="0" dirty="0"/>
              <a:t> </a:t>
            </a:r>
            <a:r>
              <a:rPr lang="en-US" altLang="en-US" b="0" kern="0" dirty="0" err="1"/>
              <a:t>định</a:t>
            </a:r>
            <a:r>
              <a:rPr lang="en-US" altLang="en-US" b="0" kern="0" dirty="0"/>
              <a:t> </a:t>
            </a:r>
            <a:r>
              <a:rPr lang="en-US" altLang="en-US" b="0" kern="0" dirty="0" err="1"/>
              <a:t>bởi</a:t>
            </a:r>
            <a:r>
              <a:rPr lang="en-US" altLang="en-US" b="0" kern="0" dirty="0"/>
              <a:t> ma </a:t>
            </a:r>
            <a:r>
              <a:rPr lang="en-US" altLang="en-US" b="0" kern="0" dirty="0" err="1"/>
              <a:t>trận</a:t>
            </a:r>
            <a:r>
              <a:rPr lang="en-US" altLang="en-US" b="0" kern="0" dirty="0"/>
              <a:t> </a:t>
            </a:r>
            <a:r>
              <a:rPr lang="en-US" altLang="en-US" b="0" kern="0" dirty="0" err="1"/>
              <a:t>khoảng</a:t>
            </a:r>
            <a:r>
              <a:rPr lang="en-US" altLang="en-US" b="0" kern="0" dirty="0"/>
              <a:t> </a:t>
            </a:r>
            <a:r>
              <a:rPr lang="en-US" altLang="en-US" b="0" kern="0" dirty="0" err="1"/>
              <a:t>cách</a:t>
            </a:r>
            <a:r>
              <a:rPr lang="en-US" altLang="en-US" b="0" kern="0" dirty="0"/>
              <a:t>. </a:t>
            </a:r>
          </a:p>
        </p:txBody>
      </p:sp>
      <p:sp>
        <p:nvSpPr>
          <p:cNvPr id="6" name="TextBox 5"/>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Ma trận khoảng cách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txBox="1">
            <a:spLocks noChangeArrowheads="1"/>
          </p:cNvSpPr>
          <p:nvPr/>
        </p:nvSpPr>
        <p:spPr bwMode="auto">
          <a:xfrm>
            <a:off x="304800" y="1219199"/>
            <a:ext cx="8610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nSpc>
                <a:spcPct val="110000"/>
              </a:lnSpc>
              <a:spcAft>
                <a:spcPts val="600"/>
              </a:spcAft>
            </a:pPr>
            <a:r>
              <a:rPr lang="en-US" altLang="en-US" b="0" kern="0">
                <a:cs typeface="Times New Roman" pitchFamily="18" charset="0"/>
              </a:rPr>
              <a:t>Tổ chức tour du lịch sao cho người du lịch thăm quan mỗi thắng cảnh trong thành phố đúng một lần</a:t>
            </a:r>
          </a:p>
          <a:p>
            <a:pPr>
              <a:lnSpc>
                <a:spcPct val="110000"/>
              </a:lnSpc>
              <a:spcAft>
                <a:spcPts val="600"/>
              </a:spcAft>
            </a:pPr>
            <a:r>
              <a:rPr lang="en-US" altLang="en-US" i="1" kern="0">
                <a:solidFill>
                  <a:srgbClr val="0000FF"/>
                </a:solidFill>
                <a:cs typeface="Times New Roman" pitchFamily="18" charset="0"/>
              </a:rPr>
              <a:t>Bài toán mã đi tuần</a:t>
            </a:r>
            <a:r>
              <a:rPr lang="en-US" altLang="en-US" kern="0">
                <a:solidFill>
                  <a:srgbClr val="0000FF"/>
                </a:solidFill>
                <a:cs typeface="Times New Roman" pitchFamily="18" charset="0"/>
              </a:rPr>
              <a:t>: </a:t>
            </a:r>
            <a:r>
              <a:rPr lang="en-US" altLang="en-US" b="0" kern="0">
                <a:cs typeface="Times New Roman" pitchFamily="18" charset="0"/>
              </a:rPr>
              <a:t>Cho con mã đi trên bàn cờ vua sao cho nó đi qua mỗi ô đúng một lần.</a:t>
            </a:r>
          </a:p>
          <a:p>
            <a:pPr lvl="1">
              <a:lnSpc>
                <a:spcPct val="110000"/>
              </a:lnSpc>
              <a:spcAft>
                <a:spcPts val="600"/>
              </a:spcAft>
            </a:pPr>
            <a:endParaRPr lang="en-US" altLang="en-US" b="0" kern="0">
              <a:cs typeface="Times New Roman" pitchFamily="18" charset="0"/>
            </a:endParaRPr>
          </a:p>
          <a:p>
            <a:pPr lvl="1">
              <a:lnSpc>
                <a:spcPct val="110000"/>
              </a:lnSpc>
              <a:spcAft>
                <a:spcPts val="600"/>
              </a:spcAft>
            </a:pPr>
            <a:endParaRPr lang="en-US" altLang="en-US" b="0" kern="0">
              <a:cs typeface="Times New Roman" pitchFamily="18" charset="0"/>
            </a:endParaRPr>
          </a:p>
          <a:p>
            <a:pPr lvl="1">
              <a:lnSpc>
                <a:spcPct val="110000"/>
              </a:lnSpc>
              <a:spcAft>
                <a:spcPts val="600"/>
              </a:spcAft>
              <a:buFont typeface="Wingdings" pitchFamily="2" charset="2"/>
              <a:buNone/>
            </a:pPr>
            <a:endParaRPr lang="en-US" altLang="en-US" sz="2000" b="0" kern="0"/>
          </a:p>
          <a:p>
            <a:pPr lvl="1">
              <a:lnSpc>
                <a:spcPct val="110000"/>
              </a:lnSpc>
              <a:spcAft>
                <a:spcPts val="600"/>
              </a:spcAft>
              <a:buFont typeface="Wingdings" pitchFamily="2" charset="2"/>
              <a:buNone/>
            </a:pPr>
            <a:r>
              <a:rPr lang="en-US" altLang="en-US" sz="2000" b="0" kern="0"/>
              <a:t>   Đường Hamilton biểu diễn nước đi của con mã trên bàn cờ 3x4</a:t>
            </a:r>
          </a:p>
        </p:txBody>
      </p:sp>
      <p:graphicFrame>
        <p:nvGraphicFramePr>
          <p:cNvPr id="5" name="Group 33"/>
          <p:cNvGraphicFramePr>
            <a:graphicFrameLocks noGrp="1"/>
          </p:cNvGraphicFramePr>
          <p:nvPr>
            <p:extLst>
              <p:ext uri="{D42A27DB-BD31-4B8C-83A1-F6EECF244321}">
                <p14:modId xmlns:p14="http://schemas.microsoft.com/office/powerpoint/2010/main" val="842072073"/>
              </p:ext>
            </p:extLst>
          </p:nvPr>
        </p:nvGraphicFramePr>
        <p:xfrm>
          <a:off x="1066800" y="3703320"/>
          <a:ext cx="2895600" cy="109728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tblGrid>
              <a:tr h="129540">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1</a:t>
                      </a:r>
                    </a:p>
                  </a:txBody>
                  <a:tcPr anchor="ctr" horzOverflow="overflow">
                    <a:lnL w="12700" cap="flat" cmpd="sng" algn="ctr">
                      <a:solidFill>
                        <a:srgbClr val="3399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42900">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5</a:t>
                      </a:r>
                    </a:p>
                  </a:txBody>
                  <a:tcPr anchor="ctr" horzOverflow="overflow">
                    <a:lnL w="12700" cap="flat" cmpd="sng" algn="ctr">
                      <a:solidFill>
                        <a:srgbClr val="3399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361950">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9</a:t>
                      </a:r>
                    </a:p>
                  </a:txBody>
                  <a:tcPr anchor="ctr" horzOverflow="overflow">
                    <a:lnL w="12700" cap="flat" cmpd="sng" algn="ctr">
                      <a:solidFill>
                        <a:srgbClr val="3399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11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2800">
                          <a:solidFill>
                            <a:schemeClr val="bg1"/>
                          </a:solidFill>
                          <a:latin typeface="Times New Roman" pitchFamily="18" charset="0"/>
                        </a:defRPr>
                      </a:lvl1pPr>
                      <a:lvl2pPr marL="344488">
                        <a:spcBef>
                          <a:spcPct val="20000"/>
                        </a:spcBef>
                        <a:buFont typeface="Wingdings" pitchFamily="2" charset="2"/>
                        <a:defRPr sz="2400">
                          <a:solidFill>
                            <a:schemeClr val="bg1"/>
                          </a:solidFill>
                          <a:latin typeface="Times New Roman" pitchFamily="18" charset="0"/>
                        </a:defRPr>
                      </a:lvl2pPr>
                      <a:lvl3pPr marL="671513">
                        <a:spcBef>
                          <a:spcPct val="20000"/>
                        </a:spcBef>
                        <a:buFont typeface="Wingdings" pitchFamily="2" charset="2"/>
                        <a:defRPr sz="2400">
                          <a:solidFill>
                            <a:schemeClr val="bg1"/>
                          </a:solidFill>
                          <a:latin typeface="Times New Roman" pitchFamily="18" charset="0"/>
                        </a:defRPr>
                      </a:lvl3pPr>
                      <a:lvl4pPr marL="1023938">
                        <a:spcBef>
                          <a:spcPct val="20000"/>
                        </a:spcBef>
                        <a:buFont typeface="Arial" charset="0"/>
                        <a:defRPr>
                          <a:solidFill>
                            <a:schemeClr val="bg1"/>
                          </a:solidFill>
                          <a:latin typeface="Times New Roman" pitchFamily="18" charset="0"/>
                        </a:defRPr>
                      </a:lvl4pPr>
                      <a:lvl5pPr marL="1341438">
                        <a:spcBef>
                          <a:spcPct val="20000"/>
                        </a:spcBef>
                        <a:defRPr>
                          <a:solidFill>
                            <a:schemeClr val="bg1"/>
                          </a:solidFill>
                          <a:latin typeface="Arial" charset="0"/>
                        </a:defRPr>
                      </a:lvl5pPr>
                      <a:lvl6pPr marL="1798638" fontAlgn="base">
                        <a:spcBef>
                          <a:spcPct val="20000"/>
                        </a:spcBef>
                        <a:spcAft>
                          <a:spcPct val="0"/>
                        </a:spcAft>
                        <a:defRPr>
                          <a:solidFill>
                            <a:schemeClr val="bg1"/>
                          </a:solidFill>
                          <a:latin typeface="Arial" charset="0"/>
                        </a:defRPr>
                      </a:lvl6pPr>
                      <a:lvl7pPr marL="2255838" fontAlgn="base">
                        <a:spcBef>
                          <a:spcPct val="20000"/>
                        </a:spcBef>
                        <a:spcAft>
                          <a:spcPct val="0"/>
                        </a:spcAft>
                        <a:defRPr>
                          <a:solidFill>
                            <a:schemeClr val="bg1"/>
                          </a:solidFill>
                          <a:latin typeface="Arial" charset="0"/>
                        </a:defRPr>
                      </a:lvl7pPr>
                      <a:lvl8pPr marL="2713038" fontAlgn="base">
                        <a:spcBef>
                          <a:spcPct val="20000"/>
                        </a:spcBef>
                        <a:spcAft>
                          <a:spcPct val="0"/>
                        </a:spcAft>
                        <a:defRPr>
                          <a:solidFill>
                            <a:schemeClr val="bg1"/>
                          </a:solidFill>
                          <a:latin typeface="Arial" charset="0"/>
                        </a:defRPr>
                      </a:lvl8pPr>
                      <a:lvl9pPr marL="3170238" fontAlgn="base">
                        <a:spcBef>
                          <a:spcPct val="20000"/>
                        </a:spcBef>
                        <a:spcAft>
                          <a:spcPct val="0"/>
                        </a:spcAft>
                        <a:defRPr>
                          <a:solidFill>
                            <a:schemeClr val="bg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a:ln>
                            <a:noFill/>
                          </a:ln>
                          <a:solidFill>
                            <a:schemeClr val="bg1"/>
                          </a:solidFill>
                          <a:effectLst/>
                          <a:latin typeface="Times New Roman" pitchFamily="18" charset="0"/>
                        </a:rPr>
                        <a:t>12</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bl>
          </a:graphicData>
        </a:graphic>
      </p:graphicFrame>
      <p:sp>
        <p:nvSpPr>
          <p:cNvPr id="6" name="AutoShape 32"/>
          <p:cNvSpPr>
            <a:spLocks noChangeArrowheads="1"/>
          </p:cNvSpPr>
          <p:nvPr/>
        </p:nvSpPr>
        <p:spPr bwMode="auto">
          <a:xfrm>
            <a:off x="4686300" y="3886200"/>
            <a:ext cx="3733800" cy="685800"/>
          </a:xfrm>
          <a:prstGeom prst="flowChartAlternateProcess">
            <a:avLst/>
          </a:prstGeom>
          <a:solidFill>
            <a:srgbClr val="CFD98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FF0000"/>
                </a:solidFill>
              </a:rPr>
              <a:t>H = [ 8, 10, 1, 7, 9, 2, 11, 5, 3, 12, 6, 4 ]</a:t>
            </a:r>
            <a:r>
              <a:rPr lang="en-US" altLang="en-US" b="1">
                <a:solidFill>
                  <a:schemeClr val="bg1"/>
                </a:solidFill>
              </a:rPr>
              <a:t> </a:t>
            </a:r>
          </a:p>
        </p:txBody>
      </p:sp>
      <p:sp>
        <p:nvSpPr>
          <p:cNvPr id="7" name="TextBox 6"/>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Một số bài toán</a:t>
            </a:r>
          </a:p>
        </p:txBody>
      </p:sp>
    </p:spTree>
    <p:extLst>
      <p:ext uri="{BB962C8B-B14F-4D97-AF65-F5344CB8AC3E}">
        <p14:creationId xmlns:p14="http://schemas.microsoft.com/office/powerpoint/2010/main" val="1673091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76200" y="990600"/>
            <a:ext cx="8610600" cy="4419600"/>
          </a:xfrm>
        </p:spPr>
        <p:txBody>
          <a:bodyPr/>
          <a:lstStyle/>
          <a:p>
            <a:pPr marL="609600" indent="-609600" eaLnBrk="1" hangingPunct="1">
              <a:spcAft>
                <a:spcPts val="600"/>
              </a:spcAft>
              <a:buFontTx/>
              <a:buNone/>
            </a:pPr>
            <a:r>
              <a:rPr lang="en-US" altLang="en-US" b="1">
                <a:solidFill>
                  <a:srgbClr val="0000FF"/>
                </a:solidFill>
              </a:rPr>
              <a:t>Định nghĩa. </a:t>
            </a:r>
            <a:r>
              <a:rPr lang="en-US" altLang="en-US" b="1" i="1">
                <a:solidFill>
                  <a:srgbClr val="00B050"/>
                </a:solidFill>
              </a:rPr>
              <a:t>Đường đi Hamilton </a:t>
            </a:r>
            <a:r>
              <a:rPr lang="en-US" altLang="en-US"/>
              <a:t>là đường đi qua tất</a:t>
            </a:r>
          </a:p>
          <a:p>
            <a:pPr marL="609600" indent="-609600" eaLnBrk="1" hangingPunct="1">
              <a:spcAft>
                <a:spcPts val="600"/>
              </a:spcAft>
              <a:buFontTx/>
              <a:buNone/>
            </a:pPr>
            <a:r>
              <a:rPr lang="en-US" altLang="en-US"/>
              <a:t>cả các đỉnh của đồ thị mỗi đỉnh đúng một lần.</a:t>
            </a:r>
          </a:p>
          <a:p>
            <a:pPr marL="514350" indent="-514350" eaLnBrk="1" hangingPunct="1">
              <a:spcAft>
                <a:spcPts val="600"/>
              </a:spcAft>
              <a:buClr>
                <a:srgbClr val="00B050"/>
              </a:buClr>
              <a:buSzPct val="90000"/>
              <a:buFont typeface="+mj-lt"/>
              <a:buAutoNum type="alphaLcPeriod"/>
            </a:pPr>
            <a:r>
              <a:rPr lang="en-US" altLang="en-US"/>
              <a:t>Định nghĩa tương tự cho </a:t>
            </a:r>
            <a:r>
              <a:rPr lang="en-US" altLang="en-US" b="1">
                <a:solidFill>
                  <a:srgbClr val="00B050"/>
                </a:solidFill>
              </a:rPr>
              <a:t>chu trình Hamilton</a:t>
            </a:r>
          </a:p>
          <a:p>
            <a:pPr marL="514350" indent="-514350" eaLnBrk="1" hangingPunct="1">
              <a:spcAft>
                <a:spcPts val="600"/>
              </a:spcAft>
              <a:buClr>
                <a:srgbClr val="00B050"/>
              </a:buClr>
              <a:buSzPct val="90000"/>
              <a:buFont typeface="+mj-lt"/>
              <a:buAutoNum type="alphaLcPeriod"/>
            </a:pPr>
            <a:r>
              <a:rPr lang="en-US" altLang="en-US"/>
              <a:t>Đồ thi gọi là </a:t>
            </a:r>
            <a:r>
              <a:rPr lang="en-US" altLang="en-US" b="1" i="1">
                <a:solidFill>
                  <a:srgbClr val="00B050"/>
                </a:solidFill>
              </a:rPr>
              <a:t>đồ thị Hamilton </a:t>
            </a:r>
            <a:r>
              <a:rPr lang="en-US" altLang="en-US"/>
              <a:t>nếu nó có chu trình Hamilton</a:t>
            </a:r>
          </a:p>
        </p:txBody>
      </p:sp>
      <p:pic>
        <p:nvPicPr>
          <p:cNvPr id="583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3691598"/>
            <a:ext cx="1685925" cy="2252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Lst>
        </p:spPr>
      </p:pic>
      <p:pic>
        <p:nvPicPr>
          <p:cNvPr id="583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800" y="3679222"/>
            <a:ext cx="1489029" cy="199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Lst>
        </p:spPr>
      </p:pic>
      <p:pic>
        <p:nvPicPr>
          <p:cNvPr id="583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7985" y="3691598"/>
            <a:ext cx="3913315" cy="1981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Lst>
        </p:spPr>
      </p:pic>
      <p:sp>
        <p:nvSpPr>
          <p:cNvPr id="3" name="TextBox 2"/>
          <p:cNvSpPr txBox="1"/>
          <p:nvPr/>
        </p:nvSpPr>
        <p:spPr>
          <a:xfrm>
            <a:off x="-1" y="5938548"/>
            <a:ext cx="2514599" cy="707886"/>
          </a:xfrm>
          <a:prstGeom prst="rect">
            <a:avLst/>
          </a:prstGeom>
          <a:noFill/>
        </p:spPr>
        <p:txBody>
          <a:bodyPr wrap="square" rtlCol="0">
            <a:spAutoFit/>
          </a:bodyPr>
          <a:lstStyle/>
          <a:p>
            <a:pPr algn="just"/>
            <a:r>
              <a:rPr lang="en-US" sz="2000" b="0">
                <a:solidFill>
                  <a:schemeClr val="tx1"/>
                </a:solidFill>
                <a:latin typeface="+mn-lt"/>
              </a:rPr>
              <a:t>G</a:t>
            </a:r>
            <a:r>
              <a:rPr lang="en-US" sz="2000" b="0" baseline="-25000">
                <a:solidFill>
                  <a:schemeClr val="tx1"/>
                </a:solidFill>
                <a:latin typeface="+mn-lt"/>
              </a:rPr>
              <a:t>1</a:t>
            </a:r>
            <a:r>
              <a:rPr lang="en-US" sz="2000" b="0">
                <a:solidFill>
                  <a:schemeClr val="tx1"/>
                </a:solidFill>
                <a:latin typeface="+mn-lt"/>
              </a:rPr>
              <a:t> có đường đi và chu trình Hamilton</a:t>
            </a:r>
          </a:p>
        </p:txBody>
      </p:sp>
      <p:sp>
        <p:nvSpPr>
          <p:cNvPr id="13" name="TextBox 12"/>
          <p:cNvSpPr txBox="1"/>
          <p:nvPr/>
        </p:nvSpPr>
        <p:spPr>
          <a:xfrm>
            <a:off x="2736225" y="5808536"/>
            <a:ext cx="2481760" cy="1015663"/>
          </a:xfrm>
          <a:prstGeom prst="rect">
            <a:avLst/>
          </a:prstGeom>
          <a:noFill/>
        </p:spPr>
        <p:txBody>
          <a:bodyPr wrap="square" rtlCol="0">
            <a:spAutoFit/>
          </a:bodyPr>
          <a:lstStyle/>
          <a:p>
            <a:pPr algn="l"/>
            <a:r>
              <a:rPr lang="en-US" sz="2000" b="0">
                <a:solidFill>
                  <a:schemeClr val="tx1"/>
                </a:solidFill>
                <a:latin typeface="+mn-lt"/>
              </a:rPr>
              <a:t>G</a:t>
            </a:r>
            <a:r>
              <a:rPr lang="en-US" sz="2000" b="0" baseline="-25000">
                <a:solidFill>
                  <a:schemeClr val="tx1"/>
                </a:solidFill>
                <a:latin typeface="+mn-lt"/>
              </a:rPr>
              <a:t>2 </a:t>
            </a:r>
            <a:r>
              <a:rPr lang="en-US" sz="2000" b="0">
                <a:solidFill>
                  <a:schemeClr val="tx1"/>
                </a:solidFill>
                <a:latin typeface="+mn-lt"/>
              </a:rPr>
              <a:t>có đường đi nhưng không có chu trình Hamilton</a:t>
            </a:r>
          </a:p>
        </p:txBody>
      </p:sp>
      <p:sp>
        <p:nvSpPr>
          <p:cNvPr id="14" name="TextBox 13"/>
          <p:cNvSpPr txBox="1"/>
          <p:nvPr/>
        </p:nvSpPr>
        <p:spPr>
          <a:xfrm>
            <a:off x="5693053" y="5784659"/>
            <a:ext cx="2688947" cy="1015663"/>
          </a:xfrm>
          <a:prstGeom prst="rect">
            <a:avLst/>
          </a:prstGeom>
          <a:noFill/>
        </p:spPr>
        <p:txBody>
          <a:bodyPr wrap="square" rtlCol="0">
            <a:spAutoFit/>
          </a:bodyPr>
          <a:lstStyle/>
          <a:p>
            <a:pPr algn="just"/>
            <a:r>
              <a:rPr lang="en-US" sz="2000" b="0">
                <a:solidFill>
                  <a:schemeClr val="tx1"/>
                </a:solidFill>
                <a:latin typeface="+mn-lt"/>
              </a:rPr>
              <a:t>G</a:t>
            </a:r>
            <a:r>
              <a:rPr lang="en-US" sz="2000" b="0" baseline="-25000">
                <a:solidFill>
                  <a:schemeClr val="tx1"/>
                </a:solidFill>
                <a:latin typeface="+mn-lt"/>
              </a:rPr>
              <a:t>3 </a:t>
            </a:r>
            <a:r>
              <a:rPr lang="en-US" sz="2000" b="0">
                <a:solidFill>
                  <a:schemeClr val="tx1"/>
                </a:solidFill>
                <a:latin typeface="+mn-lt"/>
              </a:rPr>
              <a:t>không có đường đi và không có chu trình Hamilton</a:t>
            </a:r>
          </a:p>
        </p:txBody>
      </p:sp>
      <p:sp>
        <p:nvSpPr>
          <p:cNvPr id="17" name="TextBox 16"/>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Định nghĩa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3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3" grpId="0"/>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8610600" cy="2726900"/>
          </a:xfrm>
          <a:prstGeom prst="rect">
            <a:avLst/>
          </a:prstGeom>
        </p:spPr>
        <p:txBody>
          <a:bodyPr wrap="square">
            <a:spAutoFit/>
          </a:bodyPr>
          <a:lstStyle/>
          <a:p>
            <a:pPr algn="just" eaLnBrk="1" hangingPunct="1">
              <a:spcBef>
                <a:spcPts val="600"/>
              </a:spcBef>
              <a:spcAft>
                <a:spcPts val="600"/>
              </a:spcAft>
            </a:pPr>
            <a:r>
              <a:rPr lang="en-US" altLang="en-US" sz="2800" dirty="0" err="1">
                <a:solidFill>
                  <a:srgbClr val="0000FF"/>
                </a:solidFill>
              </a:rPr>
              <a:t>Định</a:t>
            </a:r>
            <a:r>
              <a:rPr lang="en-US" altLang="en-US" sz="2800" dirty="0">
                <a:solidFill>
                  <a:srgbClr val="0000FF"/>
                </a:solidFill>
              </a:rPr>
              <a:t> </a:t>
            </a:r>
            <a:r>
              <a:rPr lang="en-US" altLang="en-US" sz="2800" dirty="0" err="1">
                <a:solidFill>
                  <a:srgbClr val="0000FF"/>
                </a:solidFill>
              </a:rPr>
              <a:t>lý</a:t>
            </a:r>
            <a:r>
              <a:rPr lang="en-US" altLang="en-US" sz="2800" dirty="0">
                <a:solidFill>
                  <a:srgbClr val="0000FF"/>
                </a:solidFill>
              </a:rPr>
              <a:t>. </a:t>
            </a:r>
            <a:r>
              <a:rPr lang="en-US" altLang="en-US" sz="2800" b="0" dirty="0">
                <a:solidFill>
                  <a:schemeClr val="tx1"/>
                </a:solidFill>
              </a:rPr>
              <a:t>Cho G =(V, E) </a:t>
            </a:r>
            <a:r>
              <a:rPr lang="en-US" altLang="en-US" sz="2800" b="0" dirty="0" err="1">
                <a:solidFill>
                  <a:schemeClr val="tx1"/>
                </a:solidFill>
              </a:rPr>
              <a:t>là</a:t>
            </a:r>
            <a:r>
              <a:rPr lang="en-US" altLang="en-US" sz="2800" b="0" dirty="0">
                <a:solidFill>
                  <a:schemeClr val="tx1"/>
                </a:solidFill>
              </a:rPr>
              <a:t>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a:t>
            </a:r>
            <a:r>
              <a:rPr lang="en-US" altLang="en-US" sz="2800" b="0" dirty="0" err="1">
                <a:solidFill>
                  <a:schemeClr val="tx1"/>
                </a:solidFill>
              </a:rPr>
              <a:t>đơn</a:t>
            </a:r>
            <a:r>
              <a:rPr lang="en-US" altLang="en-US" sz="2800" b="0" dirty="0">
                <a:solidFill>
                  <a:schemeClr val="tx1"/>
                </a:solidFill>
              </a:rPr>
              <a:t> </a:t>
            </a:r>
            <a:r>
              <a:rPr lang="en-US" altLang="en-US" sz="2800" b="0" dirty="0" err="1">
                <a:solidFill>
                  <a:schemeClr val="tx1"/>
                </a:solidFill>
              </a:rPr>
              <a:t>vô</a:t>
            </a:r>
            <a:r>
              <a:rPr lang="en-US" altLang="en-US" sz="2800" b="0" dirty="0">
                <a:solidFill>
                  <a:schemeClr val="tx1"/>
                </a:solidFill>
              </a:rPr>
              <a:t> </a:t>
            </a:r>
            <a:r>
              <a:rPr lang="en-US" altLang="en-US" sz="2800" b="0" dirty="0" err="1">
                <a:solidFill>
                  <a:schemeClr val="tx1"/>
                </a:solidFill>
              </a:rPr>
              <a:t>hướng</a:t>
            </a:r>
            <a:r>
              <a:rPr lang="en-US" altLang="en-US" sz="2800" b="0" dirty="0">
                <a:solidFill>
                  <a:schemeClr val="tx1"/>
                </a:solidFill>
              </a:rPr>
              <a:t> </a:t>
            </a:r>
            <a:r>
              <a:rPr lang="en-US" altLang="en-US" sz="2800" b="0" dirty="0" err="1">
                <a:solidFill>
                  <a:schemeClr val="tx1"/>
                </a:solidFill>
              </a:rPr>
              <a:t>có</a:t>
            </a:r>
            <a:r>
              <a:rPr lang="en-US" altLang="en-US" sz="2800" b="0" dirty="0">
                <a:solidFill>
                  <a:schemeClr val="tx1"/>
                </a:solidFill>
              </a:rPr>
              <a:t> </a:t>
            </a:r>
            <a:r>
              <a:rPr lang="en-US" altLang="en-US" sz="2800" b="0" dirty="0" err="1">
                <a:solidFill>
                  <a:schemeClr val="tx1"/>
                </a:solidFill>
              </a:rPr>
              <a:t>số</a:t>
            </a:r>
            <a:r>
              <a:rPr lang="en-US" altLang="en-US" sz="2800" b="0" dirty="0">
                <a:solidFill>
                  <a:schemeClr val="tx1"/>
                </a:solidFill>
              </a:rPr>
              <a:t> </a:t>
            </a:r>
            <a:r>
              <a:rPr lang="en-US" altLang="en-US" sz="2800" b="0" dirty="0" err="1">
                <a:solidFill>
                  <a:schemeClr val="tx1"/>
                </a:solidFill>
              </a:rPr>
              <a:t>đỉnh</a:t>
            </a:r>
            <a:r>
              <a:rPr lang="en-US" altLang="en-US" sz="2800" b="0" dirty="0">
                <a:solidFill>
                  <a:schemeClr val="tx1"/>
                </a:solidFill>
              </a:rPr>
              <a:t> n </a:t>
            </a:r>
            <a:r>
              <a:rPr lang="vi-VN" altLang="en-US" sz="2800" dirty="0">
                <a:sym typeface="Symbol" pitchFamily="18" charset="2"/>
              </a:rPr>
              <a:t></a:t>
            </a:r>
            <a:r>
              <a:rPr lang="en-US" altLang="en-US" sz="2800" dirty="0">
                <a:sym typeface="Symbol" pitchFamily="18" charset="2"/>
              </a:rPr>
              <a:t> </a:t>
            </a:r>
            <a:r>
              <a:rPr lang="en-US" altLang="en-US" sz="2800" b="0" dirty="0">
                <a:sym typeface="Symbol" pitchFamily="18" charset="2"/>
              </a:rPr>
              <a:t>3</a:t>
            </a:r>
            <a:r>
              <a:rPr lang="en-US" altLang="en-US" sz="2800" b="0" dirty="0">
                <a:solidFill>
                  <a:schemeClr val="tx1"/>
                </a:solidFill>
              </a:rPr>
              <a:t>. </a:t>
            </a:r>
            <a:r>
              <a:rPr lang="en-US" altLang="en-US" sz="2800" b="0" dirty="0" err="1">
                <a:solidFill>
                  <a:schemeClr val="tx1"/>
                </a:solidFill>
              </a:rPr>
              <a:t>Khi</a:t>
            </a:r>
            <a:r>
              <a:rPr lang="en-US" altLang="en-US" sz="2800" b="0" dirty="0">
                <a:solidFill>
                  <a:schemeClr val="tx1"/>
                </a:solidFill>
              </a:rPr>
              <a:t> </a:t>
            </a:r>
            <a:r>
              <a:rPr lang="en-US" altLang="en-US" sz="2800" b="0" dirty="0" err="1">
                <a:solidFill>
                  <a:schemeClr val="tx1"/>
                </a:solidFill>
              </a:rPr>
              <a:t>đó</a:t>
            </a:r>
            <a:r>
              <a:rPr lang="en-US" altLang="en-US" sz="2800" b="0" dirty="0">
                <a:solidFill>
                  <a:schemeClr val="tx1"/>
                </a:solidFill>
              </a:rPr>
              <a:t> </a:t>
            </a:r>
          </a:p>
          <a:p>
            <a:pPr marL="457200" indent="-457200" algn="just" eaLnBrk="1" hangingPunct="1">
              <a:lnSpc>
                <a:spcPct val="120000"/>
              </a:lnSpc>
              <a:spcBef>
                <a:spcPts val="600"/>
              </a:spcBef>
              <a:spcAft>
                <a:spcPts val="600"/>
              </a:spcAft>
              <a:buClr>
                <a:srgbClr val="00B050"/>
              </a:buClr>
              <a:buSzPct val="90000"/>
              <a:buFont typeface="Wingdings" panose="05000000000000000000" pitchFamily="2" charset="2"/>
              <a:buChar char="q"/>
            </a:pPr>
            <a:r>
              <a:rPr lang="en-US" altLang="en-US" sz="2800" b="0" dirty="0" err="1">
                <a:solidFill>
                  <a:schemeClr val="tx1"/>
                </a:solidFill>
              </a:rPr>
              <a:t>Nếu</a:t>
            </a:r>
            <a:r>
              <a:rPr lang="en-US" altLang="en-US" sz="2800" b="0" dirty="0">
                <a:solidFill>
                  <a:schemeClr val="tx1"/>
                </a:solidFill>
              </a:rPr>
              <a:t>                                  </a:t>
            </a:r>
            <a:r>
              <a:rPr lang="en-US" altLang="en-US" sz="2800" b="0" dirty="0" err="1">
                <a:solidFill>
                  <a:schemeClr val="tx1"/>
                </a:solidFill>
                <a:latin typeface="SVNtimes new roman" pitchFamily="34" charset="0"/>
                <a:sym typeface="Symbol" pitchFamily="18" charset="2"/>
              </a:rPr>
              <a:t>v</a:t>
            </a:r>
            <a:r>
              <a:rPr lang="en-US" altLang="en-US" sz="2800" b="0" dirty="0" err="1">
                <a:solidFill>
                  <a:schemeClr val="tx1"/>
                </a:solidFill>
                <a:sym typeface="Symbol" pitchFamily="18" charset="2"/>
              </a:rPr>
              <a:t>ới</a:t>
            </a:r>
            <a:r>
              <a:rPr lang="en-US" altLang="en-US" sz="2800" b="0" dirty="0">
                <a:solidFill>
                  <a:schemeClr val="tx1"/>
                </a:solidFill>
                <a:sym typeface="Symbol" pitchFamily="18" charset="2"/>
              </a:rPr>
              <a:t> u</a:t>
            </a:r>
            <a:r>
              <a:rPr lang="en-US" altLang="en-US" sz="2800" b="0" dirty="0">
                <a:solidFill>
                  <a:schemeClr val="tx1"/>
                </a:solidFill>
                <a:latin typeface="SVNtimes new roman" pitchFamily="34" charset="0"/>
                <a:sym typeface="Symbol" pitchFamily="18" charset="2"/>
              </a:rPr>
              <a:t> </a:t>
            </a:r>
            <a:r>
              <a:rPr lang="en-US" altLang="en-US" sz="2800" b="0" dirty="0" err="1">
                <a:solidFill>
                  <a:schemeClr val="tx1"/>
                </a:solidFill>
                <a:latin typeface="SVNtimes new roman" pitchFamily="34" charset="0"/>
                <a:sym typeface="Symbol" pitchFamily="18" charset="2"/>
              </a:rPr>
              <a:t>v</a:t>
            </a:r>
            <a:r>
              <a:rPr lang="en-US" altLang="en-US" sz="2800" b="0" dirty="0" err="1">
                <a:solidFill>
                  <a:schemeClr val="tx1"/>
                </a:solidFill>
                <a:sym typeface="Symbol" pitchFamily="18" charset="2"/>
              </a:rPr>
              <a:t>à</a:t>
            </a:r>
            <a:r>
              <a:rPr lang="en-US" altLang="en-US" sz="2800" b="0" dirty="0">
                <a:solidFill>
                  <a:schemeClr val="tx1"/>
                </a:solidFill>
                <a:sym typeface="Symbol" pitchFamily="18" charset="2"/>
              </a:rPr>
              <a:t> v </a:t>
            </a:r>
            <a:r>
              <a:rPr lang="en-US" altLang="en-US" sz="2800" b="0" dirty="0" err="1">
                <a:solidFill>
                  <a:schemeClr val="tx1"/>
                </a:solidFill>
                <a:sym typeface="Symbol" pitchFamily="18" charset="2"/>
              </a:rPr>
              <a:t>là</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hai</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đỉnh</a:t>
            </a:r>
            <a:r>
              <a:rPr lang="en-US" altLang="en-US" sz="2800" b="0" dirty="0">
                <a:solidFill>
                  <a:schemeClr val="tx1"/>
                </a:solidFill>
                <a:sym typeface="Symbol" pitchFamily="18" charset="2"/>
              </a:rPr>
              <a:t> </a:t>
            </a:r>
            <a:r>
              <a:rPr lang="en-US" altLang="en-US" sz="2800" b="0" dirty="0" err="1">
                <a:solidFill>
                  <a:srgbClr val="C00000"/>
                </a:solidFill>
                <a:sym typeface="Symbol" pitchFamily="18" charset="2"/>
              </a:rPr>
              <a:t>không</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kề</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nhau</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tuỳ</a:t>
            </a:r>
            <a:r>
              <a:rPr lang="en-US" altLang="en-US" sz="2800" b="0" dirty="0">
                <a:solidFill>
                  <a:schemeClr val="tx1"/>
                </a:solidFill>
                <a:sym typeface="Symbol" pitchFamily="18" charset="2"/>
              </a:rPr>
              <a:t> ý </a:t>
            </a:r>
            <a:r>
              <a:rPr lang="en-US" altLang="en-US" sz="2800" b="0" dirty="0" err="1">
                <a:solidFill>
                  <a:schemeClr val="tx1"/>
                </a:solidFill>
                <a:sym typeface="Symbol" pitchFamily="18" charset="2"/>
              </a:rPr>
              <a:t>thì</a:t>
            </a:r>
            <a:r>
              <a:rPr lang="en-US" altLang="en-US" sz="2800" b="0" dirty="0">
                <a:solidFill>
                  <a:schemeClr val="tx1"/>
                </a:solidFill>
                <a:sym typeface="Symbol" pitchFamily="18" charset="2"/>
              </a:rPr>
              <a:t> G </a:t>
            </a:r>
            <a:r>
              <a:rPr lang="en-US" altLang="en-US" sz="2800" b="0" dirty="0" err="1">
                <a:solidFill>
                  <a:schemeClr val="tx1"/>
                </a:solidFill>
                <a:sym typeface="Symbol" pitchFamily="18" charset="2"/>
              </a:rPr>
              <a:t>là</a:t>
            </a:r>
            <a:r>
              <a:rPr lang="en-US" altLang="en-US" sz="2800" b="0" dirty="0">
                <a:solidFill>
                  <a:schemeClr val="tx1"/>
                </a:solidFill>
                <a:sym typeface="Symbol" pitchFamily="18" charset="2"/>
              </a:rPr>
              <a:t> Hamilton.</a:t>
            </a:r>
          </a:p>
          <a:p>
            <a:pPr marL="457200" indent="-457200" algn="just" eaLnBrk="1" hangingPunct="1">
              <a:spcBef>
                <a:spcPts val="600"/>
              </a:spcBef>
              <a:spcAft>
                <a:spcPts val="600"/>
              </a:spcAft>
              <a:buClr>
                <a:srgbClr val="00B050"/>
              </a:buClr>
              <a:buSzPct val="90000"/>
              <a:buFont typeface="Wingdings" panose="05000000000000000000" pitchFamily="2" charset="2"/>
              <a:buChar char="q"/>
            </a:pPr>
            <a:r>
              <a:rPr lang="en-US" altLang="en-US" sz="2800" b="0" dirty="0" err="1">
                <a:solidFill>
                  <a:schemeClr val="tx1"/>
                </a:solidFill>
              </a:rPr>
              <a:t>Nếu</a:t>
            </a:r>
            <a:r>
              <a:rPr lang="en-US" altLang="en-US" sz="2800" b="0" dirty="0">
                <a:solidFill>
                  <a:schemeClr val="tx1"/>
                </a:solidFill>
                <a:latin typeface="SVNtimes new roman" pitchFamily="34" charset="0"/>
                <a:sym typeface="Symbol" pitchFamily="18" charset="2"/>
              </a:rPr>
              <a:t>                         </a:t>
            </a:r>
            <a:r>
              <a:rPr lang="en-US" altLang="en-US" sz="2800" b="0" dirty="0" err="1">
                <a:solidFill>
                  <a:schemeClr val="tx1"/>
                </a:solidFill>
                <a:latin typeface="SVNtimes new roman" pitchFamily="34" charset="0"/>
                <a:sym typeface="Symbol" pitchFamily="18" charset="2"/>
              </a:rPr>
              <a:t>v</a:t>
            </a:r>
            <a:r>
              <a:rPr lang="en-US" altLang="en-US" sz="2800" b="0" dirty="0" err="1">
                <a:solidFill>
                  <a:schemeClr val="tx1"/>
                </a:solidFill>
                <a:sym typeface="Symbol" pitchFamily="18" charset="2"/>
              </a:rPr>
              <a:t>ới</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mọi</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đỉnh</a:t>
            </a:r>
            <a:r>
              <a:rPr lang="en-US" altLang="en-US" sz="2800" b="0" dirty="0">
                <a:solidFill>
                  <a:schemeClr val="tx1"/>
                </a:solidFill>
                <a:sym typeface="Symbol" pitchFamily="18" charset="2"/>
              </a:rPr>
              <a:t> u</a:t>
            </a:r>
            <a:r>
              <a:rPr lang="en-US" altLang="en-US" sz="2800" b="0" dirty="0">
                <a:solidFill>
                  <a:schemeClr val="tx1"/>
                </a:solidFill>
                <a:latin typeface="SVNtimes new roman" pitchFamily="34" charset="0"/>
                <a:sym typeface="Symbol" pitchFamily="18" charset="2"/>
              </a:rPr>
              <a:t> </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thì</a:t>
            </a:r>
            <a:r>
              <a:rPr lang="en-US" altLang="en-US" sz="2800" b="0" dirty="0">
                <a:solidFill>
                  <a:schemeClr val="tx1"/>
                </a:solidFill>
                <a:sym typeface="Symbol" pitchFamily="18" charset="2"/>
              </a:rPr>
              <a:t> G </a:t>
            </a:r>
            <a:r>
              <a:rPr lang="en-US" altLang="en-US" sz="2800" b="0" dirty="0" err="1">
                <a:solidFill>
                  <a:schemeClr val="tx1"/>
                </a:solidFill>
                <a:sym typeface="Symbol" pitchFamily="18" charset="2"/>
              </a:rPr>
              <a:t>là</a:t>
            </a:r>
            <a:r>
              <a:rPr lang="en-US" altLang="en-US" sz="2800" b="0" dirty="0">
                <a:solidFill>
                  <a:schemeClr val="tx1"/>
                </a:solidFill>
                <a:sym typeface="Symbol" pitchFamily="18" charset="2"/>
              </a:rPr>
              <a:t> Hamilton</a:t>
            </a:r>
          </a:p>
        </p:txBody>
      </p:sp>
      <p:graphicFrame>
        <p:nvGraphicFramePr>
          <p:cNvPr id="5" name="Object 4"/>
          <p:cNvGraphicFramePr>
            <a:graphicFrameLocks noChangeAspect="1"/>
          </p:cNvGraphicFramePr>
          <p:nvPr>
            <p:extLst>
              <p:ext uri="{D42A27DB-BD31-4B8C-83A1-F6EECF244321}">
                <p14:modId xmlns:p14="http://schemas.microsoft.com/office/powerpoint/2010/main" val="1039725705"/>
              </p:ext>
            </p:extLst>
          </p:nvPr>
        </p:nvGraphicFramePr>
        <p:xfrm>
          <a:off x="1524000" y="1981200"/>
          <a:ext cx="3619500" cy="609600"/>
        </p:xfrm>
        <a:graphic>
          <a:graphicData uri="http://schemas.openxmlformats.org/presentationml/2006/ole">
            <mc:AlternateContent xmlns:mc="http://schemas.openxmlformats.org/markup-compatibility/2006">
              <mc:Choice xmlns:v="urn:schemas-microsoft-com:vml" Requires="v">
                <p:oleObj spid="_x0000_s99465" name="Equation" r:id="rId3" imgW="1206360" imgH="203040" progId="Equation.DSMT4">
                  <p:embed/>
                </p:oleObj>
              </mc:Choice>
              <mc:Fallback>
                <p:oleObj name="Equation" r:id="rId3" imgW="1206360" imgH="203040" progId="Equation.DSMT4">
                  <p:embed/>
                  <p:pic>
                    <p:nvPicPr>
                      <p:cNvPr id="0" name=""/>
                      <p:cNvPicPr/>
                      <p:nvPr/>
                    </p:nvPicPr>
                    <p:blipFill>
                      <a:blip r:embed="rId4"/>
                      <a:stretch>
                        <a:fillRect/>
                      </a:stretch>
                    </p:blipFill>
                    <p:spPr>
                      <a:xfrm>
                        <a:off x="1524000" y="1981200"/>
                        <a:ext cx="3619500" cy="609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3293444"/>
              </p:ext>
            </p:extLst>
          </p:nvPr>
        </p:nvGraphicFramePr>
        <p:xfrm>
          <a:off x="1447800" y="2921000"/>
          <a:ext cx="1892710" cy="1066800"/>
        </p:xfrm>
        <a:graphic>
          <a:graphicData uri="http://schemas.openxmlformats.org/presentationml/2006/ole">
            <mc:AlternateContent xmlns:mc="http://schemas.openxmlformats.org/markup-compatibility/2006">
              <mc:Choice xmlns:v="urn:schemas-microsoft-com:vml" Requires="v">
                <p:oleObj spid="_x0000_s99466" name="Equation" r:id="rId5" imgW="698400" imgH="393480" progId="Equation.DSMT4">
                  <p:embed/>
                </p:oleObj>
              </mc:Choice>
              <mc:Fallback>
                <p:oleObj name="Equation" r:id="rId5" imgW="698400" imgH="393480" progId="Equation.DSMT4">
                  <p:embed/>
                  <p:pic>
                    <p:nvPicPr>
                      <p:cNvPr id="0" name=""/>
                      <p:cNvPicPr/>
                      <p:nvPr/>
                    </p:nvPicPr>
                    <p:blipFill>
                      <a:blip r:embed="rId6"/>
                      <a:stretch>
                        <a:fillRect/>
                      </a:stretch>
                    </p:blipFill>
                    <p:spPr>
                      <a:xfrm>
                        <a:off x="1447800" y="2921000"/>
                        <a:ext cx="1892710" cy="1066800"/>
                      </a:xfrm>
                      <a:prstGeom prst="rect">
                        <a:avLst/>
                      </a:prstGeom>
                    </p:spPr>
                  </p:pic>
                </p:oleObj>
              </mc:Fallback>
            </mc:AlternateContent>
          </a:graphicData>
        </a:graphic>
      </p:graphicFrame>
      <p:pic>
        <p:nvPicPr>
          <p:cNvPr id="9933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752975"/>
            <a:ext cx="29527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Lst>
        </p:spPr>
      </p:pic>
      <p:sp>
        <p:nvSpPr>
          <p:cNvPr id="10" name="Rectangle 9"/>
          <p:cNvSpPr/>
          <p:nvPr/>
        </p:nvSpPr>
        <p:spPr>
          <a:xfrm>
            <a:off x="152400" y="4056390"/>
            <a:ext cx="8610600" cy="523220"/>
          </a:xfrm>
          <a:prstGeom prst="rect">
            <a:avLst/>
          </a:prstGeom>
        </p:spPr>
        <p:txBody>
          <a:bodyPr wrap="square">
            <a:spAutoFit/>
          </a:bodyPr>
          <a:lstStyle/>
          <a:p>
            <a:pPr algn="just" eaLnBrk="1" hangingPunct="1">
              <a:spcAft>
                <a:spcPts val="1200"/>
              </a:spcAft>
            </a:pPr>
            <a:r>
              <a:rPr lang="en-US" altLang="en-US" sz="2800">
                <a:solidFill>
                  <a:srgbClr val="0000FF"/>
                </a:solidFill>
              </a:rPr>
              <a:t>Ví dụ. </a:t>
            </a:r>
            <a:r>
              <a:rPr lang="en-US" altLang="en-US" sz="2800" b="0">
                <a:solidFill>
                  <a:schemeClr val="tx1"/>
                </a:solidFill>
              </a:rPr>
              <a:t>Đây là đồ thị Hamilton?</a:t>
            </a:r>
          </a:p>
        </p:txBody>
      </p:sp>
      <p:sp>
        <p:nvSpPr>
          <p:cNvPr id="11" name="TextBox 10"/>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Một số điều kiện đủ</a:t>
            </a:r>
          </a:p>
        </p:txBody>
      </p:sp>
    </p:spTree>
    <p:extLst>
      <p:ext uri="{BB962C8B-B14F-4D97-AF65-F5344CB8AC3E}">
        <p14:creationId xmlns:p14="http://schemas.microsoft.com/office/powerpoint/2010/main" val="4055375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body" idx="1"/>
          </p:nvPr>
        </p:nvSpPr>
        <p:spPr>
          <a:xfrm>
            <a:off x="76200" y="990600"/>
            <a:ext cx="8839200" cy="5715000"/>
          </a:xfrm>
        </p:spPr>
        <p:txBody>
          <a:bodyPr/>
          <a:lstStyle/>
          <a:p>
            <a:pPr marL="0" indent="63500" algn="just" eaLnBrk="1" hangingPunct="1">
              <a:spcAft>
                <a:spcPts val="600"/>
              </a:spcAft>
              <a:buFontTx/>
              <a:buNone/>
            </a:pPr>
            <a:r>
              <a:rPr lang="en-US" altLang="en-US" sz="2700">
                <a:solidFill>
                  <a:srgbClr val="0000FF"/>
                </a:solidFill>
              </a:rPr>
              <a:t>Quy tắc để xây dựng một chu trình Hamilton H hoặc chỉ ra đồ thị vô hướng không là Hamilton</a:t>
            </a:r>
          </a:p>
          <a:p>
            <a:pPr marL="0" indent="63500" algn="just" eaLnBrk="1" hangingPunct="1">
              <a:spcAft>
                <a:spcPts val="600"/>
              </a:spcAft>
              <a:buFontTx/>
              <a:buNone/>
            </a:pPr>
            <a:r>
              <a:rPr lang="en-US" altLang="en-US" sz="2700" b="1" i="1">
                <a:solidFill>
                  <a:srgbClr val="0000FF"/>
                </a:solidFill>
              </a:rPr>
              <a:t>Quy tắc 1. </a:t>
            </a:r>
            <a:r>
              <a:rPr lang="en-US" altLang="en-US" sz="2700"/>
              <a:t>Tất cả các cạnh kề với đỉnh bậc 2 phải ở trong H.</a:t>
            </a:r>
          </a:p>
          <a:p>
            <a:pPr marL="0" indent="63500" algn="just" eaLnBrk="1" hangingPunct="1">
              <a:spcAft>
                <a:spcPts val="600"/>
              </a:spcAft>
              <a:buFontTx/>
              <a:buNone/>
            </a:pPr>
            <a:r>
              <a:rPr lang="en-US" altLang="en-US" sz="2700" b="1" i="1">
                <a:solidFill>
                  <a:srgbClr val="0000FF"/>
                </a:solidFill>
              </a:rPr>
              <a:t>Quy tắc 2</a:t>
            </a:r>
            <a:r>
              <a:rPr lang="en-US" altLang="en-US" sz="2700" b="1" i="1"/>
              <a:t>. </a:t>
            </a:r>
            <a:r>
              <a:rPr lang="en-US" altLang="en-US" sz="2700"/>
              <a:t>Không có chu trình con nào được tạo thành trong quá trình xây dựng H.</a:t>
            </a:r>
          </a:p>
          <a:p>
            <a:pPr marL="0" indent="63500" algn="just" eaLnBrk="1" hangingPunct="1">
              <a:spcAft>
                <a:spcPts val="600"/>
              </a:spcAft>
              <a:buFontTx/>
              <a:buNone/>
            </a:pPr>
            <a:r>
              <a:rPr lang="en-US" altLang="en-US" sz="2700" b="1" i="1">
                <a:solidFill>
                  <a:srgbClr val="0000FF"/>
                </a:solidFill>
              </a:rPr>
              <a:t>Quy tắc 3</a:t>
            </a:r>
            <a:r>
              <a:rPr lang="en-US" altLang="en-US" sz="2700"/>
              <a:t>. Khi chu trình Hamilton mà ta đang xây dựng đi qua đỉnh i thì xoá tất cả các cạnh kề với i mà ta  chưa dùng. Điều này lại có thể cho ta một số đỉnh bậc 2 và ta lại dùng quy tắc 1.</a:t>
            </a:r>
          </a:p>
          <a:p>
            <a:pPr marL="0" indent="63500" algn="just" eaLnBrk="1" hangingPunct="1">
              <a:spcAft>
                <a:spcPts val="600"/>
              </a:spcAft>
              <a:buFontTx/>
              <a:buNone/>
            </a:pPr>
            <a:r>
              <a:rPr lang="en-US" altLang="en-US" sz="2700" b="1" i="1">
                <a:solidFill>
                  <a:srgbClr val="0000FF"/>
                </a:solidFill>
              </a:rPr>
              <a:t>Quy tắc 4.</a:t>
            </a:r>
            <a:r>
              <a:rPr lang="en-US" altLang="en-US" sz="2700">
                <a:solidFill>
                  <a:srgbClr val="0000FF"/>
                </a:solidFill>
              </a:rPr>
              <a:t> </a:t>
            </a:r>
            <a:r>
              <a:rPr lang="en-US" altLang="en-US" sz="2700"/>
              <a:t>Không có đỉnh cô lập hay cạnh treo nào được tạo nên sau khi áp dụng quy tắc 3.</a:t>
            </a:r>
          </a:p>
          <a:p>
            <a:pPr marL="0" indent="63500" algn="just" eaLnBrk="1" hangingPunct="1">
              <a:spcAft>
                <a:spcPts val="600"/>
              </a:spcAft>
              <a:buFontTx/>
              <a:buNone/>
            </a:pPr>
            <a:endParaRPr lang="en-US" altLang="en-US" sz="2700"/>
          </a:p>
        </p:txBody>
      </p:sp>
      <p:sp>
        <p:nvSpPr>
          <p:cNvPr id="6" name="TextBox 5"/>
          <p:cNvSpPr txBox="1"/>
          <p:nvPr/>
        </p:nvSpPr>
        <p:spPr>
          <a:xfrm>
            <a:off x="152400" y="207963"/>
            <a:ext cx="8839200" cy="630942"/>
          </a:xfrm>
          <a:prstGeom prst="rect">
            <a:avLst/>
          </a:prstGeom>
          <a:noFill/>
        </p:spPr>
        <p:txBody>
          <a:bodyPr wrap="square">
            <a:spAutoFit/>
          </a:bodyPr>
          <a:lstStyle/>
          <a:p>
            <a:pPr algn="l">
              <a:defRPr/>
            </a:pPr>
            <a:r>
              <a:rPr lang="en-US" sz="3500">
                <a:solidFill>
                  <a:srgbClr val="FFFF66"/>
                </a:solidFill>
                <a:latin typeface="+mj-lt"/>
              </a:rPr>
              <a:t>Quy tắc xây dựng chu trình Hamilton</a:t>
            </a:r>
          </a:p>
        </p:txBody>
      </p:sp>
    </p:spTree>
    <p:extLst>
      <p:ext uri="{BB962C8B-B14F-4D97-AF65-F5344CB8AC3E}">
        <p14:creationId xmlns:p14="http://schemas.microsoft.com/office/powerpoint/2010/main" val="542389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70138"/>
            <a:ext cx="382905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Lst>
        </p:spPr>
      </p:pic>
      <p:sp>
        <p:nvSpPr>
          <p:cNvPr id="5" name="Rectangle 4"/>
          <p:cNvSpPr/>
          <p:nvPr/>
        </p:nvSpPr>
        <p:spPr>
          <a:xfrm>
            <a:off x="228600" y="1066800"/>
            <a:ext cx="8610600" cy="954107"/>
          </a:xfrm>
          <a:prstGeom prst="rect">
            <a:avLst/>
          </a:prstGeom>
        </p:spPr>
        <p:txBody>
          <a:bodyPr wrap="square">
            <a:spAutoFit/>
          </a:bodyPr>
          <a:lstStyle/>
          <a:p>
            <a:pPr algn="just" eaLnBrk="1" hangingPunct="1">
              <a:spcAft>
                <a:spcPts val="1200"/>
              </a:spcAft>
            </a:pPr>
            <a:r>
              <a:rPr lang="en-US" altLang="en-US" sz="2800">
                <a:solidFill>
                  <a:srgbClr val="0000FF"/>
                </a:solidFill>
              </a:rPr>
              <a:t>Ví dụ. </a:t>
            </a:r>
            <a:r>
              <a:rPr lang="en-US" altLang="en-US" sz="2800" b="0">
                <a:solidFill>
                  <a:schemeClr val="tx1"/>
                </a:solidFill>
              </a:rPr>
              <a:t>Đồ thị sau có phải là đồ thị Hamilton không? Nếu có hãy tìm chu trình Hamilton</a:t>
            </a:r>
          </a:p>
        </p:txBody>
      </p:sp>
      <p:sp>
        <p:nvSpPr>
          <p:cNvPr id="6" name="Rectangle 5"/>
          <p:cNvSpPr/>
          <p:nvPr/>
        </p:nvSpPr>
        <p:spPr>
          <a:xfrm>
            <a:off x="241300" y="4800600"/>
            <a:ext cx="8610600" cy="523220"/>
          </a:xfrm>
          <a:prstGeom prst="rect">
            <a:avLst/>
          </a:prstGeom>
        </p:spPr>
        <p:txBody>
          <a:bodyPr wrap="square">
            <a:spAutoFit/>
          </a:bodyPr>
          <a:lstStyle/>
          <a:p>
            <a:pPr algn="just" eaLnBrk="1" hangingPunct="1">
              <a:spcAft>
                <a:spcPts val="1200"/>
              </a:spcAft>
            </a:pPr>
            <a:r>
              <a:rPr lang="en-US" altLang="en-US" sz="2800">
                <a:solidFill>
                  <a:srgbClr val="0000FF"/>
                </a:solidFill>
              </a:rPr>
              <a:t>Đáp án. </a:t>
            </a:r>
            <a:r>
              <a:rPr lang="en-US" altLang="en-US" sz="2800" b="0">
                <a:solidFill>
                  <a:schemeClr val="tx1"/>
                </a:solidFill>
              </a:rPr>
              <a:t>Có, ví dụ </a:t>
            </a:r>
            <a:r>
              <a:rPr lang="pt-BR" sz="2800">
                <a:solidFill>
                  <a:srgbClr val="0000FF"/>
                </a:solidFill>
              </a:rPr>
              <a:t>a, b, c, e, f, i, h, g, d, a.</a:t>
            </a:r>
            <a:endParaRPr lang="en-US" altLang="en-US" sz="2800">
              <a:solidFill>
                <a:srgbClr val="0000FF"/>
              </a:solidFill>
            </a:endParaRPr>
          </a:p>
        </p:txBody>
      </p:sp>
      <p:sp>
        <p:nvSpPr>
          <p:cNvPr id="7" name="TextBox 6"/>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Một số ví dụ</a:t>
            </a:r>
          </a:p>
        </p:txBody>
      </p:sp>
    </p:spTree>
    <p:extLst>
      <p:ext uri="{BB962C8B-B14F-4D97-AF65-F5344CB8AC3E}">
        <p14:creationId xmlns:p14="http://schemas.microsoft.com/office/powerpoint/2010/main" val="4225036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66800"/>
            <a:ext cx="8610600" cy="523220"/>
          </a:xfrm>
          <a:prstGeom prst="rect">
            <a:avLst/>
          </a:prstGeom>
        </p:spPr>
        <p:txBody>
          <a:bodyPr wrap="square">
            <a:spAutoFit/>
          </a:bodyPr>
          <a:lstStyle/>
          <a:p>
            <a:pPr algn="just" eaLnBrk="1" hangingPunct="1">
              <a:spcAft>
                <a:spcPts val="1200"/>
              </a:spcAft>
            </a:pPr>
            <a:r>
              <a:rPr lang="en-US" altLang="en-US" sz="2800">
                <a:solidFill>
                  <a:srgbClr val="0000FF"/>
                </a:solidFill>
              </a:rPr>
              <a:t>Ví dụ. </a:t>
            </a:r>
            <a:r>
              <a:rPr lang="en-US" altLang="en-US" sz="2800" b="0">
                <a:solidFill>
                  <a:schemeClr val="tx1"/>
                </a:solidFill>
              </a:rPr>
              <a:t>Đồ thị sau có phải là đồ thị Hamilton không?</a:t>
            </a:r>
          </a:p>
        </p:txBody>
      </p:sp>
      <p:grpSp>
        <p:nvGrpSpPr>
          <p:cNvPr id="3" name="Group 2"/>
          <p:cNvGrpSpPr/>
          <p:nvPr/>
        </p:nvGrpSpPr>
        <p:grpSpPr>
          <a:xfrm>
            <a:off x="2284412" y="1447800"/>
            <a:ext cx="4344988" cy="2576512"/>
            <a:chOff x="1279525" y="1614488"/>
            <a:chExt cx="4344988" cy="2576512"/>
          </a:xfrm>
        </p:grpSpPr>
        <p:sp>
          <p:nvSpPr>
            <p:cNvPr id="7" name="Line 9"/>
            <p:cNvSpPr>
              <a:spLocks noChangeShapeType="1"/>
            </p:cNvSpPr>
            <p:nvPr/>
          </p:nvSpPr>
          <p:spPr bwMode="auto">
            <a:xfrm>
              <a:off x="3276600" y="2235200"/>
              <a:ext cx="1752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8" name="Line 11"/>
            <p:cNvSpPr>
              <a:spLocks noChangeShapeType="1"/>
            </p:cNvSpPr>
            <p:nvPr/>
          </p:nvSpPr>
          <p:spPr bwMode="auto">
            <a:xfrm>
              <a:off x="1600200" y="22352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3"/>
            <p:cNvSpPr>
              <a:spLocks noChangeShapeType="1"/>
            </p:cNvSpPr>
            <p:nvPr/>
          </p:nvSpPr>
          <p:spPr bwMode="auto">
            <a:xfrm>
              <a:off x="1600200" y="2311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9"/>
            <p:cNvSpPr>
              <a:spLocks noChangeShapeType="1"/>
            </p:cNvSpPr>
            <p:nvPr/>
          </p:nvSpPr>
          <p:spPr bwMode="auto">
            <a:xfrm>
              <a:off x="1600200" y="2311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21"/>
            <p:cNvSpPr>
              <a:spLocks noChangeShapeType="1"/>
            </p:cNvSpPr>
            <p:nvPr/>
          </p:nvSpPr>
          <p:spPr bwMode="auto">
            <a:xfrm>
              <a:off x="1600200" y="2311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4"/>
            <p:cNvSpPr>
              <a:spLocks noChangeShapeType="1"/>
            </p:cNvSpPr>
            <p:nvPr/>
          </p:nvSpPr>
          <p:spPr bwMode="auto">
            <a:xfrm>
              <a:off x="1600200" y="22352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40"/>
            <p:cNvSpPr>
              <a:spLocks noChangeShapeType="1"/>
            </p:cNvSpPr>
            <p:nvPr/>
          </p:nvSpPr>
          <p:spPr bwMode="auto">
            <a:xfrm>
              <a:off x="1600200" y="2311400"/>
              <a:ext cx="0" cy="685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4" name="Line 42"/>
            <p:cNvSpPr>
              <a:spLocks noChangeShapeType="1"/>
            </p:cNvSpPr>
            <p:nvPr/>
          </p:nvSpPr>
          <p:spPr bwMode="auto">
            <a:xfrm>
              <a:off x="1600200" y="2997200"/>
              <a:ext cx="16764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5" name="Line 43"/>
            <p:cNvSpPr>
              <a:spLocks noChangeShapeType="1"/>
            </p:cNvSpPr>
            <p:nvPr/>
          </p:nvSpPr>
          <p:spPr bwMode="auto">
            <a:xfrm>
              <a:off x="3276600" y="29972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53"/>
            <p:cNvSpPr>
              <a:spLocks noChangeShapeType="1"/>
            </p:cNvSpPr>
            <p:nvPr/>
          </p:nvSpPr>
          <p:spPr bwMode="auto">
            <a:xfrm>
              <a:off x="5029200" y="2235200"/>
              <a:ext cx="0" cy="762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 name="Line 56"/>
            <p:cNvSpPr>
              <a:spLocks noChangeShapeType="1"/>
            </p:cNvSpPr>
            <p:nvPr/>
          </p:nvSpPr>
          <p:spPr bwMode="auto">
            <a:xfrm>
              <a:off x="1600200" y="2997200"/>
              <a:ext cx="0" cy="685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8" name="Line 58"/>
            <p:cNvSpPr>
              <a:spLocks noChangeShapeType="1"/>
            </p:cNvSpPr>
            <p:nvPr/>
          </p:nvSpPr>
          <p:spPr bwMode="auto">
            <a:xfrm>
              <a:off x="1600200" y="3683000"/>
              <a:ext cx="16764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9" name="Line 60"/>
            <p:cNvSpPr>
              <a:spLocks noChangeShapeType="1"/>
            </p:cNvSpPr>
            <p:nvPr/>
          </p:nvSpPr>
          <p:spPr bwMode="auto">
            <a:xfrm>
              <a:off x="3276600" y="36830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61"/>
            <p:cNvSpPr>
              <a:spLocks noChangeShapeType="1"/>
            </p:cNvSpPr>
            <p:nvPr/>
          </p:nvSpPr>
          <p:spPr bwMode="auto">
            <a:xfrm>
              <a:off x="5029200" y="2997200"/>
              <a:ext cx="0" cy="685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1" name="Line 65"/>
            <p:cNvSpPr>
              <a:spLocks noChangeShapeType="1"/>
            </p:cNvSpPr>
            <p:nvPr/>
          </p:nvSpPr>
          <p:spPr bwMode="auto">
            <a:xfrm>
              <a:off x="3276600" y="2235200"/>
              <a:ext cx="0" cy="1447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2" name="Line 66"/>
            <p:cNvSpPr>
              <a:spLocks noChangeShapeType="1"/>
            </p:cNvSpPr>
            <p:nvPr/>
          </p:nvSpPr>
          <p:spPr bwMode="auto">
            <a:xfrm>
              <a:off x="1600200" y="2997200"/>
              <a:ext cx="1676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68"/>
            <p:cNvSpPr>
              <a:spLocks noChangeShapeType="1"/>
            </p:cNvSpPr>
            <p:nvPr/>
          </p:nvSpPr>
          <p:spPr bwMode="auto">
            <a:xfrm>
              <a:off x="3276600" y="2311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74"/>
            <p:cNvSpPr>
              <a:spLocks noChangeShapeType="1"/>
            </p:cNvSpPr>
            <p:nvPr/>
          </p:nvSpPr>
          <p:spPr bwMode="auto">
            <a:xfrm flipV="1">
              <a:off x="1600200" y="2235200"/>
              <a:ext cx="1676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75"/>
            <p:cNvSpPr>
              <a:spLocks noChangeShapeType="1"/>
            </p:cNvSpPr>
            <p:nvPr/>
          </p:nvSpPr>
          <p:spPr bwMode="auto">
            <a:xfrm>
              <a:off x="3276600" y="2235200"/>
              <a:ext cx="1752600" cy="762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 name="Text Box 77"/>
            <p:cNvSpPr txBox="1">
              <a:spLocks noChangeArrowheads="1"/>
            </p:cNvSpPr>
            <p:nvPr/>
          </p:nvSpPr>
          <p:spPr bwMode="auto">
            <a:xfrm>
              <a:off x="1279525" y="17018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1</a:t>
              </a:r>
            </a:p>
          </p:txBody>
        </p:sp>
        <p:sp>
          <p:nvSpPr>
            <p:cNvPr id="27" name="Text Box 78"/>
            <p:cNvSpPr txBox="1">
              <a:spLocks noChangeArrowheads="1"/>
            </p:cNvSpPr>
            <p:nvPr/>
          </p:nvSpPr>
          <p:spPr bwMode="auto">
            <a:xfrm>
              <a:off x="3184525" y="16398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2</a:t>
              </a:r>
            </a:p>
          </p:txBody>
        </p:sp>
        <p:sp>
          <p:nvSpPr>
            <p:cNvPr id="28" name="Text Box 79"/>
            <p:cNvSpPr txBox="1">
              <a:spLocks noChangeArrowheads="1"/>
            </p:cNvSpPr>
            <p:nvPr/>
          </p:nvSpPr>
          <p:spPr bwMode="auto">
            <a:xfrm>
              <a:off x="4860925" y="16144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3</a:t>
              </a:r>
            </a:p>
          </p:txBody>
        </p:sp>
        <p:sp>
          <p:nvSpPr>
            <p:cNvPr id="29" name="Text Box 80"/>
            <p:cNvSpPr txBox="1">
              <a:spLocks noChangeArrowheads="1"/>
            </p:cNvSpPr>
            <p:nvPr/>
          </p:nvSpPr>
          <p:spPr bwMode="auto">
            <a:xfrm>
              <a:off x="1279525" y="26050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4</a:t>
              </a:r>
            </a:p>
          </p:txBody>
        </p:sp>
        <p:sp>
          <p:nvSpPr>
            <p:cNvPr id="30" name="Text Box 81"/>
            <p:cNvSpPr txBox="1">
              <a:spLocks noChangeArrowheads="1"/>
            </p:cNvSpPr>
            <p:nvPr/>
          </p:nvSpPr>
          <p:spPr bwMode="auto">
            <a:xfrm>
              <a:off x="2955925" y="24526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5</a:t>
              </a:r>
            </a:p>
          </p:txBody>
        </p:sp>
        <p:sp>
          <p:nvSpPr>
            <p:cNvPr id="31" name="Text Box 82"/>
            <p:cNvSpPr txBox="1">
              <a:spLocks noChangeArrowheads="1"/>
            </p:cNvSpPr>
            <p:nvPr/>
          </p:nvSpPr>
          <p:spPr bwMode="auto">
            <a:xfrm>
              <a:off x="5241925" y="25288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6</a:t>
              </a:r>
            </a:p>
          </p:txBody>
        </p:sp>
        <p:sp>
          <p:nvSpPr>
            <p:cNvPr id="32" name="Text Box 83"/>
            <p:cNvSpPr txBox="1">
              <a:spLocks noChangeArrowheads="1"/>
            </p:cNvSpPr>
            <p:nvPr/>
          </p:nvSpPr>
          <p:spPr bwMode="auto">
            <a:xfrm>
              <a:off x="1431925" y="36718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7</a:t>
              </a:r>
            </a:p>
          </p:txBody>
        </p:sp>
        <p:sp>
          <p:nvSpPr>
            <p:cNvPr id="33" name="Text Box 87"/>
            <p:cNvSpPr txBox="1">
              <a:spLocks noChangeArrowheads="1"/>
            </p:cNvSpPr>
            <p:nvPr/>
          </p:nvSpPr>
          <p:spPr bwMode="auto">
            <a:xfrm>
              <a:off x="3260725" y="36718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8</a:t>
              </a:r>
            </a:p>
          </p:txBody>
        </p:sp>
        <p:sp>
          <p:nvSpPr>
            <p:cNvPr id="34" name="Text Box 88"/>
            <p:cNvSpPr txBox="1">
              <a:spLocks noChangeArrowheads="1"/>
            </p:cNvSpPr>
            <p:nvPr/>
          </p:nvSpPr>
          <p:spPr bwMode="auto">
            <a:xfrm>
              <a:off x="5089525" y="35956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r>
                <a:rPr lang="en-US" altLang="en-US" sz="2800">
                  <a:latin typeface="Arial" charset="0"/>
                </a:rPr>
                <a:t>9</a:t>
              </a:r>
            </a:p>
          </p:txBody>
        </p:sp>
      </p:grpSp>
      <p:sp>
        <p:nvSpPr>
          <p:cNvPr id="35" name="Rectangle 34"/>
          <p:cNvSpPr/>
          <p:nvPr/>
        </p:nvSpPr>
        <p:spPr>
          <a:xfrm>
            <a:off x="228600" y="4027944"/>
            <a:ext cx="8610600" cy="2677656"/>
          </a:xfrm>
          <a:prstGeom prst="rect">
            <a:avLst/>
          </a:prstGeom>
        </p:spPr>
        <p:txBody>
          <a:bodyPr wrap="square">
            <a:spAutoFit/>
          </a:bodyPr>
          <a:lstStyle/>
          <a:p>
            <a:pPr algn="just" eaLnBrk="1" hangingPunct="1">
              <a:lnSpc>
                <a:spcPct val="90000"/>
              </a:lnSpc>
            </a:pPr>
            <a:r>
              <a:rPr lang="en-US" altLang="en-US" sz="2800">
                <a:solidFill>
                  <a:srgbClr val="0000FF"/>
                </a:solidFill>
              </a:rPr>
              <a:t>Giải</a:t>
            </a:r>
            <a:r>
              <a:rPr lang="en-US" altLang="en-US" sz="2800" b="0">
                <a:solidFill>
                  <a:srgbClr val="0000FF"/>
                </a:solidFill>
              </a:rPr>
              <a:t>. </a:t>
            </a:r>
            <a:r>
              <a:rPr lang="en-US" altLang="en-US" sz="2800" b="0">
                <a:solidFill>
                  <a:schemeClr val="tx1"/>
                </a:solidFill>
              </a:rPr>
              <a:t>Giả sử G có chu trình Hamilton H, theo quy tắc 1, tất cả các cạnh kề với đỉnh bậc 2 đều ở trong H:</a:t>
            </a:r>
          </a:p>
          <a:p>
            <a:pPr algn="just" eaLnBrk="1" hangingPunct="1">
              <a:lnSpc>
                <a:spcPct val="90000"/>
              </a:lnSpc>
            </a:pPr>
            <a:r>
              <a:rPr lang="en-US" altLang="en-US" sz="2800" b="0">
                <a:solidFill>
                  <a:schemeClr val="tx1"/>
                </a:solidFill>
              </a:rPr>
              <a:t>              </a:t>
            </a:r>
            <a:r>
              <a:rPr lang="en-US" altLang="en-US" sz="2800">
                <a:solidFill>
                  <a:srgbClr val="0000FF"/>
                </a:solidFill>
              </a:rPr>
              <a:t>12, 14, 23, 36, 47, 78, 69, 89. </a:t>
            </a:r>
          </a:p>
          <a:p>
            <a:pPr algn="just" eaLnBrk="1" hangingPunct="1">
              <a:lnSpc>
                <a:spcPct val="90000"/>
              </a:lnSpc>
            </a:pPr>
            <a:r>
              <a:rPr lang="en-US" altLang="en-US" sz="2800" b="0">
                <a:solidFill>
                  <a:schemeClr val="tx1"/>
                </a:solidFill>
              </a:rPr>
              <a:t>Khi đó ta có chu trình con là: </a:t>
            </a:r>
            <a:r>
              <a:rPr lang="en-US" altLang="en-US" sz="2800">
                <a:solidFill>
                  <a:srgbClr val="00B050"/>
                </a:solidFill>
              </a:rPr>
              <a:t>1, 2, 3, 6, 9, 8, 7, 4, 1.</a:t>
            </a:r>
          </a:p>
          <a:p>
            <a:pPr algn="just" eaLnBrk="1" hangingPunct="1">
              <a:lnSpc>
                <a:spcPct val="90000"/>
              </a:lnSpc>
              <a:buFontTx/>
              <a:buNone/>
            </a:pPr>
            <a:r>
              <a:rPr lang="en-US" altLang="en-US" sz="2800" b="0">
                <a:solidFill>
                  <a:schemeClr val="tx1"/>
                </a:solidFill>
              </a:rPr>
              <a:t>Vậy G không là đồ thị Hamilton</a:t>
            </a:r>
          </a:p>
        </p:txBody>
      </p:sp>
    </p:spTree>
    <p:extLst>
      <p:ext uri="{BB962C8B-B14F-4D97-AF65-F5344CB8AC3E}">
        <p14:creationId xmlns:p14="http://schemas.microsoft.com/office/powerpoint/2010/main" val="8672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02"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09800"/>
            <a:ext cx="54102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1255693"/>
            <a:ext cx="8610600" cy="954107"/>
          </a:xfrm>
          <a:prstGeom prst="rect">
            <a:avLst/>
          </a:prstGeom>
        </p:spPr>
        <p:txBody>
          <a:bodyPr wrap="square">
            <a:spAutoFit/>
          </a:bodyPr>
          <a:lstStyle/>
          <a:p>
            <a:pPr algn="just" eaLnBrk="1" hangingPunct="1">
              <a:spcAft>
                <a:spcPts val="1200"/>
              </a:spcAft>
            </a:pPr>
            <a:r>
              <a:rPr lang="en-US" altLang="en-US" sz="2800" dirty="0" err="1">
                <a:solidFill>
                  <a:srgbClr val="0000FF"/>
                </a:solidFill>
              </a:rPr>
              <a:t>Ví</a:t>
            </a:r>
            <a:r>
              <a:rPr lang="en-US" altLang="en-US" sz="2800" dirty="0">
                <a:solidFill>
                  <a:srgbClr val="0000FF"/>
                </a:solidFill>
              </a:rPr>
              <a:t> </a:t>
            </a:r>
            <a:r>
              <a:rPr lang="en-US" altLang="en-US" sz="2800" dirty="0" err="1">
                <a:solidFill>
                  <a:srgbClr val="0000FF"/>
                </a:solidFill>
              </a:rPr>
              <a:t>dụ</a:t>
            </a:r>
            <a:r>
              <a:rPr lang="en-US" altLang="en-US" sz="2800" dirty="0">
                <a:solidFill>
                  <a:srgbClr val="0000FF"/>
                </a:solidFill>
              </a:rPr>
              <a:t>.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a:t>
            </a:r>
            <a:r>
              <a:rPr lang="en-US" altLang="en-US" sz="2800" b="0" dirty="0" err="1">
                <a:solidFill>
                  <a:schemeClr val="tx1"/>
                </a:solidFill>
              </a:rPr>
              <a:t>sau</a:t>
            </a:r>
            <a:r>
              <a:rPr lang="en-US" altLang="en-US" sz="2800" b="0" dirty="0">
                <a:solidFill>
                  <a:schemeClr val="tx1"/>
                </a:solidFill>
              </a:rPr>
              <a:t> </a:t>
            </a:r>
            <a:r>
              <a:rPr lang="en-US" altLang="en-US" sz="2800" b="0" dirty="0" err="1">
                <a:solidFill>
                  <a:schemeClr val="tx1"/>
                </a:solidFill>
              </a:rPr>
              <a:t>có</a:t>
            </a:r>
            <a:r>
              <a:rPr lang="en-US" altLang="en-US" sz="2800" b="0" dirty="0">
                <a:solidFill>
                  <a:schemeClr val="tx1"/>
                </a:solidFill>
              </a:rPr>
              <a:t> </a:t>
            </a:r>
            <a:r>
              <a:rPr lang="en-US" altLang="en-US" sz="2800" b="0" dirty="0" err="1">
                <a:solidFill>
                  <a:schemeClr val="tx1"/>
                </a:solidFill>
              </a:rPr>
              <a:t>phải</a:t>
            </a:r>
            <a:r>
              <a:rPr lang="en-US" altLang="en-US" sz="2800" b="0" dirty="0">
                <a:solidFill>
                  <a:schemeClr val="tx1"/>
                </a:solidFill>
              </a:rPr>
              <a:t> </a:t>
            </a:r>
            <a:r>
              <a:rPr lang="en-US" altLang="en-US" sz="2800" b="0" dirty="0" err="1">
                <a:solidFill>
                  <a:schemeClr val="tx1"/>
                </a:solidFill>
              </a:rPr>
              <a:t>là</a:t>
            </a:r>
            <a:r>
              <a:rPr lang="en-US" altLang="en-US" sz="2800" b="0" dirty="0">
                <a:solidFill>
                  <a:schemeClr val="tx1"/>
                </a:solidFill>
              </a:rPr>
              <a:t>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Hamilton </a:t>
            </a:r>
            <a:r>
              <a:rPr lang="en-US" altLang="en-US" sz="2800" b="0" dirty="0" err="1">
                <a:solidFill>
                  <a:schemeClr val="tx1"/>
                </a:solidFill>
              </a:rPr>
              <a:t>không</a:t>
            </a:r>
            <a:r>
              <a:rPr lang="en-US" altLang="en-US" sz="2800" b="0" dirty="0">
                <a:solidFill>
                  <a:schemeClr val="tx1"/>
                </a:solidFill>
              </a:rPr>
              <a:t>? </a:t>
            </a:r>
            <a:r>
              <a:rPr lang="en-US" altLang="en-US" sz="2800" b="0" dirty="0" err="1">
                <a:solidFill>
                  <a:schemeClr val="tx1"/>
                </a:solidFill>
              </a:rPr>
              <a:t>Nếu</a:t>
            </a:r>
            <a:r>
              <a:rPr lang="en-US" altLang="en-US" sz="2800" b="0" dirty="0">
                <a:solidFill>
                  <a:schemeClr val="tx1"/>
                </a:solidFill>
              </a:rPr>
              <a:t> </a:t>
            </a:r>
            <a:r>
              <a:rPr lang="en-US" altLang="en-US" sz="2800" b="0" dirty="0" err="1">
                <a:solidFill>
                  <a:schemeClr val="tx1"/>
                </a:solidFill>
              </a:rPr>
              <a:t>có</a:t>
            </a:r>
            <a:r>
              <a:rPr lang="en-US" altLang="en-US" sz="2800" b="0" dirty="0">
                <a:solidFill>
                  <a:schemeClr val="tx1"/>
                </a:solidFill>
              </a:rPr>
              <a:t> </a:t>
            </a:r>
            <a:r>
              <a:rPr lang="en-US" altLang="en-US" sz="2800" b="0" dirty="0" err="1">
                <a:solidFill>
                  <a:schemeClr val="tx1"/>
                </a:solidFill>
              </a:rPr>
              <a:t>hãy</a:t>
            </a:r>
            <a:r>
              <a:rPr lang="en-US" altLang="en-US" sz="2800" b="0" dirty="0">
                <a:solidFill>
                  <a:schemeClr val="tx1"/>
                </a:solidFill>
              </a:rPr>
              <a:t> </a:t>
            </a:r>
            <a:r>
              <a:rPr lang="en-US" altLang="en-US" sz="2800" b="0" dirty="0" err="1">
                <a:solidFill>
                  <a:schemeClr val="tx1"/>
                </a:solidFill>
              </a:rPr>
              <a:t>tìm</a:t>
            </a:r>
            <a:r>
              <a:rPr lang="en-US" altLang="en-US" sz="2800" b="0" dirty="0">
                <a:solidFill>
                  <a:schemeClr val="tx1"/>
                </a:solidFill>
              </a:rPr>
              <a:t> chu </a:t>
            </a:r>
            <a:r>
              <a:rPr lang="en-US" altLang="en-US" sz="2800" b="0" dirty="0" err="1">
                <a:solidFill>
                  <a:schemeClr val="tx1"/>
                </a:solidFill>
              </a:rPr>
              <a:t>trình</a:t>
            </a:r>
            <a:r>
              <a:rPr lang="en-US" altLang="en-US" sz="2800" b="0" dirty="0">
                <a:solidFill>
                  <a:schemeClr val="tx1"/>
                </a:solidFill>
              </a:rPr>
              <a:t> Hamilton</a:t>
            </a:r>
          </a:p>
        </p:txBody>
      </p:sp>
    </p:spTree>
    <p:extLst>
      <p:ext uri="{BB962C8B-B14F-4D97-AF65-F5344CB8AC3E}">
        <p14:creationId xmlns:p14="http://schemas.microsoft.com/office/powerpoint/2010/main" val="171522974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7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0"/>
            <a:ext cx="487680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Lst>
        </p:spPr>
      </p:pic>
      <p:sp>
        <p:nvSpPr>
          <p:cNvPr id="17" name="Rectangle 16"/>
          <p:cNvSpPr/>
          <p:nvPr/>
        </p:nvSpPr>
        <p:spPr>
          <a:xfrm>
            <a:off x="228600" y="1066800"/>
            <a:ext cx="8610600" cy="523220"/>
          </a:xfrm>
          <a:prstGeom prst="rect">
            <a:avLst/>
          </a:prstGeom>
        </p:spPr>
        <p:txBody>
          <a:bodyPr wrap="square">
            <a:spAutoFit/>
          </a:bodyPr>
          <a:lstStyle/>
          <a:p>
            <a:pPr algn="just" eaLnBrk="1" hangingPunct="1">
              <a:spcAft>
                <a:spcPts val="1200"/>
              </a:spcAft>
            </a:pPr>
            <a:r>
              <a:rPr lang="en-US" altLang="en-US" sz="2800">
                <a:solidFill>
                  <a:srgbClr val="0000FF"/>
                </a:solidFill>
              </a:rPr>
              <a:t>Ví dụ. </a:t>
            </a:r>
            <a:r>
              <a:rPr lang="en-US" altLang="en-US" sz="2800" b="0">
                <a:solidFill>
                  <a:schemeClr val="tx1"/>
                </a:solidFill>
              </a:rPr>
              <a:t>Đồ thị sau có phải là đồ thị Hamilton không?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nvGraphicFramePr>
        <p:xfrm>
          <a:off x="4978400" y="1752600"/>
          <a:ext cx="3790950" cy="3327400"/>
        </p:xfrm>
        <a:graphic>
          <a:graphicData uri="http://schemas.openxmlformats.org/presentationml/2006/ole">
            <mc:AlternateContent xmlns:mc="http://schemas.openxmlformats.org/markup-compatibility/2006">
              <mc:Choice xmlns:v="urn:schemas-microsoft-com:vml" Requires="v">
                <p:oleObj spid="_x0000_s15428" name="Equation" r:id="rId3" imgW="2387600" imgH="1600200" progId="Equation.DSMT4">
                  <p:embed/>
                </p:oleObj>
              </mc:Choice>
              <mc:Fallback>
                <p:oleObj name="Equation" r:id="rId3" imgW="2387600" imgH="1600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0" y="1752600"/>
                        <a:ext cx="379095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438400"/>
            <a:ext cx="4953000" cy="324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4" name="TextBox 3"/>
          <p:cNvSpPr txBox="1"/>
          <p:nvPr/>
        </p:nvSpPr>
        <p:spPr>
          <a:xfrm>
            <a:off x="152400" y="1143000"/>
            <a:ext cx="4800600" cy="954088"/>
          </a:xfrm>
          <a:prstGeom prst="rect">
            <a:avLst/>
          </a:prstGeom>
          <a:noFill/>
        </p:spPr>
        <p:txBody>
          <a:bodyPr>
            <a:spAutoFit/>
          </a:bodyPr>
          <a:lstStyle/>
          <a:p>
            <a:pPr algn="just">
              <a:defRPr/>
            </a:pPr>
            <a:r>
              <a:rPr lang="en-US" sz="2800">
                <a:solidFill>
                  <a:srgbClr val="0000FF"/>
                </a:solidFill>
                <a:latin typeface="+mn-lt"/>
              </a:rPr>
              <a:t>Ví dụ. </a:t>
            </a:r>
            <a:r>
              <a:rPr lang="en-US" sz="2800" b="0">
                <a:solidFill>
                  <a:schemeClr val="tx1"/>
                </a:solidFill>
                <a:latin typeface="+mn-lt"/>
              </a:rPr>
              <a:t>Tìm ma trận khoảng cách của đồ thị sau</a:t>
            </a:r>
          </a:p>
        </p:txBody>
      </p:sp>
      <p:sp>
        <p:nvSpPr>
          <p:cNvPr id="5" name="TextBox 4"/>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Ma trận khoảng cách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wipe(down)">
                                      <p:cBhvr>
                                        <p:cTn id="7" dur="5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52400" y="1103313"/>
            <a:ext cx="8458200" cy="523875"/>
          </a:xfrm>
          <a:prstGeom prst="rect">
            <a:avLst/>
          </a:prstGeom>
          <a:noFill/>
        </p:spPr>
        <p:txBody>
          <a:bodyPr>
            <a:spAutoFit/>
          </a:bodyPr>
          <a:lstStyle/>
          <a:p>
            <a:pPr algn="just">
              <a:defRPr/>
            </a:pPr>
            <a:r>
              <a:rPr lang="en-US" sz="2800">
                <a:solidFill>
                  <a:srgbClr val="0000FF"/>
                </a:solidFill>
                <a:latin typeface="+mn-lt"/>
              </a:rPr>
              <a:t>Ví dụ. </a:t>
            </a:r>
            <a:r>
              <a:rPr lang="en-US" sz="2800" b="0">
                <a:solidFill>
                  <a:schemeClr val="tx1"/>
                </a:solidFill>
                <a:latin typeface="+mn-lt"/>
              </a:rPr>
              <a:t>Tìm đồ thị có ma trận khoảng cách sau:</a:t>
            </a:r>
          </a:p>
        </p:txBody>
      </p:sp>
      <p:graphicFrame>
        <p:nvGraphicFramePr>
          <p:cNvPr id="16387" name="Object 1"/>
          <p:cNvGraphicFramePr>
            <a:graphicFrameLocks noChangeAspect="1"/>
          </p:cNvGraphicFramePr>
          <p:nvPr/>
        </p:nvGraphicFramePr>
        <p:xfrm>
          <a:off x="762000" y="1819275"/>
          <a:ext cx="2709863" cy="2535238"/>
        </p:xfrm>
        <a:graphic>
          <a:graphicData uri="http://schemas.openxmlformats.org/presentationml/2006/ole">
            <mc:AlternateContent xmlns:mc="http://schemas.openxmlformats.org/markup-compatibility/2006">
              <mc:Choice xmlns:v="urn:schemas-microsoft-com:vml" Requires="v">
                <p:oleObj spid="_x0000_s16474" name="Equation" r:id="rId3" imgW="1473200" imgH="1168400" progId="Equation.DSMT4">
                  <p:embed/>
                </p:oleObj>
              </mc:Choice>
              <mc:Fallback>
                <p:oleObj name="Equation" r:id="rId3" imgW="1473200" imgH="1168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19275"/>
                        <a:ext cx="2709863"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 name="TextBox 60"/>
          <p:cNvSpPr txBox="1"/>
          <p:nvPr/>
        </p:nvSpPr>
        <p:spPr>
          <a:xfrm>
            <a:off x="3810000" y="2752725"/>
            <a:ext cx="1701800" cy="523875"/>
          </a:xfrm>
          <a:prstGeom prst="rect">
            <a:avLst/>
          </a:prstGeom>
          <a:noFill/>
        </p:spPr>
        <p:txBody>
          <a:bodyPr>
            <a:spAutoFit/>
          </a:bodyPr>
          <a:lstStyle/>
          <a:p>
            <a:pPr algn="just">
              <a:defRPr/>
            </a:pPr>
            <a:r>
              <a:rPr lang="en-US" sz="2800">
                <a:solidFill>
                  <a:srgbClr val="0000FF"/>
                </a:solidFill>
                <a:latin typeface="+mn-lt"/>
              </a:rPr>
              <a:t>Đáp án.</a:t>
            </a:r>
            <a:endParaRPr lang="en-US" sz="2800" b="0">
              <a:solidFill>
                <a:schemeClr val="tx1"/>
              </a:solidFill>
              <a:latin typeface="+mn-lt"/>
            </a:endParaRPr>
          </a:p>
        </p:txBody>
      </p:sp>
      <p:grpSp>
        <p:nvGrpSpPr>
          <p:cNvPr id="3" name="Group 2"/>
          <p:cNvGrpSpPr>
            <a:grpSpLocks/>
          </p:cNvGrpSpPr>
          <p:nvPr/>
        </p:nvGrpSpPr>
        <p:grpSpPr bwMode="auto">
          <a:xfrm>
            <a:off x="4648200" y="3200400"/>
            <a:ext cx="3810000" cy="3200400"/>
            <a:chOff x="5105400" y="3429000"/>
            <a:chExt cx="3810000" cy="3200400"/>
          </a:xfrm>
        </p:grpSpPr>
        <p:sp>
          <p:nvSpPr>
            <p:cNvPr id="16390" name="Oval 5"/>
            <p:cNvSpPr>
              <a:spLocks noChangeArrowheads="1"/>
            </p:cNvSpPr>
            <p:nvPr/>
          </p:nvSpPr>
          <p:spPr bwMode="auto">
            <a:xfrm>
              <a:off x="5486400" y="6019800"/>
              <a:ext cx="533400" cy="6096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spcBef>
                  <a:spcPct val="20000"/>
                </a:spcBef>
              </a:pPr>
              <a:r>
                <a:rPr lang="en-US" altLang="en-US" sz="2400" b="0">
                  <a:solidFill>
                    <a:srgbClr val="0033CC"/>
                  </a:solidFill>
                </a:rPr>
                <a:t>C</a:t>
              </a:r>
              <a:endParaRPr lang="en-SG" altLang="en-US" sz="2400" b="0">
                <a:solidFill>
                  <a:srgbClr val="0033CC"/>
                </a:solidFill>
              </a:endParaRPr>
            </a:p>
          </p:txBody>
        </p:sp>
        <p:sp>
          <p:nvSpPr>
            <p:cNvPr id="16391" name="Oval 6"/>
            <p:cNvSpPr>
              <a:spLocks noChangeArrowheads="1"/>
            </p:cNvSpPr>
            <p:nvPr/>
          </p:nvSpPr>
          <p:spPr bwMode="auto">
            <a:xfrm>
              <a:off x="5105400" y="4419600"/>
              <a:ext cx="533400" cy="6096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spcBef>
                  <a:spcPct val="20000"/>
                </a:spcBef>
              </a:pPr>
              <a:r>
                <a:rPr lang="en-US" altLang="en-US" sz="2400" b="0">
                  <a:solidFill>
                    <a:srgbClr val="0033CC"/>
                  </a:solidFill>
                </a:rPr>
                <a:t>A</a:t>
              </a:r>
              <a:endParaRPr lang="en-SG" altLang="en-US" sz="2400" b="0">
                <a:solidFill>
                  <a:srgbClr val="0033CC"/>
                </a:solidFill>
              </a:endParaRPr>
            </a:p>
          </p:txBody>
        </p:sp>
        <p:sp>
          <p:nvSpPr>
            <p:cNvPr id="16392" name="Oval 7"/>
            <p:cNvSpPr>
              <a:spLocks noChangeArrowheads="1"/>
            </p:cNvSpPr>
            <p:nvPr/>
          </p:nvSpPr>
          <p:spPr bwMode="auto">
            <a:xfrm>
              <a:off x="6705600" y="4343400"/>
              <a:ext cx="533400" cy="6096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spcBef>
                  <a:spcPct val="20000"/>
                </a:spcBef>
              </a:pPr>
              <a:r>
                <a:rPr lang="en-US" altLang="en-US" sz="2400" b="0">
                  <a:solidFill>
                    <a:srgbClr val="0033CC"/>
                  </a:solidFill>
                </a:rPr>
                <a:t>B</a:t>
              </a:r>
              <a:endParaRPr lang="en-SG" altLang="en-US" sz="2400" b="0">
                <a:solidFill>
                  <a:srgbClr val="0033CC"/>
                </a:solidFill>
              </a:endParaRPr>
            </a:p>
          </p:txBody>
        </p:sp>
        <p:cxnSp>
          <p:nvCxnSpPr>
            <p:cNvPr id="16393" name="Straight Connector 8"/>
            <p:cNvCxnSpPr>
              <a:cxnSpLocks noChangeShapeType="1"/>
              <a:stCxn id="16391" idx="6"/>
              <a:endCxn id="16392" idx="2"/>
            </p:cNvCxnSpPr>
            <p:nvPr/>
          </p:nvCxnSpPr>
          <p:spPr bwMode="auto">
            <a:xfrm flipV="1">
              <a:off x="5638800" y="4648200"/>
              <a:ext cx="1066800" cy="76200"/>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16394" name="Straight Connector 9"/>
            <p:cNvCxnSpPr>
              <a:cxnSpLocks noChangeShapeType="1"/>
              <a:stCxn id="16391" idx="4"/>
              <a:endCxn id="16390" idx="0"/>
            </p:cNvCxnSpPr>
            <p:nvPr/>
          </p:nvCxnSpPr>
          <p:spPr bwMode="auto">
            <a:xfrm rot="16200000" flipH="1">
              <a:off x="5067300" y="5334000"/>
              <a:ext cx="990600" cy="381000"/>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sp>
          <p:nvSpPr>
            <p:cNvPr id="16395" name="Oval 10"/>
            <p:cNvSpPr>
              <a:spLocks noChangeArrowheads="1"/>
            </p:cNvSpPr>
            <p:nvPr/>
          </p:nvSpPr>
          <p:spPr bwMode="auto">
            <a:xfrm>
              <a:off x="8382000" y="3962400"/>
              <a:ext cx="533400" cy="6096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spcBef>
                  <a:spcPct val="20000"/>
                </a:spcBef>
              </a:pPr>
              <a:r>
                <a:rPr lang="en-US" altLang="en-US" sz="2400" b="0">
                  <a:solidFill>
                    <a:srgbClr val="0033CC"/>
                  </a:solidFill>
                </a:rPr>
                <a:t>D</a:t>
              </a:r>
              <a:endParaRPr lang="en-SG" altLang="en-US" sz="2400" b="0">
                <a:solidFill>
                  <a:srgbClr val="0033CC"/>
                </a:solidFill>
              </a:endParaRPr>
            </a:p>
          </p:txBody>
        </p:sp>
        <p:sp>
          <p:nvSpPr>
            <p:cNvPr id="16396" name="Oval 11"/>
            <p:cNvSpPr>
              <a:spLocks noChangeArrowheads="1"/>
            </p:cNvSpPr>
            <p:nvPr/>
          </p:nvSpPr>
          <p:spPr bwMode="auto">
            <a:xfrm>
              <a:off x="7848600" y="5867400"/>
              <a:ext cx="533400" cy="609600"/>
            </a:xfrm>
            <a:prstGeom prst="ellipse">
              <a:avLst/>
            </a:prstGeom>
            <a:noFill/>
            <a:ln w="2857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spcBef>
                  <a:spcPct val="20000"/>
                </a:spcBef>
              </a:pPr>
              <a:r>
                <a:rPr lang="en-US" altLang="en-US" sz="2400" b="0">
                  <a:solidFill>
                    <a:srgbClr val="0033CC"/>
                  </a:solidFill>
                </a:rPr>
                <a:t>E</a:t>
              </a:r>
              <a:endParaRPr lang="en-SG" altLang="en-US" sz="2400" b="0">
                <a:solidFill>
                  <a:srgbClr val="0033CC"/>
                </a:solidFill>
              </a:endParaRPr>
            </a:p>
          </p:txBody>
        </p:sp>
        <p:cxnSp>
          <p:nvCxnSpPr>
            <p:cNvPr id="16397" name="Straight Connector 12"/>
            <p:cNvCxnSpPr>
              <a:cxnSpLocks noChangeShapeType="1"/>
              <a:stCxn id="16392" idx="6"/>
              <a:endCxn id="16395" idx="2"/>
            </p:cNvCxnSpPr>
            <p:nvPr/>
          </p:nvCxnSpPr>
          <p:spPr bwMode="auto">
            <a:xfrm flipV="1">
              <a:off x="7239000" y="4267200"/>
              <a:ext cx="1143000" cy="381000"/>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16398" name="Straight Connector 13"/>
            <p:cNvCxnSpPr>
              <a:cxnSpLocks noChangeShapeType="1"/>
              <a:stCxn id="16392" idx="5"/>
              <a:endCxn id="16396" idx="1"/>
            </p:cNvCxnSpPr>
            <p:nvPr/>
          </p:nvCxnSpPr>
          <p:spPr bwMode="auto">
            <a:xfrm rot="16200000" flipH="1">
              <a:off x="6997701" y="5027612"/>
              <a:ext cx="1092200" cy="765175"/>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16399" name="Straight Connector 17"/>
            <p:cNvCxnSpPr>
              <a:cxnSpLocks noChangeShapeType="1"/>
              <a:stCxn id="16390" idx="6"/>
              <a:endCxn id="16396" idx="2"/>
            </p:cNvCxnSpPr>
            <p:nvPr/>
          </p:nvCxnSpPr>
          <p:spPr bwMode="auto">
            <a:xfrm flipV="1">
              <a:off x="6019800" y="6172200"/>
              <a:ext cx="1828800" cy="152400"/>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16400" name="Straight Connector 18"/>
            <p:cNvCxnSpPr>
              <a:cxnSpLocks noChangeShapeType="1"/>
              <a:stCxn id="16396" idx="7"/>
              <a:endCxn id="16395" idx="4"/>
            </p:cNvCxnSpPr>
            <p:nvPr/>
          </p:nvCxnSpPr>
          <p:spPr bwMode="auto">
            <a:xfrm rot="5400000" flipH="1" flipV="1">
              <a:off x="7784307" y="5091906"/>
              <a:ext cx="1384300" cy="344487"/>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16401" name="Straight Connector 19"/>
            <p:cNvCxnSpPr>
              <a:cxnSpLocks noChangeShapeType="1"/>
              <a:stCxn id="16392" idx="3"/>
              <a:endCxn id="16390" idx="7"/>
            </p:cNvCxnSpPr>
            <p:nvPr/>
          </p:nvCxnSpPr>
          <p:spPr bwMode="auto">
            <a:xfrm rot="5400000">
              <a:off x="5740401" y="5065712"/>
              <a:ext cx="1244600" cy="841375"/>
            </a:xfrm>
            <a:prstGeom prst="line">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cxnSp>
          <p:nvCxnSpPr>
            <p:cNvPr id="16402" name="Straight Connector 22"/>
            <p:cNvCxnSpPr>
              <a:cxnSpLocks noChangeShapeType="1"/>
              <a:stCxn id="16395" idx="1"/>
              <a:endCxn id="16391" idx="0"/>
            </p:cNvCxnSpPr>
            <p:nvPr/>
          </p:nvCxnSpPr>
          <p:spPr bwMode="auto">
            <a:xfrm rot="-5400000" flipH="1" flipV="1">
              <a:off x="6731794" y="2691606"/>
              <a:ext cx="368300" cy="3087688"/>
            </a:xfrm>
            <a:prstGeom prst="curvedConnector3">
              <a:avLst>
                <a:gd name="adj1" fmla="val -86398"/>
              </a:avLst>
            </a:prstGeom>
            <a:noFill/>
            <a:ln w="38100" algn="ctr">
              <a:solidFill>
                <a:srgbClr val="002060"/>
              </a:solidFill>
              <a:round/>
              <a:headEnd/>
              <a:tailEnd/>
            </a:ln>
            <a:extLst>
              <a:ext uri="{909E8E84-426E-40DD-AFC4-6F175D3DCCD1}">
                <a14:hiddenFill xmlns:a14="http://schemas.microsoft.com/office/drawing/2010/main">
                  <a:noFill/>
                </a14:hiddenFill>
              </a:ext>
            </a:extLst>
          </p:spPr>
        </p:cxnSp>
        <p:sp>
          <p:nvSpPr>
            <p:cNvPr id="16403" name="TextBox 23"/>
            <p:cNvSpPr txBox="1">
              <a:spLocks noChangeArrowheads="1"/>
            </p:cNvSpPr>
            <p:nvPr/>
          </p:nvSpPr>
          <p:spPr bwMode="auto">
            <a:xfrm>
              <a:off x="5943600" y="4343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12</a:t>
              </a:r>
              <a:endParaRPr lang="en-SG" altLang="en-US">
                <a:solidFill>
                  <a:srgbClr val="002060"/>
                </a:solidFill>
              </a:endParaRPr>
            </a:p>
          </p:txBody>
        </p:sp>
        <p:sp>
          <p:nvSpPr>
            <p:cNvPr id="16404" name="TextBox 25"/>
            <p:cNvSpPr txBox="1">
              <a:spLocks noChangeArrowheads="1"/>
            </p:cNvSpPr>
            <p:nvPr/>
          </p:nvSpPr>
          <p:spPr bwMode="auto">
            <a:xfrm>
              <a:off x="5486400" y="5105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7</a:t>
              </a:r>
              <a:endParaRPr lang="en-SG" altLang="en-US">
                <a:solidFill>
                  <a:srgbClr val="002060"/>
                </a:solidFill>
              </a:endParaRPr>
            </a:p>
          </p:txBody>
        </p:sp>
        <p:sp>
          <p:nvSpPr>
            <p:cNvPr id="16405" name="TextBox 26"/>
            <p:cNvSpPr txBox="1">
              <a:spLocks noChangeArrowheads="1"/>
            </p:cNvSpPr>
            <p:nvPr/>
          </p:nvSpPr>
          <p:spPr bwMode="auto">
            <a:xfrm>
              <a:off x="6324600" y="5410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15</a:t>
              </a:r>
              <a:endParaRPr lang="en-SG" altLang="en-US">
                <a:solidFill>
                  <a:srgbClr val="002060"/>
                </a:solidFill>
              </a:endParaRPr>
            </a:p>
          </p:txBody>
        </p:sp>
        <p:sp>
          <p:nvSpPr>
            <p:cNvPr id="16406" name="TextBox 27"/>
            <p:cNvSpPr txBox="1">
              <a:spLocks noChangeArrowheads="1"/>
            </p:cNvSpPr>
            <p:nvPr/>
          </p:nvSpPr>
          <p:spPr bwMode="auto">
            <a:xfrm>
              <a:off x="7391400" y="4953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6</a:t>
              </a:r>
              <a:endParaRPr lang="en-SG" altLang="en-US">
                <a:solidFill>
                  <a:srgbClr val="002060"/>
                </a:solidFill>
              </a:endParaRPr>
            </a:p>
          </p:txBody>
        </p:sp>
        <p:sp>
          <p:nvSpPr>
            <p:cNvPr id="16407" name="TextBox 28"/>
            <p:cNvSpPr txBox="1">
              <a:spLocks noChangeArrowheads="1"/>
            </p:cNvSpPr>
            <p:nvPr/>
          </p:nvSpPr>
          <p:spPr bwMode="auto">
            <a:xfrm>
              <a:off x="6781800" y="3429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5</a:t>
              </a:r>
              <a:endParaRPr lang="en-SG" altLang="en-US">
                <a:solidFill>
                  <a:srgbClr val="002060"/>
                </a:solidFill>
              </a:endParaRPr>
            </a:p>
          </p:txBody>
        </p:sp>
        <p:sp>
          <p:nvSpPr>
            <p:cNvPr id="16408" name="TextBox 29"/>
            <p:cNvSpPr txBox="1">
              <a:spLocks noChangeArrowheads="1"/>
            </p:cNvSpPr>
            <p:nvPr/>
          </p:nvSpPr>
          <p:spPr bwMode="auto">
            <a:xfrm>
              <a:off x="8382000" y="5105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5</a:t>
              </a:r>
              <a:endParaRPr lang="en-SG" altLang="en-US">
                <a:solidFill>
                  <a:srgbClr val="002060"/>
                </a:solidFill>
              </a:endParaRPr>
            </a:p>
          </p:txBody>
        </p:sp>
        <p:sp>
          <p:nvSpPr>
            <p:cNvPr id="16409" name="TextBox 30"/>
            <p:cNvSpPr txBox="1">
              <a:spLocks noChangeArrowheads="1"/>
            </p:cNvSpPr>
            <p:nvPr/>
          </p:nvSpPr>
          <p:spPr bwMode="auto">
            <a:xfrm>
              <a:off x="6553200" y="6172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10</a:t>
              </a:r>
              <a:endParaRPr lang="en-SG" altLang="en-US">
                <a:solidFill>
                  <a:srgbClr val="002060"/>
                </a:solidFill>
              </a:endParaRPr>
            </a:p>
          </p:txBody>
        </p:sp>
        <p:sp>
          <p:nvSpPr>
            <p:cNvPr id="16410" name="TextBox 32"/>
            <p:cNvSpPr txBox="1">
              <a:spLocks noChangeArrowheads="1"/>
            </p:cNvSpPr>
            <p:nvPr/>
          </p:nvSpPr>
          <p:spPr bwMode="auto">
            <a:xfrm>
              <a:off x="7467600" y="4114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ltLang="en-US">
                  <a:solidFill>
                    <a:srgbClr val="002060"/>
                  </a:solidFill>
                </a:rPr>
                <a:t>16</a:t>
              </a:r>
              <a:endParaRPr lang="en-SG" altLang="en-US">
                <a:solidFill>
                  <a:srgbClr val="002060"/>
                </a:solidFill>
              </a:endParaRPr>
            </a:p>
          </p:txBody>
        </p:sp>
      </p:grpSp>
      <p:sp>
        <p:nvSpPr>
          <p:cNvPr id="27" name="TextBox 26"/>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Ma trận khoảng cách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6200" y="1066800"/>
            <a:ext cx="8763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buFontTx/>
              <a:buNone/>
              <a:defRPr/>
            </a:pPr>
            <a:r>
              <a:rPr lang="en-US" altLang="en-US" kern="0">
                <a:solidFill>
                  <a:srgbClr val="0000FF"/>
                </a:solidFill>
              </a:rPr>
              <a:t>Bài toán. </a:t>
            </a:r>
            <a:r>
              <a:rPr lang="en-US" altLang="en-US" b="0" kern="0"/>
              <a:t>Cho G = (V, E) là đồ thị có trọng số. Tìm đường đi ngắn nhất từ u đến v và tính khoảng cách d(u ,v).</a:t>
            </a:r>
          </a:p>
        </p:txBody>
      </p:sp>
      <p:sp>
        <p:nvSpPr>
          <p:cNvPr id="4" name="Rectangle 3"/>
          <p:cNvSpPr txBox="1">
            <a:spLocks noChangeArrowheads="1"/>
          </p:cNvSpPr>
          <p:nvPr/>
        </p:nvSpPr>
        <p:spPr>
          <a:xfrm>
            <a:off x="88900" y="2743200"/>
            <a:ext cx="8597900" cy="1371600"/>
          </a:xfrm>
          <a:prstGeom prst="rect">
            <a:avLst/>
          </a:prstGeom>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buFont typeface="Wingdings" pitchFamily="2" charset="2"/>
              <a:buNone/>
              <a:defRPr/>
            </a:pPr>
            <a:r>
              <a:rPr lang="en-US" altLang="en-US" kern="0">
                <a:solidFill>
                  <a:srgbClr val="0000FF"/>
                </a:solidFill>
              </a:rPr>
              <a:t>Nhận xét. </a:t>
            </a:r>
            <a:r>
              <a:rPr lang="en-US" altLang="en-US" b="0" kern="0"/>
              <a:t>Nếu đồ thị G có mạch âm </a:t>
            </a:r>
            <a:r>
              <a:rPr lang="vi-VN">
                <a:solidFill>
                  <a:srgbClr val="0000FF"/>
                </a:solidFill>
                <a:sym typeface="Symbol"/>
              </a:rPr>
              <a:t></a:t>
            </a:r>
            <a:r>
              <a:rPr lang="en-US" altLang="en-US" b="0" kern="0"/>
              <a:t> trên một đường đi từ u tới v thì đường đi ngắn nhất từ u đến v sẽ không tồn tại.</a:t>
            </a:r>
          </a:p>
        </p:txBody>
      </p:sp>
      <p:sp>
        <p:nvSpPr>
          <p:cNvPr id="29" name="Arc 28"/>
          <p:cNvSpPr/>
          <p:nvPr/>
        </p:nvSpPr>
        <p:spPr bwMode="auto">
          <a:xfrm>
            <a:off x="3581400" y="4876800"/>
            <a:ext cx="1295400" cy="762000"/>
          </a:xfrm>
          <a:prstGeom prst="arc">
            <a:avLst>
              <a:gd name="adj1" fmla="val 5346405"/>
              <a:gd name="adj2" fmla="val 5263817"/>
            </a:avLst>
          </a:prstGeom>
          <a:noFill/>
          <a:ln w="38100" cap="flat" cmpd="sng" algn="ctr">
            <a:solidFill>
              <a:srgbClr val="002060"/>
            </a:solidFill>
            <a:prstDash val="solid"/>
            <a:round/>
            <a:headEnd type="none" w="med" len="med"/>
            <a:tailEnd type="triangle" w="med" len="med"/>
          </a:ln>
          <a:effectLst/>
        </p:spPr>
        <p:txBody>
          <a:bodyPr/>
          <a:lstStyle/>
          <a:p>
            <a:pPr marL="342900" indent="-342900" algn="l" eaLnBrk="1" hangingPunct="1">
              <a:spcBef>
                <a:spcPct val="20000"/>
              </a:spcBef>
              <a:buFontTx/>
              <a:buBlip>
                <a:blip r:embed="rId2"/>
              </a:buBlip>
              <a:defRPr/>
            </a:pPr>
            <a:endParaRPr lang="en-SG" sz="3200" b="0">
              <a:solidFill>
                <a:srgbClr val="0033CC"/>
              </a:solidFill>
            </a:endParaRPr>
          </a:p>
        </p:txBody>
      </p:sp>
      <p:sp>
        <p:nvSpPr>
          <p:cNvPr id="30" name="Arc 29"/>
          <p:cNvSpPr/>
          <p:nvPr/>
        </p:nvSpPr>
        <p:spPr bwMode="auto">
          <a:xfrm>
            <a:off x="2057400" y="4876800"/>
            <a:ext cx="4038600" cy="914400"/>
          </a:xfrm>
          <a:prstGeom prst="arc">
            <a:avLst>
              <a:gd name="adj1" fmla="val 11233921"/>
              <a:gd name="adj2" fmla="val 16607908"/>
            </a:avLst>
          </a:prstGeom>
          <a:noFill/>
          <a:ln w="38100" cap="flat" cmpd="sng" algn="ctr">
            <a:solidFill>
              <a:srgbClr val="002060"/>
            </a:solidFill>
            <a:prstDash val="solid"/>
            <a:round/>
            <a:headEnd type="none" w="med" len="med"/>
            <a:tailEnd type="triangle" w="med" len="med"/>
          </a:ln>
          <a:effectLst/>
        </p:spPr>
        <p:txBody>
          <a:bodyPr/>
          <a:lstStyle/>
          <a:p>
            <a:pPr marL="342900" indent="-342900" algn="l" eaLnBrk="1" hangingPunct="1">
              <a:spcBef>
                <a:spcPct val="20000"/>
              </a:spcBef>
              <a:buFontTx/>
              <a:buBlip>
                <a:blip r:embed="rId2"/>
              </a:buBlip>
              <a:defRPr/>
            </a:pPr>
            <a:endParaRPr lang="en-SG" sz="3200" b="0">
              <a:solidFill>
                <a:srgbClr val="0033CC"/>
              </a:solidFill>
            </a:endParaRPr>
          </a:p>
        </p:txBody>
      </p:sp>
      <p:sp>
        <p:nvSpPr>
          <p:cNvPr id="31" name="Arc 30"/>
          <p:cNvSpPr/>
          <p:nvPr/>
        </p:nvSpPr>
        <p:spPr bwMode="auto">
          <a:xfrm>
            <a:off x="2133600" y="4876800"/>
            <a:ext cx="4495800" cy="914400"/>
          </a:xfrm>
          <a:prstGeom prst="arc">
            <a:avLst>
              <a:gd name="adj1" fmla="val 16033187"/>
              <a:gd name="adj2" fmla="val 21127704"/>
            </a:avLst>
          </a:prstGeom>
          <a:noFill/>
          <a:ln w="38100" cap="flat" cmpd="sng" algn="ctr">
            <a:solidFill>
              <a:srgbClr val="002060"/>
            </a:solidFill>
            <a:prstDash val="solid"/>
            <a:round/>
            <a:headEnd type="none" w="med" len="med"/>
            <a:tailEnd type="triangle" w="med" len="med"/>
          </a:ln>
          <a:effectLst/>
        </p:spPr>
        <p:txBody>
          <a:bodyPr/>
          <a:lstStyle/>
          <a:p>
            <a:pPr marL="342900" indent="-342900" algn="l" eaLnBrk="1" hangingPunct="1">
              <a:spcBef>
                <a:spcPct val="20000"/>
              </a:spcBef>
              <a:buFontTx/>
              <a:buBlip>
                <a:blip r:embed="rId2"/>
              </a:buBlip>
              <a:defRPr/>
            </a:pPr>
            <a:endParaRPr lang="en-SG" sz="3200" b="0">
              <a:solidFill>
                <a:srgbClr val="0033CC"/>
              </a:solidFill>
            </a:endParaRPr>
          </a:p>
        </p:txBody>
      </p:sp>
      <p:sp>
        <p:nvSpPr>
          <p:cNvPr id="17415" name="Oval 31"/>
          <p:cNvSpPr>
            <a:spLocks noChangeArrowheads="1"/>
          </p:cNvSpPr>
          <p:nvPr/>
        </p:nvSpPr>
        <p:spPr bwMode="auto">
          <a:xfrm>
            <a:off x="2133600" y="5029200"/>
            <a:ext cx="228600" cy="228600"/>
          </a:xfrm>
          <a:prstGeom prst="ellipse">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eaLnBrk="1" hangingPunct="1">
              <a:buClrTx/>
              <a:buSzTx/>
              <a:buFontTx/>
              <a:buNone/>
            </a:pPr>
            <a:endParaRPr lang="en-SG" altLang="en-US" sz="3200" b="0">
              <a:solidFill>
                <a:srgbClr val="0033CC"/>
              </a:solidFill>
            </a:endParaRPr>
          </a:p>
        </p:txBody>
      </p:sp>
      <p:sp>
        <p:nvSpPr>
          <p:cNvPr id="17416" name="Oval 32"/>
          <p:cNvSpPr>
            <a:spLocks noChangeArrowheads="1"/>
          </p:cNvSpPr>
          <p:nvPr/>
        </p:nvSpPr>
        <p:spPr bwMode="auto">
          <a:xfrm>
            <a:off x="4114800" y="4724400"/>
            <a:ext cx="228600" cy="228600"/>
          </a:xfrm>
          <a:prstGeom prst="ellipse">
            <a:avLst/>
          </a:prstGeom>
          <a:solidFill>
            <a:srgbClr val="F8F8F8"/>
          </a:solidFill>
          <a:ln w="38100" algn="ctr">
            <a:solidFill>
              <a:srgbClr val="002060"/>
            </a:solidFill>
            <a:round/>
            <a:headEnd/>
            <a:tailEnd/>
          </a:ln>
        </p:spPr>
        <p:txBody>
          <a:bodyPr/>
          <a:lstStyle>
            <a:lvl1pPr marL="342900" indent="-342900"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eaLnBrk="1" hangingPunct="1">
              <a:buClrTx/>
              <a:buSzTx/>
              <a:buFontTx/>
              <a:buBlip>
                <a:blip r:embed="rId2"/>
              </a:buBlip>
            </a:pPr>
            <a:endParaRPr lang="en-SG" altLang="en-US" sz="3200" b="0">
              <a:solidFill>
                <a:srgbClr val="0033CC"/>
              </a:solidFill>
            </a:endParaRPr>
          </a:p>
        </p:txBody>
      </p:sp>
      <p:sp>
        <p:nvSpPr>
          <p:cNvPr id="17417" name="Oval 33"/>
          <p:cNvSpPr>
            <a:spLocks noChangeArrowheads="1"/>
          </p:cNvSpPr>
          <p:nvPr/>
        </p:nvSpPr>
        <p:spPr bwMode="auto">
          <a:xfrm>
            <a:off x="6248400" y="4953000"/>
            <a:ext cx="228600" cy="228600"/>
          </a:xfrm>
          <a:prstGeom prst="ellipse">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lgn="l">
              <a:spcBef>
                <a:spcPct val="20000"/>
              </a:spcBef>
              <a:buClr>
                <a:schemeClr val="accent1"/>
              </a:buClr>
              <a:buSzPct val="130000"/>
              <a:buFont typeface="Wingdings" pitchFamily="2" charset="2"/>
              <a:buChar char="§"/>
              <a:defRPr sz="2800">
                <a:solidFill>
                  <a:schemeClr val="tx1"/>
                </a:solidFill>
                <a:latin typeface="Arial" charset="0"/>
              </a:defRPr>
            </a:lvl1pPr>
            <a:lvl2pPr marL="742950" indent="-285750" algn="l">
              <a:spcBef>
                <a:spcPct val="20000"/>
              </a:spcBef>
              <a:buClr>
                <a:schemeClr val="accent1"/>
              </a:buClr>
              <a:buChar char="•"/>
              <a:defRPr sz="2600">
                <a:solidFill>
                  <a:schemeClr val="tx1"/>
                </a:solidFill>
                <a:latin typeface="Arial" charset="0"/>
              </a:defRPr>
            </a:lvl2pPr>
            <a:lvl3pPr marL="1143000" indent="-228600" algn="l">
              <a:spcBef>
                <a:spcPct val="20000"/>
              </a:spcBef>
              <a:buClr>
                <a:schemeClr val="accent1"/>
              </a:buClr>
              <a:buFont typeface="Arial" charset="0"/>
              <a:buChar char="–"/>
              <a:defRPr sz="2400">
                <a:solidFill>
                  <a:schemeClr val="tx1"/>
                </a:solidFill>
                <a:latin typeface="Arial" charset="0"/>
              </a:defRPr>
            </a:lvl3pPr>
            <a:lvl4pPr marL="1600200" indent="-228600" algn="l">
              <a:spcBef>
                <a:spcPct val="20000"/>
              </a:spcBef>
              <a:buClr>
                <a:schemeClr val="accent1"/>
              </a:buClr>
              <a:buFont typeface="Wingdings" pitchFamily="2" charset="2"/>
              <a:buChar char="§"/>
              <a:defRPr sz="2000">
                <a:solidFill>
                  <a:schemeClr val="tx1"/>
                </a:solidFill>
                <a:latin typeface="Arial" charset="0"/>
              </a:defRPr>
            </a:lvl4pPr>
            <a:lvl5pPr marL="2057400" indent="-228600" algn="l">
              <a:spcBef>
                <a:spcPct val="20000"/>
              </a:spcBef>
              <a:buClr>
                <a:schemeClr val="accent1"/>
              </a:buClr>
              <a:buSzPct val="80000"/>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defRPr sz="2000">
                <a:solidFill>
                  <a:schemeClr val="tx1"/>
                </a:solidFill>
                <a:latin typeface="Arial" charset="0"/>
              </a:defRPr>
            </a:lvl9pPr>
          </a:lstStyle>
          <a:p>
            <a:pPr eaLnBrk="1" hangingPunct="1">
              <a:buClrTx/>
              <a:buSzTx/>
              <a:buFontTx/>
              <a:buBlip>
                <a:blip r:embed="rId2"/>
              </a:buBlip>
            </a:pPr>
            <a:endParaRPr lang="en-SG" altLang="en-US" sz="3200" b="0">
              <a:solidFill>
                <a:srgbClr val="0033CC"/>
              </a:solidFill>
            </a:endParaRPr>
          </a:p>
        </p:txBody>
      </p:sp>
      <p:sp>
        <p:nvSpPr>
          <p:cNvPr id="35" name="TextBox 34"/>
          <p:cNvSpPr txBox="1"/>
          <p:nvPr/>
        </p:nvSpPr>
        <p:spPr>
          <a:xfrm>
            <a:off x="1905000" y="4648200"/>
            <a:ext cx="533400" cy="461963"/>
          </a:xfrm>
          <a:prstGeom prst="rect">
            <a:avLst/>
          </a:prstGeom>
          <a:noFill/>
        </p:spPr>
        <p:txBody>
          <a:bodyPr>
            <a:spAutoFit/>
          </a:bodyPr>
          <a:lstStyle/>
          <a:p>
            <a:pPr>
              <a:defRPr/>
            </a:pPr>
            <a:r>
              <a:rPr lang="en-US" sz="2400">
                <a:solidFill>
                  <a:srgbClr val="0070C0"/>
                </a:solidFill>
                <a:latin typeface="+mj-lt"/>
              </a:rPr>
              <a:t>u</a:t>
            </a:r>
            <a:endParaRPr lang="en-SG" sz="2400">
              <a:solidFill>
                <a:srgbClr val="0070C0"/>
              </a:solidFill>
              <a:latin typeface="+mj-lt"/>
            </a:endParaRPr>
          </a:p>
        </p:txBody>
      </p:sp>
      <p:sp>
        <p:nvSpPr>
          <p:cNvPr id="36" name="TextBox 35"/>
          <p:cNvSpPr txBox="1"/>
          <p:nvPr/>
        </p:nvSpPr>
        <p:spPr>
          <a:xfrm>
            <a:off x="6248400" y="4572000"/>
            <a:ext cx="533400" cy="461963"/>
          </a:xfrm>
          <a:prstGeom prst="rect">
            <a:avLst/>
          </a:prstGeom>
          <a:noFill/>
        </p:spPr>
        <p:txBody>
          <a:bodyPr>
            <a:spAutoFit/>
          </a:bodyPr>
          <a:lstStyle/>
          <a:p>
            <a:pPr>
              <a:defRPr/>
            </a:pPr>
            <a:r>
              <a:rPr lang="en-SG" sz="2400">
                <a:solidFill>
                  <a:srgbClr val="0070C0"/>
                </a:solidFill>
                <a:latin typeface="+mj-lt"/>
              </a:rPr>
              <a:t>v</a:t>
            </a:r>
          </a:p>
        </p:txBody>
      </p:sp>
      <p:sp>
        <p:nvSpPr>
          <p:cNvPr id="38" name="Rectangle 37"/>
          <p:cNvSpPr/>
          <p:nvPr/>
        </p:nvSpPr>
        <p:spPr>
          <a:xfrm>
            <a:off x="4038600" y="5181600"/>
            <a:ext cx="361950" cy="461963"/>
          </a:xfrm>
          <a:prstGeom prst="rect">
            <a:avLst/>
          </a:prstGeom>
        </p:spPr>
        <p:txBody>
          <a:bodyPr wrap="none">
            <a:spAutoFit/>
          </a:bodyPr>
          <a:lstStyle/>
          <a:p>
            <a:pPr>
              <a:defRPr/>
            </a:pPr>
            <a:r>
              <a:rPr lang="vi-VN" sz="2400">
                <a:solidFill>
                  <a:srgbClr val="0000FF"/>
                </a:solidFill>
                <a:latin typeface="+mj-lt"/>
                <a:sym typeface="Symbol"/>
              </a:rPr>
              <a:t></a:t>
            </a:r>
            <a:endParaRPr lang="en-SG" sz="2400">
              <a:solidFill>
                <a:srgbClr val="0000FF"/>
              </a:solidFill>
              <a:latin typeface="+mj-lt"/>
            </a:endParaRPr>
          </a:p>
        </p:txBody>
      </p:sp>
      <p:sp>
        <p:nvSpPr>
          <p:cNvPr id="13" name="TextBox 12"/>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Đường đi ngắn nhất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9" grpId="0" animBg="1"/>
      <p:bldP spid="30" grpId="0" animBg="1"/>
      <p:bldP spid="31" grpId="0" animBg="1"/>
      <p:bldP spid="17415" grpId="0" animBg="1"/>
      <p:bldP spid="17416" grpId="0" animBg="1"/>
      <p:bldP spid="17417" grpId="0" animBg="1"/>
      <p:bldP spid="35" grpId="0"/>
      <p:bldP spid="36"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28600" y="1084263"/>
            <a:ext cx="8458200"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1"/>
              </a:buClr>
              <a:buSzPct val="130000"/>
              <a:buFont typeface="Wingdings" pitchFamily="2" charset="2"/>
              <a:buChar char="§"/>
              <a:tabLst>
                <a:tab pos="2976563" algn="l"/>
              </a:tabLst>
              <a:defRPr sz="2800">
                <a:solidFill>
                  <a:schemeClr val="tx1"/>
                </a:solidFill>
                <a:latin typeface="Arial" charset="0"/>
              </a:defRPr>
            </a:lvl1pPr>
            <a:lvl2pPr marL="742950" indent="-285750" algn="l">
              <a:spcBef>
                <a:spcPct val="20000"/>
              </a:spcBef>
              <a:buClr>
                <a:schemeClr val="accent1"/>
              </a:buClr>
              <a:buChar char="•"/>
              <a:tabLst>
                <a:tab pos="2976563" algn="l"/>
              </a:tabLst>
              <a:defRPr sz="2600">
                <a:solidFill>
                  <a:schemeClr val="tx1"/>
                </a:solidFill>
                <a:latin typeface="Arial" charset="0"/>
              </a:defRPr>
            </a:lvl2pPr>
            <a:lvl3pPr marL="1143000" indent="-228600" algn="l">
              <a:spcBef>
                <a:spcPct val="20000"/>
              </a:spcBef>
              <a:buClr>
                <a:schemeClr val="accent1"/>
              </a:buClr>
              <a:buFont typeface="Arial" charset="0"/>
              <a:buChar char="–"/>
              <a:tabLst>
                <a:tab pos="2976563" algn="l"/>
              </a:tabLst>
              <a:defRPr sz="2400">
                <a:solidFill>
                  <a:schemeClr val="tx1"/>
                </a:solidFill>
                <a:latin typeface="Arial" charset="0"/>
              </a:defRPr>
            </a:lvl3pPr>
            <a:lvl4pPr marL="1600200" indent="-228600" algn="l">
              <a:spcBef>
                <a:spcPct val="20000"/>
              </a:spcBef>
              <a:buClr>
                <a:schemeClr val="accent1"/>
              </a:buClr>
              <a:buFont typeface="Wingdings" pitchFamily="2" charset="2"/>
              <a:buChar char="§"/>
              <a:tabLst>
                <a:tab pos="2976563" algn="l"/>
              </a:tabLst>
              <a:defRPr sz="2000">
                <a:solidFill>
                  <a:schemeClr val="tx1"/>
                </a:solidFill>
                <a:latin typeface="Arial" charset="0"/>
              </a:defRPr>
            </a:lvl4pPr>
            <a:lvl5pPr marL="2057400" indent="-228600" algn="l">
              <a:spcBef>
                <a:spcPct val="20000"/>
              </a:spcBef>
              <a:buClr>
                <a:schemeClr val="accent1"/>
              </a:buClr>
              <a:buSzPct val="80000"/>
              <a:buFont typeface="Arial" charset="0"/>
              <a:buChar char="•"/>
              <a:tabLst>
                <a:tab pos="2976563" algn="l"/>
              </a:tabLst>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80000"/>
              <a:buFont typeface="Arial" charset="0"/>
              <a:buChar char="•"/>
              <a:tabLst>
                <a:tab pos="2976563" algn="l"/>
              </a:tabLst>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80000"/>
              <a:buFont typeface="Arial" charset="0"/>
              <a:buChar char="•"/>
              <a:tabLst>
                <a:tab pos="2976563" algn="l"/>
              </a:tabLst>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80000"/>
              <a:buFont typeface="Arial" charset="0"/>
              <a:buChar char="•"/>
              <a:tabLst>
                <a:tab pos="2976563" algn="l"/>
              </a:tabLst>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80000"/>
              <a:buFont typeface="Arial" charset="0"/>
              <a:buChar char="•"/>
              <a:tabLst>
                <a:tab pos="2976563" algn="l"/>
              </a:tabLst>
              <a:defRPr sz="2000">
                <a:solidFill>
                  <a:schemeClr val="tx1"/>
                </a:solidFill>
                <a:latin typeface="Arial" charset="0"/>
              </a:defRPr>
            </a:lvl9pPr>
          </a:lstStyle>
          <a:p>
            <a:pPr algn="just">
              <a:spcBef>
                <a:spcPct val="50000"/>
              </a:spcBef>
              <a:spcAft>
                <a:spcPts val="600"/>
              </a:spcAft>
              <a:buClrTx/>
              <a:buSzTx/>
              <a:buFontTx/>
              <a:buNone/>
            </a:pPr>
            <a:r>
              <a:rPr lang="vi-VN" altLang="en-US" b="0" dirty="0"/>
              <a:t>Khi tìm đường đi ngắn nhất </a:t>
            </a:r>
            <a:r>
              <a:rPr lang="en-US" altLang="en-US" b="0" dirty="0"/>
              <a:t>ta </a:t>
            </a:r>
            <a:r>
              <a:rPr lang="vi-VN" altLang="en-US" b="0" dirty="0"/>
              <a:t>có thể </a:t>
            </a:r>
            <a:r>
              <a:rPr lang="vi-VN" altLang="en-US" b="0" dirty="0">
                <a:solidFill>
                  <a:srgbClr val="0000FF"/>
                </a:solidFill>
              </a:rPr>
              <a:t>bỏ bớt </a:t>
            </a:r>
            <a:r>
              <a:rPr lang="vi-VN" altLang="en-US" b="0" dirty="0"/>
              <a:t>đi các </a:t>
            </a:r>
            <a:r>
              <a:rPr lang="vi-VN" altLang="en-US" b="0" dirty="0">
                <a:solidFill>
                  <a:srgbClr val="0000FF"/>
                </a:solidFill>
              </a:rPr>
              <a:t>cạnh song </a:t>
            </a:r>
            <a:r>
              <a:rPr lang="vi-VN" altLang="en-US" b="0" dirty="0" err="1">
                <a:solidFill>
                  <a:srgbClr val="0000FF"/>
                </a:solidFill>
              </a:rPr>
              <a:t>song</a:t>
            </a:r>
            <a:r>
              <a:rPr lang="en-US" altLang="en-US" b="0" dirty="0">
                <a:solidFill>
                  <a:srgbClr val="0000FF"/>
                </a:solidFill>
              </a:rPr>
              <a:t> </a:t>
            </a:r>
            <a:r>
              <a:rPr lang="en-US" altLang="en-US" b="0" dirty="0" err="1">
                <a:solidFill>
                  <a:srgbClr val="0000FF"/>
                </a:solidFill>
              </a:rPr>
              <a:t>cùng</a:t>
            </a:r>
            <a:r>
              <a:rPr lang="en-US" altLang="en-US" b="0" dirty="0">
                <a:solidFill>
                  <a:srgbClr val="0000FF"/>
                </a:solidFill>
              </a:rPr>
              <a:t> </a:t>
            </a:r>
            <a:r>
              <a:rPr lang="en-US" altLang="en-US" b="0" dirty="0" err="1">
                <a:solidFill>
                  <a:srgbClr val="0000FF"/>
                </a:solidFill>
              </a:rPr>
              <a:t>chiều</a:t>
            </a:r>
            <a:r>
              <a:rPr lang="en-US" altLang="en-US" b="0" dirty="0">
                <a:solidFill>
                  <a:srgbClr val="0000FF"/>
                </a:solidFill>
              </a:rPr>
              <a:t> </a:t>
            </a:r>
            <a:r>
              <a:rPr lang="vi-VN" altLang="en-US" b="0" dirty="0" err="1"/>
              <a:t>và</a:t>
            </a:r>
            <a:r>
              <a:rPr lang="vi-VN" altLang="en-US" b="0" dirty="0"/>
              <a:t> chỉ </a:t>
            </a:r>
            <a:r>
              <a:rPr lang="en-US" altLang="en-US" b="0" dirty="0" err="1"/>
              <a:t>để</a:t>
            </a:r>
            <a:r>
              <a:rPr lang="vi-VN" altLang="en-US" b="0" dirty="0"/>
              <a:t> lại một cạnh có trọng lượng nhỏ nhất.</a:t>
            </a:r>
          </a:p>
          <a:p>
            <a:pPr algn="just">
              <a:spcBef>
                <a:spcPct val="50000"/>
              </a:spcBef>
              <a:spcAft>
                <a:spcPts val="600"/>
              </a:spcAft>
              <a:buClrTx/>
              <a:buSzTx/>
              <a:buFontTx/>
              <a:buNone/>
            </a:pPr>
            <a:r>
              <a:rPr lang="vi-VN" altLang="en-US" b="0" dirty="0"/>
              <a:t>Đối với các </a:t>
            </a:r>
            <a:r>
              <a:rPr lang="vi-VN" altLang="en-US" b="0" dirty="0">
                <a:solidFill>
                  <a:srgbClr val="0000FF"/>
                </a:solidFill>
              </a:rPr>
              <a:t>khuyên</a:t>
            </a:r>
            <a:r>
              <a:rPr lang="vi-VN" altLang="en-US" b="0" dirty="0"/>
              <a:t> có trọng lượng </a:t>
            </a:r>
            <a:r>
              <a:rPr lang="vi-VN" altLang="en-US" b="0" dirty="0">
                <a:solidFill>
                  <a:srgbClr val="0000FF"/>
                </a:solidFill>
              </a:rPr>
              <a:t>không âm </a:t>
            </a:r>
            <a:r>
              <a:rPr lang="vi-VN" altLang="en-US" b="0" dirty="0"/>
              <a:t>thì cũng có thể bỏ đi mà không làm ảnh hưởng đến kết quả của bài toán. </a:t>
            </a:r>
            <a:endParaRPr lang="en-US" altLang="en-US" b="0" dirty="0"/>
          </a:p>
          <a:p>
            <a:pPr algn="just">
              <a:spcBef>
                <a:spcPct val="50000"/>
              </a:spcBef>
              <a:spcAft>
                <a:spcPts val="600"/>
              </a:spcAft>
              <a:buClrTx/>
              <a:buSzTx/>
              <a:buFontTx/>
              <a:buNone/>
            </a:pPr>
            <a:r>
              <a:rPr lang="vi-VN" altLang="en-US" b="0" dirty="0"/>
              <a:t>Đối với các khuyên có trọng lượng âm thì có thể đưa đến bài toán </a:t>
            </a:r>
            <a:r>
              <a:rPr lang="en-US" altLang="en-US" b="0" dirty="0" err="1"/>
              <a:t>tìm</a:t>
            </a:r>
            <a:r>
              <a:rPr lang="en-US" altLang="en-US" b="0" dirty="0"/>
              <a:t> </a:t>
            </a:r>
            <a:r>
              <a:rPr lang="vi-VN" altLang="en-US" b="0" dirty="0"/>
              <a:t>đường đi ngắn nhất không có lời giải</a:t>
            </a:r>
            <a:r>
              <a:rPr lang="en-US" altLang="en-US" b="0" dirty="0"/>
              <a:t>.</a:t>
            </a:r>
            <a:endParaRPr lang="vi-VN" altLang="en-US" b="0" dirty="0"/>
          </a:p>
        </p:txBody>
      </p:sp>
      <p:sp>
        <p:nvSpPr>
          <p:cNvPr id="3" name="TextBox 2"/>
          <p:cNvSpPr txBox="1"/>
          <p:nvPr/>
        </p:nvSpPr>
        <p:spPr>
          <a:xfrm>
            <a:off x="152400" y="207963"/>
            <a:ext cx="7772400" cy="630237"/>
          </a:xfrm>
          <a:prstGeom prst="rect">
            <a:avLst/>
          </a:prstGeom>
          <a:noFill/>
        </p:spPr>
        <p:txBody>
          <a:bodyPr>
            <a:spAutoFit/>
          </a:bodyPr>
          <a:lstStyle/>
          <a:p>
            <a:pPr algn="l">
              <a:defRPr/>
            </a:pPr>
            <a:r>
              <a:rPr lang="en-US" sz="3500">
                <a:solidFill>
                  <a:srgbClr val="FFFF66"/>
                </a:solidFill>
                <a:latin typeface="+mj-lt"/>
              </a:rPr>
              <a:t>Một số lưu 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theme/theme1.xml><?xml version="1.0" encoding="utf-8"?>
<a:theme xmlns:a="http://schemas.openxmlformats.org/drawingml/2006/main" name="5_Pegasus">
  <a:themeElements>
    <a:clrScheme name="">
      <a:dk1>
        <a:srgbClr val="000000"/>
      </a:dk1>
      <a:lt1>
        <a:srgbClr val="FFFFFF"/>
      </a:lt1>
      <a:dk2>
        <a:srgbClr val="004B85"/>
      </a:dk2>
      <a:lt2>
        <a:srgbClr val="B2B2B2"/>
      </a:lt2>
      <a:accent1>
        <a:srgbClr val="F2C33E"/>
      </a:accent1>
      <a:accent2>
        <a:srgbClr val="00BA97"/>
      </a:accent2>
      <a:accent3>
        <a:srgbClr val="FFFFFF"/>
      </a:accent3>
      <a:accent4>
        <a:srgbClr val="000000"/>
      </a:accent4>
      <a:accent5>
        <a:srgbClr val="F7DEAF"/>
      </a:accent5>
      <a:accent6>
        <a:srgbClr val="00A888"/>
      </a:accent6>
      <a:hlink>
        <a:srgbClr val="BE005F"/>
      </a:hlink>
      <a:folHlink>
        <a:srgbClr val="542BB9"/>
      </a:folHlink>
    </a:clrScheme>
    <a:fontScheme name="5_Pegasu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lnDef>
    <a:txDef>
      <a:spPr>
        <a:noFill/>
      </a:spPr>
      <a:bodyPr wrap="square" rtlCol="0">
        <a:spAutoFit/>
      </a:bodyPr>
      <a:lstStyle>
        <a:defPPr algn="just">
          <a:defRPr sz="2800" b="0" smtClean="0">
            <a:solidFill>
              <a:schemeClr val="tx1"/>
            </a:solidFill>
            <a:latin typeface="+mn-lt"/>
          </a:defRPr>
        </a:defPPr>
      </a:lstStyle>
    </a:txDef>
  </a:objectDefaults>
  <a:extraClrSchemeLst>
    <a:extraClrScheme>
      <a:clrScheme name="5_Pegasus 1">
        <a:dk1>
          <a:srgbClr val="000000"/>
        </a:dk1>
        <a:lt1>
          <a:srgbClr val="FFFFFF"/>
        </a:lt1>
        <a:dk2>
          <a:srgbClr val="336699"/>
        </a:dk2>
        <a:lt2>
          <a:srgbClr val="808080"/>
        </a:lt2>
        <a:accent1>
          <a:srgbClr val="009999"/>
        </a:accent1>
        <a:accent2>
          <a:srgbClr val="FF9900"/>
        </a:accent2>
        <a:accent3>
          <a:srgbClr val="FFFFFF"/>
        </a:accent3>
        <a:accent4>
          <a:srgbClr val="000000"/>
        </a:accent4>
        <a:accent5>
          <a:srgbClr val="AACACA"/>
        </a:accent5>
        <a:accent6>
          <a:srgbClr val="E78A00"/>
        </a:accent6>
        <a:hlink>
          <a:srgbClr val="3366FF"/>
        </a:hlink>
        <a:folHlink>
          <a:srgbClr val="33CCCC"/>
        </a:folHlink>
      </a:clrScheme>
      <a:clrMap bg1="lt1" tx1="dk1" bg2="lt2" tx2="dk2" accent1="accent1" accent2="accent2" accent3="accent3" accent4="accent4" accent5="accent5" accent6="accent6" hlink="hlink" folHlink="folHlink"/>
    </a:extraClrScheme>
    <a:extraClrScheme>
      <a:clrScheme name="5_Pegasus 2">
        <a:dk1>
          <a:srgbClr val="000000"/>
        </a:dk1>
        <a:lt1>
          <a:srgbClr val="FFFFFF"/>
        </a:lt1>
        <a:dk2>
          <a:srgbClr val="336699"/>
        </a:dk2>
        <a:lt2>
          <a:srgbClr val="808080"/>
        </a:lt2>
        <a:accent1>
          <a:srgbClr val="2AADA8"/>
        </a:accent1>
        <a:accent2>
          <a:srgbClr val="993366"/>
        </a:accent2>
        <a:accent3>
          <a:srgbClr val="FFFFFF"/>
        </a:accent3>
        <a:accent4>
          <a:srgbClr val="000000"/>
        </a:accent4>
        <a:accent5>
          <a:srgbClr val="ACD3D1"/>
        </a:accent5>
        <a:accent6>
          <a:srgbClr val="8A2D5C"/>
        </a:accent6>
        <a:hlink>
          <a:srgbClr val="0093DB"/>
        </a:hlink>
        <a:folHlink>
          <a:srgbClr val="FEE8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778</TotalTime>
  <Words>3517</Words>
  <Application>Microsoft Office PowerPoint</Application>
  <PresentationFormat>On-screen Show (4:3)</PresentationFormat>
  <Paragraphs>792</Paragraphs>
  <Slides>57</Slides>
  <Notes>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57</vt:i4>
      </vt:variant>
    </vt:vector>
  </HeadingPairs>
  <TitlesOfParts>
    <vt:vector size="69" baseType="lpstr">
      <vt:lpstr>宋体</vt:lpstr>
      <vt:lpstr>Arial</vt:lpstr>
      <vt:lpstr>Calibri</vt:lpstr>
      <vt:lpstr>SVNtimes new roman</vt:lpstr>
      <vt:lpstr>Symbol</vt:lpstr>
      <vt:lpstr>Times New Roman</vt:lpstr>
      <vt:lpstr>VNI-Times</vt:lpstr>
      <vt:lpstr>Wingdings</vt:lpstr>
      <vt:lpstr>5_Pegasus</vt:lpstr>
      <vt:lpstr>1_Office Theme</vt:lpstr>
      <vt:lpstr>Office Theme</vt:lpstr>
      <vt:lpstr>Equation</vt:lpstr>
      <vt:lpstr>CÁC BÀI TOÁN VỀ ĐƯỜNG ĐI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ĐỒ THỊ EULER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Structs</dc:title>
  <dc:creator>Innovation</dc:creator>
  <cp:lastModifiedBy>AnhThi</cp:lastModifiedBy>
  <cp:revision>744</cp:revision>
  <dcterms:created xsi:type="dcterms:W3CDTF">2008-01-11T10:54:47Z</dcterms:created>
  <dcterms:modified xsi:type="dcterms:W3CDTF">2021-11-04T10:17:37Z</dcterms:modified>
</cp:coreProperties>
</file>