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1"/>
  </p:notesMasterIdLst>
  <p:sldIdLst>
    <p:sldId id="541" r:id="rId2"/>
    <p:sldId id="637" r:id="rId3"/>
    <p:sldId id="643" r:id="rId4"/>
    <p:sldId id="646" r:id="rId5"/>
    <p:sldId id="647" r:id="rId6"/>
    <p:sldId id="648" r:id="rId7"/>
    <p:sldId id="649" r:id="rId8"/>
    <p:sldId id="650" r:id="rId9"/>
    <p:sldId id="651" r:id="rId10"/>
    <p:sldId id="652" r:id="rId11"/>
    <p:sldId id="672" r:id="rId12"/>
    <p:sldId id="662" r:id="rId13"/>
    <p:sldId id="663" r:id="rId14"/>
    <p:sldId id="664" r:id="rId15"/>
    <p:sldId id="665" r:id="rId16"/>
    <p:sldId id="666" r:id="rId17"/>
    <p:sldId id="667" r:id="rId18"/>
    <p:sldId id="668" r:id="rId19"/>
    <p:sldId id="669" r:id="rId20"/>
    <p:sldId id="670" r:id="rId21"/>
    <p:sldId id="671" r:id="rId22"/>
    <p:sldId id="644" r:id="rId23"/>
    <p:sldId id="645" r:id="rId24"/>
    <p:sldId id="655" r:id="rId25"/>
    <p:sldId id="654" r:id="rId26"/>
    <p:sldId id="680" r:id="rId27"/>
    <p:sldId id="656" r:id="rId28"/>
    <p:sldId id="657" r:id="rId29"/>
    <p:sldId id="658" r:id="rId30"/>
    <p:sldId id="659" r:id="rId31"/>
    <p:sldId id="677" r:id="rId32"/>
    <p:sldId id="678" r:id="rId33"/>
    <p:sldId id="676" r:id="rId34"/>
    <p:sldId id="673" r:id="rId35"/>
    <p:sldId id="674" r:id="rId36"/>
    <p:sldId id="675" r:id="rId37"/>
    <p:sldId id="486" r:id="rId38"/>
    <p:sldId id="679" r:id="rId39"/>
    <p:sldId id="62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74" autoAdjust="0"/>
  </p:normalViewPr>
  <p:slideViewPr>
    <p:cSldViewPr>
      <p:cViewPr varScale="1">
        <p:scale>
          <a:sx n="70" d="100"/>
          <a:sy n="70" d="100"/>
        </p:scale>
        <p:origin x="1164" y="7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02/01/2021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r>
              <a:rPr lang="vi-VN" smtClean="0"/>
              <a:t>Ví dụ, một đối tượng sinh viên thực tế có rất nhiều thông tin khác nhau liên quan đến bản thân sinh viên đó như: tên, địa chỉ, ngày sinh, lớp, điểm số … quê quán, cha mẹ, anh, chị ,em , cân nặng, chiều cao…  </a:t>
            </a:r>
            <a:r>
              <a:rPr lang="en-US" smtClean="0"/>
              <a:t>Tuy nhiên, </a:t>
            </a:r>
            <a:r>
              <a:rPr lang="vi-VN" smtClean="0"/>
              <a:t>với mục đích quản lý (thông thường) của nhà trường thì không phải tất cả các thông tin kia đều được lưu trữ. Tùy mục đích, nhà trường có thể cần lưu trữ:</a:t>
            </a:r>
            <a:br>
              <a:rPr lang="vi-VN" smtClean="0"/>
            </a:br>
            <a:r>
              <a:rPr lang="vi-VN" smtClean="0"/>
              <a:t>- tên, địa chỉ, ngày sinh, lớp, điểm số.</a:t>
            </a:r>
            <a:br>
              <a:rPr lang="vi-VN" smtClean="0"/>
            </a:br>
            <a:r>
              <a:rPr lang="vi-VN" smtClean="0"/>
              <a:t>- hoặc tên, địa chỉ, ngày sinh, lớp, điểm số, quê quán, cha mẹ,… </a:t>
            </a:r>
            <a:endParaRPr lang="en-US" smtClean="0"/>
          </a:p>
          <a:p>
            <a:endParaRPr lang="en-US" smtClean="0"/>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CA42411-58BA-4C79-9BC3-1536B38F0666}" type="slidenum">
              <a:rPr lang="en-US" smtClean="0"/>
              <a:pPr/>
              <a:t>5</a:t>
            </a:fld>
            <a:endParaRPr lang="en-US" smtClean="0"/>
          </a:p>
        </p:txBody>
      </p:sp>
    </p:spTree>
    <p:extLst>
      <p:ext uri="{BB962C8B-B14F-4D97-AF65-F5344CB8AC3E}">
        <p14:creationId xmlns:p14="http://schemas.microsoft.com/office/powerpoint/2010/main" val="3248972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20000"/>
              </a:lnSpc>
              <a:buFont typeface="Wingdings" pitchFamily="2" charset="2"/>
              <a:buNone/>
            </a:pPr>
            <a:endParaRPr lang="en-US" sz="2400" smtClean="0"/>
          </a:p>
          <a:p>
            <a:endParaRPr lang="en-US" smtClean="0"/>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5A0121-516F-4A89-8299-A482F010E787}" type="slidenum">
              <a:rPr lang="en-US" smtClean="0"/>
              <a:pPr/>
              <a:t>18</a:t>
            </a:fld>
            <a:endParaRPr lang="en-US" smtClean="0"/>
          </a:p>
        </p:txBody>
      </p:sp>
    </p:spTree>
    <p:extLst>
      <p:ext uri="{BB962C8B-B14F-4D97-AF65-F5344CB8AC3E}">
        <p14:creationId xmlns:p14="http://schemas.microsoft.com/office/powerpoint/2010/main" val="3006264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1C1C4EA-F27F-4382-9212-AC62E3ACB03E}" type="slidenum">
              <a:rPr lang="en-US" smtClean="0"/>
              <a:pPr/>
              <a:t>20</a:t>
            </a:fld>
            <a:endParaRPr lang="en-US" smtClean="0"/>
          </a:p>
        </p:txBody>
      </p:sp>
    </p:spTree>
    <p:extLst>
      <p:ext uri="{BB962C8B-B14F-4D97-AF65-F5344CB8AC3E}">
        <p14:creationId xmlns:p14="http://schemas.microsoft.com/office/powerpoint/2010/main" val="3670062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endParaRPr lang="en-US"/>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B14645-8DAD-4206-8913-4100498C6499}" type="slidenum">
              <a:rPr lang="en-US" smtClean="0"/>
              <a:pPr/>
              <a:t>21</a:t>
            </a:fld>
            <a:endParaRPr lang="en-US" smtClean="0"/>
          </a:p>
        </p:txBody>
      </p:sp>
    </p:spTree>
    <p:extLst>
      <p:ext uri="{BB962C8B-B14F-4D97-AF65-F5344CB8AC3E}">
        <p14:creationId xmlns:p14="http://schemas.microsoft.com/office/powerpoint/2010/main" val="628878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548272-7ACA-45CA-99D5-5E1960C30E3A}" type="slidenum">
              <a:rPr lang="en-US" smtClean="0"/>
              <a:pPr/>
              <a:t>30</a:t>
            </a:fld>
            <a:endParaRPr lang="en-US" smtClean="0"/>
          </a:p>
        </p:txBody>
      </p:sp>
    </p:spTree>
    <p:extLst>
      <p:ext uri="{BB962C8B-B14F-4D97-AF65-F5344CB8AC3E}">
        <p14:creationId xmlns:p14="http://schemas.microsoft.com/office/powerpoint/2010/main" val="667189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37</a:t>
            </a:fld>
            <a:endParaRPr lang="en-US" smtClean="0"/>
          </a:p>
        </p:txBody>
      </p:sp>
    </p:spTree>
    <p:extLst>
      <p:ext uri="{BB962C8B-B14F-4D97-AF65-F5344CB8AC3E}">
        <p14:creationId xmlns:p14="http://schemas.microsoft.com/office/powerpoint/2010/main" val="433806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39</a:t>
            </a:fld>
            <a:endParaRPr lang="en-US"/>
          </a:p>
        </p:txBody>
      </p:sp>
    </p:spTree>
    <p:extLst>
      <p:ext uri="{BB962C8B-B14F-4D97-AF65-F5344CB8AC3E}">
        <p14:creationId xmlns:p14="http://schemas.microsoft.com/office/powerpoint/2010/main" val="53301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Có thể định nghĩa khác: </a:t>
            </a:r>
          </a:p>
          <a:p>
            <a:r>
              <a:rPr lang="vi-VN" smtClean="0"/>
              <a:t>Cơ sở dữ liệu </a:t>
            </a:r>
            <a:r>
              <a:rPr lang="en-US" smtClean="0"/>
              <a:t>(</a:t>
            </a:r>
            <a:r>
              <a:rPr lang="vi-VN" smtClean="0"/>
              <a:t>CSDL</a:t>
            </a:r>
            <a:r>
              <a:rPr lang="en-US" smtClean="0"/>
              <a:t>)</a:t>
            </a:r>
            <a:r>
              <a:rPr lang="vi-VN" smtClean="0"/>
              <a:t> là một tập hợp các Dữ liệu có quan hệ logic với nhau, có thể dễ dàng chia sẻ và được thiết kế nhằm đáp ứng các nhu cầu sử dụng của một tổ chức, cá nhân nào đó.</a:t>
            </a:r>
            <a:endParaRPr lang="en-US" smtClean="0"/>
          </a:p>
          <a:p>
            <a:r>
              <a:rPr lang="en-US" smtClean="0"/>
              <a:t>Lấy ví dụ về CSDL: </a:t>
            </a:r>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7F06B7-395A-46B9-8BB9-815D7C42E383}" type="slidenum">
              <a:rPr lang="en-US" smtClean="0"/>
              <a:pPr/>
              <a:t>6</a:t>
            </a:fld>
            <a:endParaRPr lang="en-US" smtClean="0"/>
          </a:p>
        </p:txBody>
      </p:sp>
    </p:spTree>
    <p:extLst>
      <p:ext uri="{BB962C8B-B14F-4D97-AF65-F5344CB8AC3E}">
        <p14:creationId xmlns:p14="http://schemas.microsoft.com/office/powerpoint/2010/main" val="289443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5BA9FB-DB7B-45DE-8767-EAFCD592BFC8}" type="slidenum">
              <a:rPr lang="en-US" smtClean="0"/>
              <a:pPr/>
              <a:t>8</a:t>
            </a:fld>
            <a:endParaRPr lang="en-US" smtClean="0"/>
          </a:p>
        </p:txBody>
      </p:sp>
    </p:spTree>
    <p:extLst>
      <p:ext uri="{BB962C8B-B14F-4D97-AF65-F5344CB8AC3E}">
        <p14:creationId xmlns:p14="http://schemas.microsoft.com/office/powerpoint/2010/main" val="2610648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C63803A-698B-4CCC-8C0A-8F9893B33341}" type="slidenum">
              <a:rPr lang="en-US" smtClean="0"/>
              <a:pPr/>
              <a:t>9</a:t>
            </a:fld>
            <a:endParaRPr lang="en-US" smtClean="0"/>
          </a:p>
        </p:txBody>
      </p:sp>
    </p:spTree>
    <p:extLst>
      <p:ext uri="{BB962C8B-B14F-4D97-AF65-F5344CB8AC3E}">
        <p14:creationId xmlns:p14="http://schemas.microsoft.com/office/powerpoint/2010/main" val="88556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30AE23-11B3-4057-B489-ACF92FF288BD}" type="slidenum">
              <a:rPr lang="en-US" smtClean="0"/>
              <a:pPr/>
              <a:t>10</a:t>
            </a:fld>
            <a:endParaRPr lang="en-US" smtClean="0"/>
          </a:p>
        </p:txBody>
      </p:sp>
    </p:spTree>
    <p:extLst>
      <p:ext uri="{BB962C8B-B14F-4D97-AF65-F5344CB8AC3E}">
        <p14:creationId xmlns:p14="http://schemas.microsoft.com/office/powerpoint/2010/main" val="20744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B560F55-2008-4644-B1C2-39A9462FA8DE}" type="slidenum">
              <a:rPr lang="en-US" smtClean="0"/>
              <a:pPr/>
              <a:t>11</a:t>
            </a:fld>
            <a:endParaRPr lang="en-US" smtClean="0"/>
          </a:p>
        </p:txBody>
      </p:sp>
    </p:spTree>
    <p:extLst>
      <p:ext uri="{BB962C8B-B14F-4D97-AF65-F5344CB8AC3E}">
        <p14:creationId xmlns:p14="http://schemas.microsoft.com/office/powerpoint/2010/main" val="1631817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59E633-230C-412B-9E19-497206A94B49}" type="slidenum">
              <a:rPr lang="en-US" smtClean="0"/>
              <a:pPr/>
              <a:t>14</a:t>
            </a:fld>
            <a:endParaRPr lang="en-US" smtClean="0"/>
          </a:p>
        </p:txBody>
      </p:sp>
    </p:spTree>
    <p:extLst>
      <p:ext uri="{BB962C8B-B14F-4D97-AF65-F5344CB8AC3E}">
        <p14:creationId xmlns:p14="http://schemas.microsoft.com/office/powerpoint/2010/main" val="77889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20000"/>
              </a:lnSpc>
              <a:buFont typeface="Wingdings" pitchFamily="2" charset="2"/>
              <a:buNone/>
            </a:pPr>
            <a:endParaRPr lang="en-US" sz="2400" smtClean="0"/>
          </a:p>
          <a:p>
            <a:endParaRPr lang="en-US" smtClean="0"/>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61E018-2E8A-4423-B046-3C9AB09B0406}" type="slidenum">
              <a:rPr lang="en-US" smtClean="0"/>
              <a:pPr/>
              <a:t>16</a:t>
            </a:fld>
            <a:endParaRPr lang="en-US" smtClean="0"/>
          </a:p>
        </p:txBody>
      </p:sp>
    </p:spTree>
    <p:extLst>
      <p:ext uri="{BB962C8B-B14F-4D97-AF65-F5344CB8AC3E}">
        <p14:creationId xmlns:p14="http://schemas.microsoft.com/office/powerpoint/2010/main" val="127056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20000"/>
              </a:lnSpc>
              <a:buFont typeface="Wingdings" pitchFamily="2" charset="2"/>
              <a:buNone/>
            </a:pPr>
            <a:endParaRPr lang="en-US" sz="2400" smtClean="0"/>
          </a:p>
          <a:p>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2364A3-8793-499D-910C-DD259420DCB3}" type="slidenum">
              <a:rPr lang="en-US" smtClean="0"/>
              <a:pPr/>
              <a:t>17</a:t>
            </a:fld>
            <a:endParaRPr lang="en-US" smtClean="0"/>
          </a:p>
        </p:txBody>
      </p:sp>
    </p:spTree>
    <p:extLst>
      <p:ext uri="{BB962C8B-B14F-4D97-AF65-F5344CB8AC3E}">
        <p14:creationId xmlns:p14="http://schemas.microsoft.com/office/powerpoint/2010/main" val="403914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02/01/2021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02/01/2021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02/01/2021</a:t>
            </a:fld>
            <a:endParaRPr lang="en-US"/>
          </a:p>
        </p:txBody>
      </p:sp>
      <p:sp>
        <p:nvSpPr>
          <p:cNvPr id="5" name="Footer Placeholder 4"/>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F5A3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02/01/2021</a:t>
            </a:fld>
            <a:endParaRPr lang="en-US"/>
          </a:p>
        </p:txBody>
      </p:sp>
      <p:sp>
        <p:nvSpPr>
          <p:cNvPr id="5" name="Footer Placeholder 4"/>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 y="152400"/>
            <a:ext cx="1502388" cy="522314"/>
          </a:xfrm>
          <a:prstGeom prst="rect">
            <a:avLst/>
          </a:prstGeom>
        </p:spPr>
      </p:pic>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02/01/2021</a:t>
            </a:fld>
            <a:endParaRPr lang="en-US"/>
          </a:p>
        </p:txBody>
      </p:sp>
      <p:sp>
        <p:nvSpPr>
          <p:cNvPr id="6" name="Footer Placeholder 5"/>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02/01/2021</a:t>
            </a:fld>
            <a:endParaRPr lang="en-US"/>
          </a:p>
        </p:txBody>
      </p:sp>
      <p:sp>
        <p:nvSpPr>
          <p:cNvPr id="8" name="Footer Placeholder 7"/>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02/01/2021</a:t>
            </a:fld>
            <a:endParaRPr lang="en-US"/>
          </a:p>
        </p:txBody>
      </p:sp>
      <p:sp>
        <p:nvSpPr>
          <p:cNvPr id="4" name="Footer Placeholder 3"/>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02/01/2021</a:t>
            </a:fld>
            <a:endParaRPr lang="en-US"/>
          </a:p>
        </p:txBody>
      </p:sp>
      <p:sp>
        <p:nvSpPr>
          <p:cNvPr id="3" name="Footer Placeholder 2"/>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02/01/2021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02/01/2021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02/01/2021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dirty="0" smtClean="0"/>
              <a:t>Bài </a:t>
            </a:r>
            <a:r>
              <a:rPr lang="vi-VN" dirty="0"/>
              <a:t>1</a:t>
            </a:r>
            <a:r>
              <a:rPr lang="en-US" dirty="0"/>
              <a:t>: </a:t>
            </a:r>
            <a:r>
              <a:rPr lang="vi-VN" cap="all" dirty="0"/>
              <a:t>Tổng quan về </a:t>
            </a:r>
            <a:r>
              <a:rPr lang="en-US" cap="all" dirty="0"/>
              <a:t>CƠ SỞ DỮ LIỆU</a:t>
            </a:r>
          </a:p>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15.xml"/><Relationship Id="rId9" Type="http://schemas.microsoft.com/office/2007/relationships/hdphoto" Target="../media/hdphoto5.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953000"/>
            <a:ext cx="4343400" cy="990600"/>
          </a:xfrm>
        </p:spPr>
        <p:txBody>
          <a:bodyPr>
            <a:normAutofit fontScale="92500" lnSpcReduction="10000"/>
          </a:bodyPr>
          <a:lstStyle/>
          <a:p>
            <a:r>
              <a:rPr lang="en-US" dirty="0" err="1" smtClean="0"/>
              <a:t>Bài</a:t>
            </a:r>
            <a:r>
              <a:rPr lang="en-US" dirty="0" smtClean="0"/>
              <a:t> 1: TỔNG QUAN VỀ CƠ SỞ DỮ LIỆU</a:t>
            </a:r>
          </a:p>
          <a:p>
            <a:r>
              <a:rPr lang="en-US" dirty="0"/>
              <a:t>Phần 1</a:t>
            </a:r>
          </a:p>
        </p:txBody>
      </p:sp>
      <p:sp>
        <p:nvSpPr>
          <p:cNvPr id="11" name="Title 10"/>
          <p:cNvSpPr>
            <a:spLocks noGrp="1"/>
          </p:cNvSpPr>
          <p:nvPr>
            <p:ph type="title"/>
          </p:nvPr>
        </p:nvSpPr>
        <p:spPr/>
        <p:txBody>
          <a:bodyPr/>
          <a:lstStyle/>
          <a:p>
            <a:r>
              <a:rPr lang="en-US" dirty="0" smtClean="0"/>
              <a:t>CƠ SỞ DỮ 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636" b="13636"/>
          <a:stretch>
            <a:fillRect/>
          </a:stretch>
        </p:blipFill>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2"/>
          <p:cNvSpPr>
            <a:spLocks noGrp="1"/>
          </p:cNvSpPr>
          <p:nvPr>
            <p:ph type="title"/>
          </p:nvPr>
        </p:nvSpPr>
        <p:spPr/>
        <p:txBody>
          <a:bodyPr/>
          <a:lstStyle/>
          <a:p>
            <a:r>
              <a:rPr lang="en-US" smtClean="0"/>
              <a:t>Quản lý dữ liệu bằng file</a:t>
            </a:r>
          </a:p>
        </p:txBody>
      </p:sp>
      <p:sp>
        <p:nvSpPr>
          <p:cNvPr id="23554" name="Content Placeholder 1"/>
          <p:cNvSpPr>
            <a:spLocks noGrp="1"/>
          </p:cNvSpPr>
          <p:nvPr>
            <p:ph idx="1"/>
          </p:nvPr>
        </p:nvSpPr>
        <p:spPr>
          <a:xfrm>
            <a:off x="304800" y="1143000"/>
            <a:ext cx="6781800" cy="4724400"/>
          </a:xfrm>
        </p:spPr>
        <p:txBody>
          <a:bodyPr/>
          <a:lstStyle/>
          <a:p>
            <a:pPr>
              <a:lnSpc>
                <a:spcPct val="150000"/>
              </a:lnSpc>
              <a:buFontTx/>
              <a:buBlip>
                <a:blip r:embed="rId3"/>
              </a:buBlip>
              <a:defRPr/>
            </a:pPr>
            <a:r>
              <a:rPr lang="en-US" sz="2000" err="1" smtClean="0">
                <a:solidFill>
                  <a:srgbClr val="953735"/>
                </a:solidFill>
              </a:rPr>
              <a:t>Dữ</a:t>
            </a:r>
            <a:r>
              <a:rPr lang="en-US" sz="2000" smtClean="0">
                <a:solidFill>
                  <a:srgbClr val="953735"/>
                </a:solidFill>
              </a:rPr>
              <a:t> </a:t>
            </a:r>
            <a:r>
              <a:rPr lang="en-US" sz="2000" err="1" smtClean="0">
                <a:solidFill>
                  <a:srgbClr val="953735"/>
                </a:solidFill>
              </a:rPr>
              <a:t>liệu</a:t>
            </a:r>
            <a:r>
              <a:rPr lang="en-US" sz="2000" smtClean="0">
                <a:solidFill>
                  <a:srgbClr val="953735"/>
                </a:solidFill>
              </a:rPr>
              <a:t> </a:t>
            </a:r>
            <a:r>
              <a:rPr lang="en-US" sz="2000" err="1" smtClean="0">
                <a:solidFill>
                  <a:srgbClr val="953735"/>
                </a:solidFill>
              </a:rPr>
              <a:t>được</a:t>
            </a:r>
            <a:r>
              <a:rPr lang="en-US" sz="2000" smtClean="0">
                <a:solidFill>
                  <a:srgbClr val="953735"/>
                </a:solidFill>
              </a:rPr>
              <a:t> </a:t>
            </a:r>
            <a:r>
              <a:rPr lang="en-US" sz="2000" err="1" smtClean="0">
                <a:solidFill>
                  <a:srgbClr val="953735"/>
                </a:solidFill>
              </a:rPr>
              <a:t>lưu</a:t>
            </a:r>
            <a:r>
              <a:rPr lang="en-US" sz="2000" smtClean="0">
                <a:solidFill>
                  <a:srgbClr val="953735"/>
                </a:solidFill>
              </a:rPr>
              <a:t> </a:t>
            </a:r>
            <a:r>
              <a:rPr lang="en-US" sz="2000" err="1" smtClean="0">
                <a:solidFill>
                  <a:srgbClr val="953735"/>
                </a:solidFill>
              </a:rPr>
              <a:t>trữ</a:t>
            </a:r>
            <a:r>
              <a:rPr lang="en-US" sz="2000" smtClean="0">
                <a:solidFill>
                  <a:srgbClr val="953735"/>
                </a:solidFill>
              </a:rPr>
              <a:t> </a:t>
            </a:r>
            <a:r>
              <a:rPr lang="en-US" sz="2000" err="1" smtClean="0">
                <a:solidFill>
                  <a:srgbClr val="953735"/>
                </a:solidFill>
              </a:rPr>
              <a:t>trong</a:t>
            </a:r>
            <a:r>
              <a:rPr lang="en-US" sz="2000" smtClean="0">
                <a:solidFill>
                  <a:srgbClr val="953735"/>
                </a:solidFill>
              </a:rPr>
              <a:t> </a:t>
            </a:r>
            <a:r>
              <a:rPr lang="en-US" sz="2000" err="1" smtClean="0">
                <a:solidFill>
                  <a:srgbClr val="953735"/>
                </a:solidFill>
              </a:rPr>
              <a:t>các</a:t>
            </a:r>
            <a:r>
              <a:rPr lang="en-US" sz="2000" smtClean="0">
                <a:solidFill>
                  <a:srgbClr val="953735"/>
                </a:solidFill>
              </a:rPr>
              <a:t> file </a:t>
            </a:r>
            <a:r>
              <a:rPr lang="en-US" sz="2000" err="1" smtClean="0">
                <a:solidFill>
                  <a:srgbClr val="953735"/>
                </a:solidFill>
              </a:rPr>
              <a:t>riêng</a:t>
            </a:r>
            <a:r>
              <a:rPr lang="en-US" sz="2000" smtClean="0">
                <a:solidFill>
                  <a:srgbClr val="953735"/>
                </a:solidFill>
              </a:rPr>
              <a:t> </a:t>
            </a:r>
            <a:r>
              <a:rPr lang="en-US" sz="2000" err="1" smtClean="0">
                <a:solidFill>
                  <a:srgbClr val="953735"/>
                </a:solidFill>
              </a:rPr>
              <a:t>biệt</a:t>
            </a:r>
            <a:endParaRPr lang="en-US" sz="2000" smtClean="0">
              <a:solidFill>
                <a:srgbClr val="953735"/>
              </a:solidFill>
            </a:endParaRPr>
          </a:p>
          <a:p>
            <a:pPr>
              <a:lnSpc>
                <a:spcPct val="150000"/>
              </a:lnSpc>
              <a:buFontTx/>
              <a:buBlip>
                <a:blip r:embed="rId3"/>
              </a:buBlip>
              <a:defRPr/>
            </a:pPr>
            <a:r>
              <a:rPr lang="en-US" sz="2000" err="1" smtClean="0">
                <a:solidFill>
                  <a:srgbClr val="953735"/>
                </a:solidFill>
              </a:rPr>
              <a:t>Ví</a:t>
            </a:r>
            <a:r>
              <a:rPr lang="en-US" sz="2000" smtClean="0">
                <a:solidFill>
                  <a:srgbClr val="953735"/>
                </a:solidFill>
              </a:rPr>
              <a:t> </a:t>
            </a:r>
            <a:r>
              <a:rPr lang="en-US" sz="2000" err="1" smtClean="0">
                <a:solidFill>
                  <a:srgbClr val="953735"/>
                </a:solidFill>
              </a:rPr>
              <a:t>dụ</a:t>
            </a:r>
            <a:r>
              <a:rPr lang="en-US" sz="2000" smtClean="0">
                <a:solidFill>
                  <a:srgbClr val="953735"/>
                </a:solidFill>
              </a:rPr>
              <a:t>: </a:t>
            </a:r>
            <a:r>
              <a:rPr lang="vi-VN" sz="2000" smtClean="0"/>
              <a:t>các chương trình lưu trữ thông tin bằng hệ thống các file</a:t>
            </a:r>
            <a:r>
              <a:rPr lang="en-US" sz="2000" smtClean="0"/>
              <a:t> </a:t>
            </a:r>
            <a:r>
              <a:rPr lang="en-US" sz="2000" err="1" smtClean="0"/>
              <a:t>dạng</a:t>
            </a:r>
            <a:r>
              <a:rPr lang="en-US" sz="2000" smtClean="0"/>
              <a:t> </a:t>
            </a:r>
            <a:r>
              <a:rPr lang="vi-VN" sz="2000" smtClean="0"/>
              <a:t>text</a:t>
            </a:r>
            <a:endParaRPr lang="en-US" sz="2000" smtClean="0">
              <a:solidFill>
                <a:srgbClr val="953735"/>
              </a:solidFill>
            </a:endParaRPr>
          </a:p>
          <a:p>
            <a:pPr>
              <a:lnSpc>
                <a:spcPct val="150000"/>
              </a:lnSpc>
              <a:buFontTx/>
              <a:buBlip>
                <a:blip r:embed="rId3"/>
              </a:buBlip>
              <a:defRPr/>
            </a:pPr>
            <a:r>
              <a:rPr lang="en-US" sz="2000" smtClean="0">
                <a:solidFill>
                  <a:srgbClr val="953735"/>
                </a:solidFill>
              </a:rPr>
              <a:t> </a:t>
            </a:r>
            <a:r>
              <a:rPr lang="en-US" sz="2000" err="1" smtClean="0">
                <a:solidFill>
                  <a:srgbClr val="953735"/>
                </a:solidFill>
              </a:rPr>
              <a:t>Nhược</a:t>
            </a:r>
            <a:r>
              <a:rPr lang="en-US" sz="2000" smtClean="0">
                <a:solidFill>
                  <a:srgbClr val="953735"/>
                </a:solidFill>
              </a:rPr>
              <a:t> </a:t>
            </a:r>
            <a:r>
              <a:rPr lang="en-US" sz="2000" err="1" smtClean="0">
                <a:solidFill>
                  <a:srgbClr val="953735"/>
                </a:solidFill>
              </a:rPr>
              <a:t>điểm</a:t>
            </a:r>
            <a:r>
              <a:rPr lang="en-US" sz="2000" smtClean="0">
                <a:solidFill>
                  <a:srgbClr val="953735"/>
                </a:solidFill>
              </a:rPr>
              <a:t> </a:t>
            </a:r>
            <a:r>
              <a:rPr lang="en-US" sz="2000" err="1" smtClean="0">
                <a:solidFill>
                  <a:srgbClr val="953735"/>
                </a:solidFill>
              </a:rPr>
              <a:t>của</a:t>
            </a:r>
            <a:r>
              <a:rPr lang="en-US" sz="2000" smtClean="0">
                <a:solidFill>
                  <a:srgbClr val="953735"/>
                </a:solidFill>
              </a:rPr>
              <a:t> </a:t>
            </a:r>
            <a:r>
              <a:rPr lang="en-US" sz="2000" err="1" smtClean="0">
                <a:solidFill>
                  <a:srgbClr val="953735"/>
                </a:solidFill>
              </a:rPr>
              <a:t>việc</a:t>
            </a:r>
            <a:r>
              <a:rPr lang="en-US" sz="2000" smtClean="0">
                <a:solidFill>
                  <a:srgbClr val="953735"/>
                </a:solidFill>
              </a:rPr>
              <a:t> </a:t>
            </a:r>
            <a:r>
              <a:rPr lang="en-US" sz="2000" err="1" smtClean="0">
                <a:solidFill>
                  <a:srgbClr val="953735"/>
                </a:solidFill>
              </a:rPr>
              <a:t>quản</a:t>
            </a:r>
            <a:r>
              <a:rPr lang="en-US" sz="2000" smtClean="0">
                <a:solidFill>
                  <a:srgbClr val="953735"/>
                </a:solidFill>
              </a:rPr>
              <a:t> </a:t>
            </a:r>
            <a:r>
              <a:rPr lang="en-US" sz="2000" err="1" smtClean="0">
                <a:solidFill>
                  <a:srgbClr val="953735"/>
                </a:solidFill>
              </a:rPr>
              <a:t>lý</a:t>
            </a:r>
            <a:r>
              <a:rPr lang="en-US" sz="2000" smtClean="0">
                <a:solidFill>
                  <a:srgbClr val="953735"/>
                </a:solidFill>
              </a:rPr>
              <a:t> </a:t>
            </a:r>
            <a:r>
              <a:rPr lang="en-US" sz="2000" err="1" smtClean="0">
                <a:solidFill>
                  <a:srgbClr val="953735"/>
                </a:solidFill>
              </a:rPr>
              <a:t>bằng</a:t>
            </a:r>
            <a:r>
              <a:rPr lang="en-US" sz="2000" smtClean="0">
                <a:solidFill>
                  <a:srgbClr val="953735"/>
                </a:solidFill>
              </a:rPr>
              <a:t> file: </a:t>
            </a:r>
          </a:p>
          <a:p>
            <a:pPr lvl="1">
              <a:lnSpc>
                <a:spcPct val="150000"/>
              </a:lnSpc>
              <a:buFontTx/>
              <a:buBlip>
                <a:blip r:embed="rId4"/>
              </a:buBlip>
              <a:defRPr/>
            </a:pPr>
            <a:r>
              <a:rPr lang="en-US" sz="1800" err="1" smtClean="0"/>
              <a:t>Dư</a:t>
            </a:r>
            <a:r>
              <a:rPr lang="en-US" sz="1800" smtClean="0"/>
              <a:t> </a:t>
            </a:r>
            <a:r>
              <a:rPr lang="en-US" sz="1800" err="1" smtClean="0"/>
              <a:t>thừa</a:t>
            </a:r>
            <a:r>
              <a:rPr lang="en-US" sz="1800" smtClean="0"/>
              <a:t> </a:t>
            </a:r>
            <a:r>
              <a:rPr lang="en-US" sz="1800" err="1" smtClean="0"/>
              <a:t>và</a:t>
            </a:r>
            <a:r>
              <a:rPr lang="en-US" sz="1800" smtClean="0"/>
              <a:t> </a:t>
            </a:r>
            <a:r>
              <a:rPr lang="en-US" sz="1800" err="1" smtClean="0"/>
              <a:t>mâu</a:t>
            </a:r>
            <a:r>
              <a:rPr lang="en-US" sz="1800" smtClean="0"/>
              <a:t> </a:t>
            </a:r>
            <a:r>
              <a:rPr lang="en-US" sz="1800" err="1" smtClean="0"/>
              <a:t>thuẫn</a:t>
            </a:r>
            <a:r>
              <a:rPr lang="en-US" sz="1800" smtClean="0"/>
              <a:t> </a:t>
            </a:r>
            <a:r>
              <a:rPr lang="en-US" sz="1800" err="1" smtClean="0"/>
              <a:t>dữ</a:t>
            </a:r>
            <a:r>
              <a:rPr lang="en-US" sz="1800" smtClean="0"/>
              <a:t> </a:t>
            </a:r>
            <a:r>
              <a:rPr lang="en-US" sz="1800" err="1" smtClean="0"/>
              <a:t>liệu</a:t>
            </a:r>
            <a:endParaRPr lang="en-US" sz="1800" smtClean="0"/>
          </a:p>
          <a:p>
            <a:pPr lvl="1">
              <a:lnSpc>
                <a:spcPct val="150000"/>
              </a:lnSpc>
              <a:buFontTx/>
              <a:buBlip>
                <a:blip r:embed="rId4"/>
              </a:buBlip>
              <a:defRPr/>
            </a:pPr>
            <a:r>
              <a:rPr lang="en-US" sz="1800" err="1" smtClean="0"/>
              <a:t>Kém</a:t>
            </a:r>
            <a:r>
              <a:rPr lang="en-US" sz="1800" smtClean="0"/>
              <a:t> </a:t>
            </a:r>
            <a:r>
              <a:rPr lang="en-US" sz="1800" err="1" smtClean="0"/>
              <a:t>hiệu</a:t>
            </a:r>
            <a:r>
              <a:rPr lang="en-US" sz="1800" smtClean="0"/>
              <a:t> </a:t>
            </a:r>
            <a:r>
              <a:rPr lang="en-US" sz="1800" err="1" smtClean="0"/>
              <a:t>quả</a:t>
            </a:r>
            <a:r>
              <a:rPr lang="en-US" sz="1800" smtClean="0"/>
              <a:t> </a:t>
            </a:r>
            <a:r>
              <a:rPr lang="en-US" sz="1800" err="1" smtClean="0"/>
              <a:t>trong</a:t>
            </a:r>
            <a:r>
              <a:rPr lang="en-US" sz="1800" smtClean="0"/>
              <a:t> </a:t>
            </a:r>
            <a:r>
              <a:rPr lang="en-US" sz="1800" err="1" smtClean="0"/>
              <a:t>truy</a:t>
            </a:r>
            <a:r>
              <a:rPr lang="en-US" sz="1800" smtClean="0"/>
              <a:t> </a:t>
            </a:r>
            <a:r>
              <a:rPr lang="en-US" sz="1800" err="1" smtClean="0"/>
              <a:t>xuất</a:t>
            </a:r>
            <a:r>
              <a:rPr lang="en-US" sz="1800" smtClean="0"/>
              <a:t> </a:t>
            </a:r>
            <a:r>
              <a:rPr lang="en-US" sz="1800" err="1" smtClean="0"/>
              <a:t>ngẫu</a:t>
            </a:r>
            <a:r>
              <a:rPr lang="en-US" sz="1800" smtClean="0"/>
              <a:t> nhiên </a:t>
            </a:r>
            <a:r>
              <a:rPr lang="en-US" sz="1800" err="1" smtClean="0"/>
              <a:t>hoặc</a:t>
            </a:r>
            <a:r>
              <a:rPr lang="en-US" sz="1800" smtClean="0"/>
              <a:t> </a:t>
            </a:r>
            <a:r>
              <a:rPr lang="en-US" sz="1800" err="1" smtClean="0"/>
              <a:t>xử</a:t>
            </a:r>
            <a:r>
              <a:rPr lang="en-US" sz="1800" smtClean="0"/>
              <a:t> </a:t>
            </a:r>
            <a:r>
              <a:rPr lang="en-US" sz="1800" err="1" smtClean="0"/>
              <a:t>lý</a:t>
            </a:r>
            <a:r>
              <a:rPr lang="en-US" sz="1800" smtClean="0"/>
              <a:t> </a:t>
            </a:r>
            <a:r>
              <a:rPr lang="en-US" sz="1800" err="1" smtClean="0"/>
              <a:t>đồng</a:t>
            </a:r>
            <a:r>
              <a:rPr lang="en-US" sz="1800" smtClean="0"/>
              <a:t> </a:t>
            </a:r>
            <a:r>
              <a:rPr lang="en-US" sz="1800" err="1" smtClean="0"/>
              <a:t>thời</a:t>
            </a:r>
            <a:endParaRPr lang="en-US" sz="1800" smtClean="0"/>
          </a:p>
          <a:p>
            <a:pPr lvl="1">
              <a:lnSpc>
                <a:spcPct val="150000"/>
              </a:lnSpc>
              <a:buFontTx/>
              <a:buBlip>
                <a:blip r:embed="rId4"/>
              </a:buBlip>
              <a:defRPr/>
            </a:pPr>
            <a:r>
              <a:rPr lang="en-US" sz="1800" err="1" smtClean="0"/>
              <a:t>Dữ</a:t>
            </a:r>
            <a:r>
              <a:rPr lang="en-US" sz="1800" smtClean="0"/>
              <a:t> </a:t>
            </a:r>
            <a:r>
              <a:rPr lang="en-US" sz="1800" err="1" smtClean="0"/>
              <a:t>liệu</a:t>
            </a:r>
            <a:r>
              <a:rPr lang="en-US" sz="1800" smtClean="0"/>
              <a:t> </a:t>
            </a:r>
            <a:r>
              <a:rPr lang="en-US" sz="1800" err="1" smtClean="0"/>
              <a:t>lưu</a:t>
            </a:r>
            <a:r>
              <a:rPr lang="en-US" sz="1800" smtClean="0"/>
              <a:t> </a:t>
            </a:r>
            <a:r>
              <a:rPr lang="en-US" sz="1800" err="1" smtClean="0"/>
              <a:t>trữ</a:t>
            </a:r>
            <a:r>
              <a:rPr lang="en-US" sz="1800" smtClean="0"/>
              <a:t> </a:t>
            </a:r>
            <a:r>
              <a:rPr lang="en-US" sz="1800" err="1" smtClean="0"/>
              <a:t>rời</a:t>
            </a:r>
            <a:r>
              <a:rPr lang="en-US" sz="1800" smtClean="0"/>
              <a:t> </a:t>
            </a:r>
            <a:r>
              <a:rPr lang="en-US" sz="1800" err="1" smtClean="0"/>
              <a:t>rạc</a:t>
            </a:r>
            <a:endParaRPr lang="en-US" sz="1800" smtClean="0"/>
          </a:p>
          <a:p>
            <a:pPr lvl="1">
              <a:lnSpc>
                <a:spcPct val="150000"/>
              </a:lnSpc>
              <a:buFontTx/>
              <a:buBlip>
                <a:blip r:embed="rId4"/>
              </a:buBlip>
              <a:defRPr/>
            </a:pPr>
            <a:r>
              <a:rPr lang="en-US" sz="1800" err="1" smtClean="0"/>
              <a:t>Gặp</a:t>
            </a:r>
            <a:r>
              <a:rPr lang="en-US" sz="1800" smtClean="0"/>
              <a:t> </a:t>
            </a:r>
            <a:r>
              <a:rPr lang="en-US" sz="1800" err="1" smtClean="0"/>
              <a:t>vấn</a:t>
            </a:r>
            <a:r>
              <a:rPr lang="en-US" sz="1800" smtClean="0"/>
              <a:t> </a:t>
            </a:r>
            <a:r>
              <a:rPr lang="en-US" sz="1800" err="1" smtClean="0"/>
              <a:t>đề</a:t>
            </a:r>
            <a:r>
              <a:rPr lang="en-US" sz="1800" smtClean="0"/>
              <a:t> </a:t>
            </a:r>
            <a:r>
              <a:rPr lang="en-US" sz="1800" err="1" smtClean="0"/>
              <a:t>về</a:t>
            </a:r>
            <a:r>
              <a:rPr lang="en-US" sz="1800" smtClean="0"/>
              <a:t> an </a:t>
            </a:r>
            <a:r>
              <a:rPr lang="en-US" sz="1800" err="1" smtClean="0"/>
              <a:t>toàn</a:t>
            </a:r>
            <a:r>
              <a:rPr lang="en-US" sz="1800" smtClean="0"/>
              <a:t> </a:t>
            </a:r>
            <a:r>
              <a:rPr lang="en-US" sz="1800" err="1" smtClean="0"/>
              <a:t>và</a:t>
            </a:r>
            <a:r>
              <a:rPr lang="en-US" sz="1800" smtClean="0"/>
              <a:t> </a:t>
            </a:r>
            <a:r>
              <a:rPr lang="en-US" sz="1800" err="1" smtClean="0"/>
              <a:t>bảo</a:t>
            </a:r>
            <a:r>
              <a:rPr lang="en-US" sz="1800" smtClean="0"/>
              <a:t> </a:t>
            </a:r>
            <a:r>
              <a:rPr lang="en-US" sz="1800" err="1" smtClean="0"/>
              <a:t>mật</a:t>
            </a:r>
            <a:endParaRPr lang="en-US" sz="1800" smtClean="0"/>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68367492-CAD3-4659-9411-0F00B555AA29}" type="slidenum">
              <a:rPr lang="en-US" smtClean="0"/>
              <a:pPr>
                <a:defRPr/>
              </a:pPr>
              <a:t>10</a:t>
            </a:fld>
            <a:endParaRPr lang="en-US"/>
          </a:p>
        </p:txBody>
      </p:sp>
      <p:pic>
        <p:nvPicPr>
          <p:cNvPr id="22534" name="Picture 5" descr="j0082265[1]"/>
          <p:cNvPicPr>
            <a:picLocks noChangeAspect="1" noChangeArrowheads="1"/>
          </p:cNvPicPr>
          <p:nvPr/>
        </p:nvPicPr>
        <p:blipFill>
          <a:blip r:embed="rId5"/>
          <a:srcRect/>
          <a:stretch>
            <a:fillRect/>
          </a:stretch>
        </p:blipFill>
        <p:spPr bwMode="auto">
          <a:xfrm>
            <a:off x="7086600" y="1524000"/>
            <a:ext cx="1647825" cy="1703388"/>
          </a:xfrm>
          <a:prstGeom prst="rect">
            <a:avLst/>
          </a:prstGeom>
          <a:noFill/>
          <a:ln w="9525">
            <a:noFill/>
            <a:miter lim="800000"/>
            <a:headEnd/>
            <a:tailEnd/>
          </a:ln>
        </p:spPr>
      </p:pic>
      <p:pic>
        <p:nvPicPr>
          <p:cNvPr id="22535" name="Picture 7" descr="j0157021[1]"/>
          <p:cNvPicPr>
            <a:picLocks noChangeAspect="1" noChangeArrowheads="1"/>
          </p:cNvPicPr>
          <p:nvPr/>
        </p:nvPicPr>
        <p:blipFill>
          <a:blip r:embed="rId6"/>
          <a:srcRect/>
          <a:stretch>
            <a:fillRect/>
          </a:stretch>
        </p:blipFill>
        <p:spPr bwMode="auto">
          <a:xfrm>
            <a:off x="6491288" y="3657600"/>
            <a:ext cx="2257425" cy="1911350"/>
          </a:xfrm>
          <a:prstGeom prst="rect">
            <a:avLst/>
          </a:prstGeom>
          <a:noFill/>
          <a:ln w="9525">
            <a:noFill/>
            <a:miter lim="800000"/>
            <a:headEnd/>
            <a:tailEnd/>
          </a:ln>
        </p:spPr>
      </p:pic>
    </p:spTree>
    <p:extLst>
      <p:ext uri="{BB962C8B-B14F-4D97-AF65-F5344CB8AC3E}">
        <p14:creationId xmlns:p14="http://schemas.microsoft.com/office/powerpoint/2010/main" val="38150604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2"/>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bằng</a:t>
            </a:r>
            <a:r>
              <a:rPr lang="en-US" dirty="0" smtClean="0"/>
              <a:t> CSDL</a:t>
            </a:r>
          </a:p>
        </p:txBody>
      </p:sp>
      <p:sp>
        <p:nvSpPr>
          <p:cNvPr id="24578" name="Content Placeholder 1"/>
          <p:cNvSpPr>
            <a:spLocks noGrp="1"/>
          </p:cNvSpPr>
          <p:nvPr>
            <p:ph idx="1"/>
          </p:nvPr>
        </p:nvSpPr>
        <p:spPr>
          <a:xfrm>
            <a:off x="304800" y="1143000"/>
            <a:ext cx="8534400" cy="4648200"/>
          </a:xfrm>
        </p:spPr>
        <p:txBody>
          <a:bodyPr/>
          <a:lstStyle/>
          <a:p>
            <a:pPr>
              <a:lnSpc>
                <a:spcPct val="150000"/>
              </a:lnSpc>
              <a:buFontTx/>
              <a:buBlip>
                <a:blip r:embed="rId3"/>
              </a:buBlip>
              <a:defRPr/>
            </a:pPr>
            <a:r>
              <a:rPr lang="en-US" sz="2000" smtClean="0">
                <a:solidFill>
                  <a:srgbClr val="953735"/>
                </a:solidFill>
              </a:rPr>
              <a:t>Quản lý dữ </a:t>
            </a:r>
            <a:r>
              <a:rPr lang="en-US" sz="2000" err="1" smtClean="0">
                <a:solidFill>
                  <a:srgbClr val="953735"/>
                </a:solidFill>
              </a:rPr>
              <a:t>liệu</a:t>
            </a:r>
            <a:r>
              <a:rPr lang="en-US" sz="2000" smtClean="0">
                <a:solidFill>
                  <a:srgbClr val="953735"/>
                </a:solidFill>
              </a:rPr>
              <a:t> bằng CSDL giúp dữ liệu </a:t>
            </a:r>
            <a:r>
              <a:rPr lang="en-US" sz="2000" smtClean="0"/>
              <a:t>được </a:t>
            </a:r>
            <a:r>
              <a:rPr lang="en-US" sz="2000" err="1" smtClean="0"/>
              <a:t>lưu</a:t>
            </a:r>
            <a:r>
              <a:rPr lang="en-US" sz="2000" smtClean="0"/>
              <a:t> </a:t>
            </a:r>
            <a:r>
              <a:rPr lang="en-US" sz="2000" err="1" smtClean="0"/>
              <a:t>trữ</a:t>
            </a:r>
            <a:r>
              <a:rPr lang="en-US" sz="2000" smtClean="0"/>
              <a:t> </a:t>
            </a:r>
            <a:r>
              <a:rPr lang="en-US" sz="2000" err="1" smtClean="0"/>
              <a:t>một</a:t>
            </a:r>
            <a:r>
              <a:rPr lang="en-US" sz="2000" smtClean="0"/>
              <a:t> </a:t>
            </a:r>
            <a:r>
              <a:rPr lang="en-US" sz="2000" err="1" smtClean="0"/>
              <a:t>cách</a:t>
            </a:r>
            <a:r>
              <a:rPr lang="en-US" sz="2000" smtClean="0"/>
              <a:t> </a:t>
            </a:r>
            <a:r>
              <a:rPr lang="en-US" sz="2000" err="1" smtClean="0"/>
              <a:t>hiệu</a:t>
            </a:r>
            <a:r>
              <a:rPr lang="en-US" sz="2000" smtClean="0"/>
              <a:t> </a:t>
            </a:r>
            <a:r>
              <a:rPr lang="en-US" sz="2000" err="1" smtClean="0"/>
              <a:t>quả</a:t>
            </a:r>
            <a:r>
              <a:rPr lang="en-US" sz="2000" smtClean="0"/>
              <a:t> </a:t>
            </a:r>
            <a:r>
              <a:rPr lang="en-US" sz="2000" err="1" smtClean="0"/>
              <a:t>và</a:t>
            </a:r>
            <a:r>
              <a:rPr lang="en-US" sz="2000" smtClean="0"/>
              <a:t> </a:t>
            </a:r>
            <a:r>
              <a:rPr lang="en-US" sz="2000" err="1" smtClean="0"/>
              <a:t>có</a:t>
            </a:r>
            <a:r>
              <a:rPr lang="en-US" sz="2000" smtClean="0"/>
              <a:t> </a:t>
            </a:r>
            <a:r>
              <a:rPr lang="en-US" sz="2000" err="1" smtClean="0"/>
              <a:t>tổ</a:t>
            </a:r>
            <a:r>
              <a:rPr lang="en-US" sz="2000" smtClean="0"/>
              <a:t> </a:t>
            </a:r>
            <a:r>
              <a:rPr lang="en-US" sz="2000" err="1" smtClean="0"/>
              <a:t>chức</a:t>
            </a:r>
            <a:r>
              <a:rPr lang="en-US" sz="2000" smtClean="0"/>
              <a:t>, </a:t>
            </a:r>
            <a:r>
              <a:rPr lang="en-US" sz="2000" err="1" smtClean="0"/>
              <a:t>cho</a:t>
            </a:r>
            <a:r>
              <a:rPr lang="en-US" sz="2000" smtClean="0"/>
              <a:t> </a:t>
            </a:r>
            <a:r>
              <a:rPr lang="en-US" sz="2000" err="1" smtClean="0"/>
              <a:t>phép</a:t>
            </a:r>
            <a:r>
              <a:rPr lang="en-US" sz="2000" smtClean="0"/>
              <a:t> </a:t>
            </a:r>
            <a:r>
              <a:rPr lang="en-US" sz="2000" err="1" smtClean="0"/>
              <a:t>quản</a:t>
            </a:r>
            <a:r>
              <a:rPr lang="en-US" sz="2000" smtClean="0"/>
              <a:t> </a:t>
            </a:r>
            <a:r>
              <a:rPr lang="en-US" sz="2000" err="1" smtClean="0"/>
              <a:t>lý</a:t>
            </a:r>
            <a:r>
              <a:rPr lang="en-US" sz="2000" smtClean="0"/>
              <a:t> </a:t>
            </a:r>
            <a:r>
              <a:rPr lang="en-US" sz="2000" err="1" smtClean="0"/>
              <a:t>dữ</a:t>
            </a:r>
            <a:r>
              <a:rPr lang="en-US" sz="2000" smtClean="0"/>
              <a:t> </a:t>
            </a:r>
            <a:r>
              <a:rPr lang="en-US" sz="2000" err="1" smtClean="0"/>
              <a:t>liệu</a:t>
            </a:r>
            <a:r>
              <a:rPr lang="en-US" sz="2000" smtClean="0"/>
              <a:t> </a:t>
            </a:r>
            <a:r>
              <a:rPr lang="en-US" sz="2000" err="1" smtClean="0"/>
              <a:t>nhanh</a:t>
            </a:r>
            <a:r>
              <a:rPr lang="en-US" sz="2000" smtClean="0"/>
              <a:t> </a:t>
            </a:r>
            <a:r>
              <a:rPr lang="en-US" sz="2000" err="1" smtClean="0"/>
              <a:t>chóng</a:t>
            </a:r>
            <a:r>
              <a:rPr lang="en-US" sz="2000" smtClean="0"/>
              <a:t> </a:t>
            </a:r>
            <a:r>
              <a:rPr lang="en-US" sz="2000" err="1" smtClean="0"/>
              <a:t>và</a:t>
            </a:r>
            <a:r>
              <a:rPr lang="en-US" sz="2000" smtClean="0"/>
              <a:t> </a:t>
            </a:r>
            <a:r>
              <a:rPr lang="en-US" sz="2000" err="1" smtClean="0"/>
              <a:t>hiệu</a:t>
            </a:r>
            <a:r>
              <a:rPr lang="en-US" sz="2000" smtClean="0"/>
              <a:t> </a:t>
            </a:r>
            <a:r>
              <a:rPr lang="en-US" sz="2000" err="1" smtClean="0"/>
              <a:t>quả</a:t>
            </a:r>
            <a:endParaRPr lang="en-US" sz="2800" smtClean="0">
              <a:solidFill>
                <a:srgbClr val="953735"/>
              </a:solidFill>
            </a:endParaRPr>
          </a:p>
          <a:p>
            <a:pPr>
              <a:lnSpc>
                <a:spcPct val="150000"/>
              </a:lnSpc>
              <a:buFontTx/>
              <a:buBlip>
                <a:blip r:embed="rId3"/>
              </a:buBlip>
              <a:defRPr/>
            </a:pPr>
            <a:r>
              <a:rPr lang="en-US" sz="2400" smtClean="0">
                <a:solidFill>
                  <a:srgbClr val="953735"/>
                </a:solidFill>
              </a:rPr>
              <a:t> </a:t>
            </a:r>
            <a:r>
              <a:rPr lang="en-US" sz="2000" err="1" smtClean="0">
                <a:solidFill>
                  <a:srgbClr val="953735"/>
                </a:solidFill>
              </a:rPr>
              <a:t>Lợi</a:t>
            </a:r>
            <a:r>
              <a:rPr lang="en-US" sz="2000" smtClean="0">
                <a:solidFill>
                  <a:srgbClr val="953735"/>
                </a:solidFill>
              </a:rPr>
              <a:t> </a:t>
            </a:r>
            <a:r>
              <a:rPr lang="en-US" sz="2000" err="1" smtClean="0">
                <a:solidFill>
                  <a:srgbClr val="953735"/>
                </a:solidFill>
              </a:rPr>
              <a:t>ích</a:t>
            </a:r>
            <a:r>
              <a:rPr lang="en-US" sz="2000" smtClean="0">
                <a:solidFill>
                  <a:srgbClr val="953735"/>
                </a:solidFill>
              </a:rPr>
              <a:t> </a:t>
            </a:r>
            <a:r>
              <a:rPr lang="en-US" sz="2000" err="1" smtClean="0">
                <a:solidFill>
                  <a:srgbClr val="953735"/>
                </a:solidFill>
              </a:rPr>
              <a:t>của</a:t>
            </a:r>
            <a:r>
              <a:rPr lang="en-US" sz="2000" smtClean="0">
                <a:solidFill>
                  <a:srgbClr val="953735"/>
                </a:solidFill>
              </a:rPr>
              <a:t> </a:t>
            </a:r>
            <a:r>
              <a:rPr lang="en-US" sz="2000" err="1" smtClean="0">
                <a:solidFill>
                  <a:srgbClr val="953735"/>
                </a:solidFill>
              </a:rPr>
              <a:t>hệ</a:t>
            </a:r>
            <a:r>
              <a:rPr lang="en-US" sz="2000" smtClean="0">
                <a:solidFill>
                  <a:srgbClr val="953735"/>
                </a:solidFill>
              </a:rPr>
              <a:t> </a:t>
            </a:r>
            <a:r>
              <a:rPr lang="en-US" sz="2000" err="1" smtClean="0">
                <a:solidFill>
                  <a:srgbClr val="953735"/>
                </a:solidFill>
              </a:rPr>
              <a:t>thống</a:t>
            </a:r>
            <a:r>
              <a:rPr lang="en-US" sz="2000" smtClean="0">
                <a:solidFill>
                  <a:srgbClr val="953735"/>
                </a:solidFill>
              </a:rPr>
              <a:t> </a:t>
            </a:r>
            <a:r>
              <a:rPr lang="en-US" sz="2000" err="1" smtClean="0">
                <a:solidFill>
                  <a:srgbClr val="953735"/>
                </a:solidFill>
              </a:rPr>
              <a:t>quản</a:t>
            </a:r>
            <a:r>
              <a:rPr lang="en-US" sz="2000" smtClean="0">
                <a:solidFill>
                  <a:srgbClr val="953735"/>
                </a:solidFill>
              </a:rPr>
              <a:t> </a:t>
            </a:r>
            <a:r>
              <a:rPr lang="en-US" sz="2000" err="1" smtClean="0">
                <a:solidFill>
                  <a:srgbClr val="953735"/>
                </a:solidFill>
              </a:rPr>
              <a:t>lý</a:t>
            </a:r>
            <a:r>
              <a:rPr lang="en-US" sz="2000" smtClean="0">
                <a:solidFill>
                  <a:srgbClr val="953735"/>
                </a:solidFill>
              </a:rPr>
              <a:t> </a:t>
            </a:r>
            <a:r>
              <a:rPr lang="en-US" sz="2000" err="1" smtClean="0">
                <a:solidFill>
                  <a:srgbClr val="953735"/>
                </a:solidFill>
              </a:rPr>
              <a:t>bằng</a:t>
            </a:r>
            <a:r>
              <a:rPr lang="en-US" sz="2000" smtClean="0">
                <a:solidFill>
                  <a:srgbClr val="953735"/>
                </a:solidFill>
              </a:rPr>
              <a:t> CSDL: </a:t>
            </a:r>
            <a:endParaRPr lang="en-US" sz="2400" smtClean="0">
              <a:solidFill>
                <a:srgbClr val="953735"/>
              </a:solidFill>
            </a:endParaRPr>
          </a:p>
          <a:p>
            <a:pPr lvl="1">
              <a:lnSpc>
                <a:spcPct val="150000"/>
              </a:lnSpc>
              <a:buFontTx/>
              <a:buBlip>
                <a:blip r:embed="rId4"/>
              </a:buBlip>
              <a:defRPr/>
            </a:pPr>
            <a:r>
              <a:rPr lang="en-US" sz="1800" err="1" smtClean="0"/>
              <a:t>Tránh</a:t>
            </a:r>
            <a:r>
              <a:rPr lang="en-US" sz="1800" smtClean="0"/>
              <a:t> </a:t>
            </a:r>
            <a:r>
              <a:rPr lang="en-US" sz="1800" err="1" smtClean="0"/>
              <a:t>dư</a:t>
            </a:r>
            <a:r>
              <a:rPr lang="en-US" sz="1800" smtClean="0"/>
              <a:t> </a:t>
            </a:r>
            <a:r>
              <a:rPr lang="en-US" sz="1800" err="1" smtClean="0"/>
              <a:t>thừa</a:t>
            </a:r>
            <a:r>
              <a:rPr lang="en-US" sz="1800" smtClean="0"/>
              <a:t>, </a:t>
            </a:r>
            <a:r>
              <a:rPr lang="en-US" sz="1800" err="1" smtClean="0"/>
              <a:t>trùng</a:t>
            </a:r>
            <a:r>
              <a:rPr lang="en-US" sz="1800" smtClean="0"/>
              <a:t> lặp </a:t>
            </a:r>
            <a:r>
              <a:rPr lang="en-US" sz="1800" err="1" smtClean="0"/>
              <a:t>dữ</a:t>
            </a:r>
            <a:r>
              <a:rPr lang="en-US" sz="1800" smtClean="0"/>
              <a:t> </a:t>
            </a:r>
            <a:r>
              <a:rPr lang="en-US" sz="1800" err="1" smtClean="0"/>
              <a:t>liệu</a:t>
            </a:r>
            <a:endParaRPr lang="en-US" sz="1800" smtClean="0"/>
          </a:p>
          <a:p>
            <a:pPr lvl="1">
              <a:lnSpc>
                <a:spcPct val="150000"/>
              </a:lnSpc>
              <a:buFontTx/>
              <a:buBlip>
                <a:blip r:embed="rId4"/>
              </a:buBlip>
              <a:defRPr/>
            </a:pPr>
            <a:r>
              <a:rPr lang="en-US" sz="1800" err="1" smtClean="0"/>
              <a:t>Đảm</a:t>
            </a:r>
            <a:r>
              <a:rPr lang="en-US" sz="1800" smtClean="0"/>
              <a:t> </a:t>
            </a:r>
            <a:r>
              <a:rPr lang="en-US" sz="1800" err="1" smtClean="0"/>
              <a:t>bảo</a:t>
            </a:r>
            <a:r>
              <a:rPr lang="en-US" sz="1800" smtClean="0"/>
              <a:t> </a:t>
            </a:r>
            <a:r>
              <a:rPr lang="en-US" sz="1800" err="1" smtClean="0"/>
              <a:t>sự</a:t>
            </a:r>
            <a:r>
              <a:rPr lang="en-US" sz="1800" smtClean="0"/>
              <a:t> </a:t>
            </a:r>
            <a:r>
              <a:rPr lang="en-US" sz="1800" err="1" smtClean="0"/>
              <a:t>nhất</a:t>
            </a:r>
            <a:r>
              <a:rPr lang="en-US" sz="1800" smtClean="0"/>
              <a:t> </a:t>
            </a:r>
            <a:r>
              <a:rPr lang="en-US" sz="1800" err="1" smtClean="0"/>
              <a:t>quán</a:t>
            </a:r>
            <a:r>
              <a:rPr lang="en-US" sz="1800" smtClean="0"/>
              <a:t> </a:t>
            </a:r>
            <a:r>
              <a:rPr lang="en-US" sz="1800" err="1" smtClean="0"/>
              <a:t>trong</a:t>
            </a:r>
            <a:r>
              <a:rPr lang="en-US" sz="1800" smtClean="0"/>
              <a:t> CSDL</a:t>
            </a:r>
          </a:p>
          <a:p>
            <a:pPr lvl="1">
              <a:lnSpc>
                <a:spcPct val="150000"/>
              </a:lnSpc>
              <a:buFontTx/>
              <a:buBlip>
                <a:blip r:embed="rId4"/>
              </a:buBlip>
              <a:defRPr/>
            </a:pPr>
            <a:r>
              <a:rPr lang="vi-VN" sz="1800" smtClean="0"/>
              <a:t>Các dữ liệu </a:t>
            </a:r>
            <a:r>
              <a:rPr lang="en-US" sz="1800" smtClean="0"/>
              <a:t>l</a:t>
            </a:r>
            <a:r>
              <a:rPr lang="vi-VN" sz="1800" smtClean="0"/>
              <a:t>ưu trữ có thể được chia sẻ</a:t>
            </a:r>
            <a:endParaRPr lang="en-US" sz="1800" smtClean="0"/>
          </a:p>
          <a:p>
            <a:pPr lvl="1">
              <a:lnSpc>
                <a:spcPct val="150000"/>
              </a:lnSpc>
              <a:buFontTx/>
              <a:buBlip>
                <a:blip r:embed="rId4"/>
              </a:buBlip>
              <a:defRPr/>
            </a:pPr>
            <a:r>
              <a:rPr lang="en-US" sz="1800" err="1" smtClean="0"/>
              <a:t>Có</a:t>
            </a:r>
            <a:r>
              <a:rPr lang="en-US" sz="1800" smtClean="0"/>
              <a:t> </a:t>
            </a:r>
            <a:r>
              <a:rPr lang="en-US" sz="1800" err="1" smtClean="0"/>
              <a:t>thể</a:t>
            </a:r>
            <a:r>
              <a:rPr lang="en-US" sz="1800" smtClean="0"/>
              <a:t> </a:t>
            </a:r>
            <a:r>
              <a:rPr lang="en-US" sz="1800" err="1" smtClean="0"/>
              <a:t>thiết</a:t>
            </a:r>
            <a:r>
              <a:rPr lang="en-US" sz="1800" smtClean="0"/>
              <a:t> </a:t>
            </a:r>
            <a:r>
              <a:rPr lang="en-US" sz="1800" err="1" smtClean="0"/>
              <a:t>lập</a:t>
            </a:r>
            <a:r>
              <a:rPr lang="en-US" sz="1800" smtClean="0"/>
              <a:t> </a:t>
            </a:r>
            <a:r>
              <a:rPr lang="en-US" sz="1800" err="1" smtClean="0"/>
              <a:t>các</a:t>
            </a:r>
            <a:r>
              <a:rPr lang="en-US" sz="1800" smtClean="0"/>
              <a:t> </a:t>
            </a:r>
            <a:r>
              <a:rPr lang="en-US" sz="1800" err="1" smtClean="0"/>
              <a:t>chuẩn</a:t>
            </a:r>
            <a:r>
              <a:rPr lang="en-US" sz="1800" smtClean="0"/>
              <a:t> </a:t>
            </a:r>
            <a:r>
              <a:rPr lang="en-US" sz="1800" err="1" smtClean="0"/>
              <a:t>trên</a:t>
            </a:r>
            <a:r>
              <a:rPr lang="en-US" sz="1800" smtClean="0"/>
              <a:t> </a:t>
            </a:r>
            <a:r>
              <a:rPr lang="en-US" sz="1800" err="1" smtClean="0"/>
              <a:t>dữ</a:t>
            </a:r>
            <a:r>
              <a:rPr lang="en-US" sz="1800" smtClean="0"/>
              <a:t> </a:t>
            </a:r>
            <a:r>
              <a:rPr lang="en-US" sz="1800" err="1" smtClean="0"/>
              <a:t>liệu</a:t>
            </a:r>
            <a:endParaRPr lang="en-US" sz="1800" smtClean="0"/>
          </a:p>
          <a:p>
            <a:pPr lvl="1">
              <a:lnSpc>
                <a:spcPct val="150000"/>
              </a:lnSpc>
              <a:buFontTx/>
              <a:buBlip>
                <a:blip r:embed="rId4"/>
              </a:buBlip>
              <a:defRPr/>
            </a:pPr>
            <a:r>
              <a:rPr lang="en-US" sz="1800" err="1" smtClean="0"/>
              <a:t>Duy</a:t>
            </a:r>
            <a:r>
              <a:rPr lang="en-US" sz="1800" smtClean="0"/>
              <a:t> </a:t>
            </a:r>
            <a:r>
              <a:rPr lang="en-US" sz="1800" err="1" smtClean="0"/>
              <a:t>trì</a:t>
            </a:r>
            <a:r>
              <a:rPr lang="en-US" sz="1800" smtClean="0"/>
              <a:t> </a:t>
            </a:r>
            <a:r>
              <a:rPr lang="en-US" sz="1800" err="1" smtClean="0"/>
              <a:t>tính</a:t>
            </a:r>
            <a:r>
              <a:rPr lang="en-US" sz="1800" smtClean="0"/>
              <a:t> </a:t>
            </a:r>
            <a:r>
              <a:rPr lang="en-US" sz="1800" err="1" smtClean="0"/>
              <a:t>toàn</a:t>
            </a:r>
            <a:r>
              <a:rPr lang="en-US" sz="1800" smtClean="0"/>
              <a:t> </a:t>
            </a:r>
            <a:r>
              <a:rPr lang="en-US" sz="1800" err="1" smtClean="0"/>
              <a:t>vẹn</a:t>
            </a:r>
            <a:r>
              <a:rPr lang="en-US" sz="1800" smtClean="0"/>
              <a:t> </a:t>
            </a:r>
            <a:r>
              <a:rPr lang="en-US" sz="1800" err="1" smtClean="0"/>
              <a:t>dữ</a:t>
            </a:r>
            <a:r>
              <a:rPr lang="en-US" sz="1800" smtClean="0"/>
              <a:t> </a:t>
            </a:r>
            <a:r>
              <a:rPr lang="en-US" sz="1800" err="1" smtClean="0"/>
              <a:t>liệu</a:t>
            </a:r>
            <a:endParaRPr lang="en-US" sz="1800" smtClean="0"/>
          </a:p>
          <a:p>
            <a:pPr lvl="1">
              <a:lnSpc>
                <a:spcPct val="150000"/>
              </a:lnSpc>
              <a:buFontTx/>
              <a:buBlip>
                <a:blip r:embed="rId4"/>
              </a:buBlip>
              <a:defRPr/>
            </a:pPr>
            <a:r>
              <a:rPr lang="en-US" sz="1800" err="1" smtClean="0"/>
              <a:t>Đảm</a:t>
            </a:r>
            <a:r>
              <a:rPr lang="en-US" sz="1800" smtClean="0"/>
              <a:t> </a:t>
            </a:r>
            <a:r>
              <a:rPr lang="en-US" sz="1800" err="1" smtClean="0"/>
              <a:t>bảo</a:t>
            </a:r>
            <a:r>
              <a:rPr lang="en-US" sz="1800" smtClean="0"/>
              <a:t> </a:t>
            </a:r>
            <a:r>
              <a:rPr lang="en-US" sz="1800" err="1" smtClean="0"/>
              <a:t>bảo</a:t>
            </a:r>
            <a:r>
              <a:rPr lang="en-US" sz="1800" smtClean="0"/>
              <a:t> </a:t>
            </a:r>
            <a:r>
              <a:rPr lang="en-US" sz="1800" err="1" smtClean="0"/>
              <a:t>mật</a:t>
            </a:r>
            <a:r>
              <a:rPr lang="en-US" sz="1800" smtClean="0"/>
              <a:t> </a:t>
            </a:r>
            <a:r>
              <a:rPr lang="en-US" sz="1800" err="1" smtClean="0"/>
              <a:t>dữ</a:t>
            </a:r>
            <a:r>
              <a:rPr lang="en-US" sz="1800" smtClean="0"/>
              <a:t> </a:t>
            </a:r>
            <a:r>
              <a:rPr lang="en-US" sz="1800" err="1" smtClean="0"/>
              <a:t>liệu</a:t>
            </a:r>
            <a:endParaRPr lang="en-US" sz="1800" smtClean="0"/>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0814DA19-75D5-42D7-BBD1-5D5F260731AE}" type="slidenum">
              <a:rPr lang="en-US" smtClean="0"/>
              <a:pPr>
                <a:defRPr/>
              </a:pPr>
              <a:t>11</a:t>
            </a:fld>
            <a:endParaRPr lang="en-US"/>
          </a:p>
        </p:txBody>
      </p:sp>
      <p:pic>
        <p:nvPicPr>
          <p:cNvPr id="23558" name="Picture 6"/>
          <p:cNvPicPr>
            <a:picLocks noChangeAspect="1" noChangeArrowheads="1"/>
          </p:cNvPicPr>
          <p:nvPr/>
        </p:nvPicPr>
        <p:blipFill>
          <a:blip r:embed="rId5"/>
          <a:srcRect/>
          <a:stretch>
            <a:fillRect/>
          </a:stretch>
        </p:blipFill>
        <p:spPr bwMode="auto">
          <a:xfrm>
            <a:off x="5257800" y="2819400"/>
            <a:ext cx="3429000" cy="2571750"/>
          </a:xfrm>
          <a:prstGeom prst="rect">
            <a:avLst/>
          </a:prstGeom>
          <a:noFill/>
          <a:ln w="9525">
            <a:solidFill>
              <a:schemeClr val="tx1"/>
            </a:solidFill>
            <a:miter lim="800000"/>
            <a:headEnd/>
            <a:tailEnd/>
          </a:ln>
        </p:spPr>
      </p:pic>
      <p:sp>
        <p:nvSpPr>
          <p:cNvPr id="7" name="Rectangle 6"/>
          <p:cNvSpPr/>
          <p:nvPr/>
        </p:nvSpPr>
        <p:spPr>
          <a:xfrm>
            <a:off x="6324600" y="2971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CSDL</a:t>
            </a:r>
          </a:p>
        </p:txBody>
      </p:sp>
    </p:spTree>
    <p:extLst>
      <p:ext uri="{BB962C8B-B14F-4D97-AF65-F5344CB8AC3E}">
        <p14:creationId xmlns:p14="http://schemas.microsoft.com/office/powerpoint/2010/main" val="280358623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itle 4"/>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CSDL</a:t>
            </a:r>
          </a:p>
        </p:txBody>
      </p:sp>
      <p:sp>
        <p:nvSpPr>
          <p:cNvPr id="24578" name="Content Placeholder 1"/>
          <p:cNvSpPr>
            <a:spLocks noGrp="1"/>
          </p:cNvSpPr>
          <p:nvPr>
            <p:ph idx="1"/>
          </p:nvPr>
        </p:nvSpPr>
        <p:spPr/>
        <p:txBody>
          <a:bodyPr/>
          <a:lstStyle/>
          <a:p>
            <a:pPr>
              <a:lnSpc>
                <a:spcPct val="150000"/>
              </a:lnSpc>
              <a:buFontTx/>
              <a:buBlip>
                <a:blip r:embed="rId2"/>
              </a:buBlip>
            </a:pPr>
            <a:r>
              <a:rPr lang="en-US" sz="2000" smtClean="0">
                <a:solidFill>
                  <a:srgbClr val="953735"/>
                </a:solidFill>
              </a:rPr>
              <a:t>Các CSDL có thể khác nhau về chức năng và mô hình dữ liệu (data model).</a:t>
            </a:r>
          </a:p>
          <a:p>
            <a:pPr>
              <a:lnSpc>
                <a:spcPct val="150000"/>
              </a:lnSpc>
              <a:buFontTx/>
              <a:buBlip>
                <a:blip r:embed="rId2"/>
              </a:buBlip>
            </a:pPr>
            <a:r>
              <a:rPr lang="en-US" sz="2000" smtClean="0">
                <a:solidFill>
                  <a:srgbClr val="953735"/>
                </a:solidFill>
              </a:rPr>
              <a:t>Mô hình dữ liệu sẽ quyết định cách thức lưu trữ và truy cập dữ liệu. </a:t>
            </a:r>
          </a:p>
          <a:p>
            <a:pPr>
              <a:lnSpc>
                <a:spcPct val="150000"/>
              </a:lnSpc>
              <a:buFontTx/>
              <a:buBlip>
                <a:blip r:embed="rId2"/>
              </a:buBlip>
            </a:pPr>
            <a:r>
              <a:rPr lang="en-US" sz="2000" smtClean="0">
                <a:solidFill>
                  <a:srgbClr val="953735"/>
                </a:solidFill>
              </a:rPr>
              <a:t>Tùy từng ngữ cảnh quan hệ giữa các thành phần dữ liệu trong CSDL, mô hình phức hợp được áp dụng để việc lưu trữ và truy xuất dữ liệu đạt hiệu quả cao nhất.</a:t>
            </a: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7150C1A7-7D04-46E4-8F69-0852A4E0F11E}" type="slidenum">
              <a:rPr lang="en-US" smtClean="0"/>
              <a:pPr>
                <a:defRPr/>
              </a:pPr>
              <a:t>12</a:t>
            </a:fld>
            <a:endParaRPr lang="en-US"/>
          </a:p>
        </p:txBody>
      </p:sp>
    </p:spTree>
    <p:extLst>
      <p:ext uri="{BB962C8B-B14F-4D97-AF65-F5344CB8AC3E}">
        <p14:creationId xmlns:p14="http://schemas.microsoft.com/office/powerpoint/2010/main" val="376120545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itle 4"/>
          <p:cNvSpPr>
            <a:spLocks noGrp="1"/>
          </p:cNvSpPr>
          <p:nvPr>
            <p:ph type="title"/>
          </p:nvPr>
        </p:nvSpPr>
        <p:spPr/>
        <p:txBody>
          <a:bodyPr/>
          <a:lstStyle/>
          <a:p>
            <a:r>
              <a:rPr lang="en-US" smtClean="0"/>
              <a:t>Các mô hình CSDL</a:t>
            </a:r>
          </a:p>
        </p:txBody>
      </p:sp>
      <p:sp>
        <p:nvSpPr>
          <p:cNvPr id="25602" name="Content Placeholder 1"/>
          <p:cNvSpPr>
            <a:spLocks noGrp="1"/>
          </p:cNvSpPr>
          <p:nvPr>
            <p:ph idx="1"/>
          </p:nvPr>
        </p:nvSpPr>
        <p:spPr>
          <a:xfrm>
            <a:off x="152400" y="1066800"/>
            <a:ext cx="3962400" cy="1905000"/>
          </a:xfrm>
        </p:spPr>
        <p:txBody>
          <a:bodyPr>
            <a:normAutofit fontScale="85000" lnSpcReduction="10000"/>
          </a:bodyPr>
          <a:lstStyle/>
          <a:p>
            <a:pPr>
              <a:lnSpc>
                <a:spcPct val="150000"/>
              </a:lnSpc>
              <a:buFontTx/>
              <a:buBlip>
                <a:blip r:embed="rId2"/>
              </a:buBlip>
            </a:pPr>
            <a:r>
              <a:rPr lang="en-US" sz="2000" smtClean="0">
                <a:solidFill>
                  <a:srgbClr val="953735"/>
                </a:solidFill>
              </a:rPr>
              <a:t>Các mô hình:</a:t>
            </a:r>
          </a:p>
          <a:p>
            <a:pPr lvl="1">
              <a:lnSpc>
                <a:spcPct val="150000"/>
              </a:lnSpc>
              <a:buFontTx/>
              <a:buBlip>
                <a:blip r:embed="rId3"/>
              </a:buBlip>
            </a:pPr>
            <a:r>
              <a:rPr lang="en-US" sz="1800" smtClean="0"/>
              <a:t>Mô hình dữ liệu file phẳng (Flat file) </a:t>
            </a:r>
          </a:p>
          <a:p>
            <a:pPr lvl="1">
              <a:lnSpc>
                <a:spcPct val="150000"/>
              </a:lnSpc>
              <a:buFontTx/>
              <a:buBlip>
                <a:blip r:embed="rId3"/>
              </a:buBlip>
            </a:pPr>
            <a:r>
              <a:rPr lang="en-US" sz="1800" smtClean="0"/>
              <a:t>Mô hình dữ liệu mạng (Network model)</a:t>
            </a: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39FFE1C2-C1B4-47A0-8ACF-73A0A18E2A41}" type="slidenum">
              <a:rPr lang="en-US" smtClean="0"/>
              <a:pPr>
                <a:defRPr/>
              </a:pPr>
              <a:t>13</a:t>
            </a:fld>
            <a:endParaRPr lang="en-US"/>
          </a:p>
        </p:txBody>
      </p:sp>
      <p:graphicFrame>
        <p:nvGraphicFramePr>
          <p:cNvPr id="7" name="Table 6"/>
          <p:cNvGraphicFramePr>
            <a:graphicFrameLocks noGrp="1"/>
          </p:cNvGraphicFramePr>
          <p:nvPr/>
        </p:nvGraphicFramePr>
        <p:xfrm>
          <a:off x="685800" y="3733800"/>
          <a:ext cx="4038600" cy="1676401"/>
        </p:xfrm>
        <a:graphic>
          <a:graphicData uri="http://schemas.openxmlformats.org/drawingml/2006/table">
            <a:tbl>
              <a:tblPr/>
              <a:tblGrid>
                <a:gridCol w="533400"/>
                <a:gridCol w="586144"/>
                <a:gridCol w="788145"/>
                <a:gridCol w="606911"/>
                <a:gridCol w="685800"/>
                <a:gridCol w="457200"/>
                <a:gridCol w="381000"/>
              </a:tblGrid>
              <a:tr h="633413">
                <a:tc>
                  <a:txBody>
                    <a:bodyPr/>
                    <a:lstStyle/>
                    <a:p>
                      <a:pPr marL="30163" marR="0" lvl="0" indent="0" algn="ctr"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Customer ID</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1275" marR="0" lvl="0" indent="0" algn="l"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Company Name</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Contact First Name</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Contact Last Name</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Job  Title</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0163" marR="0" lvl="0" indent="0" algn="l"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City</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15000"/>
                        </a:lnSpc>
                        <a:spcBef>
                          <a:spcPts val="225"/>
                        </a:spcBef>
                        <a:spcAft>
                          <a:spcPct val="0"/>
                        </a:spcAft>
                        <a:buClrTx/>
                        <a:buSzTx/>
                        <a:buFontTx/>
                        <a:buNone/>
                        <a:tabLst/>
                      </a:pPr>
                      <a:r>
                        <a:rPr kumimoji="0" lang="en-US" sz="900" b="1" i="0" u="none" strike="noStrike" cap="none" normalizeH="0" baseline="0" smtClean="0">
                          <a:ln>
                            <a:noFill/>
                          </a:ln>
                          <a:solidFill>
                            <a:srgbClr val="231F20"/>
                          </a:solidFill>
                          <a:effectLst/>
                          <a:latin typeface="Times New Roman" pitchFamily="18" charset="0"/>
                          <a:cs typeface="Times New Roman" pitchFamily="18" charset="0"/>
                        </a:rPr>
                        <a:t>State</a:t>
                      </a:r>
                      <a:endParaRPr kumimoji="0" lang="en-US" sz="9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r>
              <a:tr h="409575">
                <a:tc>
                  <a:txBody>
                    <a:bodyPr/>
                    <a:lstStyle/>
                    <a:p>
                      <a:pPr marL="0" marR="0" lvl="0" indent="0" algn="ctr"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6</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1275" marR="0" lvl="0" indent="0" algn="l"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Company F</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Francisco</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Pérez-Olaeta</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Purchasing Manager</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0163" marR="0" lvl="0" indent="0" algn="l"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Milwaukee</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15000"/>
                        </a:lnSpc>
                        <a:spcBef>
                          <a:spcPts val="200"/>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WI</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r>
              <a:tr h="633413">
                <a:tc>
                  <a:txBody>
                    <a:bodyPr/>
                    <a:lstStyle/>
                    <a:p>
                      <a:pPr marL="0" marR="0" lvl="0" indent="0" algn="ctr"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26</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1275" marR="0" lvl="0" indent="0" algn="l"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Company Z</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Run</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Liu</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Accounting Assistant</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0163" marR="0" lvl="0" indent="0" algn="l"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Miami</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15000"/>
                        </a:lnSpc>
                        <a:spcBef>
                          <a:spcPts val="175"/>
                        </a:spcBef>
                        <a:spcAft>
                          <a:spcPct val="0"/>
                        </a:spcAft>
                        <a:buClrTx/>
                        <a:buSzTx/>
                        <a:buFontTx/>
                        <a:buNone/>
                        <a:tabLst/>
                      </a:pPr>
                      <a:r>
                        <a:rPr kumimoji="0" lang="en-US" sz="900" b="0" i="0" u="none" strike="noStrike" cap="none" normalizeH="0" baseline="0" smtClean="0">
                          <a:ln>
                            <a:noFill/>
                          </a:ln>
                          <a:solidFill>
                            <a:srgbClr val="231F20"/>
                          </a:solidFill>
                          <a:effectLst/>
                          <a:latin typeface="Times New Roman" pitchFamily="18" charset="0"/>
                          <a:cs typeface="Times New Roman" pitchFamily="18" charset="0"/>
                        </a:rPr>
                        <a:t>FL</a:t>
                      </a:r>
                      <a:endParaRPr kumimoji="0" lang="en-US" sz="9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r>
            </a:tbl>
          </a:graphicData>
        </a:graphic>
      </p:graphicFrame>
      <p:sp>
        <p:nvSpPr>
          <p:cNvPr id="25640" name="Content Placeholder 1"/>
          <p:cNvSpPr txBox="1">
            <a:spLocks/>
          </p:cNvSpPr>
          <p:nvPr/>
        </p:nvSpPr>
        <p:spPr bwMode="auto">
          <a:xfrm>
            <a:off x="3505200" y="1143000"/>
            <a:ext cx="5410200" cy="1905000"/>
          </a:xfrm>
          <a:prstGeom prst="rect">
            <a:avLst/>
          </a:prstGeom>
          <a:noFill/>
          <a:ln w="9525">
            <a:noFill/>
            <a:miter lim="800000"/>
            <a:headEnd/>
            <a:tailEnd/>
          </a:ln>
        </p:spPr>
        <p:txBody>
          <a:bodyPr/>
          <a:lstStyle/>
          <a:p>
            <a:pPr marL="742950" lvl="1" indent="-285750" eaLnBrk="0" hangingPunct="0">
              <a:lnSpc>
                <a:spcPct val="150000"/>
              </a:lnSpc>
              <a:spcBef>
                <a:spcPct val="20000"/>
              </a:spcBef>
              <a:buFontTx/>
              <a:buBlip>
                <a:blip r:embed="rId3"/>
              </a:buBlip>
            </a:pPr>
            <a:r>
              <a:rPr lang="en-US">
                <a:latin typeface="Tahoma" pitchFamily="34" charset="0"/>
                <a:cs typeface="Tahoma" pitchFamily="34" charset="0"/>
              </a:rPr>
              <a:t>Mô hình dữ liệu phân cấp (Hierarchical model)</a:t>
            </a:r>
          </a:p>
          <a:p>
            <a:pPr marL="742950" lvl="1" indent="-285750" eaLnBrk="0" hangingPunct="0">
              <a:lnSpc>
                <a:spcPct val="150000"/>
              </a:lnSpc>
              <a:spcBef>
                <a:spcPct val="20000"/>
              </a:spcBef>
              <a:buFontTx/>
              <a:buBlip>
                <a:blip r:embed="rId3"/>
              </a:buBlip>
            </a:pPr>
            <a:r>
              <a:rPr lang="en-US">
                <a:latin typeface="Tahoma" pitchFamily="34" charset="0"/>
                <a:cs typeface="Tahoma" pitchFamily="34" charset="0"/>
              </a:rPr>
              <a:t>Mô hình dữ liệu quan hệ (Relational model)</a:t>
            </a:r>
          </a:p>
          <a:p>
            <a:pPr marL="742950" lvl="1" indent="-285750" eaLnBrk="0" hangingPunct="0">
              <a:lnSpc>
                <a:spcPct val="150000"/>
              </a:lnSpc>
              <a:spcBef>
                <a:spcPct val="20000"/>
              </a:spcBef>
              <a:buFontTx/>
              <a:buBlip>
                <a:blip r:embed="rId3"/>
              </a:buBlip>
            </a:pPr>
            <a:r>
              <a:rPr lang="en-US">
                <a:latin typeface="Tahoma" pitchFamily="34" charset="0"/>
                <a:cs typeface="Tahoma" pitchFamily="34" charset="0"/>
              </a:rPr>
              <a:t>Mô hình dữ liệu hướng đối tượng (Object-Oriented model)</a:t>
            </a:r>
          </a:p>
        </p:txBody>
      </p:sp>
      <p:grpSp>
        <p:nvGrpSpPr>
          <p:cNvPr id="25641" name="Group 20"/>
          <p:cNvGrpSpPr>
            <a:grpSpLocks/>
          </p:cNvGrpSpPr>
          <p:nvPr/>
        </p:nvGrpSpPr>
        <p:grpSpPr bwMode="auto">
          <a:xfrm>
            <a:off x="4876800" y="3352800"/>
            <a:ext cx="3352800" cy="2819400"/>
            <a:chOff x="2043" y="1629"/>
            <a:chExt cx="5403" cy="4240"/>
          </a:xfrm>
        </p:grpSpPr>
        <p:sp>
          <p:nvSpPr>
            <p:cNvPr id="56" name="Rectangle 21"/>
            <p:cNvSpPr>
              <a:spLocks/>
            </p:cNvSpPr>
            <p:nvPr/>
          </p:nvSpPr>
          <p:spPr bwMode="auto">
            <a:xfrm>
              <a:off x="3059" y="2595"/>
              <a:ext cx="1140" cy="664"/>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Customer: 6</a:t>
              </a:r>
            </a:p>
          </p:txBody>
        </p:sp>
        <p:sp>
          <p:nvSpPr>
            <p:cNvPr id="57" name="Rectangle 22"/>
            <p:cNvSpPr>
              <a:spLocks/>
            </p:cNvSpPr>
            <p:nvPr/>
          </p:nvSpPr>
          <p:spPr bwMode="auto">
            <a:xfrm>
              <a:off x="4679" y="3554"/>
              <a:ext cx="1140" cy="664"/>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Order: 79</a:t>
              </a:r>
            </a:p>
          </p:txBody>
        </p:sp>
        <p:sp>
          <p:nvSpPr>
            <p:cNvPr id="58" name="Rectangle 23"/>
            <p:cNvSpPr>
              <a:spLocks/>
            </p:cNvSpPr>
            <p:nvPr/>
          </p:nvSpPr>
          <p:spPr bwMode="auto">
            <a:xfrm>
              <a:off x="4679" y="1634"/>
              <a:ext cx="1140" cy="664"/>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Order: 56</a:t>
              </a:r>
            </a:p>
          </p:txBody>
        </p:sp>
        <p:sp>
          <p:nvSpPr>
            <p:cNvPr id="59" name="Rectangle 24"/>
            <p:cNvSpPr>
              <a:spLocks/>
            </p:cNvSpPr>
            <p:nvPr/>
          </p:nvSpPr>
          <p:spPr bwMode="auto">
            <a:xfrm>
              <a:off x="6300" y="1634"/>
              <a:ext cx="1140" cy="664"/>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Order Detail: Product 28</a:t>
              </a:r>
            </a:p>
          </p:txBody>
        </p:sp>
        <p:sp>
          <p:nvSpPr>
            <p:cNvPr id="25646" name="Freeform 25"/>
            <p:cNvSpPr>
              <a:spLocks/>
            </p:cNvSpPr>
            <p:nvPr/>
          </p:nvSpPr>
          <p:spPr bwMode="auto">
            <a:xfrm>
              <a:off x="5892" y="2049"/>
              <a:ext cx="408" cy="0"/>
            </a:xfrm>
            <a:custGeom>
              <a:avLst/>
              <a:gdLst>
                <a:gd name="T0" fmla="*/ 0 w 408"/>
                <a:gd name="T1" fmla="*/ 408 w 408"/>
                <a:gd name="T2" fmla="*/ 0 60000 65536"/>
                <a:gd name="T3" fmla="*/ 0 60000 65536"/>
                <a:gd name="T4" fmla="*/ 0 w 408"/>
                <a:gd name="T5" fmla="*/ 408 w 408"/>
              </a:gdLst>
              <a:ahLst/>
              <a:cxnLst>
                <a:cxn ang="T2">
                  <a:pos x="T0" y="0"/>
                </a:cxn>
                <a:cxn ang="T3">
                  <a:pos x="T1" y="0"/>
                </a:cxn>
              </a:cxnLst>
              <a:rect l="T4" t="0" r="T5" b="0"/>
              <a:pathLst>
                <a:path w="408">
                  <a:moveTo>
                    <a:pt x="0" y="0"/>
                  </a:moveTo>
                  <a:lnTo>
                    <a:pt x="408" y="0"/>
                  </a:lnTo>
                </a:path>
              </a:pathLst>
            </a:custGeom>
            <a:noFill/>
            <a:ln w="6350">
              <a:solidFill>
                <a:srgbClr val="231F20"/>
              </a:solidFill>
              <a:round/>
              <a:headEnd/>
              <a:tailEnd/>
            </a:ln>
          </p:spPr>
          <p:txBody>
            <a:bodyPr/>
            <a:lstStyle/>
            <a:p>
              <a:endParaRPr lang="en-US"/>
            </a:p>
          </p:txBody>
        </p:sp>
        <p:sp>
          <p:nvSpPr>
            <p:cNvPr id="25647" name="Freeform 26"/>
            <p:cNvSpPr>
              <a:spLocks/>
            </p:cNvSpPr>
            <p:nvPr/>
          </p:nvSpPr>
          <p:spPr bwMode="auto">
            <a:xfrm>
              <a:off x="5820" y="1999"/>
              <a:ext cx="87" cy="100"/>
            </a:xfrm>
            <a:custGeom>
              <a:avLst/>
              <a:gdLst>
                <a:gd name="T0" fmla="*/ 86 w 87"/>
                <a:gd name="T1" fmla="*/ 0 h 100"/>
                <a:gd name="T2" fmla="*/ 0 w 87"/>
                <a:gd name="T3" fmla="*/ 49 h 100"/>
                <a:gd name="T4" fmla="*/ 86 w 87"/>
                <a:gd name="T5" fmla="*/ 99 h 100"/>
                <a:gd name="T6" fmla="*/ 86 w 87"/>
                <a:gd name="T7" fmla="*/ 0 h 100"/>
                <a:gd name="T8" fmla="*/ 0 60000 65536"/>
                <a:gd name="T9" fmla="*/ 0 60000 65536"/>
                <a:gd name="T10" fmla="*/ 0 60000 65536"/>
                <a:gd name="T11" fmla="*/ 0 60000 65536"/>
                <a:gd name="T12" fmla="*/ 0 w 87"/>
                <a:gd name="T13" fmla="*/ 0 h 100"/>
                <a:gd name="T14" fmla="*/ 87 w 87"/>
                <a:gd name="T15" fmla="*/ 100 h 100"/>
              </a:gdLst>
              <a:ahLst/>
              <a:cxnLst>
                <a:cxn ang="T8">
                  <a:pos x="T0" y="T1"/>
                </a:cxn>
                <a:cxn ang="T9">
                  <a:pos x="T2" y="T3"/>
                </a:cxn>
                <a:cxn ang="T10">
                  <a:pos x="T4" y="T5"/>
                </a:cxn>
                <a:cxn ang="T11">
                  <a:pos x="T6" y="T7"/>
                </a:cxn>
              </a:cxnLst>
              <a:rect l="T12" t="T13" r="T14" b="T15"/>
              <a:pathLst>
                <a:path w="87" h="100">
                  <a:moveTo>
                    <a:pt x="86" y="0"/>
                  </a:moveTo>
                  <a:lnTo>
                    <a:pt x="0" y="49"/>
                  </a:lnTo>
                  <a:lnTo>
                    <a:pt x="86" y="99"/>
                  </a:lnTo>
                  <a:lnTo>
                    <a:pt x="86" y="0"/>
                  </a:lnTo>
                  <a:close/>
                </a:path>
              </a:pathLst>
            </a:custGeom>
            <a:solidFill>
              <a:srgbClr val="231F20"/>
            </a:solidFill>
            <a:ln w="9525">
              <a:noFill/>
              <a:round/>
              <a:headEnd/>
              <a:tailEnd/>
            </a:ln>
          </p:spPr>
          <p:txBody>
            <a:bodyPr/>
            <a:lstStyle/>
            <a:p>
              <a:endParaRPr lang="en-US"/>
            </a:p>
          </p:txBody>
        </p:sp>
        <p:sp>
          <p:nvSpPr>
            <p:cNvPr id="25648" name="Freeform 27"/>
            <p:cNvSpPr>
              <a:spLocks/>
            </p:cNvSpPr>
            <p:nvPr/>
          </p:nvSpPr>
          <p:spPr bwMode="auto">
            <a:xfrm>
              <a:off x="5820" y="1884"/>
              <a:ext cx="409" cy="0"/>
            </a:xfrm>
            <a:custGeom>
              <a:avLst/>
              <a:gdLst>
                <a:gd name="T0" fmla="*/ 408 w 409"/>
                <a:gd name="T1" fmla="*/ 0 w 409"/>
                <a:gd name="T2" fmla="*/ 0 60000 65536"/>
                <a:gd name="T3" fmla="*/ 0 60000 65536"/>
                <a:gd name="T4" fmla="*/ 0 w 409"/>
                <a:gd name="T5" fmla="*/ 409 w 409"/>
              </a:gdLst>
              <a:ahLst/>
              <a:cxnLst>
                <a:cxn ang="T2">
                  <a:pos x="T0" y="0"/>
                </a:cxn>
                <a:cxn ang="T3">
                  <a:pos x="T1" y="0"/>
                </a:cxn>
              </a:cxnLst>
              <a:rect l="T4" t="0" r="T5" b="0"/>
              <a:pathLst>
                <a:path w="409">
                  <a:moveTo>
                    <a:pt x="408" y="0"/>
                  </a:moveTo>
                  <a:lnTo>
                    <a:pt x="0" y="0"/>
                  </a:lnTo>
                </a:path>
              </a:pathLst>
            </a:custGeom>
            <a:noFill/>
            <a:ln w="6350">
              <a:solidFill>
                <a:srgbClr val="231F20"/>
              </a:solidFill>
              <a:round/>
              <a:headEnd/>
              <a:tailEnd/>
            </a:ln>
          </p:spPr>
          <p:txBody>
            <a:bodyPr/>
            <a:lstStyle/>
            <a:p>
              <a:endParaRPr lang="en-US"/>
            </a:p>
          </p:txBody>
        </p:sp>
        <p:sp>
          <p:nvSpPr>
            <p:cNvPr id="25649" name="Freeform 28"/>
            <p:cNvSpPr>
              <a:spLocks/>
            </p:cNvSpPr>
            <p:nvPr/>
          </p:nvSpPr>
          <p:spPr bwMode="auto">
            <a:xfrm>
              <a:off x="6214" y="1834"/>
              <a:ext cx="86" cy="99"/>
            </a:xfrm>
            <a:custGeom>
              <a:avLst/>
              <a:gdLst>
                <a:gd name="T0" fmla="*/ 0 w 86"/>
                <a:gd name="T1" fmla="*/ 0 h 99"/>
                <a:gd name="T2" fmla="*/ 0 w 86"/>
                <a:gd name="T3" fmla="*/ 99 h 99"/>
                <a:gd name="T4" fmla="*/ 86 w 86"/>
                <a:gd name="T5" fmla="*/ 49 h 99"/>
                <a:gd name="T6" fmla="*/ 0 w 86"/>
                <a:gd name="T7" fmla="*/ 0 h 99"/>
                <a:gd name="T8" fmla="*/ 0 60000 65536"/>
                <a:gd name="T9" fmla="*/ 0 60000 65536"/>
                <a:gd name="T10" fmla="*/ 0 60000 65536"/>
                <a:gd name="T11" fmla="*/ 0 60000 65536"/>
                <a:gd name="T12" fmla="*/ 0 w 86"/>
                <a:gd name="T13" fmla="*/ 0 h 99"/>
                <a:gd name="T14" fmla="*/ 86 w 86"/>
                <a:gd name="T15" fmla="*/ 99 h 99"/>
              </a:gdLst>
              <a:ahLst/>
              <a:cxnLst>
                <a:cxn ang="T8">
                  <a:pos x="T0" y="T1"/>
                </a:cxn>
                <a:cxn ang="T9">
                  <a:pos x="T2" y="T3"/>
                </a:cxn>
                <a:cxn ang="T10">
                  <a:pos x="T4" y="T5"/>
                </a:cxn>
                <a:cxn ang="T11">
                  <a:pos x="T6" y="T7"/>
                </a:cxn>
              </a:cxnLst>
              <a:rect l="T12" t="T13" r="T14" b="T15"/>
              <a:pathLst>
                <a:path w="86" h="99">
                  <a:moveTo>
                    <a:pt x="0" y="0"/>
                  </a:moveTo>
                  <a:lnTo>
                    <a:pt x="0" y="99"/>
                  </a:lnTo>
                  <a:lnTo>
                    <a:pt x="86" y="49"/>
                  </a:lnTo>
                  <a:lnTo>
                    <a:pt x="0" y="0"/>
                  </a:lnTo>
                  <a:close/>
                </a:path>
              </a:pathLst>
            </a:custGeom>
            <a:solidFill>
              <a:srgbClr val="231F20"/>
            </a:solidFill>
            <a:ln w="9525">
              <a:noFill/>
              <a:round/>
              <a:headEnd/>
              <a:tailEnd/>
            </a:ln>
          </p:spPr>
          <p:txBody>
            <a:bodyPr/>
            <a:lstStyle/>
            <a:p>
              <a:endParaRPr lang="en-US"/>
            </a:p>
          </p:txBody>
        </p:sp>
        <p:sp>
          <p:nvSpPr>
            <p:cNvPr id="25650" name="Freeform 29"/>
            <p:cNvSpPr>
              <a:spLocks/>
            </p:cNvSpPr>
            <p:nvPr/>
          </p:nvSpPr>
          <p:spPr bwMode="auto">
            <a:xfrm>
              <a:off x="5361" y="2298"/>
              <a:ext cx="0" cy="1183"/>
            </a:xfrm>
            <a:custGeom>
              <a:avLst/>
              <a:gdLst>
                <a:gd name="T0" fmla="*/ 0 h 1183"/>
                <a:gd name="T1" fmla="*/ 1183 h 1183"/>
                <a:gd name="T2" fmla="*/ 0 60000 65536"/>
                <a:gd name="T3" fmla="*/ 0 60000 65536"/>
                <a:gd name="T4" fmla="*/ 0 h 1183"/>
                <a:gd name="T5" fmla="*/ 1183 h 1183"/>
              </a:gdLst>
              <a:ahLst/>
              <a:cxnLst>
                <a:cxn ang="T2">
                  <a:pos x="0" y="T0"/>
                </a:cxn>
                <a:cxn ang="T3">
                  <a:pos x="0" y="T1"/>
                </a:cxn>
              </a:cxnLst>
              <a:rect l="0" t="T4" r="0" b="T5"/>
              <a:pathLst>
                <a:path h="1183">
                  <a:moveTo>
                    <a:pt x="0" y="0"/>
                  </a:moveTo>
                  <a:lnTo>
                    <a:pt x="0" y="1183"/>
                  </a:lnTo>
                </a:path>
              </a:pathLst>
            </a:custGeom>
            <a:noFill/>
            <a:ln w="6350">
              <a:solidFill>
                <a:srgbClr val="231F20"/>
              </a:solidFill>
              <a:prstDash val="dash"/>
              <a:round/>
              <a:headEnd/>
              <a:tailEnd/>
            </a:ln>
          </p:spPr>
          <p:txBody>
            <a:bodyPr/>
            <a:lstStyle/>
            <a:p>
              <a:endParaRPr lang="en-US"/>
            </a:p>
          </p:txBody>
        </p:sp>
        <p:sp>
          <p:nvSpPr>
            <p:cNvPr id="25651" name="Freeform 30"/>
            <p:cNvSpPr>
              <a:spLocks/>
            </p:cNvSpPr>
            <p:nvPr/>
          </p:nvSpPr>
          <p:spPr bwMode="auto">
            <a:xfrm>
              <a:off x="5311" y="3467"/>
              <a:ext cx="100" cy="86"/>
            </a:xfrm>
            <a:custGeom>
              <a:avLst/>
              <a:gdLst>
                <a:gd name="T0" fmla="*/ 0 w 100"/>
                <a:gd name="T1" fmla="*/ 0 h 86"/>
                <a:gd name="T2" fmla="*/ 49 w 100"/>
                <a:gd name="T3" fmla="*/ 86 h 86"/>
                <a:gd name="T4" fmla="*/ 99 w 100"/>
                <a:gd name="T5" fmla="*/ 0 h 86"/>
                <a:gd name="T6" fmla="*/ 0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5652" name="Freeform 31"/>
            <p:cNvSpPr>
              <a:spLocks/>
            </p:cNvSpPr>
            <p:nvPr/>
          </p:nvSpPr>
          <p:spPr bwMode="auto">
            <a:xfrm>
              <a:off x="5140" y="4218"/>
              <a:ext cx="0" cy="910"/>
            </a:xfrm>
            <a:custGeom>
              <a:avLst/>
              <a:gdLst>
                <a:gd name="T0" fmla="*/ 0 h 910"/>
                <a:gd name="T1" fmla="*/ 910 h 910"/>
                <a:gd name="T2" fmla="*/ 0 60000 65536"/>
                <a:gd name="T3" fmla="*/ 0 60000 65536"/>
                <a:gd name="T4" fmla="*/ 0 h 910"/>
                <a:gd name="T5" fmla="*/ 910 h 910"/>
              </a:gdLst>
              <a:ahLst/>
              <a:cxnLst>
                <a:cxn ang="T2">
                  <a:pos x="0" y="T0"/>
                </a:cxn>
                <a:cxn ang="T3">
                  <a:pos x="0" y="T1"/>
                </a:cxn>
              </a:cxnLst>
              <a:rect l="0" t="T4" r="0" b="T5"/>
              <a:pathLst>
                <a:path h="910">
                  <a:moveTo>
                    <a:pt x="0" y="0"/>
                  </a:moveTo>
                  <a:lnTo>
                    <a:pt x="0" y="910"/>
                  </a:lnTo>
                </a:path>
              </a:pathLst>
            </a:custGeom>
            <a:noFill/>
            <a:ln w="6350">
              <a:solidFill>
                <a:srgbClr val="231F20"/>
              </a:solidFill>
              <a:prstDash val="dash"/>
              <a:round/>
              <a:headEnd/>
              <a:tailEnd/>
            </a:ln>
          </p:spPr>
          <p:txBody>
            <a:bodyPr/>
            <a:lstStyle/>
            <a:p>
              <a:endParaRPr lang="en-US"/>
            </a:p>
          </p:txBody>
        </p:sp>
        <p:sp>
          <p:nvSpPr>
            <p:cNvPr id="67" name="Rectangle 32"/>
            <p:cNvSpPr>
              <a:spLocks/>
            </p:cNvSpPr>
            <p:nvPr/>
          </p:nvSpPr>
          <p:spPr bwMode="auto">
            <a:xfrm>
              <a:off x="4679" y="5200"/>
              <a:ext cx="1140" cy="664"/>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(Other Employee 2 Orders)</a:t>
              </a:r>
            </a:p>
          </p:txBody>
        </p:sp>
        <p:sp>
          <p:nvSpPr>
            <p:cNvPr id="25654" name="Freeform 33"/>
            <p:cNvSpPr>
              <a:spLocks/>
            </p:cNvSpPr>
            <p:nvPr/>
          </p:nvSpPr>
          <p:spPr bwMode="auto">
            <a:xfrm>
              <a:off x="5090" y="5113"/>
              <a:ext cx="99" cy="86"/>
            </a:xfrm>
            <a:custGeom>
              <a:avLst/>
              <a:gdLst>
                <a:gd name="T0" fmla="*/ 0 w 99"/>
                <a:gd name="T1" fmla="*/ 0 h 86"/>
                <a:gd name="T2" fmla="*/ 49 w 99"/>
                <a:gd name="T3" fmla="*/ 86 h 86"/>
                <a:gd name="T4" fmla="*/ 99 w 99"/>
                <a:gd name="T5" fmla="*/ 0 h 86"/>
                <a:gd name="T6" fmla="*/ 0 w 99"/>
                <a:gd name="T7" fmla="*/ 0 h 86"/>
                <a:gd name="T8" fmla="*/ 0 60000 65536"/>
                <a:gd name="T9" fmla="*/ 0 60000 65536"/>
                <a:gd name="T10" fmla="*/ 0 60000 65536"/>
                <a:gd name="T11" fmla="*/ 0 60000 65536"/>
                <a:gd name="T12" fmla="*/ 0 w 99"/>
                <a:gd name="T13" fmla="*/ 0 h 86"/>
                <a:gd name="T14" fmla="*/ 99 w 99"/>
                <a:gd name="T15" fmla="*/ 86 h 86"/>
              </a:gdLst>
              <a:ahLst/>
              <a:cxnLst>
                <a:cxn ang="T8">
                  <a:pos x="T0" y="T1"/>
                </a:cxn>
                <a:cxn ang="T9">
                  <a:pos x="T2" y="T3"/>
                </a:cxn>
                <a:cxn ang="T10">
                  <a:pos x="T4" y="T5"/>
                </a:cxn>
                <a:cxn ang="T11">
                  <a:pos x="T6" y="T7"/>
                </a:cxn>
              </a:cxnLst>
              <a:rect l="T12" t="T13" r="T14" b="T15"/>
              <a:pathLst>
                <a:path w="99"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5655" name="Freeform 34"/>
            <p:cNvSpPr>
              <a:spLocks/>
            </p:cNvSpPr>
            <p:nvPr/>
          </p:nvSpPr>
          <p:spPr bwMode="auto">
            <a:xfrm>
              <a:off x="3260" y="5532"/>
              <a:ext cx="1420" cy="0"/>
            </a:xfrm>
            <a:custGeom>
              <a:avLst/>
              <a:gdLst>
                <a:gd name="T0" fmla="*/ 1419 w 1420"/>
                <a:gd name="T1" fmla="*/ 0 w 1420"/>
                <a:gd name="T2" fmla="*/ 0 60000 65536"/>
                <a:gd name="T3" fmla="*/ 0 60000 65536"/>
                <a:gd name="T4" fmla="*/ 0 w 1420"/>
                <a:gd name="T5" fmla="*/ 1420 w 1420"/>
              </a:gdLst>
              <a:ahLst/>
              <a:cxnLst>
                <a:cxn ang="T2">
                  <a:pos x="T0" y="0"/>
                </a:cxn>
                <a:cxn ang="T3">
                  <a:pos x="T1" y="0"/>
                </a:cxn>
              </a:cxnLst>
              <a:rect l="T4" t="0" r="T5" b="0"/>
              <a:pathLst>
                <a:path w="1420">
                  <a:moveTo>
                    <a:pt x="1419" y="0"/>
                  </a:moveTo>
                  <a:lnTo>
                    <a:pt x="0" y="0"/>
                  </a:lnTo>
                </a:path>
              </a:pathLst>
            </a:custGeom>
            <a:noFill/>
            <a:ln w="6350">
              <a:solidFill>
                <a:srgbClr val="231F20"/>
              </a:solidFill>
              <a:prstDash val="dash"/>
              <a:round/>
              <a:headEnd/>
              <a:tailEnd/>
            </a:ln>
          </p:spPr>
          <p:txBody>
            <a:bodyPr/>
            <a:lstStyle/>
            <a:p>
              <a:endParaRPr lang="en-US"/>
            </a:p>
          </p:txBody>
        </p:sp>
        <p:sp>
          <p:nvSpPr>
            <p:cNvPr id="70" name="Rectangle 35"/>
            <p:cNvSpPr>
              <a:spLocks/>
            </p:cNvSpPr>
            <p:nvPr/>
          </p:nvSpPr>
          <p:spPr bwMode="auto">
            <a:xfrm>
              <a:off x="2049" y="5200"/>
              <a:ext cx="1140" cy="664"/>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Employee:2</a:t>
              </a:r>
            </a:p>
          </p:txBody>
        </p:sp>
        <p:sp>
          <p:nvSpPr>
            <p:cNvPr id="25657" name="Freeform 36"/>
            <p:cNvSpPr>
              <a:spLocks/>
            </p:cNvSpPr>
            <p:nvPr/>
          </p:nvSpPr>
          <p:spPr bwMode="auto">
            <a:xfrm>
              <a:off x="3188" y="5482"/>
              <a:ext cx="87" cy="100"/>
            </a:xfrm>
            <a:custGeom>
              <a:avLst/>
              <a:gdLst>
                <a:gd name="T0" fmla="*/ 86 w 87"/>
                <a:gd name="T1" fmla="*/ 0 h 100"/>
                <a:gd name="T2" fmla="*/ 0 w 87"/>
                <a:gd name="T3" fmla="*/ 49 h 100"/>
                <a:gd name="T4" fmla="*/ 86 w 87"/>
                <a:gd name="T5" fmla="*/ 99 h 100"/>
                <a:gd name="T6" fmla="*/ 86 w 87"/>
                <a:gd name="T7" fmla="*/ 0 h 100"/>
                <a:gd name="T8" fmla="*/ 0 60000 65536"/>
                <a:gd name="T9" fmla="*/ 0 60000 65536"/>
                <a:gd name="T10" fmla="*/ 0 60000 65536"/>
                <a:gd name="T11" fmla="*/ 0 60000 65536"/>
                <a:gd name="T12" fmla="*/ 0 w 87"/>
                <a:gd name="T13" fmla="*/ 0 h 100"/>
                <a:gd name="T14" fmla="*/ 87 w 87"/>
                <a:gd name="T15" fmla="*/ 100 h 100"/>
              </a:gdLst>
              <a:ahLst/>
              <a:cxnLst>
                <a:cxn ang="T8">
                  <a:pos x="T0" y="T1"/>
                </a:cxn>
                <a:cxn ang="T9">
                  <a:pos x="T2" y="T3"/>
                </a:cxn>
                <a:cxn ang="T10">
                  <a:pos x="T4" y="T5"/>
                </a:cxn>
                <a:cxn ang="T11">
                  <a:pos x="T6" y="T7"/>
                </a:cxn>
              </a:cxnLst>
              <a:rect l="T12" t="T13" r="T14" b="T15"/>
              <a:pathLst>
                <a:path w="87" h="100">
                  <a:moveTo>
                    <a:pt x="86" y="0"/>
                  </a:moveTo>
                  <a:lnTo>
                    <a:pt x="0" y="49"/>
                  </a:lnTo>
                  <a:lnTo>
                    <a:pt x="86" y="99"/>
                  </a:lnTo>
                  <a:lnTo>
                    <a:pt x="86" y="0"/>
                  </a:lnTo>
                  <a:close/>
                </a:path>
              </a:pathLst>
            </a:custGeom>
            <a:solidFill>
              <a:srgbClr val="231F20"/>
            </a:solidFill>
            <a:ln w="9525">
              <a:noFill/>
              <a:round/>
              <a:headEnd/>
              <a:tailEnd/>
            </a:ln>
          </p:spPr>
          <p:txBody>
            <a:bodyPr/>
            <a:lstStyle/>
            <a:p>
              <a:endParaRPr lang="en-US"/>
            </a:p>
          </p:txBody>
        </p:sp>
        <p:sp>
          <p:nvSpPr>
            <p:cNvPr id="25658" name="Freeform 37"/>
            <p:cNvSpPr>
              <a:spLocks/>
            </p:cNvSpPr>
            <p:nvPr/>
          </p:nvSpPr>
          <p:spPr bwMode="auto">
            <a:xfrm>
              <a:off x="5140" y="2298"/>
              <a:ext cx="0" cy="1183"/>
            </a:xfrm>
            <a:custGeom>
              <a:avLst/>
              <a:gdLst>
                <a:gd name="T0" fmla="*/ 0 h 1183"/>
                <a:gd name="T1" fmla="*/ 1183 h 1183"/>
                <a:gd name="T2" fmla="*/ 0 60000 65536"/>
                <a:gd name="T3" fmla="*/ 0 60000 65536"/>
                <a:gd name="T4" fmla="*/ 0 h 1183"/>
                <a:gd name="T5" fmla="*/ 1183 h 1183"/>
              </a:gdLst>
              <a:ahLst/>
              <a:cxnLst>
                <a:cxn ang="T2">
                  <a:pos x="0" y="T0"/>
                </a:cxn>
                <a:cxn ang="T3">
                  <a:pos x="0" y="T1"/>
                </a:cxn>
              </a:cxnLst>
              <a:rect l="0" t="T4" r="0" b="T5"/>
              <a:pathLst>
                <a:path h="1183">
                  <a:moveTo>
                    <a:pt x="0" y="0"/>
                  </a:moveTo>
                  <a:lnTo>
                    <a:pt x="0" y="1183"/>
                  </a:lnTo>
                </a:path>
              </a:pathLst>
            </a:custGeom>
            <a:noFill/>
            <a:ln w="9525">
              <a:solidFill>
                <a:srgbClr val="231F20"/>
              </a:solidFill>
              <a:prstDash val="dash"/>
              <a:round/>
              <a:headEnd/>
              <a:tailEnd/>
            </a:ln>
          </p:spPr>
          <p:txBody>
            <a:bodyPr/>
            <a:lstStyle/>
            <a:p>
              <a:endParaRPr lang="en-US"/>
            </a:p>
          </p:txBody>
        </p:sp>
        <p:sp>
          <p:nvSpPr>
            <p:cNvPr id="25659" name="Freeform 38"/>
            <p:cNvSpPr>
              <a:spLocks/>
            </p:cNvSpPr>
            <p:nvPr/>
          </p:nvSpPr>
          <p:spPr bwMode="auto">
            <a:xfrm>
              <a:off x="5090" y="3467"/>
              <a:ext cx="99" cy="86"/>
            </a:xfrm>
            <a:custGeom>
              <a:avLst/>
              <a:gdLst>
                <a:gd name="T0" fmla="*/ 0 w 99"/>
                <a:gd name="T1" fmla="*/ 0 h 86"/>
                <a:gd name="T2" fmla="*/ 49 w 99"/>
                <a:gd name="T3" fmla="*/ 86 h 86"/>
                <a:gd name="T4" fmla="*/ 99 w 99"/>
                <a:gd name="T5" fmla="*/ 0 h 86"/>
                <a:gd name="T6" fmla="*/ 0 w 99"/>
                <a:gd name="T7" fmla="*/ 0 h 86"/>
                <a:gd name="T8" fmla="*/ 0 60000 65536"/>
                <a:gd name="T9" fmla="*/ 0 60000 65536"/>
                <a:gd name="T10" fmla="*/ 0 60000 65536"/>
                <a:gd name="T11" fmla="*/ 0 60000 65536"/>
                <a:gd name="T12" fmla="*/ 0 w 99"/>
                <a:gd name="T13" fmla="*/ 0 h 86"/>
                <a:gd name="T14" fmla="*/ 99 w 99"/>
                <a:gd name="T15" fmla="*/ 86 h 86"/>
              </a:gdLst>
              <a:ahLst/>
              <a:cxnLst>
                <a:cxn ang="T8">
                  <a:pos x="T0" y="T1"/>
                </a:cxn>
                <a:cxn ang="T9">
                  <a:pos x="T2" y="T3"/>
                </a:cxn>
                <a:cxn ang="T10">
                  <a:pos x="T4" y="T5"/>
                </a:cxn>
                <a:cxn ang="T11">
                  <a:pos x="T6" y="T7"/>
                </a:cxn>
              </a:cxnLst>
              <a:rect l="T12" t="T13" r="T14" b="T15"/>
              <a:pathLst>
                <a:path w="99"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5660" name="Freeform 39"/>
            <p:cNvSpPr>
              <a:spLocks/>
            </p:cNvSpPr>
            <p:nvPr/>
          </p:nvSpPr>
          <p:spPr bwMode="auto">
            <a:xfrm>
              <a:off x="3230" y="2227"/>
              <a:ext cx="0" cy="295"/>
            </a:xfrm>
            <a:custGeom>
              <a:avLst/>
              <a:gdLst>
                <a:gd name="T0" fmla="*/ 0 h 295"/>
                <a:gd name="T1" fmla="*/ 294 h 295"/>
                <a:gd name="T2" fmla="*/ 0 60000 65536"/>
                <a:gd name="T3" fmla="*/ 0 60000 65536"/>
                <a:gd name="T4" fmla="*/ 0 h 295"/>
                <a:gd name="T5" fmla="*/ 295 h 295"/>
              </a:gdLst>
              <a:ahLst/>
              <a:cxnLst>
                <a:cxn ang="T2">
                  <a:pos x="0" y="T0"/>
                </a:cxn>
                <a:cxn ang="T3">
                  <a:pos x="0" y="T1"/>
                </a:cxn>
              </a:cxnLst>
              <a:rect l="0" t="T4" r="0" b="T5"/>
              <a:pathLst>
                <a:path h="295">
                  <a:moveTo>
                    <a:pt x="0" y="0"/>
                  </a:moveTo>
                  <a:lnTo>
                    <a:pt x="0" y="294"/>
                  </a:lnTo>
                </a:path>
              </a:pathLst>
            </a:custGeom>
            <a:noFill/>
            <a:ln w="9525">
              <a:solidFill>
                <a:srgbClr val="231F20"/>
              </a:solidFill>
              <a:prstDash val="dash"/>
              <a:round/>
              <a:headEnd/>
              <a:tailEnd/>
            </a:ln>
          </p:spPr>
          <p:txBody>
            <a:bodyPr/>
            <a:lstStyle/>
            <a:p>
              <a:endParaRPr lang="en-US"/>
            </a:p>
          </p:txBody>
        </p:sp>
        <p:sp>
          <p:nvSpPr>
            <p:cNvPr id="25661" name="Freeform 40"/>
            <p:cNvSpPr>
              <a:spLocks/>
            </p:cNvSpPr>
            <p:nvPr/>
          </p:nvSpPr>
          <p:spPr bwMode="auto">
            <a:xfrm>
              <a:off x="3180" y="2507"/>
              <a:ext cx="100" cy="87"/>
            </a:xfrm>
            <a:custGeom>
              <a:avLst/>
              <a:gdLst>
                <a:gd name="T0" fmla="*/ 0 w 100"/>
                <a:gd name="T1" fmla="*/ 0 h 87"/>
                <a:gd name="T2" fmla="*/ 49 w 100"/>
                <a:gd name="T3" fmla="*/ 86 h 87"/>
                <a:gd name="T4" fmla="*/ 99 w 100"/>
                <a:gd name="T5" fmla="*/ 0 h 87"/>
                <a:gd name="T6" fmla="*/ 0 w 100"/>
                <a:gd name="T7" fmla="*/ 0 h 87"/>
                <a:gd name="T8" fmla="*/ 0 60000 65536"/>
                <a:gd name="T9" fmla="*/ 0 60000 65536"/>
                <a:gd name="T10" fmla="*/ 0 60000 65536"/>
                <a:gd name="T11" fmla="*/ 0 60000 65536"/>
                <a:gd name="T12" fmla="*/ 0 w 100"/>
                <a:gd name="T13" fmla="*/ 0 h 87"/>
                <a:gd name="T14" fmla="*/ 100 w 100"/>
                <a:gd name="T15" fmla="*/ 87 h 87"/>
              </a:gdLst>
              <a:ahLst/>
              <a:cxnLst>
                <a:cxn ang="T8">
                  <a:pos x="T0" y="T1"/>
                </a:cxn>
                <a:cxn ang="T9">
                  <a:pos x="T2" y="T3"/>
                </a:cxn>
                <a:cxn ang="T10">
                  <a:pos x="T4" y="T5"/>
                </a:cxn>
                <a:cxn ang="T11">
                  <a:pos x="T6" y="T7"/>
                </a:cxn>
              </a:cxnLst>
              <a:rect l="T12" t="T13" r="T14" b="T15"/>
              <a:pathLst>
                <a:path w="100" h="87">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5662" name="Freeform 41"/>
            <p:cNvSpPr>
              <a:spLocks/>
            </p:cNvSpPr>
            <p:nvPr/>
          </p:nvSpPr>
          <p:spPr bwMode="auto">
            <a:xfrm>
              <a:off x="3230" y="3258"/>
              <a:ext cx="0" cy="295"/>
            </a:xfrm>
            <a:custGeom>
              <a:avLst/>
              <a:gdLst>
                <a:gd name="T0" fmla="*/ 0 h 295"/>
                <a:gd name="T1" fmla="*/ 294 h 295"/>
                <a:gd name="T2" fmla="*/ 0 60000 65536"/>
                <a:gd name="T3" fmla="*/ 0 60000 65536"/>
                <a:gd name="T4" fmla="*/ 0 h 295"/>
                <a:gd name="T5" fmla="*/ 295 h 295"/>
              </a:gdLst>
              <a:ahLst/>
              <a:cxnLst>
                <a:cxn ang="T2">
                  <a:pos x="0" y="T0"/>
                </a:cxn>
                <a:cxn ang="T3">
                  <a:pos x="0" y="T1"/>
                </a:cxn>
              </a:cxnLst>
              <a:rect l="0" t="T4" r="0" b="T5"/>
              <a:pathLst>
                <a:path h="295">
                  <a:moveTo>
                    <a:pt x="0" y="0"/>
                  </a:moveTo>
                  <a:lnTo>
                    <a:pt x="0" y="294"/>
                  </a:lnTo>
                </a:path>
              </a:pathLst>
            </a:custGeom>
            <a:noFill/>
            <a:ln w="9525">
              <a:solidFill>
                <a:srgbClr val="231F20"/>
              </a:solidFill>
              <a:prstDash val="dash"/>
              <a:round/>
              <a:headEnd/>
              <a:tailEnd/>
            </a:ln>
          </p:spPr>
          <p:txBody>
            <a:bodyPr/>
            <a:lstStyle/>
            <a:p>
              <a:endParaRPr lang="en-US"/>
            </a:p>
          </p:txBody>
        </p:sp>
        <p:sp>
          <p:nvSpPr>
            <p:cNvPr id="25663" name="Freeform 42"/>
            <p:cNvSpPr>
              <a:spLocks/>
            </p:cNvSpPr>
            <p:nvPr/>
          </p:nvSpPr>
          <p:spPr bwMode="auto">
            <a:xfrm>
              <a:off x="3180" y="3538"/>
              <a:ext cx="100" cy="86"/>
            </a:xfrm>
            <a:custGeom>
              <a:avLst/>
              <a:gdLst>
                <a:gd name="T0" fmla="*/ 99 w 100"/>
                <a:gd name="T1" fmla="*/ 0 h 86"/>
                <a:gd name="T2" fmla="*/ 0 w 100"/>
                <a:gd name="T3" fmla="*/ 0 h 86"/>
                <a:gd name="T4" fmla="*/ 49 w 100"/>
                <a:gd name="T5" fmla="*/ 86 h 86"/>
                <a:gd name="T6" fmla="*/ 99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99" y="0"/>
                  </a:moveTo>
                  <a:lnTo>
                    <a:pt x="0" y="0"/>
                  </a:lnTo>
                  <a:lnTo>
                    <a:pt x="49" y="86"/>
                  </a:lnTo>
                  <a:lnTo>
                    <a:pt x="99" y="0"/>
                  </a:lnTo>
                  <a:close/>
                </a:path>
              </a:pathLst>
            </a:custGeom>
            <a:solidFill>
              <a:srgbClr val="231F20"/>
            </a:solidFill>
            <a:ln w="9525">
              <a:noFill/>
              <a:round/>
              <a:headEnd/>
              <a:tailEnd/>
            </a:ln>
          </p:spPr>
          <p:txBody>
            <a:bodyPr/>
            <a:lstStyle/>
            <a:p>
              <a:endParaRPr lang="en-US"/>
            </a:p>
          </p:txBody>
        </p:sp>
        <p:sp>
          <p:nvSpPr>
            <p:cNvPr id="25664" name="Freeform 43"/>
            <p:cNvSpPr>
              <a:spLocks/>
            </p:cNvSpPr>
            <p:nvPr/>
          </p:nvSpPr>
          <p:spPr bwMode="auto">
            <a:xfrm>
              <a:off x="5820" y="3885"/>
              <a:ext cx="409" cy="0"/>
            </a:xfrm>
            <a:custGeom>
              <a:avLst/>
              <a:gdLst>
                <a:gd name="T0" fmla="*/ 0 w 409"/>
                <a:gd name="T1" fmla="*/ 408 w 409"/>
                <a:gd name="T2" fmla="*/ 0 60000 65536"/>
                <a:gd name="T3" fmla="*/ 0 60000 65536"/>
                <a:gd name="T4" fmla="*/ 0 w 409"/>
                <a:gd name="T5" fmla="*/ 409 w 409"/>
              </a:gdLst>
              <a:ahLst/>
              <a:cxnLst>
                <a:cxn ang="T2">
                  <a:pos x="T0" y="0"/>
                </a:cxn>
                <a:cxn ang="T3">
                  <a:pos x="T1" y="0"/>
                </a:cxn>
              </a:cxnLst>
              <a:rect l="T4" t="0" r="T5" b="0"/>
              <a:pathLst>
                <a:path w="409">
                  <a:moveTo>
                    <a:pt x="0" y="0"/>
                  </a:moveTo>
                  <a:lnTo>
                    <a:pt x="408" y="0"/>
                  </a:lnTo>
                </a:path>
              </a:pathLst>
            </a:custGeom>
            <a:noFill/>
            <a:ln w="6350">
              <a:solidFill>
                <a:srgbClr val="231F20"/>
              </a:solidFill>
              <a:round/>
              <a:headEnd/>
              <a:tailEnd/>
            </a:ln>
          </p:spPr>
          <p:txBody>
            <a:bodyPr/>
            <a:lstStyle/>
            <a:p>
              <a:endParaRPr lang="en-US"/>
            </a:p>
          </p:txBody>
        </p:sp>
        <p:sp>
          <p:nvSpPr>
            <p:cNvPr id="79" name="Rectangle 44"/>
            <p:cNvSpPr>
              <a:spLocks/>
            </p:cNvSpPr>
            <p:nvPr/>
          </p:nvSpPr>
          <p:spPr bwMode="auto">
            <a:xfrm>
              <a:off x="6300" y="3554"/>
              <a:ext cx="1140" cy="664"/>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Order Detail: Product 7</a:t>
              </a:r>
            </a:p>
            <a:p>
              <a:pPr>
                <a:defRPr/>
              </a:pPr>
              <a:endParaRPr lang="en-US" sz="600" b="1">
                <a:latin typeface="Tahoma" pitchFamily="34" charset="0"/>
                <a:cs typeface="Tahoma" pitchFamily="34" charset="0"/>
              </a:endParaRPr>
            </a:p>
          </p:txBody>
        </p:sp>
        <p:sp>
          <p:nvSpPr>
            <p:cNvPr id="25666" name="Freeform 45"/>
            <p:cNvSpPr>
              <a:spLocks/>
            </p:cNvSpPr>
            <p:nvPr/>
          </p:nvSpPr>
          <p:spPr bwMode="auto">
            <a:xfrm>
              <a:off x="6871" y="4218"/>
              <a:ext cx="0" cy="408"/>
            </a:xfrm>
            <a:custGeom>
              <a:avLst/>
              <a:gdLst>
                <a:gd name="T0" fmla="*/ 0 h 408"/>
                <a:gd name="T1" fmla="*/ 408 h 408"/>
                <a:gd name="T2" fmla="*/ 0 60000 65536"/>
                <a:gd name="T3" fmla="*/ 0 60000 65536"/>
                <a:gd name="T4" fmla="*/ 0 h 408"/>
                <a:gd name="T5" fmla="*/ 408 h 408"/>
              </a:gdLst>
              <a:ahLst/>
              <a:cxnLst>
                <a:cxn ang="T2">
                  <a:pos x="0" y="T0"/>
                </a:cxn>
                <a:cxn ang="T3">
                  <a:pos x="0" y="T1"/>
                </a:cxn>
              </a:cxnLst>
              <a:rect l="0" t="T4" r="0" b="T5"/>
              <a:pathLst>
                <a:path h="408">
                  <a:moveTo>
                    <a:pt x="0" y="0"/>
                  </a:moveTo>
                  <a:lnTo>
                    <a:pt x="0" y="408"/>
                  </a:lnTo>
                </a:path>
              </a:pathLst>
            </a:custGeom>
            <a:noFill/>
            <a:ln w="6350">
              <a:solidFill>
                <a:srgbClr val="231F20"/>
              </a:solidFill>
              <a:round/>
              <a:headEnd/>
              <a:tailEnd/>
            </a:ln>
          </p:spPr>
          <p:txBody>
            <a:bodyPr/>
            <a:lstStyle/>
            <a:p>
              <a:endParaRPr lang="en-US"/>
            </a:p>
          </p:txBody>
        </p:sp>
        <p:sp>
          <p:nvSpPr>
            <p:cNvPr id="81" name="Rectangle 46"/>
            <p:cNvSpPr>
              <a:spLocks/>
            </p:cNvSpPr>
            <p:nvPr/>
          </p:nvSpPr>
          <p:spPr bwMode="auto">
            <a:xfrm>
              <a:off x="6300" y="4699"/>
              <a:ext cx="1140" cy="664"/>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600" b="1">
                  <a:latin typeface="Tahoma" pitchFamily="34" charset="0"/>
                  <a:cs typeface="Tahoma" pitchFamily="34" charset="0"/>
                </a:rPr>
                <a:t>Order Detail: Product 51</a:t>
              </a:r>
            </a:p>
            <a:p>
              <a:pPr>
                <a:defRPr/>
              </a:pPr>
              <a:endParaRPr lang="en-US" sz="600" b="1">
                <a:latin typeface="Tahoma" pitchFamily="34" charset="0"/>
                <a:cs typeface="Tahoma" pitchFamily="34" charset="0"/>
              </a:endParaRPr>
            </a:p>
          </p:txBody>
        </p:sp>
        <p:sp>
          <p:nvSpPr>
            <p:cNvPr id="25668" name="Freeform 47"/>
            <p:cNvSpPr>
              <a:spLocks/>
            </p:cNvSpPr>
            <p:nvPr/>
          </p:nvSpPr>
          <p:spPr bwMode="auto">
            <a:xfrm>
              <a:off x="6821" y="4611"/>
              <a:ext cx="99" cy="87"/>
            </a:xfrm>
            <a:custGeom>
              <a:avLst/>
              <a:gdLst>
                <a:gd name="T0" fmla="*/ 0 w 99"/>
                <a:gd name="T1" fmla="*/ 0 h 87"/>
                <a:gd name="T2" fmla="*/ 49 w 99"/>
                <a:gd name="T3" fmla="*/ 86 h 87"/>
                <a:gd name="T4" fmla="*/ 99 w 99"/>
                <a:gd name="T5" fmla="*/ 0 h 87"/>
                <a:gd name="T6" fmla="*/ 0 w 99"/>
                <a:gd name="T7" fmla="*/ 0 h 87"/>
                <a:gd name="T8" fmla="*/ 0 60000 65536"/>
                <a:gd name="T9" fmla="*/ 0 60000 65536"/>
                <a:gd name="T10" fmla="*/ 0 60000 65536"/>
                <a:gd name="T11" fmla="*/ 0 60000 65536"/>
                <a:gd name="T12" fmla="*/ 0 w 99"/>
                <a:gd name="T13" fmla="*/ 0 h 87"/>
                <a:gd name="T14" fmla="*/ 99 w 99"/>
                <a:gd name="T15" fmla="*/ 87 h 87"/>
              </a:gdLst>
              <a:ahLst/>
              <a:cxnLst>
                <a:cxn ang="T8">
                  <a:pos x="T0" y="T1"/>
                </a:cxn>
                <a:cxn ang="T9">
                  <a:pos x="T2" y="T3"/>
                </a:cxn>
                <a:cxn ang="T10">
                  <a:pos x="T4" y="T5"/>
                </a:cxn>
                <a:cxn ang="T11">
                  <a:pos x="T6" y="T7"/>
                </a:cxn>
              </a:cxnLst>
              <a:rect l="T12" t="T13" r="T14" b="T15"/>
              <a:pathLst>
                <a:path w="99" h="87">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5669" name="Freeform 48"/>
            <p:cNvSpPr>
              <a:spLocks/>
            </p:cNvSpPr>
            <p:nvPr/>
          </p:nvSpPr>
          <p:spPr bwMode="auto">
            <a:xfrm>
              <a:off x="6214" y="3836"/>
              <a:ext cx="86" cy="99"/>
            </a:xfrm>
            <a:custGeom>
              <a:avLst/>
              <a:gdLst>
                <a:gd name="T0" fmla="*/ 0 w 86"/>
                <a:gd name="T1" fmla="*/ 99 h 99"/>
                <a:gd name="T2" fmla="*/ 86 w 86"/>
                <a:gd name="T3" fmla="*/ 49 h 99"/>
                <a:gd name="T4" fmla="*/ 0 w 86"/>
                <a:gd name="T5" fmla="*/ 0 h 99"/>
                <a:gd name="T6" fmla="*/ 0 w 86"/>
                <a:gd name="T7" fmla="*/ 99 h 99"/>
                <a:gd name="T8" fmla="*/ 0 60000 65536"/>
                <a:gd name="T9" fmla="*/ 0 60000 65536"/>
                <a:gd name="T10" fmla="*/ 0 60000 65536"/>
                <a:gd name="T11" fmla="*/ 0 60000 65536"/>
                <a:gd name="T12" fmla="*/ 0 w 86"/>
                <a:gd name="T13" fmla="*/ 0 h 99"/>
                <a:gd name="T14" fmla="*/ 86 w 86"/>
                <a:gd name="T15" fmla="*/ 99 h 99"/>
              </a:gdLst>
              <a:ahLst/>
              <a:cxnLst>
                <a:cxn ang="T8">
                  <a:pos x="T0" y="T1"/>
                </a:cxn>
                <a:cxn ang="T9">
                  <a:pos x="T2" y="T3"/>
                </a:cxn>
                <a:cxn ang="T10">
                  <a:pos x="T4" y="T5"/>
                </a:cxn>
                <a:cxn ang="T11">
                  <a:pos x="T6" y="T7"/>
                </a:cxn>
              </a:cxnLst>
              <a:rect l="T12" t="T13" r="T14" b="T15"/>
              <a:pathLst>
                <a:path w="86" h="99">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25670" name="Freeform 49"/>
            <p:cNvSpPr>
              <a:spLocks/>
            </p:cNvSpPr>
            <p:nvPr/>
          </p:nvSpPr>
          <p:spPr bwMode="auto">
            <a:xfrm>
              <a:off x="5361" y="4289"/>
              <a:ext cx="939" cy="741"/>
            </a:xfrm>
            <a:custGeom>
              <a:avLst/>
              <a:gdLst>
                <a:gd name="T0" fmla="*/ 939 w 939"/>
                <a:gd name="T1" fmla="*/ 740 h 741"/>
                <a:gd name="T2" fmla="*/ 0 w 939"/>
                <a:gd name="T3" fmla="*/ 740 h 741"/>
                <a:gd name="T4" fmla="*/ 0 w 939"/>
                <a:gd name="T5" fmla="*/ 0 h 741"/>
                <a:gd name="T6" fmla="*/ 0 60000 65536"/>
                <a:gd name="T7" fmla="*/ 0 60000 65536"/>
                <a:gd name="T8" fmla="*/ 0 60000 65536"/>
                <a:gd name="T9" fmla="*/ 0 w 939"/>
                <a:gd name="T10" fmla="*/ 0 h 741"/>
                <a:gd name="T11" fmla="*/ 939 w 939"/>
                <a:gd name="T12" fmla="*/ 741 h 741"/>
              </a:gdLst>
              <a:ahLst/>
              <a:cxnLst>
                <a:cxn ang="T6">
                  <a:pos x="T0" y="T1"/>
                </a:cxn>
                <a:cxn ang="T7">
                  <a:pos x="T2" y="T3"/>
                </a:cxn>
                <a:cxn ang="T8">
                  <a:pos x="T4" y="T5"/>
                </a:cxn>
              </a:cxnLst>
              <a:rect l="T9" t="T10" r="T11" b="T12"/>
              <a:pathLst>
                <a:path w="939" h="741">
                  <a:moveTo>
                    <a:pt x="939" y="740"/>
                  </a:moveTo>
                  <a:lnTo>
                    <a:pt x="0" y="740"/>
                  </a:lnTo>
                  <a:lnTo>
                    <a:pt x="0" y="0"/>
                  </a:lnTo>
                </a:path>
              </a:pathLst>
            </a:custGeom>
            <a:noFill/>
            <a:ln w="6350">
              <a:solidFill>
                <a:srgbClr val="231F20"/>
              </a:solidFill>
              <a:round/>
              <a:headEnd/>
              <a:tailEnd/>
            </a:ln>
          </p:spPr>
          <p:txBody>
            <a:bodyPr/>
            <a:lstStyle/>
            <a:p>
              <a:endParaRPr lang="en-US"/>
            </a:p>
          </p:txBody>
        </p:sp>
        <p:sp>
          <p:nvSpPr>
            <p:cNvPr id="25671" name="Freeform 50"/>
            <p:cNvSpPr>
              <a:spLocks/>
            </p:cNvSpPr>
            <p:nvPr/>
          </p:nvSpPr>
          <p:spPr bwMode="auto">
            <a:xfrm>
              <a:off x="5311" y="4218"/>
              <a:ext cx="100" cy="86"/>
            </a:xfrm>
            <a:custGeom>
              <a:avLst/>
              <a:gdLst>
                <a:gd name="T0" fmla="*/ 99 w 100"/>
                <a:gd name="T1" fmla="*/ 86 h 86"/>
                <a:gd name="T2" fmla="*/ 49 w 100"/>
                <a:gd name="T3" fmla="*/ 0 h 86"/>
                <a:gd name="T4" fmla="*/ 0 w 100"/>
                <a:gd name="T5" fmla="*/ 86 h 86"/>
                <a:gd name="T6" fmla="*/ 99 w 100"/>
                <a:gd name="T7" fmla="*/ 86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99" y="86"/>
                  </a:moveTo>
                  <a:lnTo>
                    <a:pt x="49" y="0"/>
                  </a:lnTo>
                  <a:lnTo>
                    <a:pt x="0" y="86"/>
                  </a:lnTo>
                  <a:lnTo>
                    <a:pt x="99" y="86"/>
                  </a:lnTo>
                  <a:close/>
                </a:path>
              </a:pathLst>
            </a:custGeom>
            <a:solidFill>
              <a:srgbClr val="231F20"/>
            </a:solidFill>
            <a:ln w="9525">
              <a:noFill/>
              <a:round/>
              <a:headEnd/>
              <a:tailEnd/>
            </a:ln>
          </p:spPr>
          <p:txBody>
            <a:bodyPr/>
            <a:lstStyle/>
            <a:p>
              <a:endParaRPr lang="en-US"/>
            </a:p>
          </p:txBody>
        </p:sp>
        <p:sp>
          <p:nvSpPr>
            <p:cNvPr id="25672" name="Freeform 51"/>
            <p:cNvSpPr>
              <a:spLocks/>
            </p:cNvSpPr>
            <p:nvPr/>
          </p:nvSpPr>
          <p:spPr bwMode="auto">
            <a:xfrm>
              <a:off x="4030" y="3330"/>
              <a:ext cx="650" cy="566"/>
            </a:xfrm>
            <a:custGeom>
              <a:avLst/>
              <a:gdLst>
                <a:gd name="T0" fmla="*/ 650 w 650"/>
                <a:gd name="T1" fmla="*/ 566 h 566"/>
                <a:gd name="T2" fmla="*/ 0 w 650"/>
                <a:gd name="T3" fmla="*/ 566 h 566"/>
                <a:gd name="T4" fmla="*/ 0 w 650"/>
                <a:gd name="T5" fmla="*/ 0 h 566"/>
                <a:gd name="T6" fmla="*/ 0 60000 65536"/>
                <a:gd name="T7" fmla="*/ 0 60000 65536"/>
                <a:gd name="T8" fmla="*/ 0 60000 65536"/>
                <a:gd name="T9" fmla="*/ 0 w 650"/>
                <a:gd name="T10" fmla="*/ 0 h 566"/>
                <a:gd name="T11" fmla="*/ 650 w 650"/>
                <a:gd name="T12" fmla="*/ 566 h 566"/>
              </a:gdLst>
              <a:ahLst/>
              <a:cxnLst>
                <a:cxn ang="T6">
                  <a:pos x="T0" y="T1"/>
                </a:cxn>
                <a:cxn ang="T7">
                  <a:pos x="T2" y="T3"/>
                </a:cxn>
                <a:cxn ang="T8">
                  <a:pos x="T4" y="T5"/>
                </a:cxn>
              </a:cxnLst>
              <a:rect l="T9" t="T10" r="T11" b="T12"/>
              <a:pathLst>
                <a:path w="650" h="566">
                  <a:moveTo>
                    <a:pt x="650" y="566"/>
                  </a:moveTo>
                  <a:lnTo>
                    <a:pt x="0" y="566"/>
                  </a:lnTo>
                  <a:lnTo>
                    <a:pt x="0" y="0"/>
                  </a:lnTo>
                </a:path>
              </a:pathLst>
            </a:custGeom>
            <a:noFill/>
            <a:ln w="9525">
              <a:solidFill>
                <a:srgbClr val="231F20"/>
              </a:solidFill>
              <a:prstDash val="dash"/>
              <a:round/>
              <a:headEnd/>
              <a:tailEnd/>
            </a:ln>
          </p:spPr>
          <p:txBody>
            <a:bodyPr/>
            <a:lstStyle/>
            <a:p>
              <a:endParaRPr lang="en-US"/>
            </a:p>
          </p:txBody>
        </p:sp>
        <p:sp>
          <p:nvSpPr>
            <p:cNvPr id="25673" name="Freeform 52"/>
            <p:cNvSpPr>
              <a:spLocks/>
            </p:cNvSpPr>
            <p:nvPr/>
          </p:nvSpPr>
          <p:spPr bwMode="auto">
            <a:xfrm>
              <a:off x="3980" y="3258"/>
              <a:ext cx="100" cy="86"/>
            </a:xfrm>
            <a:custGeom>
              <a:avLst/>
              <a:gdLst>
                <a:gd name="T0" fmla="*/ 99 w 100"/>
                <a:gd name="T1" fmla="*/ 86 h 86"/>
                <a:gd name="T2" fmla="*/ 49 w 100"/>
                <a:gd name="T3" fmla="*/ 0 h 86"/>
                <a:gd name="T4" fmla="*/ 0 w 100"/>
                <a:gd name="T5" fmla="*/ 86 h 86"/>
                <a:gd name="T6" fmla="*/ 99 w 100"/>
                <a:gd name="T7" fmla="*/ 86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99" y="86"/>
                  </a:moveTo>
                  <a:lnTo>
                    <a:pt x="49" y="0"/>
                  </a:lnTo>
                  <a:lnTo>
                    <a:pt x="0" y="86"/>
                  </a:lnTo>
                  <a:lnTo>
                    <a:pt x="99" y="86"/>
                  </a:lnTo>
                  <a:close/>
                </a:path>
              </a:pathLst>
            </a:custGeom>
            <a:solidFill>
              <a:srgbClr val="231F20"/>
            </a:solidFill>
            <a:ln w="9525">
              <a:noFill/>
              <a:round/>
              <a:headEnd/>
              <a:tailEnd/>
            </a:ln>
          </p:spPr>
          <p:txBody>
            <a:bodyPr/>
            <a:lstStyle/>
            <a:p>
              <a:endParaRPr lang="en-US"/>
            </a:p>
          </p:txBody>
        </p:sp>
        <p:sp>
          <p:nvSpPr>
            <p:cNvPr id="25674" name="Freeform 53"/>
            <p:cNvSpPr>
              <a:spLocks/>
            </p:cNvSpPr>
            <p:nvPr/>
          </p:nvSpPr>
          <p:spPr bwMode="auto">
            <a:xfrm>
              <a:off x="4030" y="2156"/>
              <a:ext cx="578" cy="438"/>
            </a:xfrm>
            <a:custGeom>
              <a:avLst/>
              <a:gdLst>
                <a:gd name="T0" fmla="*/ 578 w 578"/>
                <a:gd name="T1" fmla="*/ 0 h 438"/>
                <a:gd name="T2" fmla="*/ 0 w 578"/>
                <a:gd name="T3" fmla="*/ 0 h 438"/>
                <a:gd name="T4" fmla="*/ 0 w 578"/>
                <a:gd name="T5" fmla="*/ 438 h 438"/>
                <a:gd name="T6" fmla="*/ 0 60000 65536"/>
                <a:gd name="T7" fmla="*/ 0 60000 65536"/>
                <a:gd name="T8" fmla="*/ 0 60000 65536"/>
                <a:gd name="T9" fmla="*/ 0 w 578"/>
                <a:gd name="T10" fmla="*/ 0 h 438"/>
                <a:gd name="T11" fmla="*/ 578 w 578"/>
                <a:gd name="T12" fmla="*/ 438 h 438"/>
              </a:gdLst>
              <a:ahLst/>
              <a:cxnLst>
                <a:cxn ang="T6">
                  <a:pos x="T0" y="T1"/>
                </a:cxn>
                <a:cxn ang="T7">
                  <a:pos x="T2" y="T3"/>
                </a:cxn>
                <a:cxn ang="T8">
                  <a:pos x="T4" y="T5"/>
                </a:cxn>
              </a:cxnLst>
              <a:rect l="T9" t="T10" r="T11" b="T12"/>
              <a:pathLst>
                <a:path w="578" h="438">
                  <a:moveTo>
                    <a:pt x="578" y="0"/>
                  </a:moveTo>
                  <a:lnTo>
                    <a:pt x="0" y="0"/>
                  </a:lnTo>
                  <a:lnTo>
                    <a:pt x="0" y="438"/>
                  </a:lnTo>
                </a:path>
              </a:pathLst>
            </a:custGeom>
            <a:noFill/>
            <a:ln w="9525">
              <a:solidFill>
                <a:srgbClr val="231F20"/>
              </a:solidFill>
              <a:prstDash val="dash"/>
              <a:round/>
              <a:headEnd/>
              <a:tailEnd/>
            </a:ln>
          </p:spPr>
          <p:txBody>
            <a:bodyPr/>
            <a:lstStyle/>
            <a:p>
              <a:endParaRPr lang="en-US"/>
            </a:p>
          </p:txBody>
        </p:sp>
        <p:sp>
          <p:nvSpPr>
            <p:cNvPr id="25675" name="Freeform 54"/>
            <p:cNvSpPr>
              <a:spLocks/>
            </p:cNvSpPr>
            <p:nvPr/>
          </p:nvSpPr>
          <p:spPr bwMode="auto">
            <a:xfrm>
              <a:off x="4594" y="2106"/>
              <a:ext cx="86" cy="100"/>
            </a:xfrm>
            <a:custGeom>
              <a:avLst/>
              <a:gdLst>
                <a:gd name="T0" fmla="*/ 0 w 86"/>
                <a:gd name="T1" fmla="*/ 99 h 100"/>
                <a:gd name="T2" fmla="*/ 86 w 86"/>
                <a:gd name="T3" fmla="*/ 49 h 100"/>
                <a:gd name="T4" fmla="*/ 0 w 86"/>
                <a:gd name="T5" fmla="*/ 0 h 100"/>
                <a:gd name="T6" fmla="*/ 0 w 86"/>
                <a:gd name="T7" fmla="*/ 99 h 100"/>
                <a:gd name="T8" fmla="*/ 0 60000 65536"/>
                <a:gd name="T9" fmla="*/ 0 60000 65536"/>
                <a:gd name="T10" fmla="*/ 0 60000 65536"/>
                <a:gd name="T11" fmla="*/ 0 60000 65536"/>
                <a:gd name="T12" fmla="*/ 0 w 86"/>
                <a:gd name="T13" fmla="*/ 0 h 100"/>
                <a:gd name="T14" fmla="*/ 86 w 86"/>
                <a:gd name="T15" fmla="*/ 100 h 100"/>
              </a:gdLst>
              <a:ahLst/>
              <a:cxnLst>
                <a:cxn ang="T8">
                  <a:pos x="T0" y="T1"/>
                </a:cxn>
                <a:cxn ang="T9">
                  <a:pos x="T2" y="T3"/>
                </a:cxn>
                <a:cxn ang="T10">
                  <a:pos x="T4" y="T5"/>
                </a:cxn>
                <a:cxn ang="T11">
                  <a:pos x="T6" y="T7"/>
                </a:cxn>
              </a:cxnLst>
              <a:rect l="T12" t="T13" r="T14" b="T15"/>
              <a:pathLst>
                <a:path w="86" h="100">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25676" name="Freeform 55"/>
            <p:cNvSpPr>
              <a:spLocks/>
            </p:cNvSpPr>
            <p:nvPr/>
          </p:nvSpPr>
          <p:spPr bwMode="auto">
            <a:xfrm>
              <a:off x="2618" y="1766"/>
              <a:ext cx="1990" cy="3434"/>
            </a:xfrm>
            <a:custGeom>
              <a:avLst/>
              <a:gdLst>
                <a:gd name="T0" fmla="*/ 1990 w 1990"/>
                <a:gd name="T1" fmla="*/ 0 h 3434"/>
                <a:gd name="T2" fmla="*/ 0 w 1990"/>
                <a:gd name="T3" fmla="*/ 0 h 3434"/>
                <a:gd name="T4" fmla="*/ 0 w 1990"/>
                <a:gd name="T5" fmla="*/ 3433 h 3434"/>
                <a:gd name="T6" fmla="*/ 0 60000 65536"/>
                <a:gd name="T7" fmla="*/ 0 60000 65536"/>
                <a:gd name="T8" fmla="*/ 0 60000 65536"/>
                <a:gd name="T9" fmla="*/ 0 w 1990"/>
                <a:gd name="T10" fmla="*/ 0 h 3434"/>
                <a:gd name="T11" fmla="*/ 1990 w 1990"/>
                <a:gd name="T12" fmla="*/ 3434 h 3434"/>
              </a:gdLst>
              <a:ahLst/>
              <a:cxnLst>
                <a:cxn ang="T6">
                  <a:pos x="T0" y="T1"/>
                </a:cxn>
                <a:cxn ang="T7">
                  <a:pos x="T2" y="T3"/>
                </a:cxn>
                <a:cxn ang="T8">
                  <a:pos x="T4" y="T5"/>
                </a:cxn>
              </a:cxnLst>
              <a:rect l="T9" t="T10" r="T11" b="T12"/>
              <a:pathLst>
                <a:path w="1990" h="3434">
                  <a:moveTo>
                    <a:pt x="1990" y="0"/>
                  </a:moveTo>
                  <a:lnTo>
                    <a:pt x="0" y="0"/>
                  </a:lnTo>
                  <a:lnTo>
                    <a:pt x="0" y="3433"/>
                  </a:lnTo>
                </a:path>
              </a:pathLst>
            </a:custGeom>
            <a:noFill/>
            <a:ln w="6350">
              <a:solidFill>
                <a:srgbClr val="231F20"/>
              </a:solidFill>
              <a:prstDash val="dash"/>
              <a:round/>
              <a:headEnd/>
              <a:tailEnd/>
            </a:ln>
          </p:spPr>
          <p:txBody>
            <a:bodyPr/>
            <a:lstStyle/>
            <a:p>
              <a:endParaRPr lang="en-US"/>
            </a:p>
          </p:txBody>
        </p:sp>
        <p:sp>
          <p:nvSpPr>
            <p:cNvPr id="25677" name="Freeform 56"/>
            <p:cNvSpPr>
              <a:spLocks/>
            </p:cNvSpPr>
            <p:nvPr/>
          </p:nvSpPr>
          <p:spPr bwMode="auto">
            <a:xfrm>
              <a:off x="4594" y="1717"/>
              <a:ext cx="86" cy="99"/>
            </a:xfrm>
            <a:custGeom>
              <a:avLst/>
              <a:gdLst>
                <a:gd name="T0" fmla="*/ 0 w 86"/>
                <a:gd name="T1" fmla="*/ 99 h 99"/>
                <a:gd name="T2" fmla="*/ 86 w 86"/>
                <a:gd name="T3" fmla="*/ 49 h 99"/>
                <a:gd name="T4" fmla="*/ 0 w 86"/>
                <a:gd name="T5" fmla="*/ 0 h 99"/>
                <a:gd name="T6" fmla="*/ 0 w 86"/>
                <a:gd name="T7" fmla="*/ 99 h 99"/>
                <a:gd name="T8" fmla="*/ 0 60000 65536"/>
                <a:gd name="T9" fmla="*/ 0 60000 65536"/>
                <a:gd name="T10" fmla="*/ 0 60000 65536"/>
                <a:gd name="T11" fmla="*/ 0 60000 65536"/>
                <a:gd name="T12" fmla="*/ 0 w 86"/>
                <a:gd name="T13" fmla="*/ 0 h 99"/>
                <a:gd name="T14" fmla="*/ 86 w 86"/>
                <a:gd name="T15" fmla="*/ 99 h 99"/>
              </a:gdLst>
              <a:ahLst/>
              <a:cxnLst>
                <a:cxn ang="T8">
                  <a:pos x="T0" y="T1"/>
                </a:cxn>
                <a:cxn ang="T9">
                  <a:pos x="T2" y="T3"/>
                </a:cxn>
                <a:cxn ang="T10">
                  <a:pos x="T4" y="T5"/>
                </a:cxn>
                <a:cxn ang="T11">
                  <a:pos x="T6" y="T7"/>
                </a:cxn>
              </a:cxnLst>
              <a:rect l="T12" t="T13" r="T14" b="T15"/>
              <a:pathLst>
                <a:path w="86" h="99">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grpSp>
    </p:spTree>
    <p:extLst>
      <p:ext uri="{BB962C8B-B14F-4D97-AF65-F5344CB8AC3E}">
        <p14:creationId xmlns:p14="http://schemas.microsoft.com/office/powerpoint/2010/main" val="26072055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itle 4"/>
          <p:cNvSpPr>
            <a:spLocks noGrp="1"/>
          </p:cNvSpPr>
          <p:nvPr>
            <p:ph type="title"/>
          </p:nvPr>
        </p:nvSpPr>
        <p:spPr/>
        <p:txBody>
          <a:bodyPr/>
          <a:lstStyle/>
          <a:p>
            <a:r>
              <a:rPr lang="en-US" smtClean="0"/>
              <a:t>Mô hình dữ liệu file phẳng</a:t>
            </a:r>
          </a:p>
        </p:txBody>
      </p:sp>
      <p:sp>
        <p:nvSpPr>
          <p:cNvPr id="26626" name="Content Placeholder 1"/>
          <p:cNvSpPr>
            <a:spLocks noGrp="1"/>
          </p:cNvSpPr>
          <p:nvPr>
            <p:ph idx="1"/>
          </p:nvPr>
        </p:nvSpPr>
        <p:spPr>
          <a:xfrm>
            <a:off x="457200" y="1371600"/>
            <a:ext cx="8229600" cy="2438400"/>
          </a:xfrm>
        </p:spPr>
        <p:txBody>
          <a:bodyPr/>
          <a:lstStyle/>
          <a:p>
            <a:pPr>
              <a:lnSpc>
                <a:spcPct val="150000"/>
              </a:lnSpc>
              <a:buFontTx/>
              <a:buBlip>
                <a:blip r:embed="rId3"/>
              </a:buBlip>
            </a:pPr>
            <a:r>
              <a:rPr lang="en-US" sz="2400" smtClean="0">
                <a:solidFill>
                  <a:srgbClr val="953735"/>
                </a:solidFill>
              </a:rPr>
              <a:t>Mô hình này chỉ dùng cho các CSDL đơn giản</a:t>
            </a:r>
          </a:p>
          <a:p>
            <a:pPr>
              <a:lnSpc>
                <a:spcPct val="150000"/>
              </a:lnSpc>
              <a:buFontTx/>
              <a:buBlip>
                <a:blip r:embed="rId3"/>
              </a:buBlip>
            </a:pPr>
            <a:r>
              <a:rPr lang="en-US" sz="2400" smtClean="0">
                <a:solidFill>
                  <a:srgbClr val="953735"/>
                </a:solidFill>
              </a:rPr>
              <a:t>CSDL dạng file phẳng thường là file kiểu văn bản chứa dữ liệu dạng bảng</a:t>
            </a: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49EF26F3-FB38-423E-96C2-D417EF57894E}" type="slidenum">
              <a:rPr lang="en-US" smtClean="0"/>
              <a:pPr>
                <a:defRPr/>
              </a:pPr>
              <a:t>14</a:t>
            </a:fld>
            <a:endParaRPr lang="en-US"/>
          </a:p>
        </p:txBody>
      </p:sp>
    </p:spTree>
    <p:extLst>
      <p:ext uri="{BB962C8B-B14F-4D97-AF65-F5344CB8AC3E}">
        <p14:creationId xmlns:p14="http://schemas.microsoft.com/office/powerpoint/2010/main" val="30360141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2"/>
          <p:cNvSpPr>
            <a:spLocks noGrp="1"/>
          </p:cNvSpPr>
          <p:nvPr>
            <p:ph type="title"/>
          </p:nvPr>
        </p:nvSpPr>
        <p:spPr/>
        <p:txBody>
          <a:bodyPr/>
          <a:lstStyle/>
          <a:p>
            <a:r>
              <a:rPr lang="en-US" smtClean="0"/>
              <a:t>Mô hình dữ liệu file phẳng</a:t>
            </a:r>
          </a:p>
        </p:txBody>
      </p:sp>
      <p:sp>
        <p:nvSpPr>
          <p:cNvPr id="2" name="Content Placeholder 1"/>
          <p:cNvSpPr>
            <a:spLocks noGrp="1"/>
          </p:cNvSpPr>
          <p:nvPr>
            <p:ph idx="1"/>
          </p:nvPr>
        </p:nvSpPr>
        <p:spPr>
          <a:xfrm>
            <a:off x="457200" y="1143000"/>
            <a:ext cx="8229600" cy="1752600"/>
          </a:xfrm>
        </p:spPr>
        <p:txBody>
          <a:bodyPr/>
          <a:lstStyle/>
          <a:p>
            <a:pPr>
              <a:lnSpc>
                <a:spcPct val="150000"/>
              </a:lnSpc>
              <a:defRPr/>
            </a:pPr>
            <a:r>
              <a:rPr lang="en-US" sz="2000" err="1" smtClean="0">
                <a:solidFill>
                  <a:srgbClr val="953735"/>
                </a:solidFill>
              </a:rPr>
              <a:t>Ví</a:t>
            </a:r>
            <a:r>
              <a:rPr lang="en-US" sz="2000" smtClean="0">
                <a:solidFill>
                  <a:srgbClr val="953735"/>
                </a:solidFill>
              </a:rPr>
              <a:t> </a:t>
            </a:r>
            <a:r>
              <a:rPr lang="en-US" sz="2000" err="1" smtClean="0">
                <a:solidFill>
                  <a:srgbClr val="953735"/>
                </a:solidFill>
              </a:rPr>
              <a:t>dụ</a:t>
            </a:r>
            <a:r>
              <a:rPr lang="en-US" sz="2000" smtClean="0">
                <a:solidFill>
                  <a:srgbClr val="953735"/>
                </a:solidFill>
              </a:rPr>
              <a:t>: </a:t>
            </a:r>
            <a:r>
              <a:rPr lang="en-US" sz="2000" err="1" smtClean="0">
                <a:solidFill>
                  <a:srgbClr val="953735"/>
                </a:solidFill>
              </a:rPr>
              <a:t>một</a:t>
            </a:r>
            <a:r>
              <a:rPr lang="en-US" sz="2000" smtClean="0">
                <a:solidFill>
                  <a:srgbClr val="953735"/>
                </a:solidFill>
              </a:rPr>
              <a:t> </a:t>
            </a:r>
            <a:r>
              <a:rPr lang="en-US" sz="2000" smtClean="0"/>
              <a:t>file </a:t>
            </a:r>
            <a:r>
              <a:rPr lang="en-US" sz="2000" err="1" smtClean="0"/>
              <a:t>phẳng</a:t>
            </a:r>
            <a:r>
              <a:rPr lang="en-US" sz="2000" smtClean="0"/>
              <a:t> </a:t>
            </a:r>
            <a:r>
              <a:rPr lang="en-US" sz="2000" err="1" smtClean="0"/>
              <a:t>thể</a:t>
            </a:r>
            <a:r>
              <a:rPr lang="en-US" sz="2000" smtClean="0"/>
              <a:t> </a:t>
            </a:r>
            <a:r>
              <a:rPr lang="en-US" sz="2000" err="1" smtClean="0"/>
              <a:t>hiện</a:t>
            </a:r>
            <a:r>
              <a:rPr lang="en-US" sz="2000" smtClean="0"/>
              <a:t> </a:t>
            </a:r>
            <a:r>
              <a:rPr lang="en-US" sz="2000" err="1" smtClean="0"/>
              <a:t>thông</a:t>
            </a:r>
            <a:r>
              <a:rPr lang="en-US" sz="2000" smtClean="0"/>
              <a:t> tin về Customer (</a:t>
            </a:r>
            <a:r>
              <a:rPr lang="en-US" sz="2000" err="1" smtClean="0"/>
              <a:t>Khách</a:t>
            </a:r>
            <a:r>
              <a:rPr lang="en-US" sz="2000" smtClean="0"/>
              <a:t> </a:t>
            </a:r>
            <a:r>
              <a:rPr lang="en-US" sz="2000" err="1" smtClean="0"/>
              <a:t>hàng</a:t>
            </a:r>
            <a:r>
              <a:rPr lang="en-US" sz="2000" smtClean="0"/>
              <a:t>) </a:t>
            </a:r>
            <a:r>
              <a:rPr lang="en-US" sz="2000" err="1" smtClean="0"/>
              <a:t>dưới</a:t>
            </a:r>
            <a:r>
              <a:rPr lang="en-US" sz="2000" smtClean="0"/>
              <a:t> </a:t>
            </a:r>
            <a:r>
              <a:rPr lang="en-US" sz="2000" err="1" smtClean="0"/>
              <a:t>dạng</a:t>
            </a:r>
            <a:r>
              <a:rPr lang="en-US" sz="2000" smtClean="0"/>
              <a:t> </a:t>
            </a:r>
            <a:r>
              <a:rPr lang="en-US" sz="2000" err="1" smtClean="0"/>
              <a:t>bảng</a:t>
            </a:r>
            <a:r>
              <a:rPr lang="en-US" sz="2000" smtClean="0"/>
              <a:t> </a:t>
            </a:r>
            <a:r>
              <a:rPr lang="en-US" sz="2000" err="1" smtClean="0"/>
              <a:t>của</a:t>
            </a:r>
            <a:r>
              <a:rPr lang="en-US" sz="2000" smtClean="0"/>
              <a:t> công </a:t>
            </a:r>
            <a:r>
              <a:rPr lang="en-US" sz="2000" err="1" smtClean="0"/>
              <a:t>ty</a:t>
            </a:r>
            <a:r>
              <a:rPr lang="en-US" sz="2000" smtClean="0"/>
              <a:t> </a:t>
            </a:r>
            <a:r>
              <a:rPr lang="en-US" sz="2000" err="1" smtClean="0"/>
              <a:t>Northwind</a:t>
            </a:r>
            <a:r>
              <a:rPr lang="en-US" sz="2000" smtClean="0"/>
              <a:t> Traders</a:t>
            </a:r>
            <a:endParaRPr lang="en-US" sz="2000" smtClean="0">
              <a:solidFill>
                <a:srgbClr val="953735"/>
              </a:solidFill>
            </a:endParaRPr>
          </a:p>
          <a:p>
            <a:pPr>
              <a:buFontTx/>
              <a:buNone/>
              <a:defRPr/>
            </a:pPr>
            <a:endParaRPr lang="en-US"/>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F0979BA2-E9D8-4AB5-8729-05BE68D79ADC}" type="slidenum">
              <a:rPr lang="en-US" smtClean="0"/>
              <a:pPr>
                <a:defRPr/>
              </a:pPr>
              <a:t>15</a:t>
            </a:fld>
            <a:endParaRPr lang="en-US"/>
          </a:p>
        </p:txBody>
      </p:sp>
      <p:graphicFrame>
        <p:nvGraphicFramePr>
          <p:cNvPr id="6" name="Table 5"/>
          <p:cNvGraphicFramePr>
            <a:graphicFrameLocks noGrp="1"/>
          </p:cNvGraphicFramePr>
          <p:nvPr/>
        </p:nvGraphicFramePr>
        <p:xfrm>
          <a:off x="609600" y="3200400"/>
          <a:ext cx="7848600" cy="1824039"/>
        </p:xfrm>
        <a:graphic>
          <a:graphicData uri="http://schemas.openxmlformats.org/drawingml/2006/table">
            <a:tbl>
              <a:tblPr/>
              <a:tblGrid>
                <a:gridCol w="990599"/>
                <a:gridCol w="1183633"/>
                <a:gridCol w="1322670"/>
                <a:gridCol w="1243342"/>
                <a:gridCol w="1398760"/>
                <a:gridCol w="1010216"/>
                <a:gridCol w="699380"/>
              </a:tblGrid>
              <a:tr h="608013">
                <a:tc>
                  <a:txBody>
                    <a:bodyPr/>
                    <a:lstStyle/>
                    <a:p>
                      <a:pPr marL="30163" marR="0" lvl="0" indent="0" algn="ctr"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Customer ID</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1275" marR="0" lvl="0" indent="0" algn="l"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Company Name</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Contact First Name</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Contact Last Name</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Job  Title</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0163" marR="0" lvl="0" indent="0" algn="l"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City</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15000"/>
                        </a:lnSpc>
                        <a:spcBef>
                          <a:spcPts val="225"/>
                        </a:spcBef>
                        <a:spcAft>
                          <a:spcPct val="0"/>
                        </a:spcAft>
                        <a:buClrTx/>
                        <a:buSzTx/>
                        <a:buFontTx/>
                        <a:buNone/>
                        <a:tabLst/>
                      </a:pPr>
                      <a:r>
                        <a:rPr kumimoji="0" lang="en-US" sz="1400" b="1" i="0" u="none" strike="noStrike" cap="none" normalizeH="0" baseline="0" smtClean="0">
                          <a:ln>
                            <a:noFill/>
                          </a:ln>
                          <a:solidFill>
                            <a:srgbClr val="231F20"/>
                          </a:solidFill>
                          <a:effectLst/>
                          <a:latin typeface="Times New Roman" pitchFamily="18" charset="0"/>
                          <a:cs typeface="Times New Roman" pitchFamily="18" charset="0"/>
                        </a:rPr>
                        <a:t>State</a:t>
                      </a:r>
                      <a:endParaRPr kumimoji="0" lang="en-US" sz="1400" b="1"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r>
              <a:tr h="608013">
                <a:tc>
                  <a:txBody>
                    <a:bodyPr/>
                    <a:lstStyle/>
                    <a:p>
                      <a:pPr marL="0" marR="0" lvl="0" indent="0" algn="ctr"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6</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1275" marR="0" lvl="0" indent="0" algn="l"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Company F</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Francisco</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Pérez-Olaeta</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Purchasing Manager</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0163" marR="0" lvl="0" indent="0" algn="l"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Milwaukee</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15000"/>
                        </a:lnSpc>
                        <a:spcBef>
                          <a:spcPts val="200"/>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WI</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r>
              <a:tr h="608013">
                <a:tc>
                  <a:txBody>
                    <a:bodyPr/>
                    <a:lstStyle/>
                    <a:p>
                      <a:pPr marL="0" marR="0" lvl="0" indent="0" algn="ctr"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26</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1275" marR="0" lvl="0" indent="0" algn="l"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Company Z</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Run</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Liu</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42863" marR="0" lvl="0" indent="0" algn="l"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Accounting Assistant</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0163" marR="0" lvl="0" indent="0" algn="l"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Miami</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15000"/>
                        </a:lnSpc>
                        <a:spcBef>
                          <a:spcPts val="175"/>
                        </a:spcBef>
                        <a:spcAft>
                          <a:spcPct val="0"/>
                        </a:spcAft>
                        <a:buClrTx/>
                        <a:buSzTx/>
                        <a:buFontTx/>
                        <a:buNone/>
                        <a:tabLst/>
                      </a:pPr>
                      <a:r>
                        <a:rPr kumimoji="0" lang="en-US" sz="1400" b="0" i="0" u="none" strike="noStrike" cap="none" normalizeH="0" baseline="0" smtClean="0">
                          <a:ln>
                            <a:noFill/>
                          </a:ln>
                          <a:solidFill>
                            <a:srgbClr val="231F20"/>
                          </a:solidFill>
                          <a:effectLst/>
                          <a:latin typeface="Times New Roman" pitchFamily="18" charset="0"/>
                          <a:cs typeface="Times New Roman" pitchFamily="18" charset="0"/>
                        </a:rPr>
                        <a:t>FL</a:t>
                      </a:r>
                      <a:endParaRPr kumimoji="0" lang="en-US" sz="14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4336032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itle 4"/>
          <p:cNvSpPr>
            <a:spLocks noGrp="1"/>
          </p:cNvSpPr>
          <p:nvPr>
            <p:ph type="title"/>
          </p:nvPr>
        </p:nvSpPr>
        <p:spPr/>
        <p:txBody>
          <a:bodyPr/>
          <a:lstStyle/>
          <a:p>
            <a:r>
              <a:rPr lang="en-US" smtClean="0"/>
              <a:t>Mô hình dữ liệu phân cấp</a:t>
            </a:r>
          </a:p>
        </p:txBody>
      </p:sp>
      <p:sp>
        <p:nvSpPr>
          <p:cNvPr id="28674" name="Content Placeholder 1"/>
          <p:cNvSpPr>
            <a:spLocks noGrp="1"/>
          </p:cNvSpPr>
          <p:nvPr>
            <p:ph idx="1"/>
          </p:nvPr>
        </p:nvSpPr>
        <p:spPr>
          <a:xfrm>
            <a:off x="228600" y="1600200"/>
            <a:ext cx="8686800" cy="4525963"/>
          </a:xfrm>
        </p:spPr>
        <p:txBody>
          <a:bodyPr/>
          <a:lstStyle/>
          <a:p>
            <a:pPr>
              <a:lnSpc>
                <a:spcPct val="150000"/>
              </a:lnSpc>
              <a:buFontTx/>
              <a:buBlip>
                <a:blip r:embed="rId3"/>
              </a:buBlip>
            </a:pPr>
            <a:r>
              <a:rPr lang="en-US" sz="2000" smtClean="0">
                <a:solidFill>
                  <a:srgbClr val="953735"/>
                </a:solidFill>
              </a:rPr>
              <a:t>Tổ chức theo hình cây, mỗi nút biểu diễn một thực thể dữ liệu.</a:t>
            </a:r>
          </a:p>
          <a:p>
            <a:pPr>
              <a:lnSpc>
                <a:spcPct val="150000"/>
              </a:lnSpc>
              <a:buFontTx/>
              <a:buBlip>
                <a:blip r:embed="rId3"/>
              </a:buBlip>
            </a:pPr>
            <a:r>
              <a:rPr lang="en-US" sz="2000" smtClean="0">
                <a:solidFill>
                  <a:srgbClr val="953735"/>
                </a:solidFill>
              </a:rPr>
              <a:t>Liên hệ dữ liệu thể hiện trên liên hệ giữa nút cha và nút con. Mỗi nút cha có thể có một hoặc nhiều nút con, nhưng mỗi nút con chỉ có thể có một nút cha.</a:t>
            </a:r>
          </a:p>
          <a:p>
            <a:pPr>
              <a:lnSpc>
                <a:spcPct val="150000"/>
              </a:lnSpc>
              <a:buFontTx/>
              <a:buBlip>
                <a:blip r:embed="rId3"/>
              </a:buBlip>
            </a:pPr>
            <a:r>
              <a:rPr lang="en-US" sz="2000" smtClean="0">
                <a:solidFill>
                  <a:srgbClr val="953735"/>
                </a:solidFill>
              </a:rPr>
              <a:t>Do đó mô hình phân cấp thể hiện các kiểu quan hệ:</a:t>
            </a:r>
          </a:p>
          <a:p>
            <a:pPr lvl="1">
              <a:lnSpc>
                <a:spcPct val="150000"/>
              </a:lnSpc>
              <a:buFontTx/>
              <a:buBlip>
                <a:blip r:embed="rId4"/>
              </a:buBlip>
            </a:pPr>
            <a:r>
              <a:rPr lang="en-US" sz="2000" smtClean="0"/>
              <a:t>1-1</a:t>
            </a:r>
          </a:p>
          <a:p>
            <a:pPr lvl="1">
              <a:lnSpc>
                <a:spcPct val="150000"/>
              </a:lnSpc>
              <a:buFontTx/>
              <a:buBlip>
                <a:blip r:embed="rId4"/>
              </a:buBlip>
            </a:pPr>
            <a:r>
              <a:rPr lang="en-US" sz="2000" smtClean="0"/>
              <a:t>1-N</a:t>
            </a: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41B4BD7C-0C3F-4014-86BF-F8A73C2D78B1}" type="slidenum">
              <a:rPr lang="en-US" smtClean="0"/>
              <a:pPr>
                <a:defRPr/>
              </a:pPr>
              <a:t>16</a:t>
            </a:fld>
            <a:endParaRPr lang="en-US"/>
          </a:p>
        </p:txBody>
      </p:sp>
    </p:spTree>
    <p:extLst>
      <p:ext uri="{BB962C8B-B14F-4D97-AF65-F5344CB8AC3E}">
        <p14:creationId xmlns:p14="http://schemas.microsoft.com/office/powerpoint/2010/main" val="32365744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4"/>
          <p:cNvSpPr>
            <a:spLocks noGrp="1"/>
          </p:cNvSpPr>
          <p:nvPr>
            <p:ph type="title"/>
          </p:nvPr>
        </p:nvSpPr>
        <p:spPr/>
        <p:txBody>
          <a:bodyPr/>
          <a:lstStyle/>
          <a:p>
            <a:r>
              <a:rPr lang="en-US" smtClean="0"/>
              <a:t>Mô hình dữ liệu phân cấp</a:t>
            </a:r>
          </a:p>
        </p:txBody>
      </p:sp>
      <p:sp>
        <p:nvSpPr>
          <p:cNvPr id="29698" name="Content Placeholder 1"/>
          <p:cNvSpPr>
            <a:spLocks noGrp="1"/>
          </p:cNvSpPr>
          <p:nvPr>
            <p:ph idx="1"/>
          </p:nvPr>
        </p:nvSpPr>
        <p:spPr>
          <a:xfrm>
            <a:off x="228600" y="1219200"/>
            <a:ext cx="8686800" cy="1981200"/>
          </a:xfrm>
        </p:spPr>
        <p:txBody>
          <a:bodyPr/>
          <a:lstStyle/>
          <a:p>
            <a:pPr>
              <a:lnSpc>
                <a:spcPct val="150000"/>
              </a:lnSpc>
              <a:buFontTx/>
              <a:buBlip>
                <a:blip r:embed="rId3"/>
              </a:buBlip>
            </a:pPr>
            <a:r>
              <a:rPr lang="en-US" sz="2000" smtClean="0">
                <a:solidFill>
                  <a:srgbClr val="953735"/>
                </a:solidFill>
              </a:rPr>
              <a:t>Ví dụ: mô hình dữ liệu phân cấp của CSDL Northwind  </a:t>
            </a:r>
            <a:endParaRPr lang="en-US" sz="2400" smtClean="0">
              <a:solidFill>
                <a:srgbClr val="953735"/>
              </a:solidFill>
            </a:endParaRP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3CDE3426-9652-45F1-A304-16CE6F7B067A}" type="slidenum">
              <a:rPr lang="en-US" smtClean="0"/>
              <a:pPr>
                <a:defRPr/>
              </a:pPr>
              <a:t>17</a:t>
            </a:fld>
            <a:endParaRPr lang="en-US"/>
          </a:p>
        </p:txBody>
      </p:sp>
      <p:grpSp>
        <p:nvGrpSpPr>
          <p:cNvPr id="29702" name="Group 28"/>
          <p:cNvGrpSpPr>
            <a:grpSpLocks/>
          </p:cNvGrpSpPr>
          <p:nvPr/>
        </p:nvGrpSpPr>
        <p:grpSpPr bwMode="auto">
          <a:xfrm>
            <a:off x="1066800" y="2057400"/>
            <a:ext cx="7315200" cy="3810000"/>
            <a:chOff x="1066800" y="2057400"/>
            <a:chExt cx="7315200" cy="3810000"/>
          </a:xfrm>
        </p:grpSpPr>
        <p:sp>
          <p:nvSpPr>
            <p:cNvPr id="28" name="Rectangle 27"/>
            <p:cNvSpPr/>
            <p:nvPr/>
          </p:nvSpPr>
          <p:spPr>
            <a:xfrm>
              <a:off x="1066800" y="2057400"/>
              <a:ext cx="7315200" cy="3810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9704" name="Group 1"/>
            <p:cNvGrpSpPr>
              <a:grpSpLocks/>
            </p:cNvGrpSpPr>
            <p:nvPr/>
          </p:nvGrpSpPr>
          <p:grpSpPr bwMode="auto">
            <a:xfrm>
              <a:off x="1447800" y="2209800"/>
              <a:ext cx="6472246" cy="3110634"/>
              <a:chOff x="1878" y="1903"/>
              <a:chExt cx="6001" cy="2293"/>
            </a:xfrm>
          </p:grpSpPr>
          <p:sp>
            <p:nvSpPr>
              <p:cNvPr id="29705" name="Rectangle 2"/>
              <p:cNvSpPr>
                <a:spLocks/>
              </p:cNvSpPr>
              <p:nvPr/>
            </p:nvSpPr>
            <p:spPr bwMode="auto">
              <a:xfrm>
                <a:off x="1878" y="2388"/>
                <a:ext cx="1140" cy="664"/>
              </a:xfrm>
              <a:prstGeom prst="rect">
                <a:avLst/>
              </a:prstGeom>
              <a:solidFill>
                <a:srgbClr val="FFFF99"/>
              </a:solidFill>
              <a:ln w="6350">
                <a:solidFill>
                  <a:srgbClr val="FFFF00"/>
                </a:solidFill>
                <a:miter lim="800000"/>
                <a:headEnd/>
                <a:tailEnd/>
              </a:ln>
            </p:spPr>
            <p:txBody>
              <a:bodyPr anchor="ctr" anchorCtr="1"/>
              <a:lstStyle/>
              <a:p>
                <a:r>
                  <a:rPr lang="en-US" sz="1200" b="1">
                    <a:latin typeface="Tahoma" pitchFamily="34" charset="0"/>
                    <a:cs typeface="Tahoma" pitchFamily="34" charset="0"/>
                  </a:rPr>
                  <a:t>Customer:6</a:t>
                </a:r>
              </a:p>
            </p:txBody>
          </p:sp>
          <p:sp>
            <p:nvSpPr>
              <p:cNvPr id="29706" name="Freeform 3"/>
              <p:cNvSpPr>
                <a:spLocks/>
              </p:cNvSpPr>
              <p:nvPr/>
            </p:nvSpPr>
            <p:spPr bwMode="auto">
              <a:xfrm>
                <a:off x="2448" y="3052"/>
                <a:ext cx="0" cy="408"/>
              </a:xfrm>
              <a:custGeom>
                <a:avLst/>
                <a:gdLst>
                  <a:gd name="T0" fmla="*/ 0 h 408"/>
                  <a:gd name="T1" fmla="*/ 408 h 408"/>
                  <a:gd name="T2" fmla="*/ 0 60000 65536"/>
                  <a:gd name="T3" fmla="*/ 0 60000 65536"/>
                  <a:gd name="T4" fmla="*/ 0 h 408"/>
                  <a:gd name="T5" fmla="*/ 408 h 408"/>
                </a:gdLst>
                <a:ahLst/>
                <a:cxnLst>
                  <a:cxn ang="T2">
                    <a:pos x="0" y="T0"/>
                  </a:cxn>
                  <a:cxn ang="T3">
                    <a:pos x="0" y="T1"/>
                  </a:cxn>
                </a:cxnLst>
                <a:rect l="0" t="T4" r="0" b="T5"/>
                <a:pathLst>
                  <a:path h="408">
                    <a:moveTo>
                      <a:pt x="0" y="0"/>
                    </a:moveTo>
                    <a:lnTo>
                      <a:pt x="0" y="408"/>
                    </a:lnTo>
                  </a:path>
                </a:pathLst>
              </a:custGeom>
              <a:noFill/>
              <a:ln w="6350">
                <a:solidFill>
                  <a:srgbClr val="231F20"/>
                </a:solidFill>
                <a:round/>
                <a:headEnd/>
                <a:tailEnd/>
              </a:ln>
            </p:spPr>
            <p:txBody>
              <a:bodyPr/>
              <a:lstStyle/>
              <a:p>
                <a:endParaRPr lang="en-US"/>
              </a:p>
            </p:txBody>
          </p:sp>
          <p:sp>
            <p:nvSpPr>
              <p:cNvPr id="29707" name="Freeform 4"/>
              <p:cNvSpPr>
                <a:spLocks/>
              </p:cNvSpPr>
              <p:nvPr/>
            </p:nvSpPr>
            <p:spPr bwMode="auto">
              <a:xfrm>
                <a:off x="2398" y="3446"/>
                <a:ext cx="100" cy="86"/>
              </a:xfrm>
              <a:custGeom>
                <a:avLst/>
                <a:gdLst>
                  <a:gd name="T0" fmla="*/ 0 w 100"/>
                  <a:gd name="T1" fmla="*/ 0 h 86"/>
                  <a:gd name="T2" fmla="*/ 49 w 100"/>
                  <a:gd name="T3" fmla="*/ 86 h 86"/>
                  <a:gd name="T4" fmla="*/ 99 w 100"/>
                  <a:gd name="T5" fmla="*/ 0 h 86"/>
                  <a:gd name="T6" fmla="*/ 0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9708" name="Freeform 5"/>
              <p:cNvSpPr>
                <a:spLocks/>
              </p:cNvSpPr>
              <p:nvPr/>
            </p:nvSpPr>
            <p:spPr bwMode="auto">
              <a:xfrm>
                <a:off x="2448" y="1903"/>
                <a:ext cx="0" cy="409"/>
              </a:xfrm>
              <a:custGeom>
                <a:avLst/>
                <a:gdLst>
                  <a:gd name="T0" fmla="*/ 0 h 409"/>
                  <a:gd name="T1" fmla="*/ 408 h 409"/>
                  <a:gd name="T2" fmla="*/ 0 60000 65536"/>
                  <a:gd name="T3" fmla="*/ 0 60000 65536"/>
                  <a:gd name="T4" fmla="*/ 0 h 409"/>
                  <a:gd name="T5" fmla="*/ 409 h 409"/>
                </a:gdLst>
                <a:ahLst/>
                <a:cxnLst>
                  <a:cxn ang="T2">
                    <a:pos x="0" y="T0"/>
                  </a:cxn>
                  <a:cxn ang="T3">
                    <a:pos x="0" y="T1"/>
                  </a:cxn>
                </a:cxnLst>
                <a:rect l="0" t="T4" r="0" b="T5"/>
                <a:pathLst>
                  <a:path h="409">
                    <a:moveTo>
                      <a:pt x="0" y="0"/>
                    </a:moveTo>
                    <a:lnTo>
                      <a:pt x="0" y="408"/>
                    </a:lnTo>
                  </a:path>
                </a:pathLst>
              </a:custGeom>
              <a:noFill/>
              <a:ln w="6350">
                <a:solidFill>
                  <a:srgbClr val="231F20"/>
                </a:solidFill>
                <a:round/>
                <a:headEnd/>
                <a:tailEnd/>
              </a:ln>
            </p:spPr>
            <p:txBody>
              <a:bodyPr/>
              <a:lstStyle/>
              <a:p>
                <a:endParaRPr lang="en-US"/>
              </a:p>
            </p:txBody>
          </p:sp>
          <p:sp>
            <p:nvSpPr>
              <p:cNvPr id="29709" name="Freeform 6"/>
              <p:cNvSpPr>
                <a:spLocks/>
              </p:cNvSpPr>
              <p:nvPr/>
            </p:nvSpPr>
            <p:spPr bwMode="auto">
              <a:xfrm>
                <a:off x="2398" y="2297"/>
                <a:ext cx="100" cy="86"/>
              </a:xfrm>
              <a:custGeom>
                <a:avLst/>
                <a:gdLst>
                  <a:gd name="T0" fmla="*/ 0 w 100"/>
                  <a:gd name="T1" fmla="*/ 0 h 86"/>
                  <a:gd name="T2" fmla="*/ 49 w 100"/>
                  <a:gd name="T3" fmla="*/ 86 h 86"/>
                  <a:gd name="T4" fmla="*/ 99 w 100"/>
                  <a:gd name="T5" fmla="*/ 0 h 86"/>
                  <a:gd name="T6" fmla="*/ 0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9710" name="Freeform 7"/>
              <p:cNvSpPr>
                <a:spLocks/>
              </p:cNvSpPr>
              <p:nvPr/>
            </p:nvSpPr>
            <p:spPr bwMode="auto">
              <a:xfrm>
                <a:off x="3018" y="2720"/>
                <a:ext cx="408" cy="0"/>
              </a:xfrm>
              <a:custGeom>
                <a:avLst/>
                <a:gdLst>
                  <a:gd name="T0" fmla="*/ 0 w 408"/>
                  <a:gd name="T1" fmla="*/ 408 w 408"/>
                  <a:gd name="T2" fmla="*/ 0 60000 65536"/>
                  <a:gd name="T3" fmla="*/ 0 60000 65536"/>
                  <a:gd name="T4" fmla="*/ 0 w 408"/>
                  <a:gd name="T5" fmla="*/ 408 w 408"/>
                </a:gdLst>
                <a:ahLst/>
                <a:cxnLst>
                  <a:cxn ang="T2">
                    <a:pos x="T0" y="0"/>
                  </a:cxn>
                  <a:cxn ang="T3">
                    <a:pos x="T1" y="0"/>
                  </a:cxn>
                </a:cxnLst>
                <a:rect l="T4" t="0" r="T5" b="0"/>
                <a:pathLst>
                  <a:path w="408">
                    <a:moveTo>
                      <a:pt x="0" y="0"/>
                    </a:moveTo>
                    <a:lnTo>
                      <a:pt x="408" y="0"/>
                    </a:lnTo>
                  </a:path>
                </a:pathLst>
              </a:custGeom>
              <a:noFill/>
              <a:ln w="6350">
                <a:solidFill>
                  <a:srgbClr val="231F20"/>
                </a:solidFill>
                <a:round/>
                <a:headEnd/>
                <a:tailEnd/>
              </a:ln>
            </p:spPr>
            <p:txBody>
              <a:bodyPr/>
              <a:lstStyle/>
              <a:p>
                <a:endParaRPr lang="en-US"/>
              </a:p>
            </p:txBody>
          </p:sp>
          <p:sp>
            <p:nvSpPr>
              <p:cNvPr id="29711" name="Rectangle 8"/>
              <p:cNvSpPr>
                <a:spLocks/>
              </p:cNvSpPr>
              <p:nvPr/>
            </p:nvSpPr>
            <p:spPr bwMode="auto">
              <a:xfrm>
                <a:off x="3498" y="3532"/>
                <a:ext cx="1140" cy="664"/>
              </a:xfrm>
              <a:prstGeom prst="rect">
                <a:avLst/>
              </a:prstGeom>
              <a:solidFill>
                <a:srgbClr val="FFFF99"/>
              </a:solidFill>
              <a:ln w="6350">
                <a:solidFill>
                  <a:srgbClr val="FFFF00"/>
                </a:solidFill>
                <a:miter lim="800000"/>
                <a:headEnd/>
                <a:tailEnd/>
              </a:ln>
            </p:spPr>
            <p:txBody>
              <a:bodyPr anchor="ctr" anchorCtr="1"/>
              <a:lstStyle/>
              <a:p>
                <a:r>
                  <a:rPr lang="en-US" sz="1200" b="1">
                    <a:latin typeface="Tahoma" pitchFamily="34" charset="0"/>
                    <a:cs typeface="Tahoma" pitchFamily="34" charset="0"/>
                  </a:rPr>
                  <a:t>Order: 79</a:t>
                </a:r>
              </a:p>
            </p:txBody>
          </p:sp>
          <p:sp>
            <p:nvSpPr>
              <p:cNvPr id="29712" name="Rectangle 9"/>
              <p:cNvSpPr>
                <a:spLocks/>
              </p:cNvSpPr>
              <p:nvPr/>
            </p:nvSpPr>
            <p:spPr bwMode="auto">
              <a:xfrm>
                <a:off x="3498" y="2388"/>
                <a:ext cx="1140" cy="664"/>
              </a:xfrm>
              <a:prstGeom prst="rect">
                <a:avLst/>
              </a:prstGeom>
              <a:solidFill>
                <a:srgbClr val="FFFF99"/>
              </a:solidFill>
              <a:ln w="6350">
                <a:solidFill>
                  <a:srgbClr val="FFFF00"/>
                </a:solidFill>
                <a:miter lim="800000"/>
                <a:headEnd/>
                <a:tailEnd/>
              </a:ln>
            </p:spPr>
            <p:txBody>
              <a:bodyPr anchor="ctr" anchorCtr="1"/>
              <a:lstStyle/>
              <a:p>
                <a:r>
                  <a:rPr lang="en-US" sz="1200" b="1">
                    <a:latin typeface="Tahoma" pitchFamily="34" charset="0"/>
                    <a:cs typeface="Tahoma" pitchFamily="34" charset="0"/>
                  </a:rPr>
                  <a:t>Order: 56</a:t>
                </a:r>
              </a:p>
            </p:txBody>
          </p:sp>
          <p:sp>
            <p:nvSpPr>
              <p:cNvPr id="29713" name="Freeform 10"/>
              <p:cNvSpPr>
                <a:spLocks/>
              </p:cNvSpPr>
              <p:nvPr/>
            </p:nvSpPr>
            <p:spPr bwMode="auto">
              <a:xfrm>
                <a:off x="4068" y="3052"/>
                <a:ext cx="0" cy="408"/>
              </a:xfrm>
              <a:custGeom>
                <a:avLst/>
                <a:gdLst>
                  <a:gd name="T0" fmla="*/ 0 h 408"/>
                  <a:gd name="T1" fmla="*/ 408 h 408"/>
                  <a:gd name="T2" fmla="*/ 0 60000 65536"/>
                  <a:gd name="T3" fmla="*/ 0 60000 65536"/>
                  <a:gd name="T4" fmla="*/ 0 h 408"/>
                  <a:gd name="T5" fmla="*/ 408 h 408"/>
                </a:gdLst>
                <a:ahLst/>
                <a:cxnLst>
                  <a:cxn ang="T2">
                    <a:pos x="0" y="T0"/>
                  </a:cxn>
                  <a:cxn ang="T3">
                    <a:pos x="0" y="T1"/>
                  </a:cxn>
                </a:cxnLst>
                <a:rect l="0" t="T4" r="0" b="T5"/>
                <a:pathLst>
                  <a:path h="408">
                    <a:moveTo>
                      <a:pt x="0" y="0"/>
                    </a:moveTo>
                    <a:lnTo>
                      <a:pt x="0" y="408"/>
                    </a:lnTo>
                  </a:path>
                </a:pathLst>
              </a:custGeom>
              <a:noFill/>
              <a:ln w="6350">
                <a:solidFill>
                  <a:srgbClr val="231F20"/>
                </a:solidFill>
                <a:round/>
                <a:headEnd/>
                <a:tailEnd/>
              </a:ln>
            </p:spPr>
            <p:txBody>
              <a:bodyPr/>
              <a:lstStyle/>
              <a:p>
                <a:endParaRPr lang="en-US"/>
              </a:p>
            </p:txBody>
          </p:sp>
          <p:sp>
            <p:nvSpPr>
              <p:cNvPr id="29714" name="Freeform 11"/>
              <p:cNvSpPr>
                <a:spLocks/>
              </p:cNvSpPr>
              <p:nvPr/>
            </p:nvSpPr>
            <p:spPr bwMode="auto">
              <a:xfrm>
                <a:off x="4018" y="3446"/>
                <a:ext cx="100" cy="86"/>
              </a:xfrm>
              <a:custGeom>
                <a:avLst/>
                <a:gdLst>
                  <a:gd name="T0" fmla="*/ 0 w 100"/>
                  <a:gd name="T1" fmla="*/ 0 h 86"/>
                  <a:gd name="T2" fmla="*/ 49 w 100"/>
                  <a:gd name="T3" fmla="*/ 86 h 86"/>
                  <a:gd name="T4" fmla="*/ 99 w 100"/>
                  <a:gd name="T5" fmla="*/ 0 h 86"/>
                  <a:gd name="T6" fmla="*/ 0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29715" name="Freeform 12"/>
              <p:cNvSpPr>
                <a:spLocks/>
              </p:cNvSpPr>
              <p:nvPr/>
            </p:nvSpPr>
            <p:spPr bwMode="auto">
              <a:xfrm>
                <a:off x="3412" y="2670"/>
                <a:ext cx="86" cy="100"/>
              </a:xfrm>
              <a:custGeom>
                <a:avLst/>
                <a:gdLst>
                  <a:gd name="T0" fmla="*/ 0 w 86"/>
                  <a:gd name="T1" fmla="*/ 99 h 100"/>
                  <a:gd name="T2" fmla="*/ 86 w 86"/>
                  <a:gd name="T3" fmla="*/ 49 h 100"/>
                  <a:gd name="T4" fmla="*/ 0 w 86"/>
                  <a:gd name="T5" fmla="*/ 0 h 100"/>
                  <a:gd name="T6" fmla="*/ 0 w 86"/>
                  <a:gd name="T7" fmla="*/ 99 h 100"/>
                  <a:gd name="T8" fmla="*/ 0 60000 65536"/>
                  <a:gd name="T9" fmla="*/ 0 60000 65536"/>
                  <a:gd name="T10" fmla="*/ 0 60000 65536"/>
                  <a:gd name="T11" fmla="*/ 0 60000 65536"/>
                  <a:gd name="T12" fmla="*/ 0 w 86"/>
                  <a:gd name="T13" fmla="*/ 0 h 100"/>
                  <a:gd name="T14" fmla="*/ 86 w 86"/>
                  <a:gd name="T15" fmla="*/ 100 h 100"/>
                </a:gdLst>
                <a:ahLst/>
                <a:cxnLst>
                  <a:cxn ang="T8">
                    <a:pos x="T0" y="T1"/>
                  </a:cxn>
                  <a:cxn ang="T9">
                    <a:pos x="T2" y="T3"/>
                  </a:cxn>
                  <a:cxn ang="T10">
                    <a:pos x="T4" y="T5"/>
                  </a:cxn>
                  <a:cxn ang="T11">
                    <a:pos x="T6" y="T7"/>
                  </a:cxn>
                </a:cxnLst>
                <a:rect l="T12" t="T13" r="T14" b="T15"/>
                <a:pathLst>
                  <a:path w="86" h="100">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29716" name="Freeform 13"/>
              <p:cNvSpPr>
                <a:spLocks/>
              </p:cNvSpPr>
              <p:nvPr/>
            </p:nvSpPr>
            <p:spPr bwMode="auto">
              <a:xfrm>
                <a:off x="4639" y="2720"/>
                <a:ext cx="408" cy="0"/>
              </a:xfrm>
              <a:custGeom>
                <a:avLst/>
                <a:gdLst>
                  <a:gd name="T0" fmla="*/ 0 w 408"/>
                  <a:gd name="T1" fmla="*/ 408 w 408"/>
                  <a:gd name="T2" fmla="*/ 0 60000 65536"/>
                  <a:gd name="T3" fmla="*/ 0 60000 65536"/>
                  <a:gd name="T4" fmla="*/ 0 w 408"/>
                  <a:gd name="T5" fmla="*/ 408 w 408"/>
                </a:gdLst>
                <a:ahLst/>
                <a:cxnLst>
                  <a:cxn ang="T2">
                    <a:pos x="T0" y="0"/>
                  </a:cxn>
                  <a:cxn ang="T3">
                    <a:pos x="T1" y="0"/>
                  </a:cxn>
                </a:cxnLst>
                <a:rect l="T4" t="0" r="T5" b="0"/>
                <a:pathLst>
                  <a:path w="408">
                    <a:moveTo>
                      <a:pt x="0" y="0"/>
                    </a:moveTo>
                    <a:lnTo>
                      <a:pt x="408" y="0"/>
                    </a:lnTo>
                  </a:path>
                </a:pathLst>
              </a:custGeom>
              <a:noFill/>
              <a:ln w="6350">
                <a:solidFill>
                  <a:srgbClr val="231F20"/>
                </a:solidFill>
                <a:round/>
                <a:headEnd/>
                <a:tailEnd/>
              </a:ln>
            </p:spPr>
            <p:txBody>
              <a:bodyPr/>
              <a:lstStyle/>
              <a:p>
                <a:endParaRPr lang="en-US"/>
              </a:p>
            </p:txBody>
          </p:sp>
          <p:sp>
            <p:nvSpPr>
              <p:cNvPr id="29717" name="Rectangle 14"/>
              <p:cNvSpPr>
                <a:spLocks/>
              </p:cNvSpPr>
              <p:nvPr/>
            </p:nvSpPr>
            <p:spPr bwMode="auto">
              <a:xfrm>
                <a:off x="5159" y="2404"/>
                <a:ext cx="1282" cy="664"/>
              </a:xfrm>
              <a:prstGeom prst="rect">
                <a:avLst/>
              </a:prstGeom>
              <a:solidFill>
                <a:srgbClr val="FFFF99"/>
              </a:solidFill>
              <a:ln w="6350">
                <a:solidFill>
                  <a:srgbClr val="FFFF00"/>
                </a:solidFill>
                <a:miter lim="800000"/>
                <a:headEnd/>
                <a:tailEnd/>
              </a:ln>
            </p:spPr>
            <p:txBody>
              <a:bodyPr anchor="ctr" anchorCtr="1"/>
              <a:lstStyle/>
              <a:p>
                <a:r>
                  <a:rPr lang="en-US" sz="1200" b="1">
                    <a:latin typeface="Tahoma" pitchFamily="34" charset="0"/>
                    <a:cs typeface="Tahoma" pitchFamily="34" charset="0"/>
                  </a:rPr>
                  <a:t>Order Detail: Product 48</a:t>
                </a:r>
              </a:p>
            </p:txBody>
          </p:sp>
          <p:sp>
            <p:nvSpPr>
              <p:cNvPr id="29718" name="Freeform 15"/>
              <p:cNvSpPr>
                <a:spLocks/>
              </p:cNvSpPr>
              <p:nvPr/>
            </p:nvSpPr>
            <p:spPr bwMode="auto">
              <a:xfrm>
                <a:off x="5032" y="2670"/>
                <a:ext cx="87" cy="100"/>
              </a:xfrm>
              <a:custGeom>
                <a:avLst/>
                <a:gdLst>
                  <a:gd name="T0" fmla="*/ 0 w 87"/>
                  <a:gd name="T1" fmla="*/ 99 h 100"/>
                  <a:gd name="T2" fmla="*/ 86 w 87"/>
                  <a:gd name="T3" fmla="*/ 49 h 100"/>
                  <a:gd name="T4" fmla="*/ 0 w 87"/>
                  <a:gd name="T5" fmla="*/ 0 h 100"/>
                  <a:gd name="T6" fmla="*/ 0 w 87"/>
                  <a:gd name="T7" fmla="*/ 99 h 100"/>
                  <a:gd name="T8" fmla="*/ 0 60000 65536"/>
                  <a:gd name="T9" fmla="*/ 0 60000 65536"/>
                  <a:gd name="T10" fmla="*/ 0 60000 65536"/>
                  <a:gd name="T11" fmla="*/ 0 60000 65536"/>
                  <a:gd name="T12" fmla="*/ 0 w 87"/>
                  <a:gd name="T13" fmla="*/ 0 h 100"/>
                  <a:gd name="T14" fmla="*/ 87 w 87"/>
                  <a:gd name="T15" fmla="*/ 100 h 100"/>
                </a:gdLst>
                <a:ahLst/>
                <a:cxnLst>
                  <a:cxn ang="T8">
                    <a:pos x="T0" y="T1"/>
                  </a:cxn>
                  <a:cxn ang="T9">
                    <a:pos x="T2" y="T3"/>
                  </a:cxn>
                  <a:cxn ang="T10">
                    <a:pos x="T4" y="T5"/>
                  </a:cxn>
                  <a:cxn ang="T11">
                    <a:pos x="T6" y="T7"/>
                  </a:cxn>
                </a:cxnLst>
                <a:rect l="T12" t="T13" r="T14" b="T15"/>
                <a:pathLst>
                  <a:path w="87" h="100">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29719" name="Freeform 16"/>
              <p:cNvSpPr>
                <a:spLocks/>
              </p:cNvSpPr>
              <p:nvPr/>
            </p:nvSpPr>
            <p:spPr bwMode="auto">
              <a:xfrm>
                <a:off x="4639" y="3864"/>
                <a:ext cx="408" cy="0"/>
              </a:xfrm>
              <a:custGeom>
                <a:avLst/>
                <a:gdLst>
                  <a:gd name="T0" fmla="*/ 0 w 408"/>
                  <a:gd name="T1" fmla="*/ 408 w 408"/>
                  <a:gd name="T2" fmla="*/ 0 60000 65536"/>
                  <a:gd name="T3" fmla="*/ 0 60000 65536"/>
                  <a:gd name="T4" fmla="*/ 0 w 408"/>
                  <a:gd name="T5" fmla="*/ 408 w 408"/>
                </a:gdLst>
                <a:ahLst/>
                <a:cxnLst>
                  <a:cxn ang="T2">
                    <a:pos x="T0" y="0"/>
                  </a:cxn>
                  <a:cxn ang="T3">
                    <a:pos x="T1" y="0"/>
                  </a:cxn>
                </a:cxnLst>
                <a:rect l="T4" t="0" r="T5" b="0"/>
                <a:pathLst>
                  <a:path w="408">
                    <a:moveTo>
                      <a:pt x="0" y="0"/>
                    </a:moveTo>
                    <a:lnTo>
                      <a:pt x="408" y="0"/>
                    </a:lnTo>
                  </a:path>
                </a:pathLst>
              </a:custGeom>
              <a:noFill/>
              <a:ln w="6350">
                <a:solidFill>
                  <a:srgbClr val="231F20"/>
                </a:solidFill>
                <a:round/>
                <a:headEnd/>
                <a:tailEnd/>
              </a:ln>
            </p:spPr>
            <p:txBody>
              <a:bodyPr/>
              <a:lstStyle/>
              <a:p>
                <a:endParaRPr lang="en-US"/>
              </a:p>
            </p:txBody>
          </p:sp>
          <p:sp>
            <p:nvSpPr>
              <p:cNvPr id="29720" name="Rectangle 17"/>
              <p:cNvSpPr>
                <a:spLocks/>
              </p:cNvSpPr>
              <p:nvPr/>
            </p:nvSpPr>
            <p:spPr bwMode="auto">
              <a:xfrm>
                <a:off x="6739" y="3532"/>
                <a:ext cx="1140" cy="664"/>
              </a:xfrm>
              <a:prstGeom prst="rect">
                <a:avLst/>
              </a:prstGeom>
              <a:solidFill>
                <a:srgbClr val="FFFF99"/>
              </a:solidFill>
              <a:ln w="6349">
                <a:solidFill>
                  <a:srgbClr val="FFFF00"/>
                </a:solidFill>
                <a:miter lim="800000"/>
                <a:headEnd/>
                <a:tailEnd/>
              </a:ln>
            </p:spPr>
            <p:txBody>
              <a:bodyPr anchor="ctr" anchorCtr="1"/>
              <a:lstStyle/>
              <a:p>
                <a:r>
                  <a:rPr lang="en-US" sz="1200" b="1">
                    <a:latin typeface="Tahoma" pitchFamily="34" charset="0"/>
                    <a:cs typeface="Tahoma" pitchFamily="34" charset="0"/>
                  </a:rPr>
                  <a:t>Order Detail: Product  51</a:t>
                </a:r>
              </a:p>
              <a:p>
                <a:endParaRPr lang="en-US" sz="1200" b="1">
                  <a:latin typeface="Tahoma" pitchFamily="34" charset="0"/>
                  <a:cs typeface="Tahoma" pitchFamily="34" charset="0"/>
                </a:endParaRPr>
              </a:p>
            </p:txBody>
          </p:sp>
          <p:sp>
            <p:nvSpPr>
              <p:cNvPr id="29721" name="Rectangle 18"/>
              <p:cNvSpPr>
                <a:spLocks/>
              </p:cNvSpPr>
              <p:nvPr/>
            </p:nvSpPr>
            <p:spPr bwMode="auto">
              <a:xfrm>
                <a:off x="5119" y="3532"/>
                <a:ext cx="1140" cy="664"/>
              </a:xfrm>
              <a:prstGeom prst="rect">
                <a:avLst/>
              </a:prstGeom>
              <a:solidFill>
                <a:srgbClr val="FFFF99"/>
              </a:solidFill>
              <a:ln w="6350">
                <a:solidFill>
                  <a:srgbClr val="FFFF00"/>
                </a:solidFill>
                <a:miter lim="800000"/>
                <a:headEnd/>
                <a:tailEnd/>
              </a:ln>
            </p:spPr>
            <p:txBody>
              <a:bodyPr anchor="ctr" anchorCtr="1"/>
              <a:lstStyle/>
              <a:p>
                <a:r>
                  <a:rPr lang="en-US" sz="1200" b="1">
                    <a:latin typeface="Tahoma" pitchFamily="34" charset="0"/>
                    <a:cs typeface="Tahoma" pitchFamily="34" charset="0"/>
                  </a:rPr>
                  <a:t>Order Detail: Product 7</a:t>
                </a:r>
              </a:p>
              <a:p>
                <a:endParaRPr lang="en-US" sz="1200" b="1">
                  <a:latin typeface="Tahoma" pitchFamily="34" charset="0"/>
                  <a:cs typeface="Tahoma" pitchFamily="34" charset="0"/>
                </a:endParaRPr>
              </a:p>
            </p:txBody>
          </p:sp>
          <p:sp>
            <p:nvSpPr>
              <p:cNvPr id="29722" name="Freeform 19"/>
              <p:cNvSpPr>
                <a:spLocks/>
              </p:cNvSpPr>
              <p:nvPr/>
            </p:nvSpPr>
            <p:spPr bwMode="auto">
              <a:xfrm>
                <a:off x="6265" y="3864"/>
                <a:ext cx="402" cy="0"/>
              </a:xfrm>
              <a:custGeom>
                <a:avLst/>
                <a:gdLst>
                  <a:gd name="T0" fmla="*/ 0 w 402"/>
                  <a:gd name="T1" fmla="*/ 402 w 402"/>
                  <a:gd name="T2" fmla="*/ 0 60000 65536"/>
                  <a:gd name="T3" fmla="*/ 0 60000 65536"/>
                  <a:gd name="T4" fmla="*/ 0 w 402"/>
                  <a:gd name="T5" fmla="*/ 402 w 402"/>
                </a:gdLst>
                <a:ahLst/>
                <a:cxnLst>
                  <a:cxn ang="T2">
                    <a:pos x="T0" y="0"/>
                  </a:cxn>
                  <a:cxn ang="T3">
                    <a:pos x="T1" y="0"/>
                  </a:cxn>
                </a:cxnLst>
                <a:rect l="T4" t="0" r="T5" b="0"/>
                <a:pathLst>
                  <a:path w="402">
                    <a:moveTo>
                      <a:pt x="0" y="0"/>
                    </a:moveTo>
                    <a:lnTo>
                      <a:pt x="402" y="0"/>
                    </a:lnTo>
                  </a:path>
                </a:pathLst>
              </a:custGeom>
              <a:noFill/>
              <a:ln w="6350">
                <a:solidFill>
                  <a:srgbClr val="231F20"/>
                </a:solidFill>
                <a:round/>
                <a:headEnd/>
                <a:tailEnd/>
              </a:ln>
            </p:spPr>
            <p:txBody>
              <a:bodyPr/>
              <a:lstStyle/>
              <a:p>
                <a:endParaRPr lang="en-US"/>
              </a:p>
            </p:txBody>
          </p:sp>
          <p:sp>
            <p:nvSpPr>
              <p:cNvPr id="29723" name="Freeform 20"/>
              <p:cNvSpPr>
                <a:spLocks/>
              </p:cNvSpPr>
              <p:nvPr/>
            </p:nvSpPr>
            <p:spPr bwMode="auto">
              <a:xfrm>
                <a:off x="6653" y="3814"/>
                <a:ext cx="86" cy="100"/>
              </a:xfrm>
              <a:custGeom>
                <a:avLst/>
                <a:gdLst>
                  <a:gd name="T0" fmla="*/ 0 w 86"/>
                  <a:gd name="T1" fmla="*/ 99 h 100"/>
                  <a:gd name="T2" fmla="*/ 86 w 86"/>
                  <a:gd name="T3" fmla="*/ 49 h 100"/>
                  <a:gd name="T4" fmla="*/ 0 w 86"/>
                  <a:gd name="T5" fmla="*/ 0 h 100"/>
                  <a:gd name="T6" fmla="*/ 0 w 86"/>
                  <a:gd name="T7" fmla="*/ 99 h 100"/>
                  <a:gd name="T8" fmla="*/ 0 60000 65536"/>
                  <a:gd name="T9" fmla="*/ 0 60000 65536"/>
                  <a:gd name="T10" fmla="*/ 0 60000 65536"/>
                  <a:gd name="T11" fmla="*/ 0 60000 65536"/>
                  <a:gd name="T12" fmla="*/ 0 w 86"/>
                  <a:gd name="T13" fmla="*/ 0 h 100"/>
                  <a:gd name="T14" fmla="*/ 86 w 86"/>
                  <a:gd name="T15" fmla="*/ 100 h 100"/>
                </a:gdLst>
                <a:ahLst/>
                <a:cxnLst>
                  <a:cxn ang="T8">
                    <a:pos x="T0" y="T1"/>
                  </a:cxn>
                  <a:cxn ang="T9">
                    <a:pos x="T2" y="T3"/>
                  </a:cxn>
                  <a:cxn ang="T10">
                    <a:pos x="T4" y="T5"/>
                  </a:cxn>
                  <a:cxn ang="T11">
                    <a:pos x="T6" y="T7"/>
                  </a:cxn>
                </a:cxnLst>
                <a:rect l="T12" t="T13" r="T14" b="T15"/>
                <a:pathLst>
                  <a:path w="86" h="100">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29724" name="Freeform 21"/>
              <p:cNvSpPr>
                <a:spLocks/>
              </p:cNvSpPr>
              <p:nvPr/>
            </p:nvSpPr>
            <p:spPr bwMode="auto">
              <a:xfrm>
                <a:off x="5032" y="3814"/>
                <a:ext cx="87" cy="100"/>
              </a:xfrm>
              <a:custGeom>
                <a:avLst/>
                <a:gdLst>
                  <a:gd name="T0" fmla="*/ 0 w 87"/>
                  <a:gd name="T1" fmla="*/ 99 h 100"/>
                  <a:gd name="T2" fmla="*/ 86 w 87"/>
                  <a:gd name="T3" fmla="*/ 49 h 100"/>
                  <a:gd name="T4" fmla="*/ 0 w 87"/>
                  <a:gd name="T5" fmla="*/ 0 h 100"/>
                  <a:gd name="T6" fmla="*/ 0 w 87"/>
                  <a:gd name="T7" fmla="*/ 99 h 100"/>
                  <a:gd name="T8" fmla="*/ 0 60000 65536"/>
                  <a:gd name="T9" fmla="*/ 0 60000 65536"/>
                  <a:gd name="T10" fmla="*/ 0 60000 65536"/>
                  <a:gd name="T11" fmla="*/ 0 60000 65536"/>
                  <a:gd name="T12" fmla="*/ 0 w 87"/>
                  <a:gd name="T13" fmla="*/ 0 h 100"/>
                  <a:gd name="T14" fmla="*/ 87 w 87"/>
                  <a:gd name="T15" fmla="*/ 100 h 100"/>
                </a:gdLst>
                <a:ahLst/>
                <a:cxnLst>
                  <a:cxn ang="T8">
                    <a:pos x="T0" y="T1"/>
                  </a:cxn>
                  <a:cxn ang="T9">
                    <a:pos x="T2" y="T3"/>
                  </a:cxn>
                  <a:cxn ang="T10">
                    <a:pos x="T4" y="T5"/>
                  </a:cxn>
                  <a:cxn ang="T11">
                    <a:pos x="T6" y="T7"/>
                  </a:cxn>
                </a:cxnLst>
                <a:rect l="T12" t="T13" r="T14" b="T15"/>
                <a:pathLst>
                  <a:path w="87" h="100">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grpSp>
      </p:grpSp>
    </p:spTree>
    <p:extLst>
      <p:ext uri="{BB962C8B-B14F-4D97-AF65-F5344CB8AC3E}">
        <p14:creationId xmlns:p14="http://schemas.microsoft.com/office/powerpoint/2010/main" val="173845325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itle 4"/>
          <p:cNvSpPr>
            <a:spLocks noGrp="1"/>
          </p:cNvSpPr>
          <p:nvPr>
            <p:ph type="title"/>
          </p:nvPr>
        </p:nvSpPr>
        <p:spPr/>
        <p:txBody>
          <a:bodyPr/>
          <a:lstStyle/>
          <a:p>
            <a:r>
              <a:rPr lang="en-US" smtClean="0"/>
              <a:t>Mô hình dữ liệu phân cấp</a:t>
            </a:r>
          </a:p>
        </p:txBody>
      </p:sp>
      <p:sp>
        <p:nvSpPr>
          <p:cNvPr id="30722" name="Content Placeholder 1"/>
          <p:cNvSpPr>
            <a:spLocks noGrp="1"/>
          </p:cNvSpPr>
          <p:nvPr>
            <p:ph idx="1"/>
          </p:nvPr>
        </p:nvSpPr>
        <p:spPr>
          <a:xfrm>
            <a:off x="228600" y="1600200"/>
            <a:ext cx="8686800" cy="4525963"/>
          </a:xfrm>
        </p:spPr>
        <p:txBody>
          <a:bodyPr/>
          <a:lstStyle/>
          <a:p>
            <a:pPr>
              <a:lnSpc>
                <a:spcPct val="150000"/>
              </a:lnSpc>
              <a:buFontTx/>
              <a:buBlip>
                <a:blip r:embed="rId3"/>
              </a:buBlip>
            </a:pPr>
            <a:r>
              <a:rPr lang="en-US" sz="2400" smtClean="0">
                <a:solidFill>
                  <a:srgbClr val="953735"/>
                </a:solidFill>
              </a:rPr>
              <a:t>Hạn chế:</a:t>
            </a:r>
          </a:p>
          <a:p>
            <a:pPr lvl="1">
              <a:lnSpc>
                <a:spcPct val="150000"/>
              </a:lnSpc>
              <a:buFontTx/>
              <a:buBlip>
                <a:blip r:embed="rId4"/>
              </a:buBlip>
            </a:pPr>
            <a:r>
              <a:rPr lang="en-US" sz="2000" smtClean="0"/>
              <a:t>Một nút con không thể có quá một nút cha -&gt; Không biểu diễn được các quan hệ dữ liệu phức tạp</a:t>
            </a: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BD2B7D89-3E51-4039-B650-9CA5F5C2A4B3}" type="slidenum">
              <a:rPr lang="en-US" smtClean="0"/>
              <a:pPr>
                <a:defRPr/>
              </a:pPr>
              <a:t>18</a:t>
            </a:fld>
            <a:endParaRPr lang="en-US"/>
          </a:p>
        </p:txBody>
      </p:sp>
    </p:spTree>
    <p:extLst>
      <p:ext uri="{BB962C8B-B14F-4D97-AF65-F5344CB8AC3E}">
        <p14:creationId xmlns:p14="http://schemas.microsoft.com/office/powerpoint/2010/main" val="16715533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Title 4"/>
          <p:cNvSpPr>
            <a:spLocks noGrp="1"/>
          </p:cNvSpPr>
          <p:nvPr>
            <p:ph type="title"/>
          </p:nvPr>
        </p:nvSpPr>
        <p:spPr/>
        <p:txBody>
          <a:bodyPr/>
          <a:lstStyle/>
          <a:p>
            <a:r>
              <a:rPr lang="en-US" smtClean="0"/>
              <a:t>Mô hình dữ liệu mạng</a:t>
            </a:r>
          </a:p>
        </p:txBody>
      </p:sp>
      <p:sp>
        <p:nvSpPr>
          <p:cNvPr id="21506" name="Content Placeholder 1"/>
          <p:cNvSpPr>
            <a:spLocks noGrp="1"/>
          </p:cNvSpPr>
          <p:nvPr>
            <p:ph idx="1"/>
          </p:nvPr>
        </p:nvSpPr>
        <p:spPr>
          <a:xfrm>
            <a:off x="457200" y="1524000"/>
            <a:ext cx="8001000" cy="4525963"/>
          </a:xfrm>
        </p:spPr>
        <p:txBody>
          <a:bodyPr/>
          <a:lstStyle/>
          <a:p>
            <a:pPr>
              <a:lnSpc>
                <a:spcPct val="150000"/>
              </a:lnSpc>
              <a:buFontTx/>
              <a:buBlip>
                <a:blip r:embed="rId2"/>
              </a:buBlip>
              <a:defRPr/>
            </a:pPr>
            <a:r>
              <a:rPr lang="en-US" sz="2400" err="1" smtClean="0"/>
              <a:t>Cách</a:t>
            </a:r>
            <a:r>
              <a:rPr lang="en-US" sz="2400" smtClean="0"/>
              <a:t> </a:t>
            </a:r>
            <a:r>
              <a:rPr lang="en-US" sz="2400" err="1" smtClean="0"/>
              <a:t>tổ</a:t>
            </a:r>
            <a:r>
              <a:rPr lang="en-US" sz="2400" smtClean="0"/>
              <a:t> </a:t>
            </a:r>
            <a:r>
              <a:rPr lang="en-US" sz="2400" err="1" smtClean="0"/>
              <a:t>chức</a:t>
            </a:r>
            <a:r>
              <a:rPr lang="en-US" sz="2400" smtClean="0"/>
              <a:t>: </a:t>
            </a:r>
          </a:p>
          <a:p>
            <a:pPr lvl="1">
              <a:lnSpc>
                <a:spcPct val="150000"/>
              </a:lnSpc>
              <a:buFontTx/>
              <a:buBlip>
                <a:blip r:embed="rId3"/>
              </a:buBlip>
              <a:defRPr/>
            </a:pPr>
            <a:r>
              <a:rPr lang="en-US" sz="2000" err="1" smtClean="0"/>
              <a:t>Các</a:t>
            </a:r>
            <a:r>
              <a:rPr lang="en-US" sz="2000" smtClean="0"/>
              <a:t> file </a:t>
            </a:r>
            <a:r>
              <a:rPr lang="en-US" sz="2000" err="1" smtClean="0"/>
              <a:t>riêng</a:t>
            </a:r>
            <a:r>
              <a:rPr lang="en-US" sz="2000" smtClean="0"/>
              <a:t> </a:t>
            </a:r>
            <a:r>
              <a:rPr lang="en-US" sz="2000" err="1" smtClean="0"/>
              <a:t>biệt</a:t>
            </a:r>
            <a:r>
              <a:rPr lang="en-US" sz="2000" smtClean="0"/>
              <a:t> </a:t>
            </a:r>
            <a:r>
              <a:rPr lang="en-US" sz="2000" err="1" smtClean="0"/>
              <a:t>trong</a:t>
            </a:r>
            <a:r>
              <a:rPr lang="en-US" sz="2000" smtClean="0"/>
              <a:t> </a:t>
            </a:r>
            <a:r>
              <a:rPr lang="en-US" sz="2000" err="1" smtClean="0"/>
              <a:t>hệ</a:t>
            </a:r>
            <a:r>
              <a:rPr lang="en-US" sz="2000" smtClean="0"/>
              <a:t> </a:t>
            </a:r>
            <a:r>
              <a:rPr lang="en-US" sz="2000" err="1" smtClean="0"/>
              <a:t>thống</a:t>
            </a:r>
            <a:r>
              <a:rPr lang="en-US" sz="2000" smtClean="0"/>
              <a:t> file </a:t>
            </a:r>
            <a:r>
              <a:rPr lang="en-US" sz="2000" err="1" smtClean="0"/>
              <a:t>phẳng</a:t>
            </a:r>
            <a:r>
              <a:rPr lang="en-US" sz="2000" smtClean="0"/>
              <a:t> </a:t>
            </a:r>
            <a:r>
              <a:rPr lang="en-US" sz="2000" err="1" smtClean="0"/>
              <a:t>được</a:t>
            </a:r>
            <a:r>
              <a:rPr lang="en-US" sz="2000" smtClean="0"/>
              <a:t> </a:t>
            </a:r>
            <a:r>
              <a:rPr lang="en-US" sz="2000" err="1" smtClean="0"/>
              <a:t>gọi</a:t>
            </a:r>
            <a:r>
              <a:rPr lang="en-US" sz="2000" smtClean="0"/>
              <a:t> </a:t>
            </a:r>
            <a:r>
              <a:rPr lang="en-US" sz="2000" err="1" smtClean="0"/>
              <a:t>là</a:t>
            </a:r>
            <a:r>
              <a:rPr lang="en-US" sz="2000" smtClean="0"/>
              <a:t> </a:t>
            </a:r>
            <a:r>
              <a:rPr lang="en-US" sz="2000" err="1" smtClean="0"/>
              <a:t>các</a:t>
            </a:r>
            <a:r>
              <a:rPr lang="en-US" sz="2000" smtClean="0"/>
              <a:t> </a:t>
            </a:r>
            <a:r>
              <a:rPr lang="en-US" sz="2000" i="1" err="1" smtClean="0"/>
              <a:t>bản</a:t>
            </a:r>
            <a:r>
              <a:rPr lang="en-US" sz="2000" i="1" smtClean="0"/>
              <a:t> </a:t>
            </a:r>
            <a:r>
              <a:rPr lang="en-US" sz="2000" i="1" err="1" smtClean="0"/>
              <a:t>ghi</a:t>
            </a:r>
            <a:r>
              <a:rPr lang="en-US" sz="2000" smtClean="0"/>
              <a:t> . </a:t>
            </a:r>
            <a:r>
              <a:rPr lang="en-US" sz="2000" err="1" smtClean="0"/>
              <a:t>Tập</a:t>
            </a:r>
            <a:r>
              <a:rPr lang="en-US" sz="2000" smtClean="0"/>
              <a:t> </a:t>
            </a:r>
            <a:r>
              <a:rPr lang="en-US" sz="2000" err="1" smtClean="0"/>
              <a:t>hợp</a:t>
            </a:r>
            <a:r>
              <a:rPr lang="en-US" sz="2000" smtClean="0"/>
              <a:t> </a:t>
            </a:r>
            <a:r>
              <a:rPr lang="en-US" sz="2000" err="1" smtClean="0"/>
              <a:t>bản</a:t>
            </a:r>
            <a:r>
              <a:rPr lang="en-US" sz="2000" smtClean="0"/>
              <a:t> </a:t>
            </a:r>
            <a:r>
              <a:rPr lang="en-US" sz="2000" err="1" smtClean="0"/>
              <a:t>ghi</a:t>
            </a:r>
            <a:r>
              <a:rPr lang="en-US" sz="2000" smtClean="0"/>
              <a:t> </a:t>
            </a:r>
            <a:r>
              <a:rPr lang="en-US" sz="2000" err="1" smtClean="0"/>
              <a:t>cùng</a:t>
            </a:r>
            <a:r>
              <a:rPr lang="en-US" sz="2000" smtClean="0"/>
              <a:t> </a:t>
            </a:r>
            <a:r>
              <a:rPr lang="en-US" sz="2000" err="1" smtClean="0"/>
              <a:t>kiểu</a:t>
            </a:r>
            <a:r>
              <a:rPr lang="en-US" sz="2000" smtClean="0"/>
              <a:t> </a:t>
            </a:r>
            <a:r>
              <a:rPr lang="en-US" sz="2000" err="1" smtClean="0"/>
              <a:t>tạo</a:t>
            </a:r>
            <a:r>
              <a:rPr lang="en-US" sz="2000" smtClean="0"/>
              <a:t> </a:t>
            </a:r>
            <a:r>
              <a:rPr lang="en-US" sz="2000" err="1" smtClean="0"/>
              <a:t>thành</a:t>
            </a:r>
            <a:r>
              <a:rPr lang="en-US" sz="2000" smtClean="0"/>
              <a:t> </a:t>
            </a:r>
            <a:r>
              <a:rPr lang="en-US" sz="2000" err="1" smtClean="0"/>
              <a:t>một</a:t>
            </a:r>
            <a:r>
              <a:rPr lang="en-US" sz="2000" smtClean="0"/>
              <a:t> </a:t>
            </a:r>
            <a:r>
              <a:rPr lang="en-US" sz="2000" err="1" smtClean="0"/>
              <a:t>kiểu</a:t>
            </a:r>
            <a:r>
              <a:rPr lang="en-US" sz="2000" smtClean="0"/>
              <a:t> </a:t>
            </a:r>
            <a:r>
              <a:rPr lang="en-US" sz="2000" err="1" smtClean="0"/>
              <a:t>thực</a:t>
            </a:r>
            <a:r>
              <a:rPr lang="en-US" sz="2000" smtClean="0"/>
              <a:t> </a:t>
            </a:r>
            <a:r>
              <a:rPr lang="en-US" sz="2000" err="1" smtClean="0"/>
              <a:t>thể</a:t>
            </a:r>
            <a:r>
              <a:rPr lang="en-US" sz="2000" smtClean="0"/>
              <a:t> </a:t>
            </a:r>
            <a:r>
              <a:rPr lang="en-US" sz="2000" err="1" smtClean="0"/>
              <a:t>dữ</a:t>
            </a:r>
            <a:r>
              <a:rPr lang="en-US" sz="2000" smtClean="0"/>
              <a:t> </a:t>
            </a:r>
            <a:r>
              <a:rPr lang="en-US" sz="2000" err="1" smtClean="0"/>
              <a:t>liệu</a:t>
            </a:r>
            <a:r>
              <a:rPr lang="en-US" sz="2000" smtClean="0"/>
              <a:t>. </a:t>
            </a:r>
            <a:endParaRPr lang="en-US" sz="2000" i="1" smtClean="0"/>
          </a:p>
          <a:p>
            <a:pPr lvl="1">
              <a:lnSpc>
                <a:spcPct val="150000"/>
              </a:lnSpc>
              <a:buFontTx/>
              <a:buBlip>
                <a:blip r:embed="rId3"/>
              </a:buBlip>
              <a:defRPr/>
            </a:pPr>
            <a:r>
              <a:rPr lang="en-US" sz="2000" err="1" smtClean="0"/>
              <a:t>Các</a:t>
            </a:r>
            <a:r>
              <a:rPr lang="en-US" sz="2000" smtClean="0"/>
              <a:t> </a:t>
            </a:r>
            <a:r>
              <a:rPr lang="en-US" sz="2000" err="1" smtClean="0"/>
              <a:t>kiểu</a:t>
            </a:r>
            <a:r>
              <a:rPr lang="en-US" sz="2000" smtClean="0"/>
              <a:t> </a:t>
            </a:r>
            <a:r>
              <a:rPr lang="en-US" sz="2000" err="1" smtClean="0"/>
              <a:t>thực</a:t>
            </a:r>
            <a:r>
              <a:rPr lang="en-US" sz="2000" smtClean="0"/>
              <a:t> </a:t>
            </a:r>
            <a:r>
              <a:rPr lang="en-US" sz="2000" err="1" smtClean="0"/>
              <a:t>thể</a:t>
            </a:r>
            <a:r>
              <a:rPr lang="en-US" sz="2000" smtClean="0"/>
              <a:t> </a:t>
            </a:r>
            <a:r>
              <a:rPr lang="en-US" sz="2000" err="1" smtClean="0"/>
              <a:t>kết</a:t>
            </a:r>
            <a:r>
              <a:rPr lang="en-US" sz="2000" smtClean="0"/>
              <a:t> </a:t>
            </a:r>
            <a:r>
              <a:rPr lang="en-US" sz="2000" err="1" smtClean="0"/>
              <a:t>nối</a:t>
            </a:r>
            <a:r>
              <a:rPr lang="en-US" sz="2000" smtClean="0"/>
              <a:t> </a:t>
            </a:r>
            <a:r>
              <a:rPr lang="en-US" sz="2000" err="1" smtClean="0"/>
              <a:t>với</a:t>
            </a:r>
            <a:r>
              <a:rPr lang="en-US" sz="2000" smtClean="0"/>
              <a:t> </a:t>
            </a:r>
            <a:r>
              <a:rPr lang="en-US" sz="2000" err="1" smtClean="0"/>
              <a:t>nhau</a:t>
            </a:r>
            <a:r>
              <a:rPr lang="en-US" sz="2000" smtClean="0"/>
              <a:t> </a:t>
            </a:r>
            <a:r>
              <a:rPr lang="en-US" sz="2000" err="1" smtClean="0"/>
              <a:t>thông</a:t>
            </a:r>
            <a:r>
              <a:rPr lang="en-US" sz="2000" smtClean="0"/>
              <a:t> qua </a:t>
            </a:r>
            <a:r>
              <a:rPr lang="en-US" sz="2000" err="1" smtClean="0"/>
              <a:t>mối</a:t>
            </a:r>
            <a:r>
              <a:rPr lang="en-US" sz="2000" smtClean="0"/>
              <a:t> </a:t>
            </a:r>
            <a:r>
              <a:rPr lang="en-US" sz="2000" err="1" smtClean="0"/>
              <a:t>quan</a:t>
            </a:r>
            <a:r>
              <a:rPr lang="en-US" sz="2000" smtClean="0"/>
              <a:t> </a:t>
            </a:r>
            <a:r>
              <a:rPr lang="en-US" sz="2000" err="1" smtClean="0"/>
              <a:t>hệ</a:t>
            </a:r>
            <a:r>
              <a:rPr lang="en-US" sz="2000" smtClean="0"/>
              <a:t> cha-con.</a:t>
            </a:r>
          </a:p>
          <a:p>
            <a:pPr lvl="1">
              <a:lnSpc>
                <a:spcPct val="150000"/>
              </a:lnSpc>
              <a:buFontTx/>
              <a:buBlip>
                <a:blip r:embed="rId3"/>
              </a:buBlip>
              <a:defRPr/>
            </a:pPr>
            <a:r>
              <a:rPr lang="en-US" sz="2000" err="1" smtClean="0"/>
              <a:t>Mô</a:t>
            </a:r>
            <a:r>
              <a:rPr lang="en-US" sz="2000" smtClean="0"/>
              <a:t> </a:t>
            </a:r>
            <a:r>
              <a:rPr lang="en-US" sz="2000" err="1" smtClean="0"/>
              <a:t>hình</a:t>
            </a:r>
            <a:r>
              <a:rPr lang="en-US" sz="2000" smtClean="0"/>
              <a:t> </a:t>
            </a:r>
            <a:r>
              <a:rPr lang="en-US" sz="2000" err="1" smtClean="0"/>
              <a:t>dữ</a:t>
            </a:r>
            <a:r>
              <a:rPr lang="en-US" sz="2000" smtClean="0"/>
              <a:t> </a:t>
            </a:r>
            <a:r>
              <a:rPr lang="en-US" sz="2000" err="1" smtClean="0"/>
              <a:t>liệu</a:t>
            </a:r>
            <a:r>
              <a:rPr lang="en-US" sz="2000" smtClean="0"/>
              <a:t> </a:t>
            </a:r>
            <a:r>
              <a:rPr lang="en-US" sz="2000" err="1" smtClean="0"/>
              <a:t>mạng</a:t>
            </a:r>
            <a:r>
              <a:rPr lang="en-US" sz="2000" smtClean="0"/>
              <a:t> </a:t>
            </a:r>
            <a:r>
              <a:rPr lang="en-US" sz="2000" err="1" smtClean="0"/>
              <a:t>biểu</a:t>
            </a:r>
            <a:r>
              <a:rPr lang="en-US" sz="2000" smtClean="0"/>
              <a:t> </a:t>
            </a:r>
            <a:r>
              <a:rPr lang="en-US" sz="2000" err="1" smtClean="0"/>
              <a:t>diễn</a:t>
            </a:r>
            <a:r>
              <a:rPr lang="en-US" sz="2000" smtClean="0"/>
              <a:t> </a:t>
            </a:r>
            <a:r>
              <a:rPr lang="en-US" sz="2000" err="1" smtClean="0"/>
              <a:t>bởi</a:t>
            </a:r>
            <a:r>
              <a:rPr lang="en-US" sz="2000" smtClean="0"/>
              <a:t> </a:t>
            </a:r>
            <a:r>
              <a:rPr lang="en-US" sz="2000" err="1" smtClean="0"/>
              <a:t>một</a:t>
            </a:r>
            <a:r>
              <a:rPr lang="en-US" sz="2000" smtClean="0"/>
              <a:t> </a:t>
            </a:r>
            <a:r>
              <a:rPr lang="en-US" sz="2000" err="1" smtClean="0"/>
              <a:t>đồ</a:t>
            </a:r>
            <a:r>
              <a:rPr lang="en-US" sz="2000" smtClean="0"/>
              <a:t> </a:t>
            </a:r>
            <a:r>
              <a:rPr lang="en-US" sz="2000" err="1" smtClean="0"/>
              <a:t>thị</a:t>
            </a:r>
            <a:r>
              <a:rPr lang="en-US" sz="2000" smtClean="0"/>
              <a:t> </a:t>
            </a:r>
            <a:r>
              <a:rPr lang="en-US" sz="2000" err="1" smtClean="0"/>
              <a:t>có</a:t>
            </a:r>
            <a:r>
              <a:rPr lang="en-US" sz="2000" smtClean="0"/>
              <a:t> </a:t>
            </a:r>
            <a:r>
              <a:rPr lang="en-US" sz="2000" err="1" smtClean="0"/>
              <a:t>hướng</a:t>
            </a:r>
            <a:r>
              <a:rPr lang="en-US" sz="2000" smtClean="0"/>
              <a:t>, </a:t>
            </a:r>
            <a:r>
              <a:rPr lang="en-US" sz="2000" err="1" smtClean="0"/>
              <a:t>và</a:t>
            </a:r>
            <a:r>
              <a:rPr lang="en-US" sz="2000" smtClean="0"/>
              <a:t> </a:t>
            </a:r>
            <a:r>
              <a:rPr lang="en-US" sz="2000" err="1" smtClean="0"/>
              <a:t>các</a:t>
            </a:r>
            <a:r>
              <a:rPr lang="en-US" sz="2000" smtClean="0"/>
              <a:t> </a:t>
            </a:r>
            <a:r>
              <a:rPr lang="en-US" sz="2000" err="1" smtClean="0"/>
              <a:t>mũi</a:t>
            </a:r>
            <a:r>
              <a:rPr lang="en-US" sz="2000" smtClean="0"/>
              <a:t> </a:t>
            </a:r>
            <a:r>
              <a:rPr lang="en-US" sz="2000" err="1" smtClean="0"/>
              <a:t>tên</a:t>
            </a:r>
            <a:r>
              <a:rPr lang="en-US" sz="2000" smtClean="0"/>
              <a:t> </a:t>
            </a:r>
            <a:r>
              <a:rPr lang="en-US" sz="2000" err="1" smtClean="0"/>
              <a:t>chỉ</a:t>
            </a:r>
            <a:r>
              <a:rPr lang="en-US" sz="2000" smtClean="0"/>
              <a:t> </a:t>
            </a:r>
            <a:r>
              <a:rPr lang="en-US" sz="2000" err="1" smtClean="0"/>
              <a:t>từ</a:t>
            </a:r>
            <a:r>
              <a:rPr lang="en-US" sz="2000" smtClean="0"/>
              <a:t> </a:t>
            </a:r>
            <a:r>
              <a:rPr lang="en-US" sz="2000" err="1" smtClean="0"/>
              <a:t>kiểu</a:t>
            </a:r>
            <a:r>
              <a:rPr lang="en-US" sz="2000" smtClean="0"/>
              <a:t> </a:t>
            </a:r>
            <a:r>
              <a:rPr lang="en-US" sz="2000" err="1" smtClean="0"/>
              <a:t>thực</a:t>
            </a:r>
            <a:r>
              <a:rPr lang="en-US" sz="2000" smtClean="0"/>
              <a:t> </a:t>
            </a:r>
            <a:r>
              <a:rPr lang="en-US" sz="2000" err="1" smtClean="0"/>
              <a:t>thể</a:t>
            </a:r>
            <a:r>
              <a:rPr lang="en-US" sz="2000" smtClean="0"/>
              <a:t> cha sang </a:t>
            </a:r>
            <a:r>
              <a:rPr lang="en-US" sz="2000" err="1" smtClean="0"/>
              <a:t>kiểu</a:t>
            </a:r>
            <a:r>
              <a:rPr lang="en-US" sz="2000" smtClean="0"/>
              <a:t> </a:t>
            </a:r>
            <a:r>
              <a:rPr lang="en-US" sz="2000" err="1" smtClean="0"/>
              <a:t>thực</a:t>
            </a:r>
            <a:r>
              <a:rPr lang="en-US" sz="2000" smtClean="0"/>
              <a:t> </a:t>
            </a:r>
            <a:r>
              <a:rPr lang="en-US" sz="2000" err="1" smtClean="0"/>
              <a:t>thể</a:t>
            </a:r>
            <a:r>
              <a:rPr lang="en-US" sz="2000" smtClean="0"/>
              <a:t> con.</a:t>
            </a:r>
          </a:p>
          <a:p>
            <a:pPr lvl="1">
              <a:lnSpc>
                <a:spcPct val="150000"/>
              </a:lnSpc>
              <a:buFontTx/>
              <a:buBlip>
                <a:blip r:embed="rId4"/>
              </a:buBlip>
              <a:defRPr/>
            </a:pPr>
            <a:endParaRPr lang="en-US" sz="2400" smtClean="0"/>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E8502C33-9834-4F5A-B3FE-966215DC3192}" type="slidenum">
              <a:rPr lang="en-US" smtClean="0"/>
              <a:pPr>
                <a:defRPr/>
              </a:pPr>
              <a:t>19</a:t>
            </a:fld>
            <a:endParaRPr lang="en-US"/>
          </a:p>
        </p:txBody>
      </p:sp>
    </p:spTree>
    <p:extLst>
      <p:ext uri="{BB962C8B-B14F-4D97-AF65-F5344CB8AC3E}">
        <p14:creationId xmlns:p14="http://schemas.microsoft.com/office/powerpoint/2010/main" val="22330201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066800"/>
            <a:ext cx="6858000" cy="5257800"/>
          </a:xfrm>
        </p:spPr>
        <p:txBody>
          <a:bodyPr/>
          <a:lstStyle/>
          <a:p>
            <a:pPr>
              <a:buFont typeface="Wingdings" pitchFamily="2" charset="2"/>
              <a:buChar char="¤"/>
            </a:pPr>
            <a:r>
              <a:rPr lang="en-US" dirty="0" err="1" smtClean="0"/>
              <a:t>Kết</a:t>
            </a:r>
            <a:r>
              <a:rPr lang="en-US" dirty="0" smtClean="0"/>
              <a:t> </a:t>
            </a:r>
            <a:r>
              <a:rPr lang="en-US" dirty="0" err="1" smtClean="0"/>
              <a:t>thúc</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bạn</a:t>
            </a:r>
            <a:r>
              <a:rPr lang="en-US" dirty="0" smtClean="0"/>
              <a:t> </a:t>
            </a:r>
            <a:r>
              <a:rPr lang="en-US" dirty="0" err="1" smtClean="0"/>
              <a:t>sẽ</a:t>
            </a:r>
            <a:r>
              <a:rPr lang="en-US" dirty="0" smtClean="0"/>
              <a:t> </a:t>
            </a:r>
            <a:r>
              <a:rPr lang="en-US" dirty="0" err="1" smtClean="0"/>
              <a:t>nắm</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sau</a:t>
            </a:r>
            <a:r>
              <a:rPr lang="en-US" dirty="0" smtClean="0"/>
              <a:t>:</a:t>
            </a:r>
          </a:p>
          <a:p>
            <a:pPr lvl="1">
              <a:buFont typeface="Wingdings" pitchFamily="2" charset="2"/>
              <a:buChar char="¤"/>
            </a:pPr>
            <a:r>
              <a:rPr lang="en-US" dirty="0" err="1" smtClean="0"/>
              <a:t>Hiểu</a:t>
            </a:r>
            <a:r>
              <a:rPr lang="en-US" dirty="0" smtClean="0"/>
              <a:t> </a:t>
            </a:r>
            <a:r>
              <a:rPr lang="en-US" dirty="0" err="1" smtClean="0"/>
              <a:t>về</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smtClean="0"/>
          </a:p>
          <a:p>
            <a:pPr lvl="1">
              <a:buFont typeface="Wingdings" pitchFamily="2" charset="2"/>
              <a:buChar char="¤"/>
            </a:pPr>
            <a:r>
              <a:rPr lang="en-US" dirty="0" smtClean="0"/>
              <a:t>G</a:t>
            </a:r>
            <a:r>
              <a:rPr lang="vi-VN" dirty="0" smtClean="0"/>
              <a:t>iới thiệu về mô hình dữ liệu quan hệ</a:t>
            </a:r>
          </a:p>
          <a:p>
            <a:pPr lvl="1">
              <a:lnSpc>
                <a:spcPct val="150000"/>
              </a:lnSpc>
              <a:buFont typeface="Wingdings" pitchFamily="2" charset="2"/>
              <a:buChar char="¤"/>
            </a:pPr>
            <a:r>
              <a:rPr lang="en-US" dirty="0" err="1" smtClean="0"/>
              <a:t>Khái</a:t>
            </a:r>
            <a:r>
              <a:rPr lang="en-US" dirty="0" smtClean="0"/>
              <a:t> </a:t>
            </a:r>
            <a:r>
              <a:rPr lang="en-US" dirty="0" err="1" smtClean="0"/>
              <a:t>niệm</a:t>
            </a:r>
            <a:r>
              <a:rPr lang="en-US" dirty="0" smtClean="0"/>
              <a:t> </a:t>
            </a:r>
            <a:r>
              <a:rPr lang="en-US" dirty="0" err="1" smtClean="0"/>
              <a:t>hệ</a:t>
            </a:r>
            <a:r>
              <a:rPr lang="en-US" dirty="0" smtClean="0"/>
              <a:t> </a:t>
            </a:r>
            <a:r>
              <a:rPr lang="en-US" dirty="0" err="1"/>
              <a:t>quản</a:t>
            </a:r>
            <a:r>
              <a:rPr lang="en-US" dirty="0"/>
              <a:t> </a:t>
            </a:r>
            <a:r>
              <a:rPr lang="en-US" dirty="0" err="1"/>
              <a:t>trị</a:t>
            </a:r>
            <a:r>
              <a:rPr lang="en-US" dirty="0"/>
              <a:t> CSDL (DBMS) </a:t>
            </a:r>
            <a:r>
              <a:rPr lang="en-US" dirty="0" err="1"/>
              <a:t>và</a:t>
            </a:r>
            <a:r>
              <a:rPr lang="en-US" dirty="0"/>
              <a:t> </a:t>
            </a:r>
            <a:r>
              <a:rPr lang="en-US" dirty="0" err="1"/>
              <a:t>hệ</a:t>
            </a:r>
            <a:r>
              <a:rPr lang="en-US" dirty="0"/>
              <a:t> </a:t>
            </a:r>
            <a:r>
              <a:rPr lang="en-US" dirty="0" err="1"/>
              <a:t>quản</a:t>
            </a:r>
            <a:r>
              <a:rPr lang="en-US" dirty="0"/>
              <a:t> </a:t>
            </a:r>
            <a:r>
              <a:rPr lang="en-US" dirty="0" err="1"/>
              <a:t>trị</a:t>
            </a:r>
            <a:r>
              <a:rPr lang="en-US" dirty="0"/>
              <a:t> CSDL </a:t>
            </a:r>
            <a:r>
              <a:rPr lang="en-US" dirty="0" err="1"/>
              <a:t>quan</a:t>
            </a:r>
            <a:r>
              <a:rPr lang="en-US" dirty="0"/>
              <a:t> </a:t>
            </a:r>
            <a:r>
              <a:rPr lang="en-US" dirty="0" err="1"/>
              <a:t>hệ</a:t>
            </a:r>
            <a:r>
              <a:rPr lang="en-US" dirty="0"/>
              <a:t> (RDBMS</a:t>
            </a:r>
            <a:r>
              <a:rPr lang="en-US" dirty="0" smtClean="0"/>
              <a:t>) </a:t>
            </a:r>
          </a:p>
          <a:p>
            <a:pPr lvl="1">
              <a:lnSpc>
                <a:spcPct val="150000"/>
              </a:lnSpc>
              <a:buFont typeface="Wingdings" pitchFamily="2" charset="2"/>
              <a:buChar char="¤"/>
            </a:pPr>
            <a:r>
              <a:rPr lang="en-US" dirty="0" err="1"/>
              <a:t>Giới</a:t>
            </a:r>
            <a:r>
              <a:rPr lang="en-US" dirty="0"/>
              <a:t> </a:t>
            </a:r>
            <a:r>
              <a:rPr lang="en-US" dirty="0" err="1"/>
              <a:t>thiệu</a:t>
            </a:r>
            <a:r>
              <a:rPr lang="en-US" dirty="0"/>
              <a:t> </a:t>
            </a:r>
            <a:r>
              <a:rPr lang="en-US" dirty="0" err="1"/>
              <a:t>về</a:t>
            </a:r>
            <a:r>
              <a:rPr lang="en-US" dirty="0"/>
              <a:t> </a:t>
            </a:r>
            <a:r>
              <a:rPr lang="en-US" dirty="0" err="1"/>
              <a:t>hệ</a:t>
            </a:r>
            <a:r>
              <a:rPr lang="en-US" dirty="0"/>
              <a:t> </a:t>
            </a:r>
            <a:r>
              <a:rPr lang="en-US" dirty="0" err="1"/>
              <a:t>thống</a:t>
            </a:r>
            <a:r>
              <a:rPr lang="en-US" dirty="0"/>
              <a:t> client/server</a:t>
            </a:r>
          </a:p>
          <a:p>
            <a:pPr marL="457200" lvl="1" indent="0">
              <a:lnSpc>
                <a:spcPct val="150000"/>
              </a:lnSpc>
              <a:buNone/>
            </a:pPr>
            <a:endParaRPr lang="en-US" dirty="0"/>
          </a:p>
          <a:p>
            <a:pPr lvl="1">
              <a:buFont typeface="Wingdings" pitchFamily="2" charset="2"/>
              <a:buChar char="¤"/>
            </a:pPr>
            <a:endParaRPr lang="vi-VN" dirty="0"/>
          </a:p>
        </p:txBody>
      </p:sp>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Title 4"/>
          <p:cNvSpPr>
            <a:spLocks noGrp="1"/>
          </p:cNvSpPr>
          <p:nvPr>
            <p:ph type="title"/>
          </p:nvPr>
        </p:nvSpPr>
        <p:spPr/>
        <p:txBody>
          <a:bodyPr/>
          <a:lstStyle/>
          <a:p>
            <a:r>
              <a:rPr lang="en-US" smtClean="0"/>
              <a:t>Mô hình dữ liệu mạng</a:t>
            </a:r>
          </a:p>
        </p:txBody>
      </p:sp>
      <p:sp>
        <p:nvSpPr>
          <p:cNvPr id="22530" name="Content Placeholder 1"/>
          <p:cNvSpPr>
            <a:spLocks noGrp="1"/>
          </p:cNvSpPr>
          <p:nvPr>
            <p:ph idx="1"/>
          </p:nvPr>
        </p:nvSpPr>
        <p:spPr>
          <a:xfrm>
            <a:off x="457200" y="1143000"/>
            <a:ext cx="8229600" cy="685800"/>
          </a:xfrm>
        </p:spPr>
        <p:txBody>
          <a:bodyPr/>
          <a:lstStyle/>
          <a:p>
            <a:pPr>
              <a:lnSpc>
                <a:spcPct val="150000"/>
              </a:lnSpc>
              <a:buFontTx/>
              <a:buBlip>
                <a:blip r:embed="rId3"/>
              </a:buBlip>
              <a:defRPr/>
            </a:pPr>
            <a:r>
              <a:rPr lang="en-US" sz="2400" err="1" smtClean="0">
                <a:solidFill>
                  <a:srgbClr val="953735"/>
                </a:solidFill>
              </a:rPr>
              <a:t>Ví</a:t>
            </a:r>
            <a:r>
              <a:rPr lang="en-US" sz="2400" smtClean="0">
                <a:solidFill>
                  <a:srgbClr val="953735"/>
                </a:solidFill>
              </a:rPr>
              <a:t> </a:t>
            </a:r>
            <a:r>
              <a:rPr lang="en-US" sz="2400" err="1" smtClean="0">
                <a:solidFill>
                  <a:srgbClr val="953735"/>
                </a:solidFill>
              </a:rPr>
              <a:t>dụ</a:t>
            </a:r>
            <a:r>
              <a:rPr lang="en-US" sz="2400" smtClean="0">
                <a:solidFill>
                  <a:srgbClr val="953735"/>
                </a:solidFill>
              </a:rPr>
              <a:t>: M</a:t>
            </a:r>
            <a:r>
              <a:rPr lang="en-US" sz="2400" smtClean="0"/>
              <a:t>ô </a:t>
            </a:r>
            <a:r>
              <a:rPr lang="en-US" sz="2400" err="1" smtClean="0"/>
              <a:t>hình</a:t>
            </a:r>
            <a:r>
              <a:rPr lang="en-US" sz="2400" smtClean="0"/>
              <a:t> dữ liệu mạng </a:t>
            </a:r>
            <a:r>
              <a:rPr lang="en-US" sz="2400" err="1" smtClean="0"/>
              <a:t>của</a:t>
            </a:r>
            <a:r>
              <a:rPr lang="en-US" sz="2400" smtClean="0"/>
              <a:t> CSDL Northwind</a:t>
            </a:r>
          </a:p>
          <a:p>
            <a:pPr>
              <a:lnSpc>
                <a:spcPct val="150000"/>
              </a:lnSpc>
              <a:buFontTx/>
              <a:buBlip>
                <a:blip r:embed="rId3"/>
              </a:buBlip>
              <a:defRPr/>
            </a:pPr>
            <a:endParaRPr lang="en-US" sz="2400" smtClean="0">
              <a:solidFill>
                <a:srgbClr val="953735"/>
              </a:solidFill>
            </a:endParaRP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BD91725D-59C7-4F20-81C8-BBF7EF1E6C63}" type="slidenum">
              <a:rPr lang="en-US" smtClean="0"/>
              <a:pPr>
                <a:defRPr/>
              </a:pPr>
              <a:t>20</a:t>
            </a:fld>
            <a:endParaRPr lang="en-US"/>
          </a:p>
        </p:txBody>
      </p:sp>
      <p:grpSp>
        <p:nvGrpSpPr>
          <p:cNvPr id="32774" name="Group 20"/>
          <p:cNvGrpSpPr>
            <a:grpSpLocks/>
          </p:cNvGrpSpPr>
          <p:nvPr/>
        </p:nvGrpSpPr>
        <p:grpSpPr bwMode="auto">
          <a:xfrm>
            <a:off x="1600200" y="1981200"/>
            <a:ext cx="6096000" cy="4038600"/>
            <a:chOff x="2043" y="1629"/>
            <a:chExt cx="5403" cy="4240"/>
          </a:xfrm>
        </p:grpSpPr>
        <p:sp>
          <p:nvSpPr>
            <p:cNvPr id="31765" name="Rectangle 21"/>
            <p:cNvSpPr>
              <a:spLocks/>
            </p:cNvSpPr>
            <p:nvPr/>
          </p:nvSpPr>
          <p:spPr bwMode="auto">
            <a:xfrm>
              <a:off x="3059" y="2594"/>
              <a:ext cx="1140" cy="663"/>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Customer: 6</a:t>
              </a:r>
            </a:p>
          </p:txBody>
        </p:sp>
        <p:sp>
          <p:nvSpPr>
            <p:cNvPr id="31766" name="Rectangle 22"/>
            <p:cNvSpPr>
              <a:spLocks/>
            </p:cNvSpPr>
            <p:nvPr/>
          </p:nvSpPr>
          <p:spPr bwMode="auto">
            <a:xfrm>
              <a:off x="4680" y="3552"/>
              <a:ext cx="1140" cy="665"/>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Order: 79</a:t>
              </a:r>
            </a:p>
          </p:txBody>
        </p:sp>
        <p:sp>
          <p:nvSpPr>
            <p:cNvPr id="31767" name="Rectangle 23"/>
            <p:cNvSpPr>
              <a:spLocks/>
            </p:cNvSpPr>
            <p:nvPr/>
          </p:nvSpPr>
          <p:spPr bwMode="auto">
            <a:xfrm>
              <a:off x="4680" y="1634"/>
              <a:ext cx="1140" cy="663"/>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Order: 56</a:t>
              </a:r>
            </a:p>
          </p:txBody>
        </p:sp>
        <p:sp>
          <p:nvSpPr>
            <p:cNvPr id="31768" name="Rectangle 24"/>
            <p:cNvSpPr>
              <a:spLocks/>
            </p:cNvSpPr>
            <p:nvPr/>
          </p:nvSpPr>
          <p:spPr bwMode="auto">
            <a:xfrm>
              <a:off x="6301" y="1634"/>
              <a:ext cx="1140" cy="663"/>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Order Detail: Product 28</a:t>
              </a:r>
            </a:p>
          </p:txBody>
        </p:sp>
        <p:sp>
          <p:nvSpPr>
            <p:cNvPr id="32779" name="Freeform 25"/>
            <p:cNvSpPr>
              <a:spLocks/>
            </p:cNvSpPr>
            <p:nvPr/>
          </p:nvSpPr>
          <p:spPr bwMode="auto">
            <a:xfrm>
              <a:off x="5892" y="2049"/>
              <a:ext cx="408" cy="0"/>
            </a:xfrm>
            <a:custGeom>
              <a:avLst/>
              <a:gdLst>
                <a:gd name="T0" fmla="*/ 0 w 408"/>
                <a:gd name="T1" fmla="*/ 408 w 408"/>
                <a:gd name="T2" fmla="*/ 0 60000 65536"/>
                <a:gd name="T3" fmla="*/ 0 60000 65536"/>
                <a:gd name="T4" fmla="*/ 0 w 408"/>
                <a:gd name="T5" fmla="*/ 408 w 408"/>
              </a:gdLst>
              <a:ahLst/>
              <a:cxnLst>
                <a:cxn ang="T2">
                  <a:pos x="T0" y="0"/>
                </a:cxn>
                <a:cxn ang="T3">
                  <a:pos x="T1" y="0"/>
                </a:cxn>
              </a:cxnLst>
              <a:rect l="T4" t="0" r="T5" b="0"/>
              <a:pathLst>
                <a:path w="408">
                  <a:moveTo>
                    <a:pt x="0" y="0"/>
                  </a:moveTo>
                  <a:lnTo>
                    <a:pt x="408" y="0"/>
                  </a:lnTo>
                </a:path>
              </a:pathLst>
            </a:custGeom>
            <a:noFill/>
            <a:ln w="6350">
              <a:solidFill>
                <a:srgbClr val="231F20"/>
              </a:solidFill>
              <a:round/>
              <a:headEnd/>
              <a:tailEnd/>
            </a:ln>
          </p:spPr>
          <p:txBody>
            <a:bodyPr/>
            <a:lstStyle/>
            <a:p>
              <a:endParaRPr lang="en-US"/>
            </a:p>
          </p:txBody>
        </p:sp>
        <p:sp>
          <p:nvSpPr>
            <p:cNvPr id="32780" name="Freeform 26"/>
            <p:cNvSpPr>
              <a:spLocks/>
            </p:cNvSpPr>
            <p:nvPr/>
          </p:nvSpPr>
          <p:spPr bwMode="auto">
            <a:xfrm>
              <a:off x="5820" y="1999"/>
              <a:ext cx="87" cy="100"/>
            </a:xfrm>
            <a:custGeom>
              <a:avLst/>
              <a:gdLst>
                <a:gd name="T0" fmla="*/ 86 w 87"/>
                <a:gd name="T1" fmla="*/ 0 h 100"/>
                <a:gd name="T2" fmla="*/ 0 w 87"/>
                <a:gd name="T3" fmla="*/ 49 h 100"/>
                <a:gd name="T4" fmla="*/ 86 w 87"/>
                <a:gd name="T5" fmla="*/ 99 h 100"/>
                <a:gd name="T6" fmla="*/ 86 w 87"/>
                <a:gd name="T7" fmla="*/ 0 h 100"/>
                <a:gd name="T8" fmla="*/ 0 60000 65536"/>
                <a:gd name="T9" fmla="*/ 0 60000 65536"/>
                <a:gd name="T10" fmla="*/ 0 60000 65536"/>
                <a:gd name="T11" fmla="*/ 0 60000 65536"/>
                <a:gd name="T12" fmla="*/ 0 w 87"/>
                <a:gd name="T13" fmla="*/ 0 h 100"/>
                <a:gd name="T14" fmla="*/ 87 w 87"/>
                <a:gd name="T15" fmla="*/ 100 h 100"/>
              </a:gdLst>
              <a:ahLst/>
              <a:cxnLst>
                <a:cxn ang="T8">
                  <a:pos x="T0" y="T1"/>
                </a:cxn>
                <a:cxn ang="T9">
                  <a:pos x="T2" y="T3"/>
                </a:cxn>
                <a:cxn ang="T10">
                  <a:pos x="T4" y="T5"/>
                </a:cxn>
                <a:cxn ang="T11">
                  <a:pos x="T6" y="T7"/>
                </a:cxn>
              </a:cxnLst>
              <a:rect l="T12" t="T13" r="T14" b="T15"/>
              <a:pathLst>
                <a:path w="87" h="100">
                  <a:moveTo>
                    <a:pt x="86" y="0"/>
                  </a:moveTo>
                  <a:lnTo>
                    <a:pt x="0" y="49"/>
                  </a:lnTo>
                  <a:lnTo>
                    <a:pt x="86" y="99"/>
                  </a:lnTo>
                  <a:lnTo>
                    <a:pt x="86" y="0"/>
                  </a:lnTo>
                  <a:close/>
                </a:path>
              </a:pathLst>
            </a:custGeom>
            <a:solidFill>
              <a:srgbClr val="231F20"/>
            </a:solidFill>
            <a:ln w="9525">
              <a:noFill/>
              <a:round/>
              <a:headEnd/>
              <a:tailEnd/>
            </a:ln>
          </p:spPr>
          <p:txBody>
            <a:bodyPr/>
            <a:lstStyle/>
            <a:p>
              <a:endParaRPr lang="en-US"/>
            </a:p>
          </p:txBody>
        </p:sp>
        <p:sp>
          <p:nvSpPr>
            <p:cNvPr id="32781" name="Freeform 27"/>
            <p:cNvSpPr>
              <a:spLocks/>
            </p:cNvSpPr>
            <p:nvPr/>
          </p:nvSpPr>
          <p:spPr bwMode="auto">
            <a:xfrm>
              <a:off x="5820" y="1884"/>
              <a:ext cx="409" cy="0"/>
            </a:xfrm>
            <a:custGeom>
              <a:avLst/>
              <a:gdLst>
                <a:gd name="T0" fmla="*/ 408 w 409"/>
                <a:gd name="T1" fmla="*/ 0 w 409"/>
                <a:gd name="T2" fmla="*/ 0 60000 65536"/>
                <a:gd name="T3" fmla="*/ 0 60000 65536"/>
                <a:gd name="T4" fmla="*/ 0 w 409"/>
                <a:gd name="T5" fmla="*/ 409 w 409"/>
              </a:gdLst>
              <a:ahLst/>
              <a:cxnLst>
                <a:cxn ang="T2">
                  <a:pos x="T0" y="0"/>
                </a:cxn>
                <a:cxn ang="T3">
                  <a:pos x="T1" y="0"/>
                </a:cxn>
              </a:cxnLst>
              <a:rect l="T4" t="0" r="T5" b="0"/>
              <a:pathLst>
                <a:path w="409">
                  <a:moveTo>
                    <a:pt x="408" y="0"/>
                  </a:moveTo>
                  <a:lnTo>
                    <a:pt x="0" y="0"/>
                  </a:lnTo>
                </a:path>
              </a:pathLst>
            </a:custGeom>
            <a:noFill/>
            <a:ln w="6350">
              <a:solidFill>
                <a:srgbClr val="231F20"/>
              </a:solidFill>
              <a:round/>
              <a:headEnd/>
              <a:tailEnd/>
            </a:ln>
          </p:spPr>
          <p:txBody>
            <a:bodyPr/>
            <a:lstStyle/>
            <a:p>
              <a:endParaRPr lang="en-US"/>
            </a:p>
          </p:txBody>
        </p:sp>
        <p:sp>
          <p:nvSpPr>
            <p:cNvPr id="32782" name="Freeform 28"/>
            <p:cNvSpPr>
              <a:spLocks/>
            </p:cNvSpPr>
            <p:nvPr/>
          </p:nvSpPr>
          <p:spPr bwMode="auto">
            <a:xfrm>
              <a:off x="6214" y="1834"/>
              <a:ext cx="86" cy="99"/>
            </a:xfrm>
            <a:custGeom>
              <a:avLst/>
              <a:gdLst>
                <a:gd name="T0" fmla="*/ 0 w 86"/>
                <a:gd name="T1" fmla="*/ 0 h 99"/>
                <a:gd name="T2" fmla="*/ 0 w 86"/>
                <a:gd name="T3" fmla="*/ 99 h 99"/>
                <a:gd name="T4" fmla="*/ 86 w 86"/>
                <a:gd name="T5" fmla="*/ 49 h 99"/>
                <a:gd name="T6" fmla="*/ 0 w 86"/>
                <a:gd name="T7" fmla="*/ 0 h 99"/>
                <a:gd name="T8" fmla="*/ 0 60000 65536"/>
                <a:gd name="T9" fmla="*/ 0 60000 65536"/>
                <a:gd name="T10" fmla="*/ 0 60000 65536"/>
                <a:gd name="T11" fmla="*/ 0 60000 65536"/>
                <a:gd name="T12" fmla="*/ 0 w 86"/>
                <a:gd name="T13" fmla="*/ 0 h 99"/>
                <a:gd name="T14" fmla="*/ 86 w 86"/>
                <a:gd name="T15" fmla="*/ 99 h 99"/>
              </a:gdLst>
              <a:ahLst/>
              <a:cxnLst>
                <a:cxn ang="T8">
                  <a:pos x="T0" y="T1"/>
                </a:cxn>
                <a:cxn ang="T9">
                  <a:pos x="T2" y="T3"/>
                </a:cxn>
                <a:cxn ang="T10">
                  <a:pos x="T4" y="T5"/>
                </a:cxn>
                <a:cxn ang="T11">
                  <a:pos x="T6" y="T7"/>
                </a:cxn>
              </a:cxnLst>
              <a:rect l="T12" t="T13" r="T14" b="T15"/>
              <a:pathLst>
                <a:path w="86" h="99">
                  <a:moveTo>
                    <a:pt x="0" y="0"/>
                  </a:moveTo>
                  <a:lnTo>
                    <a:pt x="0" y="99"/>
                  </a:lnTo>
                  <a:lnTo>
                    <a:pt x="86" y="49"/>
                  </a:lnTo>
                  <a:lnTo>
                    <a:pt x="0" y="0"/>
                  </a:lnTo>
                  <a:close/>
                </a:path>
              </a:pathLst>
            </a:custGeom>
            <a:solidFill>
              <a:srgbClr val="231F20"/>
            </a:solidFill>
            <a:ln w="9525">
              <a:noFill/>
              <a:round/>
              <a:headEnd/>
              <a:tailEnd/>
            </a:ln>
          </p:spPr>
          <p:txBody>
            <a:bodyPr/>
            <a:lstStyle/>
            <a:p>
              <a:endParaRPr lang="en-US"/>
            </a:p>
          </p:txBody>
        </p:sp>
        <p:sp>
          <p:nvSpPr>
            <p:cNvPr id="32783" name="Freeform 29"/>
            <p:cNvSpPr>
              <a:spLocks/>
            </p:cNvSpPr>
            <p:nvPr/>
          </p:nvSpPr>
          <p:spPr bwMode="auto">
            <a:xfrm>
              <a:off x="5361" y="2298"/>
              <a:ext cx="0" cy="1183"/>
            </a:xfrm>
            <a:custGeom>
              <a:avLst/>
              <a:gdLst>
                <a:gd name="T0" fmla="*/ 0 h 1183"/>
                <a:gd name="T1" fmla="*/ 1183 h 1183"/>
                <a:gd name="T2" fmla="*/ 0 60000 65536"/>
                <a:gd name="T3" fmla="*/ 0 60000 65536"/>
                <a:gd name="T4" fmla="*/ 0 h 1183"/>
                <a:gd name="T5" fmla="*/ 1183 h 1183"/>
              </a:gdLst>
              <a:ahLst/>
              <a:cxnLst>
                <a:cxn ang="T2">
                  <a:pos x="0" y="T0"/>
                </a:cxn>
                <a:cxn ang="T3">
                  <a:pos x="0" y="T1"/>
                </a:cxn>
              </a:cxnLst>
              <a:rect l="0" t="T4" r="0" b="T5"/>
              <a:pathLst>
                <a:path h="1183">
                  <a:moveTo>
                    <a:pt x="0" y="0"/>
                  </a:moveTo>
                  <a:lnTo>
                    <a:pt x="0" y="1183"/>
                  </a:lnTo>
                </a:path>
              </a:pathLst>
            </a:custGeom>
            <a:noFill/>
            <a:ln w="6350">
              <a:solidFill>
                <a:srgbClr val="231F20"/>
              </a:solidFill>
              <a:prstDash val="dash"/>
              <a:round/>
              <a:headEnd/>
              <a:tailEnd/>
            </a:ln>
          </p:spPr>
          <p:txBody>
            <a:bodyPr/>
            <a:lstStyle/>
            <a:p>
              <a:endParaRPr lang="en-US"/>
            </a:p>
          </p:txBody>
        </p:sp>
        <p:sp>
          <p:nvSpPr>
            <p:cNvPr id="32784" name="Freeform 30"/>
            <p:cNvSpPr>
              <a:spLocks/>
            </p:cNvSpPr>
            <p:nvPr/>
          </p:nvSpPr>
          <p:spPr bwMode="auto">
            <a:xfrm>
              <a:off x="5311" y="3467"/>
              <a:ext cx="100" cy="86"/>
            </a:xfrm>
            <a:custGeom>
              <a:avLst/>
              <a:gdLst>
                <a:gd name="T0" fmla="*/ 0 w 100"/>
                <a:gd name="T1" fmla="*/ 0 h 86"/>
                <a:gd name="T2" fmla="*/ 49 w 100"/>
                <a:gd name="T3" fmla="*/ 86 h 86"/>
                <a:gd name="T4" fmla="*/ 99 w 100"/>
                <a:gd name="T5" fmla="*/ 0 h 86"/>
                <a:gd name="T6" fmla="*/ 0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32785" name="Freeform 31"/>
            <p:cNvSpPr>
              <a:spLocks/>
            </p:cNvSpPr>
            <p:nvPr/>
          </p:nvSpPr>
          <p:spPr bwMode="auto">
            <a:xfrm>
              <a:off x="5140" y="4218"/>
              <a:ext cx="0" cy="910"/>
            </a:xfrm>
            <a:custGeom>
              <a:avLst/>
              <a:gdLst>
                <a:gd name="T0" fmla="*/ 0 h 910"/>
                <a:gd name="T1" fmla="*/ 910 h 910"/>
                <a:gd name="T2" fmla="*/ 0 60000 65536"/>
                <a:gd name="T3" fmla="*/ 0 60000 65536"/>
                <a:gd name="T4" fmla="*/ 0 h 910"/>
                <a:gd name="T5" fmla="*/ 910 h 910"/>
              </a:gdLst>
              <a:ahLst/>
              <a:cxnLst>
                <a:cxn ang="T2">
                  <a:pos x="0" y="T0"/>
                </a:cxn>
                <a:cxn ang="T3">
                  <a:pos x="0" y="T1"/>
                </a:cxn>
              </a:cxnLst>
              <a:rect l="0" t="T4" r="0" b="T5"/>
              <a:pathLst>
                <a:path h="910">
                  <a:moveTo>
                    <a:pt x="0" y="0"/>
                  </a:moveTo>
                  <a:lnTo>
                    <a:pt x="0" y="910"/>
                  </a:lnTo>
                </a:path>
              </a:pathLst>
            </a:custGeom>
            <a:noFill/>
            <a:ln w="6350">
              <a:solidFill>
                <a:srgbClr val="231F20"/>
              </a:solidFill>
              <a:prstDash val="dash"/>
              <a:round/>
              <a:headEnd/>
              <a:tailEnd/>
            </a:ln>
          </p:spPr>
          <p:txBody>
            <a:bodyPr/>
            <a:lstStyle/>
            <a:p>
              <a:endParaRPr lang="en-US"/>
            </a:p>
          </p:txBody>
        </p:sp>
        <p:sp>
          <p:nvSpPr>
            <p:cNvPr id="31776" name="Rectangle 32"/>
            <p:cNvSpPr>
              <a:spLocks/>
            </p:cNvSpPr>
            <p:nvPr/>
          </p:nvSpPr>
          <p:spPr bwMode="auto">
            <a:xfrm>
              <a:off x="4680" y="5201"/>
              <a:ext cx="1140" cy="663"/>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(Other Employee 2 Orders)</a:t>
              </a:r>
            </a:p>
          </p:txBody>
        </p:sp>
        <p:sp>
          <p:nvSpPr>
            <p:cNvPr id="32787" name="Freeform 33"/>
            <p:cNvSpPr>
              <a:spLocks/>
            </p:cNvSpPr>
            <p:nvPr/>
          </p:nvSpPr>
          <p:spPr bwMode="auto">
            <a:xfrm>
              <a:off x="5090" y="5113"/>
              <a:ext cx="99" cy="86"/>
            </a:xfrm>
            <a:custGeom>
              <a:avLst/>
              <a:gdLst>
                <a:gd name="T0" fmla="*/ 0 w 99"/>
                <a:gd name="T1" fmla="*/ 0 h 86"/>
                <a:gd name="T2" fmla="*/ 49 w 99"/>
                <a:gd name="T3" fmla="*/ 86 h 86"/>
                <a:gd name="T4" fmla="*/ 99 w 99"/>
                <a:gd name="T5" fmla="*/ 0 h 86"/>
                <a:gd name="T6" fmla="*/ 0 w 99"/>
                <a:gd name="T7" fmla="*/ 0 h 86"/>
                <a:gd name="T8" fmla="*/ 0 60000 65536"/>
                <a:gd name="T9" fmla="*/ 0 60000 65536"/>
                <a:gd name="T10" fmla="*/ 0 60000 65536"/>
                <a:gd name="T11" fmla="*/ 0 60000 65536"/>
                <a:gd name="T12" fmla="*/ 0 w 99"/>
                <a:gd name="T13" fmla="*/ 0 h 86"/>
                <a:gd name="T14" fmla="*/ 99 w 99"/>
                <a:gd name="T15" fmla="*/ 86 h 86"/>
              </a:gdLst>
              <a:ahLst/>
              <a:cxnLst>
                <a:cxn ang="T8">
                  <a:pos x="T0" y="T1"/>
                </a:cxn>
                <a:cxn ang="T9">
                  <a:pos x="T2" y="T3"/>
                </a:cxn>
                <a:cxn ang="T10">
                  <a:pos x="T4" y="T5"/>
                </a:cxn>
                <a:cxn ang="T11">
                  <a:pos x="T6" y="T7"/>
                </a:cxn>
              </a:cxnLst>
              <a:rect l="T12" t="T13" r="T14" b="T15"/>
              <a:pathLst>
                <a:path w="99"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32788" name="Freeform 34"/>
            <p:cNvSpPr>
              <a:spLocks/>
            </p:cNvSpPr>
            <p:nvPr/>
          </p:nvSpPr>
          <p:spPr bwMode="auto">
            <a:xfrm>
              <a:off x="3260" y="5532"/>
              <a:ext cx="1420" cy="0"/>
            </a:xfrm>
            <a:custGeom>
              <a:avLst/>
              <a:gdLst>
                <a:gd name="T0" fmla="*/ 1419 w 1420"/>
                <a:gd name="T1" fmla="*/ 0 w 1420"/>
                <a:gd name="T2" fmla="*/ 0 60000 65536"/>
                <a:gd name="T3" fmla="*/ 0 60000 65536"/>
                <a:gd name="T4" fmla="*/ 0 w 1420"/>
                <a:gd name="T5" fmla="*/ 1420 w 1420"/>
              </a:gdLst>
              <a:ahLst/>
              <a:cxnLst>
                <a:cxn ang="T2">
                  <a:pos x="T0" y="0"/>
                </a:cxn>
                <a:cxn ang="T3">
                  <a:pos x="T1" y="0"/>
                </a:cxn>
              </a:cxnLst>
              <a:rect l="T4" t="0" r="T5" b="0"/>
              <a:pathLst>
                <a:path w="1420">
                  <a:moveTo>
                    <a:pt x="1419" y="0"/>
                  </a:moveTo>
                  <a:lnTo>
                    <a:pt x="0" y="0"/>
                  </a:lnTo>
                </a:path>
              </a:pathLst>
            </a:custGeom>
            <a:noFill/>
            <a:ln w="6350">
              <a:solidFill>
                <a:srgbClr val="231F20"/>
              </a:solidFill>
              <a:prstDash val="dash"/>
              <a:round/>
              <a:headEnd/>
              <a:tailEnd/>
            </a:ln>
          </p:spPr>
          <p:txBody>
            <a:bodyPr/>
            <a:lstStyle/>
            <a:p>
              <a:endParaRPr lang="en-US"/>
            </a:p>
          </p:txBody>
        </p:sp>
        <p:sp>
          <p:nvSpPr>
            <p:cNvPr id="31779" name="Rectangle 35"/>
            <p:cNvSpPr>
              <a:spLocks/>
            </p:cNvSpPr>
            <p:nvPr/>
          </p:nvSpPr>
          <p:spPr bwMode="auto">
            <a:xfrm>
              <a:off x="2049" y="5201"/>
              <a:ext cx="1140" cy="663"/>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Employee:2</a:t>
              </a:r>
            </a:p>
          </p:txBody>
        </p:sp>
        <p:sp>
          <p:nvSpPr>
            <p:cNvPr id="32790" name="Freeform 36"/>
            <p:cNvSpPr>
              <a:spLocks/>
            </p:cNvSpPr>
            <p:nvPr/>
          </p:nvSpPr>
          <p:spPr bwMode="auto">
            <a:xfrm>
              <a:off x="3188" y="5482"/>
              <a:ext cx="87" cy="100"/>
            </a:xfrm>
            <a:custGeom>
              <a:avLst/>
              <a:gdLst>
                <a:gd name="T0" fmla="*/ 86 w 87"/>
                <a:gd name="T1" fmla="*/ 0 h 100"/>
                <a:gd name="T2" fmla="*/ 0 w 87"/>
                <a:gd name="T3" fmla="*/ 49 h 100"/>
                <a:gd name="T4" fmla="*/ 86 w 87"/>
                <a:gd name="T5" fmla="*/ 99 h 100"/>
                <a:gd name="T6" fmla="*/ 86 w 87"/>
                <a:gd name="T7" fmla="*/ 0 h 100"/>
                <a:gd name="T8" fmla="*/ 0 60000 65536"/>
                <a:gd name="T9" fmla="*/ 0 60000 65536"/>
                <a:gd name="T10" fmla="*/ 0 60000 65536"/>
                <a:gd name="T11" fmla="*/ 0 60000 65536"/>
                <a:gd name="T12" fmla="*/ 0 w 87"/>
                <a:gd name="T13" fmla="*/ 0 h 100"/>
                <a:gd name="T14" fmla="*/ 87 w 87"/>
                <a:gd name="T15" fmla="*/ 100 h 100"/>
              </a:gdLst>
              <a:ahLst/>
              <a:cxnLst>
                <a:cxn ang="T8">
                  <a:pos x="T0" y="T1"/>
                </a:cxn>
                <a:cxn ang="T9">
                  <a:pos x="T2" y="T3"/>
                </a:cxn>
                <a:cxn ang="T10">
                  <a:pos x="T4" y="T5"/>
                </a:cxn>
                <a:cxn ang="T11">
                  <a:pos x="T6" y="T7"/>
                </a:cxn>
              </a:cxnLst>
              <a:rect l="T12" t="T13" r="T14" b="T15"/>
              <a:pathLst>
                <a:path w="87" h="100">
                  <a:moveTo>
                    <a:pt x="86" y="0"/>
                  </a:moveTo>
                  <a:lnTo>
                    <a:pt x="0" y="49"/>
                  </a:lnTo>
                  <a:lnTo>
                    <a:pt x="86" y="99"/>
                  </a:lnTo>
                  <a:lnTo>
                    <a:pt x="86" y="0"/>
                  </a:lnTo>
                  <a:close/>
                </a:path>
              </a:pathLst>
            </a:custGeom>
            <a:solidFill>
              <a:srgbClr val="231F20"/>
            </a:solidFill>
            <a:ln w="9525">
              <a:noFill/>
              <a:round/>
              <a:headEnd/>
              <a:tailEnd/>
            </a:ln>
          </p:spPr>
          <p:txBody>
            <a:bodyPr/>
            <a:lstStyle/>
            <a:p>
              <a:endParaRPr lang="en-US"/>
            </a:p>
          </p:txBody>
        </p:sp>
        <p:sp>
          <p:nvSpPr>
            <p:cNvPr id="32791" name="Freeform 37"/>
            <p:cNvSpPr>
              <a:spLocks/>
            </p:cNvSpPr>
            <p:nvPr/>
          </p:nvSpPr>
          <p:spPr bwMode="auto">
            <a:xfrm>
              <a:off x="5140" y="2298"/>
              <a:ext cx="0" cy="1183"/>
            </a:xfrm>
            <a:custGeom>
              <a:avLst/>
              <a:gdLst>
                <a:gd name="T0" fmla="*/ 0 h 1183"/>
                <a:gd name="T1" fmla="*/ 1183 h 1183"/>
                <a:gd name="T2" fmla="*/ 0 60000 65536"/>
                <a:gd name="T3" fmla="*/ 0 60000 65536"/>
                <a:gd name="T4" fmla="*/ 0 h 1183"/>
                <a:gd name="T5" fmla="*/ 1183 h 1183"/>
              </a:gdLst>
              <a:ahLst/>
              <a:cxnLst>
                <a:cxn ang="T2">
                  <a:pos x="0" y="T0"/>
                </a:cxn>
                <a:cxn ang="T3">
                  <a:pos x="0" y="T1"/>
                </a:cxn>
              </a:cxnLst>
              <a:rect l="0" t="T4" r="0" b="T5"/>
              <a:pathLst>
                <a:path h="1183">
                  <a:moveTo>
                    <a:pt x="0" y="0"/>
                  </a:moveTo>
                  <a:lnTo>
                    <a:pt x="0" y="1183"/>
                  </a:lnTo>
                </a:path>
              </a:pathLst>
            </a:custGeom>
            <a:noFill/>
            <a:ln w="9525">
              <a:solidFill>
                <a:srgbClr val="231F20"/>
              </a:solidFill>
              <a:prstDash val="dash"/>
              <a:round/>
              <a:headEnd/>
              <a:tailEnd/>
            </a:ln>
          </p:spPr>
          <p:txBody>
            <a:bodyPr/>
            <a:lstStyle/>
            <a:p>
              <a:endParaRPr lang="en-US"/>
            </a:p>
          </p:txBody>
        </p:sp>
        <p:sp>
          <p:nvSpPr>
            <p:cNvPr id="32792" name="Freeform 38"/>
            <p:cNvSpPr>
              <a:spLocks/>
            </p:cNvSpPr>
            <p:nvPr/>
          </p:nvSpPr>
          <p:spPr bwMode="auto">
            <a:xfrm>
              <a:off x="5090" y="3467"/>
              <a:ext cx="99" cy="86"/>
            </a:xfrm>
            <a:custGeom>
              <a:avLst/>
              <a:gdLst>
                <a:gd name="T0" fmla="*/ 0 w 99"/>
                <a:gd name="T1" fmla="*/ 0 h 86"/>
                <a:gd name="T2" fmla="*/ 49 w 99"/>
                <a:gd name="T3" fmla="*/ 86 h 86"/>
                <a:gd name="T4" fmla="*/ 99 w 99"/>
                <a:gd name="T5" fmla="*/ 0 h 86"/>
                <a:gd name="T6" fmla="*/ 0 w 99"/>
                <a:gd name="T7" fmla="*/ 0 h 86"/>
                <a:gd name="T8" fmla="*/ 0 60000 65536"/>
                <a:gd name="T9" fmla="*/ 0 60000 65536"/>
                <a:gd name="T10" fmla="*/ 0 60000 65536"/>
                <a:gd name="T11" fmla="*/ 0 60000 65536"/>
                <a:gd name="T12" fmla="*/ 0 w 99"/>
                <a:gd name="T13" fmla="*/ 0 h 86"/>
                <a:gd name="T14" fmla="*/ 99 w 99"/>
                <a:gd name="T15" fmla="*/ 86 h 86"/>
              </a:gdLst>
              <a:ahLst/>
              <a:cxnLst>
                <a:cxn ang="T8">
                  <a:pos x="T0" y="T1"/>
                </a:cxn>
                <a:cxn ang="T9">
                  <a:pos x="T2" y="T3"/>
                </a:cxn>
                <a:cxn ang="T10">
                  <a:pos x="T4" y="T5"/>
                </a:cxn>
                <a:cxn ang="T11">
                  <a:pos x="T6" y="T7"/>
                </a:cxn>
              </a:cxnLst>
              <a:rect l="T12" t="T13" r="T14" b="T15"/>
              <a:pathLst>
                <a:path w="99" h="86">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32793" name="Freeform 39"/>
            <p:cNvSpPr>
              <a:spLocks/>
            </p:cNvSpPr>
            <p:nvPr/>
          </p:nvSpPr>
          <p:spPr bwMode="auto">
            <a:xfrm>
              <a:off x="3230" y="2227"/>
              <a:ext cx="0" cy="295"/>
            </a:xfrm>
            <a:custGeom>
              <a:avLst/>
              <a:gdLst>
                <a:gd name="T0" fmla="*/ 0 h 295"/>
                <a:gd name="T1" fmla="*/ 294 h 295"/>
                <a:gd name="T2" fmla="*/ 0 60000 65536"/>
                <a:gd name="T3" fmla="*/ 0 60000 65536"/>
                <a:gd name="T4" fmla="*/ 0 h 295"/>
                <a:gd name="T5" fmla="*/ 295 h 295"/>
              </a:gdLst>
              <a:ahLst/>
              <a:cxnLst>
                <a:cxn ang="T2">
                  <a:pos x="0" y="T0"/>
                </a:cxn>
                <a:cxn ang="T3">
                  <a:pos x="0" y="T1"/>
                </a:cxn>
              </a:cxnLst>
              <a:rect l="0" t="T4" r="0" b="T5"/>
              <a:pathLst>
                <a:path h="295">
                  <a:moveTo>
                    <a:pt x="0" y="0"/>
                  </a:moveTo>
                  <a:lnTo>
                    <a:pt x="0" y="294"/>
                  </a:lnTo>
                </a:path>
              </a:pathLst>
            </a:custGeom>
            <a:noFill/>
            <a:ln w="9525">
              <a:solidFill>
                <a:srgbClr val="231F20"/>
              </a:solidFill>
              <a:prstDash val="dash"/>
              <a:round/>
              <a:headEnd/>
              <a:tailEnd/>
            </a:ln>
          </p:spPr>
          <p:txBody>
            <a:bodyPr/>
            <a:lstStyle/>
            <a:p>
              <a:endParaRPr lang="en-US"/>
            </a:p>
          </p:txBody>
        </p:sp>
        <p:sp>
          <p:nvSpPr>
            <p:cNvPr id="32794" name="Freeform 40"/>
            <p:cNvSpPr>
              <a:spLocks/>
            </p:cNvSpPr>
            <p:nvPr/>
          </p:nvSpPr>
          <p:spPr bwMode="auto">
            <a:xfrm>
              <a:off x="3180" y="2507"/>
              <a:ext cx="100" cy="87"/>
            </a:xfrm>
            <a:custGeom>
              <a:avLst/>
              <a:gdLst>
                <a:gd name="T0" fmla="*/ 0 w 100"/>
                <a:gd name="T1" fmla="*/ 0 h 87"/>
                <a:gd name="T2" fmla="*/ 49 w 100"/>
                <a:gd name="T3" fmla="*/ 86 h 87"/>
                <a:gd name="T4" fmla="*/ 99 w 100"/>
                <a:gd name="T5" fmla="*/ 0 h 87"/>
                <a:gd name="T6" fmla="*/ 0 w 100"/>
                <a:gd name="T7" fmla="*/ 0 h 87"/>
                <a:gd name="T8" fmla="*/ 0 60000 65536"/>
                <a:gd name="T9" fmla="*/ 0 60000 65536"/>
                <a:gd name="T10" fmla="*/ 0 60000 65536"/>
                <a:gd name="T11" fmla="*/ 0 60000 65536"/>
                <a:gd name="T12" fmla="*/ 0 w 100"/>
                <a:gd name="T13" fmla="*/ 0 h 87"/>
                <a:gd name="T14" fmla="*/ 100 w 100"/>
                <a:gd name="T15" fmla="*/ 87 h 87"/>
              </a:gdLst>
              <a:ahLst/>
              <a:cxnLst>
                <a:cxn ang="T8">
                  <a:pos x="T0" y="T1"/>
                </a:cxn>
                <a:cxn ang="T9">
                  <a:pos x="T2" y="T3"/>
                </a:cxn>
                <a:cxn ang="T10">
                  <a:pos x="T4" y="T5"/>
                </a:cxn>
                <a:cxn ang="T11">
                  <a:pos x="T6" y="T7"/>
                </a:cxn>
              </a:cxnLst>
              <a:rect l="T12" t="T13" r="T14" b="T15"/>
              <a:pathLst>
                <a:path w="100" h="87">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32795" name="Freeform 41"/>
            <p:cNvSpPr>
              <a:spLocks/>
            </p:cNvSpPr>
            <p:nvPr/>
          </p:nvSpPr>
          <p:spPr bwMode="auto">
            <a:xfrm>
              <a:off x="3230" y="3258"/>
              <a:ext cx="0" cy="295"/>
            </a:xfrm>
            <a:custGeom>
              <a:avLst/>
              <a:gdLst>
                <a:gd name="T0" fmla="*/ 0 h 295"/>
                <a:gd name="T1" fmla="*/ 294 h 295"/>
                <a:gd name="T2" fmla="*/ 0 60000 65536"/>
                <a:gd name="T3" fmla="*/ 0 60000 65536"/>
                <a:gd name="T4" fmla="*/ 0 h 295"/>
                <a:gd name="T5" fmla="*/ 295 h 295"/>
              </a:gdLst>
              <a:ahLst/>
              <a:cxnLst>
                <a:cxn ang="T2">
                  <a:pos x="0" y="T0"/>
                </a:cxn>
                <a:cxn ang="T3">
                  <a:pos x="0" y="T1"/>
                </a:cxn>
              </a:cxnLst>
              <a:rect l="0" t="T4" r="0" b="T5"/>
              <a:pathLst>
                <a:path h="295">
                  <a:moveTo>
                    <a:pt x="0" y="0"/>
                  </a:moveTo>
                  <a:lnTo>
                    <a:pt x="0" y="294"/>
                  </a:lnTo>
                </a:path>
              </a:pathLst>
            </a:custGeom>
            <a:noFill/>
            <a:ln w="9525">
              <a:solidFill>
                <a:srgbClr val="231F20"/>
              </a:solidFill>
              <a:prstDash val="dash"/>
              <a:round/>
              <a:headEnd/>
              <a:tailEnd/>
            </a:ln>
          </p:spPr>
          <p:txBody>
            <a:bodyPr/>
            <a:lstStyle/>
            <a:p>
              <a:endParaRPr lang="en-US"/>
            </a:p>
          </p:txBody>
        </p:sp>
        <p:sp>
          <p:nvSpPr>
            <p:cNvPr id="32796" name="Freeform 42"/>
            <p:cNvSpPr>
              <a:spLocks/>
            </p:cNvSpPr>
            <p:nvPr/>
          </p:nvSpPr>
          <p:spPr bwMode="auto">
            <a:xfrm>
              <a:off x="3180" y="3538"/>
              <a:ext cx="100" cy="86"/>
            </a:xfrm>
            <a:custGeom>
              <a:avLst/>
              <a:gdLst>
                <a:gd name="T0" fmla="*/ 99 w 100"/>
                <a:gd name="T1" fmla="*/ 0 h 86"/>
                <a:gd name="T2" fmla="*/ 0 w 100"/>
                <a:gd name="T3" fmla="*/ 0 h 86"/>
                <a:gd name="T4" fmla="*/ 49 w 100"/>
                <a:gd name="T5" fmla="*/ 86 h 86"/>
                <a:gd name="T6" fmla="*/ 99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99" y="0"/>
                  </a:moveTo>
                  <a:lnTo>
                    <a:pt x="0" y="0"/>
                  </a:lnTo>
                  <a:lnTo>
                    <a:pt x="49" y="86"/>
                  </a:lnTo>
                  <a:lnTo>
                    <a:pt x="99" y="0"/>
                  </a:lnTo>
                  <a:close/>
                </a:path>
              </a:pathLst>
            </a:custGeom>
            <a:solidFill>
              <a:srgbClr val="231F20"/>
            </a:solidFill>
            <a:ln w="9525">
              <a:noFill/>
              <a:round/>
              <a:headEnd/>
              <a:tailEnd/>
            </a:ln>
          </p:spPr>
          <p:txBody>
            <a:bodyPr/>
            <a:lstStyle/>
            <a:p>
              <a:endParaRPr lang="en-US"/>
            </a:p>
          </p:txBody>
        </p:sp>
        <p:sp>
          <p:nvSpPr>
            <p:cNvPr id="32797" name="Freeform 43"/>
            <p:cNvSpPr>
              <a:spLocks/>
            </p:cNvSpPr>
            <p:nvPr/>
          </p:nvSpPr>
          <p:spPr bwMode="auto">
            <a:xfrm>
              <a:off x="5820" y="3885"/>
              <a:ext cx="409" cy="0"/>
            </a:xfrm>
            <a:custGeom>
              <a:avLst/>
              <a:gdLst>
                <a:gd name="T0" fmla="*/ 0 w 409"/>
                <a:gd name="T1" fmla="*/ 408 w 409"/>
                <a:gd name="T2" fmla="*/ 0 60000 65536"/>
                <a:gd name="T3" fmla="*/ 0 60000 65536"/>
                <a:gd name="T4" fmla="*/ 0 w 409"/>
                <a:gd name="T5" fmla="*/ 409 w 409"/>
              </a:gdLst>
              <a:ahLst/>
              <a:cxnLst>
                <a:cxn ang="T2">
                  <a:pos x="T0" y="0"/>
                </a:cxn>
                <a:cxn ang="T3">
                  <a:pos x="T1" y="0"/>
                </a:cxn>
              </a:cxnLst>
              <a:rect l="T4" t="0" r="T5" b="0"/>
              <a:pathLst>
                <a:path w="409">
                  <a:moveTo>
                    <a:pt x="0" y="0"/>
                  </a:moveTo>
                  <a:lnTo>
                    <a:pt x="408" y="0"/>
                  </a:lnTo>
                </a:path>
              </a:pathLst>
            </a:custGeom>
            <a:noFill/>
            <a:ln w="6350">
              <a:solidFill>
                <a:srgbClr val="231F20"/>
              </a:solidFill>
              <a:round/>
              <a:headEnd/>
              <a:tailEnd/>
            </a:ln>
          </p:spPr>
          <p:txBody>
            <a:bodyPr/>
            <a:lstStyle/>
            <a:p>
              <a:endParaRPr lang="en-US"/>
            </a:p>
          </p:txBody>
        </p:sp>
        <p:sp>
          <p:nvSpPr>
            <p:cNvPr id="31788" name="Rectangle 44"/>
            <p:cNvSpPr>
              <a:spLocks/>
            </p:cNvSpPr>
            <p:nvPr/>
          </p:nvSpPr>
          <p:spPr bwMode="auto">
            <a:xfrm>
              <a:off x="6301" y="3552"/>
              <a:ext cx="1140" cy="665"/>
            </a:xfrm>
            <a:prstGeom prst="rect">
              <a:avLst/>
            </a:prstGeom>
            <a:solidFill>
              <a:schemeClr val="accent3">
                <a:lumMod val="60000"/>
                <a:lumOff val="40000"/>
              </a:schemeClr>
            </a:solidFill>
            <a:ln w="6350">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Order Detail: Product 7</a:t>
              </a:r>
            </a:p>
            <a:p>
              <a:pPr>
                <a:defRPr/>
              </a:pPr>
              <a:endParaRPr lang="en-US" sz="1200" b="1">
                <a:latin typeface="Tahoma" pitchFamily="34" charset="0"/>
                <a:cs typeface="Tahoma" pitchFamily="34" charset="0"/>
              </a:endParaRPr>
            </a:p>
          </p:txBody>
        </p:sp>
        <p:sp>
          <p:nvSpPr>
            <p:cNvPr id="32799" name="Freeform 45"/>
            <p:cNvSpPr>
              <a:spLocks/>
            </p:cNvSpPr>
            <p:nvPr/>
          </p:nvSpPr>
          <p:spPr bwMode="auto">
            <a:xfrm>
              <a:off x="6871" y="4218"/>
              <a:ext cx="0" cy="408"/>
            </a:xfrm>
            <a:custGeom>
              <a:avLst/>
              <a:gdLst>
                <a:gd name="T0" fmla="*/ 0 h 408"/>
                <a:gd name="T1" fmla="*/ 408 h 408"/>
                <a:gd name="T2" fmla="*/ 0 60000 65536"/>
                <a:gd name="T3" fmla="*/ 0 60000 65536"/>
                <a:gd name="T4" fmla="*/ 0 h 408"/>
                <a:gd name="T5" fmla="*/ 408 h 408"/>
              </a:gdLst>
              <a:ahLst/>
              <a:cxnLst>
                <a:cxn ang="T2">
                  <a:pos x="0" y="T0"/>
                </a:cxn>
                <a:cxn ang="T3">
                  <a:pos x="0" y="T1"/>
                </a:cxn>
              </a:cxnLst>
              <a:rect l="0" t="T4" r="0" b="T5"/>
              <a:pathLst>
                <a:path h="408">
                  <a:moveTo>
                    <a:pt x="0" y="0"/>
                  </a:moveTo>
                  <a:lnTo>
                    <a:pt x="0" y="408"/>
                  </a:lnTo>
                </a:path>
              </a:pathLst>
            </a:custGeom>
            <a:noFill/>
            <a:ln w="6350">
              <a:solidFill>
                <a:srgbClr val="231F20"/>
              </a:solidFill>
              <a:round/>
              <a:headEnd/>
              <a:tailEnd/>
            </a:ln>
          </p:spPr>
          <p:txBody>
            <a:bodyPr/>
            <a:lstStyle/>
            <a:p>
              <a:endParaRPr lang="en-US"/>
            </a:p>
          </p:txBody>
        </p:sp>
        <p:sp>
          <p:nvSpPr>
            <p:cNvPr id="31790" name="Rectangle 46"/>
            <p:cNvSpPr>
              <a:spLocks/>
            </p:cNvSpPr>
            <p:nvPr/>
          </p:nvSpPr>
          <p:spPr bwMode="auto">
            <a:xfrm>
              <a:off x="6301" y="4697"/>
              <a:ext cx="1140" cy="665"/>
            </a:xfrm>
            <a:prstGeom prst="rect">
              <a:avLst/>
            </a:prstGeom>
            <a:solidFill>
              <a:schemeClr val="accent3">
                <a:lumMod val="60000"/>
                <a:lumOff val="40000"/>
              </a:schemeClr>
            </a:solidFill>
            <a:ln w="6349">
              <a:solidFill>
                <a:schemeClr val="accent3">
                  <a:lumMod val="75000"/>
                </a:schemeClr>
              </a:solidFill>
              <a:miter lim="800000"/>
              <a:headEnd/>
              <a:tailEnd/>
            </a:ln>
          </p:spPr>
          <p:txBody>
            <a:bodyPr anchor="ctr" anchorCtr="1"/>
            <a:lstStyle/>
            <a:p>
              <a:pPr>
                <a:defRPr/>
              </a:pPr>
              <a:r>
                <a:rPr lang="en-US" sz="1200" b="1">
                  <a:latin typeface="Tahoma" pitchFamily="34" charset="0"/>
                  <a:cs typeface="Tahoma" pitchFamily="34" charset="0"/>
                </a:rPr>
                <a:t>Order Detail: Product 51</a:t>
              </a:r>
            </a:p>
            <a:p>
              <a:pPr>
                <a:defRPr/>
              </a:pPr>
              <a:endParaRPr lang="en-US" sz="1200" b="1">
                <a:latin typeface="Tahoma" pitchFamily="34" charset="0"/>
                <a:cs typeface="Tahoma" pitchFamily="34" charset="0"/>
              </a:endParaRPr>
            </a:p>
          </p:txBody>
        </p:sp>
        <p:sp>
          <p:nvSpPr>
            <p:cNvPr id="32801" name="Freeform 47"/>
            <p:cNvSpPr>
              <a:spLocks/>
            </p:cNvSpPr>
            <p:nvPr/>
          </p:nvSpPr>
          <p:spPr bwMode="auto">
            <a:xfrm>
              <a:off x="6821" y="4611"/>
              <a:ext cx="99" cy="87"/>
            </a:xfrm>
            <a:custGeom>
              <a:avLst/>
              <a:gdLst>
                <a:gd name="T0" fmla="*/ 0 w 99"/>
                <a:gd name="T1" fmla="*/ 0 h 87"/>
                <a:gd name="T2" fmla="*/ 49 w 99"/>
                <a:gd name="T3" fmla="*/ 86 h 87"/>
                <a:gd name="T4" fmla="*/ 99 w 99"/>
                <a:gd name="T5" fmla="*/ 0 h 87"/>
                <a:gd name="T6" fmla="*/ 0 w 99"/>
                <a:gd name="T7" fmla="*/ 0 h 87"/>
                <a:gd name="T8" fmla="*/ 0 60000 65536"/>
                <a:gd name="T9" fmla="*/ 0 60000 65536"/>
                <a:gd name="T10" fmla="*/ 0 60000 65536"/>
                <a:gd name="T11" fmla="*/ 0 60000 65536"/>
                <a:gd name="T12" fmla="*/ 0 w 99"/>
                <a:gd name="T13" fmla="*/ 0 h 87"/>
                <a:gd name="T14" fmla="*/ 99 w 99"/>
                <a:gd name="T15" fmla="*/ 87 h 87"/>
              </a:gdLst>
              <a:ahLst/>
              <a:cxnLst>
                <a:cxn ang="T8">
                  <a:pos x="T0" y="T1"/>
                </a:cxn>
                <a:cxn ang="T9">
                  <a:pos x="T2" y="T3"/>
                </a:cxn>
                <a:cxn ang="T10">
                  <a:pos x="T4" y="T5"/>
                </a:cxn>
                <a:cxn ang="T11">
                  <a:pos x="T6" y="T7"/>
                </a:cxn>
              </a:cxnLst>
              <a:rect l="T12" t="T13" r="T14" b="T15"/>
              <a:pathLst>
                <a:path w="99" h="87">
                  <a:moveTo>
                    <a:pt x="0" y="0"/>
                  </a:moveTo>
                  <a:lnTo>
                    <a:pt x="49" y="86"/>
                  </a:lnTo>
                  <a:lnTo>
                    <a:pt x="99" y="0"/>
                  </a:lnTo>
                  <a:lnTo>
                    <a:pt x="0" y="0"/>
                  </a:lnTo>
                  <a:close/>
                </a:path>
              </a:pathLst>
            </a:custGeom>
            <a:solidFill>
              <a:srgbClr val="231F20"/>
            </a:solidFill>
            <a:ln w="9525">
              <a:noFill/>
              <a:round/>
              <a:headEnd/>
              <a:tailEnd/>
            </a:ln>
          </p:spPr>
          <p:txBody>
            <a:bodyPr/>
            <a:lstStyle/>
            <a:p>
              <a:endParaRPr lang="en-US"/>
            </a:p>
          </p:txBody>
        </p:sp>
        <p:sp>
          <p:nvSpPr>
            <p:cNvPr id="32802" name="Freeform 48"/>
            <p:cNvSpPr>
              <a:spLocks/>
            </p:cNvSpPr>
            <p:nvPr/>
          </p:nvSpPr>
          <p:spPr bwMode="auto">
            <a:xfrm>
              <a:off x="6214" y="3836"/>
              <a:ext cx="86" cy="99"/>
            </a:xfrm>
            <a:custGeom>
              <a:avLst/>
              <a:gdLst>
                <a:gd name="T0" fmla="*/ 0 w 86"/>
                <a:gd name="T1" fmla="*/ 99 h 99"/>
                <a:gd name="T2" fmla="*/ 86 w 86"/>
                <a:gd name="T3" fmla="*/ 49 h 99"/>
                <a:gd name="T4" fmla="*/ 0 w 86"/>
                <a:gd name="T5" fmla="*/ 0 h 99"/>
                <a:gd name="T6" fmla="*/ 0 w 86"/>
                <a:gd name="T7" fmla="*/ 99 h 99"/>
                <a:gd name="T8" fmla="*/ 0 60000 65536"/>
                <a:gd name="T9" fmla="*/ 0 60000 65536"/>
                <a:gd name="T10" fmla="*/ 0 60000 65536"/>
                <a:gd name="T11" fmla="*/ 0 60000 65536"/>
                <a:gd name="T12" fmla="*/ 0 w 86"/>
                <a:gd name="T13" fmla="*/ 0 h 99"/>
                <a:gd name="T14" fmla="*/ 86 w 86"/>
                <a:gd name="T15" fmla="*/ 99 h 99"/>
              </a:gdLst>
              <a:ahLst/>
              <a:cxnLst>
                <a:cxn ang="T8">
                  <a:pos x="T0" y="T1"/>
                </a:cxn>
                <a:cxn ang="T9">
                  <a:pos x="T2" y="T3"/>
                </a:cxn>
                <a:cxn ang="T10">
                  <a:pos x="T4" y="T5"/>
                </a:cxn>
                <a:cxn ang="T11">
                  <a:pos x="T6" y="T7"/>
                </a:cxn>
              </a:cxnLst>
              <a:rect l="T12" t="T13" r="T14" b="T15"/>
              <a:pathLst>
                <a:path w="86" h="99">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32803" name="Freeform 49"/>
            <p:cNvSpPr>
              <a:spLocks/>
            </p:cNvSpPr>
            <p:nvPr/>
          </p:nvSpPr>
          <p:spPr bwMode="auto">
            <a:xfrm>
              <a:off x="5361" y="4289"/>
              <a:ext cx="939" cy="741"/>
            </a:xfrm>
            <a:custGeom>
              <a:avLst/>
              <a:gdLst>
                <a:gd name="T0" fmla="*/ 939 w 939"/>
                <a:gd name="T1" fmla="*/ 740 h 741"/>
                <a:gd name="T2" fmla="*/ 0 w 939"/>
                <a:gd name="T3" fmla="*/ 740 h 741"/>
                <a:gd name="T4" fmla="*/ 0 w 939"/>
                <a:gd name="T5" fmla="*/ 0 h 741"/>
                <a:gd name="T6" fmla="*/ 0 60000 65536"/>
                <a:gd name="T7" fmla="*/ 0 60000 65536"/>
                <a:gd name="T8" fmla="*/ 0 60000 65536"/>
                <a:gd name="T9" fmla="*/ 0 w 939"/>
                <a:gd name="T10" fmla="*/ 0 h 741"/>
                <a:gd name="T11" fmla="*/ 939 w 939"/>
                <a:gd name="T12" fmla="*/ 741 h 741"/>
              </a:gdLst>
              <a:ahLst/>
              <a:cxnLst>
                <a:cxn ang="T6">
                  <a:pos x="T0" y="T1"/>
                </a:cxn>
                <a:cxn ang="T7">
                  <a:pos x="T2" y="T3"/>
                </a:cxn>
                <a:cxn ang="T8">
                  <a:pos x="T4" y="T5"/>
                </a:cxn>
              </a:cxnLst>
              <a:rect l="T9" t="T10" r="T11" b="T12"/>
              <a:pathLst>
                <a:path w="939" h="741">
                  <a:moveTo>
                    <a:pt x="939" y="740"/>
                  </a:moveTo>
                  <a:lnTo>
                    <a:pt x="0" y="740"/>
                  </a:lnTo>
                  <a:lnTo>
                    <a:pt x="0" y="0"/>
                  </a:lnTo>
                </a:path>
              </a:pathLst>
            </a:custGeom>
            <a:noFill/>
            <a:ln w="6350">
              <a:solidFill>
                <a:srgbClr val="231F20"/>
              </a:solidFill>
              <a:round/>
              <a:headEnd/>
              <a:tailEnd/>
            </a:ln>
          </p:spPr>
          <p:txBody>
            <a:bodyPr/>
            <a:lstStyle/>
            <a:p>
              <a:endParaRPr lang="en-US"/>
            </a:p>
          </p:txBody>
        </p:sp>
        <p:sp>
          <p:nvSpPr>
            <p:cNvPr id="32804" name="Freeform 50"/>
            <p:cNvSpPr>
              <a:spLocks/>
            </p:cNvSpPr>
            <p:nvPr/>
          </p:nvSpPr>
          <p:spPr bwMode="auto">
            <a:xfrm>
              <a:off x="5311" y="4218"/>
              <a:ext cx="100" cy="86"/>
            </a:xfrm>
            <a:custGeom>
              <a:avLst/>
              <a:gdLst>
                <a:gd name="T0" fmla="*/ 99 w 100"/>
                <a:gd name="T1" fmla="*/ 86 h 86"/>
                <a:gd name="T2" fmla="*/ 49 w 100"/>
                <a:gd name="T3" fmla="*/ 0 h 86"/>
                <a:gd name="T4" fmla="*/ 0 w 100"/>
                <a:gd name="T5" fmla="*/ 86 h 86"/>
                <a:gd name="T6" fmla="*/ 99 w 100"/>
                <a:gd name="T7" fmla="*/ 86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99" y="86"/>
                  </a:moveTo>
                  <a:lnTo>
                    <a:pt x="49" y="0"/>
                  </a:lnTo>
                  <a:lnTo>
                    <a:pt x="0" y="86"/>
                  </a:lnTo>
                  <a:lnTo>
                    <a:pt x="99" y="86"/>
                  </a:lnTo>
                  <a:close/>
                </a:path>
              </a:pathLst>
            </a:custGeom>
            <a:solidFill>
              <a:srgbClr val="231F20"/>
            </a:solidFill>
            <a:ln w="9525">
              <a:noFill/>
              <a:round/>
              <a:headEnd/>
              <a:tailEnd/>
            </a:ln>
          </p:spPr>
          <p:txBody>
            <a:bodyPr/>
            <a:lstStyle/>
            <a:p>
              <a:endParaRPr lang="en-US"/>
            </a:p>
          </p:txBody>
        </p:sp>
        <p:sp>
          <p:nvSpPr>
            <p:cNvPr id="32805" name="Freeform 51"/>
            <p:cNvSpPr>
              <a:spLocks/>
            </p:cNvSpPr>
            <p:nvPr/>
          </p:nvSpPr>
          <p:spPr bwMode="auto">
            <a:xfrm>
              <a:off x="4030" y="3330"/>
              <a:ext cx="650" cy="566"/>
            </a:xfrm>
            <a:custGeom>
              <a:avLst/>
              <a:gdLst>
                <a:gd name="T0" fmla="*/ 650 w 650"/>
                <a:gd name="T1" fmla="*/ 566 h 566"/>
                <a:gd name="T2" fmla="*/ 0 w 650"/>
                <a:gd name="T3" fmla="*/ 566 h 566"/>
                <a:gd name="T4" fmla="*/ 0 w 650"/>
                <a:gd name="T5" fmla="*/ 0 h 566"/>
                <a:gd name="T6" fmla="*/ 0 60000 65536"/>
                <a:gd name="T7" fmla="*/ 0 60000 65536"/>
                <a:gd name="T8" fmla="*/ 0 60000 65536"/>
                <a:gd name="T9" fmla="*/ 0 w 650"/>
                <a:gd name="T10" fmla="*/ 0 h 566"/>
                <a:gd name="T11" fmla="*/ 650 w 650"/>
                <a:gd name="T12" fmla="*/ 566 h 566"/>
              </a:gdLst>
              <a:ahLst/>
              <a:cxnLst>
                <a:cxn ang="T6">
                  <a:pos x="T0" y="T1"/>
                </a:cxn>
                <a:cxn ang="T7">
                  <a:pos x="T2" y="T3"/>
                </a:cxn>
                <a:cxn ang="T8">
                  <a:pos x="T4" y="T5"/>
                </a:cxn>
              </a:cxnLst>
              <a:rect l="T9" t="T10" r="T11" b="T12"/>
              <a:pathLst>
                <a:path w="650" h="566">
                  <a:moveTo>
                    <a:pt x="650" y="566"/>
                  </a:moveTo>
                  <a:lnTo>
                    <a:pt x="0" y="566"/>
                  </a:lnTo>
                  <a:lnTo>
                    <a:pt x="0" y="0"/>
                  </a:lnTo>
                </a:path>
              </a:pathLst>
            </a:custGeom>
            <a:noFill/>
            <a:ln w="9525">
              <a:solidFill>
                <a:srgbClr val="231F20"/>
              </a:solidFill>
              <a:prstDash val="dash"/>
              <a:round/>
              <a:headEnd/>
              <a:tailEnd/>
            </a:ln>
          </p:spPr>
          <p:txBody>
            <a:bodyPr/>
            <a:lstStyle/>
            <a:p>
              <a:endParaRPr lang="en-US"/>
            </a:p>
          </p:txBody>
        </p:sp>
        <p:sp>
          <p:nvSpPr>
            <p:cNvPr id="32806" name="Freeform 52"/>
            <p:cNvSpPr>
              <a:spLocks/>
            </p:cNvSpPr>
            <p:nvPr/>
          </p:nvSpPr>
          <p:spPr bwMode="auto">
            <a:xfrm>
              <a:off x="3980" y="3258"/>
              <a:ext cx="100" cy="86"/>
            </a:xfrm>
            <a:custGeom>
              <a:avLst/>
              <a:gdLst>
                <a:gd name="T0" fmla="*/ 99 w 100"/>
                <a:gd name="T1" fmla="*/ 86 h 86"/>
                <a:gd name="T2" fmla="*/ 49 w 100"/>
                <a:gd name="T3" fmla="*/ 0 h 86"/>
                <a:gd name="T4" fmla="*/ 0 w 100"/>
                <a:gd name="T5" fmla="*/ 86 h 86"/>
                <a:gd name="T6" fmla="*/ 99 w 100"/>
                <a:gd name="T7" fmla="*/ 86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99" y="86"/>
                  </a:moveTo>
                  <a:lnTo>
                    <a:pt x="49" y="0"/>
                  </a:lnTo>
                  <a:lnTo>
                    <a:pt x="0" y="86"/>
                  </a:lnTo>
                  <a:lnTo>
                    <a:pt x="99" y="86"/>
                  </a:lnTo>
                  <a:close/>
                </a:path>
              </a:pathLst>
            </a:custGeom>
            <a:solidFill>
              <a:srgbClr val="231F20"/>
            </a:solidFill>
            <a:ln w="9525">
              <a:noFill/>
              <a:round/>
              <a:headEnd/>
              <a:tailEnd/>
            </a:ln>
          </p:spPr>
          <p:txBody>
            <a:bodyPr/>
            <a:lstStyle/>
            <a:p>
              <a:endParaRPr lang="en-US"/>
            </a:p>
          </p:txBody>
        </p:sp>
        <p:sp>
          <p:nvSpPr>
            <p:cNvPr id="32807" name="Freeform 53"/>
            <p:cNvSpPr>
              <a:spLocks/>
            </p:cNvSpPr>
            <p:nvPr/>
          </p:nvSpPr>
          <p:spPr bwMode="auto">
            <a:xfrm>
              <a:off x="4030" y="2156"/>
              <a:ext cx="578" cy="438"/>
            </a:xfrm>
            <a:custGeom>
              <a:avLst/>
              <a:gdLst>
                <a:gd name="T0" fmla="*/ 578 w 578"/>
                <a:gd name="T1" fmla="*/ 0 h 438"/>
                <a:gd name="T2" fmla="*/ 0 w 578"/>
                <a:gd name="T3" fmla="*/ 0 h 438"/>
                <a:gd name="T4" fmla="*/ 0 w 578"/>
                <a:gd name="T5" fmla="*/ 438 h 438"/>
                <a:gd name="T6" fmla="*/ 0 60000 65536"/>
                <a:gd name="T7" fmla="*/ 0 60000 65536"/>
                <a:gd name="T8" fmla="*/ 0 60000 65536"/>
                <a:gd name="T9" fmla="*/ 0 w 578"/>
                <a:gd name="T10" fmla="*/ 0 h 438"/>
                <a:gd name="T11" fmla="*/ 578 w 578"/>
                <a:gd name="T12" fmla="*/ 438 h 438"/>
              </a:gdLst>
              <a:ahLst/>
              <a:cxnLst>
                <a:cxn ang="T6">
                  <a:pos x="T0" y="T1"/>
                </a:cxn>
                <a:cxn ang="T7">
                  <a:pos x="T2" y="T3"/>
                </a:cxn>
                <a:cxn ang="T8">
                  <a:pos x="T4" y="T5"/>
                </a:cxn>
              </a:cxnLst>
              <a:rect l="T9" t="T10" r="T11" b="T12"/>
              <a:pathLst>
                <a:path w="578" h="438">
                  <a:moveTo>
                    <a:pt x="578" y="0"/>
                  </a:moveTo>
                  <a:lnTo>
                    <a:pt x="0" y="0"/>
                  </a:lnTo>
                  <a:lnTo>
                    <a:pt x="0" y="438"/>
                  </a:lnTo>
                </a:path>
              </a:pathLst>
            </a:custGeom>
            <a:noFill/>
            <a:ln w="9525">
              <a:solidFill>
                <a:srgbClr val="231F20"/>
              </a:solidFill>
              <a:prstDash val="dash"/>
              <a:round/>
              <a:headEnd/>
              <a:tailEnd/>
            </a:ln>
          </p:spPr>
          <p:txBody>
            <a:bodyPr/>
            <a:lstStyle/>
            <a:p>
              <a:endParaRPr lang="en-US"/>
            </a:p>
          </p:txBody>
        </p:sp>
        <p:sp>
          <p:nvSpPr>
            <p:cNvPr id="32808" name="Freeform 54"/>
            <p:cNvSpPr>
              <a:spLocks/>
            </p:cNvSpPr>
            <p:nvPr/>
          </p:nvSpPr>
          <p:spPr bwMode="auto">
            <a:xfrm>
              <a:off x="4594" y="2106"/>
              <a:ext cx="86" cy="100"/>
            </a:xfrm>
            <a:custGeom>
              <a:avLst/>
              <a:gdLst>
                <a:gd name="T0" fmla="*/ 0 w 86"/>
                <a:gd name="T1" fmla="*/ 99 h 100"/>
                <a:gd name="T2" fmla="*/ 86 w 86"/>
                <a:gd name="T3" fmla="*/ 49 h 100"/>
                <a:gd name="T4" fmla="*/ 0 w 86"/>
                <a:gd name="T5" fmla="*/ 0 h 100"/>
                <a:gd name="T6" fmla="*/ 0 w 86"/>
                <a:gd name="T7" fmla="*/ 99 h 100"/>
                <a:gd name="T8" fmla="*/ 0 60000 65536"/>
                <a:gd name="T9" fmla="*/ 0 60000 65536"/>
                <a:gd name="T10" fmla="*/ 0 60000 65536"/>
                <a:gd name="T11" fmla="*/ 0 60000 65536"/>
                <a:gd name="T12" fmla="*/ 0 w 86"/>
                <a:gd name="T13" fmla="*/ 0 h 100"/>
                <a:gd name="T14" fmla="*/ 86 w 86"/>
                <a:gd name="T15" fmla="*/ 100 h 100"/>
              </a:gdLst>
              <a:ahLst/>
              <a:cxnLst>
                <a:cxn ang="T8">
                  <a:pos x="T0" y="T1"/>
                </a:cxn>
                <a:cxn ang="T9">
                  <a:pos x="T2" y="T3"/>
                </a:cxn>
                <a:cxn ang="T10">
                  <a:pos x="T4" y="T5"/>
                </a:cxn>
                <a:cxn ang="T11">
                  <a:pos x="T6" y="T7"/>
                </a:cxn>
              </a:cxnLst>
              <a:rect l="T12" t="T13" r="T14" b="T15"/>
              <a:pathLst>
                <a:path w="86" h="100">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sp>
          <p:nvSpPr>
            <p:cNvPr id="32809" name="Freeform 55"/>
            <p:cNvSpPr>
              <a:spLocks/>
            </p:cNvSpPr>
            <p:nvPr/>
          </p:nvSpPr>
          <p:spPr bwMode="auto">
            <a:xfrm>
              <a:off x="2618" y="1766"/>
              <a:ext cx="1990" cy="3434"/>
            </a:xfrm>
            <a:custGeom>
              <a:avLst/>
              <a:gdLst>
                <a:gd name="T0" fmla="*/ 1990 w 1990"/>
                <a:gd name="T1" fmla="*/ 0 h 3434"/>
                <a:gd name="T2" fmla="*/ 0 w 1990"/>
                <a:gd name="T3" fmla="*/ 0 h 3434"/>
                <a:gd name="T4" fmla="*/ 0 w 1990"/>
                <a:gd name="T5" fmla="*/ 3433 h 3434"/>
                <a:gd name="T6" fmla="*/ 0 60000 65536"/>
                <a:gd name="T7" fmla="*/ 0 60000 65536"/>
                <a:gd name="T8" fmla="*/ 0 60000 65536"/>
                <a:gd name="T9" fmla="*/ 0 w 1990"/>
                <a:gd name="T10" fmla="*/ 0 h 3434"/>
                <a:gd name="T11" fmla="*/ 1990 w 1990"/>
                <a:gd name="T12" fmla="*/ 3434 h 3434"/>
              </a:gdLst>
              <a:ahLst/>
              <a:cxnLst>
                <a:cxn ang="T6">
                  <a:pos x="T0" y="T1"/>
                </a:cxn>
                <a:cxn ang="T7">
                  <a:pos x="T2" y="T3"/>
                </a:cxn>
                <a:cxn ang="T8">
                  <a:pos x="T4" y="T5"/>
                </a:cxn>
              </a:cxnLst>
              <a:rect l="T9" t="T10" r="T11" b="T12"/>
              <a:pathLst>
                <a:path w="1990" h="3434">
                  <a:moveTo>
                    <a:pt x="1990" y="0"/>
                  </a:moveTo>
                  <a:lnTo>
                    <a:pt x="0" y="0"/>
                  </a:lnTo>
                  <a:lnTo>
                    <a:pt x="0" y="3433"/>
                  </a:lnTo>
                </a:path>
              </a:pathLst>
            </a:custGeom>
            <a:noFill/>
            <a:ln w="6350">
              <a:solidFill>
                <a:srgbClr val="231F20"/>
              </a:solidFill>
              <a:prstDash val="dash"/>
              <a:round/>
              <a:headEnd/>
              <a:tailEnd/>
            </a:ln>
          </p:spPr>
          <p:txBody>
            <a:bodyPr/>
            <a:lstStyle/>
            <a:p>
              <a:endParaRPr lang="en-US"/>
            </a:p>
          </p:txBody>
        </p:sp>
        <p:sp>
          <p:nvSpPr>
            <p:cNvPr id="32810" name="Freeform 56"/>
            <p:cNvSpPr>
              <a:spLocks/>
            </p:cNvSpPr>
            <p:nvPr/>
          </p:nvSpPr>
          <p:spPr bwMode="auto">
            <a:xfrm>
              <a:off x="4594" y="1717"/>
              <a:ext cx="86" cy="99"/>
            </a:xfrm>
            <a:custGeom>
              <a:avLst/>
              <a:gdLst>
                <a:gd name="T0" fmla="*/ 0 w 86"/>
                <a:gd name="T1" fmla="*/ 99 h 99"/>
                <a:gd name="T2" fmla="*/ 86 w 86"/>
                <a:gd name="T3" fmla="*/ 49 h 99"/>
                <a:gd name="T4" fmla="*/ 0 w 86"/>
                <a:gd name="T5" fmla="*/ 0 h 99"/>
                <a:gd name="T6" fmla="*/ 0 w 86"/>
                <a:gd name="T7" fmla="*/ 99 h 99"/>
                <a:gd name="T8" fmla="*/ 0 60000 65536"/>
                <a:gd name="T9" fmla="*/ 0 60000 65536"/>
                <a:gd name="T10" fmla="*/ 0 60000 65536"/>
                <a:gd name="T11" fmla="*/ 0 60000 65536"/>
                <a:gd name="T12" fmla="*/ 0 w 86"/>
                <a:gd name="T13" fmla="*/ 0 h 99"/>
                <a:gd name="T14" fmla="*/ 86 w 86"/>
                <a:gd name="T15" fmla="*/ 99 h 99"/>
              </a:gdLst>
              <a:ahLst/>
              <a:cxnLst>
                <a:cxn ang="T8">
                  <a:pos x="T0" y="T1"/>
                </a:cxn>
                <a:cxn ang="T9">
                  <a:pos x="T2" y="T3"/>
                </a:cxn>
                <a:cxn ang="T10">
                  <a:pos x="T4" y="T5"/>
                </a:cxn>
                <a:cxn ang="T11">
                  <a:pos x="T6" y="T7"/>
                </a:cxn>
              </a:cxnLst>
              <a:rect l="T12" t="T13" r="T14" b="T15"/>
              <a:pathLst>
                <a:path w="86" h="99">
                  <a:moveTo>
                    <a:pt x="0" y="99"/>
                  </a:moveTo>
                  <a:lnTo>
                    <a:pt x="86" y="49"/>
                  </a:lnTo>
                  <a:lnTo>
                    <a:pt x="0" y="0"/>
                  </a:lnTo>
                  <a:lnTo>
                    <a:pt x="0" y="99"/>
                  </a:lnTo>
                  <a:close/>
                </a:path>
              </a:pathLst>
            </a:custGeom>
            <a:solidFill>
              <a:srgbClr val="231F20"/>
            </a:solidFill>
            <a:ln w="9525">
              <a:noFill/>
              <a:round/>
              <a:headEnd/>
              <a:tailEnd/>
            </a:ln>
          </p:spPr>
          <p:txBody>
            <a:bodyPr/>
            <a:lstStyle/>
            <a:p>
              <a:endParaRPr lang="en-US"/>
            </a:p>
          </p:txBody>
        </p:sp>
      </p:grpSp>
    </p:spTree>
    <p:extLst>
      <p:ext uri="{BB962C8B-B14F-4D97-AF65-F5344CB8AC3E}">
        <p14:creationId xmlns:p14="http://schemas.microsoft.com/office/powerpoint/2010/main" val="231476738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itle 4"/>
          <p:cNvSpPr>
            <a:spLocks noGrp="1"/>
          </p:cNvSpPr>
          <p:nvPr>
            <p:ph type="title"/>
          </p:nvPr>
        </p:nvSpPr>
        <p:spPr/>
        <p:txBody>
          <a:bodyPr/>
          <a:lstStyle/>
          <a:p>
            <a:r>
              <a:rPr lang="en-US" smtClean="0"/>
              <a:t>Mô hình dữ liệu mạng</a:t>
            </a:r>
          </a:p>
        </p:txBody>
      </p:sp>
      <p:sp>
        <p:nvSpPr>
          <p:cNvPr id="33794" name="Content Placeholder 1"/>
          <p:cNvSpPr>
            <a:spLocks noGrp="1"/>
          </p:cNvSpPr>
          <p:nvPr>
            <p:ph idx="1"/>
          </p:nvPr>
        </p:nvSpPr>
        <p:spPr>
          <a:xfrm>
            <a:off x="457200" y="1524000"/>
            <a:ext cx="8229600" cy="4602163"/>
          </a:xfrm>
        </p:spPr>
        <p:txBody>
          <a:bodyPr/>
          <a:lstStyle/>
          <a:p>
            <a:pPr>
              <a:lnSpc>
                <a:spcPct val="150000"/>
              </a:lnSpc>
              <a:buFontTx/>
              <a:buBlip>
                <a:blip r:embed="rId3"/>
              </a:buBlip>
            </a:pPr>
            <a:r>
              <a:rPr lang="en-US" sz="2400" smtClean="0">
                <a:solidFill>
                  <a:srgbClr val="953735"/>
                </a:solidFill>
              </a:rPr>
              <a:t>Tính chất:</a:t>
            </a:r>
          </a:p>
          <a:p>
            <a:pPr lvl="1">
              <a:lnSpc>
                <a:spcPct val="150000"/>
              </a:lnSpc>
              <a:buFontTx/>
              <a:buBlip>
                <a:blip r:embed="rId4"/>
              </a:buBlip>
            </a:pPr>
            <a:r>
              <a:rPr lang="en-US" sz="2000" smtClean="0"/>
              <a:t>Ưu điểm:</a:t>
            </a:r>
          </a:p>
          <a:p>
            <a:pPr lvl="2">
              <a:lnSpc>
                <a:spcPct val="150000"/>
              </a:lnSpc>
              <a:buFontTx/>
              <a:buBlip>
                <a:blip r:embed="rId5"/>
              </a:buBlip>
            </a:pPr>
            <a:r>
              <a:rPr lang="en-US" sz="1800" smtClean="0"/>
              <a:t>Dễ biểu diễn mô hình</a:t>
            </a:r>
          </a:p>
          <a:p>
            <a:pPr lvl="2">
              <a:lnSpc>
                <a:spcPct val="150000"/>
              </a:lnSpc>
              <a:buFontTx/>
              <a:buBlip>
                <a:blip r:embed="rId5"/>
              </a:buBlip>
            </a:pPr>
            <a:r>
              <a:rPr lang="en-US" sz="1800" smtClean="0"/>
              <a:t>Diễn đạt được các liên hệ dữ liệu phức tạp</a:t>
            </a:r>
          </a:p>
          <a:p>
            <a:pPr lvl="1">
              <a:lnSpc>
                <a:spcPct val="150000"/>
              </a:lnSpc>
              <a:buFontTx/>
              <a:buBlip>
                <a:blip r:embed="rId4"/>
              </a:buBlip>
            </a:pPr>
            <a:r>
              <a:rPr lang="en-US" sz="2000" smtClean="0"/>
              <a:t>Nhược điểm:</a:t>
            </a:r>
          </a:p>
          <a:p>
            <a:pPr lvl="2">
              <a:lnSpc>
                <a:spcPct val="150000"/>
              </a:lnSpc>
              <a:buFontTx/>
              <a:buBlip>
                <a:blip r:embed="rId5"/>
              </a:buBlip>
            </a:pPr>
            <a:r>
              <a:rPr lang="en-US" sz="1800" smtClean="0"/>
              <a:t>Truy xuất chậm</a:t>
            </a:r>
          </a:p>
          <a:p>
            <a:pPr lvl="2">
              <a:lnSpc>
                <a:spcPct val="150000"/>
              </a:lnSpc>
              <a:buFontTx/>
              <a:buBlip>
                <a:blip r:embed="rId5"/>
              </a:buBlip>
            </a:pPr>
            <a:r>
              <a:rPr lang="en-US" sz="1800" smtClean="0"/>
              <a:t>Không thích hợp với các CSDL có quy mô lớn</a:t>
            </a: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58A1DAE5-21C9-4195-B730-3BBC28E5F557}" type="slidenum">
              <a:rPr lang="en-US" smtClean="0"/>
              <a:pPr>
                <a:defRPr/>
              </a:pPr>
              <a:t>21</a:t>
            </a:fld>
            <a:endParaRPr lang="en-US"/>
          </a:p>
        </p:txBody>
      </p:sp>
    </p:spTree>
    <p:extLst>
      <p:ext uri="{BB962C8B-B14F-4D97-AF65-F5344CB8AC3E}">
        <p14:creationId xmlns:p14="http://schemas.microsoft.com/office/powerpoint/2010/main" val="37258070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a:t>
            </a:r>
            <a:r>
              <a:rPr lang="en-US" dirty="0" err="1" smtClean="0"/>
              <a:t>csdl</a:t>
            </a:r>
            <a:r>
              <a:rPr lang="en-US" dirty="0" smtClean="0"/>
              <a:t> </a:t>
            </a:r>
            <a:r>
              <a:rPr lang="en-US" dirty="0" err="1" smtClean="0"/>
              <a:t>quan</a:t>
            </a:r>
            <a:r>
              <a:rPr lang="en-US" dirty="0" smtClean="0"/>
              <a:t> </a:t>
            </a:r>
            <a:r>
              <a:rPr lang="en-US" dirty="0" err="1" smtClean="0"/>
              <a:t>hệ</a:t>
            </a:r>
            <a:endParaRPr lang="en-US"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database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vào</a:t>
            </a:r>
            <a:r>
              <a:rPr lang="en-US" dirty="0" smtClean="0"/>
              <a:t> </a:t>
            </a:r>
            <a:r>
              <a:rPr lang="en-US" dirty="0" err="1" smtClean="0"/>
              <a:t>các</a:t>
            </a:r>
            <a:r>
              <a:rPr lang="en-US" dirty="0" smtClean="0"/>
              <a:t> </a:t>
            </a:r>
            <a:r>
              <a:rPr lang="en-US" dirty="0" err="1" smtClean="0"/>
              <a:t>bảng</a:t>
            </a:r>
            <a:endParaRPr lang="en-US" dirty="0"/>
          </a:p>
        </p:txBody>
      </p:sp>
      <p:pic>
        <p:nvPicPr>
          <p:cNvPr id="4" name="Picture 2"/>
          <p:cNvPicPr>
            <a:picLocks noChangeAspect="1" noChangeArrowheads="1"/>
          </p:cNvPicPr>
          <p:nvPr/>
        </p:nvPicPr>
        <p:blipFill>
          <a:blip r:embed="rId2"/>
          <a:srcRect/>
          <a:stretch>
            <a:fillRect/>
          </a:stretch>
        </p:blipFill>
        <p:spPr bwMode="auto">
          <a:xfrm>
            <a:off x="2514600" y="2362200"/>
            <a:ext cx="4010025" cy="3486150"/>
          </a:xfrm>
          <a:prstGeom prst="rect">
            <a:avLst/>
          </a:prstGeom>
          <a:noFill/>
          <a:ln w="9525">
            <a:noFill/>
            <a:miter lim="800000"/>
            <a:headEnd/>
            <a:tailEnd/>
          </a:ln>
          <a:effectLst/>
        </p:spPr>
      </p:pic>
    </p:spTree>
    <p:extLst>
      <p:ext uri="{BB962C8B-B14F-4D97-AF65-F5344CB8AC3E}">
        <p14:creationId xmlns:p14="http://schemas.microsoft.com/office/powerpoint/2010/main" val="20443668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csdl</a:t>
            </a:r>
            <a:r>
              <a:rPr lang="en-US" dirty="0"/>
              <a:t> </a:t>
            </a:r>
            <a:r>
              <a:rPr lang="en-US" dirty="0" err="1"/>
              <a:t>quan</a:t>
            </a:r>
            <a:r>
              <a:rPr lang="en-US" dirty="0"/>
              <a:t> </a:t>
            </a:r>
            <a:r>
              <a:rPr lang="en-US" dirty="0" err="1"/>
              <a:t>hệ</a:t>
            </a:r>
            <a:endParaRPr lang="en-US" dirty="0"/>
          </a:p>
        </p:txBody>
      </p:sp>
      <p:sp>
        <p:nvSpPr>
          <p:cNvPr id="3" name="Content Placeholder 2"/>
          <p:cNvSpPr>
            <a:spLocks noGrp="1"/>
          </p:cNvSpPr>
          <p:nvPr>
            <p:ph idx="1"/>
          </p:nvPr>
        </p:nvSpPr>
        <p:spPr/>
        <p:txBody>
          <a:bodyPr/>
          <a:lstStyle/>
          <a:p>
            <a:pPr>
              <a:lnSpc>
                <a:spcPct val="150000"/>
              </a:lnSpc>
              <a:buFontTx/>
              <a:buBlip>
                <a:blip r:embed="rId2"/>
              </a:buBlip>
            </a:pPr>
            <a:r>
              <a:rPr lang="en-US" sz="2000" dirty="0" err="1" smtClean="0">
                <a:solidFill>
                  <a:srgbClr val="953735"/>
                </a:solidFill>
              </a:rPr>
              <a:t>Dữ</a:t>
            </a:r>
            <a:r>
              <a:rPr lang="en-US" sz="2000" dirty="0" smtClean="0">
                <a:solidFill>
                  <a:srgbClr val="953735"/>
                </a:solidFill>
              </a:rPr>
              <a:t> </a:t>
            </a:r>
            <a:r>
              <a:rPr lang="en-US" sz="2000" dirty="0" err="1">
                <a:solidFill>
                  <a:srgbClr val="953735"/>
                </a:solidFill>
              </a:rPr>
              <a:t>liệu</a:t>
            </a:r>
            <a:r>
              <a:rPr lang="en-US" sz="2000" dirty="0">
                <a:solidFill>
                  <a:srgbClr val="953735"/>
                </a:solidFill>
              </a:rPr>
              <a:t> </a:t>
            </a:r>
            <a:r>
              <a:rPr lang="en-US" sz="2000" dirty="0" err="1">
                <a:solidFill>
                  <a:srgbClr val="953735"/>
                </a:solidFill>
              </a:rPr>
              <a:t>được</a:t>
            </a:r>
            <a:r>
              <a:rPr lang="en-US" sz="2000" dirty="0">
                <a:solidFill>
                  <a:srgbClr val="953735"/>
                </a:solidFill>
              </a:rPr>
              <a:t> </a:t>
            </a:r>
            <a:r>
              <a:rPr lang="en-US" sz="2000" dirty="0" err="1">
                <a:solidFill>
                  <a:srgbClr val="953735"/>
                </a:solidFill>
              </a:rPr>
              <a:t>biểu</a:t>
            </a:r>
            <a:r>
              <a:rPr lang="en-US" sz="2000" dirty="0">
                <a:solidFill>
                  <a:srgbClr val="953735"/>
                </a:solidFill>
              </a:rPr>
              <a:t> </a:t>
            </a:r>
            <a:r>
              <a:rPr lang="en-US" sz="2000" dirty="0" err="1">
                <a:solidFill>
                  <a:srgbClr val="953735"/>
                </a:solidFill>
              </a:rPr>
              <a:t>diễn</a:t>
            </a:r>
            <a:r>
              <a:rPr lang="en-US" sz="2000" dirty="0">
                <a:solidFill>
                  <a:srgbClr val="953735"/>
                </a:solidFill>
              </a:rPr>
              <a:t> </a:t>
            </a:r>
            <a:r>
              <a:rPr lang="en-US" sz="2000" dirty="0" err="1">
                <a:solidFill>
                  <a:srgbClr val="953735"/>
                </a:solidFill>
              </a:rPr>
              <a:t>dưới</a:t>
            </a:r>
            <a:r>
              <a:rPr lang="en-US" sz="2000" dirty="0">
                <a:solidFill>
                  <a:srgbClr val="953735"/>
                </a:solidFill>
              </a:rPr>
              <a:t> </a:t>
            </a:r>
            <a:r>
              <a:rPr lang="en-US" sz="2000" dirty="0" err="1">
                <a:solidFill>
                  <a:srgbClr val="953735"/>
                </a:solidFill>
              </a:rPr>
              <a:t>dạng</a:t>
            </a:r>
            <a:r>
              <a:rPr lang="en-US" sz="2000" dirty="0">
                <a:solidFill>
                  <a:srgbClr val="953735"/>
                </a:solidFill>
              </a:rPr>
              <a:t> </a:t>
            </a:r>
            <a:r>
              <a:rPr lang="en-US" sz="2000" dirty="0" err="1">
                <a:solidFill>
                  <a:srgbClr val="953735"/>
                </a:solidFill>
              </a:rPr>
              <a:t>bảng</a:t>
            </a:r>
            <a:r>
              <a:rPr lang="en-US" sz="2000" dirty="0">
                <a:solidFill>
                  <a:srgbClr val="953735"/>
                </a:solidFill>
              </a:rPr>
              <a:t> </a:t>
            </a:r>
            <a:r>
              <a:rPr lang="en-US" sz="2000" dirty="0" err="1">
                <a:solidFill>
                  <a:srgbClr val="953735"/>
                </a:solidFill>
              </a:rPr>
              <a:t>với</a:t>
            </a:r>
            <a:r>
              <a:rPr lang="en-US" sz="2000" dirty="0">
                <a:solidFill>
                  <a:srgbClr val="953735"/>
                </a:solidFill>
              </a:rPr>
              <a:t> </a:t>
            </a:r>
            <a:r>
              <a:rPr lang="en-US" sz="2000" dirty="0" err="1">
                <a:solidFill>
                  <a:srgbClr val="953735"/>
                </a:solidFill>
              </a:rPr>
              <a:t>các</a:t>
            </a:r>
            <a:r>
              <a:rPr lang="en-US" sz="2000" dirty="0">
                <a:solidFill>
                  <a:srgbClr val="953735"/>
                </a:solidFill>
              </a:rPr>
              <a:t> </a:t>
            </a:r>
            <a:r>
              <a:rPr lang="en-US" sz="2000" dirty="0" err="1">
                <a:solidFill>
                  <a:srgbClr val="953735"/>
                </a:solidFill>
              </a:rPr>
              <a:t>hàng</a:t>
            </a:r>
            <a:r>
              <a:rPr lang="en-US" sz="2000" dirty="0">
                <a:solidFill>
                  <a:srgbClr val="953735"/>
                </a:solidFill>
              </a:rPr>
              <a:t> </a:t>
            </a:r>
            <a:r>
              <a:rPr lang="en-US" sz="2000" dirty="0" err="1">
                <a:solidFill>
                  <a:srgbClr val="953735"/>
                </a:solidFill>
              </a:rPr>
              <a:t>và</a:t>
            </a:r>
            <a:r>
              <a:rPr lang="en-US" sz="2000" dirty="0">
                <a:solidFill>
                  <a:srgbClr val="953735"/>
                </a:solidFill>
              </a:rPr>
              <a:t> </a:t>
            </a:r>
            <a:r>
              <a:rPr lang="en-US" sz="2000" dirty="0" err="1">
                <a:solidFill>
                  <a:srgbClr val="953735"/>
                </a:solidFill>
              </a:rPr>
              <a:t>các</a:t>
            </a:r>
            <a:r>
              <a:rPr lang="en-US" sz="2000" dirty="0">
                <a:solidFill>
                  <a:srgbClr val="953735"/>
                </a:solidFill>
              </a:rPr>
              <a:t> </a:t>
            </a:r>
            <a:r>
              <a:rPr lang="en-US" sz="2000" dirty="0" err="1">
                <a:solidFill>
                  <a:srgbClr val="953735"/>
                </a:solidFill>
              </a:rPr>
              <a:t>cột</a:t>
            </a:r>
            <a:r>
              <a:rPr lang="en-US" sz="2000" dirty="0">
                <a:solidFill>
                  <a:srgbClr val="953735"/>
                </a:solidFill>
              </a:rPr>
              <a:t>:</a:t>
            </a:r>
          </a:p>
          <a:p>
            <a:pPr lvl="1">
              <a:lnSpc>
                <a:spcPct val="150000"/>
              </a:lnSpc>
              <a:buFontTx/>
              <a:buBlip>
                <a:blip r:embed="rId3"/>
              </a:buBlip>
            </a:pPr>
            <a:r>
              <a:rPr lang="en-US" sz="1800" dirty="0"/>
              <a:t>CSDL </a:t>
            </a:r>
            <a:r>
              <a:rPr lang="en-US" sz="1800" dirty="0" err="1"/>
              <a:t>là</a:t>
            </a:r>
            <a:r>
              <a:rPr lang="en-US" sz="1800" dirty="0"/>
              <a:t> </a:t>
            </a:r>
            <a:r>
              <a:rPr lang="en-US" sz="1800" dirty="0" err="1"/>
              <a:t>tập</a:t>
            </a:r>
            <a:r>
              <a:rPr lang="en-US" sz="1800" dirty="0"/>
              <a:t> </a:t>
            </a:r>
            <a:r>
              <a:rPr lang="en-US" sz="1800" dirty="0" err="1"/>
              <a:t>hợp</a:t>
            </a:r>
            <a:r>
              <a:rPr lang="en-US" sz="1800" dirty="0"/>
              <a:t> </a:t>
            </a:r>
            <a:r>
              <a:rPr lang="en-US" sz="1800" dirty="0" err="1"/>
              <a:t>các</a:t>
            </a:r>
            <a:r>
              <a:rPr lang="en-US" sz="1800" dirty="0"/>
              <a:t> </a:t>
            </a:r>
            <a:r>
              <a:rPr lang="en-US" sz="1800" dirty="0" err="1"/>
              <a:t>bảng</a:t>
            </a:r>
            <a:r>
              <a:rPr lang="en-US" sz="1800" dirty="0"/>
              <a:t> (</a:t>
            </a:r>
            <a:r>
              <a:rPr lang="en-US" sz="1800" dirty="0" err="1"/>
              <a:t>còn</a:t>
            </a:r>
            <a:r>
              <a:rPr lang="en-US" sz="1800" dirty="0"/>
              <a:t> </a:t>
            </a:r>
            <a:r>
              <a:rPr lang="en-US" sz="1800" dirty="0" err="1"/>
              <a:t>gọi</a:t>
            </a:r>
            <a:r>
              <a:rPr lang="en-US" sz="1800" dirty="0"/>
              <a:t> </a:t>
            </a:r>
            <a:r>
              <a:rPr lang="en-US" sz="1800" dirty="0" err="1"/>
              <a:t>là</a:t>
            </a:r>
            <a:r>
              <a:rPr lang="en-US" sz="1800" dirty="0"/>
              <a:t> </a:t>
            </a:r>
            <a:r>
              <a:rPr lang="en-US" sz="1800" dirty="0" err="1"/>
              <a:t>quan</a:t>
            </a:r>
            <a:r>
              <a:rPr lang="en-US" sz="1800" dirty="0"/>
              <a:t> </a:t>
            </a:r>
            <a:r>
              <a:rPr lang="en-US" sz="1800" dirty="0" err="1"/>
              <a:t>hệ</a:t>
            </a:r>
            <a:r>
              <a:rPr lang="en-US" sz="1800" dirty="0"/>
              <a:t>)</a:t>
            </a:r>
          </a:p>
          <a:p>
            <a:pPr lvl="1">
              <a:lnSpc>
                <a:spcPct val="150000"/>
              </a:lnSpc>
              <a:buFontTx/>
              <a:buBlip>
                <a:blip r:embed="rId3"/>
              </a:buBlip>
            </a:pPr>
            <a:r>
              <a:rPr lang="en-US" sz="1800" dirty="0" err="1"/>
              <a:t>Mỗi</a:t>
            </a:r>
            <a:r>
              <a:rPr lang="en-US" sz="1800" dirty="0"/>
              <a:t> </a:t>
            </a:r>
            <a:r>
              <a:rPr lang="en-US" sz="1800" dirty="0" err="1"/>
              <a:t>hàng</a:t>
            </a:r>
            <a:r>
              <a:rPr lang="en-US" sz="1800" dirty="0"/>
              <a:t> </a:t>
            </a:r>
            <a:r>
              <a:rPr lang="en-US" sz="1800" dirty="0" err="1"/>
              <a:t>là</a:t>
            </a:r>
            <a:r>
              <a:rPr lang="en-US" sz="1800" dirty="0"/>
              <a:t> </a:t>
            </a:r>
            <a:r>
              <a:rPr lang="en-US" sz="1800" dirty="0" err="1"/>
              <a:t>một</a:t>
            </a:r>
            <a:r>
              <a:rPr lang="en-US" sz="1800" dirty="0"/>
              <a:t> </a:t>
            </a:r>
            <a:r>
              <a:rPr lang="en-US" sz="1800" dirty="0" err="1"/>
              <a:t>bản</a:t>
            </a:r>
            <a:r>
              <a:rPr lang="en-US" sz="1800" dirty="0"/>
              <a:t> </a:t>
            </a:r>
            <a:r>
              <a:rPr lang="en-US" sz="1800" dirty="0" err="1"/>
              <a:t>ghi</a:t>
            </a:r>
            <a:r>
              <a:rPr lang="en-US" sz="1800" dirty="0"/>
              <a:t> (record), </a:t>
            </a:r>
            <a:r>
              <a:rPr lang="en-US" sz="1800" dirty="0" err="1"/>
              <a:t>còn</a:t>
            </a:r>
            <a:r>
              <a:rPr lang="en-US" sz="1800" dirty="0"/>
              <a:t> </a:t>
            </a:r>
            <a:r>
              <a:rPr lang="en-US" sz="1800" dirty="0" err="1"/>
              <a:t>được</a:t>
            </a:r>
            <a:r>
              <a:rPr lang="en-US" sz="1800" dirty="0"/>
              <a:t> </a:t>
            </a:r>
            <a:r>
              <a:rPr lang="en-US" sz="1800" dirty="0" err="1"/>
              <a:t>gọi</a:t>
            </a:r>
            <a:r>
              <a:rPr lang="en-US" sz="1800" dirty="0"/>
              <a:t> </a:t>
            </a:r>
            <a:r>
              <a:rPr lang="en-US" sz="1800" dirty="0" err="1"/>
              <a:t>là</a:t>
            </a:r>
            <a:r>
              <a:rPr lang="en-US" sz="1800" dirty="0"/>
              <a:t> </a:t>
            </a:r>
            <a:r>
              <a:rPr lang="en-US" sz="1800" dirty="0" err="1"/>
              <a:t>bộ</a:t>
            </a:r>
            <a:r>
              <a:rPr lang="en-US" sz="1800" dirty="0"/>
              <a:t> (tuple)</a:t>
            </a:r>
          </a:p>
          <a:p>
            <a:pPr lvl="1">
              <a:lnSpc>
                <a:spcPct val="150000"/>
              </a:lnSpc>
              <a:buFontTx/>
              <a:buBlip>
                <a:blip r:embed="rId3"/>
              </a:buBlip>
            </a:pPr>
            <a:r>
              <a:rPr lang="en-US" sz="1800" dirty="0" err="1"/>
              <a:t>Mỗi</a:t>
            </a:r>
            <a:r>
              <a:rPr lang="en-US" sz="1800" dirty="0"/>
              <a:t> </a:t>
            </a:r>
            <a:r>
              <a:rPr lang="en-US" sz="1800" dirty="0" err="1"/>
              <a:t>cột</a:t>
            </a:r>
            <a:r>
              <a:rPr lang="en-US" sz="1800" dirty="0"/>
              <a:t> </a:t>
            </a:r>
            <a:r>
              <a:rPr lang="en-US" sz="1800" dirty="0" err="1"/>
              <a:t>là</a:t>
            </a:r>
            <a:r>
              <a:rPr lang="en-US" sz="1800" dirty="0"/>
              <a:t> </a:t>
            </a:r>
            <a:r>
              <a:rPr lang="en-US" sz="1800" dirty="0" err="1"/>
              <a:t>một</a:t>
            </a:r>
            <a:r>
              <a:rPr lang="en-US" sz="1800" dirty="0"/>
              <a:t> </a:t>
            </a:r>
            <a:r>
              <a:rPr lang="en-US" sz="1800" dirty="0" err="1"/>
              <a:t>thuộc</a:t>
            </a:r>
            <a:r>
              <a:rPr lang="en-US" sz="1800" dirty="0"/>
              <a:t> </a:t>
            </a:r>
            <a:r>
              <a:rPr lang="en-US" sz="1800" dirty="0" err="1"/>
              <a:t>tính</a:t>
            </a:r>
            <a:r>
              <a:rPr lang="en-US" sz="1800" dirty="0"/>
              <a:t>, </a:t>
            </a:r>
            <a:r>
              <a:rPr lang="en-US" sz="1800" dirty="0" err="1"/>
              <a:t>còn</a:t>
            </a:r>
            <a:r>
              <a:rPr lang="en-US" sz="1800" dirty="0"/>
              <a:t> </a:t>
            </a:r>
            <a:r>
              <a:rPr lang="en-US" sz="1800" dirty="0" err="1"/>
              <a:t>được</a:t>
            </a:r>
            <a:r>
              <a:rPr lang="en-US" sz="1800" dirty="0"/>
              <a:t> </a:t>
            </a:r>
            <a:r>
              <a:rPr lang="en-US" sz="1800" dirty="0" err="1"/>
              <a:t>gọi</a:t>
            </a:r>
            <a:r>
              <a:rPr lang="en-US" sz="1800" dirty="0"/>
              <a:t> </a:t>
            </a:r>
            <a:r>
              <a:rPr lang="en-US" sz="1800" dirty="0" err="1"/>
              <a:t>là</a:t>
            </a:r>
            <a:r>
              <a:rPr lang="en-US" sz="1800" dirty="0"/>
              <a:t> </a:t>
            </a:r>
            <a:r>
              <a:rPr lang="en-US" sz="1800" dirty="0" err="1"/>
              <a:t>trường</a:t>
            </a:r>
            <a:r>
              <a:rPr lang="en-US" sz="1800" dirty="0"/>
              <a:t> (field) </a:t>
            </a:r>
          </a:p>
          <a:p>
            <a:pPr>
              <a:lnSpc>
                <a:spcPct val="150000"/>
              </a:lnSpc>
              <a:buFontTx/>
              <a:buBlip>
                <a:blip r:embed="rId2"/>
              </a:buBlip>
            </a:pPr>
            <a:r>
              <a:rPr lang="en-US" sz="2000" dirty="0" err="1">
                <a:solidFill>
                  <a:srgbClr val="953735"/>
                </a:solidFill>
              </a:rPr>
              <a:t>Dữ</a:t>
            </a:r>
            <a:r>
              <a:rPr lang="en-US" sz="2000" dirty="0">
                <a:solidFill>
                  <a:srgbClr val="953735"/>
                </a:solidFill>
              </a:rPr>
              <a:t> </a:t>
            </a:r>
            <a:r>
              <a:rPr lang="en-US" sz="2000" dirty="0" err="1">
                <a:solidFill>
                  <a:srgbClr val="953735"/>
                </a:solidFill>
              </a:rPr>
              <a:t>liệu</a:t>
            </a:r>
            <a:r>
              <a:rPr lang="en-US" sz="2000" dirty="0">
                <a:solidFill>
                  <a:srgbClr val="953735"/>
                </a:solidFill>
              </a:rPr>
              <a:t> </a:t>
            </a:r>
            <a:r>
              <a:rPr lang="en-US" sz="2000" dirty="0" err="1">
                <a:solidFill>
                  <a:srgbClr val="953735"/>
                </a:solidFill>
              </a:rPr>
              <a:t>trong</a:t>
            </a:r>
            <a:r>
              <a:rPr lang="en-US" sz="2000" dirty="0">
                <a:solidFill>
                  <a:srgbClr val="953735"/>
                </a:solidFill>
              </a:rPr>
              <a:t> </a:t>
            </a:r>
            <a:r>
              <a:rPr lang="en-US" sz="2000" dirty="0" err="1">
                <a:solidFill>
                  <a:srgbClr val="953735"/>
                </a:solidFill>
              </a:rPr>
              <a:t>hai</a:t>
            </a:r>
            <a:r>
              <a:rPr lang="en-US" sz="2000" dirty="0">
                <a:solidFill>
                  <a:srgbClr val="953735"/>
                </a:solidFill>
              </a:rPr>
              <a:t> </a:t>
            </a:r>
            <a:r>
              <a:rPr lang="en-US" sz="2000" dirty="0" err="1">
                <a:solidFill>
                  <a:srgbClr val="953735"/>
                </a:solidFill>
              </a:rPr>
              <a:t>bảng</a:t>
            </a:r>
            <a:r>
              <a:rPr lang="en-US" sz="2000" dirty="0">
                <a:solidFill>
                  <a:srgbClr val="953735"/>
                </a:solidFill>
              </a:rPr>
              <a:t> </a:t>
            </a:r>
            <a:r>
              <a:rPr lang="en-US" sz="2000" dirty="0" err="1">
                <a:solidFill>
                  <a:srgbClr val="953735"/>
                </a:solidFill>
              </a:rPr>
              <a:t>liên</a:t>
            </a:r>
            <a:r>
              <a:rPr lang="en-US" sz="2000" dirty="0">
                <a:solidFill>
                  <a:srgbClr val="953735"/>
                </a:solidFill>
              </a:rPr>
              <a:t> </a:t>
            </a:r>
            <a:r>
              <a:rPr lang="en-US" sz="2000" dirty="0" err="1">
                <a:solidFill>
                  <a:srgbClr val="953735"/>
                </a:solidFill>
              </a:rPr>
              <a:t>hệ</a:t>
            </a:r>
            <a:r>
              <a:rPr lang="en-US" sz="2000" dirty="0">
                <a:solidFill>
                  <a:srgbClr val="953735"/>
                </a:solidFill>
              </a:rPr>
              <a:t> </a:t>
            </a:r>
            <a:r>
              <a:rPr lang="en-US" sz="2000" dirty="0" err="1">
                <a:solidFill>
                  <a:srgbClr val="953735"/>
                </a:solidFill>
              </a:rPr>
              <a:t>với</a:t>
            </a:r>
            <a:r>
              <a:rPr lang="en-US" sz="2000" dirty="0">
                <a:solidFill>
                  <a:srgbClr val="953735"/>
                </a:solidFill>
              </a:rPr>
              <a:t> </a:t>
            </a:r>
            <a:r>
              <a:rPr lang="en-US" sz="2000" dirty="0" err="1">
                <a:solidFill>
                  <a:srgbClr val="953735"/>
                </a:solidFill>
              </a:rPr>
              <a:t>nhau</a:t>
            </a:r>
            <a:r>
              <a:rPr lang="en-US" sz="2000" dirty="0">
                <a:solidFill>
                  <a:srgbClr val="953735"/>
                </a:solidFill>
              </a:rPr>
              <a:t> </a:t>
            </a:r>
            <a:r>
              <a:rPr lang="en-US" sz="2000" dirty="0" err="1">
                <a:solidFill>
                  <a:srgbClr val="953735"/>
                </a:solidFill>
              </a:rPr>
              <a:t>thông</a:t>
            </a:r>
            <a:r>
              <a:rPr lang="en-US" sz="2000" dirty="0">
                <a:solidFill>
                  <a:srgbClr val="953735"/>
                </a:solidFill>
              </a:rPr>
              <a:t> qua </a:t>
            </a:r>
            <a:r>
              <a:rPr lang="en-US" sz="2000" dirty="0" err="1">
                <a:solidFill>
                  <a:srgbClr val="953735"/>
                </a:solidFill>
              </a:rPr>
              <a:t>các</a:t>
            </a:r>
            <a:r>
              <a:rPr lang="en-US" sz="2000" dirty="0">
                <a:solidFill>
                  <a:srgbClr val="953735"/>
                </a:solidFill>
              </a:rPr>
              <a:t> </a:t>
            </a:r>
            <a:r>
              <a:rPr lang="en-US" sz="2000" dirty="0" err="1">
                <a:solidFill>
                  <a:srgbClr val="953735"/>
                </a:solidFill>
              </a:rPr>
              <a:t>cột</a:t>
            </a:r>
            <a:r>
              <a:rPr lang="en-US" sz="2000" dirty="0">
                <a:solidFill>
                  <a:srgbClr val="953735"/>
                </a:solidFill>
              </a:rPr>
              <a:t> </a:t>
            </a:r>
            <a:r>
              <a:rPr lang="en-US" sz="2000" dirty="0" err="1">
                <a:solidFill>
                  <a:srgbClr val="953735"/>
                </a:solidFill>
              </a:rPr>
              <a:t>chung</a:t>
            </a:r>
            <a:r>
              <a:rPr lang="en-US" sz="2000" dirty="0" smtClean="0">
                <a:solidFill>
                  <a:srgbClr val="953735"/>
                </a:solidFill>
              </a:rPr>
              <a:t>.</a:t>
            </a:r>
            <a:endParaRPr lang="en-US" sz="2000" dirty="0">
              <a:solidFill>
                <a:srgbClr val="953735"/>
              </a:solidFill>
            </a:endParaRPr>
          </a:p>
        </p:txBody>
      </p:sp>
    </p:spTree>
    <p:extLst>
      <p:ext uri="{BB962C8B-B14F-4D97-AF65-F5344CB8AC3E}">
        <p14:creationId xmlns:p14="http://schemas.microsoft.com/office/powerpoint/2010/main" val="399940855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990600"/>
            <a:ext cx="7381875" cy="536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72847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a:t>
            </a:r>
            <a:r>
              <a:rPr lang="en-US" dirty="0" err="1" smtClean="0"/>
              <a:t>csdl</a:t>
            </a:r>
            <a:endParaRPr lang="en-US" dirty="0"/>
          </a:p>
        </p:txBody>
      </p:sp>
      <p:sp>
        <p:nvSpPr>
          <p:cNvPr id="4" name="Rectangle 3"/>
          <p:cNvSpPr>
            <a:spLocks noGrp="1" noChangeArrowheads="1"/>
          </p:cNvSpPr>
          <p:nvPr>
            <p:ph idx="1"/>
          </p:nvPr>
        </p:nvSpPr>
        <p:spPr/>
        <p:txBody>
          <a:bodyPr>
            <a:normAutofit/>
          </a:bodyPr>
          <a:lstStyle/>
          <a:p>
            <a:pPr lvl="1"/>
            <a:r>
              <a:rPr lang="en-US" sz="2400" dirty="0" smtClean="0">
                <a:latin typeface="Tahoma" pitchFamily="34" charset="0"/>
                <a:ea typeface="Tahoma" pitchFamily="34" charset="0"/>
                <a:cs typeface="Tahoma" pitchFamily="34" charset="0"/>
              </a:rPr>
              <a:t>Relational database</a:t>
            </a:r>
          </a:p>
          <a:p>
            <a:pPr lvl="1"/>
            <a:r>
              <a:rPr lang="en-US" sz="2400" dirty="0" smtClean="0">
                <a:solidFill>
                  <a:srgbClr val="FF0000"/>
                </a:solidFill>
                <a:latin typeface="Tahoma" pitchFamily="34" charset="0"/>
                <a:ea typeface="Tahoma" pitchFamily="34" charset="0"/>
                <a:cs typeface="Tahoma" pitchFamily="34" charset="0"/>
              </a:rPr>
              <a:t>Table – </a:t>
            </a:r>
            <a:r>
              <a:rPr lang="en-US" sz="2400" dirty="0" err="1" smtClean="0">
                <a:solidFill>
                  <a:srgbClr val="FF0000"/>
                </a:solidFill>
                <a:latin typeface="Tahoma" pitchFamily="34" charset="0"/>
                <a:ea typeface="Tahoma" pitchFamily="34" charset="0"/>
                <a:cs typeface="Tahoma" pitchFamily="34" charset="0"/>
              </a:rPr>
              <a:t>Bảng</a:t>
            </a:r>
            <a:endParaRPr lang="en-US" sz="2400" dirty="0" smtClean="0">
              <a:solidFill>
                <a:srgbClr val="FF0000"/>
              </a:solidFill>
              <a:latin typeface="Tahoma" pitchFamily="34" charset="0"/>
              <a:ea typeface="Tahoma" pitchFamily="34" charset="0"/>
              <a:cs typeface="Tahoma" pitchFamily="34" charset="0"/>
            </a:endParaRPr>
          </a:p>
          <a:p>
            <a:pPr lvl="1"/>
            <a:r>
              <a:rPr lang="en-US" sz="2400" dirty="0" smtClean="0">
                <a:solidFill>
                  <a:srgbClr val="FF0000"/>
                </a:solidFill>
                <a:latin typeface="Tahoma" pitchFamily="34" charset="0"/>
                <a:ea typeface="Tahoma" pitchFamily="34" charset="0"/>
                <a:cs typeface="Tahoma" pitchFamily="34" charset="0"/>
              </a:rPr>
              <a:t>Column – </a:t>
            </a:r>
            <a:r>
              <a:rPr lang="en-US" sz="2400" dirty="0" err="1" smtClean="0">
                <a:solidFill>
                  <a:srgbClr val="FF0000"/>
                </a:solidFill>
                <a:latin typeface="Tahoma" pitchFamily="34" charset="0"/>
                <a:ea typeface="Tahoma" pitchFamily="34" charset="0"/>
                <a:cs typeface="Tahoma" pitchFamily="34" charset="0"/>
              </a:rPr>
              <a:t>Cột</a:t>
            </a:r>
            <a:endParaRPr lang="en-US" sz="2400" dirty="0" smtClean="0">
              <a:solidFill>
                <a:srgbClr val="FF0000"/>
              </a:solidFill>
              <a:latin typeface="Tahoma" pitchFamily="34" charset="0"/>
              <a:ea typeface="Tahoma" pitchFamily="34" charset="0"/>
              <a:cs typeface="Tahoma" pitchFamily="34" charset="0"/>
            </a:endParaRPr>
          </a:p>
          <a:p>
            <a:pPr lvl="1"/>
            <a:r>
              <a:rPr lang="en-US" sz="2400" dirty="0" smtClean="0">
                <a:solidFill>
                  <a:srgbClr val="FF0000"/>
                </a:solidFill>
                <a:latin typeface="Tahoma" pitchFamily="34" charset="0"/>
                <a:ea typeface="Tahoma" pitchFamily="34" charset="0"/>
                <a:cs typeface="Tahoma" pitchFamily="34" charset="0"/>
              </a:rPr>
              <a:t>Row  - </a:t>
            </a:r>
            <a:r>
              <a:rPr lang="en-US" sz="2400" dirty="0" err="1" smtClean="0">
                <a:solidFill>
                  <a:srgbClr val="FF0000"/>
                </a:solidFill>
                <a:latin typeface="Tahoma" pitchFamily="34" charset="0"/>
                <a:ea typeface="Tahoma" pitchFamily="34" charset="0"/>
                <a:cs typeface="Tahoma" pitchFamily="34" charset="0"/>
              </a:rPr>
              <a:t>Hàng</a:t>
            </a:r>
            <a:r>
              <a:rPr lang="en-US" sz="2400" dirty="0" smtClean="0">
                <a:solidFill>
                  <a:srgbClr val="FF0000"/>
                </a:solidFill>
                <a:latin typeface="Tahoma" pitchFamily="34" charset="0"/>
                <a:ea typeface="Tahoma" pitchFamily="34" charset="0"/>
                <a:cs typeface="Tahoma" pitchFamily="34" charset="0"/>
              </a:rPr>
              <a:t> (</a:t>
            </a:r>
            <a:r>
              <a:rPr lang="en-US" sz="2400" dirty="0" err="1" smtClean="0">
                <a:solidFill>
                  <a:srgbClr val="FF0000"/>
                </a:solidFill>
                <a:latin typeface="Tahoma" pitchFamily="34" charset="0"/>
                <a:ea typeface="Tahoma" pitchFamily="34" charset="0"/>
                <a:cs typeface="Tahoma" pitchFamily="34" charset="0"/>
              </a:rPr>
              <a:t>bản</a:t>
            </a:r>
            <a:r>
              <a:rPr lang="en-US" sz="2400" dirty="0" smtClean="0">
                <a:solidFill>
                  <a:srgbClr val="FF0000"/>
                </a:solidFill>
                <a:latin typeface="Tahoma" pitchFamily="34" charset="0"/>
                <a:ea typeface="Tahoma" pitchFamily="34" charset="0"/>
                <a:cs typeface="Tahoma" pitchFamily="34" charset="0"/>
              </a:rPr>
              <a:t> </a:t>
            </a:r>
            <a:r>
              <a:rPr lang="en-US" sz="2400" dirty="0" err="1" smtClean="0">
                <a:solidFill>
                  <a:srgbClr val="FF0000"/>
                </a:solidFill>
                <a:latin typeface="Tahoma" pitchFamily="34" charset="0"/>
                <a:ea typeface="Tahoma" pitchFamily="34" charset="0"/>
                <a:cs typeface="Tahoma" pitchFamily="34" charset="0"/>
              </a:rPr>
              <a:t>ghi</a:t>
            </a:r>
            <a:r>
              <a:rPr lang="en-US" sz="2400" dirty="0" smtClean="0">
                <a:solidFill>
                  <a:srgbClr val="FF0000"/>
                </a:solidFill>
                <a:latin typeface="Tahoma" pitchFamily="34" charset="0"/>
                <a:ea typeface="Tahoma" pitchFamily="34" charset="0"/>
                <a:cs typeface="Tahoma" pitchFamily="34" charset="0"/>
              </a:rPr>
              <a:t>)</a:t>
            </a:r>
          </a:p>
          <a:p>
            <a:pPr lvl="1"/>
            <a:r>
              <a:rPr lang="en-US" sz="2400" dirty="0" smtClean="0">
                <a:latin typeface="Tahoma" pitchFamily="34" charset="0"/>
                <a:ea typeface="Tahoma" pitchFamily="34" charset="0"/>
                <a:cs typeface="Tahoma" pitchFamily="34" charset="0"/>
              </a:rPr>
              <a:t>Primary Key – </a:t>
            </a:r>
            <a:r>
              <a:rPr lang="en-US" sz="2400" dirty="0" err="1" smtClean="0">
                <a:latin typeface="Tahoma" pitchFamily="34" charset="0"/>
                <a:ea typeface="Tahoma" pitchFamily="34" charset="0"/>
                <a:cs typeface="Tahoma" pitchFamily="34" charset="0"/>
              </a:rPr>
              <a:t>Khoá</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chính</a:t>
            </a:r>
            <a:endParaRPr lang="en-US" sz="2400" dirty="0" smtClean="0">
              <a:latin typeface="Tahoma" pitchFamily="34" charset="0"/>
              <a:ea typeface="Tahoma" pitchFamily="34" charset="0"/>
              <a:cs typeface="Tahoma" pitchFamily="34" charset="0"/>
            </a:endParaRPr>
          </a:p>
          <a:p>
            <a:pPr lvl="1"/>
            <a:r>
              <a:rPr lang="en-US" sz="2400" dirty="0" smtClean="0">
                <a:latin typeface="Tahoma" pitchFamily="34" charset="0"/>
                <a:ea typeface="Tahoma" pitchFamily="34" charset="0"/>
                <a:cs typeface="Tahoma" pitchFamily="34" charset="0"/>
              </a:rPr>
              <a:t>Unique Key – </a:t>
            </a:r>
            <a:r>
              <a:rPr lang="en-US" sz="2400" dirty="0" err="1" smtClean="0">
                <a:latin typeface="Tahoma" pitchFamily="34" charset="0"/>
                <a:ea typeface="Tahoma" pitchFamily="34" charset="0"/>
                <a:cs typeface="Tahoma" pitchFamily="34" charset="0"/>
              </a:rPr>
              <a:t>Khoá</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duy</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nhất</a:t>
            </a:r>
            <a:endParaRPr lang="en-US" sz="2400" dirty="0" smtClean="0">
              <a:latin typeface="Tahoma" pitchFamily="34" charset="0"/>
              <a:ea typeface="Tahoma" pitchFamily="34" charset="0"/>
              <a:cs typeface="Tahoma" pitchFamily="34" charset="0"/>
            </a:endParaRPr>
          </a:p>
          <a:p>
            <a:pPr lvl="1"/>
            <a:r>
              <a:rPr lang="en-US" sz="2400" dirty="0" smtClean="0">
                <a:latin typeface="Tahoma" pitchFamily="34" charset="0"/>
                <a:ea typeface="Tahoma" pitchFamily="34" charset="0"/>
                <a:cs typeface="Tahoma" pitchFamily="34" charset="0"/>
              </a:rPr>
              <a:t>Index – </a:t>
            </a:r>
            <a:r>
              <a:rPr lang="en-US" sz="2400" dirty="0" err="1" smtClean="0">
                <a:latin typeface="Tahoma" pitchFamily="34" charset="0"/>
                <a:ea typeface="Tahoma" pitchFamily="34" charset="0"/>
                <a:cs typeface="Tahoma" pitchFamily="34" charset="0"/>
              </a:rPr>
              <a:t>Chỉ</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mục</a:t>
            </a:r>
            <a:endParaRPr lang="en-US" sz="2400" dirty="0" smtClean="0">
              <a:latin typeface="Tahoma" pitchFamily="34" charset="0"/>
              <a:ea typeface="Tahoma" pitchFamily="34" charset="0"/>
              <a:cs typeface="Tahoma" pitchFamily="34" charset="0"/>
            </a:endParaRPr>
          </a:p>
          <a:p>
            <a:pPr lvl="1"/>
            <a:r>
              <a:rPr lang="en-US" dirty="0" err="1" smtClean="0">
                <a:latin typeface="Tahoma" pitchFamily="34" charset="0"/>
                <a:ea typeface="Tahoma" pitchFamily="34" charset="0"/>
                <a:cs typeface="Tahoma" pitchFamily="34" charset="0"/>
              </a:rPr>
              <a:t>Quan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hệ</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một</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một</a:t>
            </a:r>
            <a:r>
              <a:rPr lang="en-US" dirty="0" smtClean="0">
                <a:latin typeface="Tahoma" pitchFamily="34" charset="0"/>
                <a:ea typeface="Tahoma" pitchFamily="34" charset="0"/>
                <a:cs typeface="Tahoma" pitchFamily="34" charset="0"/>
              </a:rPr>
              <a:t> (1-1)</a:t>
            </a:r>
          </a:p>
          <a:p>
            <a:pPr lvl="1"/>
            <a:r>
              <a:rPr lang="en-US" dirty="0" err="1" smtClean="0">
                <a:latin typeface="Tahoma" pitchFamily="34" charset="0"/>
                <a:ea typeface="Tahoma" pitchFamily="34" charset="0"/>
                <a:cs typeface="Tahoma" pitchFamily="34" charset="0"/>
              </a:rPr>
              <a:t>Quan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hệ</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một</a:t>
            </a:r>
            <a:r>
              <a:rPr lang="en-US" dirty="0" smtClean="0">
                <a:latin typeface="Tahoma" pitchFamily="34" charset="0"/>
                <a:ea typeface="Tahoma" pitchFamily="34" charset="0"/>
                <a:cs typeface="Tahoma" pitchFamily="34" charset="0"/>
              </a:rPr>
              <a:t> – </a:t>
            </a:r>
            <a:r>
              <a:rPr lang="en-US" dirty="0" err="1" smtClean="0">
                <a:latin typeface="Tahoma" pitchFamily="34" charset="0"/>
                <a:ea typeface="Tahoma" pitchFamily="34" charset="0"/>
                <a:cs typeface="Tahoma" pitchFamily="34" charset="0"/>
              </a:rPr>
              <a:t>nhiều</a:t>
            </a:r>
            <a:r>
              <a:rPr lang="en-US" dirty="0" smtClean="0">
                <a:latin typeface="Tahoma" pitchFamily="34" charset="0"/>
                <a:ea typeface="Tahoma" pitchFamily="34" charset="0"/>
                <a:cs typeface="Tahoma" pitchFamily="34" charset="0"/>
              </a:rPr>
              <a:t> (1-N)</a:t>
            </a:r>
            <a:endParaRPr lang="en-US" dirty="0">
              <a:latin typeface="Tahoma" pitchFamily="34" charset="0"/>
              <a:ea typeface="Tahoma" pitchFamily="34" charset="0"/>
              <a:cs typeface="Tahoma" pitchFamily="34" charset="0"/>
            </a:endParaRPr>
          </a:p>
          <a:p>
            <a:pPr lvl="1"/>
            <a:r>
              <a:rPr lang="en-US" sz="2400" dirty="0" err="1" smtClean="0">
                <a:latin typeface="Tahoma" pitchFamily="34" charset="0"/>
                <a:ea typeface="Tahoma" pitchFamily="34" charset="0"/>
                <a:cs typeface="Tahoma" pitchFamily="34" charset="0"/>
              </a:rPr>
              <a:t>Quan</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hệ</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nhiều</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nhiều</a:t>
            </a:r>
            <a:r>
              <a:rPr lang="en-US" sz="2400" dirty="0" smtClean="0">
                <a:latin typeface="Tahoma" pitchFamily="34" charset="0"/>
                <a:ea typeface="Tahoma" pitchFamily="34" charset="0"/>
                <a:cs typeface="Tahoma" pitchFamily="34" charset="0"/>
              </a:rPr>
              <a:t> (N-N)</a:t>
            </a:r>
          </a:p>
          <a:p>
            <a:pPr marL="457200" lvl="1" indent="0">
              <a:buNone/>
            </a:pPr>
            <a:endParaRPr lang="en-US" sz="2400" dirty="0" smtClean="0">
              <a:latin typeface="Tahoma" pitchFamily="34" charset="0"/>
              <a:ea typeface="Tahoma" pitchFamily="34" charset="0"/>
              <a:cs typeface="Tahoma" pitchFamily="34" charset="0"/>
            </a:endParaRPr>
          </a:p>
          <a:p>
            <a:endParaRPr lang="en-US" sz="2400" dirty="0" smtClean="0">
              <a:latin typeface="Tahoma" pitchFamily="34" charset="0"/>
              <a:ea typeface="Tahoma" pitchFamily="34" charset="0"/>
              <a:cs typeface="Tahoma" pitchFamily="34" charset="0"/>
            </a:endParaRPr>
          </a:p>
          <a:p>
            <a:endParaRPr lang="en-US" sz="2800" dirty="0" smtClean="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6130759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953000"/>
            <a:ext cx="4343400" cy="990600"/>
          </a:xfrm>
        </p:spPr>
        <p:txBody>
          <a:bodyPr>
            <a:normAutofit fontScale="92500" lnSpcReduction="10000"/>
          </a:bodyPr>
          <a:lstStyle/>
          <a:p>
            <a:r>
              <a:rPr lang="en-US" dirty="0" err="1" smtClean="0"/>
              <a:t>Bài</a:t>
            </a:r>
            <a:r>
              <a:rPr lang="en-US" dirty="0" smtClean="0"/>
              <a:t> 1: TỔNG QUAN VỀ CƠ SỞ DỮ LIỆU</a:t>
            </a:r>
          </a:p>
          <a:p>
            <a:r>
              <a:rPr lang="en-US" dirty="0"/>
              <a:t>Phần 2</a:t>
            </a:r>
          </a:p>
        </p:txBody>
      </p:sp>
      <p:sp>
        <p:nvSpPr>
          <p:cNvPr id="11" name="Title 10"/>
          <p:cNvSpPr>
            <a:spLocks noGrp="1"/>
          </p:cNvSpPr>
          <p:nvPr>
            <p:ph type="title"/>
          </p:nvPr>
        </p:nvSpPr>
        <p:spPr/>
        <p:txBody>
          <a:bodyPr/>
          <a:lstStyle/>
          <a:p>
            <a:r>
              <a:rPr lang="en-US" dirty="0" smtClean="0"/>
              <a:t>CƠ SỞ DỮ 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636" b="13636"/>
          <a:stretch>
            <a:fillRect/>
          </a:stretch>
        </p:blipFill>
        <p:spPr/>
      </p:pic>
    </p:spTree>
    <p:extLst>
      <p:ext uri="{BB962C8B-B14F-4D97-AF65-F5344CB8AC3E}">
        <p14:creationId xmlns:p14="http://schemas.microsoft.com/office/powerpoint/2010/main" val="123366732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209800"/>
            <a:ext cx="7772400" cy="1362075"/>
          </a:xfrm>
        </p:spPr>
        <p:txBody>
          <a:bodyPr/>
          <a:lstStyle/>
          <a:p>
            <a:pPr algn="ct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csdl</a:t>
            </a:r>
            <a:r>
              <a:rPr lang="en-US" dirty="0" smtClean="0"/>
              <a:t> </a:t>
            </a:r>
            <a:r>
              <a:rPr lang="en-US" dirty="0" err="1" smtClean="0"/>
              <a:t>và</a:t>
            </a:r>
            <a:r>
              <a:rPr lang="en-US" dirty="0" smtClean="0"/>
              <a:t> </a:t>
            </a: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csdl</a:t>
            </a:r>
            <a:r>
              <a:rPr lang="en-US" dirty="0" smtClean="0"/>
              <a:t> </a:t>
            </a:r>
            <a:r>
              <a:rPr lang="en-US" dirty="0" err="1" smtClean="0"/>
              <a:t>quan</a:t>
            </a:r>
            <a:r>
              <a:rPr lang="en-US" dirty="0" smtClean="0"/>
              <a:t> </a:t>
            </a:r>
            <a:r>
              <a:rPr lang="en-US" dirty="0" err="1" smtClean="0"/>
              <a:t>hệ</a:t>
            </a:r>
            <a:endParaRPr lang="en-US" dirty="0"/>
          </a:p>
        </p:txBody>
      </p:sp>
    </p:spTree>
    <p:extLst>
      <p:ext uri="{BB962C8B-B14F-4D97-AF65-F5344CB8AC3E}">
        <p14:creationId xmlns:p14="http://schemas.microsoft.com/office/powerpoint/2010/main" val="281936130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5"/>
          <p:cNvSpPr>
            <a:spLocks noGrp="1"/>
          </p:cNvSpPr>
          <p:nvPr>
            <p:ph type="title"/>
          </p:nvPr>
        </p:nvSpPr>
        <p:spPr/>
        <p:txBody>
          <a:bodyPr/>
          <a:lstStyle/>
          <a:p>
            <a:r>
              <a:rPr lang="en-US" smtClean="0"/>
              <a:t>Hệ quản trị CSDL</a:t>
            </a:r>
          </a:p>
        </p:txBody>
      </p:sp>
      <p:sp>
        <p:nvSpPr>
          <p:cNvPr id="38914" name="Content Placeholder 6"/>
          <p:cNvSpPr>
            <a:spLocks noGrp="1"/>
          </p:cNvSpPr>
          <p:nvPr>
            <p:ph idx="1"/>
          </p:nvPr>
        </p:nvSpPr>
        <p:spPr>
          <a:xfrm>
            <a:off x="457200" y="1143000"/>
            <a:ext cx="8229600" cy="4754563"/>
          </a:xfrm>
        </p:spPr>
        <p:txBody>
          <a:bodyPr>
            <a:normAutofit/>
          </a:bodyPr>
          <a:lstStyle/>
          <a:p>
            <a:pPr>
              <a:lnSpc>
                <a:spcPct val="150000"/>
              </a:lnSpc>
              <a:buFontTx/>
              <a:buBlip>
                <a:blip r:embed="rId2"/>
              </a:buBlip>
            </a:pPr>
            <a:r>
              <a:rPr lang="en-US" sz="2000" dirty="0" err="1" smtClean="0">
                <a:solidFill>
                  <a:srgbClr val="953735"/>
                </a:solidFill>
              </a:rPr>
              <a:t>Hệ</a:t>
            </a:r>
            <a:r>
              <a:rPr lang="en-US" sz="2000" dirty="0" smtClean="0">
                <a:solidFill>
                  <a:srgbClr val="953735"/>
                </a:solidFill>
              </a:rPr>
              <a:t> </a:t>
            </a:r>
            <a:r>
              <a:rPr lang="en-US" sz="2000" dirty="0" err="1" smtClean="0">
                <a:solidFill>
                  <a:srgbClr val="953735"/>
                </a:solidFill>
              </a:rPr>
              <a:t>quản</a:t>
            </a:r>
            <a:r>
              <a:rPr lang="en-US" sz="2000" dirty="0" smtClean="0">
                <a:solidFill>
                  <a:srgbClr val="953735"/>
                </a:solidFill>
              </a:rPr>
              <a:t> </a:t>
            </a:r>
            <a:r>
              <a:rPr lang="en-US" sz="2000" dirty="0" err="1" smtClean="0">
                <a:solidFill>
                  <a:srgbClr val="953735"/>
                </a:solidFill>
              </a:rPr>
              <a:t>trị</a:t>
            </a:r>
            <a:r>
              <a:rPr lang="en-US" sz="2000" dirty="0" smtClean="0">
                <a:solidFill>
                  <a:srgbClr val="953735"/>
                </a:solidFill>
              </a:rPr>
              <a:t> CSDL (</a:t>
            </a:r>
            <a:r>
              <a:rPr lang="en-US" sz="2000" dirty="0" err="1" smtClean="0">
                <a:solidFill>
                  <a:srgbClr val="0000CC"/>
                </a:solidFill>
              </a:rPr>
              <a:t>DataBase</a:t>
            </a:r>
            <a:r>
              <a:rPr lang="en-US" sz="2000" dirty="0" smtClean="0">
                <a:solidFill>
                  <a:srgbClr val="0000CC"/>
                </a:solidFill>
              </a:rPr>
              <a:t> Management System – DBMS</a:t>
            </a:r>
            <a:r>
              <a:rPr lang="en-US" sz="2000" dirty="0" smtClean="0">
                <a:solidFill>
                  <a:srgbClr val="953735"/>
                </a:solidFill>
              </a:rPr>
              <a:t>) </a:t>
            </a:r>
            <a:r>
              <a:rPr lang="en-US" sz="2000" dirty="0" err="1" smtClean="0">
                <a:solidFill>
                  <a:srgbClr val="953735"/>
                </a:solidFill>
              </a:rPr>
              <a:t>là</a:t>
            </a:r>
            <a:r>
              <a:rPr lang="en-US" sz="2000" dirty="0" smtClean="0">
                <a:solidFill>
                  <a:srgbClr val="953735"/>
                </a:solidFill>
              </a:rPr>
              <a:t> </a:t>
            </a:r>
            <a:r>
              <a:rPr lang="en-US" sz="2000" dirty="0" err="1" smtClean="0">
                <a:solidFill>
                  <a:srgbClr val="953735"/>
                </a:solidFill>
              </a:rPr>
              <a:t>các</a:t>
            </a:r>
            <a:r>
              <a:rPr lang="en-US" sz="2000" dirty="0" smtClean="0">
                <a:solidFill>
                  <a:srgbClr val="953735"/>
                </a:solidFill>
              </a:rPr>
              <a:t> </a:t>
            </a:r>
            <a:r>
              <a:rPr lang="en-US" sz="2000" dirty="0" err="1" smtClean="0">
                <a:solidFill>
                  <a:srgbClr val="953735"/>
                </a:solidFill>
              </a:rPr>
              <a:t>phần</a:t>
            </a:r>
            <a:r>
              <a:rPr lang="en-US" sz="2000" dirty="0" smtClean="0">
                <a:solidFill>
                  <a:srgbClr val="953735"/>
                </a:solidFill>
              </a:rPr>
              <a:t> </a:t>
            </a:r>
            <a:r>
              <a:rPr lang="en-US" sz="2000" dirty="0" err="1" smtClean="0">
                <a:solidFill>
                  <a:srgbClr val="953735"/>
                </a:solidFill>
              </a:rPr>
              <a:t>mềm</a:t>
            </a:r>
            <a:r>
              <a:rPr lang="en-US" sz="2000" dirty="0" smtClean="0">
                <a:solidFill>
                  <a:srgbClr val="953735"/>
                </a:solidFill>
              </a:rPr>
              <a:t> </a:t>
            </a:r>
            <a:r>
              <a:rPr lang="en-US" sz="2000" dirty="0" err="1" smtClean="0">
                <a:solidFill>
                  <a:srgbClr val="953735"/>
                </a:solidFill>
              </a:rPr>
              <a:t>giúp</a:t>
            </a:r>
            <a:r>
              <a:rPr lang="en-US" sz="2000" dirty="0" smtClean="0">
                <a:solidFill>
                  <a:srgbClr val="953735"/>
                </a:solidFill>
              </a:rPr>
              <a:t> </a:t>
            </a:r>
            <a:r>
              <a:rPr lang="en-US" sz="2000" dirty="0" err="1" smtClean="0">
                <a:solidFill>
                  <a:srgbClr val="953735"/>
                </a:solidFill>
              </a:rPr>
              <a:t>tạo</a:t>
            </a:r>
            <a:r>
              <a:rPr lang="en-US" sz="2000" dirty="0" smtClean="0">
                <a:solidFill>
                  <a:srgbClr val="953735"/>
                </a:solidFill>
              </a:rPr>
              <a:t> </a:t>
            </a:r>
            <a:r>
              <a:rPr lang="en-US" sz="2000" dirty="0" err="1" smtClean="0">
                <a:solidFill>
                  <a:srgbClr val="953735"/>
                </a:solidFill>
              </a:rPr>
              <a:t>các</a:t>
            </a:r>
            <a:r>
              <a:rPr lang="en-US" sz="2000" dirty="0" smtClean="0">
                <a:solidFill>
                  <a:srgbClr val="953735"/>
                </a:solidFill>
              </a:rPr>
              <a:t> CSDL </a:t>
            </a:r>
            <a:r>
              <a:rPr lang="en-US" sz="2000" dirty="0" err="1" smtClean="0">
                <a:solidFill>
                  <a:srgbClr val="953735"/>
                </a:solidFill>
              </a:rPr>
              <a:t>và</a:t>
            </a:r>
            <a:r>
              <a:rPr lang="en-US" sz="2000" dirty="0" smtClean="0">
                <a:solidFill>
                  <a:srgbClr val="953735"/>
                </a:solidFill>
              </a:rPr>
              <a:t> </a:t>
            </a:r>
            <a:r>
              <a:rPr lang="en-US" sz="2000" dirty="0" err="1" smtClean="0">
                <a:solidFill>
                  <a:srgbClr val="953735"/>
                </a:solidFill>
              </a:rPr>
              <a:t>cung</a:t>
            </a:r>
            <a:r>
              <a:rPr lang="en-US" sz="2000" dirty="0" smtClean="0">
                <a:solidFill>
                  <a:srgbClr val="953735"/>
                </a:solidFill>
              </a:rPr>
              <a:t> </a:t>
            </a:r>
            <a:r>
              <a:rPr lang="en-US" sz="2000" dirty="0" err="1" smtClean="0">
                <a:solidFill>
                  <a:srgbClr val="953735"/>
                </a:solidFill>
              </a:rPr>
              <a:t>cấp</a:t>
            </a:r>
            <a:r>
              <a:rPr lang="en-US" sz="2000" dirty="0" smtClean="0">
                <a:solidFill>
                  <a:srgbClr val="953735"/>
                </a:solidFill>
              </a:rPr>
              <a:t> </a:t>
            </a:r>
            <a:r>
              <a:rPr lang="en-US" sz="2000" dirty="0" err="1" smtClean="0">
                <a:solidFill>
                  <a:srgbClr val="953735"/>
                </a:solidFill>
              </a:rPr>
              <a:t>cơ</a:t>
            </a:r>
            <a:r>
              <a:rPr lang="en-US" sz="2000" dirty="0" smtClean="0">
                <a:solidFill>
                  <a:srgbClr val="953735"/>
                </a:solidFill>
              </a:rPr>
              <a:t> </a:t>
            </a:r>
            <a:r>
              <a:rPr lang="en-US" sz="2000" dirty="0" err="1" smtClean="0">
                <a:solidFill>
                  <a:srgbClr val="953735"/>
                </a:solidFill>
              </a:rPr>
              <a:t>chế</a:t>
            </a:r>
            <a:r>
              <a:rPr lang="en-US" sz="2000" dirty="0" smtClean="0">
                <a:solidFill>
                  <a:srgbClr val="953735"/>
                </a:solidFill>
              </a:rPr>
              <a:t> </a:t>
            </a:r>
            <a:r>
              <a:rPr lang="en-US" sz="2000" dirty="0" err="1" smtClean="0">
                <a:solidFill>
                  <a:srgbClr val="953735"/>
                </a:solidFill>
              </a:rPr>
              <a:t>lưu</a:t>
            </a:r>
            <a:r>
              <a:rPr lang="en-US" sz="2000" dirty="0" smtClean="0">
                <a:solidFill>
                  <a:srgbClr val="953735"/>
                </a:solidFill>
              </a:rPr>
              <a:t> </a:t>
            </a:r>
            <a:r>
              <a:rPr lang="en-US" sz="2000" dirty="0" err="1" smtClean="0">
                <a:solidFill>
                  <a:srgbClr val="953735"/>
                </a:solidFill>
              </a:rPr>
              <a:t>trữ</a:t>
            </a:r>
            <a:r>
              <a:rPr lang="en-US" sz="2000" dirty="0" smtClean="0">
                <a:solidFill>
                  <a:srgbClr val="953735"/>
                </a:solidFill>
              </a:rPr>
              <a:t>, </a:t>
            </a:r>
            <a:r>
              <a:rPr lang="en-US" sz="2000" dirty="0" err="1" smtClean="0">
                <a:solidFill>
                  <a:srgbClr val="953735"/>
                </a:solidFill>
              </a:rPr>
              <a:t>truy</a:t>
            </a:r>
            <a:r>
              <a:rPr lang="en-US" sz="2000" dirty="0" smtClean="0">
                <a:solidFill>
                  <a:srgbClr val="953735"/>
                </a:solidFill>
              </a:rPr>
              <a:t> </a:t>
            </a:r>
            <a:r>
              <a:rPr lang="en-US" sz="2000" dirty="0" err="1" smtClean="0">
                <a:solidFill>
                  <a:srgbClr val="953735"/>
                </a:solidFill>
              </a:rPr>
              <a:t>cập</a:t>
            </a:r>
            <a:r>
              <a:rPr lang="en-US" sz="2000" dirty="0" smtClean="0">
                <a:solidFill>
                  <a:srgbClr val="953735"/>
                </a:solidFill>
              </a:rPr>
              <a:t> </a:t>
            </a:r>
            <a:r>
              <a:rPr lang="en-US" sz="2000" dirty="0" err="1" smtClean="0">
                <a:solidFill>
                  <a:srgbClr val="953735"/>
                </a:solidFill>
              </a:rPr>
              <a:t>theo</a:t>
            </a:r>
            <a:r>
              <a:rPr lang="en-US" sz="2000" dirty="0" smtClean="0">
                <a:solidFill>
                  <a:srgbClr val="953735"/>
                </a:solidFill>
              </a:rPr>
              <a:t> </a:t>
            </a:r>
            <a:r>
              <a:rPr lang="en-US" sz="2000" dirty="0" err="1" smtClean="0">
                <a:solidFill>
                  <a:srgbClr val="953735"/>
                </a:solidFill>
              </a:rPr>
              <a:t>các</a:t>
            </a:r>
            <a:r>
              <a:rPr lang="en-US" sz="2000" dirty="0" smtClean="0">
                <a:solidFill>
                  <a:srgbClr val="953735"/>
                </a:solidFill>
              </a:rPr>
              <a:t> </a:t>
            </a:r>
            <a:r>
              <a:rPr lang="en-US" sz="2000" dirty="0" err="1" smtClean="0">
                <a:solidFill>
                  <a:srgbClr val="953735"/>
                </a:solidFill>
              </a:rPr>
              <a:t>mô</a:t>
            </a:r>
            <a:r>
              <a:rPr lang="en-US" sz="2000" dirty="0" smtClean="0">
                <a:solidFill>
                  <a:srgbClr val="953735"/>
                </a:solidFill>
              </a:rPr>
              <a:t> </a:t>
            </a:r>
            <a:r>
              <a:rPr lang="en-US" sz="2000" dirty="0" err="1" smtClean="0">
                <a:solidFill>
                  <a:srgbClr val="953735"/>
                </a:solidFill>
              </a:rPr>
              <a:t>hình</a:t>
            </a:r>
            <a:r>
              <a:rPr lang="en-US" sz="2000" dirty="0" smtClean="0">
                <a:solidFill>
                  <a:srgbClr val="953735"/>
                </a:solidFill>
              </a:rPr>
              <a:t> CSDL.</a:t>
            </a:r>
          </a:p>
          <a:p>
            <a:pPr>
              <a:lnSpc>
                <a:spcPct val="150000"/>
              </a:lnSpc>
              <a:buFontTx/>
              <a:buBlip>
                <a:blip r:embed="rId2"/>
              </a:buBlip>
            </a:pPr>
            <a:r>
              <a:rPr lang="en-US" sz="2000" dirty="0" err="1" smtClean="0">
                <a:solidFill>
                  <a:srgbClr val="953735"/>
                </a:solidFill>
              </a:rPr>
              <a:t>Ví</a:t>
            </a:r>
            <a:r>
              <a:rPr lang="en-US" sz="2000" dirty="0" smtClean="0">
                <a:solidFill>
                  <a:srgbClr val="953735"/>
                </a:solidFill>
              </a:rPr>
              <a:t> </a:t>
            </a:r>
            <a:r>
              <a:rPr lang="en-US" sz="2000" dirty="0" err="1" smtClean="0">
                <a:solidFill>
                  <a:srgbClr val="953735"/>
                </a:solidFill>
              </a:rPr>
              <a:t>dụ</a:t>
            </a:r>
            <a:r>
              <a:rPr lang="en-US" sz="2000" dirty="0" smtClean="0">
                <a:solidFill>
                  <a:srgbClr val="953735"/>
                </a:solidFill>
              </a:rPr>
              <a:t>: </a:t>
            </a:r>
          </a:p>
          <a:p>
            <a:pPr lvl="1">
              <a:lnSpc>
                <a:spcPct val="150000"/>
              </a:lnSpc>
              <a:buFontTx/>
              <a:buBlip>
                <a:blip r:embed="rId3"/>
              </a:buBlip>
            </a:pPr>
            <a:r>
              <a:rPr lang="en-US" sz="2000" dirty="0" smtClean="0"/>
              <a:t>SQL Server, Microsoft Access, Oracle </a:t>
            </a:r>
            <a:r>
              <a:rPr lang="en-US" sz="2000" dirty="0" err="1" smtClean="0"/>
              <a:t>là</a:t>
            </a:r>
            <a:r>
              <a:rPr lang="en-US" sz="2000" dirty="0" smtClean="0"/>
              <a:t> </a:t>
            </a:r>
            <a:r>
              <a:rPr lang="en-US" sz="2000" dirty="0" err="1" smtClean="0"/>
              <a:t>các</a:t>
            </a:r>
            <a:r>
              <a:rPr lang="en-US" sz="2000" dirty="0" smtClean="0"/>
              <a:t> </a:t>
            </a:r>
            <a:r>
              <a:rPr lang="en-US" sz="2000" dirty="0" err="1" smtClean="0"/>
              <a:t>hệ</a:t>
            </a:r>
            <a:r>
              <a:rPr lang="en-US" sz="2000" dirty="0" smtClean="0"/>
              <a:t> </a:t>
            </a:r>
            <a:r>
              <a:rPr lang="en-US" sz="2000" dirty="0" err="1" smtClean="0"/>
              <a:t>quản</a:t>
            </a:r>
            <a:r>
              <a:rPr lang="en-US" sz="2000" dirty="0" smtClean="0"/>
              <a:t> </a:t>
            </a:r>
            <a:r>
              <a:rPr lang="en-US" sz="2000" dirty="0" err="1" smtClean="0"/>
              <a:t>trị</a:t>
            </a:r>
            <a:r>
              <a:rPr lang="en-US" sz="2000" dirty="0" smtClean="0"/>
              <a:t> CSDL </a:t>
            </a:r>
            <a:r>
              <a:rPr lang="en-US" sz="2000" dirty="0" err="1" smtClean="0"/>
              <a:t>điển</a:t>
            </a:r>
            <a:r>
              <a:rPr lang="en-US" sz="2000" dirty="0" smtClean="0"/>
              <a:t> </a:t>
            </a:r>
            <a:r>
              <a:rPr lang="en-US" sz="2000" dirty="0" err="1" smtClean="0"/>
              <a:t>hình</a:t>
            </a:r>
            <a:r>
              <a:rPr lang="en-US" sz="2000" dirty="0" smtClean="0"/>
              <a:t> </a:t>
            </a:r>
            <a:r>
              <a:rPr lang="en-US" sz="2000" dirty="0" err="1" smtClean="0"/>
              <a:t>cho</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quan</a:t>
            </a:r>
            <a:r>
              <a:rPr lang="en-US" sz="2000" dirty="0" smtClean="0"/>
              <a:t> </a:t>
            </a:r>
            <a:r>
              <a:rPr lang="en-US" sz="2000" dirty="0" err="1" smtClean="0"/>
              <a:t>hệ</a:t>
            </a:r>
            <a:r>
              <a:rPr lang="en-US" sz="2000" dirty="0" smtClean="0"/>
              <a:t>.</a:t>
            </a:r>
          </a:p>
          <a:p>
            <a:pPr lvl="1">
              <a:lnSpc>
                <a:spcPct val="150000"/>
              </a:lnSpc>
              <a:buFontTx/>
              <a:buBlip>
                <a:blip r:embed="rId3"/>
              </a:buBlip>
            </a:pPr>
            <a:r>
              <a:rPr lang="en-US" sz="2000" dirty="0" smtClean="0"/>
              <a:t>IMS </a:t>
            </a:r>
            <a:r>
              <a:rPr lang="en-US" sz="2000" dirty="0" err="1" smtClean="0"/>
              <a:t>của</a:t>
            </a:r>
            <a:r>
              <a:rPr lang="en-US" sz="2000" dirty="0" smtClean="0"/>
              <a:t> IBM </a:t>
            </a:r>
            <a:r>
              <a:rPr lang="en-US" sz="2000" dirty="0" err="1" smtClean="0"/>
              <a:t>là</a:t>
            </a:r>
            <a:r>
              <a:rPr lang="en-US" sz="2000" dirty="0" smtClean="0"/>
              <a:t> </a:t>
            </a:r>
            <a:r>
              <a:rPr lang="en-US" sz="2000" dirty="0" err="1" smtClean="0"/>
              <a:t>hệ</a:t>
            </a:r>
            <a:r>
              <a:rPr lang="en-US" sz="2000" dirty="0" smtClean="0"/>
              <a:t> </a:t>
            </a:r>
            <a:r>
              <a:rPr lang="en-US" sz="2000" dirty="0" err="1" smtClean="0"/>
              <a:t>quản</a:t>
            </a:r>
            <a:r>
              <a:rPr lang="en-US" sz="2000" dirty="0" smtClean="0"/>
              <a:t> </a:t>
            </a:r>
            <a:r>
              <a:rPr lang="en-US" sz="2000" dirty="0" err="1" smtClean="0"/>
              <a:t>trị</a:t>
            </a:r>
            <a:r>
              <a:rPr lang="en-US" sz="2000" dirty="0" smtClean="0"/>
              <a:t> CSDL </a:t>
            </a:r>
            <a:r>
              <a:rPr lang="en-US" sz="2000" dirty="0" err="1" smtClean="0"/>
              <a:t>cho</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phân</a:t>
            </a:r>
            <a:r>
              <a:rPr lang="en-US" sz="2000" dirty="0" smtClean="0"/>
              <a:t> </a:t>
            </a:r>
            <a:r>
              <a:rPr lang="en-US" sz="2000" dirty="0" err="1" smtClean="0"/>
              <a:t>cấp</a:t>
            </a:r>
            <a:endParaRPr lang="en-US" sz="2000" dirty="0" smtClean="0"/>
          </a:p>
          <a:p>
            <a:pPr lvl="1">
              <a:lnSpc>
                <a:spcPct val="150000"/>
              </a:lnSpc>
              <a:buFontTx/>
              <a:buBlip>
                <a:blip r:embed="rId3"/>
              </a:buBlip>
            </a:pPr>
            <a:r>
              <a:rPr lang="en-US" sz="2000" dirty="0" smtClean="0"/>
              <a:t>IDMS </a:t>
            </a:r>
            <a:r>
              <a:rPr lang="en-US" sz="2000" dirty="0" err="1" smtClean="0"/>
              <a:t>là</a:t>
            </a:r>
            <a:r>
              <a:rPr lang="en-US" sz="2000" dirty="0" smtClean="0"/>
              <a:t> </a:t>
            </a:r>
            <a:r>
              <a:rPr lang="en-US" sz="2000" dirty="0" err="1" smtClean="0"/>
              <a:t>hệ</a:t>
            </a:r>
            <a:r>
              <a:rPr lang="en-US" sz="2000" dirty="0" smtClean="0"/>
              <a:t> </a:t>
            </a:r>
            <a:r>
              <a:rPr lang="en-US" sz="2000" dirty="0" err="1" smtClean="0"/>
              <a:t>quản</a:t>
            </a:r>
            <a:r>
              <a:rPr lang="en-US" sz="2000" dirty="0" smtClean="0"/>
              <a:t> </a:t>
            </a:r>
            <a:r>
              <a:rPr lang="en-US" sz="2000" dirty="0" err="1" smtClean="0"/>
              <a:t>trị</a:t>
            </a:r>
            <a:r>
              <a:rPr lang="en-US" sz="2000" dirty="0" smtClean="0"/>
              <a:t> CSDL </a:t>
            </a:r>
            <a:r>
              <a:rPr lang="en-US" sz="2000" dirty="0" err="1" smtClean="0"/>
              <a:t>cho</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mạng</a:t>
            </a:r>
            <a:endParaRPr lang="en-US" sz="2000" dirty="0" smtClean="0"/>
          </a:p>
          <a:p>
            <a:pPr>
              <a:buFontTx/>
              <a:buBlip>
                <a:blip r:embed="rId2"/>
              </a:buBlip>
            </a:pPr>
            <a:endParaRPr lang="en-US" sz="2800" dirty="0" smtClean="0">
              <a:solidFill>
                <a:srgbClr val="953735"/>
              </a:solidFill>
            </a:endParaRPr>
          </a:p>
          <a:p>
            <a:pPr lvl="1">
              <a:buFontTx/>
              <a:buBlip>
                <a:blip r:embed="rId3"/>
              </a:buBlip>
            </a:pPr>
            <a:endParaRPr lang="en-US" dirty="0" smtClean="0"/>
          </a:p>
          <a:p>
            <a:pPr lvl="1">
              <a:buFontTx/>
              <a:buBlip>
                <a:blip r:embed="rId3"/>
              </a:buBlip>
            </a:pPr>
            <a:endParaRPr lang="en-US" dirty="0" smtClean="0"/>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750B1C64-3A10-4A7A-B1EC-1C65521803D5}" type="slidenum">
              <a:rPr lang="en-US" smtClean="0"/>
              <a:pPr>
                <a:defRPr/>
              </a:pPr>
              <a:t>28</a:t>
            </a:fld>
            <a:endParaRPr lang="en-US"/>
          </a:p>
        </p:txBody>
      </p:sp>
    </p:spTree>
    <p:extLst>
      <p:ext uri="{BB962C8B-B14F-4D97-AF65-F5344CB8AC3E}">
        <p14:creationId xmlns:p14="http://schemas.microsoft.com/office/powerpoint/2010/main" val="334412053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5"/>
          <p:cNvSpPr>
            <a:spLocks noGrp="1"/>
          </p:cNvSpPr>
          <p:nvPr>
            <p:ph type="title"/>
          </p:nvPr>
        </p:nvSpPr>
        <p:spPr/>
        <p:txBody>
          <a:bodyPr/>
          <a:lstStyle/>
          <a:p>
            <a:r>
              <a:rPr lang="en-US" smtClean="0"/>
              <a:t>Hệ quản trị CSDL</a:t>
            </a:r>
          </a:p>
        </p:txBody>
      </p:sp>
      <p:sp>
        <p:nvSpPr>
          <p:cNvPr id="39938" name="Content Placeholder 6"/>
          <p:cNvSpPr>
            <a:spLocks noGrp="1"/>
          </p:cNvSpPr>
          <p:nvPr>
            <p:ph idx="1"/>
          </p:nvPr>
        </p:nvSpPr>
        <p:spPr>
          <a:xfrm>
            <a:off x="228600" y="1219200"/>
            <a:ext cx="8686800" cy="4906963"/>
          </a:xfrm>
        </p:spPr>
        <p:txBody>
          <a:bodyPr/>
          <a:lstStyle/>
          <a:p>
            <a:pPr>
              <a:buFontTx/>
              <a:buBlip>
                <a:blip r:embed="rId2"/>
              </a:buBlip>
            </a:pPr>
            <a:r>
              <a:rPr lang="en-US" sz="2000" smtClean="0">
                <a:solidFill>
                  <a:srgbClr val="953735"/>
                </a:solidFill>
              </a:rPr>
              <a:t>Những lợi ích DBMS mang lại:</a:t>
            </a:r>
          </a:p>
          <a:p>
            <a:pPr lvl="1">
              <a:lnSpc>
                <a:spcPct val="150000"/>
              </a:lnSpc>
              <a:buFontTx/>
              <a:buBlip>
                <a:blip r:embed="rId3"/>
              </a:buBlip>
            </a:pPr>
            <a:r>
              <a:rPr lang="en-US" sz="1800" smtClean="0"/>
              <a:t>Quản trị các CSDL</a:t>
            </a:r>
          </a:p>
          <a:p>
            <a:pPr lvl="1">
              <a:lnSpc>
                <a:spcPct val="150000"/>
              </a:lnSpc>
              <a:buFontTx/>
              <a:buBlip>
                <a:blip r:embed="rId3"/>
              </a:buBlip>
            </a:pPr>
            <a:r>
              <a:rPr lang="en-US" sz="1800" smtClean="0"/>
              <a:t>Cung cấp giao diện truy cập để che dấu các đặc tính phức tạp về mặt cấu trúc tổ chức dữ liệu vật lý</a:t>
            </a:r>
          </a:p>
          <a:p>
            <a:pPr lvl="1">
              <a:lnSpc>
                <a:spcPct val="150000"/>
              </a:lnSpc>
              <a:buFontTx/>
              <a:buBlip>
                <a:blip r:embed="rId3"/>
              </a:buBlip>
            </a:pPr>
            <a:r>
              <a:rPr lang="en-US" sz="1800" smtClean="0"/>
              <a:t>Hỗ trợ các ngôn ngữ giao tiếp. Ví dụ:</a:t>
            </a:r>
          </a:p>
          <a:p>
            <a:pPr lvl="2">
              <a:lnSpc>
                <a:spcPct val="150000"/>
              </a:lnSpc>
              <a:buFontTx/>
              <a:buBlip>
                <a:blip r:embed="rId4"/>
              </a:buBlip>
            </a:pPr>
            <a:r>
              <a:rPr lang="en-US" sz="1800" smtClean="0"/>
              <a:t>Ngôn ngữ mô tả, định nghĩa dữ liệu – DDL</a:t>
            </a:r>
          </a:p>
          <a:p>
            <a:pPr lvl="2">
              <a:lnSpc>
                <a:spcPct val="150000"/>
              </a:lnSpc>
              <a:buFontTx/>
              <a:buBlip>
                <a:blip r:embed="rId4"/>
              </a:buBlip>
            </a:pPr>
            <a:r>
              <a:rPr lang="en-US" sz="1800" smtClean="0"/>
              <a:t>Ngôn ngữ thao tác dữ liệu – DML</a:t>
            </a:r>
          </a:p>
          <a:p>
            <a:pPr lvl="2">
              <a:lnSpc>
                <a:spcPct val="150000"/>
              </a:lnSpc>
              <a:buFontTx/>
              <a:buBlip>
                <a:blip r:embed="rId4"/>
              </a:buBlip>
            </a:pPr>
            <a:r>
              <a:rPr lang="en-US" sz="1800" smtClean="0"/>
              <a:t>Ngôn ngữ truy vấn dữ liệu có cấu trúc – SQL</a:t>
            </a:r>
          </a:p>
          <a:p>
            <a:pPr lvl="1">
              <a:lnSpc>
                <a:spcPct val="150000"/>
              </a:lnSpc>
              <a:buFontTx/>
              <a:buBlip>
                <a:blip r:embed="rId3"/>
              </a:buBlip>
            </a:pPr>
            <a:r>
              <a:rPr lang="en-US" sz="1800" smtClean="0"/>
              <a:t>Có cơ chế an toàn, bảo mật cao</a:t>
            </a:r>
          </a:p>
          <a:p>
            <a:pPr lvl="1">
              <a:buFontTx/>
              <a:buBlip>
                <a:blip r:embed="rId3"/>
              </a:buBlip>
            </a:pPr>
            <a:endParaRPr lang="en-US" smtClean="0"/>
          </a:p>
          <a:p>
            <a:pPr lvl="1">
              <a:buFontTx/>
              <a:buBlip>
                <a:blip r:embed="rId3"/>
              </a:buBlip>
            </a:pPr>
            <a:endParaRPr lang="en-US" smtClean="0"/>
          </a:p>
          <a:p>
            <a:pPr>
              <a:buFontTx/>
              <a:buBlip>
                <a:blip r:embed="rId2"/>
              </a:buBlip>
            </a:pPr>
            <a:endParaRPr lang="en-US" smtClean="0">
              <a:solidFill>
                <a:srgbClr val="953735"/>
              </a:solidFill>
            </a:endParaRPr>
          </a:p>
          <a:p>
            <a:pPr lvl="1">
              <a:buFontTx/>
              <a:buBlip>
                <a:blip r:embed="rId3"/>
              </a:buBlip>
            </a:pPr>
            <a:endParaRPr lang="en-US" smtClean="0"/>
          </a:p>
          <a:p>
            <a:pPr lvl="1">
              <a:buFontTx/>
              <a:buBlip>
                <a:blip r:embed="rId3"/>
              </a:buBlip>
            </a:pPr>
            <a:endParaRPr lang="en-US" smtClean="0"/>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A6FAF212-FF08-4300-89B5-FDF14F46B58B}" type="slidenum">
              <a:rPr lang="en-US" smtClean="0"/>
              <a:pPr>
                <a:defRPr/>
              </a:pPr>
              <a:t>29</a:t>
            </a:fld>
            <a:endParaRPr lang="en-US"/>
          </a:p>
        </p:txBody>
      </p:sp>
    </p:spTree>
    <p:extLst>
      <p:ext uri="{BB962C8B-B14F-4D97-AF65-F5344CB8AC3E}">
        <p14:creationId xmlns:p14="http://schemas.microsoft.com/office/powerpoint/2010/main" val="24564005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2286000"/>
            <a:ext cx="7772400" cy="1362075"/>
          </a:xfrm>
        </p:spPr>
        <p:txBody>
          <a:bodyPr/>
          <a:lstStyle/>
          <a:p>
            <a:pPr algn="ctr"/>
            <a:r>
              <a:rPr lang="en-US" dirty="0" err="1" smtClean="0"/>
              <a:t>Khái</a:t>
            </a:r>
            <a:r>
              <a:rPr lang="en-US" dirty="0" smtClean="0"/>
              <a:t> </a:t>
            </a:r>
            <a:r>
              <a:rPr lang="en-US" dirty="0" err="1" smtClean="0"/>
              <a:t>niệm</a:t>
            </a:r>
            <a:r>
              <a:rPr lang="en-US" dirty="0" smtClean="0"/>
              <a:t> </a:t>
            </a:r>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spTree>
    <p:extLst>
      <p:ext uri="{BB962C8B-B14F-4D97-AF65-F5344CB8AC3E}">
        <p14:creationId xmlns:p14="http://schemas.microsoft.com/office/powerpoint/2010/main" val="19072619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Title 4"/>
          <p:cNvSpPr>
            <a:spLocks noGrp="1"/>
          </p:cNvSpPr>
          <p:nvPr>
            <p:ph type="title"/>
          </p:nvPr>
        </p:nvSpPr>
        <p:spPr/>
        <p:txBody>
          <a:bodyPr/>
          <a:lstStyle/>
          <a:p>
            <a:r>
              <a:rPr lang="en-US" smtClean="0"/>
              <a:t>Hệ quản trị CSDL quan hệ</a:t>
            </a:r>
          </a:p>
        </p:txBody>
      </p:sp>
      <p:sp>
        <p:nvSpPr>
          <p:cNvPr id="40962" name="Content Placeholder 1"/>
          <p:cNvSpPr>
            <a:spLocks noGrp="1"/>
          </p:cNvSpPr>
          <p:nvPr>
            <p:ph idx="1"/>
          </p:nvPr>
        </p:nvSpPr>
        <p:spPr>
          <a:xfrm>
            <a:off x="533400" y="1219200"/>
            <a:ext cx="8229600" cy="4144963"/>
          </a:xfrm>
        </p:spPr>
        <p:txBody>
          <a:bodyPr/>
          <a:lstStyle/>
          <a:p>
            <a:pPr>
              <a:lnSpc>
                <a:spcPct val="150000"/>
              </a:lnSpc>
              <a:buFontTx/>
              <a:buBlip>
                <a:blip r:embed="rId3"/>
              </a:buBlip>
            </a:pPr>
            <a:r>
              <a:rPr lang="en-US" sz="2000" dirty="0" err="1" smtClean="0">
                <a:solidFill>
                  <a:srgbClr val="0000FF"/>
                </a:solidFill>
              </a:rPr>
              <a:t>Hệ</a:t>
            </a:r>
            <a:r>
              <a:rPr lang="en-US" sz="2000" dirty="0" smtClean="0">
                <a:solidFill>
                  <a:srgbClr val="0000FF"/>
                </a:solidFill>
              </a:rPr>
              <a:t> </a:t>
            </a:r>
            <a:r>
              <a:rPr lang="en-US" sz="2000" dirty="0" err="1" smtClean="0">
                <a:solidFill>
                  <a:srgbClr val="0000FF"/>
                </a:solidFill>
              </a:rPr>
              <a:t>quản</a:t>
            </a:r>
            <a:r>
              <a:rPr lang="en-US" sz="2000" dirty="0" smtClean="0">
                <a:solidFill>
                  <a:srgbClr val="0000FF"/>
                </a:solidFill>
              </a:rPr>
              <a:t> </a:t>
            </a:r>
            <a:r>
              <a:rPr lang="en-US" sz="2000" dirty="0" err="1" smtClean="0">
                <a:solidFill>
                  <a:srgbClr val="0000FF"/>
                </a:solidFill>
              </a:rPr>
              <a:t>trị</a:t>
            </a:r>
            <a:r>
              <a:rPr lang="en-US" sz="2000" dirty="0" smtClean="0">
                <a:solidFill>
                  <a:srgbClr val="0000FF"/>
                </a:solidFill>
              </a:rPr>
              <a:t> CSDL </a:t>
            </a:r>
            <a:r>
              <a:rPr lang="en-US" sz="2000" dirty="0" err="1" smtClean="0">
                <a:solidFill>
                  <a:srgbClr val="0000FF"/>
                </a:solidFill>
              </a:rPr>
              <a:t>quan</a:t>
            </a:r>
            <a:r>
              <a:rPr lang="en-US" sz="2000" dirty="0" smtClean="0">
                <a:solidFill>
                  <a:srgbClr val="0000FF"/>
                </a:solidFill>
              </a:rPr>
              <a:t> </a:t>
            </a:r>
            <a:r>
              <a:rPr lang="en-US" sz="2000" dirty="0" err="1" smtClean="0">
                <a:solidFill>
                  <a:srgbClr val="0000FF"/>
                </a:solidFill>
              </a:rPr>
              <a:t>hệ</a:t>
            </a:r>
            <a:r>
              <a:rPr lang="en-US" sz="2000" dirty="0" smtClean="0">
                <a:solidFill>
                  <a:srgbClr val="0000FF"/>
                </a:solidFill>
              </a:rPr>
              <a:t> (</a:t>
            </a:r>
            <a:r>
              <a:rPr lang="en-US" sz="2000" dirty="0" smtClean="0">
                <a:solidFill>
                  <a:srgbClr val="953735"/>
                </a:solidFill>
              </a:rPr>
              <a:t>Relational </a:t>
            </a:r>
            <a:r>
              <a:rPr lang="en-US" sz="2000" dirty="0" err="1" smtClean="0">
                <a:solidFill>
                  <a:srgbClr val="953735"/>
                </a:solidFill>
              </a:rPr>
              <a:t>DataBase</a:t>
            </a:r>
            <a:r>
              <a:rPr lang="en-US" sz="2000" dirty="0" smtClean="0">
                <a:solidFill>
                  <a:srgbClr val="953735"/>
                </a:solidFill>
              </a:rPr>
              <a:t> Management System = RDBMS)</a:t>
            </a:r>
          </a:p>
          <a:p>
            <a:pPr>
              <a:lnSpc>
                <a:spcPct val="150000"/>
              </a:lnSpc>
              <a:buFontTx/>
              <a:buBlip>
                <a:blip r:embed="rId3"/>
              </a:buBlip>
            </a:pPr>
            <a:r>
              <a:rPr lang="en-US" sz="2000" dirty="0" smtClean="0">
                <a:solidFill>
                  <a:srgbClr val="953735"/>
                </a:solidFill>
              </a:rPr>
              <a:t>RDMBS </a:t>
            </a:r>
            <a:r>
              <a:rPr lang="en-US" sz="2000" dirty="0" err="1" smtClean="0">
                <a:solidFill>
                  <a:srgbClr val="953735"/>
                </a:solidFill>
              </a:rPr>
              <a:t>là</a:t>
            </a:r>
            <a:r>
              <a:rPr lang="en-US" sz="2000" dirty="0" smtClean="0">
                <a:solidFill>
                  <a:srgbClr val="953735"/>
                </a:solidFill>
              </a:rPr>
              <a:t> </a:t>
            </a:r>
            <a:r>
              <a:rPr lang="vi-VN" sz="2000" dirty="0" smtClean="0">
                <a:solidFill>
                  <a:srgbClr val="953735"/>
                </a:solidFill>
              </a:rPr>
              <a:t>một</a:t>
            </a:r>
            <a:r>
              <a:rPr lang="en-US" sz="2000" dirty="0" smtClean="0">
                <a:solidFill>
                  <a:srgbClr val="953735"/>
                </a:solidFill>
              </a:rPr>
              <a:t> </a:t>
            </a:r>
            <a:r>
              <a:rPr lang="en-US" sz="2000" dirty="0" err="1" smtClean="0">
                <a:solidFill>
                  <a:srgbClr val="953735"/>
                </a:solidFill>
              </a:rPr>
              <a:t>dạng</a:t>
            </a:r>
            <a:r>
              <a:rPr lang="vi-VN" sz="2000" dirty="0" smtClean="0">
                <a:solidFill>
                  <a:srgbClr val="953735"/>
                </a:solidFill>
              </a:rPr>
              <a:t> </a:t>
            </a:r>
            <a:r>
              <a:rPr lang="en-US" sz="2000" dirty="0" smtClean="0">
                <a:solidFill>
                  <a:srgbClr val="953735"/>
                </a:solidFill>
              </a:rPr>
              <a:t>DBMS </a:t>
            </a:r>
            <a:r>
              <a:rPr lang="en-US" sz="2000" dirty="0" err="1" smtClean="0">
                <a:solidFill>
                  <a:srgbClr val="953735"/>
                </a:solidFill>
              </a:rPr>
              <a:t>được</a:t>
            </a:r>
            <a:r>
              <a:rPr lang="en-US" sz="2000" dirty="0" smtClean="0">
                <a:solidFill>
                  <a:srgbClr val="953735"/>
                </a:solidFill>
              </a:rPr>
              <a:t> </a:t>
            </a:r>
            <a:r>
              <a:rPr lang="en-US" sz="2000" dirty="0" err="1" smtClean="0">
                <a:solidFill>
                  <a:srgbClr val="953735"/>
                </a:solidFill>
              </a:rPr>
              <a:t>sử</a:t>
            </a:r>
            <a:r>
              <a:rPr lang="en-US" sz="2000" dirty="0" smtClean="0">
                <a:solidFill>
                  <a:srgbClr val="953735"/>
                </a:solidFill>
              </a:rPr>
              <a:t> </a:t>
            </a:r>
            <a:r>
              <a:rPr lang="en-US" sz="2000" dirty="0" err="1" smtClean="0">
                <a:solidFill>
                  <a:srgbClr val="953735"/>
                </a:solidFill>
              </a:rPr>
              <a:t>dụng</a:t>
            </a:r>
            <a:r>
              <a:rPr lang="en-US" sz="2000" dirty="0" smtClean="0">
                <a:solidFill>
                  <a:srgbClr val="953735"/>
                </a:solidFill>
              </a:rPr>
              <a:t> </a:t>
            </a:r>
            <a:r>
              <a:rPr lang="en-US" sz="2000" dirty="0" err="1" smtClean="0">
                <a:solidFill>
                  <a:srgbClr val="953735"/>
                </a:solidFill>
              </a:rPr>
              <a:t>phổ</a:t>
            </a:r>
            <a:r>
              <a:rPr lang="en-US" sz="2000" dirty="0" smtClean="0">
                <a:solidFill>
                  <a:srgbClr val="953735"/>
                </a:solidFill>
              </a:rPr>
              <a:t> </a:t>
            </a:r>
            <a:r>
              <a:rPr lang="en-US" sz="2000" dirty="0" err="1" smtClean="0">
                <a:solidFill>
                  <a:srgbClr val="953735"/>
                </a:solidFill>
              </a:rPr>
              <a:t>biến</a:t>
            </a:r>
            <a:r>
              <a:rPr lang="en-US" sz="2000" dirty="0" smtClean="0">
                <a:solidFill>
                  <a:srgbClr val="953735"/>
                </a:solidFill>
              </a:rPr>
              <a:t> </a:t>
            </a:r>
            <a:r>
              <a:rPr lang="en-US" sz="2000" dirty="0" err="1" smtClean="0">
                <a:solidFill>
                  <a:srgbClr val="953735"/>
                </a:solidFill>
              </a:rPr>
              <a:t>nhất</a:t>
            </a:r>
            <a:r>
              <a:rPr lang="en-US" sz="2000" dirty="0" smtClean="0">
                <a:solidFill>
                  <a:srgbClr val="953735"/>
                </a:solidFill>
              </a:rPr>
              <a:t>, </a:t>
            </a:r>
            <a:r>
              <a:rPr lang="en-US" sz="2000" dirty="0" err="1" smtClean="0">
                <a:solidFill>
                  <a:srgbClr val="953735"/>
                </a:solidFill>
              </a:rPr>
              <a:t>trong</a:t>
            </a:r>
            <a:r>
              <a:rPr lang="en-US" sz="2000" dirty="0" smtClean="0">
                <a:solidFill>
                  <a:srgbClr val="953735"/>
                </a:solidFill>
              </a:rPr>
              <a:t> </a:t>
            </a:r>
            <a:r>
              <a:rPr lang="en-US" sz="2000" dirty="0" err="1" smtClean="0">
                <a:solidFill>
                  <a:srgbClr val="953735"/>
                </a:solidFill>
              </a:rPr>
              <a:t>đó</a:t>
            </a:r>
            <a:r>
              <a:rPr lang="en-US" sz="2000" dirty="0" smtClean="0">
                <a:solidFill>
                  <a:srgbClr val="953735"/>
                </a:solidFill>
              </a:rPr>
              <a:t> </a:t>
            </a:r>
            <a:r>
              <a:rPr lang="vi-VN" sz="2000" dirty="0" smtClean="0">
                <a:solidFill>
                  <a:srgbClr val="953735"/>
                </a:solidFill>
              </a:rPr>
              <a:t>tất cả dữ liệu </a:t>
            </a:r>
            <a:r>
              <a:rPr lang="en-US" sz="2000" dirty="0" err="1" smtClean="0">
                <a:solidFill>
                  <a:srgbClr val="953735"/>
                </a:solidFill>
              </a:rPr>
              <a:t>đ</a:t>
            </a:r>
            <a:r>
              <a:rPr lang="vi-VN" sz="2000" dirty="0" smtClean="0">
                <a:solidFill>
                  <a:srgbClr val="953735"/>
                </a:solidFill>
              </a:rPr>
              <a:t>ược tổ chức chặt chẽ </a:t>
            </a:r>
            <a:r>
              <a:rPr lang="en-US" sz="2000" dirty="0" err="1" smtClean="0">
                <a:solidFill>
                  <a:srgbClr val="953735"/>
                </a:solidFill>
              </a:rPr>
              <a:t>dưới</a:t>
            </a:r>
            <a:r>
              <a:rPr lang="en-US" sz="2000" dirty="0" smtClean="0">
                <a:solidFill>
                  <a:srgbClr val="953735"/>
                </a:solidFill>
              </a:rPr>
              <a:t> </a:t>
            </a:r>
            <a:r>
              <a:rPr lang="en-US" sz="2000" dirty="0" err="1" smtClean="0">
                <a:solidFill>
                  <a:srgbClr val="953735"/>
                </a:solidFill>
              </a:rPr>
              <a:t>dạng</a:t>
            </a:r>
            <a:r>
              <a:rPr lang="en-US" sz="2000" dirty="0" smtClean="0">
                <a:solidFill>
                  <a:srgbClr val="953735"/>
                </a:solidFill>
              </a:rPr>
              <a:t> </a:t>
            </a:r>
            <a:r>
              <a:rPr lang="vi-VN" sz="2000" dirty="0" smtClean="0">
                <a:solidFill>
                  <a:srgbClr val="953735"/>
                </a:solidFill>
              </a:rPr>
              <a:t>các </a:t>
            </a:r>
            <a:r>
              <a:rPr lang="vi-VN" sz="2000" b="1" dirty="0" smtClean="0">
                <a:solidFill>
                  <a:srgbClr val="0000FF"/>
                </a:solidFill>
              </a:rPr>
              <a:t>bảng</a:t>
            </a:r>
            <a:r>
              <a:rPr lang="vi-VN" sz="2000" dirty="0" smtClean="0">
                <a:solidFill>
                  <a:srgbClr val="953735"/>
                </a:solidFill>
              </a:rPr>
              <a:t> dữ liệu</a:t>
            </a:r>
            <a:r>
              <a:rPr lang="en-US" sz="2000" dirty="0" smtClean="0">
                <a:solidFill>
                  <a:srgbClr val="953735"/>
                </a:solidFill>
              </a:rPr>
              <a:t>.</a:t>
            </a:r>
          </a:p>
          <a:p>
            <a:pPr>
              <a:lnSpc>
                <a:spcPct val="150000"/>
              </a:lnSpc>
              <a:buFontTx/>
              <a:buBlip>
                <a:blip r:embed="rId3"/>
              </a:buBlip>
            </a:pPr>
            <a:r>
              <a:rPr lang="en-US" sz="2000" dirty="0" smtClean="0">
                <a:solidFill>
                  <a:srgbClr val="953735"/>
                </a:solidFill>
              </a:rPr>
              <a:t>T</a:t>
            </a:r>
            <a:r>
              <a:rPr lang="vi-VN" sz="2000" dirty="0" smtClean="0">
                <a:solidFill>
                  <a:srgbClr val="953735"/>
                </a:solidFill>
              </a:rPr>
              <a:t>ất cả các </a:t>
            </a:r>
            <a:r>
              <a:rPr lang="en-US" sz="2000" dirty="0" err="1" smtClean="0">
                <a:solidFill>
                  <a:srgbClr val="953735"/>
                </a:solidFill>
              </a:rPr>
              <a:t>thao</a:t>
            </a:r>
            <a:r>
              <a:rPr lang="en-US" sz="2000" dirty="0" smtClean="0">
                <a:solidFill>
                  <a:srgbClr val="953735"/>
                </a:solidFill>
              </a:rPr>
              <a:t> </a:t>
            </a:r>
            <a:r>
              <a:rPr lang="en-US" sz="2000" dirty="0" err="1" smtClean="0">
                <a:solidFill>
                  <a:srgbClr val="953735"/>
                </a:solidFill>
              </a:rPr>
              <a:t>tác</a:t>
            </a:r>
            <a:r>
              <a:rPr lang="en-US" sz="2000" dirty="0" smtClean="0">
                <a:solidFill>
                  <a:srgbClr val="953735"/>
                </a:solidFill>
              </a:rPr>
              <a:t> </a:t>
            </a:r>
            <a:r>
              <a:rPr lang="en-US" sz="2000" dirty="0" err="1" smtClean="0">
                <a:solidFill>
                  <a:srgbClr val="953735"/>
                </a:solidFill>
              </a:rPr>
              <a:t>trên</a:t>
            </a:r>
            <a:r>
              <a:rPr lang="en-US" sz="2000" dirty="0" smtClean="0">
                <a:solidFill>
                  <a:srgbClr val="953735"/>
                </a:solidFill>
              </a:rPr>
              <a:t> CSDL </a:t>
            </a:r>
            <a:r>
              <a:rPr lang="en-US" sz="2000" dirty="0" err="1" smtClean="0">
                <a:solidFill>
                  <a:srgbClr val="953735"/>
                </a:solidFill>
              </a:rPr>
              <a:t>đều</a:t>
            </a:r>
            <a:r>
              <a:rPr lang="vi-VN" sz="2000" dirty="0" smtClean="0">
                <a:solidFill>
                  <a:srgbClr val="953735"/>
                </a:solidFill>
              </a:rPr>
              <a:t> diễn ra </a:t>
            </a:r>
            <a:r>
              <a:rPr lang="en-US" sz="2000" dirty="0" err="1" smtClean="0">
                <a:solidFill>
                  <a:srgbClr val="953735"/>
                </a:solidFill>
              </a:rPr>
              <a:t>trên</a:t>
            </a:r>
            <a:r>
              <a:rPr lang="en-US" sz="2000" dirty="0" smtClean="0">
                <a:solidFill>
                  <a:srgbClr val="953735"/>
                </a:solidFill>
              </a:rPr>
              <a:t> </a:t>
            </a:r>
            <a:r>
              <a:rPr lang="vi-VN" sz="2000" dirty="0" smtClean="0">
                <a:solidFill>
                  <a:srgbClr val="953735"/>
                </a:solidFill>
              </a:rPr>
              <a:t>các bảng.</a:t>
            </a:r>
            <a:endParaRPr lang="en-US" sz="2000" dirty="0" smtClean="0">
              <a:solidFill>
                <a:srgbClr val="953735"/>
              </a:solidFill>
            </a:endParaRPr>
          </a:p>
        </p:txBody>
      </p:sp>
      <p:sp>
        <p:nvSpPr>
          <p:cNvPr id="3" name="Footer Placeholder 2"/>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4" name="Slide Number Placeholder 3"/>
          <p:cNvSpPr>
            <a:spLocks noGrp="1"/>
          </p:cNvSpPr>
          <p:nvPr>
            <p:ph type="sldNum" sz="quarter" idx="12"/>
          </p:nvPr>
        </p:nvSpPr>
        <p:spPr/>
        <p:txBody>
          <a:bodyPr/>
          <a:lstStyle/>
          <a:p>
            <a:pPr>
              <a:defRPr/>
            </a:pPr>
            <a:fld id="{569FE5CB-91F2-4F0D-AA35-093589BA134E}" type="slidenum">
              <a:rPr lang="en-US" smtClean="0"/>
              <a:pPr>
                <a:defRPr/>
              </a:pPr>
              <a:t>30</a:t>
            </a:fld>
            <a:endParaRPr lang="en-US"/>
          </a:p>
        </p:txBody>
      </p:sp>
    </p:spTree>
    <p:extLst>
      <p:ext uri="{BB962C8B-B14F-4D97-AF65-F5344CB8AC3E}">
        <p14:creationId xmlns:p14="http://schemas.microsoft.com/office/powerpoint/2010/main" val="44212354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2"/>
          <p:cNvSpPr>
            <a:spLocks noGrp="1"/>
          </p:cNvSpPr>
          <p:nvPr>
            <p:ph type="title"/>
          </p:nvPr>
        </p:nvSpPr>
        <p:spPr/>
        <p:txBody>
          <a:bodyPr/>
          <a:lstStyle/>
          <a:p>
            <a:r>
              <a:rPr lang="en-US" dirty="0" err="1" smtClean="0"/>
              <a:t>Người</a:t>
            </a:r>
            <a:r>
              <a:rPr lang="en-US" dirty="0" smtClean="0"/>
              <a:t> </a:t>
            </a:r>
            <a:r>
              <a:rPr lang="en-US" dirty="0" err="1" smtClean="0"/>
              <a:t>dùng</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RDBMS </a:t>
            </a:r>
          </a:p>
        </p:txBody>
      </p:sp>
      <p:sp>
        <p:nvSpPr>
          <p:cNvPr id="2" name="Content Placeholder 1"/>
          <p:cNvSpPr>
            <a:spLocks noGrp="1"/>
          </p:cNvSpPr>
          <p:nvPr>
            <p:ph idx="1"/>
          </p:nvPr>
        </p:nvSpPr>
        <p:spPr>
          <a:xfrm>
            <a:off x="228600" y="1143000"/>
            <a:ext cx="8305800" cy="3581400"/>
          </a:xfrm>
        </p:spPr>
        <p:txBody>
          <a:bodyPr/>
          <a:lstStyle/>
          <a:p>
            <a:pPr>
              <a:lnSpc>
                <a:spcPct val="150000"/>
              </a:lnSpc>
              <a:defRPr/>
            </a:pPr>
            <a:r>
              <a:rPr lang="en-US" sz="2000" err="1" smtClean="0"/>
              <a:t>Rất</a:t>
            </a:r>
            <a:r>
              <a:rPr lang="en-US" sz="2000" smtClean="0"/>
              <a:t> </a:t>
            </a:r>
            <a:r>
              <a:rPr lang="en-US" sz="2000" err="1" smtClean="0"/>
              <a:t>nhiều</a:t>
            </a:r>
            <a:r>
              <a:rPr lang="en-US" sz="2000" smtClean="0"/>
              <a:t> </a:t>
            </a:r>
            <a:r>
              <a:rPr lang="en-US" sz="2000" err="1" smtClean="0"/>
              <a:t>người</a:t>
            </a:r>
            <a:r>
              <a:rPr lang="en-US" sz="2000" smtClean="0"/>
              <a:t> </a:t>
            </a:r>
            <a:r>
              <a:rPr lang="en-US" sz="2000" err="1" smtClean="0"/>
              <a:t>dùng</a:t>
            </a:r>
            <a:r>
              <a:rPr lang="en-US" sz="2000" smtClean="0"/>
              <a:t> </a:t>
            </a:r>
            <a:r>
              <a:rPr lang="en-US" sz="2000" err="1" smtClean="0"/>
              <a:t>tham</a:t>
            </a:r>
            <a:r>
              <a:rPr lang="en-US" sz="2000" smtClean="0"/>
              <a:t> </a:t>
            </a:r>
            <a:r>
              <a:rPr lang="en-US" sz="2000" err="1" smtClean="0"/>
              <a:t>gia</a:t>
            </a:r>
            <a:r>
              <a:rPr lang="en-US" sz="2000" smtClean="0"/>
              <a:t> </a:t>
            </a:r>
            <a:r>
              <a:rPr lang="en-US" sz="2000" err="1" smtClean="0"/>
              <a:t>vào</a:t>
            </a:r>
            <a:r>
              <a:rPr lang="en-US" sz="2000" smtClean="0"/>
              <a:t> </a:t>
            </a:r>
            <a:r>
              <a:rPr lang="en-US" sz="2000" err="1" smtClean="0"/>
              <a:t>hệ</a:t>
            </a:r>
            <a:r>
              <a:rPr lang="en-US" sz="2000" smtClean="0"/>
              <a:t> </a:t>
            </a:r>
            <a:r>
              <a:rPr lang="en-US" sz="2000" err="1" smtClean="0"/>
              <a:t>thống</a:t>
            </a:r>
            <a:r>
              <a:rPr lang="en-US" sz="2000" smtClean="0"/>
              <a:t> RDBMS:</a:t>
            </a:r>
          </a:p>
          <a:p>
            <a:pPr lvl="1">
              <a:lnSpc>
                <a:spcPct val="150000"/>
              </a:lnSpc>
              <a:defRPr/>
            </a:pPr>
            <a:r>
              <a:rPr lang="en-US" sz="1800" smtClean="0"/>
              <a:t> </a:t>
            </a:r>
            <a:r>
              <a:rPr lang="en-US" sz="1800" err="1" smtClean="0"/>
              <a:t>Người</a:t>
            </a:r>
            <a:r>
              <a:rPr lang="en-US" sz="1800" smtClean="0"/>
              <a:t> </a:t>
            </a:r>
            <a:r>
              <a:rPr lang="en-US" sz="1800" err="1" smtClean="0"/>
              <a:t>quản</a:t>
            </a:r>
            <a:r>
              <a:rPr lang="en-US" sz="1800" smtClean="0"/>
              <a:t> </a:t>
            </a:r>
            <a:r>
              <a:rPr lang="en-US" sz="1800" err="1" smtClean="0"/>
              <a:t>trị</a:t>
            </a:r>
            <a:r>
              <a:rPr lang="en-US" sz="1800" smtClean="0"/>
              <a:t> CSDL (</a:t>
            </a:r>
            <a:r>
              <a:rPr lang="en-US" sz="1800" err="1" smtClean="0">
                <a:solidFill>
                  <a:srgbClr val="0000CC"/>
                </a:solidFill>
              </a:rPr>
              <a:t>DataBase</a:t>
            </a:r>
            <a:r>
              <a:rPr lang="en-US" sz="1800" smtClean="0">
                <a:solidFill>
                  <a:srgbClr val="0000CC"/>
                </a:solidFill>
              </a:rPr>
              <a:t> Administrator</a:t>
            </a:r>
            <a:r>
              <a:rPr lang="en-US" sz="1800" smtClean="0"/>
              <a:t>)</a:t>
            </a:r>
          </a:p>
          <a:p>
            <a:pPr lvl="1">
              <a:lnSpc>
                <a:spcPct val="150000"/>
              </a:lnSpc>
              <a:defRPr/>
            </a:pPr>
            <a:r>
              <a:rPr lang="en-US" sz="1800" smtClean="0"/>
              <a:t> </a:t>
            </a:r>
            <a:r>
              <a:rPr lang="en-US" sz="1800" err="1" smtClean="0"/>
              <a:t>Người</a:t>
            </a:r>
            <a:r>
              <a:rPr lang="en-US" sz="1800" smtClean="0"/>
              <a:t> </a:t>
            </a:r>
            <a:r>
              <a:rPr lang="en-US" sz="1800" err="1" smtClean="0"/>
              <a:t>thiết</a:t>
            </a:r>
            <a:r>
              <a:rPr lang="en-US" sz="1800" smtClean="0"/>
              <a:t> </a:t>
            </a:r>
            <a:r>
              <a:rPr lang="en-US" sz="1800" err="1" smtClean="0"/>
              <a:t>kế</a:t>
            </a:r>
            <a:r>
              <a:rPr lang="en-US" sz="1800" smtClean="0"/>
              <a:t> CSDL (</a:t>
            </a:r>
            <a:r>
              <a:rPr lang="en-US" sz="1800" err="1" smtClean="0">
                <a:solidFill>
                  <a:srgbClr val="0000CC"/>
                </a:solidFill>
              </a:rPr>
              <a:t>DataBase</a:t>
            </a:r>
            <a:r>
              <a:rPr lang="en-US" sz="1800" smtClean="0">
                <a:solidFill>
                  <a:srgbClr val="0000CC"/>
                </a:solidFill>
              </a:rPr>
              <a:t> Designer</a:t>
            </a:r>
            <a:r>
              <a:rPr lang="en-US" sz="1800" smtClean="0"/>
              <a:t>)</a:t>
            </a:r>
          </a:p>
          <a:p>
            <a:pPr lvl="1">
              <a:lnSpc>
                <a:spcPct val="150000"/>
              </a:lnSpc>
              <a:defRPr/>
            </a:pPr>
            <a:r>
              <a:rPr lang="en-US" sz="1800" smtClean="0"/>
              <a:t> </a:t>
            </a:r>
            <a:r>
              <a:rPr lang="en-US" sz="1800" err="1" smtClean="0"/>
              <a:t>Người</a:t>
            </a:r>
            <a:r>
              <a:rPr lang="en-US" sz="1800" smtClean="0"/>
              <a:t> </a:t>
            </a:r>
            <a:r>
              <a:rPr lang="en-US" sz="1800" err="1" smtClean="0"/>
              <a:t>phân</a:t>
            </a:r>
            <a:r>
              <a:rPr lang="en-US" sz="1800" smtClean="0"/>
              <a:t> </a:t>
            </a:r>
            <a:r>
              <a:rPr lang="en-US" sz="1800" err="1" smtClean="0"/>
              <a:t>tích</a:t>
            </a:r>
            <a:r>
              <a:rPr lang="en-US" sz="1800" smtClean="0"/>
              <a:t> </a:t>
            </a:r>
            <a:r>
              <a:rPr lang="en-US" sz="1800" err="1" smtClean="0"/>
              <a:t>hệ</a:t>
            </a:r>
            <a:r>
              <a:rPr lang="en-US" sz="1800" smtClean="0"/>
              <a:t> </a:t>
            </a:r>
            <a:r>
              <a:rPr lang="en-US" sz="1800" err="1" smtClean="0"/>
              <a:t>thống</a:t>
            </a:r>
            <a:r>
              <a:rPr lang="en-US" sz="1800" smtClean="0"/>
              <a:t> (</a:t>
            </a:r>
            <a:r>
              <a:rPr lang="en-US" sz="1800" smtClean="0">
                <a:solidFill>
                  <a:srgbClr val="0000CC"/>
                </a:solidFill>
              </a:rPr>
              <a:t>System Analyst</a:t>
            </a:r>
            <a:r>
              <a:rPr lang="en-US" sz="1800" smtClean="0"/>
              <a:t>) </a:t>
            </a:r>
          </a:p>
          <a:p>
            <a:pPr lvl="1">
              <a:lnSpc>
                <a:spcPct val="150000"/>
              </a:lnSpc>
              <a:defRPr/>
            </a:pPr>
            <a:r>
              <a:rPr lang="en-US" sz="1800" err="1" smtClean="0"/>
              <a:t>Người</a:t>
            </a:r>
            <a:r>
              <a:rPr lang="en-US" sz="1800" smtClean="0"/>
              <a:t> </a:t>
            </a:r>
            <a:r>
              <a:rPr lang="en-US" sz="1800" err="1" smtClean="0"/>
              <a:t>lập</a:t>
            </a:r>
            <a:r>
              <a:rPr lang="en-US" sz="1800" smtClean="0"/>
              <a:t> </a:t>
            </a:r>
            <a:r>
              <a:rPr lang="en-US" sz="1800" err="1" smtClean="0"/>
              <a:t>trình</a:t>
            </a:r>
            <a:r>
              <a:rPr lang="en-US" sz="1800" smtClean="0"/>
              <a:t> </a:t>
            </a:r>
            <a:r>
              <a:rPr lang="en-US" sz="1800" err="1" smtClean="0"/>
              <a:t>ứng</a:t>
            </a:r>
            <a:r>
              <a:rPr lang="en-US" sz="1800" smtClean="0"/>
              <a:t> </a:t>
            </a:r>
            <a:r>
              <a:rPr lang="en-US" sz="1800" err="1" smtClean="0"/>
              <a:t>dụng</a:t>
            </a:r>
            <a:r>
              <a:rPr lang="en-US" sz="1800" smtClean="0"/>
              <a:t> (</a:t>
            </a:r>
            <a:r>
              <a:rPr lang="en-US" sz="1800" smtClean="0">
                <a:solidFill>
                  <a:srgbClr val="0000CC"/>
                </a:solidFill>
              </a:rPr>
              <a:t>Application Programmer</a:t>
            </a:r>
            <a:r>
              <a:rPr lang="en-US" sz="1800" smtClean="0"/>
              <a:t>) </a:t>
            </a:r>
          </a:p>
          <a:p>
            <a:pPr lvl="1">
              <a:lnSpc>
                <a:spcPct val="150000"/>
              </a:lnSpc>
              <a:defRPr/>
            </a:pPr>
            <a:r>
              <a:rPr lang="en-US" sz="1800" smtClean="0"/>
              <a:t> </a:t>
            </a:r>
            <a:r>
              <a:rPr lang="en-US" sz="1800" err="1" smtClean="0"/>
              <a:t>Người</a:t>
            </a:r>
            <a:r>
              <a:rPr lang="en-US" sz="1800" smtClean="0"/>
              <a:t> </a:t>
            </a:r>
            <a:r>
              <a:rPr lang="en-US" sz="1800" err="1" smtClean="0"/>
              <a:t>thiết</a:t>
            </a:r>
            <a:r>
              <a:rPr lang="en-US" sz="1800" smtClean="0"/>
              <a:t> </a:t>
            </a:r>
            <a:r>
              <a:rPr lang="en-US" sz="1800" err="1" smtClean="0"/>
              <a:t>kế</a:t>
            </a:r>
            <a:r>
              <a:rPr lang="en-US" sz="1800" smtClean="0"/>
              <a:t> </a:t>
            </a:r>
            <a:r>
              <a:rPr lang="en-US" sz="1800" err="1" smtClean="0"/>
              <a:t>và</a:t>
            </a:r>
            <a:r>
              <a:rPr lang="en-US" sz="1800" smtClean="0"/>
              <a:t> </a:t>
            </a:r>
            <a:r>
              <a:rPr lang="en-US" sz="1800" err="1" smtClean="0"/>
              <a:t>triển</a:t>
            </a:r>
            <a:r>
              <a:rPr lang="en-US" sz="1800" smtClean="0"/>
              <a:t> </a:t>
            </a:r>
            <a:r>
              <a:rPr lang="en-US" sz="1800" err="1" smtClean="0"/>
              <a:t>khai</a:t>
            </a:r>
            <a:r>
              <a:rPr lang="en-US" sz="1800" smtClean="0"/>
              <a:t> CSDL (</a:t>
            </a:r>
            <a:r>
              <a:rPr lang="en-US" sz="1800" smtClean="0">
                <a:solidFill>
                  <a:srgbClr val="0000CC"/>
                </a:solidFill>
              </a:rPr>
              <a:t>DBMS Designer and Implementer</a:t>
            </a:r>
            <a:r>
              <a:rPr lang="en-US" sz="1800" smtClean="0"/>
              <a:t>)</a:t>
            </a:r>
          </a:p>
          <a:p>
            <a:pPr lvl="1">
              <a:lnSpc>
                <a:spcPct val="150000"/>
              </a:lnSpc>
              <a:defRPr/>
            </a:pPr>
            <a:r>
              <a:rPr lang="en-US" sz="1800" smtClean="0"/>
              <a:t> </a:t>
            </a:r>
            <a:r>
              <a:rPr lang="en-US" sz="1800" err="1" smtClean="0"/>
              <a:t>Người</a:t>
            </a:r>
            <a:r>
              <a:rPr lang="en-US" sz="1800" smtClean="0"/>
              <a:t> </a:t>
            </a:r>
            <a:r>
              <a:rPr lang="en-US" sz="1800" err="1" smtClean="0"/>
              <a:t>dùng</a:t>
            </a:r>
            <a:r>
              <a:rPr lang="en-US" sz="1800" smtClean="0"/>
              <a:t> </a:t>
            </a:r>
            <a:r>
              <a:rPr lang="en-US" sz="1800" err="1" smtClean="0"/>
              <a:t>cuối</a:t>
            </a:r>
            <a:r>
              <a:rPr lang="en-US" sz="1800" smtClean="0"/>
              <a:t> (</a:t>
            </a:r>
            <a:r>
              <a:rPr lang="en-US" sz="1800" smtClean="0">
                <a:solidFill>
                  <a:srgbClr val="0000CC"/>
                </a:solidFill>
              </a:rPr>
              <a:t>End User</a:t>
            </a:r>
            <a:r>
              <a:rPr lang="en-US" sz="1800" smtClean="0"/>
              <a:t>)</a:t>
            </a:r>
          </a:p>
          <a:p>
            <a:pPr lvl="1">
              <a:defRPr/>
            </a:pPr>
            <a:endParaRPr lang="en-US"/>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0D0160A2-89E6-4FF0-B597-BBE6DCB1E8E9}" type="slidenum">
              <a:rPr lang="en-US" smtClean="0"/>
              <a:pPr>
                <a:defRPr/>
              </a:pPr>
              <a:t>31</a:t>
            </a:fld>
            <a:endParaRPr lang="en-US"/>
          </a:p>
        </p:txBody>
      </p:sp>
      <p:pic>
        <p:nvPicPr>
          <p:cNvPr id="43014" name="Picture 74" descr="MCBD08154_0000[1]"/>
          <p:cNvPicPr>
            <a:picLocks noChangeAspect="1" noChangeArrowheads="1"/>
          </p:cNvPicPr>
          <p:nvPr/>
        </p:nvPicPr>
        <p:blipFill>
          <a:blip r:embed="rId2"/>
          <a:srcRect/>
          <a:stretch>
            <a:fillRect/>
          </a:stretch>
        </p:blipFill>
        <p:spPr bwMode="auto">
          <a:xfrm>
            <a:off x="2362200" y="5105400"/>
            <a:ext cx="1447800" cy="989013"/>
          </a:xfrm>
          <a:prstGeom prst="rect">
            <a:avLst/>
          </a:prstGeom>
          <a:noFill/>
          <a:ln w="9525">
            <a:noFill/>
            <a:miter lim="800000"/>
            <a:headEnd/>
            <a:tailEnd/>
          </a:ln>
        </p:spPr>
      </p:pic>
      <p:pic>
        <p:nvPicPr>
          <p:cNvPr id="43015" name="Picture 75" descr="MCj00901980000[1]"/>
          <p:cNvPicPr>
            <a:picLocks noChangeAspect="1" noChangeArrowheads="1"/>
          </p:cNvPicPr>
          <p:nvPr/>
        </p:nvPicPr>
        <p:blipFill>
          <a:blip r:embed="rId3"/>
          <a:srcRect/>
          <a:stretch>
            <a:fillRect/>
          </a:stretch>
        </p:blipFill>
        <p:spPr bwMode="auto">
          <a:xfrm>
            <a:off x="5715000" y="4800600"/>
            <a:ext cx="2057400" cy="1550988"/>
          </a:xfrm>
          <a:prstGeom prst="rect">
            <a:avLst/>
          </a:prstGeom>
          <a:noFill/>
          <a:ln w="9525">
            <a:noFill/>
            <a:miter lim="800000"/>
            <a:headEnd/>
            <a:tailEnd/>
          </a:ln>
        </p:spPr>
      </p:pic>
    </p:spTree>
    <p:extLst>
      <p:ext uri="{BB962C8B-B14F-4D97-AF65-F5344CB8AC3E}">
        <p14:creationId xmlns:p14="http://schemas.microsoft.com/office/powerpoint/2010/main" val="43133364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2"/>
          <p:cNvSpPr>
            <a:spLocks noGrp="1"/>
          </p:cNvSpPr>
          <p:nvPr>
            <p:ph type="title"/>
          </p:nvPr>
        </p:nvSpPr>
        <p:spPr/>
        <p:txBody>
          <a:bodyPr/>
          <a:lstStyle/>
          <a:p>
            <a:r>
              <a:rPr lang="en-US" sz="2400" dirty="0" err="1" smtClean="0"/>
              <a:t>Tại</a:t>
            </a:r>
            <a:r>
              <a:rPr lang="en-US" sz="2400" dirty="0" smtClean="0"/>
              <a:t> </a:t>
            </a:r>
            <a:r>
              <a:rPr lang="en-US" sz="2400" dirty="0" err="1" smtClean="0"/>
              <a:t>sao</a:t>
            </a:r>
            <a:r>
              <a:rPr lang="en-US" sz="2400" dirty="0" smtClean="0"/>
              <a:t> </a:t>
            </a:r>
            <a:r>
              <a:rPr lang="en-US" sz="2400" dirty="0" err="1" smtClean="0"/>
              <a:t>lại</a:t>
            </a:r>
            <a:r>
              <a:rPr lang="en-US" sz="2400" dirty="0" smtClean="0"/>
              <a:t> </a:t>
            </a:r>
            <a:r>
              <a:rPr lang="en-US" sz="2400" dirty="0" err="1" smtClean="0"/>
              <a:t>tập</a:t>
            </a:r>
            <a:r>
              <a:rPr lang="en-US" sz="2400" dirty="0" smtClean="0"/>
              <a:t> </a:t>
            </a:r>
            <a:r>
              <a:rPr lang="en-US" sz="2400" dirty="0" err="1" smtClean="0"/>
              <a:t>trung</a:t>
            </a:r>
            <a:r>
              <a:rPr lang="en-US" sz="2400" dirty="0" smtClean="0"/>
              <a:t> </a:t>
            </a:r>
            <a:r>
              <a:rPr lang="en-US" sz="2400" dirty="0" err="1" smtClean="0"/>
              <a:t>vào</a:t>
            </a:r>
            <a:r>
              <a:rPr lang="en-US" sz="2400" dirty="0" smtClean="0"/>
              <a:t> CSDL </a:t>
            </a:r>
            <a:r>
              <a:rPr lang="en-US" sz="2400" dirty="0" err="1" smtClean="0"/>
              <a:t>quan</a:t>
            </a:r>
            <a:r>
              <a:rPr lang="en-US" sz="2400" dirty="0" smtClean="0"/>
              <a:t> </a:t>
            </a:r>
            <a:r>
              <a:rPr lang="en-US" sz="2400" dirty="0" err="1" smtClean="0"/>
              <a:t>hệ</a:t>
            </a:r>
            <a:r>
              <a:rPr lang="en-US" sz="2400" dirty="0" smtClean="0"/>
              <a:t>?</a:t>
            </a:r>
          </a:p>
        </p:txBody>
      </p:sp>
      <p:sp>
        <p:nvSpPr>
          <p:cNvPr id="2" name="Content Placeholder 1"/>
          <p:cNvSpPr>
            <a:spLocks noGrp="1"/>
          </p:cNvSpPr>
          <p:nvPr>
            <p:ph idx="1"/>
          </p:nvPr>
        </p:nvSpPr>
        <p:spPr/>
        <p:txBody>
          <a:bodyPr/>
          <a:lstStyle/>
          <a:p>
            <a:pPr>
              <a:lnSpc>
                <a:spcPct val="150000"/>
              </a:lnSpc>
              <a:defRPr/>
            </a:pPr>
            <a:r>
              <a:rPr lang="en-US" sz="2400" err="1" smtClean="0"/>
              <a:t>Dễ</a:t>
            </a:r>
            <a:r>
              <a:rPr lang="en-US" sz="2400" smtClean="0"/>
              <a:t> </a:t>
            </a:r>
            <a:r>
              <a:rPr lang="en-US" sz="2400" err="1" smtClean="0"/>
              <a:t>dàng</a:t>
            </a:r>
            <a:r>
              <a:rPr lang="en-US" sz="2400" smtClean="0"/>
              <a:t> </a:t>
            </a:r>
            <a:r>
              <a:rPr lang="en-US" sz="2400" err="1" smtClean="0"/>
              <a:t>định</a:t>
            </a:r>
            <a:r>
              <a:rPr lang="en-US" sz="2400" smtClean="0"/>
              <a:t> </a:t>
            </a:r>
            <a:r>
              <a:rPr lang="en-US" sz="2400" err="1" smtClean="0"/>
              <a:t>nghĩa</a:t>
            </a:r>
            <a:r>
              <a:rPr lang="en-US" sz="2400" smtClean="0"/>
              <a:t>, </a:t>
            </a:r>
            <a:r>
              <a:rPr lang="en-US" sz="2400" err="1" smtClean="0"/>
              <a:t>duy</a:t>
            </a:r>
            <a:r>
              <a:rPr lang="en-US" sz="2400" smtClean="0"/>
              <a:t> </a:t>
            </a:r>
            <a:r>
              <a:rPr lang="en-US" sz="2400" err="1" smtClean="0"/>
              <a:t>trì</a:t>
            </a:r>
            <a:r>
              <a:rPr lang="en-US" sz="2400" smtClean="0"/>
              <a:t> </a:t>
            </a:r>
            <a:r>
              <a:rPr lang="en-US" sz="2400" err="1" smtClean="0"/>
              <a:t>và</a:t>
            </a:r>
            <a:r>
              <a:rPr lang="en-US" sz="2400" smtClean="0"/>
              <a:t> </a:t>
            </a:r>
            <a:r>
              <a:rPr lang="en-US" sz="2400" err="1" smtClean="0"/>
              <a:t>thao</a:t>
            </a:r>
            <a:r>
              <a:rPr lang="en-US" sz="2400" smtClean="0"/>
              <a:t> </a:t>
            </a:r>
            <a:r>
              <a:rPr lang="en-US" sz="2400" err="1" smtClean="0"/>
              <a:t>tác</a:t>
            </a:r>
            <a:r>
              <a:rPr lang="en-US" sz="2400" smtClean="0"/>
              <a:t> </a:t>
            </a:r>
            <a:r>
              <a:rPr lang="en-US" sz="2400" err="1" smtClean="0"/>
              <a:t>dữ</a:t>
            </a:r>
            <a:r>
              <a:rPr lang="en-US" sz="2400" smtClean="0"/>
              <a:t> </a:t>
            </a:r>
            <a:r>
              <a:rPr lang="en-US" sz="2400" err="1" smtClean="0"/>
              <a:t>liệu</a:t>
            </a:r>
            <a:r>
              <a:rPr lang="en-US" sz="2400" smtClean="0"/>
              <a:t> </a:t>
            </a:r>
            <a:r>
              <a:rPr lang="en-US" sz="2400" err="1" smtClean="0"/>
              <a:t>lưu</a:t>
            </a:r>
            <a:r>
              <a:rPr lang="en-US" sz="2400" smtClean="0"/>
              <a:t> trữ</a:t>
            </a:r>
          </a:p>
          <a:p>
            <a:pPr>
              <a:lnSpc>
                <a:spcPct val="150000"/>
              </a:lnSpc>
              <a:defRPr/>
            </a:pPr>
            <a:r>
              <a:rPr lang="en-US" sz="2400" smtClean="0"/>
              <a:t>Dễ dàng trích </a:t>
            </a:r>
            <a:r>
              <a:rPr lang="en-US" sz="2400" err="1" smtClean="0"/>
              <a:t>xuất</a:t>
            </a:r>
            <a:r>
              <a:rPr lang="en-US" sz="2400" smtClean="0"/>
              <a:t> </a:t>
            </a:r>
            <a:r>
              <a:rPr lang="en-US" sz="2400" err="1" smtClean="0"/>
              <a:t>dữ</a:t>
            </a:r>
            <a:r>
              <a:rPr lang="en-US" sz="2400" smtClean="0"/>
              <a:t> liệu</a:t>
            </a:r>
          </a:p>
          <a:p>
            <a:pPr>
              <a:lnSpc>
                <a:spcPct val="150000"/>
              </a:lnSpc>
              <a:defRPr/>
            </a:pPr>
            <a:r>
              <a:rPr lang="en-US" sz="2400" err="1" smtClean="0"/>
              <a:t>Dữ</a:t>
            </a:r>
            <a:r>
              <a:rPr lang="en-US" sz="2400" smtClean="0"/>
              <a:t> </a:t>
            </a:r>
            <a:r>
              <a:rPr lang="en-US" sz="2400" err="1" smtClean="0"/>
              <a:t>liệu</a:t>
            </a:r>
            <a:r>
              <a:rPr lang="en-US" sz="2400" smtClean="0"/>
              <a:t> </a:t>
            </a:r>
            <a:r>
              <a:rPr lang="en-US" sz="2400" err="1" smtClean="0"/>
              <a:t>được</a:t>
            </a:r>
            <a:r>
              <a:rPr lang="en-US" sz="2400" smtClean="0"/>
              <a:t> </a:t>
            </a:r>
            <a:r>
              <a:rPr lang="en-US" sz="2400" err="1" smtClean="0"/>
              <a:t>chuẩn</a:t>
            </a:r>
            <a:r>
              <a:rPr lang="en-US" sz="2400" smtClean="0"/>
              <a:t> </a:t>
            </a:r>
            <a:r>
              <a:rPr lang="en-US" sz="2400" err="1" smtClean="0"/>
              <a:t>hóa</a:t>
            </a:r>
            <a:r>
              <a:rPr lang="en-US" sz="2400" smtClean="0"/>
              <a:t> </a:t>
            </a:r>
            <a:r>
              <a:rPr lang="en-US" sz="2400" err="1" smtClean="0"/>
              <a:t>và</a:t>
            </a:r>
            <a:r>
              <a:rPr lang="en-US" sz="2400" smtClean="0"/>
              <a:t> </a:t>
            </a:r>
            <a:r>
              <a:rPr lang="en-US" sz="2400" err="1" smtClean="0"/>
              <a:t>được</a:t>
            </a:r>
            <a:r>
              <a:rPr lang="en-US" sz="2400" smtClean="0"/>
              <a:t> </a:t>
            </a:r>
            <a:r>
              <a:rPr lang="en-US" sz="2400" err="1" smtClean="0"/>
              <a:t>bảo</a:t>
            </a:r>
            <a:r>
              <a:rPr lang="en-US" sz="2400" smtClean="0"/>
              <a:t> </a:t>
            </a:r>
            <a:r>
              <a:rPr lang="en-US" sz="2400" err="1" smtClean="0"/>
              <a:t>vệ</a:t>
            </a:r>
            <a:r>
              <a:rPr lang="en-US" sz="2400" smtClean="0"/>
              <a:t> </a:t>
            </a:r>
            <a:r>
              <a:rPr lang="en-US" sz="2400" err="1" smtClean="0"/>
              <a:t>tốt</a:t>
            </a:r>
            <a:endParaRPr lang="en-US" sz="2400" smtClean="0"/>
          </a:p>
          <a:p>
            <a:pPr>
              <a:lnSpc>
                <a:spcPct val="150000"/>
              </a:lnSpc>
              <a:defRPr/>
            </a:pPr>
            <a:r>
              <a:rPr lang="en-US" sz="2400" err="1" smtClean="0"/>
              <a:t>Nhiều</a:t>
            </a:r>
            <a:r>
              <a:rPr lang="en-US" sz="2400" smtClean="0"/>
              <a:t> </a:t>
            </a:r>
            <a:r>
              <a:rPr lang="en-US" sz="2400" err="1" smtClean="0"/>
              <a:t>nhà</a:t>
            </a:r>
            <a:r>
              <a:rPr lang="en-US" sz="2400" smtClean="0"/>
              <a:t> </a:t>
            </a:r>
            <a:r>
              <a:rPr lang="en-US" sz="2400" err="1" smtClean="0"/>
              <a:t>cung</a:t>
            </a:r>
            <a:r>
              <a:rPr lang="en-US" sz="2400" smtClean="0"/>
              <a:t> </a:t>
            </a:r>
            <a:r>
              <a:rPr lang="en-US" sz="2400" err="1" smtClean="0"/>
              <a:t>cấp</a:t>
            </a:r>
            <a:r>
              <a:rPr lang="en-US" sz="2400" smtClean="0"/>
              <a:t> </a:t>
            </a:r>
            <a:r>
              <a:rPr lang="en-US" sz="2400" err="1" smtClean="0"/>
              <a:t>cung</a:t>
            </a:r>
            <a:r>
              <a:rPr lang="en-US" sz="2400" smtClean="0"/>
              <a:t> </a:t>
            </a:r>
            <a:r>
              <a:rPr lang="en-US" sz="2400" err="1" smtClean="0"/>
              <a:t>cấp</a:t>
            </a:r>
            <a:r>
              <a:rPr lang="en-US" sz="2400" smtClean="0"/>
              <a:t> </a:t>
            </a:r>
            <a:r>
              <a:rPr lang="en-US" sz="2400" err="1" smtClean="0"/>
              <a:t>phần</a:t>
            </a:r>
            <a:r>
              <a:rPr lang="en-US" sz="2400" smtClean="0"/>
              <a:t> </a:t>
            </a:r>
            <a:r>
              <a:rPr lang="en-US" sz="2400" err="1" smtClean="0"/>
              <a:t>mềm</a:t>
            </a:r>
            <a:endParaRPr lang="en-US" sz="2400" smtClean="0"/>
          </a:p>
          <a:p>
            <a:pPr>
              <a:lnSpc>
                <a:spcPct val="150000"/>
              </a:lnSpc>
              <a:defRPr/>
            </a:pPr>
            <a:r>
              <a:rPr lang="en-US" sz="2400" err="1" smtClean="0"/>
              <a:t>Dễ</a:t>
            </a:r>
            <a:r>
              <a:rPr lang="en-US" sz="2400" smtClean="0"/>
              <a:t> </a:t>
            </a:r>
            <a:r>
              <a:rPr lang="en-US" sz="2400" err="1" smtClean="0"/>
              <a:t>dàng</a:t>
            </a:r>
            <a:r>
              <a:rPr lang="en-US" sz="2400" smtClean="0"/>
              <a:t> </a:t>
            </a:r>
            <a:r>
              <a:rPr lang="en-US" sz="2400" err="1" smtClean="0"/>
              <a:t>chuyển</a:t>
            </a:r>
            <a:r>
              <a:rPr lang="en-US" sz="2400" smtClean="0"/>
              <a:t> </a:t>
            </a:r>
            <a:r>
              <a:rPr lang="en-US" sz="2400" err="1" smtClean="0"/>
              <a:t>đổi</a:t>
            </a:r>
            <a:r>
              <a:rPr lang="en-US" sz="2400" smtClean="0"/>
              <a:t> </a:t>
            </a:r>
            <a:r>
              <a:rPr lang="en-US" sz="2400" err="1" smtClean="0"/>
              <a:t>giữa</a:t>
            </a:r>
            <a:r>
              <a:rPr lang="en-US" sz="2400" smtClean="0"/>
              <a:t> </a:t>
            </a:r>
            <a:r>
              <a:rPr lang="en-US" sz="2400" err="1" smtClean="0"/>
              <a:t>nhà</a:t>
            </a:r>
            <a:r>
              <a:rPr lang="en-US" sz="2400" smtClean="0"/>
              <a:t> </a:t>
            </a:r>
            <a:r>
              <a:rPr lang="en-US" sz="2400" err="1" smtClean="0"/>
              <a:t>cung</a:t>
            </a:r>
            <a:r>
              <a:rPr lang="en-US" sz="2400" smtClean="0"/>
              <a:t> </a:t>
            </a:r>
            <a:r>
              <a:rPr lang="en-US" sz="2400" err="1" smtClean="0"/>
              <a:t>cấp</a:t>
            </a:r>
            <a:r>
              <a:rPr lang="en-US" sz="2400" smtClean="0"/>
              <a:t> </a:t>
            </a:r>
            <a:r>
              <a:rPr lang="en-US" sz="2400" err="1" smtClean="0"/>
              <a:t>và</a:t>
            </a:r>
            <a:r>
              <a:rPr lang="en-US" sz="2400" smtClean="0"/>
              <a:t> </a:t>
            </a:r>
            <a:r>
              <a:rPr lang="en-US" sz="2400" err="1" smtClean="0"/>
              <a:t>nhà</a:t>
            </a:r>
            <a:r>
              <a:rPr lang="en-US" sz="2400" smtClean="0"/>
              <a:t> </a:t>
            </a:r>
            <a:r>
              <a:rPr lang="en-US" sz="2400" err="1" smtClean="0"/>
              <a:t>triển</a:t>
            </a:r>
            <a:r>
              <a:rPr lang="en-US" sz="2400" smtClean="0"/>
              <a:t> </a:t>
            </a:r>
            <a:r>
              <a:rPr lang="en-US" sz="2400" err="1" smtClean="0"/>
              <a:t>khai</a:t>
            </a:r>
            <a:endParaRPr lang="en-US" sz="2400" smtClean="0"/>
          </a:p>
          <a:p>
            <a:pPr>
              <a:lnSpc>
                <a:spcPct val="150000"/>
              </a:lnSpc>
              <a:defRPr/>
            </a:pPr>
            <a:r>
              <a:rPr lang="en-US" sz="2400" smtClean="0"/>
              <a:t>RDBMS </a:t>
            </a:r>
            <a:r>
              <a:rPr lang="en-US" sz="2400" err="1" smtClean="0"/>
              <a:t>là</a:t>
            </a:r>
            <a:r>
              <a:rPr lang="en-US" sz="2400" smtClean="0"/>
              <a:t> </a:t>
            </a:r>
            <a:r>
              <a:rPr lang="en-US" sz="2400" err="1" smtClean="0"/>
              <a:t>các</a:t>
            </a:r>
            <a:r>
              <a:rPr lang="en-US" sz="2400" smtClean="0"/>
              <a:t> </a:t>
            </a:r>
            <a:r>
              <a:rPr lang="en-US" sz="2400" err="1" smtClean="0"/>
              <a:t>sản</a:t>
            </a:r>
            <a:r>
              <a:rPr lang="en-US" sz="2400" smtClean="0"/>
              <a:t> </a:t>
            </a:r>
            <a:r>
              <a:rPr lang="en-US" sz="2400" err="1" smtClean="0"/>
              <a:t>phẩm</a:t>
            </a:r>
            <a:r>
              <a:rPr lang="en-US" sz="2400" smtClean="0"/>
              <a:t> </a:t>
            </a:r>
            <a:r>
              <a:rPr lang="en-US" sz="2400" err="1" smtClean="0"/>
              <a:t>trưởng</a:t>
            </a:r>
            <a:r>
              <a:rPr lang="en-US" sz="2400" smtClean="0"/>
              <a:t> </a:t>
            </a:r>
            <a:r>
              <a:rPr lang="en-US" sz="2400" err="1" smtClean="0"/>
              <a:t>thành</a:t>
            </a:r>
            <a:r>
              <a:rPr lang="en-US" sz="2400" smtClean="0"/>
              <a:t> </a:t>
            </a:r>
            <a:r>
              <a:rPr lang="en-US" sz="2400" err="1" smtClean="0"/>
              <a:t>và</a:t>
            </a:r>
            <a:r>
              <a:rPr lang="en-US" sz="2400" smtClean="0"/>
              <a:t> </a:t>
            </a:r>
            <a:r>
              <a:rPr lang="en-US" sz="2400" err="1" smtClean="0"/>
              <a:t>ổn</a:t>
            </a:r>
            <a:r>
              <a:rPr lang="en-US" sz="2400" smtClean="0"/>
              <a:t> </a:t>
            </a:r>
            <a:r>
              <a:rPr lang="en-US" sz="2400" err="1" smtClean="0"/>
              <a:t>định</a:t>
            </a:r>
            <a:endParaRPr lang="en-US" sz="2400"/>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4DAC3D4B-20C2-451F-BB93-8E95CDD34CCB}" type="slidenum">
              <a:rPr lang="en-US" smtClean="0"/>
              <a:pPr>
                <a:defRPr/>
              </a:pPr>
              <a:t>32</a:t>
            </a:fld>
            <a:endParaRPr lang="en-US"/>
          </a:p>
        </p:txBody>
      </p:sp>
    </p:spTree>
    <p:extLst>
      <p:ext uri="{BB962C8B-B14F-4D97-AF65-F5344CB8AC3E}">
        <p14:creationId xmlns:p14="http://schemas.microsoft.com/office/powerpoint/2010/main" val="17764865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133600"/>
            <a:ext cx="7772400" cy="1362075"/>
          </a:xfrm>
        </p:spPr>
        <p:txBody>
          <a:bodyPr/>
          <a:lstStyle/>
          <a:p>
            <a:pPr algn="ct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br>
              <a:rPr lang="en-US" dirty="0" smtClean="0"/>
            </a:br>
            <a:r>
              <a:rPr lang="en-US" dirty="0" smtClean="0"/>
              <a:t>client/server</a:t>
            </a:r>
            <a:endParaRPr lang="en-US" dirty="0"/>
          </a:p>
        </p:txBody>
      </p:sp>
    </p:spTree>
    <p:extLst>
      <p:ext uri="{BB962C8B-B14F-4D97-AF65-F5344CB8AC3E}">
        <p14:creationId xmlns:p14="http://schemas.microsoft.com/office/powerpoint/2010/main" val="154021776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Hệ</a:t>
            </a:r>
            <a:r>
              <a:rPr lang="en-US" dirty="0" smtClean="0"/>
              <a:t> </a:t>
            </a:r>
            <a:r>
              <a:rPr lang="en-US" dirty="0" err="1" smtClean="0"/>
              <a:t>thông</a:t>
            </a:r>
            <a:r>
              <a:rPr lang="en-US" dirty="0" smtClean="0"/>
              <a:t> client/server</a:t>
            </a:r>
            <a:endParaRPr lang="en-US" dirty="0"/>
          </a:p>
        </p:txBody>
      </p:sp>
      <p:sp>
        <p:nvSpPr>
          <p:cNvPr id="7" name="Content Placeholder 6"/>
          <p:cNvSpPr>
            <a:spLocks noGrp="1"/>
          </p:cNvSpPr>
          <p:nvPr>
            <p:ph idx="1"/>
          </p:nvPr>
        </p:nvSpPr>
        <p:spPr/>
        <p:txBody>
          <a:bodyPr/>
          <a:lstStyle/>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của</a:t>
            </a:r>
            <a:r>
              <a:rPr lang="en-US" dirty="0" smtClean="0"/>
              <a:t> </a:t>
            </a:r>
            <a:r>
              <a:rPr lang="en-US" dirty="0" err="1" smtClean="0"/>
              <a:t>hệ</a:t>
            </a:r>
            <a:r>
              <a:rPr lang="en-US" dirty="0" smtClean="0"/>
              <a:t> </a:t>
            </a:r>
            <a:r>
              <a:rPr lang="en-US" err="1" smtClean="0"/>
              <a:t>thống</a:t>
            </a:r>
            <a:r>
              <a:rPr lang="en-US" smtClean="0"/>
              <a:t> </a:t>
            </a:r>
            <a:r>
              <a:rPr lang="en-US" smtClean="0"/>
              <a:t>client/server</a:t>
            </a:r>
            <a:endParaRPr lang="en-US" dirty="0"/>
          </a:p>
        </p:txBody>
      </p:sp>
      <p:pic>
        <p:nvPicPr>
          <p:cNvPr id="8" name="Picture 2"/>
          <p:cNvPicPr>
            <a:picLocks noChangeAspect="1" noChangeArrowheads="1"/>
          </p:cNvPicPr>
          <p:nvPr/>
        </p:nvPicPr>
        <p:blipFill>
          <a:blip r:embed="rId2" cstate="print"/>
          <a:srcRect/>
          <a:stretch>
            <a:fillRect/>
          </a:stretch>
        </p:blipFill>
        <p:spPr bwMode="auto">
          <a:xfrm>
            <a:off x="2362200" y="2286000"/>
            <a:ext cx="4966620" cy="4250810"/>
          </a:xfrm>
          <a:prstGeom prst="rect">
            <a:avLst/>
          </a:prstGeom>
          <a:noFill/>
          <a:ln w="9525">
            <a:noFill/>
            <a:miter lim="800000"/>
            <a:headEnd/>
            <a:tailEnd/>
          </a:ln>
          <a:effectLst/>
        </p:spPr>
      </p:pic>
    </p:spTree>
    <p:extLst>
      <p:ext uri="{BB962C8B-B14F-4D97-AF65-F5344CB8AC3E}">
        <p14:creationId xmlns:p14="http://schemas.microsoft.com/office/powerpoint/2010/main" val="402925070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Hệ</a:t>
            </a:r>
            <a:r>
              <a:rPr lang="en-US" dirty="0"/>
              <a:t> </a:t>
            </a:r>
            <a:r>
              <a:rPr lang="en-US" dirty="0" err="1"/>
              <a:t>thông</a:t>
            </a:r>
            <a:r>
              <a:rPr lang="en-US" dirty="0"/>
              <a:t> client/server</a:t>
            </a:r>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client/server</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85800" y="1981200"/>
            <a:ext cx="8076733" cy="2971800"/>
          </a:xfrm>
          <a:prstGeom prst="rect">
            <a:avLst/>
          </a:prstGeom>
          <a:noFill/>
          <a:ln w="9525">
            <a:noFill/>
            <a:miter lim="800000"/>
            <a:headEnd/>
            <a:tailEnd/>
          </a:ln>
          <a:effectLst/>
        </p:spPr>
      </p:pic>
    </p:spTree>
    <p:extLst>
      <p:ext uri="{BB962C8B-B14F-4D97-AF65-F5344CB8AC3E}">
        <p14:creationId xmlns:p14="http://schemas.microsoft.com/office/powerpoint/2010/main" val="52023305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khác</a:t>
            </a:r>
            <a:r>
              <a:rPr lang="en-US" dirty="0" smtClean="0"/>
              <a:t>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666875" y="1633538"/>
            <a:ext cx="6850546" cy="4233862"/>
          </a:xfrm>
          <a:prstGeom prst="rect">
            <a:avLst/>
          </a:prstGeom>
          <a:noFill/>
          <a:ln w="9525">
            <a:noFill/>
            <a:miter lim="800000"/>
            <a:headEnd/>
            <a:tailEnd/>
          </a:ln>
          <a:effectLst/>
        </p:spPr>
      </p:pic>
    </p:spTree>
    <p:extLst>
      <p:ext uri="{BB962C8B-B14F-4D97-AF65-F5344CB8AC3E}">
        <p14:creationId xmlns:p14="http://schemas.microsoft.com/office/powerpoint/2010/main" val="209607380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0275" y="1295400"/>
            <a:ext cx="2624974" cy="44196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a:xfrm>
            <a:off x="457200" y="1066800"/>
            <a:ext cx="6248400" cy="5410200"/>
          </a:xfrm>
        </p:spPr>
        <p:txBody>
          <a:bodyPr>
            <a:normAutofit fontScale="85000" lnSpcReduction="10000"/>
          </a:bodyPr>
          <a:lstStyle/>
          <a:p>
            <a:pPr>
              <a:lnSpc>
                <a:spcPct val="150000"/>
              </a:lnSpc>
              <a:buFontTx/>
              <a:buBlip>
                <a:blip r:embed="rId4"/>
              </a:buBlip>
            </a:pPr>
            <a:r>
              <a:rPr lang="en-US" b="1" dirty="0">
                <a:solidFill>
                  <a:srgbClr val="0000FF"/>
                </a:solidFill>
              </a:rPr>
              <a:t>CSDL</a:t>
            </a:r>
            <a:r>
              <a:rPr lang="en-US" dirty="0">
                <a:solidFill>
                  <a:srgbClr val="953735"/>
                </a:solidFill>
              </a:rPr>
              <a:t> </a:t>
            </a:r>
            <a:r>
              <a:rPr lang="en-US" dirty="0" err="1">
                <a:solidFill>
                  <a:srgbClr val="953735"/>
                </a:solidFill>
              </a:rPr>
              <a:t>là</a:t>
            </a:r>
            <a:r>
              <a:rPr lang="en-US" dirty="0">
                <a:solidFill>
                  <a:srgbClr val="953735"/>
                </a:solidFill>
              </a:rPr>
              <a:t> </a:t>
            </a:r>
            <a:r>
              <a:rPr lang="en-US" dirty="0" err="1">
                <a:solidFill>
                  <a:srgbClr val="953735"/>
                </a:solidFill>
              </a:rPr>
              <a:t>tập</a:t>
            </a:r>
            <a:r>
              <a:rPr lang="en-US" dirty="0">
                <a:solidFill>
                  <a:srgbClr val="953735"/>
                </a:solidFill>
              </a:rPr>
              <a:t> </a:t>
            </a:r>
            <a:r>
              <a:rPr lang="en-US" dirty="0" err="1">
                <a:solidFill>
                  <a:srgbClr val="953735"/>
                </a:solidFill>
              </a:rPr>
              <a:t>hợp</a:t>
            </a:r>
            <a:r>
              <a:rPr lang="en-US" dirty="0">
                <a:solidFill>
                  <a:srgbClr val="953735"/>
                </a:solidFill>
              </a:rPr>
              <a:t> </a:t>
            </a:r>
            <a:r>
              <a:rPr lang="en-US" dirty="0" err="1">
                <a:solidFill>
                  <a:srgbClr val="953735"/>
                </a:solidFill>
              </a:rPr>
              <a:t>dữ</a:t>
            </a:r>
            <a:r>
              <a:rPr lang="en-US" dirty="0">
                <a:solidFill>
                  <a:srgbClr val="953735"/>
                </a:solidFill>
              </a:rPr>
              <a:t> </a:t>
            </a:r>
            <a:r>
              <a:rPr lang="en-US" dirty="0" err="1">
                <a:solidFill>
                  <a:srgbClr val="953735"/>
                </a:solidFill>
              </a:rPr>
              <a:t>liệu</a:t>
            </a:r>
            <a:r>
              <a:rPr lang="en-US" dirty="0">
                <a:solidFill>
                  <a:srgbClr val="953735"/>
                </a:solidFill>
              </a:rPr>
              <a:t> </a:t>
            </a:r>
            <a:r>
              <a:rPr lang="en-US" dirty="0" err="1">
                <a:solidFill>
                  <a:srgbClr val="953735"/>
                </a:solidFill>
              </a:rPr>
              <a:t>liên</a:t>
            </a:r>
            <a:r>
              <a:rPr lang="en-US" dirty="0">
                <a:solidFill>
                  <a:srgbClr val="953735"/>
                </a:solidFill>
              </a:rPr>
              <a:t> </a:t>
            </a:r>
            <a:r>
              <a:rPr lang="en-US" dirty="0" err="1">
                <a:solidFill>
                  <a:srgbClr val="953735"/>
                </a:solidFill>
              </a:rPr>
              <a:t>quan</a:t>
            </a:r>
            <a:r>
              <a:rPr lang="en-US" dirty="0">
                <a:solidFill>
                  <a:srgbClr val="953735"/>
                </a:solidFill>
              </a:rPr>
              <a:t> </a:t>
            </a:r>
            <a:r>
              <a:rPr lang="en-US" dirty="0" err="1">
                <a:solidFill>
                  <a:srgbClr val="953735"/>
                </a:solidFill>
              </a:rPr>
              <a:t>với</a:t>
            </a:r>
            <a:r>
              <a:rPr lang="en-US" dirty="0">
                <a:solidFill>
                  <a:srgbClr val="953735"/>
                </a:solidFill>
              </a:rPr>
              <a:t> </a:t>
            </a:r>
            <a:r>
              <a:rPr lang="en-US" dirty="0" err="1">
                <a:solidFill>
                  <a:srgbClr val="953735"/>
                </a:solidFill>
              </a:rPr>
              <a:t>nhau</a:t>
            </a:r>
            <a:r>
              <a:rPr lang="en-US" dirty="0">
                <a:solidFill>
                  <a:srgbClr val="953735"/>
                </a:solidFill>
              </a:rPr>
              <a:t> </a:t>
            </a:r>
            <a:r>
              <a:rPr lang="en-US" dirty="0" err="1">
                <a:solidFill>
                  <a:srgbClr val="953735"/>
                </a:solidFill>
              </a:rPr>
              <a:t>được</a:t>
            </a:r>
            <a:r>
              <a:rPr lang="en-US" dirty="0">
                <a:solidFill>
                  <a:srgbClr val="953735"/>
                </a:solidFill>
              </a:rPr>
              <a:t> </a:t>
            </a:r>
            <a:r>
              <a:rPr lang="en-US" dirty="0" err="1">
                <a:solidFill>
                  <a:srgbClr val="953735"/>
                </a:solidFill>
              </a:rPr>
              <a:t>lưu</a:t>
            </a:r>
            <a:r>
              <a:rPr lang="en-US" dirty="0">
                <a:solidFill>
                  <a:srgbClr val="953735"/>
                </a:solidFill>
              </a:rPr>
              <a:t> </a:t>
            </a:r>
            <a:r>
              <a:rPr lang="en-US" dirty="0" err="1">
                <a:solidFill>
                  <a:srgbClr val="953735"/>
                </a:solidFill>
              </a:rPr>
              <a:t>trữ</a:t>
            </a:r>
            <a:r>
              <a:rPr lang="en-US" dirty="0">
                <a:solidFill>
                  <a:srgbClr val="953735"/>
                </a:solidFill>
              </a:rPr>
              <a:t> </a:t>
            </a:r>
            <a:r>
              <a:rPr lang="en-US" dirty="0" err="1">
                <a:solidFill>
                  <a:srgbClr val="953735"/>
                </a:solidFill>
              </a:rPr>
              <a:t>có</a:t>
            </a:r>
            <a:r>
              <a:rPr lang="en-US" dirty="0">
                <a:solidFill>
                  <a:srgbClr val="953735"/>
                </a:solidFill>
              </a:rPr>
              <a:t> </a:t>
            </a:r>
            <a:r>
              <a:rPr lang="en-US" dirty="0" err="1">
                <a:solidFill>
                  <a:srgbClr val="953735"/>
                </a:solidFill>
              </a:rPr>
              <a:t>cấu</a:t>
            </a:r>
            <a:r>
              <a:rPr lang="en-US" dirty="0">
                <a:solidFill>
                  <a:srgbClr val="953735"/>
                </a:solidFill>
              </a:rPr>
              <a:t> </a:t>
            </a:r>
            <a:r>
              <a:rPr lang="en-US" dirty="0" err="1">
                <a:solidFill>
                  <a:srgbClr val="953735"/>
                </a:solidFill>
              </a:rPr>
              <a:t>trúc</a:t>
            </a:r>
            <a:r>
              <a:rPr lang="en-US" dirty="0">
                <a:solidFill>
                  <a:srgbClr val="953735"/>
                </a:solidFill>
              </a:rPr>
              <a:t>. </a:t>
            </a:r>
            <a:r>
              <a:rPr lang="en-US" dirty="0" err="1">
                <a:solidFill>
                  <a:srgbClr val="953735"/>
                </a:solidFill>
              </a:rPr>
              <a:t>Người</a:t>
            </a:r>
            <a:r>
              <a:rPr lang="en-US" dirty="0">
                <a:solidFill>
                  <a:srgbClr val="953735"/>
                </a:solidFill>
              </a:rPr>
              <a:t> </a:t>
            </a:r>
            <a:r>
              <a:rPr lang="en-US" dirty="0" err="1">
                <a:solidFill>
                  <a:srgbClr val="953735"/>
                </a:solidFill>
              </a:rPr>
              <a:t>dùng</a:t>
            </a:r>
            <a:r>
              <a:rPr lang="en-US" dirty="0">
                <a:solidFill>
                  <a:srgbClr val="953735"/>
                </a:solidFill>
              </a:rPr>
              <a:t> </a:t>
            </a:r>
            <a:r>
              <a:rPr lang="en-US" dirty="0" err="1">
                <a:solidFill>
                  <a:srgbClr val="953735"/>
                </a:solidFill>
              </a:rPr>
              <a:t>có</a:t>
            </a:r>
            <a:r>
              <a:rPr lang="en-US" dirty="0">
                <a:solidFill>
                  <a:srgbClr val="953735"/>
                </a:solidFill>
              </a:rPr>
              <a:t> </a:t>
            </a:r>
            <a:r>
              <a:rPr lang="en-US" dirty="0" err="1">
                <a:solidFill>
                  <a:srgbClr val="953735"/>
                </a:solidFill>
              </a:rPr>
              <a:t>thể</a:t>
            </a:r>
            <a:r>
              <a:rPr lang="en-US" dirty="0">
                <a:solidFill>
                  <a:srgbClr val="953735"/>
                </a:solidFill>
              </a:rPr>
              <a:t> </a:t>
            </a:r>
            <a:r>
              <a:rPr lang="en-US" dirty="0" err="1">
                <a:solidFill>
                  <a:srgbClr val="953735"/>
                </a:solidFill>
              </a:rPr>
              <a:t>dễ</a:t>
            </a:r>
            <a:r>
              <a:rPr lang="en-US" dirty="0">
                <a:solidFill>
                  <a:srgbClr val="953735"/>
                </a:solidFill>
              </a:rPr>
              <a:t> </a:t>
            </a:r>
            <a:r>
              <a:rPr lang="en-US" dirty="0" err="1">
                <a:solidFill>
                  <a:srgbClr val="953735"/>
                </a:solidFill>
              </a:rPr>
              <a:t>dàng</a:t>
            </a:r>
            <a:r>
              <a:rPr lang="en-US" dirty="0">
                <a:solidFill>
                  <a:srgbClr val="953735"/>
                </a:solidFill>
              </a:rPr>
              <a:t> </a:t>
            </a:r>
            <a:r>
              <a:rPr lang="en-US" dirty="0" err="1">
                <a:solidFill>
                  <a:srgbClr val="953735"/>
                </a:solidFill>
              </a:rPr>
              <a:t>cập</a:t>
            </a:r>
            <a:r>
              <a:rPr lang="en-US" dirty="0">
                <a:solidFill>
                  <a:srgbClr val="953735"/>
                </a:solidFill>
              </a:rPr>
              <a:t> </a:t>
            </a:r>
            <a:r>
              <a:rPr lang="en-US" dirty="0" err="1">
                <a:solidFill>
                  <a:srgbClr val="953735"/>
                </a:solidFill>
              </a:rPr>
              <a:t>nhật</a:t>
            </a:r>
            <a:r>
              <a:rPr lang="en-US" dirty="0">
                <a:solidFill>
                  <a:srgbClr val="953735"/>
                </a:solidFill>
              </a:rPr>
              <a:t> </a:t>
            </a:r>
            <a:r>
              <a:rPr lang="en-US" dirty="0" err="1">
                <a:solidFill>
                  <a:srgbClr val="953735"/>
                </a:solidFill>
              </a:rPr>
              <a:t>dữ</a:t>
            </a:r>
            <a:r>
              <a:rPr lang="en-US" dirty="0">
                <a:solidFill>
                  <a:srgbClr val="953735"/>
                </a:solidFill>
              </a:rPr>
              <a:t> </a:t>
            </a:r>
            <a:r>
              <a:rPr lang="en-US" dirty="0" err="1">
                <a:solidFill>
                  <a:srgbClr val="953735"/>
                </a:solidFill>
              </a:rPr>
              <a:t>liệu</a:t>
            </a:r>
            <a:r>
              <a:rPr lang="en-US" dirty="0">
                <a:solidFill>
                  <a:srgbClr val="953735"/>
                </a:solidFill>
              </a:rPr>
              <a:t> </a:t>
            </a:r>
            <a:r>
              <a:rPr lang="en-US" dirty="0" err="1">
                <a:solidFill>
                  <a:srgbClr val="953735"/>
                </a:solidFill>
              </a:rPr>
              <a:t>hoặc</a:t>
            </a:r>
            <a:r>
              <a:rPr lang="en-US" dirty="0">
                <a:solidFill>
                  <a:srgbClr val="953735"/>
                </a:solidFill>
              </a:rPr>
              <a:t> </a:t>
            </a:r>
            <a:r>
              <a:rPr lang="en-US" dirty="0" err="1">
                <a:solidFill>
                  <a:srgbClr val="953735"/>
                </a:solidFill>
              </a:rPr>
              <a:t>trích</a:t>
            </a:r>
            <a:r>
              <a:rPr lang="en-US" dirty="0">
                <a:solidFill>
                  <a:srgbClr val="953735"/>
                </a:solidFill>
              </a:rPr>
              <a:t> </a:t>
            </a:r>
            <a:r>
              <a:rPr lang="en-US" dirty="0" err="1">
                <a:solidFill>
                  <a:srgbClr val="953735"/>
                </a:solidFill>
              </a:rPr>
              <a:t>xuất</a:t>
            </a:r>
            <a:r>
              <a:rPr lang="en-US" dirty="0">
                <a:solidFill>
                  <a:srgbClr val="953735"/>
                </a:solidFill>
              </a:rPr>
              <a:t> </a:t>
            </a:r>
            <a:r>
              <a:rPr lang="en-US" dirty="0" err="1">
                <a:solidFill>
                  <a:srgbClr val="953735"/>
                </a:solidFill>
              </a:rPr>
              <a:t>thông</a:t>
            </a:r>
            <a:r>
              <a:rPr lang="en-US" dirty="0">
                <a:solidFill>
                  <a:srgbClr val="953735"/>
                </a:solidFill>
              </a:rPr>
              <a:t> tin </a:t>
            </a:r>
            <a:r>
              <a:rPr lang="en-US" dirty="0" err="1">
                <a:solidFill>
                  <a:srgbClr val="953735"/>
                </a:solidFill>
              </a:rPr>
              <a:t>từ</a:t>
            </a:r>
            <a:r>
              <a:rPr lang="en-US" dirty="0">
                <a:solidFill>
                  <a:srgbClr val="953735"/>
                </a:solidFill>
              </a:rPr>
              <a:t> CSDL.</a:t>
            </a:r>
          </a:p>
          <a:p>
            <a:pPr>
              <a:lnSpc>
                <a:spcPct val="150000"/>
              </a:lnSpc>
              <a:buFontTx/>
              <a:buBlip>
                <a:blip r:embed="rId4"/>
              </a:buBlip>
            </a:pPr>
            <a:r>
              <a:rPr lang="en-US" dirty="0" smtClean="0">
                <a:solidFill>
                  <a:srgbClr val="953735"/>
                </a:solidFill>
              </a:rPr>
              <a:t>Ban </a:t>
            </a:r>
            <a:r>
              <a:rPr lang="en-US" dirty="0" err="1">
                <a:solidFill>
                  <a:srgbClr val="953735"/>
                </a:solidFill>
              </a:rPr>
              <a:t>đầu</a:t>
            </a:r>
            <a:r>
              <a:rPr lang="en-US" dirty="0">
                <a:solidFill>
                  <a:srgbClr val="953735"/>
                </a:solidFill>
              </a:rPr>
              <a:t> </a:t>
            </a:r>
            <a:r>
              <a:rPr lang="en-US" dirty="0" err="1">
                <a:solidFill>
                  <a:srgbClr val="953735"/>
                </a:solidFill>
              </a:rPr>
              <a:t>dữ</a:t>
            </a:r>
            <a:r>
              <a:rPr lang="en-US" dirty="0">
                <a:solidFill>
                  <a:srgbClr val="953735"/>
                </a:solidFill>
              </a:rPr>
              <a:t> </a:t>
            </a:r>
            <a:r>
              <a:rPr lang="en-US" dirty="0" err="1">
                <a:solidFill>
                  <a:srgbClr val="953735"/>
                </a:solidFill>
              </a:rPr>
              <a:t>liệu</a:t>
            </a:r>
            <a:r>
              <a:rPr lang="en-US" dirty="0">
                <a:solidFill>
                  <a:srgbClr val="953735"/>
                </a:solidFill>
              </a:rPr>
              <a:t> </a:t>
            </a:r>
            <a:r>
              <a:rPr lang="en-US" dirty="0" err="1">
                <a:solidFill>
                  <a:srgbClr val="953735"/>
                </a:solidFill>
              </a:rPr>
              <a:t>lưu</a:t>
            </a:r>
            <a:r>
              <a:rPr lang="en-US" dirty="0">
                <a:solidFill>
                  <a:srgbClr val="953735"/>
                </a:solidFill>
              </a:rPr>
              <a:t> </a:t>
            </a:r>
            <a:r>
              <a:rPr lang="en-US" dirty="0" err="1">
                <a:solidFill>
                  <a:srgbClr val="953735"/>
                </a:solidFill>
              </a:rPr>
              <a:t>trữ</a:t>
            </a:r>
            <a:r>
              <a:rPr lang="en-US" dirty="0">
                <a:solidFill>
                  <a:srgbClr val="953735"/>
                </a:solidFill>
              </a:rPr>
              <a:t> </a:t>
            </a:r>
            <a:r>
              <a:rPr lang="en-US" dirty="0" err="1">
                <a:solidFill>
                  <a:srgbClr val="953735"/>
                </a:solidFill>
              </a:rPr>
              <a:t>rời</a:t>
            </a:r>
            <a:r>
              <a:rPr lang="en-US" dirty="0">
                <a:solidFill>
                  <a:srgbClr val="953735"/>
                </a:solidFill>
              </a:rPr>
              <a:t> </a:t>
            </a:r>
            <a:r>
              <a:rPr lang="en-US" dirty="0" err="1">
                <a:solidFill>
                  <a:srgbClr val="953735"/>
                </a:solidFill>
              </a:rPr>
              <a:t>rạc</a:t>
            </a:r>
            <a:r>
              <a:rPr lang="en-US" dirty="0">
                <a:solidFill>
                  <a:srgbClr val="953735"/>
                </a:solidFill>
              </a:rPr>
              <a:t> </a:t>
            </a:r>
            <a:r>
              <a:rPr lang="en-US" dirty="0" err="1">
                <a:solidFill>
                  <a:srgbClr val="953735"/>
                </a:solidFill>
              </a:rPr>
              <a:t>dưới</a:t>
            </a:r>
            <a:r>
              <a:rPr lang="en-US" dirty="0">
                <a:solidFill>
                  <a:srgbClr val="953735"/>
                </a:solidFill>
              </a:rPr>
              <a:t> </a:t>
            </a:r>
            <a:r>
              <a:rPr lang="en-US" dirty="0" err="1">
                <a:solidFill>
                  <a:srgbClr val="953735"/>
                </a:solidFill>
              </a:rPr>
              <a:t>dạng</a:t>
            </a:r>
            <a:r>
              <a:rPr lang="en-US" dirty="0">
                <a:solidFill>
                  <a:srgbClr val="953735"/>
                </a:solidFill>
              </a:rPr>
              <a:t> </a:t>
            </a:r>
            <a:r>
              <a:rPr lang="en-US" dirty="0" err="1">
                <a:solidFill>
                  <a:srgbClr val="953735"/>
                </a:solidFill>
              </a:rPr>
              <a:t>các</a:t>
            </a:r>
            <a:r>
              <a:rPr lang="en-US" dirty="0">
                <a:solidFill>
                  <a:srgbClr val="953735"/>
                </a:solidFill>
              </a:rPr>
              <a:t> file, </a:t>
            </a:r>
            <a:r>
              <a:rPr lang="en-US" dirty="0" err="1">
                <a:solidFill>
                  <a:srgbClr val="953735"/>
                </a:solidFill>
              </a:rPr>
              <a:t>gọi</a:t>
            </a:r>
            <a:r>
              <a:rPr lang="en-US" dirty="0">
                <a:solidFill>
                  <a:srgbClr val="953735"/>
                </a:solidFill>
              </a:rPr>
              <a:t> </a:t>
            </a:r>
            <a:r>
              <a:rPr lang="en-US" dirty="0" err="1">
                <a:solidFill>
                  <a:srgbClr val="953735"/>
                </a:solidFill>
              </a:rPr>
              <a:t>là</a:t>
            </a:r>
            <a:r>
              <a:rPr lang="en-US" dirty="0">
                <a:solidFill>
                  <a:srgbClr val="953735"/>
                </a:solidFill>
              </a:rPr>
              <a:t> </a:t>
            </a:r>
            <a:r>
              <a:rPr lang="en-US" dirty="0" err="1">
                <a:solidFill>
                  <a:srgbClr val="953735"/>
                </a:solidFill>
              </a:rPr>
              <a:t>mô</a:t>
            </a:r>
            <a:r>
              <a:rPr lang="en-US" dirty="0">
                <a:solidFill>
                  <a:srgbClr val="953735"/>
                </a:solidFill>
              </a:rPr>
              <a:t> </a:t>
            </a:r>
            <a:r>
              <a:rPr lang="en-US" dirty="0" err="1">
                <a:solidFill>
                  <a:srgbClr val="953735"/>
                </a:solidFill>
              </a:rPr>
              <a:t>hình</a:t>
            </a:r>
            <a:r>
              <a:rPr lang="en-US" dirty="0">
                <a:solidFill>
                  <a:srgbClr val="953735"/>
                </a:solidFill>
              </a:rPr>
              <a:t> </a:t>
            </a:r>
            <a:r>
              <a:rPr lang="en-US" dirty="0" err="1">
                <a:solidFill>
                  <a:srgbClr val="953735"/>
                </a:solidFill>
              </a:rPr>
              <a:t>dữ</a:t>
            </a:r>
            <a:r>
              <a:rPr lang="en-US" dirty="0">
                <a:solidFill>
                  <a:srgbClr val="953735"/>
                </a:solidFill>
              </a:rPr>
              <a:t> </a:t>
            </a:r>
            <a:r>
              <a:rPr lang="en-US" dirty="0" err="1">
                <a:solidFill>
                  <a:srgbClr val="953735"/>
                </a:solidFill>
              </a:rPr>
              <a:t>liệu</a:t>
            </a:r>
            <a:r>
              <a:rPr lang="en-US" dirty="0">
                <a:solidFill>
                  <a:srgbClr val="953735"/>
                </a:solidFill>
              </a:rPr>
              <a:t> file </a:t>
            </a:r>
            <a:r>
              <a:rPr lang="en-US" dirty="0" err="1">
                <a:solidFill>
                  <a:srgbClr val="953735"/>
                </a:solidFill>
              </a:rPr>
              <a:t>phẳng</a:t>
            </a:r>
            <a:r>
              <a:rPr lang="en-US" dirty="0">
                <a:solidFill>
                  <a:srgbClr val="953735"/>
                </a:solidFill>
              </a:rPr>
              <a:t>. </a:t>
            </a:r>
            <a:endParaRPr lang="en-US" b="1" dirty="0">
              <a:solidFill>
                <a:srgbClr val="0000FF"/>
              </a:solidFill>
            </a:endParaRPr>
          </a:p>
          <a:p>
            <a:pPr>
              <a:lnSpc>
                <a:spcPct val="150000"/>
              </a:lnSpc>
              <a:buFontTx/>
              <a:buBlip>
                <a:blip r:embed="rId4"/>
              </a:buBlip>
            </a:pPr>
            <a:r>
              <a:rPr lang="en-US" dirty="0" err="1">
                <a:solidFill>
                  <a:srgbClr val="953735"/>
                </a:solidFill>
              </a:rPr>
              <a:t>Sau</a:t>
            </a:r>
            <a:r>
              <a:rPr lang="en-US" dirty="0">
                <a:solidFill>
                  <a:srgbClr val="953735"/>
                </a:solidFill>
              </a:rPr>
              <a:t> </a:t>
            </a:r>
            <a:r>
              <a:rPr lang="en-US" dirty="0" err="1">
                <a:solidFill>
                  <a:srgbClr val="953735"/>
                </a:solidFill>
              </a:rPr>
              <a:t>đó</a:t>
            </a:r>
            <a:r>
              <a:rPr lang="en-US" dirty="0">
                <a:solidFill>
                  <a:srgbClr val="953735"/>
                </a:solidFill>
              </a:rPr>
              <a:t>, </a:t>
            </a:r>
            <a:r>
              <a:rPr lang="en-US" dirty="0" err="1">
                <a:solidFill>
                  <a:srgbClr val="953735"/>
                </a:solidFill>
              </a:rPr>
              <a:t>các</a:t>
            </a:r>
            <a:r>
              <a:rPr lang="en-US" dirty="0">
                <a:solidFill>
                  <a:srgbClr val="953735"/>
                </a:solidFill>
              </a:rPr>
              <a:t> </a:t>
            </a:r>
            <a:r>
              <a:rPr lang="en-US" b="1" dirty="0" err="1">
                <a:solidFill>
                  <a:srgbClr val="0000CC"/>
                </a:solidFill>
              </a:rPr>
              <a:t>mô</a:t>
            </a:r>
            <a:r>
              <a:rPr lang="en-US" b="1" dirty="0">
                <a:solidFill>
                  <a:srgbClr val="0000CC"/>
                </a:solidFill>
              </a:rPr>
              <a:t> </a:t>
            </a:r>
            <a:r>
              <a:rPr lang="en-US" b="1" dirty="0" err="1">
                <a:solidFill>
                  <a:srgbClr val="0000CC"/>
                </a:solidFill>
              </a:rPr>
              <a:t>hình</a:t>
            </a:r>
            <a:r>
              <a:rPr lang="en-US" b="1" dirty="0">
                <a:solidFill>
                  <a:srgbClr val="0000CC"/>
                </a:solidFill>
              </a:rPr>
              <a:t> </a:t>
            </a:r>
            <a:r>
              <a:rPr lang="en-US" b="1" dirty="0" err="1">
                <a:solidFill>
                  <a:srgbClr val="0000CC"/>
                </a:solidFill>
              </a:rPr>
              <a:t>dữ</a:t>
            </a:r>
            <a:r>
              <a:rPr lang="en-US" b="1" dirty="0">
                <a:solidFill>
                  <a:srgbClr val="0000CC"/>
                </a:solidFill>
              </a:rPr>
              <a:t> </a:t>
            </a:r>
            <a:r>
              <a:rPr lang="en-US" b="1" dirty="0" err="1">
                <a:solidFill>
                  <a:srgbClr val="0000CC"/>
                </a:solidFill>
              </a:rPr>
              <a:t>liệu</a:t>
            </a:r>
            <a:r>
              <a:rPr lang="en-US" b="1" dirty="0">
                <a:solidFill>
                  <a:srgbClr val="0000CC"/>
                </a:solidFill>
              </a:rPr>
              <a:t> </a:t>
            </a:r>
            <a:r>
              <a:rPr lang="en-US" dirty="0" err="1">
                <a:solidFill>
                  <a:srgbClr val="953735"/>
                </a:solidFill>
              </a:rPr>
              <a:t>khác</a:t>
            </a:r>
            <a:r>
              <a:rPr lang="en-US" dirty="0">
                <a:solidFill>
                  <a:srgbClr val="953735"/>
                </a:solidFill>
              </a:rPr>
              <a:t> </a:t>
            </a:r>
            <a:r>
              <a:rPr lang="en-US" dirty="0" err="1">
                <a:solidFill>
                  <a:srgbClr val="953735"/>
                </a:solidFill>
              </a:rPr>
              <a:t>được</a:t>
            </a:r>
            <a:r>
              <a:rPr lang="en-US" dirty="0">
                <a:solidFill>
                  <a:srgbClr val="953735"/>
                </a:solidFill>
              </a:rPr>
              <a:t> </a:t>
            </a:r>
            <a:r>
              <a:rPr lang="en-US" dirty="0" err="1">
                <a:solidFill>
                  <a:srgbClr val="953735"/>
                </a:solidFill>
              </a:rPr>
              <a:t>thiết</a:t>
            </a:r>
            <a:r>
              <a:rPr lang="en-US" dirty="0">
                <a:solidFill>
                  <a:srgbClr val="953735"/>
                </a:solidFill>
              </a:rPr>
              <a:t> </a:t>
            </a:r>
            <a:r>
              <a:rPr lang="en-US" dirty="0" err="1">
                <a:solidFill>
                  <a:srgbClr val="953735"/>
                </a:solidFill>
              </a:rPr>
              <a:t>kế</a:t>
            </a:r>
            <a:r>
              <a:rPr lang="en-US" dirty="0">
                <a:solidFill>
                  <a:srgbClr val="953735"/>
                </a:solidFill>
              </a:rPr>
              <a:t> </a:t>
            </a:r>
            <a:r>
              <a:rPr lang="en-US" dirty="0" err="1">
                <a:solidFill>
                  <a:srgbClr val="953735"/>
                </a:solidFill>
              </a:rPr>
              <a:t>cho</a:t>
            </a:r>
            <a:r>
              <a:rPr lang="en-US" dirty="0">
                <a:solidFill>
                  <a:srgbClr val="953735"/>
                </a:solidFill>
              </a:rPr>
              <a:t> </a:t>
            </a:r>
            <a:r>
              <a:rPr lang="en-US" dirty="0" err="1">
                <a:solidFill>
                  <a:srgbClr val="953735"/>
                </a:solidFill>
              </a:rPr>
              <a:t>phép</a:t>
            </a:r>
            <a:r>
              <a:rPr lang="en-US" dirty="0">
                <a:solidFill>
                  <a:srgbClr val="953735"/>
                </a:solidFill>
              </a:rPr>
              <a:t> </a:t>
            </a:r>
            <a:r>
              <a:rPr lang="en-US" dirty="0" err="1">
                <a:solidFill>
                  <a:srgbClr val="953735"/>
                </a:solidFill>
              </a:rPr>
              <a:t>mô</a:t>
            </a:r>
            <a:r>
              <a:rPr lang="en-US" dirty="0">
                <a:solidFill>
                  <a:srgbClr val="953735"/>
                </a:solidFill>
              </a:rPr>
              <a:t> </a:t>
            </a:r>
            <a:r>
              <a:rPr lang="en-US" dirty="0" err="1">
                <a:solidFill>
                  <a:srgbClr val="953735"/>
                </a:solidFill>
              </a:rPr>
              <a:t>tả</a:t>
            </a:r>
            <a:r>
              <a:rPr lang="en-US" dirty="0">
                <a:solidFill>
                  <a:srgbClr val="953735"/>
                </a:solidFill>
              </a:rPr>
              <a:t> </a:t>
            </a:r>
            <a:r>
              <a:rPr lang="en-US" dirty="0" err="1">
                <a:solidFill>
                  <a:srgbClr val="953735"/>
                </a:solidFill>
              </a:rPr>
              <a:t>cách</a:t>
            </a:r>
            <a:r>
              <a:rPr lang="en-US" dirty="0">
                <a:solidFill>
                  <a:srgbClr val="953735"/>
                </a:solidFill>
              </a:rPr>
              <a:t> </a:t>
            </a:r>
            <a:r>
              <a:rPr lang="en-US" dirty="0" err="1">
                <a:solidFill>
                  <a:srgbClr val="953735"/>
                </a:solidFill>
              </a:rPr>
              <a:t>thức</a:t>
            </a:r>
            <a:r>
              <a:rPr lang="en-US" dirty="0">
                <a:solidFill>
                  <a:srgbClr val="953735"/>
                </a:solidFill>
              </a:rPr>
              <a:t> </a:t>
            </a:r>
            <a:r>
              <a:rPr lang="en-US" dirty="0" err="1">
                <a:solidFill>
                  <a:srgbClr val="953735"/>
                </a:solidFill>
              </a:rPr>
              <a:t>lưu</a:t>
            </a:r>
            <a:r>
              <a:rPr lang="en-US" dirty="0">
                <a:solidFill>
                  <a:srgbClr val="953735"/>
                </a:solidFill>
              </a:rPr>
              <a:t> </a:t>
            </a:r>
            <a:r>
              <a:rPr lang="en-US" dirty="0" err="1">
                <a:solidFill>
                  <a:srgbClr val="953735"/>
                </a:solidFill>
              </a:rPr>
              <a:t>trữ</a:t>
            </a:r>
            <a:r>
              <a:rPr lang="en-US" dirty="0">
                <a:solidFill>
                  <a:srgbClr val="953735"/>
                </a:solidFill>
              </a:rPr>
              <a:t> </a:t>
            </a:r>
            <a:r>
              <a:rPr lang="en-US" dirty="0" err="1">
                <a:solidFill>
                  <a:srgbClr val="953735"/>
                </a:solidFill>
              </a:rPr>
              <a:t>dữ</a:t>
            </a:r>
            <a:r>
              <a:rPr lang="en-US" dirty="0">
                <a:solidFill>
                  <a:srgbClr val="953735"/>
                </a:solidFill>
              </a:rPr>
              <a:t> </a:t>
            </a:r>
            <a:r>
              <a:rPr lang="en-US" dirty="0" err="1">
                <a:solidFill>
                  <a:srgbClr val="953735"/>
                </a:solidFill>
              </a:rPr>
              <a:t>liệu</a:t>
            </a:r>
            <a:r>
              <a:rPr lang="en-US" dirty="0">
                <a:solidFill>
                  <a:srgbClr val="953735"/>
                </a:solidFill>
              </a:rPr>
              <a:t> </a:t>
            </a:r>
            <a:r>
              <a:rPr lang="en-US" dirty="0" err="1">
                <a:solidFill>
                  <a:srgbClr val="953735"/>
                </a:solidFill>
              </a:rPr>
              <a:t>và</a:t>
            </a:r>
            <a:r>
              <a:rPr lang="en-US" dirty="0">
                <a:solidFill>
                  <a:srgbClr val="953735"/>
                </a:solidFill>
              </a:rPr>
              <a:t> </a:t>
            </a:r>
            <a:r>
              <a:rPr lang="en-US" dirty="0" err="1">
                <a:solidFill>
                  <a:srgbClr val="953735"/>
                </a:solidFill>
              </a:rPr>
              <a:t>cách</a:t>
            </a:r>
            <a:r>
              <a:rPr lang="en-US" dirty="0">
                <a:solidFill>
                  <a:srgbClr val="953735"/>
                </a:solidFill>
              </a:rPr>
              <a:t> </a:t>
            </a:r>
            <a:r>
              <a:rPr lang="en-US" dirty="0" err="1">
                <a:solidFill>
                  <a:srgbClr val="953735"/>
                </a:solidFill>
              </a:rPr>
              <a:t>thức</a:t>
            </a:r>
            <a:r>
              <a:rPr lang="en-US" dirty="0">
                <a:solidFill>
                  <a:srgbClr val="953735"/>
                </a:solidFill>
              </a:rPr>
              <a:t> </a:t>
            </a:r>
            <a:r>
              <a:rPr lang="en-US" dirty="0" err="1">
                <a:solidFill>
                  <a:srgbClr val="953735"/>
                </a:solidFill>
              </a:rPr>
              <a:t>để</a:t>
            </a:r>
            <a:r>
              <a:rPr lang="en-US" dirty="0">
                <a:solidFill>
                  <a:srgbClr val="953735"/>
                </a:solidFill>
              </a:rPr>
              <a:t> </a:t>
            </a:r>
            <a:r>
              <a:rPr lang="en-US" dirty="0" err="1">
                <a:solidFill>
                  <a:srgbClr val="953735"/>
                </a:solidFill>
              </a:rPr>
              <a:t>truy</a:t>
            </a:r>
            <a:r>
              <a:rPr lang="en-US" dirty="0">
                <a:solidFill>
                  <a:srgbClr val="953735"/>
                </a:solidFill>
              </a:rPr>
              <a:t> </a:t>
            </a:r>
            <a:r>
              <a:rPr lang="en-US" dirty="0" err="1">
                <a:solidFill>
                  <a:srgbClr val="953735"/>
                </a:solidFill>
              </a:rPr>
              <a:t>nhập</a:t>
            </a:r>
            <a:r>
              <a:rPr lang="en-US" dirty="0">
                <a:solidFill>
                  <a:srgbClr val="953735"/>
                </a:solidFill>
              </a:rPr>
              <a:t> </a:t>
            </a:r>
            <a:r>
              <a:rPr lang="en-US" dirty="0" err="1">
                <a:solidFill>
                  <a:srgbClr val="953735"/>
                </a:solidFill>
              </a:rPr>
              <a:t>dữ</a:t>
            </a:r>
            <a:r>
              <a:rPr lang="en-US" dirty="0">
                <a:solidFill>
                  <a:srgbClr val="953735"/>
                </a:solidFill>
              </a:rPr>
              <a:t> </a:t>
            </a:r>
            <a:r>
              <a:rPr lang="en-US" dirty="0" err="1">
                <a:solidFill>
                  <a:srgbClr val="953735"/>
                </a:solidFill>
              </a:rPr>
              <a:t>liệu</a:t>
            </a:r>
            <a:r>
              <a:rPr lang="en-US" dirty="0">
                <a:solidFill>
                  <a:srgbClr val="953735"/>
                </a:solidFill>
              </a:rPr>
              <a:t> </a:t>
            </a:r>
            <a:r>
              <a:rPr lang="en-US" dirty="0" err="1">
                <a:solidFill>
                  <a:srgbClr val="953735"/>
                </a:solidFill>
              </a:rPr>
              <a:t>dễ</a:t>
            </a:r>
            <a:r>
              <a:rPr lang="en-US" dirty="0">
                <a:solidFill>
                  <a:srgbClr val="953735"/>
                </a:solidFill>
              </a:rPr>
              <a:t> </a:t>
            </a:r>
            <a:r>
              <a:rPr lang="en-US" dirty="0" err="1">
                <a:solidFill>
                  <a:srgbClr val="953735"/>
                </a:solidFill>
              </a:rPr>
              <a:t>dàng</a:t>
            </a:r>
            <a:endParaRPr lang="en-US" dirty="0">
              <a:solidFill>
                <a:srgbClr val="953735"/>
              </a:solidFill>
            </a:endParaRPr>
          </a:p>
          <a:p>
            <a:endParaRPr lang="en-US"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buFontTx/>
              <a:buBlip>
                <a:blip r:embed="rId2"/>
              </a:buBlip>
            </a:pPr>
            <a:r>
              <a:rPr lang="en-US" b="1" dirty="0" err="1">
                <a:solidFill>
                  <a:srgbClr val="0000FF"/>
                </a:solidFill>
              </a:rPr>
              <a:t>Hệ</a:t>
            </a:r>
            <a:r>
              <a:rPr lang="en-US" b="1" dirty="0">
                <a:solidFill>
                  <a:srgbClr val="0000FF"/>
                </a:solidFill>
              </a:rPr>
              <a:t> </a:t>
            </a:r>
            <a:r>
              <a:rPr lang="en-US" b="1" dirty="0" err="1">
                <a:solidFill>
                  <a:srgbClr val="0000FF"/>
                </a:solidFill>
              </a:rPr>
              <a:t>quản</a:t>
            </a:r>
            <a:r>
              <a:rPr lang="en-US" b="1" dirty="0">
                <a:solidFill>
                  <a:srgbClr val="0000FF"/>
                </a:solidFill>
              </a:rPr>
              <a:t> </a:t>
            </a:r>
            <a:r>
              <a:rPr lang="en-US" b="1" dirty="0" err="1">
                <a:solidFill>
                  <a:srgbClr val="0000FF"/>
                </a:solidFill>
              </a:rPr>
              <a:t>trị</a:t>
            </a:r>
            <a:r>
              <a:rPr lang="en-US" b="1" dirty="0">
                <a:solidFill>
                  <a:srgbClr val="0000FF"/>
                </a:solidFill>
              </a:rPr>
              <a:t> CSDL (DBMS)</a:t>
            </a:r>
            <a:r>
              <a:rPr lang="en-US" dirty="0">
                <a:solidFill>
                  <a:srgbClr val="953735"/>
                </a:solidFill>
              </a:rPr>
              <a:t> </a:t>
            </a:r>
            <a:r>
              <a:rPr lang="en-US" dirty="0" err="1">
                <a:solidFill>
                  <a:srgbClr val="953735"/>
                </a:solidFill>
              </a:rPr>
              <a:t>là</a:t>
            </a:r>
            <a:r>
              <a:rPr lang="en-US" dirty="0">
                <a:solidFill>
                  <a:srgbClr val="953735"/>
                </a:solidFill>
              </a:rPr>
              <a:t> </a:t>
            </a:r>
            <a:r>
              <a:rPr lang="en-US" dirty="0" err="1">
                <a:solidFill>
                  <a:srgbClr val="953735"/>
                </a:solidFill>
              </a:rPr>
              <a:t>tập</a:t>
            </a:r>
            <a:r>
              <a:rPr lang="en-US" dirty="0">
                <a:solidFill>
                  <a:srgbClr val="953735"/>
                </a:solidFill>
              </a:rPr>
              <a:t> </a:t>
            </a:r>
            <a:r>
              <a:rPr lang="en-US" dirty="0" err="1">
                <a:solidFill>
                  <a:srgbClr val="953735"/>
                </a:solidFill>
              </a:rPr>
              <a:t>hợp</a:t>
            </a:r>
            <a:r>
              <a:rPr lang="en-US" dirty="0">
                <a:solidFill>
                  <a:srgbClr val="953735"/>
                </a:solidFill>
              </a:rPr>
              <a:t> </a:t>
            </a:r>
            <a:r>
              <a:rPr lang="en-US" dirty="0" err="1">
                <a:solidFill>
                  <a:srgbClr val="953735"/>
                </a:solidFill>
              </a:rPr>
              <a:t>các</a:t>
            </a:r>
            <a:r>
              <a:rPr lang="en-US" dirty="0">
                <a:solidFill>
                  <a:srgbClr val="953735"/>
                </a:solidFill>
              </a:rPr>
              <a:t> </a:t>
            </a:r>
            <a:r>
              <a:rPr lang="en-US" dirty="0" err="1">
                <a:solidFill>
                  <a:srgbClr val="953735"/>
                </a:solidFill>
              </a:rPr>
              <a:t>chương</a:t>
            </a:r>
            <a:r>
              <a:rPr lang="en-US" dirty="0">
                <a:solidFill>
                  <a:srgbClr val="953735"/>
                </a:solidFill>
              </a:rPr>
              <a:t> </a:t>
            </a:r>
            <a:r>
              <a:rPr lang="en-US" dirty="0" err="1">
                <a:solidFill>
                  <a:srgbClr val="953735"/>
                </a:solidFill>
              </a:rPr>
              <a:t>trình</a:t>
            </a:r>
            <a:r>
              <a:rPr lang="en-US" dirty="0">
                <a:solidFill>
                  <a:srgbClr val="953735"/>
                </a:solidFill>
              </a:rPr>
              <a:t> </a:t>
            </a:r>
            <a:r>
              <a:rPr lang="en-US" dirty="0" err="1">
                <a:solidFill>
                  <a:srgbClr val="953735"/>
                </a:solidFill>
              </a:rPr>
              <a:t>cho</a:t>
            </a:r>
            <a:r>
              <a:rPr lang="en-US" dirty="0">
                <a:solidFill>
                  <a:srgbClr val="953735"/>
                </a:solidFill>
              </a:rPr>
              <a:t> </a:t>
            </a:r>
            <a:r>
              <a:rPr lang="en-US" dirty="0" err="1">
                <a:solidFill>
                  <a:srgbClr val="953735"/>
                </a:solidFill>
              </a:rPr>
              <a:t>phép</a:t>
            </a:r>
            <a:r>
              <a:rPr lang="en-US" dirty="0">
                <a:solidFill>
                  <a:srgbClr val="953735"/>
                </a:solidFill>
              </a:rPr>
              <a:t> </a:t>
            </a:r>
            <a:r>
              <a:rPr lang="en-US" dirty="0" err="1">
                <a:solidFill>
                  <a:srgbClr val="953735"/>
                </a:solidFill>
              </a:rPr>
              <a:t>người</a:t>
            </a:r>
            <a:r>
              <a:rPr lang="en-US" dirty="0">
                <a:solidFill>
                  <a:srgbClr val="953735"/>
                </a:solidFill>
              </a:rPr>
              <a:t> </a:t>
            </a:r>
            <a:r>
              <a:rPr lang="en-US" dirty="0" err="1">
                <a:solidFill>
                  <a:srgbClr val="953735"/>
                </a:solidFill>
              </a:rPr>
              <a:t>dùng</a:t>
            </a:r>
            <a:r>
              <a:rPr lang="en-US" dirty="0">
                <a:solidFill>
                  <a:srgbClr val="953735"/>
                </a:solidFill>
              </a:rPr>
              <a:t> </a:t>
            </a:r>
            <a:r>
              <a:rPr lang="en-US" dirty="0" err="1">
                <a:solidFill>
                  <a:srgbClr val="953735"/>
                </a:solidFill>
              </a:rPr>
              <a:t>lưu</a:t>
            </a:r>
            <a:r>
              <a:rPr lang="en-US" dirty="0">
                <a:solidFill>
                  <a:srgbClr val="953735"/>
                </a:solidFill>
              </a:rPr>
              <a:t> </a:t>
            </a:r>
            <a:r>
              <a:rPr lang="en-US" dirty="0" err="1">
                <a:solidFill>
                  <a:srgbClr val="953735"/>
                </a:solidFill>
              </a:rPr>
              <a:t>trữ</a:t>
            </a:r>
            <a:r>
              <a:rPr lang="en-US" dirty="0">
                <a:solidFill>
                  <a:srgbClr val="953735"/>
                </a:solidFill>
              </a:rPr>
              <a:t>, </a:t>
            </a:r>
            <a:r>
              <a:rPr lang="en-US" dirty="0" err="1">
                <a:solidFill>
                  <a:srgbClr val="953735"/>
                </a:solidFill>
              </a:rPr>
              <a:t>cập</a:t>
            </a:r>
            <a:r>
              <a:rPr lang="en-US" dirty="0">
                <a:solidFill>
                  <a:srgbClr val="953735"/>
                </a:solidFill>
              </a:rPr>
              <a:t> </a:t>
            </a:r>
            <a:r>
              <a:rPr lang="en-US" dirty="0" err="1">
                <a:solidFill>
                  <a:srgbClr val="953735"/>
                </a:solidFill>
              </a:rPr>
              <a:t>nhật</a:t>
            </a:r>
            <a:r>
              <a:rPr lang="en-US" dirty="0">
                <a:solidFill>
                  <a:srgbClr val="953735"/>
                </a:solidFill>
              </a:rPr>
              <a:t> </a:t>
            </a:r>
            <a:r>
              <a:rPr lang="en-US" dirty="0" err="1">
                <a:solidFill>
                  <a:srgbClr val="953735"/>
                </a:solidFill>
              </a:rPr>
              <a:t>và</a:t>
            </a:r>
            <a:r>
              <a:rPr lang="en-US" dirty="0">
                <a:solidFill>
                  <a:srgbClr val="953735"/>
                </a:solidFill>
              </a:rPr>
              <a:t> </a:t>
            </a:r>
            <a:r>
              <a:rPr lang="en-US" dirty="0" err="1">
                <a:solidFill>
                  <a:srgbClr val="953735"/>
                </a:solidFill>
              </a:rPr>
              <a:t>trích</a:t>
            </a:r>
            <a:r>
              <a:rPr lang="en-US" dirty="0">
                <a:solidFill>
                  <a:srgbClr val="953735"/>
                </a:solidFill>
              </a:rPr>
              <a:t> </a:t>
            </a:r>
            <a:r>
              <a:rPr lang="en-US" dirty="0" err="1">
                <a:solidFill>
                  <a:srgbClr val="953735"/>
                </a:solidFill>
              </a:rPr>
              <a:t>xuất</a:t>
            </a:r>
            <a:r>
              <a:rPr lang="en-US" dirty="0">
                <a:solidFill>
                  <a:srgbClr val="953735"/>
                </a:solidFill>
              </a:rPr>
              <a:t> </a:t>
            </a:r>
            <a:r>
              <a:rPr lang="en-US" dirty="0" err="1">
                <a:solidFill>
                  <a:srgbClr val="953735"/>
                </a:solidFill>
              </a:rPr>
              <a:t>thông</a:t>
            </a:r>
            <a:r>
              <a:rPr lang="en-US" dirty="0">
                <a:solidFill>
                  <a:srgbClr val="953735"/>
                </a:solidFill>
              </a:rPr>
              <a:t> tin </a:t>
            </a:r>
            <a:r>
              <a:rPr lang="en-US" dirty="0" err="1">
                <a:solidFill>
                  <a:srgbClr val="953735"/>
                </a:solidFill>
              </a:rPr>
              <a:t>từ</a:t>
            </a:r>
            <a:r>
              <a:rPr lang="en-US" dirty="0">
                <a:solidFill>
                  <a:srgbClr val="953735"/>
                </a:solidFill>
              </a:rPr>
              <a:t> CSDL.</a:t>
            </a:r>
          </a:p>
          <a:p>
            <a:pPr>
              <a:lnSpc>
                <a:spcPct val="150000"/>
              </a:lnSpc>
              <a:buFontTx/>
              <a:buBlip>
                <a:blip r:embed="rId2"/>
              </a:buBlip>
            </a:pPr>
            <a:r>
              <a:rPr lang="en-US" b="1" dirty="0" err="1">
                <a:solidFill>
                  <a:srgbClr val="0000FF"/>
                </a:solidFill>
              </a:rPr>
              <a:t>Hệ</a:t>
            </a:r>
            <a:r>
              <a:rPr lang="en-US" b="1" dirty="0">
                <a:solidFill>
                  <a:srgbClr val="0000FF"/>
                </a:solidFill>
              </a:rPr>
              <a:t> </a:t>
            </a:r>
            <a:r>
              <a:rPr lang="en-US" b="1" dirty="0" err="1">
                <a:solidFill>
                  <a:srgbClr val="0000FF"/>
                </a:solidFill>
              </a:rPr>
              <a:t>quản</a:t>
            </a:r>
            <a:r>
              <a:rPr lang="en-US" b="1" dirty="0">
                <a:solidFill>
                  <a:srgbClr val="0000FF"/>
                </a:solidFill>
              </a:rPr>
              <a:t> </a:t>
            </a:r>
            <a:r>
              <a:rPr lang="en-US" b="1" dirty="0" err="1">
                <a:solidFill>
                  <a:srgbClr val="0000FF"/>
                </a:solidFill>
              </a:rPr>
              <a:t>trị</a:t>
            </a:r>
            <a:r>
              <a:rPr lang="en-US" b="1" dirty="0">
                <a:solidFill>
                  <a:srgbClr val="0000FF"/>
                </a:solidFill>
              </a:rPr>
              <a:t> CSDL </a:t>
            </a:r>
            <a:r>
              <a:rPr lang="en-US" b="1" dirty="0" err="1">
                <a:solidFill>
                  <a:srgbClr val="0000FF"/>
                </a:solidFill>
              </a:rPr>
              <a:t>quan</a:t>
            </a:r>
            <a:r>
              <a:rPr lang="en-US" b="1" dirty="0">
                <a:solidFill>
                  <a:srgbClr val="0000FF"/>
                </a:solidFill>
              </a:rPr>
              <a:t> </a:t>
            </a:r>
            <a:r>
              <a:rPr lang="en-US" b="1" dirty="0" err="1">
                <a:solidFill>
                  <a:srgbClr val="0000FF"/>
                </a:solidFill>
              </a:rPr>
              <a:t>hệ</a:t>
            </a:r>
            <a:r>
              <a:rPr lang="en-US" b="1" dirty="0">
                <a:solidFill>
                  <a:srgbClr val="0000FF"/>
                </a:solidFill>
              </a:rPr>
              <a:t> (</a:t>
            </a:r>
            <a:r>
              <a:rPr lang="vi-VN" b="1" dirty="0">
                <a:solidFill>
                  <a:srgbClr val="0000FF"/>
                </a:solidFill>
              </a:rPr>
              <a:t>RDBMS</a:t>
            </a:r>
            <a:r>
              <a:rPr lang="en-US" b="1" dirty="0">
                <a:solidFill>
                  <a:srgbClr val="0000FF"/>
                </a:solidFill>
              </a:rPr>
              <a:t>)</a:t>
            </a:r>
            <a:r>
              <a:rPr lang="vi-VN" dirty="0">
                <a:solidFill>
                  <a:srgbClr val="953735"/>
                </a:solidFill>
              </a:rPr>
              <a:t> là </a:t>
            </a:r>
            <a:r>
              <a:rPr lang="en-US" dirty="0" err="1">
                <a:solidFill>
                  <a:srgbClr val="953735"/>
                </a:solidFill>
              </a:rPr>
              <a:t>tập</a:t>
            </a:r>
            <a:r>
              <a:rPr lang="en-US" dirty="0">
                <a:solidFill>
                  <a:srgbClr val="953735"/>
                </a:solidFill>
              </a:rPr>
              <a:t> </a:t>
            </a:r>
            <a:r>
              <a:rPr lang="en-US" dirty="0" err="1">
                <a:solidFill>
                  <a:srgbClr val="953735"/>
                </a:solidFill>
              </a:rPr>
              <a:t>hợp</a:t>
            </a:r>
            <a:r>
              <a:rPr lang="en-US" dirty="0">
                <a:solidFill>
                  <a:srgbClr val="953735"/>
                </a:solidFill>
              </a:rPr>
              <a:t> </a:t>
            </a:r>
            <a:r>
              <a:rPr lang="en-US" dirty="0" err="1">
                <a:solidFill>
                  <a:srgbClr val="953735"/>
                </a:solidFill>
              </a:rPr>
              <a:t>các</a:t>
            </a:r>
            <a:r>
              <a:rPr lang="en-US" dirty="0">
                <a:solidFill>
                  <a:srgbClr val="953735"/>
                </a:solidFill>
              </a:rPr>
              <a:t> </a:t>
            </a:r>
            <a:r>
              <a:rPr lang="en-US" dirty="0" err="1">
                <a:solidFill>
                  <a:srgbClr val="953735"/>
                </a:solidFill>
              </a:rPr>
              <a:t>chương</a:t>
            </a:r>
            <a:r>
              <a:rPr lang="en-US" dirty="0">
                <a:solidFill>
                  <a:srgbClr val="953735"/>
                </a:solidFill>
              </a:rPr>
              <a:t> </a:t>
            </a:r>
            <a:r>
              <a:rPr lang="en-US" dirty="0" err="1">
                <a:solidFill>
                  <a:srgbClr val="953735"/>
                </a:solidFill>
              </a:rPr>
              <a:t>trình</a:t>
            </a:r>
            <a:r>
              <a:rPr lang="en-US" dirty="0">
                <a:solidFill>
                  <a:srgbClr val="953735"/>
                </a:solidFill>
              </a:rPr>
              <a:t> </a:t>
            </a:r>
            <a:r>
              <a:rPr lang="en-US" dirty="0" err="1">
                <a:solidFill>
                  <a:srgbClr val="953735"/>
                </a:solidFill>
              </a:rPr>
              <a:t>cho</a:t>
            </a:r>
            <a:r>
              <a:rPr lang="en-US" dirty="0">
                <a:solidFill>
                  <a:srgbClr val="953735"/>
                </a:solidFill>
              </a:rPr>
              <a:t> </a:t>
            </a:r>
            <a:r>
              <a:rPr lang="en-US" dirty="0" err="1">
                <a:solidFill>
                  <a:srgbClr val="953735"/>
                </a:solidFill>
              </a:rPr>
              <a:t>phép</a:t>
            </a:r>
            <a:r>
              <a:rPr lang="en-US" dirty="0">
                <a:solidFill>
                  <a:srgbClr val="953735"/>
                </a:solidFill>
              </a:rPr>
              <a:t> </a:t>
            </a:r>
            <a:r>
              <a:rPr lang="vi-VN" dirty="0">
                <a:solidFill>
                  <a:srgbClr val="953735"/>
                </a:solidFill>
              </a:rPr>
              <a:t>tạo</a:t>
            </a:r>
            <a:r>
              <a:rPr lang="en-US" dirty="0">
                <a:solidFill>
                  <a:srgbClr val="953735"/>
                </a:solidFill>
              </a:rPr>
              <a:t> </a:t>
            </a:r>
            <a:r>
              <a:rPr lang="en-US" dirty="0" err="1">
                <a:solidFill>
                  <a:srgbClr val="953735"/>
                </a:solidFill>
              </a:rPr>
              <a:t>và</a:t>
            </a:r>
            <a:r>
              <a:rPr lang="vi-VN" dirty="0">
                <a:solidFill>
                  <a:srgbClr val="953735"/>
                </a:solidFill>
              </a:rPr>
              <a:t> thao tác</a:t>
            </a:r>
            <a:r>
              <a:rPr lang="en-US" dirty="0">
                <a:solidFill>
                  <a:srgbClr val="953735"/>
                </a:solidFill>
              </a:rPr>
              <a:t> </a:t>
            </a:r>
            <a:r>
              <a:rPr lang="en-US" dirty="0" err="1">
                <a:solidFill>
                  <a:srgbClr val="953735"/>
                </a:solidFill>
              </a:rPr>
              <a:t>với</a:t>
            </a:r>
            <a:r>
              <a:rPr lang="vi-VN" dirty="0">
                <a:solidFill>
                  <a:srgbClr val="953735"/>
                </a:solidFill>
              </a:rPr>
              <a:t> </a:t>
            </a:r>
            <a:r>
              <a:rPr lang="en-US" dirty="0">
                <a:solidFill>
                  <a:srgbClr val="953735"/>
                </a:solidFill>
              </a:rPr>
              <a:t>CSDL </a:t>
            </a:r>
            <a:r>
              <a:rPr lang="vi-VN" dirty="0">
                <a:solidFill>
                  <a:srgbClr val="953735"/>
                </a:solidFill>
              </a:rPr>
              <a:t>quan hệ.</a:t>
            </a:r>
            <a:r>
              <a:rPr lang="en-US" dirty="0">
                <a:solidFill>
                  <a:srgbClr val="953735"/>
                </a:solidFill>
              </a:rPr>
              <a:t> </a:t>
            </a:r>
          </a:p>
          <a:p>
            <a:pPr>
              <a:lnSpc>
                <a:spcPct val="150000"/>
              </a:lnSpc>
              <a:buFontTx/>
              <a:buBlip>
                <a:blip r:embed="rId2"/>
              </a:buBlip>
            </a:pPr>
            <a:r>
              <a:rPr lang="en-US" dirty="0" err="1">
                <a:solidFill>
                  <a:srgbClr val="953735"/>
                </a:solidFill>
              </a:rPr>
              <a:t>Có</a:t>
            </a:r>
            <a:r>
              <a:rPr lang="en-US" dirty="0">
                <a:solidFill>
                  <a:srgbClr val="953735"/>
                </a:solidFill>
              </a:rPr>
              <a:t> </a:t>
            </a:r>
            <a:r>
              <a:rPr lang="en-US" dirty="0" err="1">
                <a:solidFill>
                  <a:srgbClr val="953735"/>
                </a:solidFill>
              </a:rPr>
              <a:t>nhiều</a:t>
            </a:r>
            <a:r>
              <a:rPr lang="en-US" dirty="0">
                <a:solidFill>
                  <a:srgbClr val="953735"/>
                </a:solidFill>
              </a:rPr>
              <a:t> </a:t>
            </a:r>
            <a:r>
              <a:rPr lang="en-US" dirty="0" err="1">
                <a:solidFill>
                  <a:srgbClr val="953735"/>
                </a:solidFill>
              </a:rPr>
              <a:t>đối</a:t>
            </a:r>
            <a:r>
              <a:rPr lang="en-US" dirty="0">
                <a:solidFill>
                  <a:srgbClr val="953735"/>
                </a:solidFill>
              </a:rPr>
              <a:t> </a:t>
            </a:r>
            <a:r>
              <a:rPr lang="en-US" dirty="0" err="1">
                <a:solidFill>
                  <a:srgbClr val="953735"/>
                </a:solidFill>
              </a:rPr>
              <a:t>tượng</a:t>
            </a:r>
            <a:r>
              <a:rPr lang="en-US" dirty="0">
                <a:solidFill>
                  <a:srgbClr val="953735"/>
                </a:solidFill>
              </a:rPr>
              <a:t> </a:t>
            </a:r>
            <a:r>
              <a:rPr lang="en-US" b="1" dirty="0" err="1">
                <a:solidFill>
                  <a:srgbClr val="0000CC"/>
                </a:solidFill>
              </a:rPr>
              <a:t>người</a:t>
            </a:r>
            <a:r>
              <a:rPr lang="en-US" b="1" dirty="0">
                <a:solidFill>
                  <a:srgbClr val="0000CC"/>
                </a:solidFill>
              </a:rPr>
              <a:t> </a:t>
            </a:r>
            <a:r>
              <a:rPr lang="en-US" b="1" dirty="0" err="1">
                <a:solidFill>
                  <a:srgbClr val="0000CC"/>
                </a:solidFill>
              </a:rPr>
              <a:t>dùng</a:t>
            </a:r>
            <a:r>
              <a:rPr lang="en-US" b="1" dirty="0">
                <a:solidFill>
                  <a:srgbClr val="0000CC"/>
                </a:solidFill>
              </a:rPr>
              <a:t> RDBMS </a:t>
            </a:r>
            <a:r>
              <a:rPr lang="en-US" dirty="0" err="1">
                <a:solidFill>
                  <a:srgbClr val="953735"/>
                </a:solidFill>
              </a:rPr>
              <a:t>như</a:t>
            </a:r>
            <a:r>
              <a:rPr lang="en-US" dirty="0">
                <a:solidFill>
                  <a:srgbClr val="953735"/>
                </a:solidFill>
              </a:rPr>
              <a:t>: </a:t>
            </a:r>
            <a:r>
              <a:rPr lang="en-US" dirty="0" err="1">
                <a:solidFill>
                  <a:srgbClr val="953735"/>
                </a:solidFill>
              </a:rPr>
              <a:t>quản</a:t>
            </a:r>
            <a:r>
              <a:rPr lang="en-US" dirty="0">
                <a:solidFill>
                  <a:srgbClr val="953735"/>
                </a:solidFill>
              </a:rPr>
              <a:t> </a:t>
            </a:r>
            <a:r>
              <a:rPr lang="en-US" dirty="0" err="1">
                <a:solidFill>
                  <a:srgbClr val="953735"/>
                </a:solidFill>
              </a:rPr>
              <a:t>trị</a:t>
            </a:r>
            <a:r>
              <a:rPr lang="en-US" dirty="0">
                <a:solidFill>
                  <a:srgbClr val="953735"/>
                </a:solidFill>
              </a:rPr>
              <a:t> CSDL, </a:t>
            </a:r>
            <a:r>
              <a:rPr lang="en-US" dirty="0" err="1">
                <a:solidFill>
                  <a:srgbClr val="953735"/>
                </a:solidFill>
              </a:rPr>
              <a:t>thiết</a:t>
            </a:r>
            <a:r>
              <a:rPr lang="en-US" dirty="0">
                <a:solidFill>
                  <a:srgbClr val="953735"/>
                </a:solidFill>
              </a:rPr>
              <a:t> </a:t>
            </a:r>
            <a:r>
              <a:rPr lang="en-US" dirty="0" err="1">
                <a:solidFill>
                  <a:srgbClr val="953735"/>
                </a:solidFill>
              </a:rPr>
              <a:t>kế</a:t>
            </a:r>
            <a:r>
              <a:rPr lang="en-US" dirty="0">
                <a:solidFill>
                  <a:srgbClr val="953735"/>
                </a:solidFill>
              </a:rPr>
              <a:t> CSDL, </a:t>
            </a:r>
            <a:r>
              <a:rPr lang="en-US" dirty="0" err="1">
                <a:solidFill>
                  <a:srgbClr val="953735"/>
                </a:solidFill>
              </a:rPr>
              <a:t>phân</a:t>
            </a:r>
            <a:r>
              <a:rPr lang="en-US" dirty="0">
                <a:solidFill>
                  <a:srgbClr val="953735"/>
                </a:solidFill>
              </a:rPr>
              <a:t> </a:t>
            </a:r>
            <a:r>
              <a:rPr lang="en-US" dirty="0" err="1">
                <a:solidFill>
                  <a:srgbClr val="953735"/>
                </a:solidFill>
              </a:rPr>
              <a:t>tích</a:t>
            </a:r>
            <a:r>
              <a:rPr lang="en-US" dirty="0">
                <a:solidFill>
                  <a:srgbClr val="953735"/>
                </a:solidFill>
              </a:rPr>
              <a:t> </a:t>
            </a:r>
            <a:r>
              <a:rPr lang="en-US" dirty="0" err="1">
                <a:solidFill>
                  <a:srgbClr val="953735"/>
                </a:solidFill>
              </a:rPr>
              <a:t>và</a:t>
            </a:r>
            <a:r>
              <a:rPr lang="en-US" dirty="0">
                <a:solidFill>
                  <a:srgbClr val="953735"/>
                </a:solidFill>
              </a:rPr>
              <a:t> </a:t>
            </a:r>
            <a:r>
              <a:rPr lang="en-US" dirty="0" err="1">
                <a:solidFill>
                  <a:srgbClr val="953735"/>
                </a:solidFill>
              </a:rPr>
              <a:t>thiết</a:t>
            </a:r>
            <a:r>
              <a:rPr lang="en-US" dirty="0">
                <a:solidFill>
                  <a:srgbClr val="953735"/>
                </a:solidFill>
              </a:rPr>
              <a:t> </a:t>
            </a:r>
            <a:r>
              <a:rPr lang="en-US" dirty="0" err="1">
                <a:solidFill>
                  <a:srgbClr val="953735"/>
                </a:solidFill>
              </a:rPr>
              <a:t>kế</a:t>
            </a:r>
            <a:r>
              <a:rPr lang="en-US" dirty="0">
                <a:solidFill>
                  <a:srgbClr val="953735"/>
                </a:solidFill>
              </a:rPr>
              <a:t> </a:t>
            </a:r>
            <a:r>
              <a:rPr lang="en-US" dirty="0" err="1">
                <a:solidFill>
                  <a:srgbClr val="953735"/>
                </a:solidFill>
              </a:rPr>
              <a:t>ứng</a:t>
            </a:r>
            <a:r>
              <a:rPr lang="en-US" dirty="0">
                <a:solidFill>
                  <a:srgbClr val="953735"/>
                </a:solidFill>
              </a:rPr>
              <a:t> </a:t>
            </a:r>
            <a:r>
              <a:rPr lang="en-US" dirty="0" err="1">
                <a:solidFill>
                  <a:srgbClr val="953735"/>
                </a:solidFill>
              </a:rPr>
              <a:t>dụng</a:t>
            </a:r>
            <a:r>
              <a:rPr lang="en-US" dirty="0">
                <a:solidFill>
                  <a:srgbClr val="953735"/>
                </a:solidFill>
              </a:rPr>
              <a:t>, </a:t>
            </a:r>
            <a:r>
              <a:rPr lang="en-US" dirty="0" err="1">
                <a:solidFill>
                  <a:srgbClr val="953735"/>
                </a:solidFill>
              </a:rPr>
              <a:t>cài</a:t>
            </a:r>
            <a:r>
              <a:rPr lang="en-US" dirty="0">
                <a:solidFill>
                  <a:srgbClr val="953735"/>
                </a:solidFill>
              </a:rPr>
              <a:t> </a:t>
            </a:r>
            <a:r>
              <a:rPr lang="en-US" dirty="0" err="1">
                <a:solidFill>
                  <a:srgbClr val="953735"/>
                </a:solidFill>
              </a:rPr>
              <a:t>đặt</a:t>
            </a:r>
            <a:r>
              <a:rPr lang="en-US" dirty="0">
                <a:solidFill>
                  <a:srgbClr val="953735"/>
                </a:solidFill>
              </a:rPr>
              <a:t> CSDL, </a:t>
            </a:r>
            <a:r>
              <a:rPr lang="en-US" dirty="0" err="1">
                <a:solidFill>
                  <a:srgbClr val="953735"/>
                </a:solidFill>
              </a:rPr>
              <a:t>người</a:t>
            </a:r>
            <a:r>
              <a:rPr lang="en-US" dirty="0">
                <a:solidFill>
                  <a:srgbClr val="953735"/>
                </a:solidFill>
              </a:rPr>
              <a:t> </a:t>
            </a:r>
            <a:r>
              <a:rPr lang="en-US" dirty="0" err="1">
                <a:solidFill>
                  <a:srgbClr val="953735"/>
                </a:solidFill>
              </a:rPr>
              <a:t>dùng</a:t>
            </a:r>
            <a:r>
              <a:rPr lang="en-US" dirty="0">
                <a:solidFill>
                  <a:srgbClr val="953735"/>
                </a:solidFill>
              </a:rPr>
              <a:t> </a:t>
            </a:r>
            <a:r>
              <a:rPr lang="en-US" dirty="0" err="1">
                <a:solidFill>
                  <a:srgbClr val="953735"/>
                </a:solidFill>
              </a:rPr>
              <a:t>cuối</a:t>
            </a:r>
            <a:endParaRPr lang="en-US" dirty="0"/>
          </a:p>
        </p:txBody>
      </p:sp>
    </p:spTree>
    <p:extLst>
      <p:ext uri="{BB962C8B-B14F-4D97-AF65-F5344CB8AC3E}">
        <p14:creationId xmlns:p14="http://schemas.microsoft.com/office/powerpoint/2010/main" val="280099592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5"/>
          <p:cNvSpPr>
            <a:spLocks noGrp="1"/>
          </p:cNvSpPr>
          <p:nvPr>
            <p:ph type="title"/>
          </p:nvPr>
        </p:nvSpPr>
        <p:spPr/>
        <p:txBody>
          <a:bodyPr/>
          <a:lstStyle/>
          <a:p>
            <a:r>
              <a:rPr lang="en-US" smtClean="0"/>
              <a:t>Dữ liệu</a:t>
            </a:r>
          </a:p>
        </p:txBody>
      </p:sp>
      <p:sp>
        <p:nvSpPr>
          <p:cNvPr id="10242" name="Content Placeholder 6"/>
          <p:cNvSpPr>
            <a:spLocks noGrp="1"/>
          </p:cNvSpPr>
          <p:nvPr>
            <p:ph idx="1"/>
          </p:nvPr>
        </p:nvSpPr>
        <p:spPr>
          <a:xfrm>
            <a:off x="304800" y="1066800"/>
            <a:ext cx="8534400" cy="4343400"/>
          </a:xfrm>
        </p:spPr>
        <p:txBody>
          <a:bodyPr/>
          <a:lstStyle/>
          <a:p>
            <a:pPr>
              <a:lnSpc>
                <a:spcPct val="150000"/>
              </a:lnSpc>
              <a:buFontTx/>
              <a:buBlip>
                <a:blip r:embed="rId2"/>
              </a:buBlip>
            </a:pPr>
            <a:r>
              <a:rPr lang="en-US" sz="2400" dirty="0" err="1" smtClean="0">
                <a:solidFill>
                  <a:srgbClr val="0000FF"/>
                </a:solidFill>
              </a:rPr>
              <a:t>Dữ</a:t>
            </a:r>
            <a:r>
              <a:rPr lang="en-US" sz="2400" dirty="0" smtClean="0">
                <a:solidFill>
                  <a:srgbClr val="0000FF"/>
                </a:solidFill>
              </a:rPr>
              <a:t> </a:t>
            </a:r>
            <a:r>
              <a:rPr lang="en-US" sz="2400" dirty="0" err="1" smtClean="0">
                <a:solidFill>
                  <a:srgbClr val="0000FF"/>
                </a:solidFill>
              </a:rPr>
              <a:t>liệu</a:t>
            </a:r>
            <a:r>
              <a:rPr lang="en-US" sz="2400" dirty="0" smtClean="0">
                <a:solidFill>
                  <a:srgbClr val="0000FF"/>
                </a:solidFill>
              </a:rPr>
              <a:t> (data)</a:t>
            </a:r>
          </a:p>
          <a:p>
            <a:pPr lvl="1">
              <a:lnSpc>
                <a:spcPct val="150000"/>
              </a:lnSpc>
              <a:buFontTx/>
              <a:buBlip>
                <a:blip r:embed="rId3"/>
              </a:buBlip>
            </a:pPr>
            <a:r>
              <a:rPr lang="en-US" sz="2000" dirty="0" err="1" smtClean="0"/>
              <a:t>Là</a:t>
            </a:r>
            <a:r>
              <a:rPr lang="en-US" sz="2000" dirty="0" smtClean="0"/>
              <a:t> </a:t>
            </a:r>
            <a:r>
              <a:rPr lang="en-US" sz="2000" dirty="0" err="1" smtClean="0"/>
              <a:t>các</a:t>
            </a:r>
            <a:r>
              <a:rPr lang="en-US" sz="2000" dirty="0" smtClean="0"/>
              <a:t> </a:t>
            </a:r>
            <a:r>
              <a:rPr lang="en-US" sz="2000" dirty="0" err="1" smtClean="0"/>
              <a:t>thông</a:t>
            </a:r>
            <a:r>
              <a:rPr lang="en-US" sz="2000" dirty="0" smtClean="0"/>
              <a:t> tin </a:t>
            </a:r>
            <a:r>
              <a:rPr lang="en-US" sz="2000" dirty="0" err="1" smtClean="0"/>
              <a:t>của</a:t>
            </a:r>
            <a:r>
              <a:rPr lang="en-US" sz="2000" dirty="0" smtClean="0"/>
              <a:t> </a:t>
            </a:r>
            <a:r>
              <a:rPr lang="en-US" sz="2000" dirty="0" err="1" smtClean="0"/>
              <a:t>đối</a:t>
            </a:r>
            <a:r>
              <a:rPr lang="en-US" sz="2000" dirty="0" smtClean="0"/>
              <a:t> </a:t>
            </a:r>
            <a:r>
              <a:rPr lang="en-US" sz="2000" dirty="0" err="1" smtClean="0"/>
              <a:t>tượng</a:t>
            </a:r>
            <a:r>
              <a:rPr lang="en-US" sz="2000" dirty="0" smtClean="0"/>
              <a:t> (</a:t>
            </a:r>
            <a:r>
              <a:rPr lang="en-US" sz="2000" dirty="0" err="1" smtClean="0"/>
              <a:t>người</a:t>
            </a:r>
            <a:r>
              <a:rPr lang="en-US" sz="2000" dirty="0" smtClean="0"/>
              <a:t>, </a:t>
            </a:r>
            <a:r>
              <a:rPr lang="en-US" sz="2000" dirty="0" err="1" smtClean="0"/>
              <a:t>vật</a:t>
            </a:r>
            <a:r>
              <a:rPr lang="en-US" sz="2000" dirty="0" smtClean="0"/>
              <a:t>, </a:t>
            </a:r>
            <a:r>
              <a:rPr lang="en-US" sz="2000" dirty="0" err="1" smtClean="0"/>
              <a:t>một</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sự</a:t>
            </a:r>
            <a:r>
              <a:rPr lang="en-US" sz="2000" dirty="0" smtClean="0"/>
              <a:t> </a:t>
            </a:r>
            <a:r>
              <a:rPr lang="en-US" sz="2000" dirty="0" err="1" smtClean="0"/>
              <a:t>việc</a:t>
            </a:r>
            <a:r>
              <a:rPr lang="en-US" sz="2000" dirty="0" smtClean="0"/>
              <a:t>…) </a:t>
            </a:r>
            <a:r>
              <a:rPr lang="en-US" sz="2000" dirty="0" err="1" smtClean="0"/>
              <a:t>được</a:t>
            </a:r>
            <a:r>
              <a:rPr lang="en-US" sz="2000" dirty="0" smtClean="0"/>
              <a:t> </a:t>
            </a:r>
            <a:r>
              <a:rPr lang="en-US" sz="2000" dirty="0" err="1" smtClean="0"/>
              <a:t>lưu</a:t>
            </a:r>
            <a:r>
              <a:rPr lang="en-US" sz="2000" dirty="0" smtClean="0"/>
              <a:t> </a:t>
            </a:r>
            <a:r>
              <a:rPr lang="en-US" sz="2000" dirty="0" err="1" smtClean="0"/>
              <a:t>trữ</a:t>
            </a:r>
            <a:r>
              <a:rPr lang="en-US" sz="2000" dirty="0" smtClean="0"/>
              <a:t> </a:t>
            </a:r>
            <a:r>
              <a:rPr lang="en-US" sz="2000" dirty="0" err="1" smtClean="0"/>
              <a:t>trên</a:t>
            </a:r>
            <a:r>
              <a:rPr lang="en-US" sz="2000" dirty="0" smtClean="0"/>
              <a:t> </a:t>
            </a:r>
            <a:r>
              <a:rPr lang="en-US" sz="2000" dirty="0" err="1" smtClean="0"/>
              <a:t>máy</a:t>
            </a:r>
            <a:r>
              <a:rPr lang="en-US" sz="2000" dirty="0" smtClean="0"/>
              <a:t> </a:t>
            </a:r>
            <a:r>
              <a:rPr lang="en-US" sz="2000" dirty="0" err="1" smtClean="0"/>
              <a:t>tính</a:t>
            </a:r>
            <a:r>
              <a:rPr lang="en-US" sz="2000" dirty="0" smtClean="0"/>
              <a:t>.</a:t>
            </a:r>
          </a:p>
          <a:p>
            <a:pPr lvl="1">
              <a:lnSpc>
                <a:spcPct val="150000"/>
              </a:lnSpc>
              <a:buFontTx/>
              <a:buBlip>
                <a:blip r:embed="rId3"/>
              </a:buBlip>
            </a:pPr>
            <a:r>
              <a:rPr lang="en-US" sz="2000" dirty="0" err="1" smtClean="0"/>
              <a:t>Có</a:t>
            </a:r>
            <a:r>
              <a:rPr lang="en-US" sz="2000" dirty="0" smtClean="0"/>
              <a:t> </a:t>
            </a:r>
            <a:r>
              <a:rPr lang="en-US" sz="2000" dirty="0" err="1" smtClean="0"/>
              <a:t>thể</a:t>
            </a:r>
            <a:r>
              <a:rPr lang="en-US" sz="2000" dirty="0" smtClean="0"/>
              <a:t> </a:t>
            </a:r>
            <a:r>
              <a:rPr lang="en-US" sz="2000" dirty="0" err="1" smtClean="0"/>
              <a:t>truy</a:t>
            </a:r>
            <a:r>
              <a:rPr lang="en-US" sz="2000" dirty="0" smtClean="0"/>
              <a:t> </a:t>
            </a:r>
            <a:r>
              <a:rPr lang="en-US" sz="2000" dirty="0" err="1" smtClean="0"/>
              <a:t>nhập</a:t>
            </a:r>
            <a:r>
              <a:rPr lang="en-US" sz="2000" dirty="0" smtClean="0"/>
              <a:t> </a:t>
            </a:r>
            <a:r>
              <a:rPr lang="en-US" sz="2000" dirty="0" err="1" smtClean="0"/>
              <a:t>vào</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để</a:t>
            </a:r>
            <a:r>
              <a:rPr lang="en-US" sz="2000" dirty="0" smtClean="0"/>
              <a:t> </a:t>
            </a:r>
            <a:r>
              <a:rPr lang="en-US" sz="2000" dirty="0" err="1" smtClean="0"/>
              <a:t>trích</a:t>
            </a:r>
            <a:r>
              <a:rPr lang="en-US" sz="2000" dirty="0" smtClean="0"/>
              <a:t> </a:t>
            </a:r>
            <a:r>
              <a:rPr lang="en-US" sz="2000" dirty="0" err="1" smtClean="0"/>
              <a:t>xuất</a:t>
            </a:r>
            <a:r>
              <a:rPr lang="en-US" sz="2000" dirty="0" smtClean="0"/>
              <a:t> </a:t>
            </a:r>
            <a:r>
              <a:rPr lang="en-US" sz="2000" dirty="0" err="1" smtClean="0"/>
              <a:t>thông</a:t>
            </a:r>
            <a:r>
              <a:rPr lang="en-US" sz="2000" dirty="0" smtClean="0"/>
              <a:t> tin.</a:t>
            </a:r>
          </a:p>
          <a:p>
            <a:pPr>
              <a:lnSpc>
                <a:spcPct val="150000"/>
              </a:lnSpc>
              <a:buFontTx/>
              <a:buBlip>
                <a:blip r:embed="rId2"/>
              </a:buBlip>
            </a:pPr>
            <a:r>
              <a:rPr lang="vi-VN" sz="2400" dirty="0" smtClean="0">
                <a:solidFill>
                  <a:srgbClr val="953735"/>
                </a:solidFill>
              </a:rPr>
              <a:t>Dữ liệu được </a:t>
            </a:r>
            <a:r>
              <a:rPr lang="vi-VN" sz="2400" dirty="0" smtClean="0">
                <a:solidFill>
                  <a:srgbClr val="0000FF"/>
                </a:solidFill>
              </a:rPr>
              <a:t>mô tả dưới nhiều dạng khác nhau</a:t>
            </a:r>
            <a:r>
              <a:rPr lang="en-US" sz="2400" dirty="0" smtClean="0">
                <a:solidFill>
                  <a:srgbClr val="0000FF"/>
                </a:solidFill>
              </a:rPr>
              <a:t> </a:t>
            </a:r>
            <a:r>
              <a:rPr lang="en-US" sz="2400" dirty="0" smtClean="0">
                <a:solidFill>
                  <a:srgbClr val="953735"/>
                </a:solidFill>
              </a:rPr>
              <a:t>(</a:t>
            </a:r>
            <a:r>
              <a:rPr lang="vi-VN" sz="2400" dirty="0" smtClean="0">
                <a:solidFill>
                  <a:srgbClr val="953735"/>
                </a:solidFill>
              </a:rPr>
              <a:t>các ký tự, ký số, hình ảnh, ký hiệu, âm thanh…</a:t>
            </a:r>
            <a:r>
              <a:rPr lang="en-US" sz="2400" dirty="0" smtClean="0">
                <a:solidFill>
                  <a:srgbClr val="953735"/>
                </a:solidFill>
              </a:rPr>
              <a:t>).</a:t>
            </a:r>
            <a:r>
              <a:rPr lang="vi-VN" sz="2400" dirty="0" smtClean="0">
                <a:solidFill>
                  <a:srgbClr val="953735"/>
                </a:solidFill>
              </a:rPr>
              <a:t> Mỗi cách mô tả </a:t>
            </a:r>
            <a:r>
              <a:rPr lang="en-US" sz="2400" dirty="0" smtClean="0">
                <a:solidFill>
                  <a:srgbClr val="953735"/>
                </a:solidFill>
              </a:rPr>
              <a:t>g</a:t>
            </a:r>
            <a:r>
              <a:rPr lang="vi-VN" sz="2400" dirty="0" smtClean="0">
                <a:solidFill>
                  <a:srgbClr val="953735"/>
                </a:solidFill>
              </a:rPr>
              <a:t>ắn với một ngữ nghĩa nào đó.</a:t>
            </a:r>
            <a:endParaRPr lang="en-US" sz="2400" dirty="0" smtClean="0">
              <a:solidFill>
                <a:srgbClr val="953735"/>
              </a:solidFill>
            </a:endParaRPr>
          </a:p>
        </p:txBody>
      </p:sp>
      <p:sp>
        <p:nvSpPr>
          <p:cNvPr id="4" name="Footer Placeholder 3"/>
          <p:cNvSpPr>
            <a:spLocks noGrp="1"/>
          </p:cNvSpPr>
          <p:nvPr>
            <p:ph type="ftr" sz="quarter" idx="11"/>
          </p:nvPr>
        </p:nvSpPr>
        <p:spPr/>
        <p:txBody>
          <a:bodyPr/>
          <a:lstStyle/>
          <a:p>
            <a:pPr>
              <a:defRPr/>
            </a:pPr>
            <a:r>
              <a:rPr lang="en-US" dirty="0" err="1"/>
              <a:t>Bài</a:t>
            </a:r>
            <a:r>
              <a:rPr lang="vi-VN" dirty="0"/>
              <a:t> 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30C60DD5-46A0-4FA9-B88D-3BFEE22813E8}" type="slidenum">
              <a:rPr lang="en-US" smtClean="0"/>
              <a:pPr>
                <a:defRPr/>
              </a:pPr>
              <a:t>4</a:t>
            </a:fld>
            <a:endParaRPr lang="en-US"/>
          </a:p>
        </p:txBody>
      </p:sp>
    </p:spTree>
    <p:extLst>
      <p:ext uri="{BB962C8B-B14F-4D97-AF65-F5344CB8AC3E}">
        <p14:creationId xmlns:p14="http://schemas.microsoft.com/office/powerpoint/2010/main" val="123003481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5"/>
          <p:cNvSpPr>
            <a:spLocks noGrp="1"/>
          </p:cNvSpPr>
          <p:nvPr>
            <p:ph type="title"/>
          </p:nvPr>
        </p:nvSpPr>
        <p:spPr/>
        <p:txBody>
          <a:bodyPr/>
          <a:lstStyle/>
          <a:p>
            <a:r>
              <a:rPr lang="en-US" smtClean="0"/>
              <a:t>Dữ liệu</a:t>
            </a:r>
          </a:p>
        </p:txBody>
      </p:sp>
      <p:sp>
        <p:nvSpPr>
          <p:cNvPr id="11266" name="Content Placeholder 6"/>
          <p:cNvSpPr>
            <a:spLocks noGrp="1"/>
          </p:cNvSpPr>
          <p:nvPr>
            <p:ph idx="1"/>
          </p:nvPr>
        </p:nvSpPr>
        <p:spPr>
          <a:xfrm>
            <a:off x="457200" y="1295400"/>
            <a:ext cx="8229600" cy="4343400"/>
          </a:xfrm>
        </p:spPr>
        <p:txBody>
          <a:bodyPr/>
          <a:lstStyle/>
          <a:p>
            <a:pPr>
              <a:lnSpc>
                <a:spcPct val="150000"/>
              </a:lnSpc>
              <a:buFontTx/>
              <a:buBlip>
                <a:blip r:embed="rId3"/>
              </a:buBlip>
            </a:pPr>
            <a:r>
              <a:rPr lang="en-US" sz="2400" dirty="0" err="1" smtClean="0">
                <a:solidFill>
                  <a:srgbClr val="953735"/>
                </a:solidFill>
              </a:rPr>
              <a:t>Dữ</a:t>
            </a:r>
            <a:r>
              <a:rPr lang="en-US" sz="2400" dirty="0" smtClean="0">
                <a:solidFill>
                  <a:srgbClr val="953735"/>
                </a:solidFill>
              </a:rPr>
              <a:t> </a:t>
            </a:r>
            <a:r>
              <a:rPr lang="en-US" sz="2400" dirty="0" err="1" smtClean="0">
                <a:solidFill>
                  <a:srgbClr val="953735"/>
                </a:solidFill>
              </a:rPr>
              <a:t>liệu</a:t>
            </a:r>
            <a:r>
              <a:rPr lang="en-US" sz="2400" dirty="0" smtClean="0">
                <a:solidFill>
                  <a:srgbClr val="953735"/>
                </a:solidFill>
              </a:rPr>
              <a:t> </a:t>
            </a:r>
            <a:r>
              <a:rPr lang="en-US" sz="2400" dirty="0" err="1" smtClean="0">
                <a:solidFill>
                  <a:srgbClr val="953735"/>
                </a:solidFill>
              </a:rPr>
              <a:t>về</a:t>
            </a:r>
            <a:r>
              <a:rPr lang="en-US" sz="2400" dirty="0" smtClean="0">
                <a:solidFill>
                  <a:srgbClr val="953735"/>
                </a:solidFill>
              </a:rPr>
              <a:t> </a:t>
            </a:r>
            <a:r>
              <a:rPr lang="en-US" sz="2400" dirty="0" err="1" smtClean="0">
                <a:solidFill>
                  <a:srgbClr val="953735"/>
                </a:solidFill>
              </a:rPr>
              <a:t>đối</a:t>
            </a:r>
            <a:r>
              <a:rPr lang="en-US" sz="2400" dirty="0" smtClean="0">
                <a:solidFill>
                  <a:srgbClr val="953735"/>
                </a:solidFill>
              </a:rPr>
              <a:t> </a:t>
            </a:r>
            <a:r>
              <a:rPr lang="en-US" sz="2400" dirty="0" err="1" smtClean="0">
                <a:solidFill>
                  <a:srgbClr val="953735"/>
                </a:solidFill>
              </a:rPr>
              <a:t>tượng</a:t>
            </a:r>
            <a:r>
              <a:rPr lang="en-US" sz="2400" dirty="0" smtClean="0">
                <a:solidFill>
                  <a:srgbClr val="953735"/>
                </a:solidFill>
              </a:rPr>
              <a:t> </a:t>
            </a:r>
            <a:r>
              <a:rPr lang="en-US" sz="2400" dirty="0" err="1" smtClean="0">
                <a:solidFill>
                  <a:srgbClr val="953735"/>
                </a:solidFill>
              </a:rPr>
              <a:t>có</a:t>
            </a:r>
            <a:r>
              <a:rPr lang="en-US" sz="2400" dirty="0" smtClean="0">
                <a:solidFill>
                  <a:srgbClr val="953735"/>
                </a:solidFill>
              </a:rPr>
              <a:t> </a:t>
            </a:r>
            <a:r>
              <a:rPr lang="en-US" sz="2400" dirty="0" err="1" smtClean="0">
                <a:solidFill>
                  <a:srgbClr val="953735"/>
                </a:solidFill>
              </a:rPr>
              <a:t>thể</a:t>
            </a:r>
            <a:r>
              <a:rPr lang="en-US" sz="2400" dirty="0" smtClean="0">
                <a:solidFill>
                  <a:srgbClr val="953735"/>
                </a:solidFill>
              </a:rPr>
              <a:t> </a:t>
            </a:r>
            <a:r>
              <a:rPr lang="en-US" sz="2400" dirty="0" err="1" smtClean="0">
                <a:solidFill>
                  <a:srgbClr val="953735"/>
                </a:solidFill>
              </a:rPr>
              <a:t>khác</a:t>
            </a:r>
            <a:r>
              <a:rPr lang="en-US" sz="2400" dirty="0" smtClean="0">
                <a:solidFill>
                  <a:srgbClr val="953735"/>
                </a:solidFill>
              </a:rPr>
              <a:t> </a:t>
            </a:r>
            <a:r>
              <a:rPr lang="en-US" sz="2400" dirty="0" err="1" smtClean="0">
                <a:solidFill>
                  <a:srgbClr val="953735"/>
                </a:solidFill>
              </a:rPr>
              <a:t>nhau</a:t>
            </a:r>
            <a:r>
              <a:rPr lang="en-US" sz="2400" dirty="0" smtClean="0">
                <a:solidFill>
                  <a:srgbClr val="953735"/>
                </a:solidFill>
              </a:rPr>
              <a:t>, </a:t>
            </a:r>
            <a:r>
              <a:rPr lang="en-US" sz="2400" dirty="0" err="1" smtClean="0">
                <a:solidFill>
                  <a:srgbClr val="953735"/>
                </a:solidFill>
              </a:rPr>
              <a:t>tùy</a:t>
            </a:r>
            <a:r>
              <a:rPr lang="en-US" sz="2400" dirty="0" smtClean="0">
                <a:solidFill>
                  <a:srgbClr val="953735"/>
                </a:solidFill>
              </a:rPr>
              <a:t> </a:t>
            </a:r>
            <a:r>
              <a:rPr lang="en-US" sz="2400" dirty="0" err="1" smtClean="0">
                <a:solidFill>
                  <a:srgbClr val="953735"/>
                </a:solidFill>
              </a:rPr>
              <a:t>thuộc</a:t>
            </a:r>
            <a:r>
              <a:rPr lang="en-US" sz="2400" dirty="0" smtClean="0">
                <a:solidFill>
                  <a:srgbClr val="953735"/>
                </a:solidFill>
              </a:rPr>
              <a:t> </a:t>
            </a:r>
            <a:r>
              <a:rPr lang="en-US" sz="2400" dirty="0" err="1" smtClean="0">
                <a:solidFill>
                  <a:srgbClr val="953735"/>
                </a:solidFill>
              </a:rPr>
              <a:t>vào</a:t>
            </a:r>
            <a:r>
              <a:rPr lang="en-US" sz="2400" dirty="0" smtClean="0">
                <a:solidFill>
                  <a:srgbClr val="953735"/>
                </a:solidFill>
              </a:rPr>
              <a:t> </a:t>
            </a:r>
            <a:r>
              <a:rPr lang="en-US" sz="2400" dirty="0" err="1" smtClean="0">
                <a:solidFill>
                  <a:srgbClr val="953735"/>
                </a:solidFill>
              </a:rPr>
              <a:t>ngữ</a:t>
            </a:r>
            <a:r>
              <a:rPr lang="en-US" sz="2400" dirty="0" smtClean="0">
                <a:solidFill>
                  <a:srgbClr val="953735"/>
                </a:solidFill>
              </a:rPr>
              <a:t> </a:t>
            </a:r>
            <a:r>
              <a:rPr lang="en-US" sz="2400" dirty="0" err="1" smtClean="0">
                <a:solidFill>
                  <a:srgbClr val="953735"/>
                </a:solidFill>
              </a:rPr>
              <a:t>cảnh</a:t>
            </a:r>
            <a:r>
              <a:rPr lang="en-US" sz="2400" dirty="0" smtClean="0">
                <a:solidFill>
                  <a:srgbClr val="953735"/>
                </a:solidFill>
              </a:rPr>
              <a:t>.</a:t>
            </a:r>
          </a:p>
          <a:p>
            <a:pPr>
              <a:lnSpc>
                <a:spcPct val="150000"/>
              </a:lnSpc>
              <a:buFontTx/>
              <a:buBlip>
                <a:blip r:embed="rId3"/>
              </a:buBlip>
            </a:pPr>
            <a:r>
              <a:rPr lang="en-US" sz="2400" dirty="0" err="1" smtClean="0">
                <a:solidFill>
                  <a:srgbClr val="953735"/>
                </a:solidFill>
              </a:rPr>
              <a:t>Ví</a:t>
            </a:r>
            <a:r>
              <a:rPr lang="en-US" sz="2400" dirty="0" smtClean="0">
                <a:solidFill>
                  <a:srgbClr val="953735"/>
                </a:solidFill>
              </a:rPr>
              <a:t> </a:t>
            </a:r>
            <a:r>
              <a:rPr lang="en-US" sz="2400" dirty="0" err="1" smtClean="0">
                <a:solidFill>
                  <a:srgbClr val="953735"/>
                </a:solidFill>
              </a:rPr>
              <a:t>dụ</a:t>
            </a:r>
            <a:r>
              <a:rPr lang="en-US" sz="2400" dirty="0" smtClean="0">
                <a:solidFill>
                  <a:srgbClr val="953735"/>
                </a:solidFill>
              </a:rPr>
              <a:t>: </a:t>
            </a:r>
            <a:r>
              <a:rPr lang="en-US" sz="2400" dirty="0" err="1" smtClean="0">
                <a:solidFill>
                  <a:srgbClr val="953735"/>
                </a:solidFill>
              </a:rPr>
              <a:t>dữ</a:t>
            </a:r>
            <a:r>
              <a:rPr lang="en-US" sz="2400" dirty="0" smtClean="0">
                <a:solidFill>
                  <a:srgbClr val="953735"/>
                </a:solidFill>
              </a:rPr>
              <a:t> </a:t>
            </a:r>
            <a:r>
              <a:rPr lang="en-US" sz="2400" dirty="0" err="1" smtClean="0">
                <a:solidFill>
                  <a:srgbClr val="953735"/>
                </a:solidFill>
              </a:rPr>
              <a:t>liệu</a:t>
            </a:r>
            <a:r>
              <a:rPr lang="en-US" sz="2400" dirty="0" smtClean="0">
                <a:solidFill>
                  <a:srgbClr val="953735"/>
                </a:solidFill>
              </a:rPr>
              <a:t> </a:t>
            </a:r>
            <a:r>
              <a:rPr lang="en-US" sz="2400" dirty="0" err="1" smtClean="0">
                <a:solidFill>
                  <a:srgbClr val="953735"/>
                </a:solidFill>
              </a:rPr>
              <a:t>về</a:t>
            </a:r>
            <a:r>
              <a:rPr lang="en-US" sz="2400" dirty="0" smtClean="0">
                <a:solidFill>
                  <a:srgbClr val="953735"/>
                </a:solidFill>
              </a:rPr>
              <a:t> </a:t>
            </a:r>
            <a:r>
              <a:rPr lang="en-US" sz="2400" dirty="0" err="1" smtClean="0">
                <a:solidFill>
                  <a:srgbClr val="953735"/>
                </a:solidFill>
              </a:rPr>
              <a:t>đối</a:t>
            </a:r>
            <a:r>
              <a:rPr lang="en-US" sz="2400" dirty="0" smtClean="0">
                <a:solidFill>
                  <a:srgbClr val="953735"/>
                </a:solidFill>
              </a:rPr>
              <a:t> </a:t>
            </a:r>
            <a:r>
              <a:rPr lang="en-US" sz="2400" dirty="0" err="1" smtClean="0">
                <a:solidFill>
                  <a:srgbClr val="953735"/>
                </a:solidFill>
              </a:rPr>
              <a:t>tượng</a:t>
            </a:r>
            <a:r>
              <a:rPr lang="en-US" sz="2400" dirty="0" smtClean="0">
                <a:solidFill>
                  <a:srgbClr val="953735"/>
                </a:solidFill>
              </a:rPr>
              <a:t> </a:t>
            </a:r>
            <a:r>
              <a:rPr lang="en-US" sz="2400" dirty="0" err="1" smtClean="0">
                <a:solidFill>
                  <a:srgbClr val="953735"/>
                </a:solidFill>
              </a:rPr>
              <a:t>sinh</a:t>
            </a:r>
            <a:r>
              <a:rPr lang="en-US" sz="2400" dirty="0" smtClean="0">
                <a:solidFill>
                  <a:srgbClr val="953735"/>
                </a:solidFill>
              </a:rPr>
              <a:t> </a:t>
            </a:r>
            <a:r>
              <a:rPr lang="en-US" sz="2400" dirty="0" err="1" smtClean="0">
                <a:solidFill>
                  <a:srgbClr val="953735"/>
                </a:solidFill>
              </a:rPr>
              <a:t>viên</a:t>
            </a:r>
            <a:r>
              <a:rPr lang="en-US" sz="2400" dirty="0" smtClean="0">
                <a:solidFill>
                  <a:srgbClr val="953735"/>
                </a:solidFill>
              </a:rPr>
              <a:t> </a:t>
            </a:r>
            <a:r>
              <a:rPr lang="en-US" sz="2400" dirty="0" err="1" smtClean="0">
                <a:solidFill>
                  <a:srgbClr val="953735"/>
                </a:solidFill>
              </a:rPr>
              <a:t>có</a:t>
            </a:r>
            <a:r>
              <a:rPr lang="en-US" sz="2400" dirty="0" smtClean="0">
                <a:solidFill>
                  <a:srgbClr val="953735"/>
                </a:solidFill>
              </a:rPr>
              <a:t> </a:t>
            </a:r>
            <a:r>
              <a:rPr lang="en-US" sz="2400" dirty="0" err="1" smtClean="0">
                <a:solidFill>
                  <a:srgbClr val="953735"/>
                </a:solidFill>
              </a:rPr>
              <a:t>thể</a:t>
            </a:r>
            <a:r>
              <a:rPr lang="en-US" sz="2400" dirty="0" smtClean="0">
                <a:solidFill>
                  <a:srgbClr val="953735"/>
                </a:solidFill>
              </a:rPr>
              <a:t> </a:t>
            </a:r>
            <a:r>
              <a:rPr lang="en-US" sz="2400" dirty="0" err="1" smtClean="0">
                <a:solidFill>
                  <a:srgbClr val="953735"/>
                </a:solidFill>
              </a:rPr>
              <a:t>khác</a:t>
            </a:r>
            <a:r>
              <a:rPr lang="en-US" sz="2400" dirty="0" smtClean="0">
                <a:solidFill>
                  <a:srgbClr val="953735"/>
                </a:solidFill>
              </a:rPr>
              <a:t> </a:t>
            </a:r>
            <a:r>
              <a:rPr lang="en-US" sz="2400" dirty="0" err="1" smtClean="0">
                <a:solidFill>
                  <a:srgbClr val="953735"/>
                </a:solidFill>
              </a:rPr>
              <a:t>nhau</a:t>
            </a:r>
            <a:r>
              <a:rPr lang="en-US" sz="2400" dirty="0" smtClean="0">
                <a:solidFill>
                  <a:srgbClr val="953735"/>
                </a:solidFill>
              </a:rPr>
              <a:t> </a:t>
            </a:r>
            <a:r>
              <a:rPr lang="en-US" sz="2400" dirty="0" err="1" smtClean="0">
                <a:solidFill>
                  <a:srgbClr val="953735"/>
                </a:solidFill>
              </a:rPr>
              <a:t>tùy</a:t>
            </a:r>
            <a:r>
              <a:rPr lang="en-US" sz="2400" dirty="0" smtClean="0">
                <a:solidFill>
                  <a:srgbClr val="953735"/>
                </a:solidFill>
              </a:rPr>
              <a:t> </a:t>
            </a:r>
            <a:r>
              <a:rPr lang="en-US" sz="2400" dirty="0" err="1" smtClean="0">
                <a:solidFill>
                  <a:srgbClr val="953735"/>
                </a:solidFill>
              </a:rPr>
              <a:t>vào</a:t>
            </a:r>
            <a:r>
              <a:rPr lang="en-US" sz="2400" dirty="0" smtClean="0">
                <a:solidFill>
                  <a:srgbClr val="953735"/>
                </a:solidFill>
              </a:rPr>
              <a:t> </a:t>
            </a:r>
            <a:r>
              <a:rPr lang="en-US" sz="2400" dirty="0" err="1" smtClean="0">
                <a:solidFill>
                  <a:srgbClr val="953735"/>
                </a:solidFill>
              </a:rPr>
              <a:t>mục</a:t>
            </a:r>
            <a:r>
              <a:rPr lang="en-US" sz="2400" dirty="0" smtClean="0">
                <a:solidFill>
                  <a:srgbClr val="953735"/>
                </a:solidFill>
              </a:rPr>
              <a:t> </a:t>
            </a:r>
            <a:r>
              <a:rPr lang="en-US" sz="2400" dirty="0" err="1" smtClean="0">
                <a:solidFill>
                  <a:srgbClr val="953735"/>
                </a:solidFill>
              </a:rPr>
              <a:t>đích</a:t>
            </a:r>
            <a:r>
              <a:rPr lang="en-US" sz="2400" dirty="0" smtClean="0">
                <a:solidFill>
                  <a:srgbClr val="953735"/>
                </a:solidFill>
              </a:rPr>
              <a:t> </a:t>
            </a:r>
            <a:r>
              <a:rPr lang="en-US" sz="2400" dirty="0" err="1" smtClean="0">
                <a:solidFill>
                  <a:srgbClr val="953735"/>
                </a:solidFill>
              </a:rPr>
              <a:t>quản</a:t>
            </a:r>
            <a:r>
              <a:rPr lang="en-US" sz="2400" dirty="0" smtClean="0">
                <a:solidFill>
                  <a:srgbClr val="953735"/>
                </a:solidFill>
              </a:rPr>
              <a:t> </a:t>
            </a:r>
            <a:r>
              <a:rPr lang="en-US" sz="2400" dirty="0" err="1" smtClean="0">
                <a:solidFill>
                  <a:srgbClr val="953735"/>
                </a:solidFill>
              </a:rPr>
              <a:t>lý</a:t>
            </a:r>
            <a:r>
              <a:rPr lang="en-US" sz="2400" dirty="0" smtClean="0">
                <a:solidFill>
                  <a:srgbClr val="953735"/>
                </a:solidFill>
              </a:rPr>
              <a:t>:</a:t>
            </a:r>
          </a:p>
          <a:p>
            <a:pPr lvl="1">
              <a:lnSpc>
                <a:spcPct val="150000"/>
              </a:lnSpc>
              <a:buFontTx/>
              <a:buBlip>
                <a:blip r:embed="rId4"/>
              </a:buBlip>
            </a:pPr>
            <a:r>
              <a:rPr lang="en-US" sz="2000" dirty="0" err="1" smtClean="0"/>
              <a:t>Quản</a:t>
            </a:r>
            <a:r>
              <a:rPr lang="en-US" sz="2000" dirty="0" smtClean="0"/>
              <a:t> </a:t>
            </a:r>
            <a:r>
              <a:rPr lang="en-US" sz="2000" dirty="0" err="1" smtClean="0"/>
              <a:t>lý</a:t>
            </a:r>
            <a:r>
              <a:rPr lang="en-US" sz="2000" dirty="0" smtClean="0"/>
              <a:t> </a:t>
            </a:r>
            <a:r>
              <a:rPr lang="en-US" sz="2000" dirty="0" err="1" smtClean="0"/>
              <a:t>điểm</a:t>
            </a:r>
            <a:r>
              <a:rPr lang="en-US" sz="2000" dirty="0" smtClean="0"/>
              <a:t>: </a:t>
            </a:r>
            <a:r>
              <a:rPr lang="en-US" sz="2000" dirty="0" err="1" smtClean="0"/>
              <a:t>Tên</a:t>
            </a:r>
            <a:r>
              <a:rPr lang="en-US" sz="2000" dirty="0" smtClean="0"/>
              <a:t>, </a:t>
            </a:r>
            <a:r>
              <a:rPr lang="en-US" sz="2000" dirty="0" err="1" smtClean="0"/>
              <a:t>mã</a:t>
            </a:r>
            <a:r>
              <a:rPr lang="en-US" sz="2000" dirty="0" smtClean="0"/>
              <a:t> </a:t>
            </a:r>
            <a:r>
              <a:rPr lang="en-US" sz="2000" dirty="0" err="1" smtClean="0"/>
              <a:t>sinh</a:t>
            </a:r>
            <a:r>
              <a:rPr lang="en-US" sz="2000" dirty="0" smtClean="0"/>
              <a:t> </a:t>
            </a:r>
            <a:r>
              <a:rPr lang="en-US" sz="2000" dirty="0" err="1" smtClean="0"/>
              <a:t>viên</a:t>
            </a:r>
            <a:r>
              <a:rPr lang="en-US" sz="2000" dirty="0" smtClean="0"/>
              <a:t>, </a:t>
            </a:r>
            <a:r>
              <a:rPr lang="en-US" sz="2000" dirty="0" err="1" smtClean="0"/>
              <a:t>điểm</a:t>
            </a:r>
            <a:r>
              <a:rPr lang="en-US" sz="2000" dirty="0" smtClean="0"/>
              <a:t> </a:t>
            </a:r>
            <a:r>
              <a:rPr lang="en-US" sz="2000" dirty="0" err="1" smtClean="0"/>
              <a:t>môn</a:t>
            </a:r>
            <a:r>
              <a:rPr lang="en-US" sz="2000" dirty="0" smtClean="0"/>
              <a:t> 1, </a:t>
            </a:r>
            <a:r>
              <a:rPr lang="en-US" sz="2000" dirty="0" err="1" smtClean="0"/>
              <a:t>điểm</a:t>
            </a:r>
            <a:r>
              <a:rPr lang="en-US" sz="2000" dirty="0" smtClean="0"/>
              <a:t> </a:t>
            </a:r>
            <a:r>
              <a:rPr lang="en-US" sz="2000" dirty="0" err="1" smtClean="0"/>
              <a:t>môn</a:t>
            </a:r>
            <a:r>
              <a:rPr lang="en-US" sz="2000" dirty="0" smtClean="0"/>
              <a:t> 2, </a:t>
            </a:r>
            <a:r>
              <a:rPr lang="en-US" sz="2000" dirty="0" err="1" smtClean="0"/>
              <a:t>điểm</a:t>
            </a:r>
            <a:r>
              <a:rPr lang="en-US" sz="2000" dirty="0" smtClean="0"/>
              <a:t> </a:t>
            </a:r>
            <a:r>
              <a:rPr lang="en-US" sz="2000" dirty="0" err="1" smtClean="0"/>
              <a:t>môn</a:t>
            </a:r>
            <a:r>
              <a:rPr lang="en-US" sz="2000" dirty="0" smtClean="0"/>
              <a:t> 3</a:t>
            </a:r>
          </a:p>
          <a:p>
            <a:pPr lvl="1">
              <a:lnSpc>
                <a:spcPct val="150000"/>
              </a:lnSpc>
              <a:buFontTx/>
              <a:buBlip>
                <a:blip r:embed="rId4"/>
              </a:buBlip>
            </a:pPr>
            <a:r>
              <a:rPr lang="en-US" sz="2000" dirty="0" err="1" smtClean="0"/>
              <a:t>Quản</a:t>
            </a:r>
            <a:r>
              <a:rPr lang="en-US" sz="2000" dirty="0" smtClean="0"/>
              <a:t> </a:t>
            </a:r>
            <a:r>
              <a:rPr lang="en-US" sz="2000" dirty="0" err="1" smtClean="0"/>
              <a:t>lý</a:t>
            </a:r>
            <a:r>
              <a:rPr lang="en-US" sz="2000" dirty="0" smtClean="0"/>
              <a:t> </a:t>
            </a:r>
            <a:r>
              <a:rPr lang="en-US" sz="2000" dirty="0" err="1" smtClean="0"/>
              <a:t>nhân</a:t>
            </a:r>
            <a:r>
              <a:rPr lang="en-US" sz="2000" dirty="0" smtClean="0"/>
              <a:t> </a:t>
            </a:r>
            <a:r>
              <a:rPr lang="en-US" sz="2000" dirty="0" err="1" smtClean="0"/>
              <a:t>thân</a:t>
            </a:r>
            <a:r>
              <a:rPr lang="en-US" sz="2000" dirty="0" smtClean="0"/>
              <a:t>: </a:t>
            </a:r>
            <a:r>
              <a:rPr lang="en-US" sz="2000" dirty="0" err="1" smtClean="0"/>
              <a:t>Tên</a:t>
            </a:r>
            <a:r>
              <a:rPr lang="en-US" sz="2000" dirty="0" smtClean="0"/>
              <a:t>, </a:t>
            </a:r>
            <a:r>
              <a:rPr lang="en-US" sz="2000" dirty="0" err="1" smtClean="0"/>
              <a:t>địa</a:t>
            </a:r>
            <a:r>
              <a:rPr lang="en-US" sz="2000" dirty="0" smtClean="0"/>
              <a:t> </a:t>
            </a:r>
            <a:r>
              <a:rPr lang="en-US" sz="2000" dirty="0" err="1" smtClean="0"/>
              <a:t>chỉ</a:t>
            </a:r>
            <a:r>
              <a:rPr lang="en-US" sz="2000" dirty="0" smtClean="0"/>
              <a:t>, </a:t>
            </a:r>
            <a:r>
              <a:rPr lang="en-US" sz="2000" dirty="0" err="1" smtClean="0"/>
              <a:t>ngày</a:t>
            </a:r>
            <a:r>
              <a:rPr lang="en-US" sz="2000" dirty="0" smtClean="0"/>
              <a:t> </a:t>
            </a:r>
            <a:r>
              <a:rPr lang="en-US" sz="2000" dirty="0" err="1" smtClean="0"/>
              <a:t>sinh</a:t>
            </a:r>
            <a:r>
              <a:rPr lang="en-US" sz="2000" dirty="0" smtClean="0"/>
              <a:t>, </a:t>
            </a:r>
            <a:r>
              <a:rPr lang="en-US" sz="2000" dirty="0" err="1" smtClean="0"/>
              <a:t>quê</a:t>
            </a:r>
            <a:r>
              <a:rPr lang="en-US" sz="2000" dirty="0" smtClean="0"/>
              <a:t> </a:t>
            </a:r>
            <a:r>
              <a:rPr lang="en-US" sz="2000" dirty="0" err="1" smtClean="0"/>
              <a:t>quán</a:t>
            </a:r>
            <a:r>
              <a:rPr lang="en-US" sz="2000" dirty="0" smtClean="0"/>
              <a:t>, </a:t>
            </a:r>
            <a:r>
              <a:rPr lang="en-US" sz="2000" dirty="0" err="1" smtClean="0"/>
              <a:t>lớp</a:t>
            </a:r>
            <a:endParaRPr lang="en-US" sz="2000" dirty="0" smtClean="0"/>
          </a:p>
        </p:txBody>
      </p:sp>
      <p:sp>
        <p:nvSpPr>
          <p:cNvPr id="4" name="Footer Placeholder 3"/>
          <p:cNvSpPr>
            <a:spLocks noGrp="1"/>
          </p:cNvSpPr>
          <p:nvPr>
            <p:ph type="ftr" sz="quarter" idx="11"/>
          </p:nvPr>
        </p:nvSpPr>
        <p:spPr/>
        <p:txBody>
          <a:bodyPr/>
          <a:lstStyle/>
          <a:p>
            <a:pPr>
              <a:defRPr/>
            </a:pPr>
            <a:r>
              <a:rPr lang="en-US" dirty="0" err="1"/>
              <a:t>Bài</a:t>
            </a:r>
            <a:r>
              <a:rPr lang="vi-VN" dirty="0"/>
              <a:t> 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2B1B25F6-D650-4015-B8E4-CDF083DD0C3C}" type="slidenum">
              <a:rPr lang="en-US" smtClean="0"/>
              <a:pPr>
                <a:defRPr/>
              </a:pPr>
              <a:t>5</a:t>
            </a:fld>
            <a:endParaRPr lang="en-US"/>
          </a:p>
        </p:txBody>
      </p:sp>
    </p:spTree>
    <p:extLst>
      <p:ext uri="{BB962C8B-B14F-4D97-AF65-F5344CB8AC3E}">
        <p14:creationId xmlns:p14="http://schemas.microsoft.com/office/powerpoint/2010/main" val="39598220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p:cNvSpPr>
            <a:spLocks noGrp="1"/>
          </p:cNvSpPr>
          <p:nvPr>
            <p:ph type="title"/>
          </p:nvPr>
        </p:nvSpPr>
        <p:spPr/>
        <p:txBody>
          <a:bodyPr/>
          <a:lstStyle/>
          <a:p>
            <a:r>
              <a:rPr lang="en-US" smtClean="0"/>
              <a:t>Cơ sở dữ liệu (Database) </a:t>
            </a:r>
          </a:p>
        </p:txBody>
      </p:sp>
      <p:sp>
        <p:nvSpPr>
          <p:cNvPr id="12290" name="Content Placeholder 6"/>
          <p:cNvSpPr>
            <a:spLocks noGrp="1"/>
          </p:cNvSpPr>
          <p:nvPr>
            <p:ph idx="1"/>
          </p:nvPr>
        </p:nvSpPr>
        <p:spPr>
          <a:xfrm>
            <a:off x="457200" y="1371600"/>
            <a:ext cx="8229600" cy="3581400"/>
          </a:xfrm>
        </p:spPr>
        <p:txBody>
          <a:bodyPr/>
          <a:lstStyle/>
          <a:p>
            <a:pPr>
              <a:lnSpc>
                <a:spcPct val="150000"/>
              </a:lnSpc>
              <a:buFontTx/>
              <a:buBlip>
                <a:blip r:embed="rId3"/>
              </a:buBlip>
            </a:pPr>
            <a:r>
              <a:rPr lang="en-US" sz="2400" smtClean="0">
                <a:solidFill>
                  <a:srgbClr val="0000FF"/>
                </a:solidFill>
              </a:rPr>
              <a:t>Cơ sở dữ liệu (CSDL) </a:t>
            </a:r>
            <a:r>
              <a:rPr lang="en-US" sz="2400" smtClean="0">
                <a:solidFill>
                  <a:srgbClr val="953735"/>
                </a:solidFill>
              </a:rPr>
              <a:t>= </a:t>
            </a:r>
            <a:r>
              <a:rPr lang="en-US" sz="2400" err="1" smtClean="0">
                <a:solidFill>
                  <a:srgbClr val="953735"/>
                </a:solidFill>
              </a:rPr>
              <a:t>Tập</a:t>
            </a:r>
            <a:r>
              <a:rPr lang="en-US" sz="2400" smtClean="0">
                <a:solidFill>
                  <a:srgbClr val="953735"/>
                </a:solidFill>
              </a:rPr>
              <a:t> </a:t>
            </a:r>
            <a:r>
              <a:rPr lang="en-US" sz="2400" err="1" smtClean="0">
                <a:solidFill>
                  <a:srgbClr val="953735"/>
                </a:solidFill>
              </a:rPr>
              <a:t>hợp</a:t>
            </a:r>
            <a:r>
              <a:rPr lang="en-US" sz="2400" smtClean="0">
                <a:solidFill>
                  <a:srgbClr val="953735"/>
                </a:solidFill>
              </a:rPr>
              <a:t> </a:t>
            </a:r>
            <a:r>
              <a:rPr lang="en-US" sz="2400" err="1" smtClean="0">
                <a:solidFill>
                  <a:srgbClr val="953735"/>
                </a:solidFill>
              </a:rPr>
              <a:t>dữ</a:t>
            </a:r>
            <a:r>
              <a:rPr lang="en-US" sz="2400" smtClean="0">
                <a:solidFill>
                  <a:srgbClr val="953735"/>
                </a:solidFill>
              </a:rPr>
              <a:t> </a:t>
            </a:r>
            <a:r>
              <a:rPr lang="en-US" sz="2400" err="1" smtClean="0">
                <a:solidFill>
                  <a:srgbClr val="953735"/>
                </a:solidFill>
              </a:rPr>
              <a:t>liệu</a:t>
            </a:r>
            <a:r>
              <a:rPr lang="en-US" sz="2400" smtClean="0">
                <a:solidFill>
                  <a:srgbClr val="953735"/>
                </a:solidFill>
              </a:rPr>
              <a:t> </a:t>
            </a:r>
            <a:r>
              <a:rPr lang="en-US" sz="2400" err="1" smtClean="0">
                <a:solidFill>
                  <a:srgbClr val="953735"/>
                </a:solidFill>
              </a:rPr>
              <a:t>được</a:t>
            </a:r>
            <a:r>
              <a:rPr lang="en-US" sz="2400" smtClean="0">
                <a:solidFill>
                  <a:srgbClr val="953735"/>
                </a:solidFill>
              </a:rPr>
              <a:t> </a:t>
            </a:r>
            <a:r>
              <a:rPr lang="en-US" sz="2400" err="1" smtClean="0">
                <a:solidFill>
                  <a:srgbClr val="953735"/>
                </a:solidFill>
              </a:rPr>
              <a:t>tổ</a:t>
            </a:r>
            <a:r>
              <a:rPr lang="en-US" sz="2400" smtClean="0">
                <a:solidFill>
                  <a:srgbClr val="953735"/>
                </a:solidFill>
              </a:rPr>
              <a:t> </a:t>
            </a:r>
            <a:r>
              <a:rPr lang="en-US" sz="2400" err="1" smtClean="0">
                <a:solidFill>
                  <a:srgbClr val="953735"/>
                </a:solidFill>
              </a:rPr>
              <a:t>chức</a:t>
            </a:r>
            <a:r>
              <a:rPr lang="en-US" sz="2400" smtClean="0">
                <a:solidFill>
                  <a:srgbClr val="953735"/>
                </a:solidFill>
              </a:rPr>
              <a:t> </a:t>
            </a:r>
            <a:r>
              <a:rPr lang="en-US" sz="2400" err="1" smtClean="0">
                <a:solidFill>
                  <a:srgbClr val="0000CC"/>
                </a:solidFill>
              </a:rPr>
              <a:t>có</a:t>
            </a:r>
            <a:r>
              <a:rPr lang="en-US" sz="2400" smtClean="0">
                <a:solidFill>
                  <a:srgbClr val="0000CC"/>
                </a:solidFill>
              </a:rPr>
              <a:t> </a:t>
            </a:r>
            <a:r>
              <a:rPr lang="en-US" sz="2400" err="1" smtClean="0">
                <a:solidFill>
                  <a:srgbClr val="0000CC"/>
                </a:solidFill>
              </a:rPr>
              <a:t>cấu</a:t>
            </a:r>
            <a:r>
              <a:rPr lang="en-US" sz="2400" smtClean="0">
                <a:solidFill>
                  <a:srgbClr val="0000CC"/>
                </a:solidFill>
              </a:rPr>
              <a:t> </a:t>
            </a:r>
            <a:r>
              <a:rPr lang="en-US" sz="2400" err="1" smtClean="0">
                <a:solidFill>
                  <a:srgbClr val="0000CC"/>
                </a:solidFill>
              </a:rPr>
              <a:t>trúc</a:t>
            </a:r>
            <a:r>
              <a:rPr lang="en-US" sz="2400" smtClean="0">
                <a:solidFill>
                  <a:srgbClr val="0000CC"/>
                </a:solidFill>
              </a:rPr>
              <a:t> </a:t>
            </a:r>
            <a:r>
              <a:rPr lang="en-US" sz="2400" err="1" smtClean="0">
                <a:solidFill>
                  <a:srgbClr val="0000CC"/>
                </a:solidFill>
              </a:rPr>
              <a:t>liên</a:t>
            </a:r>
            <a:r>
              <a:rPr lang="en-US" sz="2400" smtClean="0">
                <a:solidFill>
                  <a:srgbClr val="0000CC"/>
                </a:solidFill>
              </a:rPr>
              <a:t> </a:t>
            </a:r>
            <a:r>
              <a:rPr lang="en-US" sz="2400" err="1" smtClean="0">
                <a:solidFill>
                  <a:srgbClr val="0000CC"/>
                </a:solidFill>
              </a:rPr>
              <a:t>quan</a:t>
            </a:r>
            <a:r>
              <a:rPr lang="en-US" sz="2400" smtClean="0">
                <a:solidFill>
                  <a:srgbClr val="0000CC"/>
                </a:solidFill>
              </a:rPr>
              <a:t> </a:t>
            </a:r>
            <a:r>
              <a:rPr lang="en-US" sz="2400" err="1" smtClean="0">
                <a:solidFill>
                  <a:srgbClr val="0000CC"/>
                </a:solidFill>
              </a:rPr>
              <a:t>với</a:t>
            </a:r>
            <a:r>
              <a:rPr lang="en-US" sz="2400" smtClean="0">
                <a:solidFill>
                  <a:srgbClr val="0000CC"/>
                </a:solidFill>
              </a:rPr>
              <a:t> </a:t>
            </a:r>
            <a:r>
              <a:rPr lang="en-US" sz="2400" err="1" smtClean="0">
                <a:solidFill>
                  <a:srgbClr val="0000CC"/>
                </a:solidFill>
              </a:rPr>
              <a:t>nhau</a:t>
            </a:r>
            <a:r>
              <a:rPr lang="en-US" sz="2400" smtClean="0">
                <a:solidFill>
                  <a:srgbClr val="0000CC"/>
                </a:solidFill>
              </a:rPr>
              <a:t> </a:t>
            </a:r>
            <a:r>
              <a:rPr lang="en-US" sz="2400" err="1" smtClean="0">
                <a:solidFill>
                  <a:srgbClr val="953735"/>
                </a:solidFill>
              </a:rPr>
              <a:t>và</a:t>
            </a:r>
            <a:r>
              <a:rPr lang="en-US" sz="2400" smtClean="0">
                <a:solidFill>
                  <a:srgbClr val="953735"/>
                </a:solidFill>
              </a:rPr>
              <a:t> </a:t>
            </a:r>
            <a:r>
              <a:rPr lang="en-US" sz="2400" err="1" smtClean="0">
                <a:solidFill>
                  <a:srgbClr val="953735"/>
                </a:solidFill>
              </a:rPr>
              <a:t>được</a:t>
            </a:r>
            <a:r>
              <a:rPr lang="en-US" sz="2400" smtClean="0">
                <a:solidFill>
                  <a:srgbClr val="953735"/>
                </a:solidFill>
              </a:rPr>
              <a:t> </a:t>
            </a:r>
            <a:r>
              <a:rPr lang="en-US" sz="2400" err="1" smtClean="0">
                <a:solidFill>
                  <a:srgbClr val="953735"/>
                </a:solidFill>
              </a:rPr>
              <a:t>lưu</a:t>
            </a:r>
            <a:r>
              <a:rPr lang="en-US" sz="2400" smtClean="0">
                <a:solidFill>
                  <a:srgbClr val="953735"/>
                </a:solidFill>
              </a:rPr>
              <a:t> </a:t>
            </a:r>
            <a:r>
              <a:rPr lang="en-US" sz="2400" err="1" smtClean="0">
                <a:solidFill>
                  <a:srgbClr val="953735"/>
                </a:solidFill>
              </a:rPr>
              <a:t>trữ</a:t>
            </a:r>
            <a:r>
              <a:rPr lang="en-US" sz="2400" smtClean="0">
                <a:solidFill>
                  <a:srgbClr val="953735"/>
                </a:solidFill>
              </a:rPr>
              <a:t> </a:t>
            </a:r>
            <a:r>
              <a:rPr lang="en-US" sz="2400" err="1" smtClean="0">
                <a:solidFill>
                  <a:srgbClr val="953735"/>
                </a:solidFill>
              </a:rPr>
              <a:t>trong</a:t>
            </a:r>
            <a:r>
              <a:rPr lang="en-US" sz="2400" smtClean="0">
                <a:solidFill>
                  <a:srgbClr val="953735"/>
                </a:solidFill>
              </a:rPr>
              <a:t> </a:t>
            </a:r>
            <a:r>
              <a:rPr lang="en-US" sz="2400" err="1" smtClean="0">
                <a:solidFill>
                  <a:srgbClr val="953735"/>
                </a:solidFill>
              </a:rPr>
              <a:t>máy</a:t>
            </a:r>
            <a:r>
              <a:rPr lang="en-US" sz="2400" smtClean="0">
                <a:solidFill>
                  <a:srgbClr val="953735"/>
                </a:solidFill>
              </a:rPr>
              <a:t> </a:t>
            </a:r>
            <a:r>
              <a:rPr lang="en-US" sz="2400" err="1" smtClean="0">
                <a:solidFill>
                  <a:srgbClr val="953735"/>
                </a:solidFill>
              </a:rPr>
              <a:t>tính</a:t>
            </a:r>
            <a:r>
              <a:rPr lang="en-US" sz="2400" smtClean="0">
                <a:solidFill>
                  <a:srgbClr val="953735"/>
                </a:solidFill>
              </a:rPr>
              <a:t>.</a:t>
            </a:r>
          </a:p>
          <a:p>
            <a:pPr>
              <a:lnSpc>
                <a:spcPct val="150000"/>
              </a:lnSpc>
              <a:buFontTx/>
              <a:buBlip>
                <a:blip r:embed="rId3"/>
              </a:buBlip>
            </a:pPr>
            <a:r>
              <a:rPr lang="en-US" sz="2400" smtClean="0">
                <a:solidFill>
                  <a:srgbClr val="953735"/>
                </a:solidFill>
              </a:rPr>
              <a:t>CSDL </a:t>
            </a:r>
            <a:r>
              <a:rPr lang="en-US" sz="2400" err="1" smtClean="0">
                <a:solidFill>
                  <a:srgbClr val="953735"/>
                </a:solidFill>
              </a:rPr>
              <a:t>được</a:t>
            </a:r>
            <a:r>
              <a:rPr lang="en-US" sz="2400" smtClean="0">
                <a:solidFill>
                  <a:srgbClr val="953735"/>
                </a:solidFill>
              </a:rPr>
              <a:t> </a:t>
            </a:r>
            <a:r>
              <a:rPr lang="en-US" sz="2400" err="1" smtClean="0">
                <a:solidFill>
                  <a:srgbClr val="953735"/>
                </a:solidFill>
              </a:rPr>
              <a:t>thiết</a:t>
            </a:r>
            <a:r>
              <a:rPr lang="en-US" sz="2400" smtClean="0">
                <a:solidFill>
                  <a:srgbClr val="953735"/>
                </a:solidFill>
              </a:rPr>
              <a:t> </a:t>
            </a:r>
            <a:r>
              <a:rPr lang="en-US" sz="2400" err="1" smtClean="0">
                <a:solidFill>
                  <a:srgbClr val="953735"/>
                </a:solidFill>
              </a:rPr>
              <a:t>kế</a:t>
            </a:r>
            <a:r>
              <a:rPr lang="en-US" sz="2400" smtClean="0">
                <a:solidFill>
                  <a:srgbClr val="953735"/>
                </a:solidFill>
              </a:rPr>
              <a:t>, </a:t>
            </a:r>
            <a:r>
              <a:rPr lang="en-US" sz="2400" err="1" smtClean="0">
                <a:solidFill>
                  <a:srgbClr val="953735"/>
                </a:solidFill>
              </a:rPr>
              <a:t>xây</a:t>
            </a:r>
            <a:r>
              <a:rPr lang="en-US" sz="2400" smtClean="0">
                <a:solidFill>
                  <a:srgbClr val="953735"/>
                </a:solidFill>
              </a:rPr>
              <a:t> </a:t>
            </a:r>
            <a:r>
              <a:rPr lang="en-US" sz="2400" err="1" smtClean="0">
                <a:solidFill>
                  <a:srgbClr val="953735"/>
                </a:solidFill>
              </a:rPr>
              <a:t>dựng</a:t>
            </a:r>
            <a:r>
              <a:rPr lang="en-US" sz="2400" smtClean="0">
                <a:solidFill>
                  <a:srgbClr val="953735"/>
                </a:solidFill>
              </a:rPr>
              <a:t> </a:t>
            </a:r>
            <a:r>
              <a:rPr lang="en-US" sz="2400" err="1" smtClean="0">
                <a:solidFill>
                  <a:srgbClr val="953735"/>
                </a:solidFill>
              </a:rPr>
              <a:t>cho</a:t>
            </a:r>
            <a:r>
              <a:rPr lang="en-US" sz="2400" smtClean="0">
                <a:solidFill>
                  <a:srgbClr val="953735"/>
                </a:solidFill>
              </a:rPr>
              <a:t> </a:t>
            </a:r>
            <a:r>
              <a:rPr lang="en-US" sz="2400" err="1" smtClean="0">
                <a:solidFill>
                  <a:srgbClr val="953735"/>
                </a:solidFill>
              </a:rPr>
              <a:t>phép</a:t>
            </a:r>
            <a:r>
              <a:rPr lang="en-US" sz="2400" smtClean="0">
                <a:solidFill>
                  <a:srgbClr val="953735"/>
                </a:solidFill>
              </a:rPr>
              <a:t> </a:t>
            </a:r>
            <a:r>
              <a:rPr lang="en-US" sz="2400" err="1" smtClean="0">
                <a:solidFill>
                  <a:srgbClr val="953735"/>
                </a:solidFill>
              </a:rPr>
              <a:t>người</a:t>
            </a:r>
            <a:r>
              <a:rPr lang="en-US" sz="2400" smtClean="0">
                <a:solidFill>
                  <a:srgbClr val="953735"/>
                </a:solidFill>
              </a:rPr>
              <a:t> </a:t>
            </a:r>
            <a:r>
              <a:rPr lang="en-US" sz="2400" err="1" smtClean="0">
                <a:solidFill>
                  <a:srgbClr val="953735"/>
                </a:solidFill>
              </a:rPr>
              <a:t>dùng</a:t>
            </a:r>
            <a:r>
              <a:rPr lang="en-US" sz="2400" smtClean="0">
                <a:solidFill>
                  <a:srgbClr val="953735"/>
                </a:solidFill>
              </a:rPr>
              <a:t> </a:t>
            </a:r>
            <a:r>
              <a:rPr lang="en-US" sz="2400" err="1" smtClean="0">
                <a:solidFill>
                  <a:srgbClr val="0000CC"/>
                </a:solidFill>
              </a:rPr>
              <a:t>lưu</a:t>
            </a:r>
            <a:r>
              <a:rPr lang="en-US" sz="2400" smtClean="0">
                <a:solidFill>
                  <a:srgbClr val="0000CC"/>
                </a:solidFill>
              </a:rPr>
              <a:t> </a:t>
            </a:r>
            <a:r>
              <a:rPr lang="en-US" sz="2400" err="1" smtClean="0">
                <a:solidFill>
                  <a:srgbClr val="0000CC"/>
                </a:solidFill>
              </a:rPr>
              <a:t>trữ</a:t>
            </a:r>
            <a:r>
              <a:rPr lang="en-US" sz="2400" smtClean="0">
                <a:solidFill>
                  <a:srgbClr val="953735"/>
                </a:solidFill>
              </a:rPr>
              <a:t> </a:t>
            </a:r>
            <a:r>
              <a:rPr lang="en-US" sz="2400" err="1" smtClean="0">
                <a:solidFill>
                  <a:srgbClr val="953735"/>
                </a:solidFill>
              </a:rPr>
              <a:t>dữ</a:t>
            </a:r>
            <a:r>
              <a:rPr lang="en-US" sz="2400" smtClean="0">
                <a:solidFill>
                  <a:srgbClr val="953735"/>
                </a:solidFill>
              </a:rPr>
              <a:t> </a:t>
            </a:r>
            <a:r>
              <a:rPr lang="en-US" sz="2400" err="1" smtClean="0">
                <a:solidFill>
                  <a:srgbClr val="953735"/>
                </a:solidFill>
              </a:rPr>
              <a:t>liệu</a:t>
            </a:r>
            <a:r>
              <a:rPr lang="en-US" sz="2400" smtClean="0">
                <a:solidFill>
                  <a:srgbClr val="953735"/>
                </a:solidFill>
              </a:rPr>
              <a:t>, </a:t>
            </a:r>
            <a:r>
              <a:rPr lang="en-US" sz="2400" err="1" smtClean="0">
                <a:solidFill>
                  <a:srgbClr val="0000CC"/>
                </a:solidFill>
              </a:rPr>
              <a:t>truy</a:t>
            </a:r>
            <a:r>
              <a:rPr lang="en-US" sz="2400" smtClean="0">
                <a:solidFill>
                  <a:srgbClr val="0000CC"/>
                </a:solidFill>
              </a:rPr>
              <a:t> </a:t>
            </a:r>
            <a:r>
              <a:rPr lang="en-US" sz="2400" err="1" smtClean="0">
                <a:solidFill>
                  <a:srgbClr val="0000CC"/>
                </a:solidFill>
              </a:rPr>
              <a:t>xuất</a:t>
            </a:r>
            <a:r>
              <a:rPr lang="en-US" sz="2400" smtClean="0">
                <a:solidFill>
                  <a:srgbClr val="0000CC"/>
                </a:solidFill>
              </a:rPr>
              <a:t> </a:t>
            </a:r>
            <a:r>
              <a:rPr lang="en-US" sz="2400" err="1" smtClean="0">
                <a:solidFill>
                  <a:srgbClr val="953735"/>
                </a:solidFill>
              </a:rPr>
              <a:t>thông</a:t>
            </a:r>
            <a:r>
              <a:rPr lang="en-US" sz="2400" smtClean="0">
                <a:solidFill>
                  <a:srgbClr val="953735"/>
                </a:solidFill>
              </a:rPr>
              <a:t> tin </a:t>
            </a:r>
            <a:r>
              <a:rPr lang="en-US" sz="2400" err="1" smtClean="0">
                <a:solidFill>
                  <a:srgbClr val="953735"/>
                </a:solidFill>
              </a:rPr>
              <a:t>hoặc</a:t>
            </a:r>
            <a:r>
              <a:rPr lang="en-US" sz="2400" smtClean="0">
                <a:solidFill>
                  <a:srgbClr val="953735"/>
                </a:solidFill>
              </a:rPr>
              <a:t> </a:t>
            </a:r>
            <a:r>
              <a:rPr lang="en-US" sz="2400" err="1" smtClean="0">
                <a:solidFill>
                  <a:srgbClr val="0000CC"/>
                </a:solidFill>
              </a:rPr>
              <a:t>cập</a:t>
            </a:r>
            <a:r>
              <a:rPr lang="en-US" sz="2400" smtClean="0">
                <a:solidFill>
                  <a:srgbClr val="0000CC"/>
                </a:solidFill>
              </a:rPr>
              <a:t> </a:t>
            </a:r>
            <a:r>
              <a:rPr lang="en-US" sz="2400" err="1" smtClean="0">
                <a:solidFill>
                  <a:srgbClr val="0000CC"/>
                </a:solidFill>
              </a:rPr>
              <a:t>nhật</a:t>
            </a:r>
            <a:r>
              <a:rPr lang="en-US" sz="2400" smtClean="0">
                <a:solidFill>
                  <a:srgbClr val="0000CC"/>
                </a:solidFill>
              </a:rPr>
              <a:t> </a:t>
            </a:r>
            <a:r>
              <a:rPr lang="en-US" sz="2400" err="1" smtClean="0">
                <a:solidFill>
                  <a:srgbClr val="953735"/>
                </a:solidFill>
              </a:rPr>
              <a:t>dữ</a:t>
            </a:r>
            <a:r>
              <a:rPr lang="en-US" sz="2400" smtClean="0">
                <a:solidFill>
                  <a:srgbClr val="953735"/>
                </a:solidFill>
              </a:rPr>
              <a:t> </a:t>
            </a:r>
            <a:r>
              <a:rPr lang="en-US" sz="2400" err="1" smtClean="0">
                <a:solidFill>
                  <a:srgbClr val="953735"/>
                </a:solidFill>
              </a:rPr>
              <a:t>liệu</a:t>
            </a:r>
            <a:endParaRPr lang="en-US" sz="2400" smtClean="0">
              <a:solidFill>
                <a:srgbClr val="953735"/>
              </a:solidFill>
            </a:endParaRPr>
          </a:p>
        </p:txBody>
      </p:sp>
      <p:sp>
        <p:nvSpPr>
          <p:cNvPr id="4" name="Footer Placeholder 3"/>
          <p:cNvSpPr>
            <a:spLocks noGrp="1"/>
          </p:cNvSpPr>
          <p:nvPr>
            <p:ph type="ftr" sz="quarter" idx="11"/>
          </p:nvPr>
        </p:nvSpPr>
        <p:spPr/>
        <p:txBody>
          <a:bodyPr/>
          <a:lstStyle/>
          <a:p>
            <a:pPr>
              <a:defRPr/>
            </a:pPr>
            <a:r>
              <a:rPr lang="en-US" dirty="0" err="1"/>
              <a:t>Bài</a:t>
            </a:r>
            <a:r>
              <a:rPr lang="vi-VN" dirty="0"/>
              <a:t> 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061ED09F-FE4F-46FC-A37F-222B81CBAB7B}" type="slidenum">
              <a:rPr lang="en-US" smtClean="0"/>
              <a:pPr>
                <a:defRPr/>
              </a:pPr>
              <a:t>6</a:t>
            </a:fld>
            <a:endParaRPr lang="en-US"/>
          </a:p>
        </p:txBody>
      </p:sp>
      <p:grpSp>
        <p:nvGrpSpPr>
          <p:cNvPr id="12294" name="Group 12"/>
          <p:cNvGrpSpPr>
            <a:grpSpLocks/>
          </p:cNvGrpSpPr>
          <p:nvPr/>
        </p:nvGrpSpPr>
        <p:grpSpPr bwMode="auto">
          <a:xfrm>
            <a:off x="1066800" y="4419600"/>
            <a:ext cx="7162800" cy="1785938"/>
            <a:chOff x="1676400" y="3429000"/>
            <a:chExt cx="6858000" cy="1524000"/>
          </a:xfrm>
        </p:grpSpPr>
        <p:sp>
          <p:nvSpPr>
            <p:cNvPr id="12295" name="AutoShape 4"/>
            <p:cNvSpPr>
              <a:spLocks noChangeArrowheads="1"/>
            </p:cNvSpPr>
            <p:nvPr/>
          </p:nvSpPr>
          <p:spPr bwMode="auto">
            <a:xfrm>
              <a:off x="3124200" y="3429000"/>
              <a:ext cx="2133600" cy="1524000"/>
            </a:xfrm>
            <a:prstGeom prst="can">
              <a:avLst>
                <a:gd name="adj" fmla="val 25000"/>
              </a:avLst>
            </a:prstGeom>
            <a:gradFill rotWithShape="0">
              <a:gsLst>
                <a:gs pos="0">
                  <a:srgbClr val="03D4A8"/>
                </a:gs>
                <a:gs pos="25000">
                  <a:srgbClr val="21D6E0"/>
                </a:gs>
                <a:gs pos="75000">
                  <a:srgbClr val="0087E6"/>
                </a:gs>
                <a:gs pos="100000">
                  <a:srgbClr val="005CBF"/>
                </a:gs>
              </a:gsLst>
              <a:lin ang="5400000"/>
            </a:gradFill>
            <a:ln w="9525">
              <a:solidFill>
                <a:schemeClr val="tx1"/>
              </a:solidFill>
              <a:round/>
              <a:headEnd/>
              <a:tailEnd/>
            </a:ln>
          </p:spPr>
          <p:txBody>
            <a:bodyPr wrap="none" anchor="ctr"/>
            <a:lstStyle/>
            <a:p>
              <a:r>
                <a:rPr lang="en-US">
                  <a:solidFill>
                    <a:schemeClr val="bg1"/>
                  </a:solidFill>
                </a:rPr>
                <a:t>     Cơ sở dữ liệu</a:t>
              </a:r>
            </a:p>
          </p:txBody>
        </p:sp>
        <p:sp>
          <p:nvSpPr>
            <p:cNvPr id="12296" name="Text Box 7"/>
            <p:cNvSpPr txBox="1">
              <a:spLocks noChangeArrowheads="1"/>
            </p:cNvSpPr>
            <p:nvPr/>
          </p:nvSpPr>
          <p:spPr bwMode="auto">
            <a:xfrm>
              <a:off x="1676400" y="3962400"/>
              <a:ext cx="1447800" cy="315195"/>
            </a:xfrm>
            <a:prstGeom prst="rect">
              <a:avLst/>
            </a:prstGeom>
            <a:noFill/>
            <a:ln w="9525">
              <a:noFill/>
              <a:miter lim="800000"/>
              <a:headEnd/>
              <a:tailEnd/>
            </a:ln>
          </p:spPr>
          <p:txBody>
            <a:bodyPr>
              <a:spAutoFit/>
            </a:bodyPr>
            <a:lstStyle/>
            <a:p>
              <a:pPr>
                <a:spcBef>
                  <a:spcPct val="50000"/>
                </a:spcBef>
              </a:pPr>
              <a:r>
                <a:rPr lang="en-US">
                  <a:solidFill>
                    <a:srgbClr val="0000FF"/>
                  </a:solidFill>
                </a:rPr>
                <a:t>Người dùng</a:t>
              </a:r>
            </a:p>
          </p:txBody>
        </p:sp>
        <p:sp>
          <p:nvSpPr>
            <p:cNvPr id="12297" name="Text Box 8"/>
            <p:cNvSpPr txBox="1">
              <a:spLocks noChangeArrowheads="1"/>
            </p:cNvSpPr>
            <p:nvPr/>
          </p:nvSpPr>
          <p:spPr bwMode="auto">
            <a:xfrm>
              <a:off x="5907931" y="4343400"/>
              <a:ext cx="2626469" cy="551536"/>
            </a:xfrm>
            <a:prstGeom prst="rect">
              <a:avLst/>
            </a:prstGeom>
            <a:noFill/>
            <a:ln w="9525">
              <a:noFill/>
              <a:miter lim="800000"/>
              <a:headEnd/>
              <a:tailEnd/>
            </a:ln>
          </p:spPr>
          <p:txBody>
            <a:bodyPr>
              <a:spAutoFit/>
            </a:bodyPr>
            <a:lstStyle/>
            <a:p>
              <a:pPr algn="ctr">
                <a:spcBef>
                  <a:spcPct val="50000"/>
                </a:spcBef>
              </a:pPr>
              <a:r>
                <a:rPr lang="en-US" err="1">
                  <a:solidFill>
                    <a:srgbClr val="FF0000"/>
                  </a:solidFill>
                </a:rPr>
                <a:t>Truy</a:t>
              </a:r>
              <a:r>
                <a:rPr lang="en-US">
                  <a:solidFill>
                    <a:srgbClr val="FF0000"/>
                  </a:solidFill>
                </a:rPr>
                <a:t> </a:t>
              </a:r>
              <a:r>
                <a:rPr lang="en-US" err="1">
                  <a:solidFill>
                    <a:srgbClr val="FF0000"/>
                  </a:solidFill>
                </a:rPr>
                <a:t>xuất</a:t>
              </a:r>
              <a:r>
                <a:rPr lang="en-US">
                  <a:solidFill>
                    <a:srgbClr val="FF0000"/>
                  </a:solidFill>
                </a:rPr>
                <a:t> </a:t>
              </a:r>
              <a:r>
                <a:rPr lang="en-US" err="1">
                  <a:solidFill>
                    <a:srgbClr val="FF0000"/>
                  </a:solidFill>
                </a:rPr>
                <a:t>thông</a:t>
              </a:r>
              <a:r>
                <a:rPr lang="en-US">
                  <a:solidFill>
                    <a:srgbClr val="FF0000"/>
                  </a:solidFill>
                </a:rPr>
                <a:t> tin </a:t>
              </a:r>
              <a:r>
                <a:rPr lang="en-US" err="1">
                  <a:solidFill>
                    <a:srgbClr val="FF0000"/>
                  </a:solidFill>
                </a:rPr>
                <a:t>và</a:t>
              </a:r>
              <a:r>
                <a:rPr lang="en-US">
                  <a:solidFill>
                    <a:srgbClr val="FF0000"/>
                  </a:solidFill>
                </a:rPr>
                <a:t> </a:t>
              </a:r>
              <a:r>
                <a:rPr lang="en-US" err="1">
                  <a:solidFill>
                    <a:srgbClr val="FF0000"/>
                  </a:solidFill>
                </a:rPr>
                <a:t>cập</a:t>
              </a:r>
              <a:r>
                <a:rPr lang="en-US">
                  <a:solidFill>
                    <a:srgbClr val="FF0000"/>
                  </a:solidFill>
                </a:rPr>
                <a:t> </a:t>
              </a:r>
              <a:r>
                <a:rPr lang="en-US" err="1">
                  <a:solidFill>
                    <a:srgbClr val="FF0000"/>
                  </a:solidFill>
                </a:rPr>
                <a:t>nhật</a:t>
              </a:r>
              <a:r>
                <a:rPr lang="en-US">
                  <a:solidFill>
                    <a:srgbClr val="FF0000"/>
                  </a:solidFill>
                </a:rPr>
                <a:t> </a:t>
              </a:r>
              <a:r>
                <a:rPr lang="en-US" err="1">
                  <a:solidFill>
                    <a:srgbClr val="FF0000"/>
                  </a:solidFill>
                </a:rPr>
                <a:t>dữ</a:t>
              </a:r>
              <a:r>
                <a:rPr lang="en-US">
                  <a:solidFill>
                    <a:srgbClr val="FF0000"/>
                  </a:solidFill>
                </a:rPr>
                <a:t> </a:t>
              </a:r>
              <a:r>
                <a:rPr lang="en-US" err="1">
                  <a:solidFill>
                    <a:srgbClr val="FF0000"/>
                  </a:solidFill>
                </a:rPr>
                <a:t>liệu</a:t>
              </a:r>
              <a:endParaRPr lang="en-US">
                <a:solidFill>
                  <a:srgbClr val="FF0000"/>
                </a:solidFill>
              </a:endParaRPr>
            </a:p>
          </p:txBody>
        </p:sp>
        <p:sp>
          <p:nvSpPr>
            <p:cNvPr id="12298" name="Text Box 9"/>
            <p:cNvSpPr txBox="1">
              <a:spLocks noChangeArrowheads="1"/>
            </p:cNvSpPr>
            <p:nvPr/>
          </p:nvSpPr>
          <p:spPr bwMode="auto">
            <a:xfrm>
              <a:off x="6126804" y="3429000"/>
              <a:ext cx="2407596" cy="315195"/>
            </a:xfrm>
            <a:prstGeom prst="rect">
              <a:avLst/>
            </a:prstGeom>
            <a:noFill/>
            <a:ln w="9525">
              <a:noFill/>
              <a:miter lim="800000"/>
              <a:headEnd/>
              <a:tailEnd/>
            </a:ln>
          </p:spPr>
          <p:txBody>
            <a:bodyPr>
              <a:spAutoFit/>
            </a:bodyPr>
            <a:lstStyle/>
            <a:p>
              <a:pPr>
                <a:spcBef>
                  <a:spcPct val="50000"/>
                </a:spcBef>
              </a:pPr>
              <a:r>
                <a:rPr lang="en-US">
                  <a:solidFill>
                    <a:srgbClr val="0000FF"/>
                  </a:solidFill>
                </a:rPr>
                <a:t>Lưu trữ thông tin</a:t>
              </a:r>
            </a:p>
          </p:txBody>
        </p:sp>
        <p:cxnSp>
          <p:nvCxnSpPr>
            <p:cNvPr id="12299" name="AutoShape 11"/>
            <p:cNvCxnSpPr>
              <a:cxnSpLocks noChangeShapeType="1"/>
            </p:cNvCxnSpPr>
            <p:nvPr/>
          </p:nvCxnSpPr>
          <p:spPr bwMode="auto">
            <a:xfrm rot="10800000" flipV="1">
              <a:off x="5334002" y="3689122"/>
              <a:ext cx="719846" cy="501878"/>
            </a:xfrm>
            <a:prstGeom prst="straightConnector1">
              <a:avLst/>
            </a:prstGeom>
            <a:noFill/>
            <a:ln w="25400">
              <a:solidFill>
                <a:srgbClr val="0000FF"/>
              </a:solidFill>
              <a:round/>
              <a:headEnd/>
              <a:tailEnd type="triangle" w="lg" len="med"/>
            </a:ln>
          </p:spPr>
        </p:cxnSp>
        <p:cxnSp>
          <p:nvCxnSpPr>
            <p:cNvPr id="12300" name="AutoShape 12"/>
            <p:cNvCxnSpPr>
              <a:cxnSpLocks noChangeShapeType="1"/>
            </p:cNvCxnSpPr>
            <p:nvPr/>
          </p:nvCxnSpPr>
          <p:spPr bwMode="auto">
            <a:xfrm rot="10800000">
              <a:off x="5334002" y="4267200"/>
              <a:ext cx="865761" cy="332348"/>
            </a:xfrm>
            <a:prstGeom prst="straightConnector1">
              <a:avLst/>
            </a:prstGeom>
            <a:noFill/>
            <a:ln w="25400">
              <a:solidFill>
                <a:srgbClr val="0000FF"/>
              </a:solidFill>
              <a:round/>
              <a:headEnd/>
              <a:tailEnd type="triangle" w="lg" len="med"/>
            </a:ln>
          </p:spPr>
        </p:cxnSp>
        <p:sp>
          <p:nvSpPr>
            <p:cNvPr id="12301" name="Line 13"/>
            <p:cNvSpPr>
              <a:spLocks noChangeShapeType="1"/>
            </p:cNvSpPr>
            <p:nvPr/>
          </p:nvSpPr>
          <p:spPr bwMode="auto">
            <a:xfrm>
              <a:off x="1676400" y="4343400"/>
              <a:ext cx="1371600" cy="0"/>
            </a:xfrm>
            <a:prstGeom prst="line">
              <a:avLst/>
            </a:prstGeom>
            <a:noFill/>
            <a:ln w="25400">
              <a:solidFill>
                <a:srgbClr val="0000FF"/>
              </a:solidFill>
              <a:round/>
              <a:headEnd/>
              <a:tailEnd type="triangle" w="lg" len="med"/>
            </a:ln>
          </p:spPr>
          <p:txBody>
            <a:bodyPr wrap="none" anchor="ctr"/>
            <a:lstStyle/>
            <a:p>
              <a:endParaRPr lang="en-US"/>
            </a:p>
          </p:txBody>
        </p:sp>
      </p:grpSp>
    </p:spTree>
    <p:extLst>
      <p:ext uri="{BB962C8B-B14F-4D97-AF65-F5344CB8AC3E}">
        <p14:creationId xmlns:p14="http://schemas.microsoft.com/office/powerpoint/2010/main" val="114666038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5"/>
          <p:cNvSpPr>
            <a:spLocks noGrp="1"/>
          </p:cNvSpPr>
          <p:nvPr>
            <p:ph type="title"/>
          </p:nvPr>
        </p:nvSpPr>
        <p:spPr/>
        <p:txBody>
          <a:bodyPr/>
          <a:lstStyle/>
          <a:p>
            <a:r>
              <a:rPr lang="en-US" smtClean="0"/>
              <a:t>Cơ sở dữ liệu</a:t>
            </a:r>
          </a:p>
        </p:txBody>
      </p:sp>
      <p:sp>
        <p:nvSpPr>
          <p:cNvPr id="13314" name="Content Placeholder 6"/>
          <p:cNvSpPr>
            <a:spLocks noGrp="1"/>
          </p:cNvSpPr>
          <p:nvPr>
            <p:ph idx="1"/>
          </p:nvPr>
        </p:nvSpPr>
        <p:spPr>
          <a:xfrm>
            <a:off x="457200" y="1143000"/>
            <a:ext cx="8229600" cy="4876800"/>
          </a:xfrm>
        </p:spPr>
        <p:txBody>
          <a:bodyPr/>
          <a:lstStyle/>
          <a:p>
            <a:pPr>
              <a:lnSpc>
                <a:spcPct val="150000"/>
              </a:lnSpc>
              <a:buFontTx/>
              <a:buBlip>
                <a:blip r:embed="rId2"/>
              </a:buBlip>
            </a:pPr>
            <a:r>
              <a:rPr lang="en-US" sz="2400" smtClean="0">
                <a:solidFill>
                  <a:srgbClr val="953735"/>
                </a:solidFill>
              </a:rPr>
              <a:t>CSDL </a:t>
            </a:r>
            <a:r>
              <a:rPr lang="en-US" sz="2400" err="1" smtClean="0">
                <a:solidFill>
                  <a:srgbClr val="953735"/>
                </a:solidFill>
              </a:rPr>
              <a:t>được</a:t>
            </a:r>
            <a:r>
              <a:rPr lang="en-US" sz="2400" smtClean="0">
                <a:solidFill>
                  <a:srgbClr val="953735"/>
                </a:solidFill>
              </a:rPr>
              <a:t> </a:t>
            </a:r>
            <a:r>
              <a:rPr lang="en-US" sz="2400" err="1" smtClean="0">
                <a:solidFill>
                  <a:srgbClr val="953735"/>
                </a:solidFill>
              </a:rPr>
              <a:t>tổ</a:t>
            </a:r>
            <a:r>
              <a:rPr lang="en-US" sz="2400" smtClean="0">
                <a:solidFill>
                  <a:srgbClr val="953735"/>
                </a:solidFill>
              </a:rPr>
              <a:t> </a:t>
            </a:r>
            <a:r>
              <a:rPr lang="en-US" sz="2400" err="1" smtClean="0">
                <a:solidFill>
                  <a:srgbClr val="953735"/>
                </a:solidFill>
              </a:rPr>
              <a:t>chức</a:t>
            </a:r>
            <a:r>
              <a:rPr lang="en-US" sz="2400" smtClean="0">
                <a:solidFill>
                  <a:srgbClr val="953735"/>
                </a:solidFill>
              </a:rPr>
              <a:t> </a:t>
            </a:r>
            <a:r>
              <a:rPr lang="en-US" sz="2400" err="1" smtClean="0">
                <a:solidFill>
                  <a:srgbClr val="953735"/>
                </a:solidFill>
              </a:rPr>
              <a:t>có</a:t>
            </a:r>
            <a:r>
              <a:rPr lang="en-US" sz="2400" smtClean="0">
                <a:solidFill>
                  <a:srgbClr val="953735"/>
                </a:solidFill>
              </a:rPr>
              <a:t> </a:t>
            </a:r>
            <a:r>
              <a:rPr lang="en-US" sz="2400" err="1" smtClean="0">
                <a:solidFill>
                  <a:srgbClr val="953735"/>
                </a:solidFill>
              </a:rPr>
              <a:t>cấu</a:t>
            </a:r>
            <a:r>
              <a:rPr lang="en-US" sz="2400" smtClean="0">
                <a:solidFill>
                  <a:srgbClr val="953735"/>
                </a:solidFill>
              </a:rPr>
              <a:t> </a:t>
            </a:r>
            <a:r>
              <a:rPr lang="en-US" sz="2400" err="1" smtClean="0">
                <a:solidFill>
                  <a:srgbClr val="953735"/>
                </a:solidFill>
              </a:rPr>
              <a:t>trúc</a:t>
            </a:r>
            <a:r>
              <a:rPr lang="en-US" sz="2400" smtClean="0">
                <a:solidFill>
                  <a:srgbClr val="953735"/>
                </a:solidFill>
              </a:rPr>
              <a:t>: </a:t>
            </a:r>
          </a:p>
          <a:p>
            <a:pPr lvl="1">
              <a:lnSpc>
                <a:spcPct val="150000"/>
              </a:lnSpc>
              <a:buFontTx/>
              <a:buBlip>
                <a:blip r:embed="rId3"/>
              </a:buBlip>
            </a:pPr>
            <a:r>
              <a:rPr lang="en-US" sz="2000" err="1" smtClean="0"/>
              <a:t>Các</a:t>
            </a:r>
            <a:r>
              <a:rPr lang="en-US" sz="2000" smtClean="0"/>
              <a:t> </a:t>
            </a:r>
            <a:r>
              <a:rPr lang="en-US" sz="2000" err="1" smtClean="0"/>
              <a:t>dữ</a:t>
            </a:r>
            <a:r>
              <a:rPr lang="en-US" sz="2000" smtClean="0"/>
              <a:t> </a:t>
            </a:r>
            <a:r>
              <a:rPr lang="en-US" sz="2000" err="1" smtClean="0"/>
              <a:t>liệu</a:t>
            </a:r>
            <a:r>
              <a:rPr lang="en-US" sz="2000" smtClean="0"/>
              <a:t> </a:t>
            </a:r>
            <a:r>
              <a:rPr lang="en-US" sz="2000" err="1" smtClean="0"/>
              <a:t>được</a:t>
            </a:r>
            <a:r>
              <a:rPr lang="en-US" sz="2000" smtClean="0"/>
              <a:t> </a:t>
            </a:r>
            <a:r>
              <a:rPr lang="en-US" sz="2000" err="1" smtClean="0"/>
              <a:t>lưu</a:t>
            </a:r>
            <a:r>
              <a:rPr lang="en-US" sz="2000" smtClean="0"/>
              <a:t> </a:t>
            </a:r>
            <a:r>
              <a:rPr lang="en-US" sz="2000" err="1" smtClean="0"/>
              <a:t>trữ</a:t>
            </a:r>
            <a:r>
              <a:rPr lang="en-US" sz="2000" smtClean="0"/>
              <a:t> </a:t>
            </a:r>
            <a:r>
              <a:rPr lang="en-US" sz="2000" err="1" smtClean="0"/>
              <a:t>có</a:t>
            </a:r>
            <a:r>
              <a:rPr lang="en-US" sz="2000" smtClean="0"/>
              <a:t> </a:t>
            </a:r>
            <a:r>
              <a:rPr lang="en-US" sz="2000" err="1" smtClean="0"/>
              <a:t>cấu</a:t>
            </a:r>
            <a:r>
              <a:rPr lang="en-US" sz="2000" smtClean="0"/>
              <a:t> </a:t>
            </a:r>
            <a:r>
              <a:rPr lang="en-US" sz="2000" err="1" smtClean="0"/>
              <a:t>trúc</a:t>
            </a:r>
            <a:r>
              <a:rPr lang="en-US" sz="2000" smtClean="0"/>
              <a:t> </a:t>
            </a:r>
            <a:r>
              <a:rPr lang="en-US" sz="2000" err="1" smtClean="0"/>
              <a:t>thành</a:t>
            </a:r>
            <a:r>
              <a:rPr lang="en-US" sz="2000" smtClean="0"/>
              <a:t> </a:t>
            </a:r>
            <a:r>
              <a:rPr lang="en-US" sz="2000" err="1" smtClean="0"/>
              <a:t>các</a:t>
            </a:r>
            <a:r>
              <a:rPr lang="en-US" sz="2000" smtClean="0"/>
              <a:t> </a:t>
            </a:r>
            <a:r>
              <a:rPr lang="en-US" sz="2000" err="1" smtClean="0"/>
              <a:t>bản</a:t>
            </a:r>
            <a:r>
              <a:rPr lang="en-US" sz="2000" smtClean="0"/>
              <a:t> </a:t>
            </a:r>
            <a:r>
              <a:rPr lang="en-US" sz="2000" err="1" smtClean="0"/>
              <a:t>ghi</a:t>
            </a:r>
            <a:r>
              <a:rPr lang="en-US" sz="2000" smtClean="0"/>
              <a:t> (record), </a:t>
            </a:r>
            <a:r>
              <a:rPr lang="en-US" sz="2000" err="1" smtClean="0"/>
              <a:t>các</a:t>
            </a:r>
            <a:r>
              <a:rPr lang="en-US" sz="2000" smtClean="0"/>
              <a:t> </a:t>
            </a:r>
            <a:r>
              <a:rPr lang="en-US" sz="2000" err="1" smtClean="0"/>
              <a:t>trường</a:t>
            </a:r>
            <a:r>
              <a:rPr lang="en-US" sz="2000" smtClean="0"/>
              <a:t> </a:t>
            </a:r>
            <a:r>
              <a:rPr lang="en-US" sz="2000" err="1" smtClean="0"/>
              <a:t>dữ</a:t>
            </a:r>
            <a:r>
              <a:rPr lang="en-US" sz="2000" smtClean="0"/>
              <a:t> </a:t>
            </a:r>
            <a:r>
              <a:rPr lang="en-US" sz="2000" err="1" smtClean="0"/>
              <a:t>liệu</a:t>
            </a:r>
            <a:r>
              <a:rPr lang="en-US" sz="2000" smtClean="0"/>
              <a:t> (field).</a:t>
            </a:r>
          </a:p>
          <a:p>
            <a:pPr lvl="1">
              <a:lnSpc>
                <a:spcPct val="150000"/>
              </a:lnSpc>
              <a:buFontTx/>
              <a:buBlip>
                <a:blip r:embed="rId3"/>
              </a:buBlip>
            </a:pPr>
            <a:r>
              <a:rPr lang="en-US" sz="2000" err="1" smtClean="0"/>
              <a:t>Các</a:t>
            </a:r>
            <a:r>
              <a:rPr lang="en-US" sz="2000" smtClean="0"/>
              <a:t> </a:t>
            </a:r>
            <a:r>
              <a:rPr lang="en-US" sz="2000" err="1" smtClean="0"/>
              <a:t>dữ</a:t>
            </a:r>
            <a:r>
              <a:rPr lang="en-US" sz="2000" smtClean="0"/>
              <a:t> </a:t>
            </a:r>
            <a:r>
              <a:rPr lang="en-US" sz="2000" err="1" smtClean="0"/>
              <a:t>liệu</a:t>
            </a:r>
            <a:r>
              <a:rPr lang="en-US" sz="2000" smtClean="0"/>
              <a:t> </a:t>
            </a:r>
            <a:r>
              <a:rPr lang="en-US" sz="2000" err="1" smtClean="0"/>
              <a:t>lưu</a:t>
            </a:r>
            <a:r>
              <a:rPr lang="en-US" sz="2000" smtClean="0"/>
              <a:t> </a:t>
            </a:r>
            <a:r>
              <a:rPr lang="en-US" sz="2000" err="1" smtClean="0"/>
              <a:t>trữ</a:t>
            </a:r>
            <a:r>
              <a:rPr lang="en-US" sz="2000" smtClean="0"/>
              <a:t> </a:t>
            </a:r>
            <a:r>
              <a:rPr lang="en-US" sz="2000" err="1" smtClean="0"/>
              <a:t>có</a:t>
            </a:r>
            <a:r>
              <a:rPr lang="en-US" sz="2000" smtClean="0"/>
              <a:t> </a:t>
            </a:r>
            <a:r>
              <a:rPr lang="en-US" sz="2000" err="1" smtClean="0"/>
              <a:t>mối</a:t>
            </a:r>
            <a:r>
              <a:rPr lang="en-US" sz="2000" smtClean="0"/>
              <a:t> </a:t>
            </a:r>
            <a:r>
              <a:rPr lang="en-US" sz="2000" err="1" smtClean="0"/>
              <a:t>quan</a:t>
            </a:r>
            <a:r>
              <a:rPr lang="en-US" sz="2000" smtClean="0"/>
              <a:t> </a:t>
            </a:r>
            <a:r>
              <a:rPr lang="en-US" sz="2000" err="1" smtClean="0"/>
              <a:t>hệ</a:t>
            </a:r>
            <a:r>
              <a:rPr lang="en-US" sz="2000" smtClean="0"/>
              <a:t> (</a:t>
            </a:r>
            <a:r>
              <a:rPr lang="en-US" sz="2000" smtClean="0">
                <a:solidFill>
                  <a:srgbClr val="FF0000"/>
                </a:solidFill>
              </a:rPr>
              <a:t>relation</a:t>
            </a:r>
            <a:r>
              <a:rPr lang="en-US" sz="2000" smtClean="0"/>
              <a:t>) </a:t>
            </a:r>
            <a:r>
              <a:rPr lang="en-US" sz="2000" err="1" smtClean="0"/>
              <a:t>với</a:t>
            </a:r>
            <a:r>
              <a:rPr lang="en-US" sz="2000" smtClean="0"/>
              <a:t> </a:t>
            </a:r>
            <a:r>
              <a:rPr lang="en-US" sz="2000" err="1" smtClean="0"/>
              <a:t>nhau</a:t>
            </a:r>
            <a:r>
              <a:rPr lang="en-US" sz="2000" smtClean="0"/>
              <a:t>.</a:t>
            </a:r>
          </a:p>
          <a:p>
            <a:pPr>
              <a:lnSpc>
                <a:spcPct val="150000"/>
              </a:lnSpc>
              <a:buFontTx/>
              <a:buBlip>
                <a:blip r:embed="rId2"/>
              </a:buBlip>
            </a:pPr>
            <a:r>
              <a:rPr lang="en-US" sz="2400" err="1" smtClean="0">
                <a:solidFill>
                  <a:srgbClr val="953735"/>
                </a:solidFill>
              </a:rPr>
              <a:t>Khả</a:t>
            </a:r>
            <a:r>
              <a:rPr lang="en-US" sz="2400" smtClean="0">
                <a:solidFill>
                  <a:srgbClr val="953735"/>
                </a:solidFill>
              </a:rPr>
              <a:t> </a:t>
            </a:r>
            <a:r>
              <a:rPr lang="en-US" sz="2400" err="1" smtClean="0">
                <a:solidFill>
                  <a:srgbClr val="953735"/>
                </a:solidFill>
              </a:rPr>
              <a:t>năng</a:t>
            </a:r>
            <a:r>
              <a:rPr lang="en-US" sz="2400" smtClean="0">
                <a:solidFill>
                  <a:srgbClr val="953735"/>
                </a:solidFill>
              </a:rPr>
              <a:t> </a:t>
            </a:r>
            <a:r>
              <a:rPr lang="en-US" sz="2400" err="1" smtClean="0">
                <a:solidFill>
                  <a:srgbClr val="953735"/>
                </a:solidFill>
              </a:rPr>
              <a:t>truy</a:t>
            </a:r>
            <a:r>
              <a:rPr lang="en-US" sz="2400" smtClean="0">
                <a:solidFill>
                  <a:srgbClr val="953735"/>
                </a:solidFill>
              </a:rPr>
              <a:t> </a:t>
            </a:r>
            <a:r>
              <a:rPr lang="en-US" sz="2400" err="1" smtClean="0">
                <a:solidFill>
                  <a:srgbClr val="953735"/>
                </a:solidFill>
              </a:rPr>
              <a:t>xuất</a:t>
            </a:r>
            <a:r>
              <a:rPr lang="en-US" sz="2400" smtClean="0">
                <a:solidFill>
                  <a:srgbClr val="953735"/>
                </a:solidFill>
              </a:rPr>
              <a:t> </a:t>
            </a:r>
            <a:r>
              <a:rPr lang="en-US" sz="2400" err="1" smtClean="0">
                <a:solidFill>
                  <a:srgbClr val="953735"/>
                </a:solidFill>
              </a:rPr>
              <a:t>thông</a:t>
            </a:r>
            <a:r>
              <a:rPr lang="en-US" sz="2400" smtClean="0">
                <a:solidFill>
                  <a:srgbClr val="953735"/>
                </a:solidFill>
              </a:rPr>
              <a:t> tin </a:t>
            </a:r>
            <a:r>
              <a:rPr lang="en-US" sz="2400" err="1" smtClean="0">
                <a:solidFill>
                  <a:srgbClr val="953735"/>
                </a:solidFill>
              </a:rPr>
              <a:t>từ</a:t>
            </a:r>
            <a:r>
              <a:rPr lang="en-US" sz="2400" smtClean="0">
                <a:solidFill>
                  <a:srgbClr val="953735"/>
                </a:solidFill>
              </a:rPr>
              <a:t> CSDL:</a:t>
            </a:r>
          </a:p>
          <a:p>
            <a:pPr lvl="1">
              <a:lnSpc>
                <a:spcPct val="150000"/>
              </a:lnSpc>
              <a:buFontTx/>
              <a:buBlip>
                <a:blip r:embed="rId3"/>
              </a:buBlip>
            </a:pPr>
            <a:r>
              <a:rPr lang="en-US" sz="2000" smtClean="0"/>
              <a:t>CSDL </a:t>
            </a:r>
            <a:r>
              <a:rPr lang="en-US" sz="2000" err="1" smtClean="0"/>
              <a:t>được</a:t>
            </a:r>
            <a:r>
              <a:rPr lang="en-US" sz="2000" smtClean="0"/>
              <a:t> </a:t>
            </a:r>
            <a:r>
              <a:rPr lang="en-US" sz="2000" err="1" smtClean="0"/>
              <a:t>cấu</a:t>
            </a:r>
            <a:r>
              <a:rPr lang="en-US" sz="2000" smtClean="0"/>
              <a:t> </a:t>
            </a:r>
            <a:r>
              <a:rPr lang="en-US" sz="2000" err="1" smtClean="0"/>
              <a:t>trúc</a:t>
            </a:r>
            <a:r>
              <a:rPr lang="en-US" sz="2000" smtClean="0"/>
              <a:t> </a:t>
            </a:r>
            <a:r>
              <a:rPr lang="en-US" sz="2000" err="1" smtClean="0"/>
              <a:t>để</a:t>
            </a:r>
            <a:r>
              <a:rPr lang="en-US" sz="2000" smtClean="0"/>
              <a:t> </a:t>
            </a:r>
            <a:r>
              <a:rPr lang="en-US" sz="2000" err="1" smtClean="0"/>
              <a:t>dễ</a:t>
            </a:r>
            <a:r>
              <a:rPr lang="en-US" sz="2000" smtClean="0"/>
              <a:t> </a:t>
            </a:r>
            <a:r>
              <a:rPr lang="en-US" sz="2000" err="1" smtClean="0"/>
              <a:t>dàng</a:t>
            </a:r>
            <a:r>
              <a:rPr lang="en-US" sz="2000" smtClean="0"/>
              <a:t> </a:t>
            </a:r>
            <a:r>
              <a:rPr lang="en-US" sz="2000" err="1" smtClean="0"/>
              <a:t>truy</a:t>
            </a:r>
            <a:r>
              <a:rPr lang="en-US" sz="2000" smtClean="0"/>
              <a:t> </a:t>
            </a:r>
            <a:r>
              <a:rPr lang="en-US" sz="2000" err="1" smtClean="0"/>
              <a:t>cập</a:t>
            </a:r>
            <a:r>
              <a:rPr lang="en-US" sz="2000" smtClean="0"/>
              <a:t>, </a:t>
            </a:r>
            <a:r>
              <a:rPr lang="en-US" sz="2000" err="1" smtClean="0"/>
              <a:t>quản</a:t>
            </a:r>
            <a:r>
              <a:rPr lang="en-US" sz="2000" smtClean="0"/>
              <a:t> </a:t>
            </a:r>
            <a:r>
              <a:rPr lang="en-US" sz="2000" err="1" smtClean="0"/>
              <a:t>lý</a:t>
            </a:r>
            <a:r>
              <a:rPr lang="en-US" sz="2000" smtClean="0"/>
              <a:t> </a:t>
            </a:r>
            <a:r>
              <a:rPr lang="en-US" sz="2000" err="1" smtClean="0"/>
              <a:t>và</a:t>
            </a:r>
            <a:r>
              <a:rPr lang="en-US" sz="2000" smtClean="0"/>
              <a:t> </a:t>
            </a:r>
            <a:r>
              <a:rPr lang="en-US" sz="2000" err="1" smtClean="0"/>
              <a:t>cập</a:t>
            </a:r>
            <a:r>
              <a:rPr lang="en-US" sz="2000" smtClean="0"/>
              <a:t> </a:t>
            </a:r>
            <a:r>
              <a:rPr lang="en-US" sz="2000" err="1" smtClean="0"/>
              <a:t>nhật</a:t>
            </a:r>
            <a:endParaRPr lang="en-US" sz="2000" smtClean="0"/>
          </a:p>
          <a:p>
            <a:pPr>
              <a:lnSpc>
                <a:spcPct val="150000"/>
              </a:lnSpc>
              <a:buFontTx/>
              <a:buNone/>
            </a:pPr>
            <a:r>
              <a:rPr lang="en-US" sz="2400" smtClean="0">
                <a:solidFill>
                  <a:srgbClr val="953735"/>
                </a:solidFill>
                <a:sym typeface="Wingdings" pitchFamily="2" charset="2"/>
              </a:rPr>
              <a:t> </a:t>
            </a:r>
            <a:r>
              <a:rPr lang="en-US" sz="2400" err="1" smtClean="0">
                <a:solidFill>
                  <a:srgbClr val="953735"/>
                </a:solidFill>
                <a:sym typeface="Wingdings" pitchFamily="2" charset="2"/>
              </a:rPr>
              <a:t>Cần</a:t>
            </a:r>
            <a:r>
              <a:rPr lang="en-US" sz="2400" smtClean="0">
                <a:solidFill>
                  <a:srgbClr val="953735"/>
                </a:solidFill>
                <a:sym typeface="Wingdings" pitchFamily="2" charset="2"/>
              </a:rPr>
              <a:t> </a:t>
            </a:r>
            <a:r>
              <a:rPr lang="en-US" sz="2400" err="1" smtClean="0">
                <a:solidFill>
                  <a:srgbClr val="953735"/>
                </a:solidFill>
                <a:sym typeface="Wingdings" pitchFamily="2" charset="2"/>
              </a:rPr>
              <a:t>phải</a:t>
            </a:r>
            <a:r>
              <a:rPr lang="en-US" sz="2400" smtClean="0">
                <a:solidFill>
                  <a:srgbClr val="953735"/>
                </a:solidFill>
                <a:sym typeface="Wingdings" pitchFamily="2" charset="2"/>
              </a:rPr>
              <a:t> </a:t>
            </a:r>
            <a:r>
              <a:rPr lang="en-US" sz="2400" err="1" smtClean="0">
                <a:solidFill>
                  <a:srgbClr val="953735"/>
                </a:solidFill>
                <a:sym typeface="Wingdings" pitchFamily="2" charset="2"/>
              </a:rPr>
              <a:t>quản</a:t>
            </a:r>
            <a:r>
              <a:rPr lang="en-US" sz="2400" smtClean="0">
                <a:solidFill>
                  <a:srgbClr val="953735"/>
                </a:solidFill>
                <a:sym typeface="Wingdings" pitchFamily="2" charset="2"/>
              </a:rPr>
              <a:t> </a:t>
            </a:r>
            <a:r>
              <a:rPr lang="en-US" sz="2400" err="1" smtClean="0">
                <a:solidFill>
                  <a:srgbClr val="953735"/>
                </a:solidFill>
                <a:sym typeface="Wingdings" pitchFamily="2" charset="2"/>
              </a:rPr>
              <a:t>trị</a:t>
            </a:r>
            <a:r>
              <a:rPr lang="en-US" sz="2400" smtClean="0">
                <a:solidFill>
                  <a:srgbClr val="953735"/>
                </a:solidFill>
                <a:sym typeface="Wingdings" pitchFamily="2" charset="2"/>
              </a:rPr>
              <a:t> CSDL</a:t>
            </a:r>
            <a:endParaRPr lang="en-US" sz="2400" smtClean="0">
              <a:solidFill>
                <a:srgbClr val="953735"/>
              </a:solidFill>
            </a:endParaRPr>
          </a:p>
          <a:p>
            <a:pPr lvl="1">
              <a:lnSpc>
                <a:spcPct val="150000"/>
              </a:lnSpc>
              <a:buFontTx/>
              <a:buBlip>
                <a:blip r:embed="rId3"/>
              </a:buBlip>
            </a:pPr>
            <a:endParaRPr lang="en-US" sz="2000" smtClean="0"/>
          </a:p>
        </p:txBody>
      </p:sp>
      <p:sp>
        <p:nvSpPr>
          <p:cNvPr id="4" name="Footer Placeholder 3"/>
          <p:cNvSpPr>
            <a:spLocks noGrp="1"/>
          </p:cNvSpPr>
          <p:nvPr>
            <p:ph type="ftr" sz="quarter" idx="11"/>
          </p:nvPr>
        </p:nvSpPr>
        <p:spPr/>
        <p:txBody>
          <a:bodyPr/>
          <a:lstStyle/>
          <a:p>
            <a:pPr>
              <a:defRPr/>
            </a:pPr>
            <a:r>
              <a:rPr lang="en-US" dirty="0" err="1"/>
              <a:t>Bài</a:t>
            </a:r>
            <a:r>
              <a:rPr lang="vi-VN" dirty="0"/>
              <a:t> 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BB5B64CC-1B27-4442-B0D4-AF9F02994349}" type="slidenum">
              <a:rPr lang="en-US" smtClean="0"/>
              <a:pPr>
                <a:defRPr/>
              </a:pPr>
              <a:t>7</a:t>
            </a:fld>
            <a:endParaRPr lang="en-US"/>
          </a:p>
        </p:txBody>
      </p:sp>
    </p:spTree>
    <p:extLst>
      <p:ext uri="{BB962C8B-B14F-4D97-AF65-F5344CB8AC3E}">
        <p14:creationId xmlns:p14="http://schemas.microsoft.com/office/powerpoint/2010/main" val="281866459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5"/>
          <p:cNvSpPr>
            <a:spLocks noGrp="1"/>
          </p:cNvSpPr>
          <p:nvPr>
            <p:ph type="title"/>
          </p:nvPr>
        </p:nvSpPr>
        <p:spPr>
          <a:xfrm>
            <a:off x="1295400" y="152400"/>
            <a:ext cx="7391400" cy="685800"/>
          </a:xfrm>
        </p:spPr>
        <p:txBody>
          <a:bodyPr/>
          <a:lstStyle/>
          <a:p>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p>
        </p:txBody>
      </p:sp>
      <p:sp>
        <p:nvSpPr>
          <p:cNvPr id="14338" name="Content Placeholder 6"/>
          <p:cNvSpPr>
            <a:spLocks noGrp="1"/>
          </p:cNvSpPr>
          <p:nvPr>
            <p:ph idx="1"/>
          </p:nvPr>
        </p:nvSpPr>
        <p:spPr>
          <a:xfrm>
            <a:off x="457200" y="1143000"/>
            <a:ext cx="2743200" cy="762000"/>
          </a:xfrm>
        </p:spPr>
        <p:txBody>
          <a:bodyPr/>
          <a:lstStyle/>
          <a:p>
            <a:pPr>
              <a:lnSpc>
                <a:spcPct val="150000"/>
              </a:lnSpc>
              <a:buFontTx/>
              <a:buBlip>
                <a:blip r:embed="rId3"/>
              </a:buBlip>
            </a:pPr>
            <a:r>
              <a:rPr lang="en-US" sz="2000" smtClean="0">
                <a:solidFill>
                  <a:srgbClr val="953735"/>
                </a:solidFill>
              </a:rPr>
              <a:t>Ví dụ một CSDL:</a:t>
            </a:r>
          </a:p>
        </p:txBody>
      </p:sp>
      <p:sp>
        <p:nvSpPr>
          <p:cNvPr id="4" name="Footer Placeholder 3"/>
          <p:cNvSpPr>
            <a:spLocks noGrp="1"/>
          </p:cNvSpPr>
          <p:nvPr>
            <p:ph type="ftr" sz="quarter" idx="11"/>
          </p:nvPr>
        </p:nvSpPr>
        <p:spPr/>
        <p:txBody>
          <a:bodyPr/>
          <a:lstStyle/>
          <a:p>
            <a:pPr>
              <a:defRPr/>
            </a:pPr>
            <a:r>
              <a:rPr lang="en-US" dirty="0" err="1"/>
              <a:t>Bài</a:t>
            </a:r>
            <a:r>
              <a:rPr lang="vi-VN" dirty="0"/>
              <a:t> 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90745C11-50AC-422A-9053-8B1AA6C877DF}" type="slidenum">
              <a:rPr lang="en-US" smtClean="0"/>
              <a:pPr>
                <a:defRPr/>
              </a:pPr>
              <a:t>8</a:t>
            </a:fld>
            <a:endParaRPr lang="en-US"/>
          </a:p>
        </p:txBody>
      </p:sp>
      <p:grpSp>
        <p:nvGrpSpPr>
          <p:cNvPr id="14342" name="Group 20"/>
          <p:cNvGrpSpPr>
            <a:grpSpLocks/>
          </p:cNvGrpSpPr>
          <p:nvPr/>
        </p:nvGrpSpPr>
        <p:grpSpPr bwMode="auto">
          <a:xfrm>
            <a:off x="1828800" y="1295400"/>
            <a:ext cx="6096000" cy="5029200"/>
            <a:chOff x="2286000" y="990600"/>
            <a:chExt cx="6319024" cy="5334000"/>
          </a:xfrm>
        </p:grpSpPr>
        <p:cxnSp>
          <p:nvCxnSpPr>
            <p:cNvPr id="10" name="Straight Arrow Connector 9"/>
            <p:cNvCxnSpPr/>
            <p:nvPr/>
          </p:nvCxnSpPr>
          <p:spPr>
            <a:xfrm rot="16200000" flipH="1">
              <a:off x="4033082" y="2507642"/>
              <a:ext cx="772824" cy="16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3429678" y="4725073"/>
              <a:ext cx="990639" cy="6852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4345" name="Picture 3" descr="C:\Users\ngapt\Desktop\images.jpg"/>
            <p:cNvPicPr>
              <a:picLocks noChangeAspect="1" noChangeArrowheads="1"/>
            </p:cNvPicPr>
            <p:nvPr/>
          </p:nvPicPr>
          <p:blipFill>
            <a:blip r:embed="rId4"/>
            <a:srcRect/>
            <a:stretch>
              <a:fillRect/>
            </a:stretch>
          </p:blipFill>
          <p:spPr bwMode="auto">
            <a:xfrm>
              <a:off x="3962400" y="990600"/>
              <a:ext cx="1295400" cy="1295400"/>
            </a:xfrm>
            <a:prstGeom prst="rect">
              <a:avLst/>
            </a:prstGeom>
            <a:noFill/>
            <a:ln w="9525">
              <a:noFill/>
              <a:miter lim="800000"/>
              <a:headEnd/>
              <a:tailEnd/>
            </a:ln>
          </p:spPr>
        </p:pic>
        <p:sp>
          <p:nvSpPr>
            <p:cNvPr id="19" name="Flowchart: Magnetic Disk 18"/>
            <p:cNvSpPr/>
            <p:nvPr/>
          </p:nvSpPr>
          <p:spPr>
            <a:xfrm>
              <a:off x="2819168" y="2894879"/>
              <a:ext cx="3809517" cy="1830195"/>
            </a:xfrm>
            <a:prstGeom prst="flowChartMagneticDisk">
              <a:avLst/>
            </a:prstGeom>
            <a:solidFill>
              <a:schemeClr val="accent3">
                <a:lumMod val="60000"/>
                <a:lumOff val="4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err="1">
                  <a:solidFill>
                    <a:schemeClr val="tx1"/>
                  </a:solidFill>
                </a:rPr>
                <a:t>Kho</a:t>
              </a:r>
              <a:r>
                <a:rPr lang="en-US">
                  <a:solidFill>
                    <a:schemeClr val="tx1"/>
                  </a:solidFill>
                </a:rPr>
                <a:t> </a:t>
              </a:r>
              <a:r>
                <a:rPr lang="en-US" err="1">
                  <a:solidFill>
                    <a:schemeClr val="tx1"/>
                  </a:solidFill>
                </a:rPr>
                <a:t>dữ</a:t>
              </a:r>
              <a:r>
                <a:rPr lang="en-US">
                  <a:solidFill>
                    <a:schemeClr val="tx1"/>
                  </a:solidFill>
                </a:rPr>
                <a:t> </a:t>
              </a:r>
              <a:r>
                <a:rPr lang="en-US" err="1">
                  <a:solidFill>
                    <a:schemeClr val="tx1"/>
                  </a:solidFill>
                </a:rPr>
                <a:t>liệu</a:t>
              </a:r>
              <a:r>
                <a:rPr lang="en-US">
                  <a:solidFill>
                    <a:schemeClr val="tx1"/>
                  </a:solidFill>
                </a:rPr>
                <a:t> </a:t>
              </a:r>
              <a:r>
                <a:rPr lang="en-US" err="1">
                  <a:solidFill>
                    <a:schemeClr val="tx1"/>
                  </a:solidFill>
                </a:rPr>
                <a:t>về</a:t>
              </a:r>
              <a:r>
                <a:rPr lang="en-US">
                  <a:solidFill>
                    <a:schemeClr val="tx1"/>
                  </a:solidFill>
                </a:rPr>
                <a:t> </a:t>
              </a:r>
              <a:r>
                <a:rPr lang="en-US" err="1">
                  <a:solidFill>
                    <a:schemeClr val="tx1"/>
                  </a:solidFill>
                </a:rPr>
                <a:t>từng</a:t>
              </a:r>
              <a:r>
                <a:rPr lang="en-US">
                  <a:solidFill>
                    <a:schemeClr val="tx1"/>
                  </a:solidFill>
                </a:rPr>
                <a:t> </a:t>
              </a:r>
              <a:r>
                <a:rPr lang="en-US" err="1">
                  <a:solidFill>
                    <a:schemeClr val="tx1"/>
                  </a:solidFill>
                </a:rPr>
                <a:t>cuốn</a:t>
              </a:r>
              <a:r>
                <a:rPr lang="en-US">
                  <a:solidFill>
                    <a:schemeClr val="tx1"/>
                  </a:solidFill>
                </a:rPr>
                <a:t> </a:t>
              </a:r>
              <a:r>
                <a:rPr lang="en-US" err="1">
                  <a:solidFill>
                    <a:schemeClr val="tx1"/>
                  </a:solidFill>
                </a:rPr>
                <a:t>sách</a:t>
              </a:r>
              <a:r>
                <a:rPr lang="en-US">
                  <a:solidFill>
                    <a:schemeClr val="tx1"/>
                  </a:solidFill>
                </a:rPr>
                <a:t> </a:t>
              </a:r>
              <a:r>
                <a:rPr lang="en-US" err="1">
                  <a:solidFill>
                    <a:schemeClr val="tx1"/>
                  </a:solidFill>
                </a:rPr>
                <a:t>gồm</a:t>
              </a:r>
              <a:r>
                <a:rPr lang="en-US">
                  <a:solidFill>
                    <a:schemeClr val="tx1"/>
                  </a:solidFill>
                </a:rPr>
                <a:t>: </a:t>
              </a:r>
            </a:p>
            <a:p>
              <a:pPr lvl="3">
                <a:buFontTx/>
                <a:buChar char="-"/>
                <a:defRPr/>
              </a:pPr>
              <a:r>
                <a:rPr lang="en-US">
                  <a:solidFill>
                    <a:schemeClr val="tx1"/>
                  </a:solidFill>
                </a:rPr>
                <a:t> </a:t>
              </a:r>
              <a:r>
                <a:rPr lang="en-US" sz="1600" err="1">
                  <a:solidFill>
                    <a:schemeClr val="tx1"/>
                  </a:solidFill>
                </a:rPr>
                <a:t>Tên</a:t>
              </a:r>
              <a:r>
                <a:rPr lang="en-US" sz="1600">
                  <a:solidFill>
                    <a:schemeClr val="tx1"/>
                  </a:solidFill>
                </a:rPr>
                <a:t> </a:t>
              </a:r>
              <a:r>
                <a:rPr lang="en-US" sz="1600" err="1">
                  <a:solidFill>
                    <a:schemeClr val="tx1"/>
                  </a:solidFill>
                </a:rPr>
                <a:t>sách</a:t>
              </a:r>
              <a:endParaRPr lang="en-US" sz="1600">
                <a:solidFill>
                  <a:schemeClr val="tx1"/>
                </a:solidFill>
              </a:endParaRPr>
            </a:p>
            <a:p>
              <a:pPr lvl="3">
                <a:buFontTx/>
                <a:buChar char="-"/>
                <a:defRPr/>
              </a:pPr>
              <a:r>
                <a:rPr lang="en-US" sz="1600">
                  <a:solidFill>
                    <a:schemeClr val="tx1"/>
                  </a:solidFill>
                </a:rPr>
                <a:t> </a:t>
              </a:r>
              <a:r>
                <a:rPr lang="en-US" sz="1600" err="1">
                  <a:solidFill>
                    <a:schemeClr val="tx1"/>
                  </a:solidFill>
                </a:rPr>
                <a:t>Tên</a:t>
              </a:r>
              <a:r>
                <a:rPr lang="en-US" sz="1600">
                  <a:solidFill>
                    <a:schemeClr val="tx1"/>
                  </a:solidFill>
                </a:rPr>
                <a:t> </a:t>
              </a:r>
              <a:r>
                <a:rPr lang="en-US" sz="1600" err="1">
                  <a:solidFill>
                    <a:schemeClr val="tx1"/>
                  </a:solidFill>
                </a:rPr>
                <a:t>tác</a:t>
              </a:r>
              <a:r>
                <a:rPr lang="en-US" sz="1600">
                  <a:solidFill>
                    <a:schemeClr val="tx1"/>
                  </a:solidFill>
                </a:rPr>
                <a:t> </a:t>
              </a:r>
              <a:r>
                <a:rPr lang="en-US" sz="1600" err="1">
                  <a:solidFill>
                    <a:schemeClr val="tx1"/>
                  </a:solidFill>
                </a:rPr>
                <a:t>giả</a:t>
              </a:r>
              <a:endParaRPr lang="en-US" sz="1600">
                <a:solidFill>
                  <a:schemeClr val="tx1"/>
                </a:solidFill>
              </a:endParaRPr>
            </a:p>
            <a:p>
              <a:pPr lvl="3">
                <a:buFontTx/>
                <a:buChar char="-"/>
                <a:defRPr/>
              </a:pPr>
              <a:r>
                <a:rPr lang="en-US" sz="1600">
                  <a:solidFill>
                    <a:schemeClr val="tx1"/>
                  </a:solidFill>
                </a:rPr>
                <a:t> </a:t>
              </a:r>
              <a:r>
                <a:rPr lang="en-US" sz="1600" err="1">
                  <a:solidFill>
                    <a:schemeClr val="tx1"/>
                  </a:solidFill>
                </a:rPr>
                <a:t>Nhà</a:t>
              </a:r>
              <a:r>
                <a:rPr lang="en-US" sz="1600">
                  <a:solidFill>
                    <a:schemeClr val="tx1"/>
                  </a:solidFill>
                </a:rPr>
                <a:t> </a:t>
              </a:r>
              <a:r>
                <a:rPr lang="en-US" sz="1600" err="1">
                  <a:solidFill>
                    <a:schemeClr val="tx1"/>
                  </a:solidFill>
                </a:rPr>
                <a:t>xuất</a:t>
              </a:r>
              <a:r>
                <a:rPr lang="en-US" sz="1600">
                  <a:solidFill>
                    <a:schemeClr val="tx1"/>
                  </a:solidFill>
                </a:rPr>
                <a:t> </a:t>
              </a:r>
              <a:r>
                <a:rPr lang="en-US" sz="1600" err="1">
                  <a:solidFill>
                    <a:schemeClr val="tx1"/>
                  </a:solidFill>
                </a:rPr>
                <a:t>bản</a:t>
              </a:r>
              <a:endParaRPr lang="en-US" sz="1600">
                <a:solidFill>
                  <a:schemeClr val="tx1"/>
                </a:solidFill>
              </a:endParaRPr>
            </a:p>
            <a:p>
              <a:pPr lvl="3">
                <a:buFontTx/>
                <a:buChar char="-"/>
                <a:defRPr/>
              </a:pPr>
              <a:r>
                <a:rPr lang="en-US" sz="1600">
                  <a:solidFill>
                    <a:schemeClr val="tx1"/>
                  </a:solidFill>
                </a:rPr>
                <a:t> </a:t>
              </a:r>
              <a:r>
                <a:rPr lang="en-US" sz="1600" err="1">
                  <a:solidFill>
                    <a:schemeClr val="tx1"/>
                  </a:solidFill>
                </a:rPr>
                <a:t>Năm</a:t>
              </a:r>
              <a:r>
                <a:rPr lang="en-US" sz="1600">
                  <a:solidFill>
                    <a:schemeClr val="tx1"/>
                  </a:solidFill>
                </a:rPr>
                <a:t> </a:t>
              </a:r>
              <a:r>
                <a:rPr lang="en-US" sz="1600" err="1">
                  <a:solidFill>
                    <a:schemeClr val="tx1"/>
                  </a:solidFill>
                </a:rPr>
                <a:t>xuất</a:t>
              </a:r>
              <a:r>
                <a:rPr lang="en-US" sz="1600">
                  <a:solidFill>
                    <a:schemeClr val="tx1"/>
                  </a:solidFill>
                </a:rPr>
                <a:t> </a:t>
              </a:r>
              <a:r>
                <a:rPr lang="en-US" sz="1600" err="1">
                  <a:solidFill>
                    <a:schemeClr val="tx1"/>
                  </a:solidFill>
                </a:rPr>
                <a:t>bản</a:t>
              </a:r>
              <a:endParaRPr lang="en-US" sz="1600">
                <a:solidFill>
                  <a:schemeClr val="tx1"/>
                </a:solidFill>
              </a:endParaRPr>
            </a:p>
            <a:p>
              <a:pPr lvl="3">
                <a:buFontTx/>
                <a:buChar char="-"/>
                <a:defRPr/>
              </a:pPr>
              <a:r>
                <a:rPr lang="en-US" sz="1600">
                  <a:solidFill>
                    <a:schemeClr val="tx1"/>
                  </a:solidFill>
                </a:rPr>
                <a:t> </a:t>
              </a:r>
              <a:r>
                <a:rPr lang="en-US" sz="1600" err="1" smtClean="0">
                  <a:solidFill>
                    <a:schemeClr val="tx1"/>
                  </a:solidFill>
                </a:rPr>
                <a:t>Giá</a:t>
              </a:r>
              <a:r>
                <a:rPr lang="en-US" sz="1600">
                  <a:solidFill>
                    <a:schemeClr val="tx1"/>
                  </a:solidFill>
                </a:rPr>
                <a:t> </a:t>
              </a:r>
              <a:r>
                <a:rPr lang="en-US" sz="1600" err="1" smtClean="0">
                  <a:solidFill>
                    <a:schemeClr val="tx1"/>
                  </a:solidFill>
                </a:rPr>
                <a:t>bán</a:t>
              </a:r>
              <a:endParaRPr lang="en-US" sz="1600">
                <a:solidFill>
                  <a:schemeClr val="tx1"/>
                </a:solidFill>
              </a:endParaRPr>
            </a:p>
            <a:p>
              <a:pPr algn="ctr">
                <a:buFontTx/>
                <a:buChar char="-"/>
                <a:defRPr/>
              </a:pPr>
              <a:endParaRPr lang="en-US"/>
            </a:p>
          </p:txBody>
        </p:sp>
        <p:pic>
          <p:nvPicPr>
            <p:cNvPr id="14347" name="Picture 4" descr="C:\Users\ngapt\Desktop\images.jpg"/>
            <p:cNvPicPr>
              <a:picLocks noChangeAspect="1" noChangeArrowheads="1"/>
            </p:cNvPicPr>
            <p:nvPr/>
          </p:nvPicPr>
          <p:blipFill>
            <a:blip r:embed="rId5"/>
            <a:srcRect/>
            <a:stretch>
              <a:fillRect/>
            </a:stretch>
          </p:blipFill>
          <p:spPr bwMode="auto">
            <a:xfrm>
              <a:off x="2286000" y="5257800"/>
              <a:ext cx="1066800" cy="1066800"/>
            </a:xfrm>
            <a:prstGeom prst="rect">
              <a:avLst/>
            </a:prstGeom>
            <a:noFill/>
            <a:ln w="9525">
              <a:noFill/>
              <a:miter lim="800000"/>
              <a:headEnd/>
              <a:tailEnd/>
            </a:ln>
          </p:spPr>
        </p:pic>
        <p:pic>
          <p:nvPicPr>
            <p:cNvPr id="14348" name="Picture 5" descr="C:\Users\ngapt\Desktop\sac.jpg"/>
            <p:cNvPicPr>
              <a:picLocks noChangeAspect="1" noChangeArrowheads="1"/>
            </p:cNvPicPr>
            <p:nvPr/>
          </p:nvPicPr>
          <p:blipFill>
            <a:blip r:embed="rId6"/>
            <a:srcRect/>
            <a:stretch>
              <a:fillRect/>
            </a:stretch>
          </p:blipFill>
          <p:spPr bwMode="auto">
            <a:xfrm>
              <a:off x="5257800" y="5364163"/>
              <a:ext cx="844550" cy="884237"/>
            </a:xfrm>
            <a:prstGeom prst="rect">
              <a:avLst/>
            </a:prstGeom>
            <a:noFill/>
            <a:ln w="9525">
              <a:noFill/>
              <a:miter lim="800000"/>
              <a:headEnd/>
              <a:tailEnd/>
            </a:ln>
          </p:spPr>
        </p:pic>
        <p:cxnSp>
          <p:nvCxnSpPr>
            <p:cNvPr id="25" name="Straight Arrow Connector 24"/>
            <p:cNvCxnSpPr/>
            <p:nvPr/>
          </p:nvCxnSpPr>
          <p:spPr>
            <a:xfrm>
              <a:off x="4420317" y="4725073"/>
              <a:ext cx="913296" cy="6852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ular Callout 14"/>
            <p:cNvSpPr/>
            <p:nvPr/>
          </p:nvSpPr>
          <p:spPr>
            <a:xfrm>
              <a:off x="6172858" y="1143818"/>
              <a:ext cx="1523806" cy="609504"/>
            </a:xfrm>
            <a:prstGeom prst="wedgeRectCallout">
              <a:avLst>
                <a:gd name="adj1" fmla="val -118469"/>
                <a:gd name="adj2" fmla="val 26294"/>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err="1">
                  <a:solidFill>
                    <a:srgbClr val="0000CC"/>
                  </a:solidFill>
                  <a:latin typeface="Tahoma" pitchFamily="34" charset="0"/>
                  <a:cs typeface="Tahoma" pitchFamily="34" charset="0"/>
                </a:rPr>
                <a:t>Dữ</a:t>
              </a:r>
              <a:r>
                <a:rPr lang="en-US" sz="1200" b="1">
                  <a:solidFill>
                    <a:srgbClr val="0000CC"/>
                  </a:solidFill>
                  <a:latin typeface="Tahoma" pitchFamily="34" charset="0"/>
                  <a:cs typeface="Tahoma" pitchFamily="34" charset="0"/>
                </a:rPr>
                <a:t> </a:t>
              </a:r>
              <a:r>
                <a:rPr lang="en-US" sz="1200" b="1" err="1">
                  <a:solidFill>
                    <a:srgbClr val="0000CC"/>
                  </a:solidFill>
                  <a:latin typeface="Tahoma" pitchFamily="34" charset="0"/>
                  <a:cs typeface="Tahoma" pitchFamily="34" charset="0"/>
                </a:rPr>
                <a:t>liệu</a:t>
              </a:r>
              <a:r>
                <a:rPr lang="en-US" sz="1200" b="1">
                  <a:solidFill>
                    <a:srgbClr val="0000CC"/>
                  </a:solidFill>
                  <a:latin typeface="Tahoma" pitchFamily="34" charset="0"/>
                  <a:cs typeface="Tahoma" pitchFamily="34" charset="0"/>
                </a:rPr>
                <a:t> </a:t>
              </a:r>
              <a:r>
                <a:rPr lang="en-US" sz="1200" b="1" err="1">
                  <a:solidFill>
                    <a:srgbClr val="0000CC"/>
                  </a:solidFill>
                  <a:latin typeface="Tahoma" pitchFamily="34" charset="0"/>
                  <a:cs typeface="Tahoma" pitchFamily="34" charset="0"/>
                </a:rPr>
                <a:t>là</a:t>
              </a:r>
              <a:r>
                <a:rPr lang="en-US" sz="1200" b="1">
                  <a:solidFill>
                    <a:srgbClr val="0000CC"/>
                  </a:solidFill>
                  <a:latin typeface="Tahoma" pitchFamily="34" charset="0"/>
                  <a:cs typeface="Tahoma" pitchFamily="34" charset="0"/>
                </a:rPr>
                <a:t> </a:t>
              </a:r>
              <a:r>
                <a:rPr lang="en-US" sz="1200" b="1" err="1">
                  <a:solidFill>
                    <a:srgbClr val="0000CC"/>
                  </a:solidFill>
                  <a:latin typeface="Tahoma" pitchFamily="34" charset="0"/>
                  <a:cs typeface="Tahoma" pitchFamily="34" charset="0"/>
                </a:rPr>
                <a:t>các</a:t>
              </a:r>
              <a:r>
                <a:rPr lang="en-US" sz="1200" b="1">
                  <a:solidFill>
                    <a:srgbClr val="0000CC"/>
                  </a:solidFill>
                  <a:latin typeface="Tahoma" pitchFamily="34" charset="0"/>
                  <a:cs typeface="Tahoma" pitchFamily="34" charset="0"/>
                </a:rPr>
                <a:t> </a:t>
              </a:r>
              <a:r>
                <a:rPr lang="en-US" sz="1200" b="1" err="1">
                  <a:solidFill>
                    <a:srgbClr val="0000CC"/>
                  </a:solidFill>
                  <a:latin typeface="Tahoma" pitchFamily="34" charset="0"/>
                  <a:cs typeface="Tahoma" pitchFamily="34" charset="0"/>
                </a:rPr>
                <a:t>cuốn</a:t>
              </a:r>
              <a:r>
                <a:rPr lang="en-US" sz="1200" b="1">
                  <a:solidFill>
                    <a:srgbClr val="0000CC"/>
                  </a:solidFill>
                  <a:latin typeface="Tahoma" pitchFamily="34" charset="0"/>
                  <a:cs typeface="Tahoma" pitchFamily="34" charset="0"/>
                </a:rPr>
                <a:t> </a:t>
              </a:r>
              <a:r>
                <a:rPr lang="en-US" sz="1200" b="1" err="1">
                  <a:solidFill>
                    <a:srgbClr val="0000CC"/>
                  </a:solidFill>
                  <a:latin typeface="Tahoma" pitchFamily="34" charset="0"/>
                  <a:cs typeface="Tahoma" pitchFamily="34" charset="0"/>
                </a:rPr>
                <a:t>sách</a:t>
              </a:r>
              <a:endParaRPr lang="en-US" sz="1200" b="1">
                <a:solidFill>
                  <a:srgbClr val="0000CC"/>
                </a:solidFill>
                <a:latin typeface="Tahoma" pitchFamily="34" charset="0"/>
                <a:cs typeface="Tahoma" pitchFamily="34" charset="0"/>
              </a:endParaRPr>
            </a:p>
          </p:txBody>
        </p:sp>
        <p:sp>
          <p:nvSpPr>
            <p:cNvPr id="16" name="Rectangular Callout 15"/>
            <p:cNvSpPr/>
            <p:nvPr/>
          </p:nvSpPr>
          <p:spPr>
            <a:xfrm>
              <a:off x="7390587" y="2894879"/>
              <a:ext cx="1143678" cy="991706"/>
            </a:xfrm>
            <a:prstGeom prst="wedgeRectCallout">
              <a:avLst>
                <a:gd name="adj1" fmla="val -118469"/>
                <a:gd name="adj2" fmla="val 26294"/>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rgbClr val="0000FF"/>
                  </a:solidFill>
                  <a:latin typeface="Tahoma" pitchFamily="34" charset="0"/>
                  <a:cs typeface="Tahoma" pitchFamily="34" charset="0"/>
                </a:rPr>
                <a:t> </a:t>
              </a:r>
              <a:r>
                <a:rPr lang="en-US" sz="1200" b="1">
                  <a:solidFill>
                    <a:srgbClr val="0000FF"/>
                  </a:solidFill>
                  <a:latin typeface="Tahoma" pitchFamily="34" charset="0"/>
                  <a:cs typeface="Tahoma" pitchFamily="34" charset="0"/>
                </a:rPr>
                <a:t>CSDL </a:t>
              </a:r>
              <a:r>
                <a:rPr lang="en-US" sz="1200" b="1" err="1">
                  <a:solidFill>
                    <a:srgbClr val="0000FF"/>
                  </a:solidFill>
                  <a:latin typeface="Tahoma" pitchFamily="34" charset="0"/>
                  <a:cs typeface="Tahoma" pitchFamily="34" charset="0"/>
                </a:rPr>
                <a:t>lưu</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trữ</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thông</a:t>
              </a:r>
              <a:r>
                <a:rPr lang="en-US" sz="1200" b="1">
                  <a:solidFill>
                    <a:srgbClr val="0000FF"/>
                  </a:solidFill>
                  <a:latin typeface="Tahoma" pitchFamily="34" charset="0"/>
                  <a:cs typeface="Tahoma" pitchFamily="34" charset="0"/>
                </a:rPr>
                <a:t> tin </a:t>
              </a:r>
              <a:r>
                <a:rPr lang="en-US" sz="1200" b="1" err="1">
                  <a:solidFill>
                    <a:srgbClr val="0000FF"/>
                  </a:solidFill>
                  <a:latin typeface="Tahoma" pitchFamily="34" charset="0"/>
                  <a:cs typeface="Tahoma" pitchFamily="34" charset="0"/>
                </a:rPr>
                <a:t>các</a:t>
              </a:r>
              <a:r>
                <a:rPr lang="en-US" sz="1200" b="1">
                  <a:solidFill>
                    <a:srgbClr val="0000FF"/>
                  </a:solidFill>
                  <a:latin typeface="Tahoma" pitchFamily="34" charset="0"/>
                  <a:cs typeface="Tahoma" pitchFamily="34" charset="0"/>
                </a:rPr>
                <a:t> </a:t>
              </a:r>
              <a:r>
                <a:rPr lang="en-US" sz="1200" b="1" smtClean="0">
                  <a:solidFill>
                    <a:srgbClr val="0000FF"/>
                  </a:solidFill>
                  <a:latin typeface="Tahoma" pitchFamily="34" charset="0"/>
                  <a:cs typeface="Tahoma" pitchFamily="34" charset="0"/>
                </a:rPr>
                <a:t/>
              </a:r>
              <a:br>
                <a:rPr lang="en-US" sz="1200" b="1" smtClean="0">
                  <a:solidFill>
                    <a:srgbClr val="0000FF"/>
                  </a:solidFill>
                  <a:latin typeface="Tahoma" pitchFamily="34" charset="0"/>
                  <a:cs typeface="Tahoma" pitchFamily="34" charset="0"/>
                </a:rPr>
              </a:br>
              <a:r>
                <a:rPr lang="en-US" sz="1200" b="1" smtClean="0">
                  <a:solidFill>
                    <a:srgbClr val="0000FF"/>
                  </a:solidFill>
                  <a:latin typeface="Tahoma" pitchFamily="34" charset="0"/>
                  <a:cs typeface="Tahoma" pitchFamily="34" charset="0"/>
                </a:rPr>
                <a:t>cuốn </a:t>
              </a:r>
              <a:r>
                <a:rPr lang="en-US" sz="1200" b="1" err="1">
                  <a:solidFill>
                    <a:srgbClr val="0000FF"/>
                  </a:solidFill>
                  <a:latin typeface="Tahoma" pitchFamily="34" charset="0"/>
                  <a:cs typeface="Tahoma" pitchFamily="34" charset="0"/>
                </a:rPr>
                <a:t>sách</a:t>
              </a:r>
              <a:endParaRPr lang="en-US" sz="1200" b="1">
                <a:solidFill>
                  <a:srgbClr val="0000FF"/>
                </a:solidFill>
                <a:latin typeface="Tahoma" pitchFamily="34" charset="0"/>
                <a:cs typeface="Tahoma" pitchFamily="34" charset="0"/>
              </a:endParaRPr>
            </a:p>
          </p:txBody>
        </p:sp>
        <p:sp>
          <p:nvSpPr>
            <p:cNvPr id="20" name="Rectangular Callout 19"/>
            <p:cNvSpPr/>
            <p:nvPr/>
          </p:nvSpPr>
          <p:spPr>
            <a:xfrm>
              <a:off x="6706026" y="4496088"/>
              <a:ext cx="1898998" cy="1020330"/>
            </a:xfrm>
            <a:prstGeom prst="wedgeRectCallout">
              <a:avLst>
                <a:gd name="adj1" fmla="val -137064"/>
                <a:gd name="adj2" fmla="val 10379"/>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Truy</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cập</a:t>
              </a:r>
              <a:r>
                <a:rPr lang="en-US" sz="1200" b="1">
                  <a:solidFill>
                    <a:srgbClr val="0000FF"/>
                  </a:solidFill>
                  <a:latin typeface="Tahoma" pitchFamily="34" charset="0"/>
                  <a:cs typeface="Tahoma" pitchFamily="34" charset="0"/>
                </a:rPr>
                <a:t> CSDL </a:t>
              </a:r>
              <a:r>
                <a:rPr lang="en-US" sz="1200" b="1" err="1">
                  <a:solidFill>
                    <a:srgbClr val="0000FF"/>
                  </a:solidFill>
                  <a:latin typeface="Tahoma" pitchFamily="34" charset="0"/>
                  <a:cs typeface="Tahoma" pitchFamily="34" charset="0"/>
                </a:rPr>
                <a:t>để</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tìm</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các</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cuốn</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sách</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theo</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tên</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tác</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giả</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theo</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nhà</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xuất</a:t>
              </a:r>
              <a:r>
                <a:rPr lang="en-US" sz="1200" b="1">
                  <a:solidFill>
                    <a:srgbClr val="0000FF"/>
                  </a:solidFill>
                  <a:latin typeface="Tahoma" pitchFamily="34" charset="0"/>
                  <a:cs typeface="Tahoma" pitchFamily="34" charset="0"/>
                </a:rPr>
                <a:t> </a:t>
              </a:r>
              <a:r>
                <a:rPr lang="en-US" sz="1200" b="1" err="1">
                  <a:solidFill>
                    <a:srgbClr val="0000FF"/>
                  </a:solidFill>
                  <a:latin typeface="Tahoma" pitchFamily="34" charset="0"/>
                  <a:cs typeface="Tahoma" pitchFamily="34" charset="0"/>
                </a:rPr>
                <a:t>bản</a:t>
              </a:r>
              <a:r>
                <a:rPr lang="en-US" sz="1200" b="1">
                  <a:solidFill>
                    <a:srgbClr val="0000FF"/>
                  </a:solidFill>
                  <a:latin typeface="Tahoma" pitchFamily="34" charset="0"/>
                  <a:cs typeface="Tahoma" pitchFamily="34" charset="0"/>
                </a:rPr>
                <a:t>…</a:t>
              </a:r>
            </a:p>
          </p:txBody>
        </p:sp>
      </p:grpSp>
    </p:spTree>
    <p:extLst>
      <p:ext uri="{BB962C8B-B14F-4D97-AF65-F5344CB8AC3E}">
        <p14:creationId xmlns:p14="http://schemas.microsoft.com/office/powerpoint/2010/main" val="305980710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2"/>
          <p:cNvSpPr>
            <a:spLocks noGrp="1"/>
          </p:cNvSpPr>
          <p:nvPr>
            <p:ph type="title"/>
          </p:nvPr>
        </p:nvSpPr>
        <p:spPr/>
        <p:txBody>
          <a:bodyPr/>
          <a:lstStyle/>
          <a:p>
            <a:r>
              <a:rPr lang="en-US" smtClean="0"/>
              <a:t>Quản lý dữ liệu</a:t>
            </a:r>
          </a:p>
        </p:txBody>
      </p:sp>
      <p:sp>
        <p:nvSpPr>
          <p:cNvPr id="21506" name="Content Placeholder 1"/>
          <p:cNvSpPr>
            <a:spLocks noGrp="1"/>
          </p:cNvSpPr>
          <p:nvPr>
            <p:ph idx="1"/>
          </p:nvPr>
        </p:nvSpPr>
        <p:spPr>
          <a:xfrm>
            <a:off x="457200" y="1524000"/>
            <a:ext cx="8229600" cy="4602163"/>
          </a:xfrm>
        </p:spPr>
        <p:txBody>
          <a:bodyPr/>
          <a:lstStyle/>
          <a:p>
            <a:pPr>
              <a:lnSpc>
                <a:spcPct val="150000"/>
              </a:lnSpc>
              <a:buFontTx/>
              <a:buBlip>
                <a:blip r:embed="rId3"/>
              </a:buBlip>
            </a:pPr>
            <a:r>
              <a:rPr lang="en-US" sz="2400" smtClean="0">
                <a:solidFill>
                  <a:srgbClr val="0000FF"/>
                </a:solidFill>
              </a:rPr>
              <a:t>Quản lý dữ liệu</a:t>
            </a:r>
            <a:r>
              <a:rPr lang="en-US" sz="2400" smtClean="0">
                <a:solidFill>
                  <a:srgbClr val="953735"/>
                </a:solidFill>
              </a:rPr>
              <a:t>: là quản lý một số lượng lớn dữ liệu, bao gồm cả việc lưu trữ và cung cấp cơ chế cho phép </a:t>
            </a:r>
            <a:r>
              <a:rPr lang="en-US" sz="2400" smtClean="0">
                <a:solidFill>
                  <a:srgbClr val="0000FF"/>
                </a:solidFill>
              </a:rPr>
              <a:t>Thao tác </a:t>
            </a:r>
            <a:r>
              <a:rPr lang="en-US" sz="2400" smtClean="0">
                <a:solidFill>
                  <a:srgbClr val="953735"/>
                </a:solidFill>
              </a:rPr>
              <a:t>(thêm, sửa, xóa dữ liệu)</a:t>
            </a:r>
            <a:r>
              <a:rPr lang="en-US" sz="2400" b="1" smtClean="0">
                <a:solidFill>
                  <a:srgbClr val="953735"/>
                </a:solidFill>
              </a:rPr>
              <a:t> </a:t>
            </a:r>
            <a:r>
              <a:rPr lang="en-US" sz="2400" smtClean="0">
                <a:solidFill>
                  <a:srgbClr val="953735"/>
                </a:solidFill>
              </a:rPr>
              <a:t>và</a:t>
            </a:r>
            <a:r>
              <a:rPr lang="en-US" sz="2400" b="1" smtClean="0">
                <a:solidFill>
                  <a:srgbClr val="953735"/>
                </a:solidFill>
              </a:rPr>
              <a:t> </a:t>
            </a:r>
            <a:r>
              <a:rPr lang="en-US" sz="2400" smtClean="0">
                <a:solidFill>
                  <a:srgbClr val="0000FF"/>
                </a:solidFill>
              </a:rPr>
              <a:t>Truy vấn </a:t>
            </a:r>
            <a:r>
              <a:rPr lang="en-US" sz="2400" smtClean="0">
                <a:solidFill>
                  <a:srgbClr val="953735"/>
                </a:solidFill>
              </a:rPr>
              <a:t>dữ liệu.</a:t>
            </a:r>
          </a:p>
          <a:p>
            <a:pPr>
              <a:lnSpc>
                <a:spcPct val="150000"/>
              </a:lnSpc>
              <a:buFontTx/>
              <a:buBlip>
                <a:blip r:embed="rId3"/>
              </a:buBlip>
            </a:pPr>
            <a:r>
              <a:rPr lang="en-US" sz="2400" smtClean="0">
                <a:solidFill>
                  <a:srgbClr val="953735"/>
                </a:solidFill>
              </a:rPr>
              <a:t>2 phương pháp quản lý dữ liệu:</a:t>
            </a:r>
          </a:p>
          <a:p>
            <a:pPr lvl="1">
              <a:lnSpc>
                <a:spcPct val="150000"/>
              </a:lnSpc>
              <a:buFontTx/>
              <a:buBlip>
                <a:blip r:embed="rId4"/>
              </a:buBlip>
            </a:pPr>
            <a:r>
              <a:rPr lang="en-US" sz="2000" smtClean="0"/>
              <a:t>Hệ thống quản lý bằng file</a:t>
            </a:r>
          </a:p>
          <a:p>
            <a:pPr lvl="1">
              <a:lnSpc>
                <a:spcPct val="150000"/>
              </a:lnSpc>
              <a:buFontTx/>
              <a:buBlip>
                <a:blip r:embed="rId4"/>
              </a:buBlip>
            </a:pPr>
            <a:r>
              <a:rPr lang="en-US" sz="2000" smtClean="0"/>
              <a:t>Hệ thống quản lý bằng CSDL</a:t>
            </a:r>
          </a:p>
        </p:txBody>
      </p:sp>
      <p:sp>
        <p:nvSpPr>
          <p:cNvPr id="4" name="Footer Placeholder 3"/>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pPr>
              <a:defRPr/>
            </a:pPr>
            <a:fld id="{E8314A9C-A800-4EE9-B157-285EFAFD955D}" type="slidenum">
              <a:rPr lang="en-US" smtClean="0"/>
              <a:pPr>
                <a:defRPr/>
              </a:pPr>
              <a:t>9</a:t>
            </a:fld>
            <a:endParaRPr lang="en-US"/>
          </a:p>
        </p:txBody>
      </p:sp>
    </p:spTree>
    <p:extLst>
      <p:ext uri="{BB962C8B-B14F-4D97-AF65-F5344CB8AC3E}">
        <p14:creationId xmlns:p14="http://schemas.microsoft.com/office/powerpoint/2010/main" val="364824643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8024</TotalTime>
  <Words>2558</Words>
  <Application>Microsoft Office PowerPoint</Application>
  <PresentationFormat>On-screen Show (4:3)</PresentationFormat>
  <Paragraphs>317</Paragraphs>
  <Slides>39</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Courier New</vt:lpstr>
      <vt:lpstr>Roboto</vt:lpstr>
      <vt:lpstr>Roboto Lt</vt:lpstr>
      <vt:lpstr>Segoe UI</vt:lpstr>
      <vt:lpstr>Tahoma</vt:lpstr>
      <vt:lpstr>Times New Roman</vt:lpstr>
      <vt:lpstr>Wingdings</vt:lpstr>
      <vt:lpstr>Custom Design</vt:lpstr>
      <vt:lpstr>CƠ SỞ DỮ LIỆU</vt:lpstr>
      <vt:lpstr>Mục tiêu</vt:lpstr>
      <vt:lpstr>Khái niệm cơ bản về dữ liệu và cơ sở dữ liệu</vt:lpstr>
      <vt:lpstr>Dữ liệu</vt:lpstr>
      <vt:lpstr>Dữ liệu</vt:lpstr>
      <vt:lpstr>Cơ sở dữ liệu (Database) </vt:lpstr>
      <vt:lpstr>Cơ sở dữ liệu</vt:lpstr>
      <vt:lpstr>Dữ liệu và Cơ sở dữ liệu </vt:lpstr>
      <vt:lpstr>Quản lý dữ liệu</vt:lpstr>
      <vt:lpstr>Quản lý dữ liệu bằng file</vt:lpstr>
      <vt:lpstr>Quản lý dữ liệu bằng CSDL</vt:lpstr>
      <vt:lpstr>mô hình CSDL</vt:lpstr>
      <vt:lpstr>Các mô hình CSDL</vt:lpstr>
      <vt:lpstr>Mô hình dữ liệu file phẳng</vt:lpstr>
      <vt:lpstr>Mô hình dữ liệu file phẳng</vt:lpstr>
      <vt:lpstr>Mô hình dữ liệu phân cấp</vt:lpstr>
      <vt:lpstr>Mô hình dữ liệu phân cấp</vt:lpstr>
      <vt:lpstr>Mô hình dữ liệu phân cấp</vt:lpstr>
      <vt:lpstr>Mô hình dữ liệu mạng</vt:lpstr>
      <vt:lpstr>Mô hình dữ liệu mạng</vt:lpstr>
      <vt:lpstr>Mô hình dữ liệu mạng</vt:lpstr>
      <vt:lpstr>Mô hình csdl quan hệ</vt:lpstr>
      <vt:lpstr>Mô hình csdl quan hệ</vt:lpstr>
      <vt:lpstr>Ví dụ</vt:lpstr>
      <vt:lpstr>Các khái niệm trong csdl</vt:lpstr>
      <vt:lpstr>CƠ SỞ DỮ LIỆU</vt:lpstr>
      <vt:lpstr>Hệ quản trị csdl và hệ quản trị csdl quan hệ</vt:lpstr>
      <vt:lpstr>Hệ quản trị CSDL</vt:lpstr>
      <vt:lpstr>Hệ quản trị CSDL</vt:lpstr>
      <vt:lpstr>Hệ quản trị CSDL quan hệ</vt:lpstr>
      <vt:lpstr>Người dùng liên quan đến RDBMS </vt:lpstr>
      <vt:lpstr>Tại sao lại tập trung vào CSDL quan hệ?</vt:lpstr>
      <vt:lpstr>Cơ sở dữ liệu trong hệ thống  client/server</vt:lpstr>
      <vt:lpstr>Hệ thông client/server</vt:lpstr>
      <vt:lpstr>Hệ thông client/server</vt:lpstr>
      <vt:lpstr>PowerPoint Presentation</vt:lpstr>
      <vt:lpstr>Tổng kết</vt:lpstr>
      <vt:lpstr>Tổng kết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HoangHT</cp:lastModifiedBy>
  <cp:revision>1423</cp:revision>
  <dcterms:created xsi:type="dcterms:W3CDTF">2013-04-23T08:05:33Z</dcterms:created>
  <dcterms:modified xsi:type="dcterms:W3CDTF">2021-01-02T14:53:09Z</dcterms:modified>
</cp:coreProperties>
</file>