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62" r:id="rId3"/>
    <p:sldId id="638" r:id="rId4"/>
    <p:sldId id="666" r:id="rId5"/>
    <p:sldId id="642" r:id="rId6"/>
    <p:sldId id="637" r:id="rId7"/>
    <p:sldId id="667" r:id="rId8"/>
    <p:sldId id="639" r:id="rId9"/>
    <p:sldId id="640" r:id="rId10"/>
    <p:sldId id="641" r:id="rId11"/>
    <p:sldId id="643" r:id="rId12"/>
    <p:sldId id="644" r:id="rId13"/>
    <p:sldId id="645" r:id="rId14"/>
    <p:sldId id="657" r:id="rId15"/>
    <p:sldId id="646" r:id="rId16"/>
    <p:sldId id="647" r:id="rId17"/>
    <p:sldId id="648" r:id="rId18"/>
    <p:sldId id="670" r:id="rId19"/>
    <p:sldId id="649" r:id="rId20"/>
    <p:sldId id="650" r:id="rId21"/>
    <p:sldId id="652" r:id="rId22"/>
    <p:sldId id="651" r:id="rId23"/>
    <p:sldId id="659" r:id="rId24"/>
    <p:sldId id="660" r:id="rId25"/>
    <p:sldId id="661" r:id="rId26"/>
    <p:sldId id="662" r:id="rId27"/>
    <p:sldId id="663" r:id="rId28"/>
    <p:sldId id="664" r:id="rId29"/>
    <p:sldId id="658" r:id="rId30"/>
    <p:sldId id="653" r:id="rId31"/>
    <p:sldId id="654" r:id="rId32"/>
    <p:sldId id="655" r:id="rId33"/>
    <p:sldId id="656" r:id="rId34"/>
    <p:sldId id="665" r:id="rId35"/>
    <p:sldId id="668" r:id="rId36"/>
    <p:sldId id="669" r:id="rId37"/>
    <p:sldId id="486" r:id="rId38"/>
    <p:sldId id="62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463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form </a:t>
            </a:r>
            <a:r>
              <a:rPr lang="en-US" dirty="0" err="1" smtClean="0"/>
              <a:t>và</a:t>
            </a:r>
            <a:r>
              <a:rPr lang="en-US" dirty="0" smtClean="0"/>
              <a:t>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685800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.panel-body </a:t>
            </a:r>
            <a:r>
              <a:rPr lang="en-US" dirty="0" err="1" smtClean="0"/>
              <a:t>bằng</a:t>
            </a:r>
            <a:r>
              <a:rPr lang="en-US" dirty="0" smtClean="0"/>
              <a:t> &lt;table&gt;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4355804" y="3830764"/>
            <a:ext cx="484632" cy="5048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8" y="1038224"/>
            <a:ext cx="8304664" cy="26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495800"/>
            <a:ext cx="75723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5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" y="2743200"/>
            <a:ext cx="69056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385816"/>
            <a:ext cx="23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2075"/>
            <a:ext cx="3438525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38" y="5549503"/>
            <a:ext cx="585787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43250"/>
            <a:ext cx="64389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9486" y="971978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FF3300"/>
                </a:solidFill>
              </a:rPr>
              <a:t>Form </a:t>
            </a:r>
            <a:r>
              <a:rPr lang="en-US" b="1" cap="small" dirty="0" err="1" smtClean="0">
                <a:solidFill>
                  <a:srgbClr val="FF3300"/>
                </a:solidFill>
              </a:rPr>
              <a:t>đứng</a:t>
            </a:r>
            <a:endParaRPr lang="en-US" b="1" cap="small" dirty="0">
              <a:solidFill>
                <a:srgbClr val="FF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2773918"/>
            <a:ext cx="306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FF3300"/>
                </a:solidFill>
              </a:rPr>
              <a:t>Form </a:t>
            </a:r>
            <a:r>
              <a:rPr lang="en-US" b="1" cap="small" dirty="0" err="1" smtClean="0">
                <a:solidFill>
                  <a:srgbClr val="FF3300"/>
                </a:solidFill>
              </a:rPr>
              <a:t>ngang</a:t>
            </a:r>
            <a:r>
              <a:rPr lang="en-US" b="1" cap="small" dirty="0" smtClean="0">
                <a:solidFill>
                  <a:srgbClr val="FF3300"/>
                </a:solidFill>
              </a:rPr>
              <a:t> (form-horizontal)</a:t>
            </a:r>
            <a:endParaRPr lang="en-US" b="1" cap="small" dirty="0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3419" y="5180171"/>
            <a:ext cx="335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FF3300"/>
                </a:solidFill>
              </a:rPr>
              <a:t>Form </a:t>
            </a:r>
            <a:r>
              <a:rPr lang="en-US" b="1" cap="small" dirty="0" err="1" smtClean="0">
                <a:solidFill>
                  <a:srgbClr val="FF3300"/>
                </a:solidFill>
              </a:rPr>
              <a:t>trên</a:t>
            </a:r>
            <a:r>
              <a:rPr lang="en-US" b="1" cap="small" dirty="0" smtClean="0">
                <a:solidFill>
                  <a:srgbClr val="FF3300"/>
                </a:solidFill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</a:rPr>
              <a:t>một</a:t>
            </a:r>
            <a:r>
              <a:rPr lang="en-US" b="1" cap="small" dirty="0" smtClean="0">
                <a:solidFill>
                  <a:srgbClr val="FF3300"/>
                </a:solidFill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</a:rPr>
              <a:t>hàng</a:t>
            </a:r>
            <a:r>
              <a:rPr lang="en-US" b="1" cap="small" dirty="0" smtClean="0">
                <a:solidFill>
                  <a:srgbClr val="FF3300"/>
                </a:solidFill>
              </a:rPr>
              <a:t> (form-inline)</a:t>
            </a:r>
            <a:endParaRPr lang="en-US" b="1" cap="small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2685"/>
            <a:ext cx="4852054" cy="369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đứng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.</a:t>
            </a:r>
            <a:r>
              <a:rPr lang="en-US" b="1" dirty="0" smtClean="0">
                <a:solidFill>
                  <a:srgbClr val="FF3300"/>
                </a:solidFill>
              </a:rPr>
              <a:t>form-group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b="1" dirty="0" smtClean="0">
                <a:solidFill>
                  <a:srgbClr val="FF3300"/>
                </a:solidFill>
              </a:rPr>
              <a:t>form-control</a:t>
            </a:r>
            <a:r>
              <a:rPr lang="en-US" dirty="0" smtClean="0"/>
              <a:t>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b="1" dirty="0" smtClean="0">
                <a:solidFill>
                  <a:srgbClr val="FF3300"/>
                </a:solidFill>
              </a:rPr>
              <a:t>checkbox</a:t>
            </a:r>
            <a:r>
              <a:rPr lang="en-US" dirty="0" smtClean="0"/>
              <a:t>: </a:t>
            </a:r>
            <a:r>
              <a:rPr lang="en-US" dirty="0" err="1" smtClean="0"/>
              <a:t>nhóm</a:t>
            </a:r>
            <a:r>
              <a:rPr lang="en-US" dirty="0" smtClean="0"/>
              <a:t> checkbox</a:t>
            </a:r>
          </a:p>
          <a:p>
            <a:r>
              <a:rPr lang="en-US" dirty="0" smtClean="0"/>
              <a:t>.</a:t>
            </a:r>
            <a:r>
              <a:rPr lang="en-US" b="1" dirty="0" err="1" smtClean="0">
                <a:solidFill>
                  <a:srgbClr val="FF3300"/>
                </a:solidFill>
              </a:rPr>
              <a:t>btn</a:t>
            </a:r>
            <a:r>
              <a:rPr lang="en-US" dirty="0" smtClean="0"/>
              <a:t> .</a:t>
            </a:r>
            <a:r>
              <a:rPr lang="en-US" b="1" dirty="0" err="1" smtClean="0">
                <a:solidFill>
                  <a:srgbClr val="FF3300"/>
                </a:solidFill>
              </a:rPr>
              <a:t>btn</a:t>
            </a:r>
            <a:r>
              <a:rPr lang="en-US" b="1" dirty="0" smtClean="0">
                <a:solidFill>
                  <a:srgbClr val="FF3300"/>
                </a:solidFill>
              </a:rPr>
              <a:t>-default</a:t>
            </a:r>
            <a:r>
              <a:rPr lang="en-US" dirty="0" smtClean="0"/>
              <a:t>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0480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2642616"/>
            <a:ext cx="4495800" cy="838200"/>
          </a:xfrm>
          <a:prstGeom prst="rect">
            <a:avLst/>
          </a:prstGeom>
          <a:noFill/>
          <a:ln>
            <a:solidFill>
              <a:srgbClr val="FF5A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1600200"/>
            <a:ext cx="3429000" cy="914400"/>
          </a:xfrm>
          <a:prstGeom prst="wedgeRoundRectCallout">
            <a:avLst>
              <a:gd name="adj1" fmla="val -44262"/>
              <a:gd name="adj2" fmla="val 684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&lt;label&gt;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.form-control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4700016"/>
            <a:ext cx="4495800" cy="1002792"/>
          </a:xfrm>
          <a:prstGeom prst="rect">
            <a:avLst/>
          </a:prstGeom>
          <a:noFill/>
          <a:ln>
            <a:solidFill>
              <a:srgbClr val="FF5A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638800" y="5303901"/>
            <a:ext cx="3048000" cy="639699"/>
          </a:xfrm>
          <a:prstGeom prst="wedgeRoundRectCallout">
            <a:avLst>
              <a:gd name="adj1" fmla="val -59062"/>
              <a:gd name="adj2" fmla="val -63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.checkbox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233054" y="3710559"/>
            <a:ext cx="3048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352800" y="6131699"/>
            <a:ext cx="1880254" cy="497701"/>
          </a:xfrm>
          <a:prstGeom prst="wedgeRoundRectCallout">
            <a:avLst>
              <a:gd name="adj1" fmla="val -43462"/>
              <a:gd name="adj2" fmla="val -787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4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257800"/>
            <a:ext cx="285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form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viên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ngang</a:t>
            </a:r>
            <a:r>
              <a:rPr lang="en-US" dirty="0" smtClean="0"/>
              <a:t> (.form-horizontal)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908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066800"/>
            <a:ext cx="68675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38650"/>
            <a:ext cx="64389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505200" y="5999549"/>
            <a:ext cx="3429000" cy="706051"/>
          </a:xfrm>
          <a:prstGeom prst="wedgeRoundRectCallout">
            <a:avLst>
              <a:gd name="adj1" fmla="val -43462"/>
              <a:gd name="adj2" fmla="val -787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checkbox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2 ô (.col-sm-offset-2)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HTML form </a:t>
            </a:r>
            <a:r>
              <a:rPr lang="en-US" dirty="0" err="1" smtClean="0"/>
              <a:t>ngang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95375"/>
            <a:ext cx="63055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09850"/>
            <a:ext cx="64389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(.form-inline)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0" y="1450848"/>
            <a:ext cx="7283370" cy="603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04" y="3133724"/>
            <a:ext cx="6525422" cy="311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4245015" y="2386584"/>
            <a:ext cx="6858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2 </a:t>
            </a: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(.input-group)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input-group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b="1" dirty="0">
                <a:solidFill>
                  <a:srgbClr val="FF0000"/>
                </a:solidFill>
              </a:rPr>
              <a:t>input-group-</a:t>
            </a:r>
            <a:r>
              <a:rPr lang="en-US" b="1" dirty="0" err="1">
                <a:solidFill>
                  <a:srgbClr val="FF0000"/>
                </a:solidFill>
              </a:rPr>
              <a:t>addon</a:t>
            </a:r>
            <a:r>
              <a:rPr lang="en-US" dirty="0" smtClean="0"/>
              <a:t>: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.form-control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89954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48" y="2590800"/>
            <a:ext cx="5429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 rot="16200000">
            <a:off x="4348647" y="2033016"/>
            <a:ext cx="47853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tabs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.form-control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.form-control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b="1" dirty="0" smtClean="0"/>
              <a:t>.form-control-feedback</a:t>
            </a:r>
          </a:p>
          <a:p>
            <a:r>
              <a:rPr lang="en-US" dirty="0" smtClean="0"/>
              <a:t>Ở </a:t>
            </a:r>
            <a:r>
              <a:rPr lang="en-US" dirty="0" err="1" smtClean="0"/>
              <a:t>phần</a:t>
            </a:r>
            <a:r>
              <a:rPr lang="en-US" dirty="0" smtClean="0"/>
              <a:t> .form-group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b="1" dirty="0" smtClean="0"/>
              <a:t>.has-feedback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990600"/>
            <a:ext cx="33242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267700" cy="174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4351782" y="3085338"/>
            <a:ext cx="47853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.form-control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.</a:t>
            </a:r>
            <a:r>
              <a:rPr lang="en-US" b="1" dirty="0" smtClean="0">
                <a:solidFill>
                  <a:srgbClr val="FF3300"/>
                </a:solidFill>
              </a:rPr>
              <a:t>has-error</a:t>
            </a:r>
            <a:r>
              <a:rPr lang="en-US" dirty="0" smtClean="0"/>
              <a:t>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/>
              <a:t>.</a:t>
            </a:r>
            <a:r>
              <a:rPr lang="en-US" sz="2900" b="1" dirty="0">
                <a:solidFill>
                  <a:srgbClr val="FF3300"/>
                </a:solidFill>
              </a:rPr>
              <a:t>has-success</a:t>
            </a:r>
            <a:r>
              <a:rPr lang="en-US" dirty="0" smtClean="0"/>
              <a:t>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b="1" dirty="0"/>
          </a:p>
          <a:p>
            <a:r>
              <a:rPr lang="en-US" dirty="0"/>
              <a:t>.</a:t>
            </a:r>
            <a:r>
              <a:rPr lang="en-US" sz="2900" b="1" dirty="0">
                <a:solidFill>
                  <a:srgbClr val="FF3300"/>
                </a:solidFill>
              </a:rPr>
              <a:t>has-warning</a:t>
            </a:r>
            <a:r>
              <a:rPr lang="en-US" dirty="0" smtClean="0"/>
              <a:t>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4351782" y="3085338"/>
            <a:ext cx="47853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942975"/>
            <a:ext cx="32289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4" y="3633216"/>
            <a:ext cx="8202014" cy="169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9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.</a:t>
            </a:r>
            <a:r>
              <a:rPr lang="en-US" b="1" dirty="0" err="1" smtClean="0">
                <a:solidFill>
                  <a:srgbClr val="FF3300"/>
                </a:solidFill>
              </a:rPr>
              <a:t>btn</a:t>
            </a:r>
            <a:r>
              <a:rPr lang="en-US" dirty="0" smtClean="0"/>
              <a:t>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-&lt;status&gt;: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b="1" dirty="0" err="1" smtClean="0">
                <a:solidFill>
                  <a:srgbClr val="FF3300"/>
                </a:solidFill>
              </a:rPr>
              <a:t>btn</a:t>
            </a:r>
            <a:r>
              <a:rPr lang="en-US" b="1" dirty="0" smtClean="0">
                <a:solidFill>
                  <a:srgbClr val="FF3300"/>
                </a:solidFill>
              </a:rPr>
              <a:t>-default</a:t>
            </a:r>
            <a:r>
              <a:rPr lang="en-US" dirty="0" smtClean="0"/>
              <a:t>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/>
              <a:t>.</a:t>
            </a:r>
            <a:r>
              <a:rPr lang="en-US" sz="2500" b="1" dirty="0" err="1">
                <a:solidFill>
                  <a:srgbClr val="FF3300"/>
                </a:solidFill>
              </a:rPr>
              <a:t>btn</a:t>
            </a:r>
            <a:r>
              <a:rPr lang="en-US" sz="2500" b="1" dirty="0">
                <a:solidFill>
                  <a:srgbClr val="FF3300"/>
                </a:solidFill>
              </a:rPr>
              <a:t>-primary</a:t>
            </a:r>
            <a:r>
              <a:rPr lang="en-US" dirty="0" smtClean="0"/>
              <a:t>: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sz="2500" b="1" dirty="0" err="1">
                <a:solidFill>
                  <a:srgbClr val="FF3300"/>
                </a:solidFill>
              </a:rPr>
              <a:t>btn</a:t>
            </a:r>
            <a:r>
              <a:rPr lang="en-US" sz="2500" b="1" dirty="0">
                <a:solidFill>
                  <a:srgbClr val="FF3300"/>
                </a:solidFill>
              </a:rPr>
              <a:t>-success</a:t>
            </a:r>
            <a:r>
              <a:rPr lang="en-US" dirty="0" smtClean="0"/>
              <a:t>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sz="2500" b="1" dirty="0" err="1">
                <a:solidFill>
                  <a:srgbClr val="FF3300"/>
                </a:solidFill>
              </a:rPr>
              <a:t>btn</a:t>
            </a:r>
            <a:r>
              <a:rPr lang="en-US" sz="2500" b="1" dirty="0">
                <a:solidFill>
                  <a:srgbClr val="FF3300"/>
                </a:solidFill>
              </a:rPr>
              <a:t>-info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sz="2500" b="1" dirty="0" err="1">
                <a:solidFill>
                  <a:srgbClr val="FF3300"/>
                </a:solidFill>
              </a:rPr>
              <a:t>btn</a:t>
            </a:r>
            <a:r>
              <a:rPr lang="en-US" sz="2500" b="1" dirty="0">
                <a:solidFill>
                  <a:srgbClr val="FF3300"/>
                </a:solidFill>
              </a:rPr>
              <a:t>-warning</a:t>
            </a:r>
            <a:r>
              <a:rPr lang="en-US" dirty="0" smtClean="0"/>
              <a:t>: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sz="2500" b="1" dirty="0" err="1">
                <a:solidFill>
                  <a:srgbClr val="FF3300"/>
                </a:solidFill>
              </a:rPr>
              <a:t>btn</a:t>
            </a:r>
            <a:r>
              <a:rPr lang="en-US" sz="2500" b="1" dirty="0">
                <a:solidFill>
                  <a:srgbClr val="FF3300"/>
                </a:solidFill>
              </a:rPr>
              <a:t>-danger</a:t>
            </a:r>
            <a:r>
              <a:rPr lang="en-US" dirty="0" smtClean="0"/>
              <a:t>: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sz="2500" b="1" dirty="0" err="1">
                <a:solidFill>
                  <a:srgbClr val="FF3300"/>
                </a:solidFill>
              </a:rPr>
              <a:t>btn</a:t>
            </a:r>
            <a:r>
              <a:rPr lang="en-US" sz="2500" b="1" dirty="0">
                <a:solidFill>
                  <a:srgbClr val="FF3300"/>
                </a:solidFill>
              </a:rPr>
              <a:t>-link</a:t>
            </a:r>
            <a:r>
              <a:rPr lang="en-US" dirty="0" smtClean="0"/>
              <a:t>: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7" y="990600"/>
            <a:ext cx="5998464" cy="53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981200"/>
            <a:ext cx="5495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4392169" y="1510284"/>
            <a:ext cx="3048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button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84" y="1203960"/>
            <a:ext cx="10763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52525"/>
            <a:ext cx="16668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276600"/>
            <a:ext cx="84772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 rot="16200000">
            <a:off x="4675632" y="3034284"/>
            <a:ext cx="47853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40386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button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52" y="1115949"/>
            <a:ext cx="12096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27" y="1084326"/>
            <a:ext cx="16573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67075"/>
            <a:ext cx="84963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3505200"/>
            <a:ext cx="8058150" cy="1219200"/>
          </a:xfrm>
          <a:prstGeom prst="rect">
            <a:avLst/>
          </a:prstGeom>
          <a:noFill/>
          <a:ln w="3175">
            <a:solidFill>
              <a:srgbClr val="FF5A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6705600" y="4948236"/>
            <a:ext cx="1752600" cy="766763"/>
          </a:xfrm>
          <a:prstGeom prst="wedgeRoundRectCallout">
            <a:avLst>
              <a:gd name="adj1" fmla="val -49068"/>
              <a:gd name="adj2" fmla="val -927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4916234" y="2891028"/>
            <a:ext cx="47853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group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9300"/>
            <a:ext cx="2814506" cy="63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3619500"/>
            <a:ext cx="4383248" cy="64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767012"/>
            <a:ext cx="2737607" cy="66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28999"/>
            <a:ext cx="1676400" cy="419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01586" y="4648200"/>
            <a:ext cx="23449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Nhóm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r>
              <a:rPr lang="en-U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gang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9348" y="5561003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Nhóm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đứng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8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button </a:t>
            </a:r>
            <a:r>
              <a:rPr lang="en-US" dirty="0" err="1" smtClean="0"/>
              <a:t>ngang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2247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847975"/>
            <a:ext cx="84867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4332732" y="2168652"/>
            <a:ext cx="47853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button </a:t>
            </a:r>
            <a:r>
              <a:rPr lang="en-US" dirty="0" err="1" smtClean="0"/>
              <a:t>đứng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4332732" y="2642616"/>
            <a:ext cx="47853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963168"/>
            <a:ext cx="16383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171825"/>
            <a:ext cx="84486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33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066800"/>
            <a:ext cx="3124200" cy="73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69" y="3505200"/>
            <a:ext cx="7831264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3962400" y="2424684"/>
            <a:ext cx="12192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068669"/>
            <a:ext cx="3970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form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vi-VN" dirty="0" smtClean="0"/>
              <a:t>Xây </a:t>
            </a:r>
            <a:r>
              <a:rPr lang="vi-VN" dirty="0"/>
              <a:t>dựng form với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Tạo button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Button group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Dropdown menu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Button group</a:t>
            </a:r>
          </a:p>
          <a:p>
            <a:pPr lvl="1">
              <a:buFont typeface="Wingdings" pitchFamily="2" charset="2"/>
              <a:buChar char="&amp;"/>
            </a:pPr>
            <a:r>
              <a:rPr lang="vi-VN" dirty="0"/>
              <a:t>Button add-on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tabs</a:t>
            </a:r>
          </a:p>
          <a:p>
            <a:pPr>
              <a:buFont typeface="Wingdings" pitchFamily="2" charset="2"/>
              <a:buChar char="&amp;"/>
            </a:pPr>
            <a:r>
              <a:rPr lang="vi-VN" dirty="0" smtClean="0"/>
              <a:t>Modal </a:t>
            </a:r>
            <a:r>
              <a:rPr lang="vi-VN" dirty="0"/>
              <a:t>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981075"/>
            <a:ext cx="34956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3081884"/>
            <a:ext cx="6400798" cy="363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71602" y="3069692"/>
            <a:ext cx="6400798" cy="1817954"/>
          </a:xfrm>
          <a:prstGeom prst="rect">
            <a:avLst/>
          </a:prstGeom>
          <a:noFill/>
          <a:ln w="3175">
            <a:solidFill>
              <a:srgbClr val="FF5A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2" y="4924222"/>
            <a:ext cx="6400798" cy="1817954"/>
          </a:xfrm>
          <a:prstGeom prst="rect">
            <a:avLst/>
          </a:prstGeom>
          <a:noFill/>
          <a:ln w="3175">
            <a:solidFill>
              <a:srgbClr val="FF5A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143477" y="3794003"/>
            <a:ext cx="16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3300"/>
                </a:solidFill>
              </a:rPr>
              <a:t>Danh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sách</a:t>
            </a:r>
            <a:r>
              <a:rPr lang="en-US" b="1" dirty="0" smtClean="0">
                <a:solidFill>
                  <a:srgbClr val="FF3300"/>
                </a:solidFill>
              </a:rPr>
              <a:t> tabs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7213260" y="5648533"/>
            <a:ext cx="150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3300"/>
                </a:solidFill>
              </a:rPr>
              <a:t>Nội</a:t>
            </a:r>
            <a:r>
              <a:rPr lang="en-US" b="1" dirty="0" smtClean="0">
                <a:solidFill>
                  <a:srgbClr val="FF3300"/>
                </a:solidFill>
              </a:rPr>
              <a:t> dung tabs</a:t>
            </a:r>
            <a:endParaRPr lang="en-US" b="1" dirty="0">
              <a:solidFill>
                <a:srgbClr val="FF33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3886200"/>
            <a:ext cx="2895600" cy="1447800"/>
          </a:xfrm>
          <a:prstGeom prst="straightConnector1">
            <a:avLst/>
          </a:prstGeom>
          <a:ln w="3175">
            <a:solidFill>
              <a:srgbClr val="FF5A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4460075"/>
            <a:ext cx="1981200" cy="1447800"/>
          </a:xfrm>
          <a:prstGeom prst="straightConnector1">
            <a:avLst/>
          </a:prstGeom>
          <a:ln w="3175">
            <a:solidFill>
              <a:srgbClr val="FF5A3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16200000">
            <a:off x="4419601" y="2601468"/>
            <a:ext cx="30480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http://</a:t>
            </a:r>
            <a:r>
              <a:rPr lang="en-US" dirty="0" smtClean="0">
                <a:solidFill>
                  <a:srgbClr val="FF3300"/>
                </a:solidFill>
              </a:rPr>
              <a:t>getbootstrap.com/javascript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Tabs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slide </a:t>
            </a:r>
            <a:r>
              <a:rPr lang="en-US" dirty="0" err="1" smtClean="0"/>
              <a:t>trước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152650"/>
            <a:ext cx="82772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791200" y="4303776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3962400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3300"/>
                </a:solidFill>
              </a:rPr>
              <a:t>Chép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mã</a:t>
            </a:r>
            <a:r>
              <a:rPr lang="en-US" b="1" dirty="0" smtClean="0">
                <a:solidFill>
                  <a:srgbClr val="FF3300"/>
                </a:solidFill>
              </a:rPr>
              <a:t> Tabs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4876800"/>
            <a:ext cx="3469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tabs </a:t>
            </a:r>
            <a:r>
              <a:rPr lang="en-US" dirty="0" err="1" smtClean="0">
                <a:solidFill>
                  <a:schemeClr val="bg1"/>
                </a:solidFill>
              </a:rPr>
              <a:t>chứa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orm 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Bảng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4133"/>
            <a:ext cx="4210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37719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409700" y="2209800"/>
            <a:ext cx="2667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2209800"/>
            <a:ext cx="299085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257800" y="3443859"/>
            <a:ext cx="3429000" cy="612648"/>
          </a:xfrm>
          <a:prstGeom prst="wedgeRectCallout">
            <a:avLst>
              <a:gd name="adj1" fmla="val -64166"/>
              <a:gd name="adj2" fmla="val -11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.modal-header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5257800" y="4172712"/>
            <a:ext cx="3429000" cy="612648"/>
          </a:xfrm>
          <a:prstGeom prst="wedgeRectCallout">
            <a:avLst>
              <a:gd name="adj1" fmla="val -64166"/>
              <a:gd name="adj2" fmla="val -11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.modal-body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(form, </a:t>
            </a:r>
            <a:r>
              <a:rPr lang="en-US" dirty="0" err="1" smtClean="0"/>
              <a:t>bảng</a:t>
            </a:r>
            <a:r>
              <a:rPr lang="en-US" dirty="0" smtClean="0"/>
              <a:t>, video…)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5257800" y="4874514"/>
            <a:ext cx="3429000" cy="612648"/>
          </a:xfrm>
          <a:prstGeom prst="wedgeRectCallout">
            <a:avLst>
              <a:gd name="adj1" fmla="val -64166"/>
              <a:gd name="adj2" fmla="val -11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.modal-footer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981075"/>
            <a:ext cx="7553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7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err="1" smtClean="0"/>
              <a:t>Vào</a:t>
            </a: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smtClean="0"/>
              <a:t>getbootstrap.com/javascript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400300"/>
            <a:ext cx="88582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38800" y="32766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9369713">
            <a:off x="5364539" y="356872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hộp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thoại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hộp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chứa</a:t>
            </a:r>
            <a:r>
              <a:rPr lang="en-US" dirty="0" smtClean="0">
                <a:solidFill>
                  <a:schemeClr val="bg1"/>
                </a:solidFill>
              </a:rPr>
              <a:t> form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vi-VN" dirty="0"/>
              <a:t>Xây dựng form với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Tạo button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Button group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Dropdown menu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Button group</a:t>
            </a:r>
          </a:p>
          <a:p>
            <a:pPr lvl="1">
              <a:buFont typeface="Wingdings" pitchFamily="2" charset="2"/>
              <a:buChar char="þ"/>
            </a:pPr>
            <a:r>
              <a:rPr lang="vi-VN" dirty="0"/>
              <a:t>Button add-on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tabs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Modal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4" y="990600"/>
            <a:ext cx="8298360" cy="180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2" y="2181224"/>
            <a:ext cx="8304664" cy="26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4" y="3657600"/>
            <a:ext cx="8298360" cy="313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3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41" y="990600"/>
            <a:ext cx="37909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64" y="4876799"/>
            <a:ext cx="8298360" cy="180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1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019175"/>
            <a:ext cx="57816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" y="4876800"/>
            <a:ext cx="823949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715000" y="1676400"/>
            <a:ext cx="2981696" cy="1066800"/>
          </a:xfrm>
          <a:prstGeom prst="wedgeRoundRectCallout">
            <a:avLst>
              <a:gd name="adj1" fmla="val -45367"/>
              <a:gd name="adj2" fmla="val -860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highlight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197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dạng 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Bootstrap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CSS selector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</a:p>
          <a:p>
            <a:pPr lvl="2"/>
            <a:r>
              <a:rPr lang="en-US" i="1" dirty="0" err="1" smtClean="0"/>
              <a:t>Định</a:t>
            </a:r>
            <a:r>
              <a:rPr lang="en-US" i="1" dirty="0" smtClean="0"/>
              <a:t> </a:t>
            </a:r>
            <a:r>
              <a:rPr lang="en-US" i="1" dirty="0" err="1" smtClean="0"/>
              <a:t>dạng</a:t>
            </a:r>
            <a:r>
              <a:rPr lang="en-US" i="1" dirty="0" smtClean="0"/>
              <a:t> </a:t>
            </a:r>
            <a:r>
              <a:rPr lang="en-US" i="1" dirty="0" err="1" smtClean="0"/>
              <a:t>bảng</a:t>
            </a:r>
            <a:endParaRPr lang="en-US" i="1" dirty="0" smtClean="0"/>
          </a:p>
          <a:p>
            <a:pPr lvl="1"/>
            <a:r>
              <a:rPr lang="en-US" dirty="0" smtClean="0"/>
              <a:t>.</a:t>
            </a:r>
            <a:r>
              <a:rPr lang="en-US" b="1" dirty="0">
                <a:solidFill>
                  <a:srgbClr val="FF0000"/>
                </a:solidFill>
              </a:rPr>
              <a:t>table-hover</a:t>
            </a:r>
          </a:p>
          <a:p>
            <a:pPr lvl="2"/>
            <a:r>
              <a:rPr lang="en-US" sz="2100" i="1" dirty="0"/>
              <a:t>Highlight </a:t>
            </a:r>
            <a:r>
              <a:rPr lang="en-US" sz="2100" i="1" dirty="0" err="1"/>
              <a:t>hàng</a:t>
            </a:r>
            <a:r>
              <a:rPr lang="en-US" sz="2100" i="1" dirty="0"/>
              <a:t> </a:t>
            </a:r>
            <a:r>
              <a:rPr lang="en-US" sz="2100" i="1" dirty="0" err="1"/>
              <a:t>có</a:t>
            </a:r>
            <a:r>
              <a:rPr lang="en-US" sz="2100" i="1" dirty="0"/>
              <a:t> </a:t>
            </a:r>
            <a:r>
              <a:rPr lang="en-US" sz="2100" i="1" dirty="0" err="1"/>
              <a:t>chuột</a:t>
            </a:r>
            <a:endParaRPr lang="en-US" sz="2100" i="1" dirty="0"/>
          </a:p>
          <a:p>
            <a:pPr lvl="1"/>
            <a:r>
              <a:rPr lang="en-US" dirty="0" smtClean="0"/>
              <a:t>.</a:t>
            </a:r>
            <a:r>
              <a:rPr lang="en-US" b="1" dirty="0">
                <a:solidFill>
                  <a:srgbClr val="FF0000"/>
                </a:solidFill>
              </a:rPr>
              <a:t>table-bordered</a:t>
            </a:r>
          </a:p>
          <a:p>
            <a:pPr lvl="2"/>
            <a:r>
              <a:rPr lang="en-US" sz="2100" i="1" dirty="0" err="1"/>
              <a:t>Tạo</a:t>
            </a:r>
            <a:r>
              <a:rPr lang="en-US" sz="2100" i="1" dirty="0"/>
              <a:t> </a:t>
            </a:r>
            <a:r>
              <a:rPr lang="en-US" sz="2100" i="1" dirty="0" err="1"/>
              <a:t>đường</a:t>
            </a:r>
            <a:r>
              <a:rPr lang="en-US" sz="2100" i="1" dirty="0"/>
              <a:t> </a:t>
            </a:r>
            <a:r>
              <a:rPr lang="en-US" sz="2100" i="1" dirty="0" err="1"/>
              <a:t>kẻ</a:t>
            </a:r>
            <a:endParaRPr lang="en-US" sz="2100" i="1" dirty="0"/>
          </a:p>
          <a:p>
            <a:pPr lvl="1"/>
            <a:r>
              <a:rPr lang="en-US" dirty="0" smtClean="0"/>
              <a:t>.</a:t>
            </a:r>
            <a:r>
              <a:rPr lang="en-US" b="1" dirty="0">
                <a:solidFill>
                  <a:srgbClr val="FF0000"/>
                </a:solidFill>
              </a:rPr>
              <a:t>table-striped</a:t>
            </a:r>
          </a:p>
          <a:p>
            <a:pPr lvl="2"/>
            <a:r>
              <a:rPr lang="en-US" sz="2100" i="1" dirty="0" err="1"/>
              <a:t>Màu</a:t>
            </a:r>
            <a:r>
              <a:rPr lang="en-US" sz="2100" i="1" dirty="0"/>
              <a:t> </a:t>
            </a:r>
            <a:r>
              <a:rPr lang="en-US" sz="2100" i="1" dirty="0" err="1"/>
              <a:t>nền</a:t>
            </a:r>
            <a:r>
              <a:rPr lang="en-US" sz="2100" i="1" dirty="0"/>
              <a:t> </a:t>
            </a:r>
            <a:r>
              <a:rPr lang="en-US" sz="2100" i="1" dirty="0" err="1"/>
              <a:t>xen</a:t>
            </a:r>
            <a:r>
              <a:rPr lang="en-US" sz="2100" i="1" dirty="0"/>
              <a:t> </a:t>
            </a:r>
            <a:r>
              <a:rPr lang="en-US" sz="2100" i="1" dirty="0" err="1"/>
              <a:t>kẽ</a:t>
            </a:r>
            <a:r>
              <a:rPr lang="en-US" sz="2100" i="1" dirty="0"/>
              <a:t> </a:t>
            </a:r>
            <a:r>
              <a:rPr lang="en-US" sz="2100" i="1" dirty="0" err="1"/>
              <a:t>các</a:t>
            </a:r>
            <a:r>
              <a:rPr lang="en-US" sz="2100" i="1" dirty="0"/>
              <a:t> </a:t>
            </a:r>
            <a:r>
              <a:rPr lang="en-US" sz="2100" i="1" dirty="0" err="1"/>
              <a:t>hàng</a:t>
            </a:r>
            <a:r>
              <a:rPr lang="en-US" sz="2100" i="1" dirty="0"/>
              <a:t> </a:t>
            </a:r>
            <a:r>
              <a:rPr lang="en-US" sz="2100" i="1" dirty="0" err="1"/>
              <a:t>chẵn</a:t>
            </a:r>
            <a:r>
              <a:rPr lang="en-US" sz="2100" i="1" dirty="0"/>
              <a:t>, </a:t>
            </a:r>
            <a:r>
              <a:rPr lang="en-US" sz="2100" i="1" dirty="0" err="1"/>
              <a:t>lẻ</a:t>
            </a:r>
            <a:endParaRPr lang="en-US" sz="2100" i="1" dirty="0"/>
          </a:p>
          <a:p>
            <a:pPr lvl="1"/>
            <a:r>
              <a:rPr lang="en-US" dirty="0" smtClean="0"/>
              <a:t>.</a:t>
            </a:r>
            <a:r>
              <a:rPr lang="en-US" b="1" dirty="0">
                <a:solidFill>
                  <a:srgbClr val="FF0000"/>
                </a:solidFill>
              </a:rPr>
              <a:t>table-condensed</a:t>
            </a:r>
          </a:p>
          <a:p>
            <a:pPr lvl="2"/>
            <a:r>
              <a:rPr lang="en-US" sz="2100" i="1" dirty="0" err="1"/>
              <a:t>Giảm</a:t>
            </a:r>
            <a:r>
              <a:rPr lang="en-US" sz="2100" i="1" dirty="0"/>
              <a:t> </a:t>
            </a:r>
            <a:r>
              <a:rPr lang="en-US" sz="2100" i="1" dirty="0" err="1"/>
              <a:t>khoảng</a:t>
            </a:r>
            <a:r>
              <a:rPr lang="en-US" sz="2100" i="1" dirty="0"/>
              <a:t> </a:t>
            </a:r>
            <a:r>
              <a:rPr lang="en-US" sz="2100" i="1" dirty="0" err="1"/>
              <a:t>đệm</a:t>
            </a:r>
            <a:r>
              <a:rPr lang="en-US" sz="2100" i="1" dirty="0"/>
              <a:t> </a:t>
            </a:r>
            <a:r>
              <a:rPr lang="en-US" sz="2100" i="1" dirty="0" err="1"/>
              <a:t>các</a:t>
            </a:r>
            <a:r>
              <a:rPr lang="en-US" sz="2100" i="1" dirty="0"/>
              <a:t> ô </a:t>
            </a:r>
            <a:r>
              <a:rPr lang="en-US" sz="2100" i="1" dirty="0" err="1"/>
              <a:t>trong</a:t>
            </a:r>
            <a:r>
              <a:rPr lang="en-US" sz="2100" i="1" dirty="0"/>
              <a:t> </a:t>
            </a:r>
            <a:r>
              <a:rPr lang="en-US" sz="2100" i="1" dirty="0" err="1"/>
              <a:t>bảng</a:t>
            </a:r>
            <a:endParaRPr lang="en-US" sz="2100" i="1" dirty="0"/>
          </a:p>
          <a:p>
            <a:pPr lvl="1"/>
            <a:r>
              <a:rPr lang="en-US" dirty="0" smtClean="0"/>
              <a:t>.</a:t>
            </a:r>
            <a:r>
              <a:rPr lang="en-US" b="1" dirty="0">
                <a:solidFill>
                  <a:srgbClr val="FF0000"/>
                </a:solidFill>
              </a:rPr>
              <a:t>table-responsive</a:t>
            </a:r>
          </a:p>
          <a:p>
            <a:pPr lvl="2"/>
            <a:r>
              <a:rPr lang="en-US" sz="2100" i="1" dirty="0" err="1"/>
              <a:t>Tương</a:t>
            </a:r>
            <a:r>
              <a:rPr lang="en-US" sz="2100" i="1" dirty="0"/>
              <a:t> </a:t>
            </a:r>
            <a:r>
              <a:rPr lang="en-US" sz="2100" i="1" dirty="0" err="1"/>
              <a:t>thích</a:t>
            </a:r>
            <a:r>
              <a:rPr lang="en-US" sz="2100" i="1" dirty="0"/>
              <a:t> </a:t>
            </a:r>
            <a:r>
              <a:rPr lang="en-US" sz="2100" i="1" dirty="0" err="1"/>
              <a:t>với</a:t>
            </a:r>
            <a:r>
              <a:rPr lang="en-US" sz="2100" i="1" dirty="0"/>
              <a:t> </a:t>
            </a:r>
            <a:r>
              <a:rPr lang="en-US" sz="2100" i="1" dirty="0" err="1"/>
              <a:t>nhiều</a:t>
            </a:r>
            <a:r>
              <a:rPr lang="en-US" sz="2100" i="1" dirty="0"/>
              <a:t> </a:t>
            </a:r>
            <a:r>
              <a:rPr lang="en-US" sz="2100" i="1" dirty="0" err="1"/>
              <a:t>loại</a:t>
            </a:r>
            <a:r>
              <a:rPr lang="en-US" sz="2100" i="1" dirty="0"/>
              <a:t> </a:t>
            </a:r>
            <a:r>
              <a:rPr lang="en-US" sz="2100" i="1" dirty="0" err="1"/>
              <a:t>thiết</a:t>
            </a:r>
            <a:r>
              <a:rPr lang="en-US" sz="2100" i="1" dirty="0"/>
              <a:t> </a:t>
            </a:r>
            <a:r>
              <a:rPr lang="en-US" sz="2100" i="1" dirty="0" err="1"/>
              <a:t>bị</a:t>
            </a:r>
            <a:endParaRPr lang="en-US" sz="21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striped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75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&lt;table class="table table-bordered </a:t>
            </a:r>
            <a:r>
              <a:rPr lang="en-US" b="1" dirty="0">
                <a:solidFill>
                  <a:srgbClr val="FF0000"/>
                </a:solidFill>
              </a:rPr>
              <a:t>table-striped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599"/>
            <a:ext cx="8229600" cy="30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3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9422</TotalTime>
  <Words>604</Words>
  <Application>Microsoft Office PowerPoint</Application>
  <PresentationFormat>On-screen Show (4:3)</PresentationFormat>
  <Paragraphs>131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Custom Design</vt:lpstr>
      <vt:lpstr>PowerPoint Presentation</vt:lpstr>
      <vt:lpstr>Mục tiêu</vt:lpstr>
      <vt:lpstr>Mục tiêu</vt:lpstr>
      <vt:lpstr>Giới thiệu bảng</vt:lpstr>
      <vt:lpstr>Định dạng bảng</vt:lpstr>
      <vt:lpstr>Định dạng bảng</vt:lpstr>
      <vt:lpstr>PowerPoint Presentation</vt:lpstr>
      <vt:lpstr>Định dạng bảng</vt:lpstr>
      <vt:lpstr>Ví dụ bảng striped</vt:lpstr>
      <vt:lpstr>Kết hợp bảng với panel</vt:lpstr>
      <vt:lpstr>PowerPoint Presentation</vt:lpstr>
      <vt:lpstr>Giới thiệu form</vt:lpstr>
      <vt:lpstr>Form đứng</vt:lpstr>
      <vt:lpstr>PowerPoint Presentation</vt:lpstr>
      <vt:lpstr>Form ngang (.form-horizontal)</vt:lpstr>
      <vt:lpstr>Mã HTML form ngang</vt:lpstr>
      <vt:lpstr>Form trên một hàng (.form-inline)</vt:lpstr>
      <vt:lpstr>PowerPoint Presentation</vt:lpstr>
      <vt:lpstr>Nhóm điều khiển (.input-group)</vt:lpstr>
      <vt:lpstr>Kèm biểu tượng vào .form-control</vt:lpstr>
      <vt:lpstr>Trạng thái .form-control</vt:lpstr>
      <vt:lpstr>Button</vt:lpstr>
      <vt:lpstr>Dropdown button</vt:lpstr>
      <vt:lpstr>Dropdown button</vt:lpstr>
      <vt:lpstr>Button group</vt:lpstr>
      <vt:lpstr>Nhóm button ngang</vt:lpstr>
      <vt:lpstr>Nhóm button đứng</vt:lpstr>
      <vt:lpstr>Thanh công cụ</vt:lpstr>
      <vt:lpstr>PowerPoint Presentation</vt:lpstr>
      <vt:lpstr>Tabs</vt:lpstr>
      <vt:lpstr>Lấy mã Tabs</vt:lpstr>
      <vt:lpstr>PowerPoint Presentation</vt:lpstr>
      <vt:lpstr>Hộp thoại modal</vt:lpstr>
      <vt:lpstr>Mã hộp thoại</vt:lpstr>
      <vt:lpstr>Lấy mã hộp thoại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1443</cp:revision>
  <dcterms:created xsi:type="dcterms:W3CDTF">2013-04-23T08:05:33Z</dcterms:created>
  <dcterms:modified xsi:type="dcterms:W3CDTF">2017-03-15T07:45:12Z</dcterms:modified>
</cp:coreProperties>
</file>