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40"/>
  </p:notesMasterIdLst>
  <p:sldIdLst>
    <p:sldId id="541" r:id="rId2"/>
    <p:sldId id="562" r:id="rId3"/>
    <p:sldId id="640" r:id="rId4"/>
    <p:sldId id="638" r:id="rId5"/>
    <p:sldId id="639" r:id="rId6"/>
    <p:sldId id="644" r:id="rId7"/>
    <p:sldId id="669" r:id="rId8"/>
    <p:sldId id="670" r:id="rId9"/>
    <p:sldId id="674" r:id="rId10"/>
    <p:sldId id="637" r:id="rId11"/>
    <p:sldId id="642" r:id="rId12"/>
    <p:sldId id="646" r:id="rId13"/>
    <p:sldId id="645" r:id="rId14"/>
    <p:sldId id="643" r:id="rId15"/>
    <p:sldId id="648" r:id="rId16"/>
    <p:sldId id="647" r:id="rId17"/>
    <p:sldId id="649" r:id="rId18"/>
    <p:sldId id="650" r:id="rId19"/>
    <p:sldId id="651" r:id="rId20"/>
    <p:sldId id="672" r:id="rId21"/>
    <p:sldId id="652" r:id="rId22"/>
    <p:sldId id="653" r:id="rId23"/>
    <p:sldId id="654" r:id="rId24"/>
    <p:sldId id="655" r:id="rId25"/>
    <p:sldId id="656" r:id="rId26"/>
    <p:sldId id="657" r:id="rId27"/>
    <p:sldId id="661" r:id="rId28"/>
    <p:sldId id="662" r:id="rId29"/>
    <p:sldId id="671" r:id="rId30"/>
    <p:sldId id="660" r:id="rId31"/>
    <p:sldId id="667" r:id="rId32"/>
    <p:sldId id="663" r:id="rId33"/>
    <p:sldId id="664" r:id="rId34"/>
    <p:sldId id="665" r:id="rId35"/>
    <p:sldId id="666" r:id="rId36"/>
    <p:sldId id="673" r:id="rId37"/>
    <p:sldId id="486" r:id="rId38"/>
    <p:sldId id="629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5A33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8434" autoAdjust="0"/>
  </p:normalViewPr>
  <p:slideViewPr>
    <p:cSldViewPr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/jquery.min.js"&gt;&lt;/script&gt;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&lt;link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/bootstrap.min.css"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class="container"&gt;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&lt;label&gt;Username&lt;/label&gt;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user.username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&lt;label&gt;Password&lt;/label&gt;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type="password"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&lt;button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-click="login()" class="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-default"&gt;Login&lt;/button&gt;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scope.login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scope.user.username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scope.user.password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80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="//ajax.googleapis.com/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/1.3.2/angular.min.js"&gt;&lt;/script&gt;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-model="name"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-model-options="{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updateOn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'blur'}"&gt;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&lt;div&gt;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{{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}}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$scope.name = "Võ Thị </a:t>
            </a:r>
            <a:r>
              <a:rPr lang="en-US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Sáu</a:t>
            </a:r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/jquery.min.js"&gt;&lt;/script&gt;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&lt;link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/bootstrap.min.css"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class="container"&gt;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&lt;label&gt;Username&lt;/label&gt;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user.username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&lt;label&gt;Password&lt;/label&gt;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type="password"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class="checkbox"&gt;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user.remember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type="checkbox"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Remember me?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&lt;button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-click="login()" class="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-default"&gt;Login&lt;/button&gt;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scope.login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scope.user.remember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76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/jquery.min.js"&gt;&lt;/script&gt;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&lt;link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href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/bootstrap.min.css"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stylesheet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/&gt;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class="container"&gt;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&lt;label&gt;Username&lt;/label&gt;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user.username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&lt;label&gt;Password&lt;/label&gt;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&lt;input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user.password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type="password" class="form-control"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class="checkbox"&gt;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&lt;label&gt;Remember me?&lt;/label&gt;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&lt;input name="remember"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user.remember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value="Yes" type="radio"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Yes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&lt;input name="remember"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user.remember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value="No" type="radio"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No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&lt;div class="form-group"&gt;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&lt;button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-click="login()" class="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btn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-default"&gt;Login&lt;/button&gt;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function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($scope)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scope.login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function ()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alert($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scope.user.remember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31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name="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&lt;input name="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fullname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required&gt;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&lt;span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-hide="frmUser.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txtName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.$valid"&gt;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Vui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lòng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&lt;/span&gt;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&lt;label&gt;Email&lt;/label&gt;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&lt;input name="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txtEmail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-model="email" type="email"&gt;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&lt;span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-hide="frmUser.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txtEmail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.$valid"&gt;Email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&lt;/span&gt;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 ng-show="frmUser.$valid"&gt;Chúc mừng bạn đã nhập đúng &lt;/h3&gt;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56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="../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&lt;style&gt;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input.ng-invalid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background-color: red;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form.ng-pristine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background-color: yellow;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&lt;/style&gt;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name="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frmUser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&lt;label&gt;Email&lt;/label&gt;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&lt;input name="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txtEmail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-model="email" type="email" required&gt;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&lt;span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-hide="frmUser.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txtEmail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.$valid"&gt;Email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lệ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&lt;/span&gt;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&lt;h3 ng-show="frmUser.$valid"&gt;Chúc mừng bạn đã nhập đúng &lt;/h3&gt;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84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&lt;!DOCTYPE html&gt;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&lt;html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xmlns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="http://www.w3.org/1999/xhtml"&gt;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&lt;title&gt;&lt;/title&gt;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="https://ajax.googleapis.com/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ajax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/libs/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/1.4.8/angular.min.js"&gt;&lt;/script&gt;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&lt;/head&gt;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&lt;div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-app="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-controller="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&lt;form name="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myForm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&lt;label&gt;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&lt;/label&gt;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&lt;input name="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myPrime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-model="prime" prime-number /&gt;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&lt;span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-show="myForm.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myPrime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.$invalid"&gt;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Không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phải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nguyên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&lt;/span&gt;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&lt;/form&gt;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&lt;/div&gt;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app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angular.module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myApp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[]);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app.directive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primeNumber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 function ()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return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require: "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ngModel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link: function (scope, element,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function validate(value) {</a:t>
            </a:r>
          </a:p>
          <a:p>
            <a:r>
              <a:rPr lang="nn-NO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for (var i = 2; i &lt; parseInt(value) ; i++)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if (value % i == 0)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setValidity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false);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return value;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setValidity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charE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true);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return value;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.$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parsers.push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(validate);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app.controller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('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myCtrl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', function ($scope)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});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&lt;/script&gt;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&lt;/body&gt;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&lt;/html&gt;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82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3525" cy="686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4953000"/>
            <a:ext cx="50292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4072149" y="4397514"/>
            <a:ext cx="42909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Front-End Frameworks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187952" y="4953000"/>
            <a:ext cx="4727448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bootstrap logo"/>
          <p:cNvSpPr>
            <a:spLocks noChangeAspect="1" noChangeArrowheads="1"/>
          </p:cNvSpPr>
          <p:nvPr userDrawn="1"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612775" y="2286000"/>
            <a:ext cx="2740025" cy="257466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50939"/>
            <a:ext cx="2346198" cy="10828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17" y="3668778"/>
            <a:ext cx="2011299" cy="53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-1447800" y="618807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C0512-7E02-4E40-BD9C-21FAB99329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533400" y="835152"/>
            <a:ext cx="81534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52600" y="198438"/>
            <a:ext cx="70866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295400" y="1066800"/>
            <a:ext cx="77724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953000" y="1828800"/>
            <a:ext cx="40386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371600" y="617220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209800" y="274638"/>
            <a:ext cx="6477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28600"/>
            <a:ext cx="16002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8719"/>
            <a:ext cx="1524000" cy="46181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4000" y="2551017"/>
            <a:ext cx="64008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2799530" y="2575401"/>
            <a:ext cx="3426068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1926464" y="609600"/>
            <a:ext cx="544347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3077919" y="3124200"/>
            <a:ext cx="3551481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>
                <a:solidFill>
                  <a:schemeClr val="bg1"/>
                </a:solidFill>
              </a:rPr>
              <a:t>DEM</a:t>
            </a:r>
            <a:r>
              <a:rPr lang="en-US" sz="11500" b="1" dirty="0">
                <a:solidFill>
                  <a:schemeClr val="bg1"/>
                </a:solidFill>
              </a:rPr>
              <a:t>O</a:t>
            </a:r>
          </a:p>
          <a:p>
            <a:endParaRPr lang="en-US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2564" y="3568725"/>
            <a:ext cx="2616710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67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slideLayout" Target="../slideLayouts/slideLayout2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notesSlide" Target="../notesSlides/notesSlide9.xml"/><Relationship Id="rId9" Type="http://schemas.microsoft.com/office/2007/relationships/hdphoto" Target="../media/hdphoto5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/>
              <a:t> 6: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form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checkbox </a:t>
            </a:r>
            <a:r>
              <a:rPr lang="en-US" dirty="0" err="1"/>
              <a:t>và</a:t>
            </a:r>
            <a:r>
              <a:rPr lang="en-US" dirty="0"/>
              <a:t> radio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Với</a:t>
            </a:r>
            <a:r>
              <a:rPr lang="en-US" dirty="0"/>
              <a:t> checkbox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-model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checkbox </a:t>
            </a:r>
            <a:r>
              <a:rPr lang="en-US" dirty="0" err="1"/>
              <a:t>vào</a:t>
            </a:r>
            <a:r>
              <a:rPr lang="en-US" dirty="0"/>
              <a:t> $scope</a:t>
            </a:r>
          </a:p>
          <a:p>
            <a:pPr marL="457200" lvl="1" indent="0">
              <a:buNone/>
            </a:pPr>
            <a:r>
              <a:rPr lang="da-DK" dirty="0"/>
              <a:t>&lt;input type="checkbox" </a:t>
            </a:r>
            <a:r>
              <a:rPr lang="da-DK" dirty="0">
                <a:solidFill>
                  <a:srgbClr val="FF0000"/>
                </a:solidFill>
              </a:rPr>
              <a:t>ng-model</a:t>
            </a:r>
            <a:r>
              <a:rPr lang="da-DK" dirty="0"/>
              <a:t>="gender" /&gt;</a:t>
            </a:r>
          </a:p>
          <a:p>
            <a:pPr marL="457200" lvl="1" indent="0">
              <a:buNone/>
            </a:pPr>
            <a:r>
              <a:rPr lang="da-DK" i="1" dirty="0">
                <a:solidFill>
                  <a:srgbClr val="0000FF"/>
                </a:solidFill>
              </a:rPr>
              <a:t>$scope.gender sẽ có giá trị true (nếu có chọn) hoặc false nếu không chọn</a:t>
            </a:r>
          </a:p>
          <a:p>
            <a:r>
              <a:rPr lang="da-DK" dirty="0"/>
              <a:t>Với radio thị chỉ </a:t>
            </a:r>
            <a:r>
              <a:rPr lang="en-US" dirty="0" err="1"/>
              <a:t>ng</a:t>
            </a:r>
            <a:r>
              <a:rPr lang="en-US" dirty="0"/>
              <a:t>-model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radio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$scope</a:t>
            </a:r>
          </a:p>
          <a:p>
            <a:pPr marL="457200" lvl="1" indent="0">
              <a:buNone/>
            </a:pPr>
            <a:r>
              <a:rPr lang="en-US" dirty="0"/>
              <a:t>&lt;input type="radio" value="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" 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-model</a:t>
            </a:r>
            <a:r>
              <a:rPr lang="en-US" dirty="0"/>
              <a:t>="gender" /&gt;</a:t>
            </a:r>
          </a:p>
          <a:p>
            <a:pPr marL="457200" lvl="1" indent="0">
              <a:buNone/>
            </a:pPr>
            <a:r>
              <a:rPr lang="en-US" dirty="0"/>
              <a:t>&lt;input type="radio" value="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" 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-model</a:t>
            </a:r>
            <a:r>
              <a:rPr lang="en-US" dirty="0"/>
              <a:t>="gender" /&gt;</a:t>
            </a:r>
          </a:p>
          <a:p>
            <a:pPr marL="457200" lvl="1" indent="0">
              <a:buNone/>
            </a:pPr>
            <a:r>
              <a:rPr lang="da-DK" i="1" dirty="0">
                <a:solidFill>
                  <a:srgbClr val="0000FF"/>
                </a:solidFill>
              </a:rPr>
              <a:t>$scope.gender sẽ có giá trị 1 hoặc 2 tùy thuộc vào radio nào được chọn</a:t>
            </a:r>
          </a:p>
          <a:p>
            <a:r>
              <a:rPr lang="da-DK" sz="3200" dirty="0"/>
              <a:t>Chỉ thị </a:t>
            </a:r>
            <a:r>
              <a:rPr lang="da-DK" sz="3200" b="1" dirty="0"/>
              <a:t>ng-checked</a:t>
            </a:r>
            <a:r>
              <a:rPr lang="da-DK" sz="3200" dirty="0"/>
              <a:t>=”expr” sẽ chọn radio hay không tùy vào giá trị của biểu thức expr</a:t>
            </a:r>
          </a:p>
        </p:txBody>
      </p:sp>
    </p:spTree>
    <p:extLst>
      <p:ext uri="{BB962C8B-B14F-4D97-AF65-F5344CB8AC3E}">
        <p14:creationId xmlns:p14="http://schemas.microsoft.com/office/powerpoint/2010/main" val="115295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05150"/>
            <a:ext cx="3562350" cy="2152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345668"/>
            <a:ext cx="249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Đọc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thuộc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tính</a:t>
            </a:r>
            <a:r>
              <a:rPr lang="en-US" dirty="0">
                <a:solidFill>
                  <a:schemeClr val="bg1"/>
                </a:solidFill>
              </a:rPr>
              <a:t> checkbox</a:t>
            </a:r>
          </a:p>
        </p:txBody>
      </p:sp>
    </p:spTree>
    <p:extLst>
      <p:ext uri="{BB962C8B-B14F-4D97-AF65-F5344CB8AC3E}">
        <p14:creationId xmlns:p14="http://schemas.microsoft.com/office/powerpoint/2010/main" val="12913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257800"/>
            <a:ext cx="2738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Đọc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giá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trị</a:t>
            </a:r>
            <a:r>
              <a:rPr lang="en-US" dirty="0">
                <a:solidFill>
                  <a:schemeClr val="bg1"/>
                </a:solidFill>
              </a:rPr>
              <a:t> radio </a:t>
            </a:r>
            <a:r>
              <a:rPr lang="en-US" dirty="0" err="1">
                <a:solidFill>
                  <a:schemeClr val="bg1"/>
                </a:solidFill>
              </a:rPr>
              <a:t>được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chọn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08" y="2724150"/>
            <a:ext cx="3619500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19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-checked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752600"/>
          </a:xfrm>
        </p:spPr>
        <p:txBody>
          <a:bodyPr>
            <a:normAutofit/>
          </a:bodyPr>
          <a:lstStyle/>
          <a:p>
            <a:r>
              <a:rPr lang="da-DK" sz="3200" dirty="0"/>
              <a:t>Chỉ thị </a:t>
            </a:r>
            <a:r>
              <a:rPr lang="da-DK" sz="3200" b="1" dirty="0"/>
              <a:t>ng-checked</a:t>
            </a:r>
            <a:r>
              <a:rPr lang="da-DK" sz="3200" dirty="0"/>
              <a:t>=”expr” sẽ chọn radio/checkbox nếu giá trị của biểu thức expr là true, ngược lại sẽ bỏ chọn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95750"/>
            <a:ext cx="5524500" cy="245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7" y="2895600"/>
            <a:ext cx="48482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Up Arrow 3"/>
          <p:cNvSpPr/>
          <p:nvPr/>
        </p:nvSpPr>
        <p:spPr>
          <a:xfrm>
            <a:off x="4043934" y="3381375"/>
            <a:ext cx="484632" cy="489204"/>
          </a:xfrm>
          <a:prstGeom prst="up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dropdown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24200"/>
            <a:ext cx="8229600" cy="2743200"/>
          </a:xfrm>
        </p:spPr>
        <p:txBody>
          <a:bodyPr/>
          <a:lstStyle/>
          <a:p>
            <a:r>
              <a:rPr lang="en-US" dirty="0" err="1"/>
              <a:t>DropdownList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$scope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-model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$scope</a:t>
            </a:r>
          </a:p>
          <a:p>
            <a:pPr lvl="1"/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-options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-repeat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dropdown list.</a:t>
            </a:r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931" y="1066800"/>
            <a:ext cx="4324738" cy="196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59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dropdown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609600"/>
          </a:xfrm>
        </p:spPr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-repeat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1828800"/>
            <a:ext cx="680085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ine Callout 1 3"/>
          <p:cNvSpPr/>
          <p:nvPr/>
        </p:nvSpPr>
        <p:spPr>
          <a:xfrm>
            <a:off x="4230624" y="3790188"/>
            <a:ext cx="914400" cy="400050"/>
          </a:xfrm>
          <a:prstGeom prst="borderCallout1">
            <a:avLst>
              <a:gd name="adj1" fmla="val -11726"/>
              <a:gd name="adj2" fmla="val 55667"/>
              <a:gd name="adj3" fmla="val -125214"/>
              <a:gd name="adj4" fmla="val 31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value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6629400" y="3390900"/>
            <a:ext cx="914400" cy="400050"/>
          </a:xfrm>
          <a:prstGeom prst="borderCallout1">
            <a:avLst>
              <a:gd name="adj1" fmla="val 18750"/>
              <a:gd name="adj2" fmla="val -8333"/>
              <a:gd name="adj3" fmla="val -33786"/>
              <a:gd name="adj4" fmla="val -11566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11607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dropdown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3000"/>
            <a:ext cx="822960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-options</a:t>
            </a:r>
            <a:r>
              <a:rPr lang="en-US" dirty="0"/>
              <a:t>=“</a:t>
            </a:r>
            <a:r>
              <a:rPr lang="en-US" b="1" i="1" dirty="0"/>
              <a:t>label</a:t>
            </a:r>
            <a:r>
              <a:rPr lang="en-US" dirty="0"/>
              <a:t> for </a:t>
            </a:r>
            <a:r>
              <a:rPr lang="en-US" b="1" i="1" dirty="0"/>
              <a:t>value</a:t>
            </a:r>
            <a:r>
              <a:rPr lang="en-US" dirty="0"/>
              <a:t> in array”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thẻ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&lt;option value=“</a:t>
            </a:r>
            <a:r>
              <a:rPr lang="en-US" b="1" i="1" dirty="0"/>
              <a:t>value</a:t>
            </a:r>
            <a:r>
              <a:rPr lang="en-US" dirty="0"/>
              <a:t>”&gt;</a:t>
            </a:r>
            <a:r>
              <a:rPr lang="en-US" b="1" i="1" dirty="0"/>
              <a:t>label</a:t>
            </a:r>
            <a:r>
              <a:rPr lang="en-US" dirty="0"/>
              <a:t>&lt;/option&gt;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38225"/>
            <a:ext cx="6810375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84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-repeat &amp; </a:t>
            </a:r>
            <a:r>
              <a:rPr lang="en-US" dirty="0" err="1"/>
              <a:t>ng</a:t>
            </a:r>
            <a:r>
              <a:rPr lang="en-US" dirty="0"/>
              <a:t>-options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1600200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-repeat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-options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-repeat</a:t>
            </a:r>
            <a:r>
              <a:rPr lang="en-US" dirty="0"/>
              <a:t> value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option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text</a:t>
            </a:r>
          </a:p>
          <a:p>
            <a:pPr lvl="1"/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-options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, </a:t>
            </a:r>
            <a:r>
              <a:rPr lang="en-US" dirty="0" err="1"/>
              <a:t>mảng</a:t>
            </a:r>
            <a:r>
              <a:rPr lang="en-US" dirty="0"/>
              <a:t>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-447676" y="4032766"/>
            <a:ext cx="4086225" cy="981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563" y="2743200"/>
            <a:ext cx="5248275" cy="77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907518"/>
            <a:ext cx="54102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50875" y="6107668"/>
            <a:ext cx="2699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  <a:r>
              <a:rPr lang="en-US" sz="2400" dirty="0" err="1"/>
              <a:t>scope.country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id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1152" y="3542228"/>
            <a:ext cx="325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$</a:t>
            </a:r>
            <a:r>
              <a:rPr lang="en-US" sz="2400" dirty="0" err="1"/>
              <a:t>scope.country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object</a:t>
            </a:r>
          </a:p>
        </p:txBody>
      </p:sp>
      <p:cxnSp>
        <p:nvCxnSpPr>
          <p:cNvPr id="6" name="Elbow Connector 5"/>
          <p:cNvCxnSpPr>
            <a:stCxn id="8194" idx="2"/>
            <a:endCxn id="8195" idx="1"/>
          </p:cNvCxnSpPr>
          <p:nvPr/>
        </p:nvCxnSpPr>
        <p:spPr>
          <a:xfrm flipV="1">
            <a:off x="2085974" y="3128963"/>
            <a:ext cx="890589" cy="1394340"/>
          </a:xfrm>
          <a:prstGeom prst="bentConnector5">
            <a:avLst>
              <a:gd name="adj1" fmla="val 25668"/>
              <a:gd name="adj2" fmla="val 100100"/>
              <a:gd name="adj3" fmla="val 7433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8194" idx="2"/>
            <a:endCxn id="8196" idx="1"/>
          </p:cNvCxnSpPr>
          <p:nvPr/>
        </p:nvCxnSpPr>
        <p:spPr>
          <a:xfrm>
            <a:off x="2085974" y="4523303"/>
            <a:ext cx="809626" cy="984290"/>
          </a:xfrm>
          <a:prstGeom prst="bentConnector5">
            <a:avLst>
              <a:gd name="adj1" fmla="val 28235"/>
              <a:gd name="adj2" fmla="val 99961"/>
              <a:gd name="adj3" fmla="val 7176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9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dropdown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-options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object </a:t>
            </a:r>
            <a:r>
              <a:rPr lang="en-US" dirty="0" err="1"/>
              <a:t>vào</a:t>
            </a:r>
            <a:r>
              <a:rPr lang="en-US" dirty="0"/>
              <a:t> dropdown list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5029200"/>
            <a:ext cx="2914650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958" y="2152650"/>
            <a:ext cx="3670936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86200"/>
            <a:ext cx="49720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9218" idx="0"/>
            <a:endCxn id="9220" idx="2"/>
          </p:cNvCxnSpPr>
          <p:nvPr/>
        </p:nvCxnSpPr>
        <p:spPr>
          <a:xfrm flipV="1">
            <a:off x="3400425" y="4381500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9220" idx="0"/>
            <a:endCxn id="9219" idx="2"/>
          </p:cNvCxnSpPr>
          <p:nvPr/>
        </p:nvCxnSpPr>
        <p:spPr>
          <a:xfrm flipV="1">
            <a:off x="3400425" y="3048000"/>
            <a:ext cx="1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6019800" y="3276600"/>
            <a:ext cx="2667000" cy="2819400"/>
          </a:xfrm>
          <a:prstGeom prst="foldedCorner">
            <a:avLst>
              <a:gd name="adj" fmla="val 661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Ở </a:t>
            </a:r>
            <a:r>
              <a:rPr lang="en-US" sz="2000" dirty="0" err="1"/>
              <a:t>đây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X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Y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err="1"/>
              <a:t>ng</a:t>
            </a:r>
            <a:r>
              <a:rPr lang="en-US" sz="2000" dirty="0"/>
              <a:t>-model=“prop” </a:t>
            </a:r>
            <a:r>
              <a:rPr lang="en-US" sz="2000" dirty="0" err="1"/>
              <a:t>luôn</a:t>
            </a:r>
            <a:r>
              <a:rPr lang="en-US" sz="2000" dirty="0"/>
              <a:t> </a:t>
            </a:r>
            <a:r>
              <a:rPr lang="en-US" sz="2000" dirty="0" err="1"/>
              <a:t>luôn</a:t>
            </a:r>
            <a:r>
              <a:rPr lang="en-US" sz="2000" dirty="0"/>
              <a:t> </a:t>
            </a:r>
            <a:r>
              <a:rPr lang="en-US" sz="2000" dirty="0" err="1"/>
              <a:t>nhận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629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dropdown list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332" y="990600"/>
            <a:ext cx="2908936" cy="99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782" y="3493479"/>
            <a:ext cx="3312036" cy="298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333625"/>
            <a:ext cx="53340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Arrow Connector 4"/>
          <p:cNvCxnSpPr>
            <a:stCxn id="10243" idx="0"/>
            <a:endCxn id="10244" idx="2"/>
          </p:cNvCxnSpPr>
          <p:nvPr/>
        </p:nvCxnSpPr>
        <p:spPr>
          <a:xfrm flipV="1">
            <a:off x="3352800" y="3048000"/>
            <a:ext cx="0" cy="4454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244" idx="0"/>
            <a:endCxn id="10242" idx="2"/>
          </p:cNvCxnSpPr>
          <p:nvPr/>
        </p:nvCxnSpPr>
        <p:spPr>
          <a:xfrm flipV="1">
            <a:off x="3352800" y="1986812"/>
            <a:ext cx="0" cy="346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lded Corner 8"/>
          <p:cNvSpPr/>
          <p:nvPr/>
        </p:nvSpPr>
        <p:spPr>
          <a:xfrm>
            <a:off x="5008818" y="3352800"/>
            <a:ext cx="3677982" cy="1752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81600" y="3493478"/>
            <a:ext cx="3313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ng</a:t>
            </a:r>
            <a:r>
              <a:rPr lang="en-US" sz="2400" b="1" dirty="0"/>
              <a:t>-model </a:t>
            </a:r>
            <a:r>
              <a:rPr lang="en-US" sz="2400" b="1" dirty="0" err="1"/>
              <a:t>sẽ</a:t>
            </a:r>
            <a:r>
              <a:rPr lang="en-US" sz="2400" b="1" dirty="0"/>
              <a:t> </a:t>
            </a:r>
            <a:r>
              <a:rPr lang="en-US" sz="2400" b="1" dirty="0" err="1"/>
              <a:t>buộc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</a:t>
            </a:r>
            <a:r>
              <a:rPr lang="en-US" sz="2400" b="1" dirty="0" err="1"/>
              <a:t>trị</a:t>
            </a:r>
            <a:r>
              <a:rPr lang="en-US" sz="2400" b="1" dirty="0"/>
              <a:t> </a:t>
            </a:r>
          </a:p>
          <a:p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mục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chọn</a:t>
            </a:r>
            <a:r>
              <a:rPr lang="en-US" sz="2400" b="1" dirty="0"/>
              <a:t>,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</a:p>
          <a:p>
            <a:r>
              <a:rPr lang="en-US" sz="2400" b="1" dirty="0" err="1"/>
              <a:t>nghĩa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một</a:t>
            </a:r>
            <a:r>
              <a:rPr lang="en-US" sz="2400" b="1" dirty="0"/>
              <a:t> </a:t>
            </a:r>
            <a:r>
              <a:rPr lang="en-US" sz="2400" b="1" dirty="0" err="1"/>
              <a:t>đối</a:t>
            </a:r>
            <a:r>
              <a:rPr lang="en-US" sz="2400" b="1" dirty="0"/>
              <a:t> </a:t>
            </a:r>
            <a:r>
              <a:rPr lang="en-US" sz="2400" b="1" dirty="0" err="1"/>
              <a:t>tượng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3258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¤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form</a:t>
            </a:r>
          </a:p>
          <a:p>
            <a:pPr>
              <a:buFont typeface="Wingdings" pitchFamily="2" charset="2"/>
              <a:buChar char="¤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DropdownList</a:t>
            </a:r>
            <a:endParaRPr lang="en-US" dirty="0"/>
          </a:p>
          <a:p>
            <a:pPr>
              <a:buFont typeface="Wingdings" pitchFamily="2" charset="2"/>
              <a:buChar char="¤"/>
            </a:pP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89508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/>
              <a:t> 6 </a:t>
            </a:r>
            <a:r>
              <a:rPr lang="en-US" dirty="0"/>
              <a:t>(</a:t>
            </a:r>
            <a:r>
              <a:rPr lang="en-US" dirty="0" err="1"/>
              <a:t>Phần</a:t>
            </a:r>
            <a:r>
              <a:rPr lang="en-US" dirty="0"/>
              <a:t> 2)</a:t>
            </a:r>
          </a:p>
        </p:txBody>
      </p:sp>
    </p:spTree>
    <p:extLst>
      <p:ext uri="{BB962C8B-B14F-4D97-AF65-F5344CB8AC3E}">
        <p14:creationId xmlns:p14="http://schemas.microsoft.com/office/powerpoint/2010/main" val="1363037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rmAutofit/>
          </a:bodyPr>
          <a:lstStyle/>
          <a:p>
            <a:r>
              <a:rPr lang="en-US" dirty="0" err="1"/>
              <a:t>Trong</a:t>
            </a:r>
            <a:r>
              <a:rPr lang="en-US" dirty="0"/>
              <a:t> HTML 5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form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r>
              <a:rPr lang="en-US" dirty="0"/>
              <a:t>type=“email”</a:t>
            </a:r>
          </a:p>
          <a:p>
            <a:pPr lvl="1"/>
            <a:r>
              <a:rPr lang="en-US" dirty="0"/>
              <a:t>..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ánh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form</a:t>
            </a:r>
          </a:p>
          <a:p>
            <a:pPr lvl="1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hay </a:t>
            </a:r>
            <a:r>
              <a:rPr lang="en-US" dirty="0" err="1"/>
              <a:t>chưa</a:t>
            </a:r>
            <a:endParaRPr lang="en-US" dirty="0"/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hay </a:t>
            </a:r>
            <a:r>
              <a:rPr lang="en-US" dirty="0" err="1"/>
              <a:t>chưa</a:t>
            </a:r>
            <a:endParaRPr lang="en-US" dirty="0"/>
          </a:p>
          <a:p>
            <a:pPr lvl="1"/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mới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2587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qui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,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form.</a:t>
            </a:r>
          </a:p>
          <a:p>
            <a:r>
              <a:rPr lang="en-US" dirty="0" err="1"/>
              <a:t>Ngoài</a:t>
            </a:r>
            <a:r>
              <a:rPr lang="en-US" dirty="0"/>
              <a:t> qui </a:t>
            </a:r>
            <a:r>
              <a:rPr lang="en-US" dirty="0" err="1"/>
              <a:t>luật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class CSS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71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772025"/>
            <a:ext cx="28860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663" y="990600"/>
            <a:ext cx="692467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lded Corner 4"/>
          <p:cNvSpPr/>
          <p:nvPr/>
        </p:nvSpPr>
        <p:spPr>
          <a:xfrm>
            <a:off x="5524308" y="5105400"/>
            <a:ext cx="2919838" cy="12954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524308" y="5156537"/>
            <a:ext cx="29198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Nhập</a:t>
            </a:r>
            <a:r>
              <a:rPr lang="en-US" sz="2000" b="1" dirty="0"/>
              <a:t> </a:t>
            </a:r>
            <a:r>
              <a:rPr lang="en-US" sz="2000" b="1" dirty="0" err="1"/>
              <a:t>dữ</a:t>
            </a:r>
            <a:r>
              <a:rPr lang="en-US" sz="2000" b="1" dirty="0"/>
              <a:t> </a:t>
            </a:r>
            <a:r>
              <a:rPr lang="en-US" sz="2000" b="1" dirty="0" err="1"/>
              <a:t>liệu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</a:t>
            </a:r>
            <a:r>
              <a:rPr lang="en-US" sz="2000" b="1" dirty="0" err="1"/>
              <a:t>theo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dõi</a:t>
            </a:r>
            <a:r>
              <a:rPr lang="en-US" sz="2000" b="1" dirty="0"/>
              <a:t> </a:t>
            </a:r>
            <a:r>
              <a:rPr lang="en-US" sz="2000" b="1" dirty="0" err="1"/>
              <a:t>tình</a:t>
            </a:r>
            <a:r>
              <a:rPr lang="en-US" sz="2000" b="1" dirty="0"/>
              <a:t> </a:t>
            </a:r>
            <a:r>
              <a:rPr lang="en-US" sz="2000" b="1" dirty="0" err="1"/>
              <a:t>trạng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điều</a:t>
            </a:r>
            <a:r>
              <a:rPr lang="en-US" sz="2000" b="1" dirty="0"/>
              <a:t> </a:t>
            </a:r>
          </a:p>
          <a:p>
            <a:r>
              <a:rPr lang="en-US" sz="2000" b="1" dirty="0" err="1"/>
              <a:t>khiển</a:t>
            </a:r>
            <a:r>
              <a:rPr lang="en-US" sz="2000" b="1" dirty="0"/>
              <a:t> </a:t>
            </a:r>
            <a:r>
              <a:rPr lang="en-US" sz="2000" b="1" dirty="0" err="1"/>
              <a:t>và</a:t>
            </a:r>
            <a:r>
              <a:rPr lang="en-US" sz="2000" b="1" dirty="0"/>
              <a:t> form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3200400" y="5753100"/>
            <a:ext cx="2323908" cy="18398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>
            <a:off x="2895600" y="5753100"/>
            <a:ext cx="2628708" cy="367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1"/>
          </p:cNvCxnSpPr>
          <p:nvPr/>
        </p:nvCxnSpPr>
        <p:spPr>
          <a:xfrm flipH="1">
            <a:off x="4114800" y="5753100"/>
            <a:ext cx="1409508" cy="775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8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$valid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tên</a:t>
            </a:r>
            <a:r>
              <a:rPr lang="en-US" dirty="0"/>
              <a:t> form&gt;.&lt;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&gt;.$valid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frmUser.</a:t>
            </a:r>
            <a:r>
              <a:rPr lang="en-US" dirty="0" err="1"/>
              <a:t>txtName</a:t>
            </a:r>
            <a:r>
              <a:rPr lang="en-US" dirty="0"/>
              <a:t>.$valid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true</a:t>
            </a:r>
          </a:p>
          <a:p>
            <a:r>
              <a:rPr lang="en-US" dirty="0"/>
              <a:t>Form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form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hay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$valid </a:t>
            </a:r>
            <a:r>
              <a:rPr lang="en-US" dirty="0" err="1"/>
              <a:t>của</a:t>
            </a:r>
            <a:r>
              <a:rPr lang="en-US" dirty="0"/>
              <a:t> form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tên</a:t>
            </a:r>
            <a:r>
              <a:rPr lang="en-US" dirty="0"/>
              <a:t> form&gt;.$valid</a:t>
            </a:r>
          </a:p>
        </p:txBody>
      </p:sp>
    </p:spTree>
    <p:extLst>
      <p:ext uri="{BB962C8B-B14F-4D97-AF65-F5344CB8AC3E}">
        <p14:creationId xmlns:p14="http://schemas.microsoft.com/office/powerpoint/2010/main" val="137290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143000"/>
            <a:ext cx="8143875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17720"/>
            <a:ext cx="2495550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617720"/>
            <a:ext cx="26670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17720"/>
            <a:ext cx="24384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Elbow Connector 4"/>
          <p:cNvCxnSpPr>
            <a:stCxn id="2050" idx="2"/>
            <a:endCxn id="2052" idx="0"/>
          </p:cNvCxnSpPr>
          <p:nvPr/>
        </p:nvCxnSpPr>
        <p:spPr>
          <a:xfrm rot="5400000">
            <a:off x="2906078" y="2951797"/>
            <a:ext cx="617220" cy="271462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050" idx="2"/>
            <a:endCxn id="2054" idx="0"/>
          </p:cNvCxnSpPr>
          <p:nvPr/>
        </p:nvCxnSpPr>
        <p:spPr>
          <a:xfrm flipH="1">
            <a:off x="4572000" y="4000500"/>
            <a:ext cx="1" cy="617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stCxn id="2050" idx="2"/>
            <a:endCxn id="2053" idx="0"/>
          </p:cNvCxnSpPr>
          <p:nvPr/>
        </p:nvCxnSpPr>
        <p:spPr>
          <a:xfrm rot="16200000" flipH="1">
            <a:off x="5692140" y="2880360"/>
            <a:ext cx="617220" cy="2857499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94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66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</a:t>
            </a:r>
            <a:r>
              <a:rPr lang="en-US" dirty="0">
                <a:solidFill>
                  <a:schemeClr val="bg1"/>
                </a:solidFill>
              </a:rPr>
              <a:t> ở slide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977035"/>
              </p:ext>
            </p:extLst>
          </p:nvPr>
        </p:nvGraphicFramePr>
        <p:xfrm>
          <a:off x="457200" y="1066800"/>
          <a:ext cx="822960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Thuộc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tính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Ý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nghĩa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Ví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dụ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$untouched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C</a:t>
                      </a:r>
                      <a:r>
                        <a:rPr lang="vi-VN" sz="2800" dirty="0">
                          <a:latin typeface="+mj-lt"/>
                        </a:rPr>
                        <a:t>hưa tác động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j-lt"/>
                        </a:rPr>
                        <a:t>frm1.txt1.$untouched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$touched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Đ</a:t>
                      </a:r>
                      <a:r>
                        <a:rPr lang="vi-VN" sz="2800" dirty="0">
                          <a:latin typeface="+mj-lt"/>
                        </a:rPr>
                        <a:t>ã tác động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frm1.txt1.$touched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$pristine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C</a:t>
                      </a:r>
                      <a:r>
                        <a:rPr lang="vi-VN" sz="2800" dirty="0">
                          <a:latin typeface="+mj-lt"/>
                        </a:rPr>
                        <a:t>hưa có sửa chữa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frm1.txt1.$pristine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$dirty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Đ</a:t>
                      </a:r>
                      <a:r>
                        <a:rPr lang="vi-VN" sz="2800" dirty="0">
                          <a:latin typeface="+mj-lt"/>
                        </a:rPr>
                        <a:t>ã có sửa chữa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frm1.txt1.$dirty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$invalid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C</a:t>
                      </a:r>
                      <a:r>
                        <a:rPr lang="vi-VN" sz="2800" dirty="0">
                          <a:latin typeface="+mj-lt"/>
                        </a:rPr>
                        <a:t>hưa hợp lệ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frm1.txt1.$invalid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$valid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Đ</a:t>
                      </a:r>
                      <a:r>
                        <a:rPr lang="vi-VN" sz="2800" dirty="0">
                          <a:latin typeface="+mj-lt"/>
                        </a:rPr>
                        <a:t>ã hợp lệ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frm1.txt1.$valid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Folded Corner 6"/>
          <p:cNvSpPr/>
          <p:nvPr/>
        </p:nvSpPr>
        <p:spPr>
          <a:xfrm>
            <a:off x="1600200" y="4953000"/>
            <a:ext cx="6019800" cy="1600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5105400"/>
            <a:ext cx="56744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&lt;span ng-show=“</a:t>
            </a:r>
            <a:r>
              <a:rPr lang="en-US" sz="2400" b="1" dirty="0">
                <a:solidFill>
                  <a:schemeClr val="dk1"/>
                </a:solidFill>
              </a:rPr>
              <a:t>frmUser.</a:t>
            </a:r>
            <a:r>
              <a:rPr lang="en-US" sz="2400" b="1" dirty="0" err="1">
                <a:solidFill>
                  <a:schemeClr val="dk1"/>
                </a:solidFill>
              </a:rPr>
              <a:t>txtName</a:t>
            </a:r>
            <a:r>
              <a:rPr lang="en-US" sz="2400" b="1">
                <a:solidFill>
                  <a:schemeClr val="dk1"/>
                </a:solidFill>
              </a:rPr>
              <a:t>.$dirty</a:t>
            </a:r>
            <a:r>
              <a:rPr lang="en-US" sz="2400"/>
              <a:t>”&gt;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Bạn</a:t>
            </a:r>
            <a:r>
              <a:rPr lang="en-US" sz="2400" dirty="0"/>
              <a:t> đã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chữa</a:t>
            </a:r>
            <a:r>
              <a:rPr lang="en-US" sz="2400" dirty="0"/>
              <a:t> </a:t>
            </a:r>
            <a:r>
              <a:rPr lang="en-US" sz="2400" dirty="0" err="1"/>
              <a:t>họ</a:t>
            </a:r>
            <a:r>
              <a:rPr lang="en-US" sz="2400" dirty="0"/>
              <a:t> và tên</a:t>
            </a:r>
          </a:p>
          <a:p>
            <a:r>
              <a:rPr lang="en-US" sz="2400" dirty="0"/>
              <a:t>&lt;/span&gt;</a:t>
            </a:r>
          </a:p>
        </p:txBody>
      </p:sp>
    </p:spTree>
    <p:extLst>
      <p:ext uri="{BB962C8B-B14F-4D97-AF65-F5344CB8AC3E}">
        <p14:creationId xmlns:p14="http://schemas.microsoft.com/office/powerpoint/2010/main" val="102858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288528"/>
              </p:ext>
            </p:extLst>
          </p:nvPr>
        </p:nvGraphicFramePr>
        <p:xfrm>
          <a:off x="457200" y="1066800"/>
          <a:ext cx="8229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 err="1"/>
                        <a:t>Thuộc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tính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Ý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nghĩa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Ví</a:t>
                      </a:r>
                      <a:r>
                        <a:rPr lang="en-US" sz="2800" baseline="0" dirty="0"/>
                        <a:t> </a:t>
                      </a:r>
                      <a:r>
                        <a:rPr lang="en-US" sz="2800" baseline="0" dirty="0" err="1"/>
                        <a:t>dụ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$pristine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C</a:t>
                      </a:r>
                      <a:r>
                        <a:rPr lang="vi-VN" sz="2800" dirty="0">
                          <a:latin typeface="+mj-lt"/>
                        </a:rPr>
                        <a:t>hưa có sửa chữa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frm1.$pristine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$dirty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Đ</a:t>
                      </a:r>
                      <a:r>
                        <a:rPr lang="vi-VN" sz="2800" dirty="0">
                          <a:latin typeface="+mj-lt"/>
                        </a:rPr>
                        <a:t>ã có sửa chữa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frm1.$dirty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$invalid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C</a:t>
                      </a:r>
                      <a:r>
                        <a:rPr lang="vi-VN" sz="2800" dirty="0">
                          <a:latin typeface="+mj-lt"/>
                        </a:rPr>
                        <a:t>hưa hợp lệ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frm1.$invalid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$valid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+mj-lt"/>
                        </a:rPr>
                        <a:t>Đ</a:t>
                      </a:r>
                      <a:r>
                        <a:rPr lang="vi-VN" sz="2800" dirty="0">
                          <a:latin typeface="+mj-lt"/>
                        </a:rPr>
                        <a:t>ã hợp lệ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frm1.$valid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$submitted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+mj-lt"/>
                        </a:rPr>
                        <a:t>Đã</a:t>
                      </a:r>
                      <a:r>
                        <a:rPr lang="en-US" sz="2800" baseline="0" dirty="0">
                          <a:latin typeface="+mj-lt"/>
                        </a:rPr>
                        <a:t> </a:t>
                      </a:r>
                      <a:r>
                        <a:rPr lang="en-US" sz="2800" baseline="0" dirty="0" err="1">
                          <a:latin typeface="+mj-lt"/>
                        </a:rPr>
                        <a:t>gửi</a:t>
                      </a:r>
                      <a:r>
                        <a:rPr lang="en-US" sz="2800" baseline="0" dirty="0">
                          <a:latin typeface="+mj-lt"/>
                        </a:rPr>
                        <a:t> </a:t>
                      </a:r>
                      <a:r>
                        <a:rPr lang="en-US" sz="2800" baseline="0" dirty="0" err="1">
                          <a:latin typeface="+mj-lt"/>
                        </a:rPr>
                        <a:t>dữ</a:t>
                      </a:r>
                      <a:r>
                        <a:rPr lang="en-US" sz="2800" baseline="0" dirty="0">
                          <a:latin typeface="+mj-lt"/>
                        </a:rPr>
                        <a:t> </a:t>
                      </a:r>
                      <a:r>
                        <a:rPr lang="en-US" sz="2800" baseline="0" dirty="0" err="1">
                          <a:latin typeface="+mj-lt"/>
                        </a:rPr>
                        <a:t>liệu</a:t>
                      </a:r>
                      <a:endParaRPr lang="en-US" sz="28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frm1.$</a:t>
                      </a:r>
                      <a:r>
                        <a:rPr lang="en-US" sz="2800" dirty="0"/>
                        <a:t>submitted</a:t>
                      </a:r>
                      <a:endParaRPr lang="en-US" sz="2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olded Corner 6"/>
          <p:cNvSpPr/>
          <p:nvPr/>
        </p:nvSpPr>
        <p:spPr>
          <a:xfrm>
            <a:off x="1600200" y="4953000"/>
            <a:ext cx="6019800" cy="16002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5105400"/>
            <a:ext cx="83556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&lt;span </a:t>
            </a:r>
            <a:r>
              <a:rPr lang="en-US" sz="2400" dirty="0" err="1"/>
              <a:t>ng</a:t>
            </a:r>
            <a:r>
              <a:rPr lang="en-US" sz="2400" dirty="0"/>
              <a:t>-show=“</a:t>
            </a:r>
            <a:r>
              <a:rPr lang="en-US" sz="2400" b="1" dirty="0" err="1">
                <a:solidFill>
                  <a:schemeClr val="dk1"/>
                </a:solidFill>
              </a:rPr>
              <a:t>frmUser</a:t>
            </a:r>
            <a:r>
              <a:rPr lang="en-US" sz="2400" b="1" dirty="0">
                <a:solidFill>
                  <a:schemeClr val="dk1"/>
                </a:solidFill>
              </a:rPr>
              <a:t>.$</a:t>
            </a:r>
            <a:r>
              <a:rPr lang="en-US" sz="2400" b="1" dirty="0"/>
              <a:t>pristine</a:t>
            </a:r>
            <a:r>
              <a:rPr lang="en-US" sz="2400" dirty="0"/>
              <a:t>”&gt;</a:t>
            </a:r>
          </a:p>
          <a:p>
            <a:r>
              <a:rPr lang="en-US" sz="2400" dirty="0"/>
              <a:t>	Mời </a:t>
            </a:r>
            <a:r>
              <a:rPr lang="en-US" sz="2400" dirty="0" err="1"/>
              <a:t>bạn</a:t>
            </a:r>
            <a:r>
              <a:rPr lang="en-US" sz="2400" dirty="0"/>
              <a:t> nhập </a:t>
            </a:r>
            <a:r>
              <a:rPr lang="en-US" sz="2400" dirty="0" err="1"/>
              <a:t>đầy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thông tin</a:t>
            </a:r>
          </a:p>
          <a:p>
            <a:r>
              <a:rPr lang="en-US" sz="2400" dirty="0"/>
              <a:t>&lt;/span&gt;</a:t>
            </a:r>
          </a:p>
          <a:p>
            <a:r>
              <a:rPr lang="en-US" sz="2400" dirty="0"/>
              <a:t>&lt;span ng-show=“</a:t>
            </a:r>
            <a:r>
              <a:rPr lang="en-US" sz="2400" b="1" dirty="0" err="1">
                <a:solidFill>
                  <a:schemeClr val="dk1"/>
                </a:solidFill>
              </a:rPr>
              <a:t>frmUser</a:t>
            </a:r>
            <a:r>
              <a:rPr lang="en-US" sz="2400" b="1" dirty="0">
                <a:solidFill>
                  <a:schemeClr val="dk1"/>
                </a:solidFill>
              </a:rPr>
              <a:t>.$</a:t>
            </a:r>
            <a:r>
              <a:rPr lang="en-US" sz="2400" b="1" dirty="0">
                <a:latin typeface="+mj-lt"/>
              </a:rPr>
              <a:t>invalid</a:t>
            </a:r>
            <a:r>
              <a:rPr lang="en-US" sz="2400" dirty="0"/>
              <a:t>”&gt;</a:t>
            </a:r>
          </a:p>
          <a:p>
            <a:r>
              <a:rPr lang="en-US" sz="2400" dirty="0"/>
              <a:t>	Thông tin nhập vào </a:t>
            </a:r>
            <a:r>
              <a:rPr lang="en-US" sz="2400" dirty="0" err="1"/>
              <a:t>không</a:t>
            </a:r>
            <a:r>
              <a:rPr lang="en-US" sz="2400" dirty="0"/>
              <a:t> hợp lệ, mời </a:t>
            </a:r>
            <a:r>
              <a:rPr lang="en-US" sz="2400" dirty="0" err="1"/>
              <a:t>bạn</a:t>
            </a:r>
            <a:r>
              <a:rPr lang="en-US" sz="2400" dirty="0"/>
              <a:t> </a:t>
            </a:r>
            <a:r>
              <a:rPr lang="en-US" sz="2400" dirty="0" err="1"/>
              <a:t>kiểm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lại</a:t>
            </a:r>
            <a:r>
              <a:rPr lang="en-US" sz="2400" dirty="0"/>
              <a:t>!!....</a:t>
            </a:r>
          </a:p>
          <a:p>
            <a:r>
              <a:rPr lang="en-US" sz="2400" dirty="0"/>
              <a:t>&lt;/span&gt;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882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CSS class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</a:t>
            </a:r>
          </a:p>
          <a:p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override </a:t>
            </a:r>
            <a:r>
              <a:rPr lang="en-US" dirty="0" err="1"/>
              <a:t>các</a:t>
            </a:r>
            <a:r>
              <a:rPr lang="en-US" dirty="0"/>
              <a:t> class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input.</a:t>
            </a:r>
            <a:r>
              <a:rPr lang="en-US" b="1" dirty="0"/>
              <a:t>ng-invalid</a:t>
            </a:r>
            <a:r>
              <a:rPr lang="en-US" dirty="0"/>
              <a:t>{} </a:t>
            </a:r>
          </a:p>
          <a:p>
            <a:pPr lvl="2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&lt;input&gt;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lệ</a:t>
            </a:r>
            <a:endParaRPr lang="en-US" dirty="0"/>
          </a:p>
          <a:p>
            <a:pPr lvl="1"/>
            <a:r>
              <a:rPr lang="en-US" dirty="0"/>
              <a:t>form.</a:t>
            </a:r>
            <a:r>
              <a:rPr lang="en-US" b="1" dirty="0"/>
              <a:t>ng-pristine</a:t>
            </a:r>
            <a:r>
              <a:rPr lang="en-US" dirty="0"/>
              <a:t>{}</a:t>
            </a:r>
          </a:p>
          <a:p>
            <a:pPr lvl="2"/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form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chửa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0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830420" y="1501139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&amp;"/>
            </a:pPr>
            <a:r>
              <a:rPr lang="en-US" dirty="0" err="1">
                <a:solidFill>
                  <a:srgbClr val="FF0000"/>
                </a:solidFill>
              </a:rPr>
              <a:t>Chỉ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thị</a:t>
            </a:r>
            <a:r>
              <a:rPr lang="en-US" dirty="0">
                <a:solidFill>
                  <a:srgbClr val="FF0000"/>
                </a:solidFill>
              </a:rPr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-model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-model-options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-checked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dropdownlist</a:t>
            </a:r>
            <a:endParaRPr lang="en-US" dirty="0"/>
          </a:p>
          <a:p>
            <a:pPr lvl="1">
              <a:buFont typeface="Wingdings" pitchFamily="2" charset="2"/>
              <a:buChar char="&amp;"/>
            </a:pPr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-repeat</a:t>
            </a:r>
          </a:p>
          <a:p>
            <a:pPr lvl="1">
              <a:buFont typeface="Wingdings" pitchFamily="2" charset="2"/>
              <a:buChar char="&amp;"/>
            </a:pPr>
            <a:r>
              <a:rPr lang="en-US" b="1" dirty="0">
                <a:solidFill>
                  <a:srgbClr val="FF0000"/>
                </a:solidFill>
              </a:rPr>
              <a:t>@</a:t>
            </a:r>
            <a:r>
              <a:rPr lang="en-US" b="1" dirty="0" err="1">
                <a:solidFill>
                  <a:srgbClr val="FF0000"/>
                </a:solidFill>
              </a:rPr>
              <a:t>ng</a:t>
            </a:r>
            <a:r>
              <a:rPr lang="en-US" b="1" dirty="0">
                <a:solidFill>
                  <a:srgbClr val="FF0000"/>
                </a:solidFill>
              </a:rPr>
              <a:t>-options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>
                <a:solidFill>
                  <a:srgbClr val="FF0000"/>
                </a:solidFill>
              </a:rPr>
              <a:t>Kiểm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lỗi</a:t>
            </a:r>
            <a:r>
              <a:rPr lang="en-US" dirty="0">
                <a:solidFill>
                  <a:srgbClr val="FF0000"/>
                </a:solidFill>
              </a:rPr>
              <a:t> form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>
                <a:solidFill>
                  <a:srgbClr val="FF0000"/>
                </a:solidFill>
              </a:rPr>
              <a:t>Định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trạng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thái</a:t>
            </a:r>
            <a:r>
              <a:rPr lang="en-US" dirty="0">
                <a:solidFill>
                  <a:srgbClr val="FF0000"/>
                </a:solidFill>
              </a:rPr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59177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/>
          <p:cNvSpPr/>
          <p:nvPr/>
        </p:nvSpPr>
        <p:spPr>
          <a:xfrm>
            <a:off x="990600" y="4876800"/>
            <a:ext cx="4754880" cy="1066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1066800"/>
            <a:ext cx="73247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4987291"/>
            <a:ext cx="4632960" cy="37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Flowchart: Document 10"/>
          <p:cNvSpPr/>
          <p:nvPr/>
        </p:nvSpPr>
        <p:spPr>
          <a:xfrm>
            <a:off x="4724400" y="5360671"/>
            <a:ext cx="3733800" cy="1421129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5392293"/>
            <a:ext cx="3352800" cy="929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72000" y="1143000"/>
            <a:ext cx="3632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CSS </a:t>
            </a:r>
            <a:r>
              <a:rPr lang="en-US" sz="2400" b="1" dirty="0" err="1">
                <a:solidFill>
                  <a:srgbClr val="FF0000"/>
                </a:solidFill>
              </a:rPr>
              <a:t>cho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các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thẻ</a:t>
            </a:r>
            <a:r>
              <a:rPr lang="en-US" sz="2400" b="1" dirty="0">
                <a:solidFill>
                  <a:srgbClr val="FF0000"/>
                </a:solidFill>
              </a:rPr>
              <a:t> input </a:t>
            </a:r>
            <a:r>
              <a:rPr lang="en-US" sz="2400" b="1" dirty="0" err="1">
                <a:solidFill>
                  <a:srgbClr val="FF0000"/>
                </a:solidFill>
              </a:rPr>
              <a:t>có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lỗi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1981200"/>
            <a:ext cx="307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CSS </a:t>
            </a:r>
            <a:r>
              <a:rPr lang="en-US" sz="2400" b="1" dirty="0" err="1">
                <a:solidFill>
                  <a:srgbClr val="FF0000"/>
                </a:solidFill>
              </a:rPr>
              <a:t>cho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các</a:t>
            </a:r>
            <a:r>
              <a:rPr lang="en-US" sz="2400" b="1" dirty="0">
                <a:solidFill>
                  <a:srgbClr val="FF0000"/>
                </a:solidFill>
              </a:rPr>
              <a:t> form </a:t>
            </a:r>
            <a:r>
              <a:rPr lang="en-US" sz="2400" b="1" dirty="0" err="1">
                <a:solidFill>
                  <a:srgbClr val="FF0000"/>
                </a:solidFill>
              </a:rPr>
              <a:t>có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lỗi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3200400" y="1373832"/>
            <a:ext cx="13716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200400" y="2212032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20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6216" y="5334000"/>
            <a:ext cx="197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slide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319031"/>
              </p:ext>
            </p:extLst>
          </p:nvPr>
        </p:nvGraphicFramePr>
        <p:xfrm>
          <a:off x="457200" y="1463040"/>
          <a:ext cx="377247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Thuộc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tính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Ý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nghĩa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-untouched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C</a:t>
                      </a:r>
                      <a:r>
                        <a:rPr lang="vi-VN" sz="2000" dirty="0">
                          <a:latin typeface="+mj-lt"/>
                        </a:rPr>
                        <a:t>hưa tác động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2000" dirty="0">
                          <a:latin typeface="+mj-lt"/>
                        </a:rPr>
                        <a:t>touched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Đ</a:t>
                      </a:r>
                      <a:r>
                        <a:rPr lang="vi-VN" sz="2000" dirty="0">
                          <a:latin typeface="+mj-lt"/>
                        </a:rPr>
                        <a:t>ã tác động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-pristine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C</a:t>
                      </a:r>
                      <a:r>
                        <a:rPr lang="vi-VN" sz="2000" dirty="0">
                          <a:latin typeface="+mj-lt"/>
                        </a:rPr>
                        <a:t>hưa có sửa chữa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Đ</a:t>
                      </a:r>
                      <a:r>
                        <a:rPr lang="vi-VN" sz="2000" dirty="0">
                          <a:latin typeface="+mj-lt"/>
                        </a:rPr>
                        <a:t>ã có sửa chữa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C</a:t>
                      </a:r>
                      <a:r>
                        <a:rPr lang="vi-VN" sz="2000" dirty="0">
                          <a:latin typeface="+mj-lt"/>
                        </a:rPr>
                        <a:t>hưa hợp lệ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Đ</a:t>
                      </a:r>
                      <a:r>
                        <a:rPr lang="vi-VN" sz="2000" dirty="0">
                          <a:latin typeface="+mj-lt"/>
                        </a:rPr>
                        <a:t>ã hợp lệ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-invalid-</a:t>
                      </a:r>
                      <a:r>
                        <a:rPr lang="en-US" sz="2000" b="1" i="1" dirty="0">
                          <a:latin typeface="+mj-lt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+mj-lt"/>
                        </a:rPr>
                        <a:t>Chưa</a:t>
                      </a:r>
                      <a:r>
                        <a:rPr lang="en-US" sz="2000" baseline="0" dirty="0">
                          <a:latin typeface="+mj-lt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</a:rPr>
                        <a:t>hợp</a:t>
                      </a:r>
                      <a:r>
                        <a:rPr lang="en-US" sz="2000" baseline="0" dirty="0">
                          <a:latin typeface="+mj-lt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</a:rPr>
                        <a:t>lệ</a:t>
                      </a:r>
                      <a:r>
                        <a:rPr lang="en-US" sz="2000" baseline="0" dirty="0">
                          <a:latin typeface="+mj-lt"/>
                        </a:rPr>
                        <a:t> </a:t>
                      </a:r>
                      <a:r>
                        <a:rPr lang="en-US" sz="2000" b="1" i="1" baseline="0" dirty="0">
                          <a:latin typeface="+mj-lt"/>
                        </a:rPr>
                        <a:t>key</a:t>
                      </a:r>
                      <a:endParaRPr lang="en-US" sz="2000" b="1" i="1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-valid-</a:t>
                      </a:r>
                      <a:r>
                        <a:rPr lang="en-US" sz="2000" b="1" i="1" dirty="0">
                          <a:latin typeface="+mj-lt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Đ</a:t>
                      </a:r>
                      <a:r>
                        <a:rPr lang="vi-VN" sz="2000" dirty="0">
                          <a:latin typeface="+mj-lt"/>
                        </a:rPr>
                        <a:t>ã hợp lệ</a:t>
                      </a:r>
                      <a:r>
                        <a:rPr lang="en-US" sz="2000" dirty="0">
                          <a:latin typeface="+mj-lt"/>
                        </a:rPr>
                        <a:t> </a:t>
                      </a:r>
                      <a:r>
                        <a:rPr lang="en-US" sz="2000" b="1" i="1" dirty="0">
                          <a:latin typeface="+mj-lt"/>
                        </a:rPr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289958"/>
              </p:ext>
            </p:extLst>
          </p:nvPr>
        </p:nvGraphicFramePr>
        <p:xfrm>
          <a:off x="4876800" y="1463040"/>
          <a:ext cx="3763138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2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Thuộc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tính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Ý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nghĩa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-pristine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C</a:t>
                      </a:r>
                      <a:r>
                        <a:rPr lang="vi-VN" sz="2000" dirty="0">
                          <a:latin typeface="+mj-lt"/>
                        </a:rPr>
                        <a:t>hưa có sửa chữa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-dirty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Đ</a:t>
                      </a:r>
                      <a:r>
                        <a:rPr lang="vi-VN" sz="2000" dirty="0">
                          <a:latin typeface="+mj-lt"/>
                        </a:rPr>
                        <a:t>ã có sửa chữa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-invalid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C</a:t>
                      </a:r>
                      <a:r>
                        <a:rPr lang="vi-VN" sz="2000" dirty="0">
                          <a:latin typeface="+mj-lt"/>
                        </a:rPr>
                        <a:t>hưa hợp lệ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Đ</a:t>
                      </a:r>
                      <a:r>
                        <a:rPr lang="vi-VN" sz="2000" dirty="0">
                          <a:latin typeface="+mj-lt"/>
                        </a:rPr>
                        <a:t>ã hợp lệ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.</a:t>
                      </a:r>
                      <a:r>
                        <a:rPr lang="en-US" sz="2000" dirty="0" err="1"/>
                        <a:t>ng</a:t>
                      </a:r>
                      <a:r>
                        <a:rPr lang="en-US" sz="2000" dirty="0"/>
                        <a:t>-submitted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+mj-lt"/>
                        </a:rPr>
                        <a:t>Đã</a:t>
                      </a:r>
                      <a:r>
                        <a:rPr lang="en-US" sz="2000" baseline="0" dirty="0">
                          <a:latin typeface="+mj-lt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</a:rPr>
                        <a:t>gửi</a:t>
                      </a:r>
                      <a:r>
                        <a:rPr lang="en-US" sz="2000" baseline="0" dirty="0">
                          <a:latin typeface="+mj-lt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</a:rPr>
                        <a:t>dữ</a:t>
                      </a:r>
                      <a:r>
                        <a:rPr lang="en-US" sz="2000" baseline="0" dirty="0">
                          <a:latin typeface="+mj-lt"/>
                        </a:rPr>
                        <a:t> </a:t>
                      </a:r>
                      <a:r>
                        <a:rPr lang="en-US" sz="2000" baseline="0" dirty="0" err="1">
                          <a:latin typeface="+mj-lt"/>
                        </a:rPr>
                        <a:t>liệu</a:t>
                      </a:r>
                      <a:endParaRPr 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-invalid-</a:t>
                      </a:r>
                      <a:r>
                        <a:rPr lang="en-US" sz="2000" b="1" i="1" dirty="0">
                          <a:latin typeface="+mj-lt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C</a:t>
                      </a:r>
                      <a:r>
                        <a:rPr lang="vi-VN" sz="2000" dirty="0">
                          <a:latin typeface="+mj-lt"/>
                        </a:rPr>
                        <a:t>hưa hợp lệ</a:t>
                      </a:r>
                      <a:r>
                        <a:rPr lang="en-US" sz="2000" dirty="0">
                          <a:latin typeface="+mj-lt"/>
                        </a:rPr>
                        <a:t> </a:t>
                      </a:r>
                      <a:r>
                        <a:rPr lang="en-US" sz="2000" b="1" i="1" dirty="0">
                          <a:latin typeface="+mj-lt"/>
                        </a:rPr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.</a:t>
                      </a:r>
                      <a:r>
                        <a:rPr lang="en-US" sz="2000" dirty="0" err="1">
                          <a:latin typeface="+mj-lt"/>
                        </a:rPr>
                        <a:t>ng</a:t>
                      </a:r>
                      <a:r>
                        <a:rPr lang="en-US" sz="2000" dirty="0">
                          <a:latin typeface="+mj-lt"/>
                        </a:rPr>
                        <a:t>-valid-</a:t>
                      </a:r>
                      <a:r>
                        <a:rPr lang="en-US" sz="2000" b="1" i="1" dirty="0">
                          <a:latin typeface="+mj-lt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+mj-lt"/>
                        </a:rPr>
                        <a:t>Đ</a:t>
                      </a:r>
                      <a:r>
                        <a:rPr lang="vi-VN" sz="2000" dirty="0">
                          <a:latin typeface="+mj-lt"/>
                        </a:rPr>
                        <a:t>ã hợp lệ</a:t>
                      </a:r>
                      <a:r>
                        <a:rPr lang="en-US" sz="2000" dirty="0">
                          <a:latin typeface="+mj-lt"/>
                        </a:rPr>
                        <a:t> </a:t>
                      </a:r>
                      <a:r>
                        <a:rPr lang="en-US" sz="2000" b="1" i="1" dirty="0">
                          <a:latin typeface="+mj-lt"/>
                        </a:rPr>
                        <a:t>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914400"/>
            <a:ext cx="3325910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Trạng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thái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điều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khiển</a:t>
            </a:r>
            <a:endParaRPr 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6800" y="914400"/>
            <a:ext cx="247247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Trạng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</a:t>
            </a:r>
            <a:r>
              <a:rPr lang="en-US" sz="2800" b="1" dirty="0" err="1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thái</a:t>
            </a:r>
            <a:r>
              <a:rPr lang="en-US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 form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457200" y="5181600"/>
            <a:ext cx="3733800" cy="1371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2761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input.ng-invalid{</a:t>
            </a:r>
          </a:p>
          <a:p>
            <a:r>
              <a:rPr lang="en-US" sz="2400" dirty="0"/>
              <a:t>     background: gray;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4876800" y="5193792"/>
            <a:ext cx="3733800" cy="1371600"/>
          </a:xfrm>
          <a:prstGeom prst="foldedCorne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0" y="5269992"/>
            <a:ext cx="27685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form.ng-invalid{</a:t>
            </a:r>
          </a:p>
          <a:p>
            <a:r>
              <a:rPr lang="en-US" sz="2400" dirty="0"/>
              <a:t>     background: pink;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895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Thuộc tính kiểm lỗi tùy biến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2057400"/>
          </a:xfrm>
        </p:spPr>
        <p:txBody>
          <a:bodyPr/>
          <a:lstStyle/>
          <a:p>
            <a:r>
              <a:rPr lang="en-US" dirty="0" err="1"/>
              <a:t>AngularJS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  <a:p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@even-number.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3124200"/>
            <a:ext cx="7629525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ounded Rectangular Callout 5"/>
          <p:cNvSpPr/>
          <p:nvPr/>
        </p:nvSpPr>
        <p:spPr>
          <a:xfrm>
            <a:off x="5711952" y="5330952"/>
            <a:ext cx="1984248" cy="612648"/>
          </a:xfrm>
          <a:prstGeom prst="wedgeRoundRectCallout">
            <a:avLst>
              <a:gd name="adj1" fmla="val -49197"/>
              <a:gd name="adj2" fmla="val -9272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ở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197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B1: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1"/>
            <a:r>
              <a:rPr lang="en-US" dirty="0" err="1"/>
              <a:t>var</a:t>
            </a:r>
            <a:r>
              <a:rPr lang="en-US" dirty="0"/>
              <a:t> app = </a:t>
            </a:r>
            <a:r>
              <a:rPr lang="en-US" dirty="0" err="1"/>
              <a:t>angular.module</a:t>
            </a:r>
            <a:r>
              <a:rPr lang="en-US" dirty="0"/>
              <a:t>('</a:t>
            </a:r>
            <a:r>
              <a:rPr lang="en-US" dirty="0" err="1"/>
              <a:t>myapp</a:t>
            </a:r>
            <a:r>
              <a:rPr lang="en-US" dirty="0"/>
              <a:t>', []);</a:t>
            </a:r>
          </a:p>
          <a:p>
            <a:r>
              <a:rPr lang="en-US" dirty="0"/>
              <a:t>B2: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lvl="1"/>
            <a:r>
              <a:rPr lang="en-US" dirty="0" err="1"/>
              <a:t>app.</a:t>
            </a:r>
            <a:r>
              <a:rPr lang="en-US" b="1" dirty="0" err="1"/>
              <a:t>directive</a:t>
            </a:r>
            <a:r>
              <a:rPr lang="en-US" dirty="0"/>
              <a:t>('</a:t>
            </a:r>
            <a:r>
              <a:rPr lang="en-US" dirty="0" err="1">
                <a:solidFill>
                  <a:srgbClr val="FF0000"/>
                </a:solidFill>
              </a:rPr>
              <a:t>evenNumber</a:t>
            </a:r>
            <a:r>
              <a:rPr lang="en-US" dirty="0"/>
              <a:t>', </a:t>
            </a:r>
            <a:r>
              <a:rPr lang="en-US" dirty="0">
                <a:solidFill>
                  <a:srgbClr val="0000FF"/>
                </a:solidFill>
              </a:rPr>
              <a:t>function () {…}</a:t>
            </a:r>
            <a:r>
              <a:rPr lang="en-US" dirty="0"/>
              <a:t>);</a:t>
            </a:r>
          </a:p>
          <a:p>
            <a:r>
              <a:rPr lang="en-US" dirty="0"/>
              <a:t>B3: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endParaRPr lang="en-US" dirty="0"/>
          </a:p>
          <a:p>
            <a:pPr lvl="1"/>
            <a:r>
              <a:rPr lang="en-US" dirty="0"/>
              <a:t>&lt;input </a:t>
            </a:r>
            <a:r>
              <a:rPr lang="en-US" dirty="0" err="1"/>
              <a:t>ng</a:t>
            </a:r>
            <a:r>
              <a:rPr lang="en-US" dirty="0"/>
              <a:t>-model=“age” </a:t>
            </a:r>
            <a:r>
              <a:rPr lang="en-US" dirty="0">
                <a:solidFill>
                  <a:srgbClr val="FF0000"/>
                </a:solidFill>
              </a:rPr>
              <a:t>even-number</a:t>
            </a:r>
            <a:r>
              <a:rPr lang="en-US" dirty="0"/>
              <a:t>&gt;</a:t>
            </a:r>
          </a:p>
          <a:p>
            <a:r>
              <a:rPr lang="en-US" dirty="0" err="1"/>
              <a:t>Chú</a:t>
            </a:r>
            <a:r>
              <a:rPr lang="en-US" dirty="0"/>
              <a:t> ý:</a:t>
            </a:r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JavaScript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evenNumber</a:t>
            </a:r>
            <a:r>
              <a:rPr lang="en-US" dirty="0"/>
              <a:t> (</a:t>
            </a:r>
            <a:r>
              <a:rPr lang="en-US" dirty="0" err="1"/>
              <a:t>theo</a:t>
            </a:r>
            <a:r>
              <a:rPr lang="en-US" dirty="0"/>
              <a:t> qui </a:t>
            </a:r>
            <a:r>
              <a:rPr lang="en-US" dirty="0" err="1"/>
              <a:t>ước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camel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thẻ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even-number (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-)</a:t>
            </a:r>
          </a:p>
        </p:txBody>
      </p:sp>
    </p:spTree>
    <p:extLst>
      <p:ext uri="{BB962C8B-B14F-4D97-AF65-F5344CB8AC3E}">
        <p14:creationId xmlns:p14="http://schemas.microsoft.com/office/powerpoint/2010/main" val="26637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evenNumber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352925"/>
            <a:ext cx="8229600" cy="24288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return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require </a:t>
            </a:r>
            <a:r>
              <a:rPr lang="en-US" dirty="0" err="1"/>
              <a:t>và</a:t>
            </a:r>
            <a:r>
              <a:rPr lang="en-US" dirty="0"/>
              <a:t> link</a:t>
            </a:r>
          </a:p>
          <a:p>
            <a:pPr lvl="1"/>
            <a:r>
              <a:rPr lang="en-US" b="1" dirty="0"/>
              <a:t>require</a:t>
            </a:r>
            <a:r>
              <a:rPr lang="en-US" dirty="0"/>
              <a:t>: ‘</a:t>
            </a:r>
            <a:r>
              <a:rPr lang="en-US" dirty="0" err="1"/>
              <a:t>ngModel</a:t>
            </a:r>
            <a:r>
              <a:rPr lang="en-US" dirty="0"/>
              <a:t>’</a:t>
            </a:r>
          </a:p>
          <a:p>
            <a:pPr lvl="1"/>
            <a:r>
              <a:rPr lang="en-US" b="1" dirty="0"/>
              <a:t>link</a:t>
            </a:r>
            <a:r>
              <a:rPr lang="en-US" dirty="0"/>
              <a:t>: function(scope, element, </a:t>
            </a:r>
            <a:r>
              <a:rPr lang="en-US" dirty="0" err="1"/>
              <a:t>attr</a:t>
            </a:r>
            <a:r>
              <a:rPr lang="en-US" dirty="0"/>
              <a:t>, </a:t>
            </a:r>
            <a:r>
              <a:rPr lang="en-US" dirty="0" err="1"/>
              <a:t>mCtrl</a:t>
            </a:r>
            <a:r>
              <a:rPr lang="en-US" dirty="0"/>
              <a:t>).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fnValidate</a:t>
            </a:r>
            <a:r>
              <a:rPr lang="en-US" dirty="0"/>
              <a:t>(value),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ở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value.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8" y="914400"/>
            <a:ext cx="5534025" cy="343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596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0200" y="5334000"/>
            <a:ext cx="2725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Kiểm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lỗi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nguyên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tố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74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519025" y="2438400"/>
            <a:ext cx="262497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Tổng kết nội dung bài học</a:t>
            </a:r>
            <a:endParaRPr lang="en-US" dirty="0"/>
          </a:p>
        </p:txBody>
      </p:sp>
      <p:sp>
        <p:nvSpPr>
          <p:cNvPr id="4813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þ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-model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-model-options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-checked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Đổ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dropdownlist</a:t>
            </a:r>
            <a:endParaRPr lang="en-US" dirty="0"/>
          </a:p>
          <a:p>
            <a:pPr lvl="1">
              <a:buFont typeface="Wingdings" pitchFamily="2" charset="2"/>
              <a:buChar char="þ"/>
            </a:pPr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-repeat</a:t>
            </a:r>
          </a:p>
          <a:p>
            <a:pPr lvl="1">
              <a:buFont typeface="Wingdings" pitchFamily="2" charset="2"/>
              <a:buChar char="þ"/>
            </a:pPr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-options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form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form</a:t>
            </a:r>
          </a:p>
        </p:txBody>
      </p:sp>
    </p:spTree>
    <p:extLst>
      <p:ext uri="{BB962C8B-B14F-4D97-AF65-F5344CB8AC3E}">
        <p14:creationId xmlns:p14="http://schemas.microsoft.com/office/powerpoint/2010/main" val="101329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43707" y="12700"/>
            <a:ext cx="8500293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75144" y="4724399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62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1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-model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$scope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form </a:t>
            </a:r>
            <a:r>
              <a:rPr lang="en-US" dirty="0" err="1"/>
              <a:t>như</a:t>
            </a:r>
            <a:r>
              <a:rPr lang="en-US" dirty="0"/>
              <a:t> input, select, </a:t>
            </a:r>
            <a:r>
              <a:rPr lang="en-US" dirty="0" err="1"/>
              <a:t>textarea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$scope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endParaRPr lang="en-US" dirty="0"/>
          </a:p>
          <a:p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$scope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&lt;input </a:t>
            </a:r>
            <a:r>
              <a:rPr lang="en-US" b="1" dirty="0" err="1"/>
              <a:t>ng</a:t>
            </a:r>
            <a:r>
              <a:rPr lang="en-US" b="1" dirty="0"/>
              <a:t>-model</a:t>
            </a:r>
            <a:r>
              <a:rPr lang="en-US" dirty="0"/>
              <a:t>=“name”&gt;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buộc</a:t>
            </a:r>
            <a:r>
              <a:rPr lang="en-US" dirty="0"/>
              <a:t> &lt;input&gt; </a:t>
            </a:r>
            <a:r>
              <a:rPr lang="en-US" dirty="0" err="1"/>
              <a:t>với</a:t>
            </a:r>
            <a:r>
              <a:rPr lang="en-US" dirty="0"/>
              <a:t> $scope.name.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$scope.name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&lt;input&gt;, </a:t>
            </a:r>
            <a:r>
              <a:rPr lang="en-US" dirty="0" err="1"/>
              <a:t>ngược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$scope.name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&lt;input&gt;.</a:t>
            </a:r>
          </a:p>
        </p:txBody>
      </p:sp>
    </p:spTree>
    <p:extLst>
      <p:ext uri="{BB962C8B-B14F-4D97-AF65-F5344CB8AC3E}">
        <p14:creationId xmlns:p14="http://schemas.microsoft.com/office/powerpoint/2010/main" val="40007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@</a:t>
            </a:r>
            <a:r>
              <a:rPr lang="en-US" dirty="0" err="1"/>
              <a:t>ng</a:t>
            </a:r>
            <a:r>
              <a:rPr lang="en-US" dirty="0"/>
              <a:t>-model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44780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ô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b="1" dirty="0" err="1"/>
              <a:t>họ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$scope.name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b="1" i="1" dirty="0" err="1"/>
              <a:t>ngay</a:t>
            </a:r>
            <a:r>
              <a:rPr lang="en-US" b="1" i="1" dirty="0"/>
              <a:t> </a:t>
            </a:r>
            <a:r>
              <a:rPr lang="en-US" b="1" i="1" dirty="0" err="1"/>
              <a:t>tức</a:t>
            </a:r>
            <a:r>
              <a:rPr lang="en-US" b="1" i="1" dirty="0"/>
              <a:t> </a:t>
            </a:r>
            <a:r>
              <a:rPr lang="en-US" b="1" i="1" dirty="0" err="1"/>
              <a:t>thì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b="1" dirty="0" err="1"/>
              <a:t>Họ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b="1" dirty="0" err="1"/>
              <a:t>đã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6029325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ular Callout 3"/>
          <p:cNvSpPr/>
          <p:nvPr/>
        </p:nvSpPr>
        <p:spPr>
          <a:xfrm>
            <a:off x="3243262" y="3814762"/>
            <a:ext cx="1600200" cy="612648"/>
          </a:xfrm>
          <a:prstGeom prst="wedgeRoundRectCallout">
            <a:avLst>
              <a:gd name="adj1" fmla="val -42833"/>
              <a:gd name="adj2" fmla="val -82774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$scope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148262" y="1752600"/>
            <a:ext cx="1981200" cy="612648"/>
          </a:xfrm>
          <a:prstGeom prst="wedgeRoundRectCallout">
            <a:avLst>
              <a:gd name="adj1" fmla="val -51214"/>
              <a:gd name="adj2" fmla="val 903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$scope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310062" y="1066800"/>
            <a:ext cx="1981200" cy="612648"/>
          </a:xfrm>
          <a:prstGeom prst="wedgeRoundRectCallout">
            <a:avLst>
              <a:gd name="adj1" fmla="val -71521"/>
              <a:gd name="adj2" fmla="val 90360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2 </a:t>
            </a:r>
            <a:r>
              <a:rPr lang="en-US" dirty="0" err="1"/>
              <a:t>chiều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$scope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657600"/>
            <a:ext cx="29813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99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57550"/>
            <a:ext cx="3076575" cy="1924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257800"/>
            <a:ext cx="339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Đọc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thông</a:t>
            </a:r>
            <a:r>
              <a:rPr lang="en-US" dirty="0">
                <a:solidFill>
                  <a:schemeClr val="bg1"/>
                </a:solidFill>
              </a:rPr>
              <a:t> tin </a:t>
            </a:r>
            <a:r>
              <a:rPr lang="en-US" dirty="0" err="1">
                <a:solidFill>
                  <a:schemeClr val="bg1"/>
                </a:solidFill>
              </a:rPr>
              <a:t>của</a:t>
            </a:r>
            <a:r>
              <a:rPr lang="en-US" dirty="0">
                <a:solidFill>
                  <a:schemeClr val="bg1"/>
                </a:solidFill>
              </a:rPr>
              <a:t> form </a:t>
            </a:r>
            <a:r>
              <a:rPr lang="en-US" dirty="0" err="1">
                <a:solidFill>
                  <a:schemeClr val="bg1"/>
                </a:solidFill>
              </a:rPr>
              <a:t>đăng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nhập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34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-model-options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3352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-model </a:t>
            </a:r>
            <a:r>
              <a:rPr lang="en-US" dirty="0" err="1"/>
              <a:t>buộc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$scope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@</a:t>
            </a:r>
            <a:r>
              <a:rPr lang="en-US" dirty="0" err="1">
                <a:solidFill>
                  <a:srgbClr val="FF0000"/>
                </a:solidFill>
              </a:rPr>
              <a:t>ng</a:t>
            </a:r>
            <a:r>
              <a:rPr lang="en-US" dirty="0">
                <a:solidFill>
                  <a:srgbClr val="FF0000"/>
                </a:solidFill>
              </a:rPr>
              <a:t>-model-options</a:t>
            </a:r>
            <a:r>
              <a:rPr lang="en-US" dirty="0"/>
              <a:t> qui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$scope</a:t>
            </a:r>
          </a:p>
          <a:p>
            <a:r>
              <a:rPr lang="en-US" i="1" dirty="0" err="1"/>
              <a:t>Chú</a:t>
            </a:r>
            <a:r>
              <a:rPr lang="en-US" i="1" dirty="0"/>
              <a:t> ý: @</a:t>
            </a:r>
            <a:r>
              <a:rPr lang="en-US" i="1" dirty="0" err="1"/>
              <a:t>ng</a:t>
            </a:r>
            <a:r>
              <a:rPr lang="en-US" i="1" dirty="0"/>
              <a:t>-model-options </a:t>
            </a:r>
            <a:r>
              <a:rPr lang="en-US" i="1" dirty="0" err="1"/>
              <a:t>được</a:t>
            </a:r>
            <a:r>
              <a:rPr lang="en-US" i="1" dirty="0"/>
              <a:t> </a:t>
            </a:r>
            <a:r>
              <a:rPr lang="en-US" i="1" dirty="0" err="1"/>
              <a:t>giới</a:t>
            </a:r>
            <a:r>
              <a:rPr lang="en-US" i="1" dirty="0"/>
              <a:t> </a:t>
            </a:r>
            <a:r>
              <a:rPr lang="en-US" i="1" dirty="0" err="1"/>
              <a:t>thiệu</a:t>
            </a:r>
            <a:r>
              <a:rPr lang="en-US" i="1" dirty="0"/>
              <a:t> </a:t>
            </a:r>
            <a:r>
              <a:rPr lang="en-US" i="1" dirty="0" err="1"/>
              <a:t>từ</a:t>
            </a:r>
            <a:r>
              <a:rPr lang="en-US" i="1" dirty="0"/>
              <a:t> </a:t>
            </a:r>
            <a:r>
              <a:rPr lang="en-US" i="1" dirty="0" err="1"/>
              <a:t>AngularJS</a:t>
            </a:r>
            <a:r>
              <a:rPr lang="en-US" i="1" dirty="0"/>
              <a:t> 1.3+</a:t>
            </a:r>
          </a:p>
          <a:p>
            <a:r>
              <a:rPr lang="en-US" i="1" dirty="0" err="1"/>
              <a:t>Ví</a:t>
            </a:r>
            <a:r>
              <a:rPr lang="en-US" i="1" dirty="0"/>
              <a:t> </a:t>
            </a:r>
            <a:r>
              <a:rPr lang="en-US" i="1" dirty="0" err="1"/>
              <a:t>dụ</a:t>
            </a:r>
            <a:r>
              <a:rPr lang="en-US" i="1" dirty="0"/>
              <a:t> </a:t>
            </a:r>
            <a:r>
              <a:rPr lang="en-US" i="1" dirty="0" err="1"/>
              <a:t>sau</a:t>
            </a:r>
            <a:r>
              <a:rPr lang="en-US" i="1" dirty="0"/>
              <a:t> </a:t>
            </a:r>
            <a:r>
              <a:rPr lang="en-US" i="1" dirty="0" err="1"/>
              <a:t>đây</a:t>
            </a:r>
            <a:r>
              <a:rPr lang="en-US" i="1" dirty="0"/>
              <a:t> </a:t>
            </a:r>
            <a:r>
              <a:rPr lang="en-US" i="1" dirty="0" err="1"/>
              <a:t>sẽ</a:t>
            </a:r>
            <a:r>
              <a:rPr lang="en-US" i="1" dirty="0"/>
              <a:t> </a:t>
            </a:r>
            <a:r>
              <a:rPr lang="en-US" i="1" dirty="0" err="1"/>
              <a:t>cập</a:t>
            </a:r>
            <a:r>
              <a:rPr lang="en-US" i="1" dirty="0"/>
              <a:t> </a:t>
            </a:r>
            <a:r>
              <a:rPr lang="en-US" i="1" dirty="0" err="1"/>
              <a:t>nhật</a:t>
            </a:r>
            <a:r>
              <a:rPr lang="en-US" i="1" dirty="0"/>
              <a:t> </a:t>
            </a:r>
            <a:r>
              <a:rPr lang="en-US" i="1" dirty="0" err="1"/>
              <a:t>dữ</a:t>
            </a:r>
            <a:r>
              <a:rPr lang="en-US" i="1" dirty="0"/>
              <a:t> </a:t>
            </a:r>
            <a:r>
              <a:rPr lang="en-US" i="1" dirty="0" err="1"/>
              <a:t>liệu</a:t>
            </a:r>
            <a:r>
              <a:rPr lang="en-US" i="1" dirty="0"/>
              <a:t> </a:t>
            </a:r>
            <a:r>
              <a:rPr lang="en-US" i="1" dirty="0" err="1"/>
              <a:t>trong</a:t>
            </a:r>
            <a:r>
              <a:rPr lang="en-US" i="1" dirty="0"/>
              <a:t> $scope 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điều</a:t>
            </a:r>
            <a:r>
              <a:rPr lang="en-US" i="1" dirty="0"/>
              <a:t> </a:t>
            </a:r>
            <a:r>
              <a:rPr lang="en-US" i="1" dirty="0" err="1"/>
              <a:t>khiển</a:t>
            </a:r>
            <a:r>
              <a:rPr lang="en-US" i="1" dirty="0"/>
              <a:t> </a:t>
            </a:r>
            <a:r>
              <a:rPr lang="en-US" i="1" dirty="0" err="1"/>
              <a:t>mất</a:t>
            </a:r>
            <a:r>
              <a:rPr lang="en-US" i="1" dirty="0"/>
              <a:t> focus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2" y="4533900"/>
            <a:ext cx="6086475" cy="201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7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2" y="2781300"/>
            <a:ext cx="250507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92" y="3724275"/>
            <a:ext cx="245745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00200" y="5105400"/>
            <a:ext cx="384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Tái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hiện</a:t>
            </a:r>
            <a:r>
              <a:rPr lang="en-US" dirty="0">
                <a:solidFill>
                  <a:schemeClr val="bg1"/>
                </a:solidFill>
              </a:rPr>
              <a:t> slide </a:t>
            </a:r>
            <a:r>
              <a:rPr lang="en-US" dirty="0" err="1">
                <a:solidFill>
                  <a:schemeClr val="bg1"/>
                </a:solidFill>
              </a:rPr>
              <a:t>trước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và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giải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thời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điểm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</a:rPr>
              <a:t>thay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đổi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dòng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chữ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Đã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nhập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3810000" y="3105150"/>
            <a:ext cx="2590800" cy="612648"/>
          </a:xfrm>
          <a:prstGeom prst="wedgeRoundRectCallout">
            <a:avLst>
              <a:gd name="adj1" fmla="val -71881"/>
              <a:gd name="adj2" fmla="val -1710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3810000" y="4008501"/>
            <a:ext cx="2590800" cy="612648"/>
          </a:xfrm>
          <a:prstGeom prst="wedgeRoundRectCallout">
            <a:avLst>
              <a:gd name="adj1" fmla="val -71881"/>
              <a:gd name="adj2" fmla="val -17102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rời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45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ng</a:t>
            </a:r>
            <a:r>
              <a:rPr lang="en-US" dirty="0"/>
              <a:t>-model-options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ng</a:t>
            </a:r>
            <a:r>
              <a:rPr lang="en-US" dirty="0"/>
              <a:t>-model-options={</a:t>
            </a:r>
            <a:r>
              <a:rPr lang="en-US" dirty="0" err="1">
                <a:solidFill>
                  <a:srgbClr val="FF0000"/>
                </a:solidFill>
              </a:rPr>
              <a:t>updateOn</a:t>
            </a:r>
            <a:r>
              <a:rPr lang="en-US" dirty="0"/>
              <a:t>: ‘blur’}</a:t>
            </a:r>
          </a:p>
          <a:p>
            <a:pPr lvl="1"/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updateOn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$scope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Blur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trỏ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click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focus</a:t>
            </a:r>
            <a:r>
              <a:rPr lang="en-US" dirty="0"/>
              <a:t>…</a:t>
            </a:r>
          </a:p>
          <a:p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updateOn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debounce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$scope</a:t>
            </a:r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ng</a:t>
            </a:r>
            <a:r>
              <a:rPr lang="en-US" dirty="0"/>
              <a:t>-model-options={</a:t>
            </a:r>
            <a:r>
              <a:rPr lang="en-US" dirty="0" err="1">
                <a:solidFill>
                  <a:srgbClr val="FF0000"/>
                </a:solidFill>
              </a:rPr>
              <a:t>debounce</a:t>
            </a:r>
            <a:r>
              <a:rPr lang="en-US" dirty="0"/>
              <a:t>: 1000}</a:t>
            </a:r>
          </a:p>
          <a:p>
            <a:pPr lvl="2"/>
            <a:r>
              <a:rPr lang="en-US" dirty="0" err="1"/>
              <a:t>Sau</a:t>
            </a:r>
            <a:r>
              <a:rPr lang="en-US" dirty="0"/>
              <a:t> 1000 mi li </a:t>
            </a:r>
            <a:r>
              <a:rPr lang="en-US" dirty="0" err="1"/>
              <a:t>giây</a:t>
            </a:r>
            <a:r>
              <a:rPr lang="en-US" dirty="0"/>
              <a:t> (1 </a:t>
            </a:r>
            <a:r>
              <a:rPr lang="en-US" dirty="0" err="1"/>
              <a:t>giây</a:t>
            </a:r>
            <a:r>
              <a:rPr lang="en-US" dirty="0"/>
              <a:t>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$scope</a:t>
            </a:r>
          </a:p>
        </p:txBody>
      </p:sp>
    </p:spTree>
    <p:extLst>
      <p:ext uri="{BB962C8B-B14F-4D97-AF65-F5344CB8AC3E}">
        <p14:creationId xmlns:p14="http://schemas.microsoft.com/office/powerpoint/2010/main" val="7787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9276</TotalTime>
  <Words>3486</Words>
  <Application>Microsoft Office PowerPoint</Application>
  <PresentationFormat>On-screen Show (4:3)</PresentationFormat>
  <Paragraphs>491</Paragraphs>
  <Slides>38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Courier New</vt:lpstr>
      <vt:lpstr>Roboto Lt</vt:lpstr>
      <vt:lpstr>Segoe UI</vt:lpstr>
      <vt:lpstr>Times New Roman</vt:lpstr>
      <vt:lpstr>Wingdings</vt:lpstr>
      <vt:lpstr>Custom Design</vt:lpstr>
      <vt:lpstr>PowerPoint Presentation</vt:lpstr>
      <vt:lpstr>Mục tiêu</vt:lpstr>
      <vt:lpstr>Nội dung</vt:lpstr>
      <vt:lpstr>Chỉ thị ng-model</vt:lpstr>
      <vt:lpstr>Chỉ thị @ng-model</vt:lpstr>
      <vt:lpstr>PowerPoint Presentation</vt:lpstr>
      <vt:lpstr>Chỉ thị ng-model-options</vt:lpstr>
      <vt:lpstr>PowerPoint Presentation</vt:lpstr>
      <vt:lpstr>Chỉ thị ng-model-options</vt:lpstr>
      <vt:lpstr>Làm việc với checkbox và radio</vt:lpstr>
      <vt:lpstr>PowerPoint Presentation</vt:lpstr>
      <vt:lpstr>PowerPoint Presentation</vt:lpstr>
      <vt:lpstr>Chỉ thị @ng-checked</vt:lpstr>
      <vt:lpstr>Làm việc với dropdown list</vt:lpstr>
      <vt:lpstr>Đổ dữ liệu vào dropdown list</vt:lpstr>
      <vt:lpstr>Đổ dữ liệu vào dropdown list</vt:lpstr>
      <vt:lpstr>So sánh @ng-repeat &amp; ng-options</vt:lpstr>
      <vt:lpstr>Làm việc với dropdown list</vt:lpstr>
      <vt:lpstr>Làm việc với dropdown list</vt:lpstr>
      <vt:lpstr>PowerPoint Presentation</vt:lpstr>
      <vt:lpstr>Validation</vt:lpstr>
      <vt:lpstr>Validation</vt:lpstr>
      <vt:lpstr>Ví dụ kiểm lỗi</vt:lpstr>
      <vt:lpstr>Diễn giải ví dụ</vt:lpstr>
      <vt:lpstr>Thảo luận</vt:lpstr>
      <vt:lpstr>PowerPoint Presentation</vt:lpstr>
      <vt:lpstr>Các thuộc tính trạng thái lỗi điều khiển</vt:lpstr>
      <vt:lpstr>Các thuộc tính trạng thái lỗi form</vt:lpstr>
      <vt:lpstr>Định dạng trạng thái lỗi</vt:lpstr>
      <vt:lpstr>Trạng thái lỗi</vt:lpstr>
      <vt:lpstr>PowerPoint Presentation</vt:lpstr>
      <vt:lpstr>CSS class trạng thái</vt:lpstr>
      <vt:lpstr>Thuộc tính kiểm lỗi tùy biến</vt:lpstr>
      <vt:lpstr>Các bước định nghĩa chỉ thị kiểm lỗi</vt:lpstr>
      <vt:lpstr>Mã xử lý chỉ thị evenNumber</vt:lpstr>
      <vt:lpstr>PowerPoint Presentation</vt:lpstr>
      <vt:lpstr>Tổng kết nội dung bài học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Tinh Phan Van</cp:lastModifiedBy>
  <cp:revision>1463</cp:revision>
  <dcterms:created xsi:type="dcterms:W3CDTF">2013-04-23T08:05:33Z</dcterms:created>
  <dcterms:modified xsi:type="dcterms:W3CDTF">2024-04-17T08:31:39Z</dcterms:modified>
</cp:coreProperties>
</file>