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51"/>
  </p:notesMasterIdLst>
  <p:sldIdLst>
    <p:sldId id="541" r:id="rId2"/>
    <p:sldId id="562" r:id="rId3"/>
    <p:sldId id="690" r:id="rId4"/>
    <p:sldId id="642" r:id="rId5"/>
    <p:sldId id="643" r:id="rId6"/>
    <p:sldId id="644" r:id="rId7"/>
    <p:sldId id="645" r:id="rId8"/>
    <p:sldId id="646" r:id="rId9"/>
    <p:sldId id="647" r:id="rId10"/>
    <p:sldId id="648" r:id="rId11"/>
    <p:sldId id="649" r:id="rId12"/>
    <p:sldId id="651" r:id="rId13"/>
    <p:sldId id="650" r:id="rId14"/>
    <p:sldId id="680" r:id="rId15"/>
    <p:sldId id="652" r:id="rId16"/>
    <p:sldId id="654" r:id="rId17"/>
    <p:sldId id="653" r:id="rId18"/>
    <p:sldId id="681" r:id="rId19"/>
    <p:sldId id="655" r:id="rId20"/>
    <p:sldId id="656" r:id="rId21"/>
    <p:sldId id="657" r:id="rId22"/>
    <p:sldId id="686" r:id="rId23"/>
    <p:sldId id="685" r:id="rId24"/>
    <p:sldId id="659" r:id="rId25"/>
    <p:sldId id="660" r:id="rId26"/>
    <p:sldId id="661" r:id="rId27"/>
    <p:sldId id="662" r:id="rId28"/>
    <p:sldId id="663" r:id="rId29"/>
    <p:sldId id="687" r:id="rId30"/>
    <p:sldId id="665" r:id="rId31"/>
    <p:sldId id="667" r:id="rId32"/>
    <p:sldId id="666" r:id="rId33"/>
    <p:sldId id="688" r:id="rId34"/>
    <p:sldId id="668" r:id="rId35"/>
    <p:sldId id="658" r:id="rId36"/>
    <p:sldId id="669" r:id="rId37"/>
    <p:sldId id="689" r:id="rId38"/>
    <p:sldId id="670" r:id="rId39"/>
    <p:sldId id="671" r:id="rId40"/>
    <p:sldId id="672" r:id="rId41"/>
    <p:sldId id="673" r:id="rId42"/>
    <p:sldId id="674" r:id="rId43"/>
    <p:sldId id="675" r:id="rId44"/>
    <p:sldId id="676" r:id="rId45"/>
    <p:sldId id="677" r:id="rId46"/>
    <p:sldId id="678" r:id="rId47"/>
    <p:sldId id="679" r:id="rId48"/>
    <p:sldId id="486" r:id="rId49"/>
    <p:sldId id="629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5A33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6512" autoAdjust="0"/>
  </p:normalViewPr>
  <p:slideViewPr>
    <p:cSldViewPr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69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20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="http://www.w3.org/1999/xhtml"&gt;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&lt;head&gt;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&lt;title&gt;&lt;/title&gt;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="https://ajax.googleapis.com/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ajax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/libs/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angularjs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/1.4.8/angular.min.js"&gt;&lt;/script&gt;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&lt;/head&gt;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-app="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myApp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-controller="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&lt;h3&gt;THÔNG TIN NHÂN VIÊN&lt;/h3&gt;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&lt;li&gt;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tên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staff.fullname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uppercase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&lt;/li&gt;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&lt;li&gt;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Ngày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sinh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staff.birthday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date : '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-MM-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yyyy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&lt;/li&gt;</a:t>
            </a:r>
          </a:p>
          <a:p>
            <a:r>
              <a:rPr lang="vi-V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&lt;li&gt;Lương: </a:t>
            </a:r>
            <a:r>
              <a:rPr lang="vi-V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</a:t>
            </a:r>
            <a:r>
              <a:rPr lang="vi-V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staff.salary | number : 2</a:t>
            </a:r>
            <a:r>
              <a:rPr lang="vi-V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</a:t>
            </a:r>
            <a:r>
              <a:rPr lang="vi-V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&lt;/li&gt;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&lt;script&gt;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app =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angular.module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myApp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[]);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app.controller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function ($scope) {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$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scope.staff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{</a:t>
            </a:r>
          </a:p>
          <a:p>
            <a:r>
              <a:rPr lang="vi-V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fullname: "Nguyễn Văn Tèo",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birthday: new Date(),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salary: 5500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});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&lt;/script&gt;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69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="http://www.w3.org/1999/xhtml"&gt;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&lt;head&gt;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&lt;title&gt;&lt;/title&gt;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="https://ajax.googleapis.com/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ajax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/libs/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angularjs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/1.4.8/angular.min.js"&gt;&lt;/script&gt;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&lt;/head&gt;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-app="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myApp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-controller="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&lt;h3&gt;DANH SÁCH NHÂN VIÊN&lt;/h3&gt;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-repeat="s in staffs |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limitTo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4 : 2"&gt;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&lt;li&gt;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tên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s.fullname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uppercase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&lt;/li&gt;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&lt;li&gt;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Ngày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sinh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s.birthday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date : '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-MM-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yyyy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&lt;/li&gt;</a:t>
            </a:r>
          </a:p>
          <a:p>
            <a:r>
              <a:rPr lang="vi-V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&lt;li&gt;Lương: </a:t>
            </a:r>
            <a:r>
              <a:rPr lang="vi-V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</a:t>
            </a:r>
            <a:r>
              <a:rPr lang="vi-V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s.salary | number : 2</a:t>
            </a:r>
            <a:r>
              <a:rPr lang="vi-V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</a:t>
            </a:r>
            <a:r>
              <a:rPr lang="vi-V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&lt;/li&gt;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&lt;script&gt;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app =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angular.module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myApp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[]);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app.controller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function ($scope) {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$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scope.staffs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[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];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});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&lt;/script&gt;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93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="http://www.w3.org/1999/xhtml"&gt;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&lt;head&gt;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&lt;title&gt;&lt;/title&gt;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="https://ajax.googleapis.com/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ajax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/libs/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angularjs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/1.4.8/angular.min.js"&gt;&lt;/script&gt;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&lt;/head&gt;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-app="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myApp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-controller="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&lt;h3&gt;DANH SÁCH NHÂN VIÊN&lt;/h3&gt;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-repeat="s in staffs |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orderBy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'-salary'"&gt;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&lt;li&gt;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tên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s.fullname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uppercase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&lt;/li&gt;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&lt;li&gt;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Ngày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sinh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s.birthday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date : '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-MM-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yyyy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&lt;/li&gt;</a:t>
            </a:r>
          </a:p>
          <a:p>
            <a:r>
              <a:rPr lang="vi-V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&lt;li&gt;Lương: </a:t>
            </a:r>
            <a:r>
              <a:rPr lang="vi-V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</a:t>
            </a:r>
            <a:r>
              <a:rPr lang="vi-V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s.salary | number : 2</a:t>
            </a:r>
            <a:r>
              <a:rPr lang="vi-V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</a:t>
            </a:r>
            <a:r>
              <a:rPr lang="vi-V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&lt;/li&gt;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&lt;script&gt;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app =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angular.module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myApp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[]);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app.controller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function ($scope) {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$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scope.staffs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[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100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10000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];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});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&lt;/script&gt;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03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="http://www.w3.org/1999/xhtml"&gt;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&lt;head&gt;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&lt;title&gt;&lt;/title&gt;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="https://ajax.googleapis.com/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ajax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/libs/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angularjs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/1.4.8/angular.min.js"&gt;&lt;/script&gt;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&lt;/head&gt;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-app="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myApp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-controller="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&lt;h3&gt;DANH SÁCH NHÂN VIÊN&lt;/h3&gt;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-repeat="s in staffs | filter : 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:'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Hằng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'}"&gt;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&lt;li&gt;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tên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s.fullname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uppercase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&lt;/li&gt;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&lt;li&gt;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Ngày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sinh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s.birthday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date : '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-MM-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yyyy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&lt;/li&gt;</a:t>
            </a:r>
          </a:p>
          <a:p>
            <a:r>
              <a:rPr lang="vi-V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&lt;li&gt;Lương: </a:t>
            </a:r>
            <a:r>
              <a:rPr lang="vi-V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</a:t>
            </a:r>
            <a:r>
              <a:rPr lang="vi-V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s.salary | number : 2</a:t>
            </a:r>
            <a:r>
              <a:rPr lang="vi-V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</a:t>
            </a:r>
            <a:r>
              <a:rPr lang="vi-V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&lt;/li&gt;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&lt;script&gt;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app =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angular.module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myApp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[]);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app.controller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function ($scope) {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$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scope.staffs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[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100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fullname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"Phạm Thị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Hằng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10000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fullname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"Nguyễn Kim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Hằng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];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});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&lt;/script&gt;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6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="http://www.w3.org/1999/xhtml"&gt;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&lt;head&gt;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&lt;title&gt;&lt;/title&gt;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="https://ajax.googleapis.com/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ajax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/libs/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angularjs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/1.4.8/angular.min.js"&gt;&lt;/script&gt;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&lt;/head&gt;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-app="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myApp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-controller="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&lt;h3&gt;DANH SÁCH NHÂN VIÊN&lt;/h3&gt;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-repeat="s in staffs | greater : 'salary' : 6000"&gt;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&lt;li&gt;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tên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s.fullname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uppercase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&lt;/li&gt;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&lt;li&gt;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Ngày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sinh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s.birthday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date : '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-MM-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yyyy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&lt;/li&gt;</a:t>
            </a:r>
          </a:p>
          <a:p>
            <a:r>
              <a:rPr lang="vi-V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&lt;li&gt;Lương: </a:t>
            </a:r>
            <a:r>
              <a:rPr lang="vi-V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</a:t>
            </a:r>
            <a:r>
              <a:rPr lang="vi-V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s.salary | number : 2</a:t>
            </a:r>
            <a:r>
              <a:rPr lang="vi-V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</a:t>
            </a:r>
            <a:r>
              <a:rPr lang="vi-V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&lt;/li&gt;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&lt;script&gt;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app =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angular.module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myApp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[]);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app.filter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('greater', function () {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 function (array, prop, min) {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output = [];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for (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= 0; i &lt;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array.length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i++) {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if (array[i][prop] &gt; min) {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output.push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(array[i]);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}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return output;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})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app.controller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function ($scope) {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$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scope.staffs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[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100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fullname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"Phạm Thị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Hằng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10000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fullname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"Nguyễn Kim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Hằng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8500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vi-V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fullname: "Nguyễn Văn Tèo",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birthday: new Date(),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salary: 5500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},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];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});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&lt;/script&gt;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43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72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="http://www.w3.org/1999/xhtml"&gt;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&lt;head&gt;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&lt;title&gt;&lt;/title&gt;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="https://ajax.googleapis.com/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ajax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/libs/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angularjs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/1.4.8/angular.min.js"&gt;&lt;/script&gt;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&lt;/head&gt;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-app="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myApp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-controller="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&lt;h3&gt;AUTO RELOAD&lt;/h3&gt;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app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angular.module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myApp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[]);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app.controller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function ($scope, $interval, $window)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$interval(function ()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window.location.reload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}, 500)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&lt;/script&gt;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53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9530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4072149" y="4397514"/>
            <a:ext cx="42909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Front-End Frameworks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87952" y="4953000"/>
            <a:ext cx="4727448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Image result for bootstrap logo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bootstrap logo"/>
          <p:cNvSpPr>
            <a:spLocks noChangeAspect="1" noChangeArrowheads="1"/>
          </p:cNvSpPr>
          <p:nvPr userDrawn="1"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612775" y="2286000"/>
            <a:ext cx="2740025" cy="257466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0939"/>
            <a:ext cx="2346198" cy="10828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17" y="3668778"/>
            <a:ext cx="2011299" cy="53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notesSlide" Target="../notesSlides/notesSlide11.xml"/><Relationship Id="rId9" Type="http://schemas.microsoft.com/office/2007/relationships/hdphoto" Target="../media/hdphoto5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/>
              <a:t> 7: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Year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yyyy</a:t>
            </a:r>
            <a:r>
              <a:rPr lang="en-US" dirty="0"/>
              <a:t>"(2016), "</a:t>
            </a:r>
            <a:r>
              <a:rPr lang="en-US" dirty="0" err="1"/>
              <a:t>yy</a:t>
            </a:r>
            <a:r>
              <a:rPr lang="en-US" dirty="0"/>
              <a:t>"(16), "y"(2016)</a:t>
            </a:r>
          </a:p>
          <a:p>
            <a:r>
              <a:rPr lang="en-US" dirty="0"/>
              <a:t>Month</a:t>
            </a:r>
          </a:p>
          <a:p>
            <a:pPr lvl="1"/>
            <a:r>
              <a:rPr lang="en-US" dirty="0"/>
              <a:t>"MMMM"(January), "MMM"(Jan), "MM"(01), "M"(1)</a:t>
            </a:r>
          </a:p>
          <a:p>
            <a:r>
              <a:rPr lang="en-US" dirty="0"/>
              <a:t>Day of month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dd</a:t>
            </a:r>
            <a:r>
              <a:rPr lang="en-US" dirty="0"/>
              <a:t>"(06), "d"(6)</a:t>
            </a:r>
          </a:p>
          <a:p>
            <a:r>
              <a:rPr lang="en-US" dirty="0"/>
              <a:t>Day of week</a:t>
            </a:r>
          </a:p>
          <a:p>
            <a:pPr lvl="1"/>
            <a:r>
              <a:rPr lang="en-US" dirty="0"/>
              <a:t>"EEEE"(Tuesday), "EEE"(Tue)</a:t>
            </a:r>
          </a:p>
          <a:p>
            <a:r>
              <a:rPr lang="en-US" dirty="0"/>
              <a:t>Hour(24)</a:t>
            </a:r>
          </a:p>
          <a:p>
            <a:pPr lvl="1"/>
            <a:r>
              <a:rPr lang="en-US" dirty="0"/>
              <a:t>"HH"(09), "H"(9)</a:t>
            </a:r>
          </a:p>
          <a:p>
            <a:r>
              <a:rPr lang="en-US" dirty="0"/>
              <a:t>Hour(12)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hh</a:t>
            </a:r>
            <a:r>
              <a:rPr lang="en-US" dirty="0"/>
              <a:t>"(09), "h"(9)</a:t>
            </a:r>
          </a:p>
          <a:p>
            <a:r>
              <a:rPr lang="en-US" dirty="0"/>
              <a:t>Minute</a:t>
            </a:r>
          </a:p>
          <a:p>
            <a:pPr lvl="1"/>
            <a:r>
              <a:rPr lang="en-US" dirty="0"/>
              <a:t>"mm"(05), "m"(5)</a:t>
            </a:r>
          </a:p>
          <a:p>
            <a:r>
              <a:rPr lang="en-US" dirty="0"/>
              <a:t>Second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ss</a:t>
            </a:r>
            <a:r>
              <a:rPr lang="en-US" dirty="0"/>
              <a:t>"(05), "s"(5)</a:t>
            </a:r>
          </a:p>
          <a:p>
            <a:r>
              <a:rPr lang="en-US" dirty="0"/>
              <a:t>Millisecond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sss</a:t>
            </a:r>
            <a:r>
              <a:rPr lang="en-US" dirty="0"/>
              <a:t>"(035)</a:t>
            </a:r>
          </a:p>
          <a:p>
            <a:r>
              <a:rPr lang="en-US" dirty="0"/>
              <a:t>AM/PM: </a:t>
            </a:r>
          </a:p>
          <a:p>
            <a:pPr lvl="1"/>
            <a:r>
              <a:rPr lang="en-US" dirty="0"/>
              <a:t>"a"</a:t>
            </a:r>
          </a:p>
        </p:txBody>
      </p:sp>
    </p:spTree>
    <p:extLst>
      <p:ext uri="{BB962C8B-B14F-4D97-AF65-F5344CB8AC3E}">
        <p14:creationId xmlns:p14="http://schemas.microsoft.com/office/powerpoint/2010/main" val="80234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có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"</a:t>
            </a:r>
            <a:r>
              <a:rPr lang="en-US" dirty="0">
                <a:solidFill>
                  <a:srgbClr val="FF0000"/>
                </a:solidFill>
              </a:rPr>
              <a:t>short</a:t>
            </a:r>
            <a:r>
              <a:rPr lang="en-US" dirty="0"/>
              <a:t>“ = "M/d/</a:t>
            </a:r>
            <a:r>
              <a:rPr lang="en-US" dirty="0" err="1"/>
              <a:t>yy</a:t>
            </a:r>
            <a:r>
              <a:rPr lang="en-US" dirty="0"/>
              <a:t> h:mm a" </a:t>
            </a:r>
          </a:p>
          <a:p>
            <a:r>
              <a:rPr lang="en-US" dirty="0"/>
              <a:t>"</a:t>
            </a:r>
            <a:r>
              <a:rPr lang="en-US" dirty="0">
                <a:solidFill>
                  <a:srgbClr val="FF0000"/>
                </a:solidFill>
              </a:rPr>
              <a:t>medium</a:t>
            </a:r>
            <a:r>
              <a:rPr lang="en-US" dirty="0"/>
              <a:t>" = "MMM d, y h:mm:ss a" </a:t>
            </a:r>
          </a:p>
          <a:p>
            <a:r>
              <a:rPr lang="en-US" dirty="0"/>
              <a:t>"</a:t>
            </a:r>
            <a:r>
              <a:rPr lang="en-US" dirty="0" err="1">
                <a:solidFill>
                  <a:srgbClr val="FF0000"/>
                </a:solidFill>
              </a:rPr>
              <a:t>shortDate</a:t>
            </a:r>
            <a:r>
              <a:rPr lang="en-US" dirty="0"/>
              <a:t>" = "M/d/</a:t>
            </a:r>
            <a:r>
              <a:rPr lang="en-US" dirty="0" err="1"/>
              <a:t>yy</a:t>
            </a:r>
            <a:r>
              <a:rPr lang="en-US" dirty="0"/>
              <a:t>" </a:t>
            </a:r>
          </a:p>
          <a:p>
            <a:r>
              <a:rPr lang="en-US" dirty="0"/>
              <a:t>"</a:t>
            </a:r>
            <a:r>
              <a:rPr lang="en-US" dirty="0" err="1">
                <a:solidFill>
                  <a:srgbClr val="FF0000"/>
                </a:solidFill>
              </a:rPr>
              <a:t>mediumDate</a:t>
            </a:r>
            <a:r>
              <a:rPr lang="en-US" dirty="0"/>
              <a:t>" = "MMM d, y“</a:t>
            </a:r>
          </a:p>
          <a:p>
            <a:r>
              <a:rPr lang="en-US" dirty="0"/>
              <a:t>"</a:t>
            </a:r>
            <a:r>
              <a:rPr lang="en-US" dirty="0" err="1">
                <a:solidFill>
                  <a:srgbClr val="FF0000"/>
                </a:solidFill>
              </a:rPr>
              <a:t>longDate</a:t>
            </a:r>
            <a:r>
              <a:rPr lang="en-US" dirty="0"/>
              <a:t>" = "MMMM d, y”</a:t>
            </a:r>
          </a:p>
          <a:p>
            <a:r>
              <a:rPr lang="en-US" dirty="0"/>
              <a:t>"</a:t>
            </a:r>
            <a:r>
              <a:rPr lang="en-US" dirty="0" err="1">
                <a:solidFill>
                  <a:srgbClr val="FF0000"/>
                </a:solidFill>
              </a:rPr>
              <a:t>fullDate</a:t>
            </a:r>
            <a:r>
              <a:rPr lang="en-US" dirty="0"/>
              <a:t>" = "EEEE, MMMM d, y"</a:t>
            </a:r>
          </a:p>
          <a:p>
            <a:r>
              <a:rPr lang="en-US" dirty="0"/>
              <a:t>"</a:t>
            </a:r>
            <a:r>
              <a:rPr lang="en-US" dirty="0" err="1">
                <a:solidFill>
                  <a:srgbClr val="FF0000"/>
                </a:solidFill>
              </a:rPr>
              <a:t>shortTime</a:t>
            </a:r>
            <a:r>
              <a:rPr lang="en-US" dirty="0"/>
              <a:t>" = "h:mm a"</a:t>
            </a:r>
          </a:p>
          <a:p>
            <a:r>
              <a:rPr lang="en-US" dirty="0"/>
              <a:t>"</a:t>
            </a:r>
            <a:r>
              <a:rPr lang="en-US" dirty="0" err="1">
                <a:solidFill>
                  <a:srgbClr val="FF0000"/>
                </a:solidFill>
              </a:rPr>
              <a:t>mediumTime</a:t>
            </a:r>
            <a:r>
              <a:rPr lang="en-US" dirty="0"/>
              <a:t>" = "h:mm:ss a"</a:t>
            </a:r>
          </a:p>
        </p:txBody>
      </p:sp>
    </p:spTree>
    <p:extLst>
      <p:ext uri="{BB962C8B-B14F-4D97-AF65-F5344CB8AC3E}">
        <p14:creationId xmlns:p14="http://schemas.microsoft.com/office/powerpoint/2010/main" val="174632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uppercase, lowercase &amp; </a:t>
            </a:r>
            <a:r>
              <a:rPr lang="en-US" sz="2400" dirty="0" err="1"/>
              <a:t>json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uppercase, lowercase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in </a:t>
            </a:r>
            <a:r>
              <a:rPr lang="en-US" dirty="0" err="1"/>
              <a:t>hoa</a:t>
            </a:r>
            <a:r>
              <a:rPr lang="en-US" dirty="0"/>
              <a:t>, in </a:t>
            </a:r>
            <a:r>
              <a:rPr lang="en-US" dirty="0" err="1"/>
              <a:t>thường</a:t>
            </a:r>
            <a:endParaRPr lang="en-US" dirty="0"/>
          </a:p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pPr lvl="1"/>
            <a:r>
              <a:rPr lang="en-US" dirty="0"/>
              <a:t>{{ string | uppercase}}, {{ string | lowercase}}</a:t>
            </a:r>
          </a:p>
          <a:p>
            <a:pPr lvl="2"/>
            <a:r>
              <a:rPr lang="en-US" dirty="0"/>
              <a:t>String: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  <a:p>
            <a:pPr lvl="2"/>
            <a:r>
              <a:rPr lang="en-US" dirty="0"/>
              <a:t>Uppercase &amp; lowercase: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json</a:t>
            </a:r>
            <a:endParaRPr lang="en-US" dirty="0"/>
          </a:p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pPr lvl="1"/>
            <a:r>
              <a:rPr lang="en-US" dirty="0"/>
              <a:t>{{ </a:t>
            </a:r>
            <a:r>
              <a:rPr lang="en-US" i="1" dirty="0"/>
              <a:t>object</a:t>
            </a:r>
            <a:r>
              <a:rPr lang="en-US" dirty="0"/>
              <a:t> | </a:t>
            </a:r>
            <a:r>
              <a:rPr lang="en-US" dirty="0" err="1"/>
              <a:t>json</a:t>
            </a:r>
            <a:r>
              <a:rPr lang="en-US" dirty="0"/>
              <a:t> : </a:t>
            </a:r>
            <a:r>
              <a:rPr lang="en-US" i="1" dirty="0"/>
              <a:t>spacing</a:t>
            </a:r>
            <a:r>
              <a:rPr lang="en-US" dirty="0"/>
              <a:t> }}</a:t>
            </a:r>
          </a:p>
          <a:p>
            <a:pPr lvl="2"/>
            <a:r>
              <a:rPr lang="en-US" dirty="0"/>
              <a:t>Object: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  <a:p>
            <a:pPr lvl="2"/>
            <a:r>
              <a:rPr lang="en-US" dirty="0" err="1"/>
              <a:t>Json</a:t>
            </a:r>
            <a:r>
              <a:rPr lang="en-US" dirty="0"/>
              <a:t>: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  <a:p>
            <a:pPr lvl="2"/>
            <a:r>
              <a:rPr lang="en-US" dirty="0"/>
              <a:t>Spacing: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trống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62215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uppercase &amp; lowercase</a:t>
            </a:r>
          </a:p>
        </p:txBody>
      </p:sp>
      <p:sp>
        <p:nvSpPr>
          <p:cNvPr id="4" name="Up Arrow 3"/>
          <p:cNvSpPr/>
          <p:nvPr/>
        </p:nvSpPr>
        <p:spPr>
          <a:xfrm>
            <a:off x="4329684" y="2286000"/>
            <a:ext cx="484632" cy="366712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703" y="1095375"/>
            <a:ext cx="718185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03" y="2819400"/>
            <a:ext cx="6800850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531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4495800"/>
            <a:ext cx="2907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Hiển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thị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thông</a:t>
            </a:r>
            <a:r>
              <a:rPr lang="en-US" dirty="0">
                <a:solidFill>
                  <a:schemeClr val="bg1"/>
                </a:solidFill>
              </a:rPr>
              <a:t> tin </a:t>
            </a:r>
            <a:r>
              <a:rPr lang="en-US" dirty="0" err="1">
                <a:solidFill>
                  <a:schemeClr val="bg1"/>
                </a:solidFill>
              </a:rPr>
              <a:t>cá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nhân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err="1">
                <a:solidFill>
                  <a:schemeClr val="bg1"/>
                </a:solidFill>
              </a:rPr>
              <a:t>Họ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tên</a:t>
            </a:r>
            <a:r>
              <a:rPr lang="en-US" dirty="0">
                <a:solidFill>
                  <a:schemeClr val="bg1"/>
                </a:solidFill>
              </a:rPr>
              <a:t>: in </a:t>
            </a:r>
            <a:r>
              <a:rPr lang="en-US" dirty="0" err="1">
                <a:solidFill>
                  <a:schemeClr val="bg1"/>
                </a:solidFill>
              </a:rPr>
              <a:t>hoa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sinh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ngay-thang-năm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err="1">
                <a:solidFill>
                  <a:schemeClr val="bg1"/>
                </a:solidFill>
              </a:rPr>
              <a:t>Lương</a:t>
            </a:r>
            <a:r>
              <a:rPr lang="en-US" dirty="0">
                <a:solidFill>
                  <a:schemeClr val="bg1"/>
                </a:solidFill>
              </a:rPr>
              <a:t>: 3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lẻ</a:t>
            </a:r>
            <a:r>
              <a:rPr lang="en-US" dirty="0">
                <a:solidFill>
                  <a:schemeClr val="bg1"/>
                </a:solidFill>
              </a:rPr>
              <a:t>, VNĐ</a:t>
            </a:r>
          </a:p>
        </p:txBody>
      </p:sp>
    </p:spTree>
    <p:extLst>
      <p:ext uri="{BB962C8B-B14F-4D97-AF65-F5344CB8AC3E}">
        <p14:creationId xmlns:p14="http://schemas.microsoft.com/office/powerpoint/2010/main" val="291172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Bộ lọc limitTo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chuỗi</a:t>
            </a:r>
            <a:endParaRPr lang="en-US" dirty="0"/>
          </a:p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{{ </a:t>
            </a:r>
            <a:r>
              <a:rPr lang="en-US" i="1" dirty="0"/>
              <a:t>object</a:t>
            </a:r>
            <a:r>
              <a:rPr lang="en-US" dirty="0"/>
              <a:t> | </a:t>
            </a:r>
            <a:r>
              <a:rPr lang="en-US" dirty="0" err="1"/>
              <a:t>limitTo</a:t>
            </a:r>
            <a:r>
              <a:rPr lang="en-US" dirty="0"/>
              <a:t> : </a:t>
            </a:r>
            <a:r>
              <a:rPr lang="en-US" i="1" dirty="0"/>
              <a:t>limit</a:t>
            </a:r>
            <a:r>
              <a:rPr lang="en-US" dirty="0"/>
              <a:t> : </a:t>
            </a:r>
            <a:r>
              <a:rPr lang="en-US" i="1" dirty="0"/>
              <a:t>begin</a:t>
            </a:r>
            <a:r>
              <a:rPr lang="en-US" dirty="0"/>
              <a:t> }}</a:t>
            </a:r>
          </a:p>
          <a:p>
            <a:pPr lvl="2"/>
            <a:r>
              <a:rPr lang="en-US" dirty="0"/>
              <a:t>Object: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chuỗi</a:t>
            </a:r>
            <a:endParaRPr lang="en-US" dirty="0"/>
          </a:p>
          <a:p>
            <a:pPr lvl="2"/>
            <a:r>
              <a:rPr lang="en-US" dirty="0" err="1"/>
              <a:t>limitTo</a:t>
            </a:r>
            <a:r>
              <a:rPr lang="en-US" dirty="0"/>
              <a:t>: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endParaRPr lang="en-US" dirty="0"/>
          </a:p>
          <a:p>
            <a:pPr lvl="2"/>
            <a:r>
              <a:rPr lang="en-US" dirty="0"/>
              <a:t>Limit: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Begin: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,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.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pPr lvl="1"/>
            <a:r>
              <a:rPr lang="en-US" dirty="0"/>
              <a:t>&lt;div </a:t>
            </a:r>
            <a:r>
              <a:rPr lang="en-US" dirty="0" err="1"/>
              <a:t>ng</a:t>
            </a:r>
            <a:r>
              <a:rPr lang="en-US" dirty="0"/>
              <a:t>-repeat=“</a:t>
            </a:r>
            <a:r>
              <a:rPr lang="en-US" dirty="0" err="1"/>
              <a:t>mang</a:t>
            </a:r>
            <a:r>
              <a:rPr lang="en-US" dirty="0"/>
              <a:t> | </a:t>
            </a:r>
            <a:r>
              <a:rPr lang="en-US" dirty="0" err="1"/>
              <a:t>limitTo</a:t>
            </a:r>
            <a:r>
              <a:rPr lang="en-US" dirty="0"/>
              <a:t> : 3”&gt;</a:t>
            </a:r>
          </a:p>
        </p:txBody>
      </p:sp>
    </p:spTree>
    <p:extLst>
      <p:ext uri="{BB962C8B-B14F-4D97-AF65-F5344CB8AC3E}">
        <p14:creationId xmlns:p14="http://schemas.microsoft.com/office/powerpoint/2010/main" val="138115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limitTo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3105150"/>
            <a:ext cx="78105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owchart: Document 3"/>
          <p:cNvSpPr/>
          <p:nvPr/>
        </p:nvSpPr>
        <p:spPr>
          <a:xfrm>
            <a:off x="5638800" y="1066800"/>
            <a:ext cx="3048000" cy="25146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143000"/>
            <a:ext cx="125730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1752600" y="1295400"/>
            <a:ext cx="2667000" cy="612648"/>
          </a:xfrm>
          <a:prstGeom prst="wedgeRoundRectCallout">
            <a:avLst>
              <a:gd name="adj1" fmla="val 105390"/>
              <a:gd name="adj2" fmla="val -4098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Phương ở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2 (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0)</a:t>
            </a:r>
          </a:p>
        </p:txBody>
      </p:sp>
      <p:sp>
        <p:nvSpPr>
          <p:cNvPr id="6" name="Bent Arrow 5"/>
          <p:cNvSpPr/>
          <p:nvPr/>
        </p:nvSpPr>
        <p:spPr>
          <a:xfrm>
            <a:off x="4824984" y="2224087"/>
            <a:ext cx="813816" cy="868680"/>
          </a:xfrm>
          <a:prstGeom prst="ben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03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limitTo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5867400" cy="2238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| </a:t>
            </a:r>
            <a:r>
              <a:rPr lang="en-US" dirty="0" err="1"/>
              <a:t>limitTo</a:t>
            </a:r>
            <a:r>
              <a:rPr lang="en-US" dirty="0"/>
              <a:t> : 3 : </a:t>
            </a:r>
            <a:r>
              <a:rPr lang="en-US" b="1" dirty="0">
                <a:solidFill>
                  <a:srgbClr val="FF0000"/>
                </a:solidFill>
              </a:rPr>
              <a:t>-4</a:t>
            </a:r>
          </a:p>
          <a:p>
            <a:pPr lvl="1"/>
            <a:r>
              <a:rPr lang="en-US" dirty="0" err="1"/>
              <a:t>Lấy</a:t>
            </a:r>
            <a:r>
              <a:rPr lang="en-US" dirty="0"/>
              <a:t> 3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,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4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  <a:p>
            <a:r>
              <a:rPr lang="en-US" dirty="0"/>
              <a:t>| </a:t>
            </a:r>
            <a:r>
              <a:rPr lang="en-US" dirty="0" err="1"/>
              <a:t>limitTo</a:t>
            </a:r>
            <a:r>
              <a:rPr lang="en-US" dirty="0"/>
              <a:t> : 3 :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</a:p>
          <a:p>
            <a:pPr lvl="1"/>
            <a:r>
              <a:rPr lang="en-US" dirty="0" err="1"/>
              <a:t>Lấy</a:t>
            </a:r>
            <a:r>
              <a:rPr lang="en-US" dirty="0"/>
              <a:t> 3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,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3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3457575"/>
            <a:ext cx="778192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owchart: Document 3"/>
          <p:cNvSpPr/>
          <p:nvPr/>
        </p:nvSpPr>
        <p:spPr>
          <a:xfrm>
            <a:off x="6629400" y="1066800"/>
            <a:ext cx="2057400" cy="26670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143000"/>
            <a:ext cx="130492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Bent Arrow 4"/>
          <p:cNvSpPr/>
          <p:nvPr/>
        </p:nvSpPr>
        <p:spPr>
          <a:xfrm>
            <a:off x="6080760" y="3067050"/>
            <a:ext cx="533400" cy="666750"/>
          </a:xfrm>
          <a:prstGeom prst="ben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56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4343400"/>
            <a:ext cx="32829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Tạo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mảng</a:t>
            </a:r>
            <a:r>
              <a:rPr lang="en-US" dirty="0">
                <a:solidFill>
                  <a:schemeClr val="bg1"/>
                </a:solidFill>
              </a:rPr>
              <a:t> 10 </a:t>
            </a:r>
            <a:r>
              <a:rPr lang="en-US" dirty="0" err="1">
                <a:solidFill>
                  <a:schemeClr val="bg1"/>
                </a:solidFill>
              </a:rPr>
              <a:t>nhân</a:t>
            </a:r>
            <a:r>
              <a:rPr lang="en-US" dirty="0">
                <a:solidFill>
                  <a:schemeClr val="bg1"/>
                </a:solidFill>
              </a:rPr>
              <a:t> viên</a:t>
            </a:r>
          </a:p>
          <a:p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err="1">
                <a:solidFill>
                  <a:schemeClr val="bg1"/>
                </a:solidFill>
              </a:rPr>
              <a:t>Họ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tên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sinh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err="1">
                <a:solidFill>
                  <a:schemeClr val="bg1"/>
                </a:solidFill>
              </a:rPr>
              <a:t>Lương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Hiển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thị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nhân</a:t>
            </a:r>
            <a:r>
              <a:rPr lang="en-US" dirty="0">
                <a:solidFill>
                  <a:schemeClr val="bg1"/>
                </a:solidFill>
              </a:rPr>
              <a:t> viên </a:t>
            </a:r>
            <a:r>
              <a:rPr lang="en-US" dirty="0" err="1">
                <a:solidFill>
                  <a:schemeClr val="bg1"/>
                </a:solidFill>
              </a:rPr>
              <a:t>từ</a:t>
            </a:r>
            <a:r>
              <a:rPr lang="en-US" dirty="0">
                <a:solidFill>
                  <a:schemeClr val="bg1"/>
                </a:solidFill>
              </a:rPr>
              <a:t> 3 </a:t>
            </a:r>
            <a:r>
              <a:rPr lang="en-US" dirty="0" err="1">
                <a:solidFill>
                  <a:schemeClr val="bg1"/>
                </a:solidFill>
              </a:rPr>
              <a:t>đến</a:t>
            </a:r>
            <a:r>
              <a:rPr lang="en-US" dirty="0">
                <a:solidFill>
                  <a:schemeClr val="bg1"/>
                </a:solidFill>
              </a:rPr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267968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orderBy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orderBy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sếp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{{ </a:t>
            </a:r>
            <a:r>
              <a:rPr lang="en-US" i="1" dirty="0"/>
              <a:t>array</a:t>
            </a:r>
            <a:r>
              <a:rPr lang="en-US" dirty="0"/>
              <a:t> | </a:t>
            </a:r>
            <a:r>
              <a:rPr lang="en-US" dirty="0" err="1"/>
              <a:t>orderBy</a:t>
            </a:r>
            <a:r>
              <a:rPr lang="en-US" dirty="0"/>
              <a:t> : </a:t>
            </a:r>
            <a:r>
              <a:rPr lang="en-US" i="1" dirty="0"/>
              <a:t>expression</a:t>
            </a:r>
            <a:r>
              <a:rPr lang="en-US" dirty="0"/>
              <a:t> : </a:t>
            </a:r>
            <a:r>
              <a:rPr lang="en-US" i="1" dirty="0"/>
              <a:t>reverse</a:t>
            </a:r>
            <a:r>
              <a:rPr lang="en-US" dirty="0"/>
              <a:t> }}</a:t>
            </a:r>
          </a:p>
          <a:p>
            <a:pPr lvl="2"/>
            <a:r>
              <a:rPr lang="en-US" dirty="0"/>
              <a:t>Array: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endParaRPr lang="en-US" dirty="0"/>
          </a:p>
          <a:p>
            <a:pPr lvl="2"/>
            <a:r>
              <a:rPr lang="en-US" dirty="0" err="1"/>
              <a:t>orderBy</a:t>
            </a:r>
            <a:r>
              <a:rPr lang="en-US" dirty="0"/>
              <a:t>: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endParaRPr lang="en-US" dirty="0"/>
          </a:p>
          <a:p>
            <a:pPr lvl="2"/>
            <a:r>
              <a:rPr lang="en-US" dirty="0"/>
              <a:t>Expression: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endParaRPr lang="en-US" dirty="0"/>
          </a:p>
          <a:p>
            <a:pPr lvl="2"/>
            <a:r>
              <a:rPr lang="en-US" dirty="0"/>
              <a:t>Reverse: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(true,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), </a:t>
            </a:r>
            <a:r>
              <a:rPr lang="en-US" dirty="0" err="1"/>
              <a:t>giảm</a:t>
            </a:r>
            <a:r>
              <a:rPr lang="en-US" dirty="0"/>
              <a:t> (false)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&lt;div </a:t>
            </a:r>
            <a:r>
              <a:rPr lang="en-US" dirty="0" err="1"/>
              <a:t>ng</a:t>
            </a:r>
            <a:r>
              <a:rPr lang="en-US" dirty="0"/>
              <a:t>-repeat=“</a:t>
            </a:r>
            <a:r>
              <a:rPr lang="en-US" dirty="0" err="1"/>
              <a:t>mang</a:t>
            </a:r>
            <a:r>
              <a:rPr lang="en-US" dirty="0"/>
              <a:t> | </a:t>
            </a:r>
            <a:r>
              <a:rPr lang="en-US" dirty="0" err="1"/>
              <a:t>orderBy</a:t>
            </a:r>
            <a:r>
              <a:rPr lang="en-US" dirty="0"/>
              <a:t>”&gt;</a:t>
            </a:r>
          </a:p>
        </p:txBody>
      </p:sp>
    </p:spTree>
    <p:extLst>
      <p:ext uri="{BB962C8B-B14F-4D97-AF65-F5344CB8AC3E}">
        <p14:creationId xmlns:p14="http://schemas.microsoft.com/office/powerpoint/2010/main" val="123225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¤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endParaRPr lang="vi-VN" dirty="0"/>
          </a:p>
          <a:p>
            <a:pPr>
              <a:buFont typeface="Wingdings" pitchFamily="2" charset="2"/>
              <a:buChar char="¤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950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orderBy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5638800" y="1066800"/>
            <a:ext cx="3048000" cy="2590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1219200"/>
            <a:ext cx="13049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" y="3657600"/>
            <a:ext cx="782002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1676400" y="1676400"/>
            <a:ext cx="2590800" cy="914400"/>
          </a:xfrm>
          <a:prstGeom prst="wedgeRoundRectCallout">
            <a:avLst>
              <a:gd name="adj1" fmla="val 100108"/>
              <a:gd name="adj2" fmla="val -283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5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orderBy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23975"/>
            <a:ext cx="633412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owchart: Document 3"/>
          <p:cNvSpPr/>
          <p:nvPr/>
        </p:nvSpPr>
        <p:spPr>
          <a:xfrm>
            <a:off x="6324600" y="3886200"/>
            <a:ext cx="2209800" cy="2209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057650"/>
            <a:ext cx="169545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5791200" y="1752600"/>
            <a:ext cx="2514600" cy="612648"/>
          </a:xfrm>
          <a:prstGeom prst="wedgeRoundRectCallout">
            <a:avLst>
              <a:gd name="adj1" fmla="val -45075"/>
              <a:gd name="adj2" fmla="val 9633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mark</a:t>
            </a:r>
          </a:p>
        </p:txBody>
      </p:sp>
    </p:spTree>
    <p:extLst>
      <p:ext uri="{BB962C8B-B14F-4D97-AF65-F5344CB8AC3E}">
        <p14:creationId xmlns:p14="http://schemas.microsoft.com/office/powerpoint/2010/main" val="150364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4343400"/>
            <a:ext cx="38648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Tạo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mảng</a:t>
            </a:r>
            <a:r>
              <a:rPr lang="en-US" dirty="0">
                <a:solidFill>
                  <a:schemeClr val="bg1"/>
                </a:solidFill>
              </a:rPr>
              <a:t> 10 </a:t>
            </a:r>
            <a:r>
              <a:rPr lang="en-US" dirty="0" err="1">
                <a:solidFill>
                  <a:schemeClr val="bg1"/>
                </a:solidFill>
              </a:rPr>
              <a:t>nhân</a:t>
            </a:r>
            <a:r>
              <a:rPr lang="en-US" dirty="0">
                <a:solidFill>
                  <a:schemeClr val="bg1"/>
                </a:solidFill>
              </a:rPr>
              <a:t> viên</a:t>
            </a:r>
          </a:p>
          <a:p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err="1">
                <a:solidFill>
                  <a:schemeClr val="bg1"/>
                </a:solidFill>
              </a:rPr>
              <a:t>Họ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tên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sinh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err="1">
                <a:solidFill>
                  <a:schemeClr val="bg1"/>
                </a:solidFill>
              </a:rPr>
              <a:t>Lương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Hiển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thị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nhân</a:t>
            </a:r>
            <a:r>
              <a:rPr lang="en-US" dirty="0">
                <a:solidFill>
                  <a:schemeClr val="bg1"/>
                </a:solidFill>
              </a:rPr>
              <a:t> viên </a:t>
            </a:r>
            <a:r>
              <a:rPr lang="en-US" dirty="0" err="1">
                <a:solidFill>
                  <a:schemeClr val="bg1"/>
                </a:solidFill>
              </a:rPr>
              <a:t>giảm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theo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lương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71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/>
              <a:t> 7 </a:t>
            </a:r>
            <a:r>
              <a:rPr lang="en-US" dirty="0"/>
              <a:t>(</a:t>
            </a:r>
            <a:r>
              <a:rPr lang="en-US" dirty="0" err="1"/>
              <a:t>Phần</a:t>
            </a:r>
            <a:r>
              <a:rPr lang="en-US" dirty="0"/>
              <a:t> 2)</a:t>
            </a:r>
          </a:p>
        </p:txBody>
      </p:sp>
    </p:spTree>
    <p:extLst>
      <p:ext uri="{BB962C8B-B14F-4D97-AF65-F5344CB8AC3E}">
        <p14:creationId xmlns:p14="http://schemas.microsoft.com/office/powerpoint/2010/main" val="27405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so </a:t>
            </a:r>
            <a:r>
              <a:rPr lang="en-US" dirty="0" err="1"/>
              <a:t>khớp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lọc</a:t>
            </a:r>
            <a:endParaRPr lang="en-US" dirty="0"/>
          </a:p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pPr lvl="1"/>
            <a:r>
              <a:rPr lang="en-US" dirty="0"/>
              <a:t>{{ </a:t>
            </a:r>
            <a:r>
              <a:rPr lang="en-US" i="1" dirty="0"/>
              <a:t>array</a:t>
            </a:r>
            <a:r>
              <a:rPr lang="en-US" dirty="0"/>
              <a:t> | filter : </a:t>
            </a:r>
            <a:r>
              <a:rPr lang="en-US" i="1" dirty="0"/>
              <a:t>expression</a:t>
            </a:r>
            <a:r>
              <a:rPr lang="en-US" dirty="0"/>
              <a:t> : </a:t>
            </a:r>
            <a:r>
              <a:rPr lang="en-US" i="1" dirty="0"/>
              <a:t>comparator</a:t>
            </a:r>
            <a:r>
              <a:rPr lang="en-US" dirty="0"/>
              <a:t> }}</a:t>
            </a:r>
          </a:p>
          <a:p>
            <a:pPr lvl="2"/>
            <a:r>
              <a:rPr lang="en-US" dirty="0"/>
              <a:t>Array: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lọc</a:t>
            </a:r>
            <a:endParaRPr lang="en-US" dirty="0"/>
          </a:p>
          <a:p>
            <a:pPr lvl="2"/>
            <a:r>
              <a:rPr lang="en-US" dirty="0"/>
              <a:t>Filter: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endParaRPr lang="en-US" dirty="0"/>
          </a:p>
          <a:p>
            <a:pPr lvl="2"/>
            <a:r>
              <a:rPr lang="en-US" dirty="0"/>
              <a:t>Expression: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lọc</a:t>
            </a:r>
            <a:endParaRPr lang="en-US" dirty="0"/>
          </a:p>
          <a:p>
            <a:pPr lvl="2"/>
            <a:r>
              <a:rPr lang="en-US" dirty="0"/>
              <a:t>Comparator: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, true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, false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chứa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pPr lvl="1"/>
            <a:r>
              <a:rPr lang="en-US" dirty="0"/>
              <a:t>&lt;li </a:t>
            </a:r>
            <a:r>
              <a:rPr lang="en-US" dirty="0" err="1"/>
              <a:t>ng</a:t>
            </a:r>
            <a:r>
              <a:rPr lang="en-US" dirty="0"/>
              <a:t>-repeat="x in cars | filter : 'A'"&gt;{{x}}&lt;/li&gt;</a:t>
            </a:r>
          </a:p>
          <a:p>
            <a:pPr lvl="2"/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hơi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‘A’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filter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3762375"/>
            <a:ext cx="81248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owchart: Document 3"/>
          <p:cNvSpPr/>
          <p:nvPr/>
        </p:nvSpPr>
        <p:spPr>
          <a:xfrm>
            <a:off x="3048000" y="1143000"/>
            <a:ext cx="3048000" cy="17526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343025"/>
            <a:ext cx="17430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Up Arrow 4"/>
          <p:cNvSpPr/>
          <p:nvPr/>
        </p:nvSpPr>
        <p:spPr>
          <a:xfrm>
            <a:off x="4087368" y="3048000"/>
            <a:ext cx="484632" cy="471488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8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filter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706755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owchart: Document 3"/>
          <p:cNvSpPr/>
          <p:nvPr/>
        </p:nvSpPr>
        <p:spPr>
          <a:xfrm>
            <a:off x="5181600" y="4800600"/>
            <a:ext cx="3505200" cy="15240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917948"/>
            <a:ext cx="27527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Bent Arrow 6"/>
          <p:cNvSpPr/>
          <p:nvPr/>
        </p:nvSpPr>
        <p:spPr>
          <a:xfrm flipV="1">
            <a:off x="4331208" y="4917948"/>
            <a:ext cx="813816" cy="868680"/>
          </a:xfrm>
          <a:prstGeom prst="ben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867400" y="2014728"/>
            <a:ext cx="2438400" cy="612648"/>
          </a:xfrm>
          <a:prstGeom prst="wedgeRoundRectCallout">
            <a:avLst>
              <a:gd name="adj1" fmla="val -51991"/>
              <a:gd name="adj2" fmla="val -9471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71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0323"/>
            <a:ext cx="7181850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filter</a:t>
            </a:r>
          </a:p>
        </p:txBody>
      </p:sp>
      <p:sp>
        <p:nvSpPr>
          <p:cNvPr id="4" name="Flowchart: Document 3"/>
          <p:cNvSpPr/>
          <p:nvPr/>
        </p:nvSpPr>
        <p:spPr>
          <a:xfrm>
            <a:off x="5181600" y="4800600"/>
            <a:ext cx="3505200" cy="15240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917948"/>
            <a:ext cx="32004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Bent Arrow 4"/>
          <p:cNvSpPr/>
          <p:nvPr/>
        </p:nvSpPr>
        <p:spPr>
          <a:xfrm flipV="1">
            <a:off x="4331208" y="4917948"/>
            <a:ext cx="813816" cy="868680"/>
          </a:xfrm>
          <a:prstGeom prst="ben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867400" y="2014728"/>
            <a:ext cx="2438400" cy="612648"/>
          </a:xfrm>
          <a:prstGeom prst="wedgeRoundRectCallout">
            <a:avLst>
              <a:gd name="adj1" fmla="val -51991"/>
              <a:gd name="adj2" fmla="val -9471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0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filter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990600"/>
            <a:ext cx="81153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owchart: Document 3"/>
          <p:cNvSpPr/>
          <p:nvPr/>
        </p:nvSpPr>
        <p:spPr>
          <a:xfrm>
            <a:off x="5181600" y="4800600"/>
            <a:ext cx="3505200" cy="15240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ent Arrow 4"/>
          <p:cNvSpPr/>
          <p:nvPr/>
        </p:nvSpPr>
        <p:spPr>
          <a:xfrm flipV="1">
            <a:off x="4331208" y="4917948"/>
            <a:ext cx="813816" cy="868680"/>
          </a:xfrm>
          <a:prstGeom prst="ben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305" y="4999863"/>
            <a:ext cx="19240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6210300" y="1981200"/>
            <a:ext cx="2019300" cy="612648"/>
          </a:xfrm>
          <a:prstGeom prst="wedgeRoundRectCallout">
            <a:avLst>
              <a:gd name="adj1" fmla="val -51991"/>
              <a:gd name="adj2" fmla="val -9471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3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4343400"/>
            <a:ext cx="31602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Tạo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mảng</a:t>
            </a:r>
            <a:r>
              <a:rPr lang="en-US" dirty="0">
                <a:solidFill>
                  <a:schemeClr val="bg1"/>
                </a:solidFill>
              </a:rPr>
              <a:t> 10 </a:t>
            </a:r>
            <a:r>
              <a:rPr lang="en-US" dirty="0" err="1">
                <a:solidFill>
                  <a:schemeClr val="bg1"/>
                </a:solidFill>
              </a:rPr>
              <a:t>nhân</a:t>
            </a:r>
            <a:r>
              <a:rPr lang="en-US" dirty="0">
                <a:solidFill>
                  <a:schemeClr val="bg1"/>
                </a:solidFill>
              </a:rPr>
              <a:t> viên</a:t>
            </a:r>
          </a:p>
          <a:p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err="1">
                <a:solidFill>
                  <a:schemeClr val="bg1"/>
                </a:solidFill>
              </a:rPr>
              <a:t>Họ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tên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sinh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err="1">
                <a:solidFill>
                  <a:schemeClr val="bg1"/>
                </a:solidFill>
              </a:rPr>
              <a:t>Lương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Hiển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thị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nhân</a:t>
            </a:r>
            <a:r>
              <a:rPr lang="en-US" dirty="0">
                <a:solidFill>
                  <a:schemeClr val="bg1"/>
                </a:solidFill>
              </a:rPr>
              <a:t> viên </a:t>
            </a:r>
            <a:r>
              <a:rPr lang="en-US" dirty="0" err="1">
                <a:solidFill>
                  <a:schemeClr val="bg1"/>
                </a:solidFill>
              </a:rPr>
              <a:t>tên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Hằng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59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&amp;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sẵn</a:t>
            </a:r>
            <a:endParaRPr lang="en-US" dirty="0"/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sẵn</a:t>
            </a:r>
            <a:endParaRPr lang="en-US" dirty="0"/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2508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9" name="Flowchart: Document 16398"/>
          <p:cNvSpPr/>
          <p:nvPr/>
        </p:nvSpPr>
        <p:spPr>
          <a:xfrm>
            <a:off x="838200" y="3234356"/>
            <a:ext cx="4419600" cy="2252044"/>
          </a:xfrm>
          <a:prstGeom prst="flowChartDocumen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36" y="3457575"/>
            <a:ext cx="418147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Bộ lọc tùy 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AngularJS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endParaRPr lang="en-US" dirty="0"/>
          </a:p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31906" y="2365580"/>
            <a:ext cx="359213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{expression | </a:t>
            </a:r>
            <a:r>
              <a:rPr lang="en-US" b="1" dirty="0" err="1">
                <a:solidFill>
                  <a:srgbClr val="FF0000"/>
                </a:solidFill>
              </a:rPr>
              <a:t>myFilter</a:t>
            </a:r>
            <a:r>
              <a:rPr lang="en-US" b="1" dirty="0">
                <a:solidFill>
                  <a:srgbClr val="FF0000"/>
                </a:solidFill>
              </a:rPr>
              <a:t> : opt1 : opt2</a:t>
            </a:r>
            <a:r>
              <a:rPr lang="en-US" b="1" dirty="0"/>
              <a:t>}</a:t>
            </a:r>
          </a:p>
        </p:txBody>
      </p:sp>
      <p:cxnSp>
        <p:nvCxnSpPr>
          <p:cNvPr id="11" name="Straight Arrow Connector 10"/>
          <p:cNvCxnSpPr>
            <a:endCxn id="10" idx="2"/>
          </p:cNvCxnSpPr>
          <p:nvPr/>
        </p:nvCxnSpPr>
        <p:spPr>
          <a:xfrm flipV="1">
            <a:off x="3124200" y="2734912"/>
            <a:ext cx="3103775" cy="998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53249" y="2840056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6391" idx="1"/>
          </p:cNvCxnSpPr>
          <p:nvPr/>
        </p:nvCxnSpPr>
        <p:spPr>
          <a:xfrm flipH="1" flipV="1">
            <a:off x="4234065" y="4114801"/>
            <a:ext cx="895946" cy="1154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391" idx="1"/>
          </p:cNvCxnSpPr>
          <p:nvPr/>
        </p:nvCxnSpPr>
        <p:spPr>
          <a:xfrm flipH="1" flipV="1">
            <a:off x="3352801" y="4519615"/>
            <a:ext cx="1777210" cy="750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391" idx="1"/>
          </p:cNvCxnSpPr>
          <p:nvPr/>
        </p:nvCxnSpPr>
        <p:spPr>
          <a:xfrm flipH="1" flipV="1">
            <a:off x="3733801" y="4114801"/>
            <a:ext cx="1396210" cy="1154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1" name="Folded Corner 16390"/>
          <p:cNvSpPr/>
          <p:nvPr/>
        </p:nvSpPr>
        <p:spPr>
          <a:xfrm>
            <a:off x="5130011" y="4519614"/>
            <a:ext cx="3556789" cy="1500186"/>
          </a:xfrm>
          <a:prstGeom prst="foldedCorner">
            <a:avLst>
              <a:gd name="adj" fmla="val 854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Input</a:t>
            </a:r>
            <a:r>
              <a:rPr lang="en-US" dirty="0"/>
              <a:t>: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lọc</a:t>
            </a:r>
            <a:endParaRPr lang="en-US" dirty="0"/>
          </a:p>
          <a:p>
            <a:r>
              <a:rPr lang="en-US" b="1" dirty="0"/>
              <a:t>Output</a:t>
            </a:r>
            <a:r>
              <a:rPr lang="en-US" dirty="0"/>
              <a:t>: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lọc</a:t>
            </a:r>
            <a:endParaRPr lang="en-US" dirty="0"/>
          </a:p>
          <a:p>
            <a:r>
              <a:rPr lang="en-US" b="1" dirty="0"/>
              <a:t>Opt1, opt2</a:t>
            </a:r>
            <a:r>
              <a:rPr lang="en-US" dirty="0"/>
              <a:t>: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 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368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5910262" y="1295400"/>
            <a:ext cx="2743200" cy="13716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12" y="2085975"/>
            <a:ext cx="5343525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662" y="1509712"/>
            <a:ext cx="23717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Up Arrow 4"/>
          <p:cNvSpPr/>
          <p:nvPr/>
        </p:nvSpPr>
        <p:spPr>
          <a:xfrm rot="3406210">
            <a:off x="5278928" y="2301932"/>
            <a:ext cx="484632" cy="489204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2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615315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owchart: Document 3"/>
          <p:cNvSpPr/>
          <p:nvPr/>
        </p:nvSpPr>
        <p:spPr>
          <a:xfrm>
            <a:off x="6858000" y="2743200"/>
            <a:ext cx="1828800" cy="21336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048000"/>
            <a:ext cx="9144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6172200" y="3276600"/>
            <a:ext cx="438150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2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4343400"/>
            <a:ext cx="35554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Tạo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mảng</a:t>
            </a:r>
            <a:r>
              <a:rPr lang="en-US" dirty="0">
                <a:solidFill>
                  <a:schemeClr val="bg1"/>
                </a:solidFill>
              </a:rPr>
              <a:t> 10 </a:t>
            </a:r>
            <a:r>
              <a:rPr lang="en-US" dirty="0" err="1">
                <a:solidFill>
                  <a:schemeClr val="bg1"/>
                </a:solidFill>
              </a:rPr>
              <a:t>nhân</a:t>
            </a:r>
            <a:r>
              <a:rPr lang="en-US" dirty="0">
                <a:solidFill>
                  <a:schemeClr val="bg1"/>
                </a:solidFill>
              </a:rPr>
              <a:t> viên</a:t>
            </a:r>
          </a:p>
          <a:p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err="1">
                <a:solidFill>
                  <a:schemeClr val="bg1"/>
                </a:solidFill>
              </a:rPr>
              <a:t>Họ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tên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sinh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err="1">
                <a:solidFill>
                  <a:schemeClr val="bg1"/>
                </a:solidFill>
              </a:rPr>
              <a:t>Lương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Hiển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thị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nhân</a:t>
            </a:r>
            <a:r>
              <a:rPr lang="en-US" dirty="0">
                <a:solidFill>
                  <a:schemeClr val="bg1"/>
                </a:solidFill>
              </a:rPr>
              <a:t> viên </a:t>
            </a:r>
            <a:r>
              <a:rPr lang="en-US" dirty="0" err="1">
                <a:solidFill>
                  <a:schemeClr val="bg1"/>
                </a:solidFill>
              </a:rPr>
              <a:t>lương</a:t>
            </a:r>
            <a:r>
              <a:rPr lang="en-US" dirty="0">
                <a:solidFill>
                  <a:schemeClr val="bg1"/>
                </a:solidFill>
              </a:rPr>
              <a:t> &gt; 6000</a:t>
            </a:r>
          </a:p>
        </p:txBody>
      </p:sp>
    </p:spTree>
    <p:extLst>
      <p:ext uri="{BB962C8B-B14F-4D97-AF65-F5344CB8AC3E}">
        <p14:creationId xmlns:p14="http://schemas.microsoft.com/office/powerpoint/2010/main" val="41038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/>
          </a:bodyPr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AngularJS</a:t>
            </a:r>
            <a:r>
              <a:rPr lang="en-US" dirty="0"/>
              <a:t>,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AngularJS</a:t>
            </a:r>
            <a:endParaRPr lang="en-US" dirty="0"/>
          </a:p>
          <a:p>
            <a:pPr lvl="1"/>
            <a:r>
              <a:rPr lang="en-US" dirty="0"/>
              <a:t>$location: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  <a:p>
            <a:pPr lvl="1"/>
            <a:r>
              <a:rPr lang="en-US" dirty="0"/>
              <a:t>$interval: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hàm</a:t>
            </a:r>
            <a:endParaRPr lang="en-US" dirty="0"/>
          </a:p>
          <a:p>
            <a:pPr lvl="1"/>
            <a:r>
              <a:rPr lang="en-US" dirty="0"/>
              <a:t>$http: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 err="1"/>
              <a:t>AngularJS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.</a:t>
            </a:r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,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controller</a:t>
            </a:r>
          </a:p>
        </p:txBody>
      </p:sp>
    </p:spTree>
    <p:extLst>
      <p:ext uri="{BB962C8B-B14F-4D97-AF65-F5344CB8AC3E}">
        <p14:creationId xmlns:p14="http://schemas.microsoft.com/office/powerpoint/2010/main" val="30151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70554"/>
            <a:ext cx="632460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$</a:t>
            </a:r>
            <a:r>
              <a:rPr lang="en-US" dirty="0" err="1"/>
              <a:t>inverval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$interval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setInterval</a:t>
            </a:r>
            <a:r>
              <a:rPr lang="en-US" dirty="0"/>
              <a:t>() </a:t>
            </a:r>
            <a:r>
              <a:rPr lang="en-US" dirty="0" err="1"/>
              <a:t>của</a:t>
            </a:r>
            <a:r>
              <a:rPr lang="en-US" dirty="0"/>
              <a:t> window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$interval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web.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controller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5562600" y="5257800"/>
            <a:ext cx="3124200" cy="11430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457825"/>
            <a:ext cx="18478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79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1295400" y="1066800"/>
            <a:ext cx="6629400" cy="19812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$location, $window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3352800"/>
            <a:ext cx="726757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2" y="1219200"/>
            <a:ext cx="63150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946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800600"/>
            <a:ext cx="3092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dụng</a:t>
            </a:r>
            <a:r>
              <a:rPr lang="en-US" dirty="0">
                <a:solidFill>
                  <a:schemeClr val="bg1"/>
                </a:solidFill>
              </a:rPr>
              <a:t> $interval, $window </a:t>
            </a:r>
          </a:p>
          <a:p>
            <a:r>
              <a:rPr lang="en-US" dirty="0" err="1">
                <a:solidFill>
                  <a:schemeClr val="bg1"/>
                </a:solidFill>
              </a:rPr>
              <a:t>làm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trang</a:t>
            </a:r>
            <a:r>
              <a:rPr lang="en-US" dirty="0">
                <a:solidFill>
                  <a:schemeClr val="bg1"/>
                </a:solidFill>
              </a:rPr>
              <a:t> web </a:t>
            </a:r>
            <a:r>
              <a:rPr lang="en-US" dirty="0" err="1">
                <a:solidFill>
                  <a:schemeClr val="bg1"/>
                </a:solidFill>
              </a:rPr>
              <a:t>tự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động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tải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>
                <a:solidFill>
                  <a:schemeClr val="bg1"/>
                </a:solidFill>
              </a:rPr>
              <a:t>lại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mỗi</a:t>
            </a:r>
            <a:r>
              <a:rPr lang="en-US" dirty="0">
                <a:solidFill>
                  <a:schemeClr val="bg1"/>
                </a:solidFill>
              </a:rPr>
              <a:t> 5 </a:t>
            </a:r>
            <a:r>
              <a:rPr lang="en-US" dirty="0" err="1">
                <a:solidFill>
                  <a:schemeClr val="bg1"/>
                </a:solidFill>
              </a:rPr>
              <a:t>giây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51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$http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$http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server</a:t>
            </a:r>
          </a:p>
          <a:p>
            <a:r>
              <a:rPr lang="en-US" dirty="0"/>
              <a:t>Phương </a:t>
            </a:r>
            <a:r>
              <a:rPr lang="en-US" dirty="0" err="1"/>
              <a:t>thức</a:t>
            </a:r>
            <a:r>
              <a:rPr lang="en-US" dirty="0"/>
              <a:t> get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server</a:t>
            </a:r>
          </a:p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$</a:t>
            </a:r>
            <a:r>
              <a:rPr lang="en-US" dirty="0" err="1"/>
              <a:t>http.get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).then( </a:t>
            </a:r>
            <a:r>
              <a:rPr lang="en-US" i="1" dirty="0" err="1">
                <a:solidFill>
                  <a:srgbClr val="00B050"/>
                </a:solidFill>
              </a:rPr>
              <a:t>tải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dữ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liệu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từ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url</a:t>
            </a:r>
            <a:endParaRPr lang="en-US" i="1" dirty="0">
              <a:solidFill>
                <a:srgbClr val="00B050"/>
              </a:solidFill>
            </a:endParaRPr>
          </a:p>
          <a:p>
            <a:pPr marL="914400" lvl="2" indent="0">
              <a:buNone/>
            </a:pPr>
            <a:r>
              <a:rPr lang="en-US" dirty="0"/>
              <a:t>function (response) {}, </a:t>
            </a:r>
            <a:r>
              <a:rPr lang="en-US" i="1" dirty="0" err="1">
                <a:solidFill>
                  <a:srgbClr val="00B050"/>
                </a:solidFill>
              </a:rPr>
              <a:t>thực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hiện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sau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khi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tải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dữ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liệu</a:t>
            </a:r>
            <a:endParaRPr lang="en-US" i="1" dirty="0">
              <a:solidFill>
                <a:srgbClr val="00B050"/>
              </a:solidFill>
            </a:endParaRPr>
          </a:p>
          <a:p>
            <a:pPr marL="914400" lvl="2" indent="0">
              <a:buNone/>
            </a:pPr>
            <a:r>
              <a:rPr lang="en-US" dirty="0"/>
              <a:t>function (response) {} </a:t>
            </a:r>
            <a:r>
              <a:rPr lang="en-US" i="1" dirty="0" err="1">
                <a:solidFill>
                  <a:srgbClr val="00B050"/>
                </a:solidFill>
              </a:rPr>
              <a:t>thực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hiện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nếu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không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tải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được</a:t>
            </a:r>
            <a:endParaRPr lang="en-US" i="1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3194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Suppliers.js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2209800"/>
          </a:xfrm>
        </p:spPr>
        <p:txBody>
          <a:bodyPr/>
          <a:lstStyle/>
          <a:p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file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server (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)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$http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(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)</a:t>
            </a:r>
          </a:p>
        </p:txBody>
      </p:sp>
      <p:sp>
        <p:nvSpPr>
          <p:cNvPr id="4" name="Flowchart: Document 3"/>
          <p:cNvSpPr/>
          <p:nvPr/>
        </p:nvSpPr>
        <p:spPr>
          <a:xfrm>
            <a:off x="609600" y="1066800"/>
            <a:ext cx="4572000" cy="28956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409575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lowchart: Document 5"/>
          <p:cNvSpPr/>
          <p:nvPr/>
        </p:nvSpPr>
        <p:spPr>
          <a:xfrm>
            <a:off x="5638800" y="1066800"/>
            <a:ext cx="3048000" cy="32004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1212532"/>
            <a:ext cx="215265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600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Bộ lọc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191000"/>
          </a:xfrm>
        </p:spPr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AngularJS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  <a:p>
            <a:pPr lvl="1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/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  <a:p>
            <a:r>
              <a:rPr lang="en-US" dirty="0" err="1"/>
              <a:t>AngularJS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mình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in HOA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068" y="5305424"/>
            <a:ext cx="6576332" cy="942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324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4" y="990600"/>
            <a:ext cx="8103277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$http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6893601" y="2667000"/>
            <a:ext cx="1676400" cy="841248"/>
          </a:xfrm>
          <a:prstGeom prst="wedgeRoundRectCallout">
            <a:avLst>
              <a:gd name="adj1" fmla="val -44106"/>
              <a:gd name="adj2" fmla="val 8439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018825" y="5181600"/>
            <a:ext cx="1676400" cy="841248"/>
          </a:xfrm>
          <a:prstGeom prst="wedgeRoundRectCallout">
            <a:avLst>
              <a:gd name="adj1" fmla="val -47742"/>
              <a:gd name="adj2" fmla="val -7792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8403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Dịch vụ $http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$</a:t>
            </a:r>
            <a:r>
              <a:rPr lang="en-US" dirty="0" err="1"/>
              <a:t>http.get</a:t>
            </a:r>
            <a:r>
              <a:rPr lang="en-US" dirty="0"/>
              <a:t>()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server,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$http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Web API.</a:t>
            </a:r>
          </a:p>
          <a:p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pPr lvl="1"/>
            <a:r>
              <a:rPr lang="en-US" dirty="0"/>
              <a:t>$</a:t>
            </a:r>
            <a:r>
              <a:rPr lang="en-US" dirty="0" err="1"/>
              <a:t>http.get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config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http.post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data, </a:t>
            </a:r>
            <a:r>
              <a:rPr lang="en-US" dirty="0" err="1"/>
              <a:t>config</a:t>
            </a:r>
            <a:r>
              <a:rPr lang="en-US" dirty="0"/>
              <a:t>).then(f1, f2)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http.put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data, </a:t>
            </a:r>
            <a:r>
              <a:rPr lang="en-US" dirty="0" err="1"/>
              <a:t>config</a:t>
            </a:r>
            <a:r>
              <a:rPr lang="en-US" dirty="0"/>
              <a:t>) .then(f1, f2)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http.delete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config</a:t>
            </a:r>
            <a:r>
              <a:rPr lang="en-US" dirty="0"/>
              <a:t>) .then(f1, f2)</a:t>
            </a:r>
          </a:p>
          <a:p>
            <a:pPr lvl="2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f1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f2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f1 </a:t>
            </a:r>
            <a:r>
              <a:rPr lang="en-US" dirty="0" err="1"/>
              <a:t>và</a:t>
            </a:r>
            <a:r>
              <a:rPr lang="en-US" dirty="0"/>
              <a:t> f2 </a:t>
            </a:r>
            <a:r>
              <a:rPr lang="en-US" dirty="0" err="1"/>
              <a:t>là</a:t>
            </a:r>
            <a:r>
              <a:rPr lang="en-US" dirty="0"/>
              <a:t> function(response){} </a:t>
            </a:r>
            <a:r>
              <a:rPr lang="en-US" dirty="0" err="1"/>
              <a:t>với</a:t>
            </a:r>
            <a:r>
              <a:rPr lang="en-US" dirty="0"/>
              <a:t> response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server</a:t>
            </a:r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server (PHP, Java, ASP.NET, MVC…)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API.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$http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598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Response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server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 lvl="1"/>
            <a:r>
              <a:rPr lang="en-US" dirty="0"/>
              <a:t>data</a:t>
            </a:r>
          </a:p>
          <a:p>
            <a:pPr lvl="2"/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(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 data)</a:t>
            </a:r>
          </a:p>
          <a:p>
            <a:pPr lvl="1"/>
            <a:r>
              <a:rPr lang="en-US" dirty="0"/>
              <a:t>status</a:t>
            </a:r>
          </a:p>
          <a:p>
            <a:pPr lvl="2"/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endParaRPr lang="en-US" dirty="0"/>
          </a:p>
          <a:p>
            <a:pPr lvl="1"/>
            <a:r>
              <a:rPr lang="en-US" dirty="0" err="1"/>
              <a:t>statusText</a:t>
            </a:r>
            <a:endParaRPr lang="en-US" dirty="0"/>
          </a:p>
          <a:p>
            <a:pPr lvl="2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endParaRPr lang="en-US" dirty="0"/>
          </a:p>
          <a:p>
            <a:pPr lvl="1"/>
            <a:r>
              <a:rPr lang="en-US" dirty="0"/>
              <a:t>headers</a:t>
            </a:r>
          </a:p>
          <a:p>
            <a:pPr lvl="2"/>
            <a:r>
              <a:rPr lang="en-US" dirty="0"/>
              <a:t>Thông tin </a:t>
            </a:r>
            <a:r>
              <a:rPr lang="en-US" dirty="0" err="1"/>
              <a:t>về</a:t>
            </a:r>
            <a:r>
              <a:rPr lang="en-US" dirty="0"/>
              <a:t> header</a:t>
            </a:r>
          </a:p>
          <a:p>
            <a:pPr lvl="1"/>
            <a:r>
              <a:rPr lang="en-US" dirty="0" err="1"/>
              <a:t>config</a:t>
            </a:r>
            <a:endParaRPr lang="en-US" dirty="0"/>
          </a:p>
          <a:p>
            <a:pPr lvl="2"/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request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response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02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AngularJS</a:t>
            </a:r>
            <a:r>
              <a:rPr lang="en-US" dirty="0"/>
              <a:t>,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mình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factory</a:t>
            </a:r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4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factory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86050"/>
            <a:ext cx="8229600" cy="1962150"/>
          </a:xfrm>
        </p:spPr>
        <p:txBody>
          <a:bodyPr>
            <a:normAutofit/>
          </a:bodyPr>
          <a:lstStyle/>
          <a:p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$add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2 </a:t>
            </a:r>
            <a:r>
              <a:rPr lang="en-US" dirty="0" err="1"/>
              <a:t>số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100" y="990600"/>
            <a:ext cx="446722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100" y="4762500"/>
            <a:ext cx="484822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101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524000"/>
          </a:xfrm>
        </p:spPr>
        <p:txBody>
          <a:bodyPr/>
          <a:lstStyle/>
          <a:p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AngularJS</a:t>
            </a:r>
            <a:r>
              <a:rPr lang="en-US" dirty="0"/>
              <a:t>,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controller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76500"/>
            <a:ext cx="6219825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owchart: Document 3"/>
          <p:cNvSpPr/>
          <p:nvPr/>
        </p:nvSpPr>
        <p:spPr>
          <a:xfrm>
            <a:off x="5638800" y="3048000"/>
            <a:ext cx="3124200" cy="9906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3190875"/>
            <a:ext cx="29146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869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factory()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service()</a:t>
            </a:r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226" y="3000375"/>
            <a:ext cx="48387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8" y="5019675"/>
            <a:ext cx="49244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own Arrow 3"/>
          <p:cNvSpPr/>
          <p:nvPr/>
        </p:nvSpPr>
        <p:spPr>
          <a:xfrm>
            <a:off x="4366260" y="3927348"/>
            <a:ext cx="484632" cy="97840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0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514600"/>
          </a:xfrm>
        </p:spPr>
        <p:txBody>
          <a:bodyPr/>
          <a:lstStyle/>
          <a:p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$add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2 </a:t>
            </a:r>
            <a:r>
              <a:rPr lang="en-US" dirty="0" err="1"/>
              <a:t>số</a:t>
            </a:r>
            <a:r>
              <a:rPr lang="en-US" dirty="0"/>
              <a:t>.</a:t>
            </a:r>
          </a:p>
          <a:p>
            <a:r>
              <a:rPr lang="en-US" dirty="0" err="1"/>
              <a:t>Đôi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thuần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57600"/>
            <a:ext cx="528637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owchart: Document 3"/>
          <p:cNvSpPr/>
          <p:nvPr/>
        </p:nvSpPr>
        <p:spPr>
          <a:xfrm>
            <a:off x="6200775" y="3962400"/>
            <a:ext cx="2486025" cy="1828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/>
              <a:t>Dịch</a:t>
            </a:r>
            <a:r>
              <a:rPr lang="en-US" sz="2000" dirty="0"/>
              <a:t> </a:t>
            </a:r>
            <a:r>
              <a:rPr lang="en-US" sz="2000" dirty="0" err="1"/>
              <a:t>vụ</a:t>
            </a:r>
            <a:r>
              <a:rPr lang="en-US" sz="2000" dirty="0"/>
              <a:t> </a:t>
            </a:r>
            <a:r>
              <a:rPr lang="en-US" sz="2000" b="1" dirty="0"/>
              <a:t>$calculator </a:t>
            </a:r>
            <a:r>
              <a:rPr lang="en-US" sz="2000" dirty="0" err="1"/>
              <a:t>có</a:t>
            </a:r>
            <a:r>
              <a:rPr lang="en-US" sz="2000" dirty="0"/>
              <a:t> 2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add</a:t>
            </a:r>
            <a:r>
              <a:rPr lang="en-US" sz="2000" dirty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sub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3922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kết nội dung bài học</a:t>
            </a:r>
            <a:endParaRPr lang="en-US" dirty="0"/>
          </a:p>
        </p:txBody>
      </p:sp>
      <p:sp>
        <p:nvSpPr>
          <p:cNvPr id="4813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þ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có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có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3707" y="12700"/>
            <a:ext cx="8500293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75144" y="4724399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62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/>
              <a:t> -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number </a:t>
            </a:r>
          </a:p>
          <a:p>
            <a:pPr lvl="1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r>
              <a:rPr lang="en-US" dirty="0"/>
              <a:t>currency </a:t>
            </a:r>
          </a:p>
          <a:p>
            <a:pPr lvl="1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tệ</a:t>
            </a:r>
            <a:r>
              <a:rPr lang="en-US" dirty="0"/>
              <a:t>.</a:t>
            </a:r>
          </a:p>
          <a:p>
            <a:r>
              <a:rPr lang="en-US" dirty="0"/>
              <a:t>date </a:t>
            </a:r>
          </a:p>
          <a:p>
            <a:pPr lvl="1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.</a:t>
            </a:r>
          </a:p>
          <a:p>
            <a:r>
              <a:rPr lang="en-US" dirty="0"/>
              <a:t>lowercase </a:t>
            </a:r>
          </a:p>
          <a:p>
            <a:pPr lvl="1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in </a:t>
            </a:r>
            <a:r>
              <a:rPr lang="en-US" dirty="0" err="1"/>
              <a:t>thường</a:t>
            </a:r>
            <a:r>
              <a:rPr lang="en-US" dirty="0"/>
              <a:t>.</a:t>
            </a:r>
          </a:p>
          <a:p>
            <a:r>
              <a:rPr lang="en-US" dirty="0"/>
              <a:t>uppercase </a:t>
            </a:r>
          </a:p>
          <a:p>
            <a:pPr lvl="1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in </a:t>
            </a:r>
            <a:r>
              <a:rPr lang="en-US" dirty="0" err="1"/>
              <a:t>hoa</a:t>
            </a:r>
            <a:r>
              <a:rPr lang="en-US" dirty="0"/>
              <a:t>.</a:t>
            </a:r>
          </a:p>
          <a:p>
            <a:r>
              <a:rPr lang="en-US" dirty="0" err="1"/>
              <a:t>json</a:t>
            </a:r>
            <a:r>
              <a:rPr lang="en-US" dirty="0"/>
              <a:t> </a:t>
            </a:r>
          </a:p>
          <a:p>
            <a:pPr lvl="1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JSON.</a:t>
            </a:r>
          </a:p>
          <a:p>
            <a:r>
              <a:rPr lang="en-US" dirty="0" err="1"/>
              <a:t>limitTo</a:t>
            </a:r>
            <a:r>
              <a:rPr lang="en-US" dirty="0"/>
              <a:t> </a:t>
            </a:r>
          </a:p>
          <a:p>
            <a:pPr lvl="1"/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.</a:t>
            </a:r>
          </a:p>
          <a:p>
            <a:r>
              <a:rPr lang="en-US" dirty="0" err="1"/>
              <a:t>orderBy</a:t>
            </a:r>
            <a:r>
              <a:rPr lang="en-US" dirty="0"/>
              <a:t> </a:t>
            </a:r>
          </a:p>
          <a:p>
            <a:pPr lvl="1"/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.</a:t>
            </a:r>
          </a:p>
          <a:p>
            <a:r>
              <a:rPr lang="en-US" dirty="0"/>
              <a:t>filter </a:t>
            </a:r>
          </a:p>
          <a:p>
            <a:pPr lvl="1"/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con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51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number </a:t>
            </a:r>
            <a:r>
              <a:rPr lang="en-US" dirty="0" err="1"/>
              <a:t>và</a:t>
            </a:r>
            <a:r>
              <a:rPr lang="en-US" dirty="0"/>
              <a:t> 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number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pPr lvl="1"/>
            <a:r>
              <a:rPr lang="en-US" dirty="0"/>
              <a:t>{{ </a:t>
            </a:r>
            <a:r>
              <a:rPr lang="en-US" i="1" dirty="0"/>
              <a:t>value</a:t>
            </a:r>
            <a:r>
              <a:rPr lang="en-US" dirty="0"/>
              <a:t> | number : </a:t>
            </a:r>
            <a:r>
              <a:rPr lang="en-US" i="1" dirty="0" err="1"/>
              <a:t>fractionsize</a:t>
            </a:r>
            <a:r>
              <a:rPr lang="en-US" dirty="0"/>
              <a:t>}}</a:t>
            </a:r>
          </a:p>
          <a:p>
            <a:pPr lvl="2"/>
            <a:r>
              <a:rPr lang="en-US" dirty="0"/>
              <a:t>value: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  <a:p>
            <a:pPr lvl="2"/>
            <a:r>
              <a:rPr lang="en-US" dirty="0"/>
              <a:t>number: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lvl="2"/>
            <a:r>
              <a:rPr lang="en-US" dirty="0" err="1"/>
              <a:t>fractionsize</a:t>
            </a:r>
            <a:r>
              <a:rPr lang="en-US" dirty="0"/>
              <a:t>: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currency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tệ</a:t>
            </a:r>
            <a:endParaRPr lang="en-US" dirty="0"/>
          </a:p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pPr lvl="1"/>
            <a:r>
              <a:rPr lang="en-US" dirty="0"/>
              <a:t>{{ </a:t>
            </a:r>
            <a:r>
              <a:rPr lang="en-US" i="1" dirty="0"/>
              <a:t>value</a:t>
            </a:r>
            <a:r>
              <a:rPr lang="en-US" dirty="0"/>
              <a:t> | currency : </a:t>
            </a:r>
            <a:r>
              <a:rPr lang="en-US" i="1" dirty="0"/>
              <a:t>symbol</a:t>
            </a:r>
            <a:r>
              <a:rPr lang="en-US" dirty="0"/>
              <a:t> : </a:t>
            </a:r>
            <a:r>
              <a:rPr lang="en-US" i="1" dirty="0" err="1"/>
              <a:t>fractionsize</a:t>
            </a:r>
            <a:r>
              <a:rPr lang="en-US" dirty="0"/>
              <a:t> }}</a:t>
            </a:r>
          </a:p>
          <a:p>
            <a:pPr lvl="2"/>
            <a:r>
              <a:rPr lang="en-US" i="1" dirty="0"/>
              <a:t>value</a:t>
            </a:r>
            <a:r>
              <a:rPr lang="en-US" dirty="0"/>
              <a:t>: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  <a:p>
            <a:pPr lvl="2"/>
            <a:r>
              <a:rPr lang="en-US" dirty="0"/>
              <a:t>currency: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tệ</a:t>
            </a:r>
            <a:endParaRPr lang="en-US" dirty="0"/>
          </a:p>
          <a:p>
            <a:pPr lvl="2"/>
            <a:r>
              <a:rPr lang="en-US" dirty="0"/>
              <a:t>Symbol: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tệ</a:t>
            </a:r>
            <a:endParaRPr lang="en-US" dirty="0"/>
          </a:p>
          <a:p>
            <a:pPr lvl="2"/>
            <a:r>
              <a:rPr lang="en-US" dirty="0" err="1"/>
              <a:t>fractionsize</a:t>
            </a:r>
            <a:r>
              <a:rPr lang="en-US" dirty="0"/>
              <a:t>: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49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2590800" y="1143000"/>
            <a:ext cx="4038600" cy="1828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number </a:t>
            </a:r>
            <a:r>
              <a:rPr lang="en-US" dirty="0" err="1"/>
              <a:t>và</a:t>
            </a:r>
            <a:r>
              <a:rPr lang="en-US" dirty="0"/>
              <a:t> currency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95400"/>
            <a:ext cx="36576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3410712"/>
            <a:ext cx="710565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Up Arrow 5"/>
          <p:cNvSpPr/>
          <p:nvPr/>
        </p:nvSpPr>
        <p:spPr>
          <a:xfrm>
            <a:off x="4329684" y="2971800"/>
            <a:ext cx="484632" cy="314325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2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Bọ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date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pPr lvl="1"/>
            <a:r>
              <a:rPr lang="en-US" dirty="0"/>
              <a:t>{{ </a:t>
            </a:r>
            <a:r>
              <a:rPr lang="en-US" i="1" dirty="0"/>
              <a:t>value</a:t>
            </a:r>
            <a:r>
              <a:rPr lang="en-US" dirty="0"/>
              <a:t> | date : </a:t>
            </a:r>
            <a:r>
              <a:rPr lang="en-US" i="1" dirty="0"/>
              <a:t>format</a:t>
            </a:r>
            <a:r>
              <a:rPr lang="en-US" dirty="0"/>
              <a:t> : </a:t>
            </a:r>
            <a:r>
              <a:rPr lang="en-US" i="1" dirty="0" err="1"/>
              <a:t>timezone</a:t>
            </a:r>
            <a:r>
              <a:rPr lang="en-US" dirty="0"/>
              <a:t> }}</a:t>
            </a:r>
          </a:p>
          <a:p>
            <a:pPr lvl="2"/>
            <a:r>
              <a:rPr lang="en-US" dirty="0"/>
              <a:t>Value: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  <a:p>
            <a:pPr lvl="2"/>
            <a:r>
              <a:rPr lang="en-US" dirty="0"/>
              <a:t>Date: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  <a:p>
            <a:pPr lvl="2"/>
            <a:r>
              <a:rPr lang="en-US" dirty="0"/>
              <a:t>Format: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  <a:p>
            <a:pPr lvl="2"/>
            <a:r>
              <a:rPr lang="en-US" dirty="0" err="1"/>
              <a:t>Timezone</a:t>
            </a:r>
            <a:r>
              <a:rPr lang="en-US" dirty="0"/>
              <a:t>: </a:t>
            </a:r>
            <a:r>
              <a:rPr lang="en-US" dirty="0" err="1"/>
              <a:t>múi</a:t>
            </a:r>
            <a:r>
              <a:rPr lang="en-US" dirty="0"/>
              <a:t> </a:t>
            </a:r>
            <a:r>
              <a:rPr lang="en-US" dirty="0" err="1"/>
              <a:t>giờ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32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date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36" y="3162300"/>
            <a:ext cx="731520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948" y="990600"/>
            <a:ext cx="467677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Up Arrow 3"/>
          <p:cNvSpPr/>
          <p:nvPr/>
        </p:nvSpPr>
        <p:spPr>
          <a:xfrm>
            <a:off x="4351019" y="2686050"/>
            <a:ext cx="484632" cy="381000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9133</TotalTime>
  <Words>4207</Words>
  <Application>Microsoft Office PowerPoint</Application>
  <PresentationFormat>On-screen Show (4:3)</PresentationFormat>
  <Paragraphs>626</Paragraphs>
  <Slides>49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Courier New</vt:lpstr>
      <vt:lpstr>Roboto Lt</vt:lpstr>
      <vt:lpstr>Segoe UI</vt:lpstr>
      <vt:lpstr>Wingdings</vt:lpstr>
      <vt:lpstr>Custom Design</vt:lpstr>
      <vt:lpstr>PowerPoint Presentation</vt:lpstr>
      <vt:lpstr>Mục tiêu</vt:lpstr>
      <vt:lpstr>Nội dung</vt:lpstr>
      <vt:lpstr>Bộ lọc</vt:lpstr>
      <vt:lpstr>Bộ lọc dựng sẵn - FILTER</vt:lpstr>
      <vt:lpstr>Bộ lọc number và currency</vt:lpstr>
      <vt:lpstr>Bộ lọc number và currency</vt:lpstr>
      <vt:lpstr>Định dạng date</vt:lpstr>
      <vt:lpstr>Bộ lọc date</vt:lpstr>
      <vt:lpstr>Ký hiệu định dạng thời gian</vt:lpstr>
      <vt:lpstr>Ký hiệu định dạng sẵn có</vt:lpstr>
      <vt:lpstr>Định dạng uppercase, lowercase &amp; json</vt:lpstr>
      <vt:lpstr>Định dạng uppercase &amp; lowercase</vt:lpstr>
      <vt:lpstr>PowerPoint Presentation</vt:lpstr>
      <vt:lpstr>Bộ lọc limitTo</vt:lpstr>
      <vt:lpstr>Bộ lọc limitTo</vt:lpstr>
      <vt:lpstr>Bộ lọc limitTo</vt:lpstr>
      <vt:lpstr>PowerPoint Presentation</vt:lpstr>
      <vt:lpstr>Bộ lọc orderBy</vt:lpstr>
      <vt:lpstr>Bộ lọc orderBy</vt:lpstr>
      <vt:lpstr>Bộ lọc orderBy</vt:lpstr>
      <vt:lpstr>PowerPoint Presentation</vt:lpstr>
      <vt:lpstr>PowerPoint Presentation</vt:lpstr>
      <vt:lpstr>Bộ lọc filter</vt:lpstr>
      <vt:lpstr>Bộ lọc filter</vt:lpstr>
      <vt:lpstr>Bộ lọc filter</vt:lpstr>
      <vt:lpstr>Bộ lọc filter</vt:lpstr>
      <vt:lpstr>Bộ lọc filter</vt:lpstr>
      <vt:lpstr>PowerPoint Presentation</vt:lpstr>
      <vt:lpstr>Bộ lọc tùy biến</vt:lpstr>
      <vt:lpstr>Bộ lọc tùy biến</vt:lpstr>
      <vt:lpstr>Bộ lọc tùy biến</vt:lpstr>
      <vt:lpstr>PowerPoint Presentation</vt:lpstr>
      <vt:lpstr>Dịch vụ</vt:lpstr>
      <vt:lpstr>Sử dụng dịch vụ $inverval</vt:lpstr>
      <vt:lpstr>Sử dụng dịch vụ $location, $window</vt:lpstr>
      <vt:lpstr>PowerPoint Presentation</vt:lpstr>
      <vt:lpstr>Dịch vụ $http</vt:lpstr>
      <vt:lpstr>Cấu trúc dữ liệu Suppliers.js</vt:lpstr>
      <vt:lpstr>Sử dụng $http</vt:lpstr>
      <vt:lpstr>Dịch vụ $http</vt:lpstr>
      <vt:lpstr>Cấu trúc thông tin của response</vt:lpstr>
      <vt:lpstr>Dịch vụ tùy biến</vt:lpstr>
      <vt:lpstr>Tạo dịch vụ với factory</vt:lpstr>
      <vt:lpstr>Sử dụng dịch vụ</vt:lpstr>
      <vt:lpstr>Tạo dịch vụ với service</vt:lpstr>
      <vt:lpstr>Tạo dịch vụ là một đối tượng</vt:lpstr>
      <vt:lpstr>Tổng kết nội dung bài học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Phan Van Tinh (FE FPL CT)</cp:lastModifiedBy>
  <cp:revision>1472</cp:revision>
  <dcterms:created xsi:type="dcterms:W3CDTF">2013-04-23T08:05:33Z</dcterms:created>
  <dcterms:modified xsi:type="dcterms:W3CDTF">2023-02-16T08:07:12Z</dcterms:modified>
</cp:coreProperties>
</file>