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g"/>
  <Override PartName="/ppt/notesSlides/notesSlide1.xml" ContentType="application/vnd.openxmlformats-officedocument.presentationml.notesSlide+xml"/>
  <Override PartName="/ppt/media/image13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2" r:id="rId7"/>
    <p:sldId id="290" r:id="rId8"/>
    <p:sldId id="293" r:id="rId9"/>
    <p:sldId id="301" r:id="rId10"/>
    <p:sldId id="292" r:id="rId11"/>
    <p:sldId id="287" r:id="rId12"/>
    <p:sldId id="294" r:id="rId13"/>
    <p:sldId id="261" r:id="rId14"/>
    <p:sldId id="295" r:id="rId15"/>
    <p:sldId id="296" r:id="rId16"/>
    <p:sldId id="298" r:id="rId17"/>
    <p:sldId id="300" r:id="rId18"/>
    <p:sldId id="299" r:id="rId19"/>
    <p:sldId id="305" r:id="rId20"/>
    <p:sldId id="302" r:id="rId21"/>
    <p:sldId id="303" r:id="rId22"/>
    <p:sldId id="304" r:id="rId23"/>
    <p:sldId id="307" r:id="rId24"/>
    <p:sldId id="308" r:id="rId25"/>
    <p:sldId id="3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B18"/>
    <a:srgbClr val="008100"/>
    <a:srgbClr val="1929F0"/>
    <a:srgbClr val="F59912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91"/>
    <p:restoredTop sz="79878"/>
  </p:normalViewPr>
  <p:slideViewPr>
    <p:cSldViewPr snapToGrid="0" snapToObjects="1">
      <p:cViewPr varScale="1">
        <p:scale>
          <a:sx n="60" d="100"/>
          <a:sy n="60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F7F4A-F9E2-CF45-9907-05FDE8774AD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A713B-CC16-0A49-BECA-7D8AC2ED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2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mắt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Syntactic sugar</a:t>
            </a:r>
          </a:p>
          <a:p>
            <a:pPr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Syntactic sugar for the standard ES5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pseudoclassical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inheritance pattern.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Syntactic sugar for improvements to the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pseudoclassical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inheritance pattern available but impractical or uncommon in ES5.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Syntactic sugar for improvements to the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pseudoclassical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inheritance pattern not available in ES5, but which can be implemented in ES6 without the class syntax.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Features impossible to implement without the class syntax, even in ES6.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A713B-CC16-0A49-BECA-7D8AC2EDD8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9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“Practice exercise 1.1</a:t>
            </a:r>
          </a:p>
          <a:p>
            <a:r>
              <a:rPr lang="en-US" dirty="0"/>
              <a:t>Working with the console:</a:t>
            </a:r>
          </a:p>
          <a:p>
            <a:endParaRPr lang="en-US" dirty="0"/>
          </a:p>
          <a:p>
            <a:r>
              <a:rPr lang="en-US" dirty="0"/>
              <a:t>Open the browser console, type 4 + 10, and press Enter. What do you see as the response?</a:t>
            </a:r>
          </a:p>
          <a:p>
            <a:r>
              <a:rPr lang="en-US" dirty="0"/>
              <a:t>Use the </a:t>
            </a:r>
            <a:r>
              <a:rPr lang="en-US" dirty="0" err="1"/>
              <a:t>console.log</a:t>
            </a:r>
            <a:r>
              <a:rPr lang="en-US" dirty="0"/>
              <a:t>() syntax, placing a value within the rounded brackets. Try entering your name with quotes around it (this is to indicate the fact that it's a text string—we'll get to this in the next chapter).”</a:t>
            </a:r>
          </a:p>
          <a:p>
            <a:endParaRPr lang="en-US" dirty="0"/>
          </a:p>
          <a:p>
            <a:r>
              <a:rPr lang="en-US" dirty="0"/>
              <a:t>Excerpt From: Laurence Lars </a:t>
            </a:r>
            <a:r>
              <a:rPr lang="en-US" dirty="0" err="1"/>
              <a:t>Svekis</a:t>
            </a:r>
            <a:r>
              <a:rPr lang="en-US" dirty="0"/>
              <a:t>. “JavaScript from Beginner to Professional.” Apple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A713B-CC16-0A49-BECA-7D8AC2EDD8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spc="-5" dirty="0">
                <a:latin typeface="Segoe UI"/>
                <a:cs typeface="Segoe UI"/>
              </a:rPr>
              <a:t>Nên </a:t>
            </a:r>
            <a:r>
              <a:rPr lang="vi-VN" sz="1200" dirty="0">
                <a:latin typeface="Segoe UI"/>
                <a:cs typeface="Segoe UI"/>
              </a:rPr>
              <a:t>đặt mã </a:t>
            </a:r>
            <a:r>
              <a:rPr lang="vi-VN" sz="1200" spc="-10" dirty="0">
                <a:latin typeface="Segoe UI"/>
                <a:cs typeface="Segoe UI"/>
              </a:rPr>
              <a:t>JavaScript </a:t>
            </a:r>
            <a:r>
              <a:rPr lang="vi-VN" sz="1200" spc="-5" dirty="0">
                <a:latin typeface="Segoe UI"/>
                <a:cs typeface="Segoe UI"/>
              </a:rPr>
              <a:t>trong </a:t>
            </a:r>
            <a:r>
              <a:rPr lang="vi-VN" sz="1200" dirty="0">
                <a:latin typeface="Segoe UI"/>
                <a:cs typeface="Segoe UI"/>
              </a:rPr>
              <a:t>thẻ </a:t>
            </a:r>
            <a:r>
              <a:rPr lang="vi-VN" sz="1200" spc="-5" dirty="0">
                <a:latin typeface="Segoe UI"/>
                <a:cs typeface="Segoe UI"/>
              </a:rPr>
              <a:t>&lt;script&gt; </a:t>
            </a:r>
            <a:r>
              <a:rPr lang="vi-VN" sz="1200" dirty="0">
                <a:latin typeface="Segoe UI"/>
                <a:cs typeface="Segoe UI"/>
              </a:rPr>
              <a:t>đặt ở cuối phần </a:t>
            </a:r>
            <a:r>
              <a:rPr lang="vi-VN" sz="1200" spc="-5" dirty="0">
                <a:latin typeface="Segoe UI"/>
                <a:cs typeface="Segoe UI"/>
              </a:rPr>
              <a:t>body </a:t>
            </a:r>
            <a:r>
              <a:rPr lang="vi-VN" sz="1200" spc="-535" dirty="0">
                <a:latin typeface="Segoe UI"/>
                <a:cs typeface="Segoe UI"/>
              </a:rPr>
              <a:t> </a:t>
            </a:r>
            <a:r>
              <a:rPr lang="vi-VN" sz="1200" dirty="0">
                <a:latin typeface="Segoe UI"/>
                <a:cs typeface="Segoe UI"/>
              </a:rPr>
              <a:t>để</a:t>
            </a:r>
            <a:r>
              <a:rPr lang="vi-VN" sz="1200" spc="-15" dirty="0">
                <a:latin typeface="Segoe UI"/>
                <a:cs typeface="Segoe UI"/>
              </a:rPr>
              <a:t> </a:t>
            </a:r>
            <a:r>
              <a:rPr lang="vi-VN" sz="1200" dirty="0">
                <a:latin typeface="Segoe UI"/>
                <a:cs typeface="Segoe UI"/>
              </a:rPr>
              <a:t>đảm</a:t>
            </a:r>
            <a:r>
              <a:rPr lang="vi-VN" sz="1200" spc="-10" dirty="0">
                <a:latin typeface="Segoe UI"/>
                <a:cs typeface="Segoe UI"/>
              </a:rPr>
              <a:t> </a:t>
            </a:r>
            <a:r>
              <a:rPr lang="vi-VN" sz="1200" dirty="0">
                <a:latin typeface="Segoe UI"/>
                <a:cs typeface="Segoe UI"/>
              </a:rPr>
              <a:t>bảo</a:t>
            </a:r>
            <a:r>
              <a:rPr lang="vi-VN" sz="1200" spc="-10" dirty="0">
                <a:latin typeface="Segoe UI"/>
                <a:cs typeface="Segoe UI"/>
              </a:rPr>
              <a:t> </a:t>
            </a:r>
            <a:r>
              <a:rPr lang="vi-VN" sz="1200" dirty="0">
                <a:latin typeface="Segoe UI"/>
                <a:cs typeface="Segoe UI"/>
              </a:rPr>
              <a:t>tất</a:t>
            </a:r>
            <a:r>
              <a:rPr lang="vi-VN" sz="1200" spc="-15" dirty="0">
                <a:latin typeface="Segoe UI"/>
                <a:cs typeface="Segoe UI"/>
              </a:rPr>
              <a:t> </a:t>
            </a:r>
            <a:r>
              <a:rPr lang="vi-VN" sz="1200" dirty="0">
                <a:latin typeface="Segoe UI"/>
                <a:cs typeface="Segoe UI"/>
              </a:rPr>
              <a:t>cả</a:t>
            </a:r>
            <a:r>
              <a:rPr lang="vi-VN" sz="1200" spc="-10" dirty="0">
                <a:latin typeface="Segoe UI"/>
                <a:cs typeface="Segoe UI"/>
              </a:rPr>
              <a:t> </a:t>
            </a:r>
            <a:r>
              <a:rPr lang="vi-VN" sz="1200" dirty="0">
                <a:latin typeface="Segoe UI"/>
                <a:cs typeface="Segoe UI"/>
              </a:rPr>
              <a:t>các thành</a:t>
            </a:r>
            <a:r>
              <a:rPr lang="vi-VN" sz="1200" spc="-25" dirty="0">
                <a:latin typeface="Segoe UI"/>
                <a:cs typeface="Segoe UI"/>
              </a:rPr>
              <a:t> </a:t>
            </a:r>
            <a:r>
              <a:rPr lang="vi-VN" sz="1200" dirty="0">
                <a:latin typeface="Segoe UI"/>
                <a:cs typeface="Segoe UI"/>
              </a:rPr>
              <a:t>phần</a:t>
            </a:r>
            <a:r>
              <a:rPr lang="vi-VN" sz="1200" spc="-5" dirty="0">
                <a:latin typeface="Segoe UI"/>
                <a:cs typeface="Segoe UI"/>
              </a:rPr>
              <a:t> </a:t>
            </a:r>
            <a:r>
              <a:rPr lang="vi-VN" sz="1200" dirty="0">
                <a:latin typeface="Segoe UI"/>
                <a:cs typeface="Segoe UI"/>
              </a:rPr>
              <a:t>đã</a:t>
            </a:r>
            <a:r>
              <a:rPr lang="vi-VN" sz="1200" spc="-15" dirty="0">
                <a:latin typeface="Segoe UI"/>
                <a:cs typeface="Segoe UI"/>
              </a:rPr>
              <a:t> </a:t>
            </a:r>
            <a:r>
              <a:rPr lang="vi-VN" sz="1200" spc="-5" dirty="0">
                <a:latin typeface="Segoe UI"/>
                <a:cs typeface="Segoe UI"/>
              </a:rPr>
              <a:t>được</a:t>
            </a:r>
            <a:r>
              <a:rPr lang="vi-VN" sz="1200" dirty="0">
                <a:latin typeface="Segoe UI"/>
                <a:cs typeface="Segoe UI"/>
              </a:rPr>
              <a:t> </a:t>
            </a:r>
            <a:r>
              <a:rPr lang="vi-VN" sz="1200" spc="-10" dirty="0">
                <a:latin typeface="Segoe UI"/>
                <a:cs typeface="Segoe UI"/>
              </a:rPr>
              <a:t>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A713B-CC16-0A49-BECA-7D8AC2EDD8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200" dirty="0">
              <a:latin typeface="Segoe UI"/>
              <a:cs typeface="Segoe UI"/>
            </a:endParaRPr>
          </a:p>
          <a:p>
            <a:r>
              <a:rPr lang="en-US" dirty="0"/>
              <a:t>“Practice exercise 1.2</a:t>
            </a:r>
          </a:p>
          <a:p>
            <a:endParaRPr lang="en-US" dirty="0"/>
          </a:p>
          <a:p>
            <a:r>
              <a:rPr lang="en-US" dirty="0"/>
              <a:t>JavaScript in an HTML page:</a:t>
            </a:r>
          </a:p>
          <a:p>
            <a:endParaRPr lang="en-US" dirty="0"/>
          </a:p>
          <a:p>
            <a:r>
              <a:rPr lang="en-US" dirty="0"/>
              <a:t>Open your code editor and create an HTML file.</a:t>
            </a:r>
          </a:p>
          <a:p>
            <a:r>
              <a:rPr lang="en-US" dirty="0"/>
              <a:t>Within your HTML file, set up the HTML tags, doctype, HTML, head, and body, and then proceed and add the script tags.</a:t>
            </a:r>
          </a:p>
          <a:p>
            <a:r>
              <a:rPr lang="en-US" dirty="0"/>
              <a:t>Place some JavaScript code within the script tags. You can use </a:t>
            </a:r>
            <a:r>
              <a:rPr lang="en-US" dirty="0" err="1"/>
              <a:t>console.log</a:t>
            </a:r>
            <a:r>
              <a:rPr lang="en-US" dirty="0"/>
              <a:t>("hello world!").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A713B-CC16-0A49-BECA-7D8AC2EDD8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A713B-CC16-0A49-BECA-7D8AC2EDD8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BF1D-37B2-1E42-94F5-A3A49BF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871E-25B4-454D-810C-EF2CF16A04D7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C5F2-E5C1-D34C-AE61-18F10341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8901-BF80-3548-8A2E-548E231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696BB-38F8-6146-968C-3D52C7BFBA14}"/>
              </a:ext>
            </a:extLst>
          </p:cNvPr>
          <p:cNvSpPr/>
          <p:nvPr userDrawn="1"/>
        </p:nvSpPr>
        <p:spPr>
          <a:xfrm>
            <a:off x="0" y="0"/>
            <a:ext cx="4978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C767F4-AD0F-BF40-9356-FF39A6BA0DA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1796265"/>
              </p:ext>
            </p:extLst>
          </p:nvPr>
        </p:nvGraphicFramePr>
        <p:xfrm>
          <a:off x="871579" y="1017918"/>
          <a:ext cx="10516727" cy="503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828">
                  <a:extLst>
                    <a:ext uri="{9D8B030D-6E8A-4147-A177-3AD203B41FA5}">
                      <a16:colId xmlns:a16="http://schemas.microsoft.com/office/drawing/2014/main" val="942709693"/>
                    </a:ext>
                  </a:extLst>
                </a:gridCol>
                <a:gridCol w="6414899">
                  <a:extLst>
                    <a:ext uri="{9D8B030D-6E8A-4147-A177-3AD203B41FA5}">
                      <a16:colId xmlns:a16="http://schemas.microsoft.com/office/drawing/2014/main" val="18488290"/>
                    </a:ext>
                  </a:extLst>
                </a:gridCol>
              </a:tblGrid>
              <a:tr h="50378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58787"/>
                  </a:ext>
                </a:extLst>
              </a:tr>
            </a:tbl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750DB0AA-9E4F-4141-B614-723857FCD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8400" y="2535097"/>
            <a:ext cx="6340894" cy="1705214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Insert title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8C224D3-FA00-8746-9AAB-ECC5E019BE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F74075-1B8B-B242-ACA8-75F3A991E3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47" y="1626008"/>
            <a:ext cx="1930466" cy="26122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4F87494-0185-F147-B807-F39EFF023360}"/>
              </a:ext>
            </a:extLst>
          </p:cNvPr>
          <p:cNvSpPr/>
          <p:nvPr userDrawn="1"/>
        </p:nvSpPr>
        <p:spPr>
          <a:xfrm>
            <a:off x="1244801" y="4374823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9A11DD-654D-8643-AE08-33C47D975C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8401" y="4343829"/>
            <a:ext cx="6340893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749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9284677" y="0"/>
            <a:ext cx="267579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9276914" y="1865969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9276914" y="1057711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BE31FB-1504-1A48-93A2-29665B75BA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9713-D9CE-1D43-A014-2DF04739A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8D327-3CE1-974E-95A5-51B6E3F2B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4B3E73-838D-A74E-8343-A3316D643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6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88FCF-9C16-E647-B7D9-6DB213402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B87F00-4277-0F4C-B5F3-5EA3A2359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solidFill>
            <a:srgbClr val="F599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70A59-7981-6249-A05B-873389805E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597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5A940B-484D-9545-98FB-60704810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8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0FA0-1098-3C49-BD1D-28A59F0BA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9D079D-22E3-FF4E-AEA4-0C85BB93B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4C0121-370C-0744-BD7C-9F591556F4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4CBD17-062F-7E45-988A-D17F4965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5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71BB8-54B5-B54D-B1FD-F3D46F681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7970" y="29441"/>
            <a:ext cx="1816300" cy="79042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0253D1-FAA1-424E-B5DB-43913CC71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81E4-4ACD-D644-A4D4-3355962BA4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674E-BEEA-EB4E-8DF6-DE43A8265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05494-B2BF-7649-8BD9-A660B07C5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24A8D5B-34BD-5A43-8D5C-6B0182F85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4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C5506-BF4E-7343-8E42-0EABF73ADF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8363E1-23C0-B449-B8ED-D01875FB7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1B5E5E-9860-E347-B8D7-9C5D04B02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BC8B8-A71B-6147-B306-C69E522231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17" y="1910184"/>
            <a:ext cx="1930466" cy="26122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8E6456A-5B2C-3C48-BA15-98E28361AC53}"/>
              </a:ext>
            </a:extLst>
          </p:cNvPr>
          <p:cNvSpPr/>
          <p:nvPr userDrawn="1"/>
        </p:nvSpPr>
        <p:spPr>
          <a:xfrm>
            <a:off x="1384062" y="4522474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680EB4-BEA5-B149-AA73-ACED7D342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9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471F-93A0-8A46-9F4B-4C73C7F5B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3611B9-1E66-8F4B-97AD-5CA729A92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1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ECC65-29B1-6947-872B-F48EE515A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76EA09-CB46-904E-8593-73657DFE3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5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E5930-9F6E-FF48-B666-EC8DF5632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3674E3-B821-6448-8C08-CD62E9693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6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D71D7D-5294-F940-935B-F990148D0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82D369-F866-7D4C-9C15-8AFCEA2B52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3934" y="1608914"/>
            <a:ext cx="4023359" cy="7017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44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AWESOME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E3389F-59D8-9A42-9ADC-99D6775DAE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9753" y="2386609"/>
            <a:ext cx="4023359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32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PRESENTATION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233D1CB-51EA-D14F-ABE1-00AB03A96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61424" y="2816609"/>
            <a:ext cx="4023359" cy="2862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b="1" dirty="0">
                <a:ea typeface="FZShuTi" pitchFamily="2" charset="-122"/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EASY TO CHANGE COLORS, PHOTOS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59A8648-BCF6-AC43-B37F-5FD0FDDD0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9752" y="4371504"/>
            <a:ext cx="4023359" cy="553998"/>
          </a:xfrm>
          <a:noFill/>
        </p:spPr>
        <p:txBody>
          <a:bodyPr wrap="square" lIns="36000" tIns="0" rIns="36000" bIns="0" rtlCol="0" anchor="ctr">
            <a:spAutoFit/>
          </a:bodyPr>
          <a:lstStyle>
            <a:lvl1pPr marL="0" indent="0">
              <a:buNone/>
              <a:defRPr lang="en-US" sz="2000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marL="0" lvl="0" algn="r"/>
            <a:r>
              <a:rPr lang="en-US" dirty="0"/>
              <a:t>EASY TO CHANGE COLORS, PHOTOS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3846CC36-5F0E-744A-B433-51A8F8E2D3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40188" y="6005534"/>
            <a:ext cx="2344595" cy="369332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RESTAURANT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6A875DAE-70C7-064C-90A1-5721071E1D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7138" y="271463"/>
            <a:ext cx="1482725" cy="11668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68F052-CBA9-F345-BFED-68F456D6498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70993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CDAB49D-18CB-304D-96D5-49F00219A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667" y="6455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61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47E05-040F-9D42-875B-B7042F4B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0E80D9-0239-E54A-A059-710C6889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9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2A391-916C-C840-BE67-7301A9BE75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D916B0-148D-2246-BE84-845E4FD5C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5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C1D89-4474-8342-A951-C1D7A9D3DE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3F8C99-46D8-6448-BEF1-5816DAD0C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5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3290F-2F4F-F84E-8E63-F15920D2F1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96F056-9C45-1F44-8120-7C8E202B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pPr marL="16933">
              <a:spcBef>
                <a:spcPts val="80"/>
              </a:spcBef>
            </a:pPr>
            <a:endParaRPr lang="en-US" spc="-17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DB01-C0D7-DE4D-A333-AC984242CCA7}" type="datetime1">
              <a:rPr lang="en-US" smtClean="0"/>
              <a:t>4/27/22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defRPr>
            </a:lvl1pPr>
          </a:lstStyle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 smtClean="0"/>
              <a:pPr marL="50799">
                <a:spcBef>
                  <a:spcPts val="87"/>
                </a:spcBef>
              </a:pPr>
              <a:t>‹#›</a:t>
            </a:fld>
            <a:endParaRPr lang="en-US" spc="13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AE0F178B-B169-4F4A-953A-0F47FDB83AF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19450" y="1836970"/>
            <a:ext cx="2753099" cy="2928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F9465-4B48-AB4A-ABE8-E0FA3BD36F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196" y="0"/>
            <a:ext cx="1390008" cy="6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4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04F617CE-470C-CB41-83E5-4CA73310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516"/>
            <a:ext cx="12192000" cy="1325563"/>
          </a:xfrm>
        </p:spPr>
        <p:txBody>
          <a:bodyPr>
            <a:normAutofit/>
          </a:bodyPr>
          <a:lstStyle>
            <a:lvl1pPr algn="ctr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6A906-1F69-F244-A558-3DDC2275D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C466CC-680C-234A-9473-9519BFD54C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F8A238-413A-C748-A360-414F1B2D1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ACAEF2D-8F5F-C149-B6A0-1EA38F5408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1AB7438-9AEC-A547-BBE9-ABD0B52EC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FF738-6E84-B74C-8C1D-C09B5C330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F453B5-7D9A-654C-8424-210465147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994DE-AFFD-004D-BF6E-7EAFB37CD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79787E-F7BA-024C-989E-EA7D276E0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C18C622-4672-5748-A66D-E4393D639B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9151-254D-FE49-9FD0-42D29EDC6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FA78ABF-41BA-794E-B9A7-2D392F04F3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5DB8E-4888-1C4D-8223-16B01D2A9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BE31FB-1504-1A48-93A2-29665B75BA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A7C1-40C7-E043-B0BC-1141C0A2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B4140-106D-DF41-8C14-4E85BF47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C758-87B8-6546-AAA3-5C713FE2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3CF4-B379-194E-A850-C3061B239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F718-B582-6544-A922-909E569F94E4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7018-B1C7-6941-96B6-53E14B1EA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0A59-34A4-5442-8C6F-53189D41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  <p:sldLayoutId id="2147483679" r:id="rId9"/>
    <p:sldLayoutId id="2147483698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9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tel-oxford.ro/" TargetMode="External"/><Relationship Id="rId2" Type="http://schemas.openxmlformats.org/officeDocument/2006/relationships/hyperlink" Target="http://dibusoft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e-forum.ro/bomberman/dynagame.html" TargetMode="External"/><Relationship Id="rId4" Type="http://schemas.openxmlformats.org/officeDocument/2006/relationships/hyperlink" Target="http://www.themaninblue.com/experiment/BunnyHu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A5A7E-C95D-B645-9D4F-93A5BF41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LẬP TRÌNH 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C37BF-31A9-3945-B6A5-FF5862A9F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TỔNG QUAN VỀ JAVASCRIPT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90068-AF45-9C4B-B46C-87B20D96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319E62E5-76B7-AB4E-8153-A9E60487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ĐẶT MÔI TRƯỜNG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CF3A6BA-0DC1-4599-9DC8-01B44A353FE9}"/>
              </a:ext>
            </a:extLst>
          </p:cNvPr>
          <p:cNvSpPr/>
          <p:nvPr/>
        </p:nvSpPr>
        <p:spPr>
          <a:xfrm>
            <a:off x="681199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F2DA0C9-564D-45B8-82CC-F5848C12BD0B}"/>
              </a:ext>
            </a:extLst>
          </p:cNvPr>
          <p:cNvSpPr/>
          <p:nvPr/>
        </p:nvSpPr>
        <p:spPr>
          <a:xfrm>
            <a:off x="6537043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3103404B-9B84-42C2-BE00-9EF7044419EB}"/>
              </a:ext>
            </a:extLst>
          </p:cNvPr>
          <p:cNvSpPr/>
          <p:nvPr/>
        </p:nvSpPr>
        <p:spPr>
          <a:xfrm>
            <a:off x="9464966" y="1908311"/>
            <a:ext cx="2045829" cy="4502428"/>
          </a:xfrm>
          <a:prstGeom prst="frame">
            <a:avLst>
              <a:gd name="adj1" fmla="val 15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E07FA9-7244-41B8-84D0-3D1381182B0D}"/>
              </a:ext>
            </a:extLst>
          </p:cNvPr>
          <p:cNvGrpSpPr/>
          <p:nvPr/>
        </p:nvGrpSpPr>
        <p:grpSpPr>
          <a:xfrm>
            <a:off x="718547" y="5575508"/>
            <a:ext cx="1964188" cy="687213"/>
            <a:chOff x="-475010" y="1114178"/>
            <a:chExt cx="4241713" cy="6872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5A085A-CE69-4AD6-864D-5A45656E5E4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E42B99-ADD4-4B7C-83F6-3C3788AFFBE7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D09539-7FEE-496A-9BAF-00F18684FAD6}"/>
              </a:ext>
            </a:extLst>
          </p:cNvPr>
          <p:cNvGrpSpPr/>
          <p:nvPr/>
        </p:nvGrpSpPr>
        <p:grpSpPr>
          <a:xfrm>
            <a:off x="3648297" y="5575508"/>
            <a:ext cx="1964188" cy="687213"/>
            <a:chOff x="-475010" y="1114178"/>
            <a:chExt cx="4241713" cy="6872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B4ED94-1007-4316-9700-2DB37E4D02C9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64A5DE-A46E-4129-AC26-5366628E2DC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95D2C2-CBBE-43D0-A171-7C6EDDB9998D}"/>
              </a:ext>
            </a:extLst>
          </p:cNvPr>
          <p:cNvGrpSpPr/>
          <p:nvPr/>
        </p:nvGrpSpPr>
        <p:grpSpPr>
          <a:xfrm>
            <a:off x="9507796" y="5575508"/>
            <a:ext cx="1964188" cy="687213"/>
            <a:chOff x="-475010" y="1114178"/>
            <a:chExt cx="4241713" cy="68721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015C25-071D-4B6A-BDF9-1B7A8269801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FC2380-BA02-450D-8B2F-E7E5D0E0E5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16DB86-EA40-BF4F-A463-E82079984721}"/>
              </a:ext>
            </a:extLst>
          </p:cNvPr>
          <p:cNvGrpSpPr/>
          <p:nvPr/>
        </p:nvGrpSpPr>
        <p:grpSpPr>
          <a:xfrm>
            <a:off x="18107" y="1291047"/>
            <a:ext cx="1400880" cy="692051"/>
            <a:chOff x="760424" y="1811119"/>
            <a:chExt cx="1400880" cy="6920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89B2C1-37A4-DF43-878F-0821F68FDC61}"/>
                </a:ext>
              </a:extLst>
            </p:cNvPr>
            <p:cNvSpPr txBox="1"/>
            <p:nvPr/>
          </p:nvSpPr>
          <p:spPr>
            <a:xfrm>
              <a:off x="760424" y="1811119"/>
              <a:ext cx="14008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IDE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B9BA4EA-A120-5A47-8A29-ED5D74017E30}"/>
                </a:ext>
              </a:extLst>
            </p:cNvPr>
            <p:cNvSpPr/>
            <p:nvPr/>
          </p:nvSpPr>
          <p:spPr>
            <a:xfrm>
              <a:off x="1049384" y="2457450"/>
              <a:ext cx="82296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1025569-B1E0-7949-9115-35100B29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2" y="2162926"/>
            <a:ext cx="2828883" cy="126607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EACB791-3703-E248-8956-4BF156FEB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14" y="2162925"/>
            <a:ext cx="2828886" cy="12660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C7EDA44-6A7B-344C-A53F-31E425F5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729" y="2162924"/>
            <a:ext cx="2828885" cy="12660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34A8B6A-5D41-DD42-9901-B852BDECF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855" y="2162925"/>
            <a:ext cx="2781530" cy="126607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C39923F4-0278-1B48-B84A-0DBBB8CE4508}"/>
              </a:ext>
            </a:extLst>
          </p:cNvPr>
          <p:cNvGrpSpPr/>
          <p:nvPr/>
        </p:nvGrpSpPr>
        <p:grpSpPr>
          <a:xfrm>
            <a:off x="90196" y="3206723"/>
            <a:ext cx="3213748" cy="1754326"/>
            <a:chOff x="760424" y="1257122"/>
            <a:chExt cx="1400880" cy="175432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4E5AE7-783A-E345-BBC9-2FF0CE084B99}"/>
                </a:ext>
              </a:extLst>
            </p:cNvPr>
            <p:cNvSpPr txBox="1"/>
            <p:nvPr/>
          </p:nvSpPr>
          <p:spPr>
            <a:xfrm>
              <a:off x="760424" y="1257122"/>
              <a:ext cx="1400880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BROWSERS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70CE87-C11F-1F4F-B1E1-A5BA0AE8DC09}"/>
                </a:ext>
              </a:extLst>
            </p:cNvPr>
            <p:cNvSpPr/>
            <p:nvPr/>
          </p:nvSpPr>
          <p:spPr>
            <a:xfrm>
              <a:off x="880750" y="2422280"/>
              <a:ext cx="82296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44F20DBE-687F-8742-90D3-3F3B110DB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147" y="4598173"/>
            <a:ext cx="1626383" cy="151021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88A2CEF-9CFD-8540-9509-E736EF8C2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68" y="4511046"/>
            <a:ext cx="1742553" cy="168446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9C1B40-3303-CE41-AFB6-2F1FA6906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6876" y="4598173"/>
            <a:ext cx="1597340" cy="159734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8EB255E-5DAD-AE4A-A758-2E0920B489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6764" y="4660425"/>
            <a:ext cx="1510213" cy="148117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B612F46-D560-D04F-91C5-05CA0DD953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883" y="4698345"/>
            <a:ext cx="1423085" cy="14521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6DEFF-7B66-4441-8F0B-D3CFAB907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7989FFA-E50E-1742-8780-15E85BF4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ĐẶT MÔI TRƯỜNG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9782B-4002-46AB-BC64-5FF507F11B92}"/>
              </a:ext>
            </a:extLst>
          </p:cNvPr>
          <p:cNvSpPr txBox="1"/>
          <p:nvPr/>
        </p:nvSpPr>
        <p:spPr>
          <a:xfrm>
            <a:off x="473856" y="2679497"/>
            <a:ext cx="515322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https://</a:t>
            </a:r>
            <a:r>
              <a:rPr lang="en-US" altLang="ko-KR" sz="2800" b="1" dirty="0" err="1">
                <a:solidFill>
                  <a:schemeClr val="accent3"/>
                </a:solidFill>
                <a:cs typeface="Arial" pitchFamily="34" charset="0"/>
              </a:rPr>
              <a:t>playcode.io</a:t>
            </a: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/</a:t>
            </a:r>
            <a:r>
              <a:rPr lang="en-US" altLang="ko-KR" sz="2800" b="1" dirty="0" err="1">
                <a:solidFill>
                  <a:schemeClr val="accent3"/>
                </a:solidFill>
                <a:cs typeface="Arial" pitchFamily="34" charset="0"/>
              </a:rPr>
              <a:t>javascript</a:t>
            </a: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-online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AC73E-8F20-486C-9FDD-63B2CDDB9156}"/>
              </a:ext>
            </a:extLst>
          </p:cNvPr>
          <p:cNvSpPr txBox="1"/>
          <p:nvPr/>
        </p:nvSpPr>
        <p:spPr>
          <a:xfrm>
            <a:off x="7621777" y="2720330"/>
            <a:ext cx="33015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cs typeface="Arial" pitchFamily="34" charset="0"/>
              </a:defRPr>
            </a:lvl1pPr>
          </a:lstStyle>
          <a:p>
            <a:r>
              <a:rPr lang="en-US" altLang="ko-KR" dirty="0"/>
              <a:t>https://</a:t>
            </a:r>
            <a:r>
              <a:rPr lang="en-US" altLang="ko-KR" dirty="0" err="1"/>
              <a:t>jsfiddle.net</a:t>
            </a:r>
            <a:endParaRPr lang="ko-KR" alt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5DEA489-5225-664E-B42C-07E80347FBBF}"/>
              </a:ext>
            </a:extLst>
          </p:cNvPr>
          <p:cNvSpPr txBox="1">
            <a:spLocks/>
          </p:cNvSpPr>
          <p:nvPr/>
        </p:nvSpPr>
        <p:spPr>
          <a:xfrm>
            <a:off x="4144731" y="1291047"/>
            <a:ext cx="3933093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4000" dirty="0">
                <a:solidFill>
                  <a:schemeClr val="accent2"/>
                </a:solidFill>
              </a:rPr>
              <a:t>Online editors</a:t>
            </a:r>
            <a:endParaRPr lang="ko-KR" altLang="en-US" sz="4000" dirty="0">
              <a:solidFill>
                <a:schemeClr val="accent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EA49F0-5F86-1D44-88FC-4161596C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" y="3633604"/>
            <a:ext cx="5399722" cy="2366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AA18BB-743D-AE4A-AB98-6217A40D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16" y="3633604"/>
            <a:ext cx="4801663" cy="23439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D4AEA-1B69-1F4D-A081-60BA367EA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9892-3D15-A543-8E52-D1D7384E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en-US" dirty="0" err="1"/>
              <a:t>với</a:t>
            </a:r>
            <a:r>
              <a:rPr lang="en-US" dirty="0"/>
              <a:t> Console </a:t>
            </a:r>
            <a:r>
              <a:rPr lang="en-US" dirty="0" err="1"/>
              <a:t>trên</a:t>
            </a:r>
            <a:r>
              <a:rPr lang="en-US" dirty="0"/>
              <a:t> browsers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D8A0F2-5F36-334F-914A-BFF0F6DAAAB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318386" y="1573213"/>
            <a:ext cx="7383779" cy="46148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465CBB-3303-FB43-AE86-A2D2C903C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67" y="944492"/>
            <a:ext cx="1423085" cy="14521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56B659-0F35-884D-A82E-DB9E6F91A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4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8566-5DE1-BB44-B0A2-B0CC38292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PHẦN II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82E1CA-DA69-AA46-9DEB-F5E962B452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9753" y="2442008"/>
            <a:ext cx="4023359" cy="424732"/>
          </a:xfrm>
        </p:spPr>
        <p:txBody>
          <a:bodyPr/>
          <a:lstStyle/>
          <a:p>
            <a:r>
              <a:rPr lang="en-US" sz="2400" dirty="0"/>
              <a:t>JAVASCRIPT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CADF1-EA7E-A842-A6D3-995954119E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BFDC7E-A7F7-9842-BB10-CFBD25E2A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6B40C7-21F5-C44B-8181-F7B575DFD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4BF8812-2377-5243-AC57-CEDCFE7DA9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0963" r="20963"/>
          <a:stretch>
            <a:fillRect/>
          </a:stretch>
        </p:blipFill>
        <p:spPr>
          <a:xfrm>
            <a:off x="466165" y="1438275"/>
            <a:ext cx="4477008" cy="434134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86A5A4-DF9E-A44C-BCCD-6125B4EBE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482125" y="3506606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461142" y="3313248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461720" y="3391354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2978177" y="401311"/>
            <a:ext cx="66974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rgbClr val="F66B18"/>
                </a:solidFill>
                <a:cs typeface="Arial" pitchFamily="34" charset="0"/>
              </a:rPr>
              <a:t>MỘT CHƯƠNG TRÌNH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4126494" y="133441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JAVASCRIPT GỒM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643660" y="298834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E3B837-BEDB-4CFA-B9DF-18DCDED5759D}"/>
              </a:ext>
            </a:extLst>
          </p:cNvPr>
          <p:cNvSpPr txBox="1"/>
          <p:nvPr/>
        </p:nvSpPr>
        <p:spPr>
          <a:xfrm>
            <a:off x="1678368" y="3148794"/>
            <a:ext cx="92519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chương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Javascript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bao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gồm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1175996" y="3133838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643660" y="414667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1175996" y="4292162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1487AC-FA47-BD47-91B8-73AEF714CC57}"/>
              </a:ext>
            </a:extLst>
          </p:cNvPr>
          <p:cNvSpPr txBox="1"/>
          <p:nvPr/>
        </p:nvSpPr>
        <p:spPr>
          <a:xfrm>
            <a:off x="626950" y="1919085"/>
            <a:ext cx="11100616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vi-VN" altLang="ko-KR" sz="2800" dirty="0">
                <a:solidFill>
                  <a:schemeClr val="accent2">
                    <a:lumMod val="75000"/>
                  </a:schemeClr>
                </a:solidFill>
              </a:rPr>
              <a:t>Một chương trình Javascript cũng giống như chương trình viết bằng các ngôn ngữ khác 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B5E1DF-EA29-2742-82CB-BC39EDBB5D15}"/>
              </a:ext>
            </a:extLst>
          </p:cNvPr>
          <p:cNvSpPr txBox="1"/>
          <p:nvPr/>
        </p:nvSpPr>
        <p:spPr>
          <a:xfrm>
            <a:off x="1678367" y="4093516"/>
            <a:ext cx="925190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tạo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nên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toán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biến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,….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A65F2B-E9F0-6542-AA3E-5F8D8385C68A}"/>
              </a:ext>
            </a:extLst>
          </p:cNvPr>
          <p:cNvSpPr txBox="1"/>
          <p:nvPr/>
        </p:nvSpPr>
        <p:spPr>
          <a:xfrm>
            <a:off x="1700951" y="5207515"/>
            <a:ext cx="92519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rgbClr val="C00000"/>
                </a:solidFill>
                <a:latin typeface="Source Code Pro" panose="020B0509030403020204" pitchFamily="49" charset="77"/>
                <a:cs typeface="Arial" pitchFamily="34" charset="0"/>
              </a:rPr>
              <a:t>var</a:t>
            </a:r>
            <a:r>
              <a:rPr lang="en-US" altLang="ko-KR" sz="2800" b="1" dirty="0">
                <a:solidFill>
                  <a:srgbClr val="C00000"/>
                </a:solidFill>
                <a:latin typeface="Source Code Pro" panose="020B0509030403020204" pitchFamily="49" charset="77"/>
                <a:cs typeface="Arial" pitchFamily="34" charset="0"/>
              </a:rPr>
              <a:t> x = 5;</a:t>
            </a:r>
            <a:endParaRPr lang="ko-KR" altLang="en-US" sz="2800" b="1" dirty="0">
              <a:solidFill>
                <a:srgbClr val="C00000"/>
              </a:solidFill>
              <a:latin typeface="Source Code Pro" panose="020B0509030403020204" pitchFamily="49" charset="77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705B83-2661-A844-AF14-D5AF1370A426}"/>
              </a:ext>
            </a:extLst>
          </p:cNvPr>
          <p:cNvSpPr txBox="1"/>
          <p:nvPr/>
        </p:nvSpPr>
        <p:spPr>
          <a:xfrm>
            <a:off x="1678367" y="5942787"/>
            <a:ext cx="92519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Câu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lệnh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này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báo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biến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x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giá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trị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bằng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44BE3-D87D-064A-A7A4-FD55CA79A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482125" y="3506606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461142" y="3313248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461720" y="3391354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2978177" y="401311"/>
            <a:ext cx="66974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rgbClr val="F66B18"/>
                </a:solidFill>
                <a:cs typeface="Arial" pitchFamily="34" charset="0"/>
              </a:rPr>
              <a:t>JAVASCRIPT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4126494" y="133441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TRÊN TRANG WEB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643660" y="298834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E3B837-BEDB-4CFA-B9DF-18DCDED5759D}"/>
              </a:ext>
            </a:extLst>
          </p:cNvPr>
          <p:cNvSpPr txBox="1"/>
          <p:nvPr/>
        </p:nvSpPr>
        <p:spPr>
          <a:xfrm>
            <a:off x="1678368" y="3148794"/>
            <a:ext cx="92519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Trực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tiếp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HTML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1175996" y="3133838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643660" y="4146672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1175996" y="4292162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1487AC-FA47-BD47-91B8-73AEF714CC57}"/>
              </a:ext>
            </a:extLst>
          </p:cNvPr>
          <p:cNvSpPr txBox="1"/>
          <p:nvPr/>
        </p:nvSpPr>
        <p:spPr>
          <a:xfrm>
            <a:off x="626950" y="2134528"/>
            <a:ext cx="11100616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vi-VN" altLang="ko-KR" sz="2800" dirty="0">
                <a:solidFill>
                  <a:schemeClr val="accent2">
                    <a:lumMod val="75000"/>
                  </a:schemeClr>
                </a:solidFill>
              </a:rPr>
              <a:t>Có 2 cách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B5E1DF-EA29-2742-82CB-BC39EDBB5D15}"/>
              </a:ext>
            </a:extLst>
          </p:cNvPr>
          <p:cNvSpPr txBox="1"/>
          <p:nvPr/>
        </p:nvSpPr>
        <p:spPr>
          <a:xfrm>
            <a:off x="1678367" y="4308959"/>
            <a:ext cx="92519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tập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javascript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bên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ngoài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A2CF6-4A86-284A-8145-62323B39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482125" y="3506606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461142" y="3313248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461720" y="3391354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2978177" y="401311"/>
            <a:ext cx="66974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rgbClr val="F66B18"/>
                </a:solidFill>
                <a:cs typeface="Arial" pitchFamily="34" charset="0"/>
              </a:rPr>
              <a:t>JAVASCRIPT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4126494" y="133441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TRÊN TRANG WEB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643659" y="1950137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E3B837-BEDB-4CFA-B9DF-18DCDED5759D}"/>
              </a:ext>
            </a:extLst>
          </p:cNvPr>
          <p:cNvSpPr txBox="1"/>
          <p:nvPr/>
        </p:nvSpPr>
        <p:spPr>
          <a:xfrm>
            <a:off x="1678367" y="2110583"/>
            <a:ext cx="92519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Trực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tiếp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HTML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1175995" y="2095627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C0959-CA66-AB41-A60C-AF0E72A8C1F0}"/>
              </a:ext>
            </a:extLst>
          </p:cNvPr>
          <p:cNvSpPr/>
          <p:nvPr/>
        </p:nvSpPr>
        <p:spPr>
          <a:xfrm>
            <a:off x="6962273" y="394891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Popup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"Hi there!"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BC258-66AD-7B4E-AADE-A7E5B8B8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9" y="2781134"/>
            <a:ext cx="5930900" cy="243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1EFE0-ECFD-9848-B995-F242C4B4D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823" y="4439748"/>
            <a:ext cx="7010400" cy="203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1D3DB-79EE-D645-A8FA-4A2A9440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482125" y="3506606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461142" y="3313248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461720" y="3391354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2978177" y="401311"/>
            <a:ext cx="66974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rgbClr val="F66B18"/>
                </a:solidFill>
                <a:cs typeface="Arial" pitchFamily="34" charset="0"/>
              </a:rPr>
              <a:t>JAVASCRIPT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4126494" y="133441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TRÊN TRANG WEB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643659" y="1950137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E3B837-BEDB-4CFA-B9DF-18DCDED5759D}"/>
              </a:ext>
            </a:extLst>
          </p:cNvPr>
          <p:cNvSpPr txBox="1"/>
          <p:nvPr/>
        </p:nvSpPr>
        <p:spPr>
          <a:xfrm>
            <a:off x="1678367" y="2110583"/>
            <a:ext cx="92519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Trực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tiếp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HTML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1175995" y="2095627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95B6F-F83B-1A41-9636-9C01D9B4093F}"/>
              </a:ext>
            </a:extLst>
          </p:cNvPr>
          <p:cNvSpPr/>
          <p:nvPr/>
        </p:nvSpPr>
        <p:spPr>
          <a:xfrm>
            <a:off x="0" y="6533509"/>
            <a:ext cx="12192000" cy="324491"/>
          </a:xfrm>
          <a:prstGeom prst="rect">
            <a:avLst/>
          </a:prstGeom>
          <a:solidFill>
            <a:srgbClr val="F66B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 spc="-5" dirty="0">
                <a:cs typeface="Segoe UI"/>
              </a:rPr>
              <a:t>Nên </a:t>
            </a:r>
            <a:r>
              <a:rPr lang="vi-VN" sz="1600" b="1" dirty="0">
                <a:cs typeface="Segoe UI"/>
              </a:rPr>
              <a:t>đặt mã </a:t>
            </a:r>
            <a:r>
              <a:rPr lang="vi-VN" sz="1600" b="1" spc="-10" dirty="0">
                <a:cs typeface="Segoe UI"/>
              </a:rPr>
              <a:t>JavaScript </a:t>
            </a:r>
            <a:r>
              <a:rPr lang="vi-VN" sz="1600" b="1" spc="-5" dirty="0">
                <a:cs typeface="Segoe UI"/>
              </a:rPr>
              <a:t>trong </a:t>
            </a:r>
            <a:r>
              <a:rPr lang="vi-VN" sz="1600" b="1" dirty="0">
                <a:cs typeface="Segoe UI"/>
              </a:rPr>
              <a:t>thẻ </a:t>
            </a:r>
            <a:r>
              <a:rPr lang="vi-VN" sz="1600" b="1" spc="-5" dirty="0">
                <a:latin typeface="Source Code Pro" panose="020B0509030403020204" pitchFamily="49" charset="77"/>
                <a:cs typeface="Segoe UI"/>
              </a:rPr>
              <a:t>&lt;script&gt; </a:t>
            </a:r>
            <a:r>
              <a:rPr lang="vi-VN" sz="1600" b="1" dirty="0">
                <a:cs typeface="Segoe UI"/>
              </a:rPr>
              <a:t>đặt ở cuối phần </a:t>
            </a:r>
            <a:r>
              <a:rPr lang="vi-VN" sz="1600" b="1" spc="-5" dirty="0">
                <a:cs typeface="Segoe UI"/>
              </a:rPr>
              <a:t>body </a:t>
            </a:r>
            <a:r>
              <a:rPr lang="vi-VN" sz="1600" b="1" spc="-535" dirty="0">
                <a:cs typeface="Segoe UI"/>
              </a:rPr>
              <a:t> </a:t>
            </a:r>
            <a:r>
              <a:rPr lang="vi-VN" sz="1600" b="1" dirty="0">
                <a:cs typeface="Segoe UI"/>
              </a:rPr>
              <a:t>để</a:t>
            </a:r>
            <a:r>
              <a:rPr lang="vi-VN" sz="1600" b="1" spc="-15" dirty="0">
                <a:cs typeface="Segoe UI"/>
              </a:rPr>
              <a:t> </a:t>
            </a:r>
            <a:r>
              <a:rPr lang="vi-VN" sz="1600" b="1" dirty="0">
                <a:cs typeface="Segoe UI"/>
              </a:rPr>
              <a:t>đảm</a:t>
            </a:r>
            <a:r>
              <a:rPr lang="vi-VN" sz="1600" b="1" spc="-10" dirty="0">
                <a:cs typeface="Segoe UI"/>
              </a:rPr>
              <a:t> </a:t>
            </a:r>
            <a:r>
              <a:rPr lang="vi-VN" sz="1600" b="1" dirty="0">
                <a:cs typeface="Segoe UI"/>
              </a:rPr>
              <a:t>bảo</a:t>
            </a:r>
            <a:r>
              <a:rPr lang="vi-VN" sz="1600" b="1" spc="-10" dirty="0">
                <a:cs typeface="Segoe UI"/>
              </a:rPr>
              <a:t> </a:t>
            </a:r>
            <a:r>
              <a:rPr lang="vi-VN" sz="1600" b="1" dirty="0">
                <a:cs typeface="Segoe UI"/>
              </a:rPr>
              <a:t>tất</a:t>
            </a:r>
            <a:r>
              <a:rPr lang="vi-VN" sz="1600" b="1" spc="-15" dirty="0">
                <a:cs typeface="Segoe UI"/>
              </a:rPr>
              <a:t> </a:t>
            </a:r>
            <a:r>
              <a:rPr lang="vi-VN" sz="1600" b="1" dirty="0">
                <a:cs typeface="Segoe UI"/>
              </a:rPr>
              <a:t>cả</a:t>
            </a:r>
            <a:r>
              <a:rPr lang="vi-VN" sz="1600" b="1" spc="-10" dirty="0">
                <a:cs typeface="Segoe UI"/>
              </a:rPr>
              <a:t> </a:t>
            </a:r>
            <a:r>
              <a:rPr lang="vi-VN" sz="1600" b="1" dirty="0">
                <a:cs typeface="Segoe UI"/>
              </a:rPr>
              <a:t>các thành</a:t>
            </a:r>
            <a:r>
              <a:rPr lang="vi-VN" sz="1600" b="1" spc="-25" dirty="0">
                <a:cs typeface="Segoe UI"/>
              </a:rPr>
              <a:t> </a:t>
            </a:r>
            <a:r>
              <a:rPr lang="vi-VN" sz="1600" b="1" dirty="0">
                <a:cs typeface="Segoe UI"/>
              </a:rPr>
              <a:t>phần</a:t>
            </a:r>
            <a:r>
              <a:rPr lang="vi-VN" sz="1600" b="1" spc="-5" dirty="0">
                <a:cs typeface="Segoe UI"/>
              </a:rPr>
              <a:t> </a:t>
            </a:r>
            <a:r>
              <a:rPr lang="vi-VN" sz="1600" b="1" dirty="0">
                <a:cs typeface="Segoe UI"/>
              </a:rPr>
              <a:t>đã</a:t>
            </a:r>
            <a:r>
              <a:rPr lang="vi-VN" sz="1600" b="1" spc="-15" dirty="0">
                <a:cs typeface="Segoe UI"/>
              </a:rPr>
              <a:t> </a:t>
            </a:r>
            <a:r>
              <a:rPr lang="vi-VN" sz="1600" b="1" spc="-5" dirty="0">
                <a:cs typeface="Segoe UI"/>
              </a:rPr>
              <a:t>được</a:t>
            </a:r>
            <a:r>
              <a:rPr lang="vi-VN" sz="1600" b="1" dirty="0">
                <a:cs typeface="Segoe UI"/>
              </a:rPr>
              <a:t> </a:t>
            </a:r>
            <a:r>
              <a:rPr lang="vi-VN" sz="1600" b="1" spc="-10" dirty="0">
                <a:cs typeface="Segoe UI"/>
              </a:rPr>
              <a:t>load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2D077-1576-AC40-BFBE-4ACB428F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47" y="2825194"/>
            <a:ext cx="6185378" cy="35609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7173D-07C7-C946-8AEE-A4C8A4E4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482125" y="3506606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461142" y="3313248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461720" y="3391354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2978177" y="401311"/>
            <a:ext cx="66974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rgbClr val="F66B18"/>
                </a:solidFill>
                <a:cs typeface="Arial" pitchFamily="34" charset="0"/>
              </a:rPr>
              <a:t>JAVASCRIPT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4126494" y="1334416"/>
            <a:ext cx="41015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TRÊN TRANG WEB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643660" y="1978247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1175996" y="2123737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B5E1DF-EA29-2742-82CB-BC39EDBB5D15}"/>
              </a:ext>
            </a:extLst>
          </p:cNvPr>
          <p:cNvSpPr txBox="1"/>
          <p:nvPr/>
        </p:nvSpPr>
        <p:spPr>
          <a:xfrm>
            <a:off x="1678367" y="2140534"/>
            <a:ext cx="92519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tập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javascript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bên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ngoài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7AD9-0CE5-A64B-8EBE-D430489C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96" y="2885097"/>
            <a:ext cx="10329149" cy="6455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20A86-DA9D-2047-AE3A-CC5C5AF88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BAC5-D8FE-BD41-8DE8-619D6C30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D8CE-EC1E-8E41-900F-4EA9DC6EA7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  <a:p>
            <a:pPr lvl="1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marL="1646238" indent="0">
              <a:lnSpc>
                <a:spcPct val="100000"/>
              </a:lnSpc>
              <a:spcBef>
                <a:spcPts val="1070"/>
              </a:spcBef>
              <a:buNone/>
            </a:pPr>
            <a:r>
              <a:rPr lang="en-US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/*</a:t>
            </a:r>
            <a:r>
              <a:rPr lang="en-US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15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Đây</a:t>
            </a:r>
            <a:r>
              <a:rPr lang="en-US" sz="2100" spc="-2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5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là</a:t>
            </a:r>
            <a:r>
              <a:rPr lang="en-US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chú</a:t>
            </a:r>
            <a:r>
              <a:rPr lang="en-US" sz="2100" spc="-2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thích</a:t>
            </a:r>
            <a:r>
              <a:rPr lang="en-US" sz="2100" spc="-1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5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nhiều</a:t>
            </a:r>
            <a:r>
              <a:rPr lang="en-US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5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dòng</a:t>
            </a:r>
            <a:endParaRPr lang="en-US" sz="2100" dirty="0">
              <a:latin typeface="Source Code Pro" panose="020B0509030403020204" pitchFamily="49" charset="77"/>
              <a:cs typeface="Calibri"/>
            </a:endParaRPr>
          </a:p>
          <a:p>
            <a:pPr marL="1646238" indent="0">
              <a:lnSpc>
                <a:spcPct val="100000"/>
              </a:lnSpc>
              <a:buNone/>
            </a:pPr>
            <a:r>
              <a:rPr lang="en-US" sz="2100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Bạn</a:t>
            </a:r>
            <a:r>
              <a:rPr lang="en-US" sz="2100" spc="-3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10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có</a:t>
            </a:r>
            <a:r>
              <a:rPr lang="en-US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thể</a:t>
            </a:r>
            <a:r>
              <a:rPr lang="en-US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5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viết</a:t>
            </a:r>
            <a:r>
              <a:rPr lang="en-US" sz="2100" spc="1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chú</a:t>
            </a:r>
            <a:r>
              <a:rPr lang="en-US" sz="2100" spc="-2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thích</a:t>
            </a:r>
            <a:r>
              <a:rPr lang="en-US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10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trên</a:t>
            </a:r>
            <a:r>
              <a:rPr lang="en-US" sz="2100" spc="-1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5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nhiều</a:t>
            </a:r>
            <a:r>
              <a:rPr lang="en-US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5" dirty="0" err="1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dòng</a:t>
            </a:r>
            <a:r>
              <a:rPr lang="en-US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*/</a:t>
            </a:r>
            <a:endParaRPr lang="en-US" dirty="0"/>
          </a:p>
          <a:p>
            <a:pPr lvl="1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marL="1574800" indent="0">
              <a:lnSpc>
                <a:spcPct val="100000"/>
              </a:lnSpc>
              <a:spcBef>
                <a:spcPts val="305"/>
              </a:spcBef>
              <a:buNone/>
            </a:pPr>
            <a:r>
              <a:rPr lang="vi-VN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//</a:t>
            </a:r>
            <a:r>
              <a:rPr lang="vi-VN" sz="2100" spc="-1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Đây</a:t>
            </a:r>
            <a:r>
              <a:rPr lang="vi-VN" sz="2100" spc="-2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là</a:t>
            </a:r>
            <a:r>
              <a:rPr lang="vi-VN" sz="2100" spc="-1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chú</a:t>
            </a:r>
            <a:r>
              <a:rPr lang="vi-VN" sz="2100" spc="-1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thích</a:t>
            </a:r>
            <a:r>
              <a:rPr lang="vi-VN" sz="2100" spc="-2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một</a:t>
            </a:r>
            <a:r>
              <a:rPr lang="vi-VN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dòng</a:t>
            </a:r>
            <a:endParaRPr lang="vi-VN" sz="2100" dirty="0">
              <a:latin typeface="Source Code Pro" panose="020B0509030403020204" pitchFamily="49" charset="77"/>
              <a:cs typeface="Calibri"/>
            </a:endParaRPr>
          </a:p>
          <a:p>
            <a:pPr marL="1574800" indent="0">
              <a:lnSpc>
                <a:spcPct val="100000"/>
              </a:lnSpc>
              <a:buNone/>
            </a:pPr>
            <a:r>
              <a:rPr lang="vi-VN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//</a:t>
            </a:r>
            <a:r>
              <a:rPr lang="vi-VN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Chú</a:t>
            </a:r>
            <a:r>
              <a:rPr lang="vi-VN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thích</a:t>
            </a:r>
            <a:r>
              <a:rPr lang="vi-VN" sz="2100" spc="-3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spc="-1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này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chỉ</a:t>
            </a:r>
            <a:r>
              <a:rPr lang="vi-VN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chú</a:t>
            </a:r>
            <a:r>
              <a:rPr lang="vi-VN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thích</a:t>
            </a:r>
            <a:r>
              <a:rPr lang="vi-VN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được</a:t>
            </a:r>
            <a:r>
              <a:rPr lang="vi-VN" sz="2100" spc="-2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cho</a:t>
            </a:r>
            <a:r>
              <a:rPr lang="vi-VN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một</a:t>
            </a:r>
            <a:r>
              <a:rPr lang="vi-VN" sz="2100" spc="-10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 </a:t>
            </a:r>
            <a:r>
              <a:rPr lang="vi-VN" sz="2100" spc="-5" dirty="0">
                <a:solidFill>
                  <a:srgbClr val="00AF50"/>
                </a:solidFill>
                <a:latin typeface="Source Code Pro" panose="020B0509030403020204" pitchFamily="49" charset="77"/>
                <a:cs typeface="Calibri"/>
              </a:rPr>
              <a:t>dòng</a:t>
            </a:r>
            <a:endParaRPr lang="en-US" dirty="0"/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b="1" dirty="0" err="1"/>
              <a:t>chấm</a:t>
            </a:r>
            <a:r>
              <a:rPr lang="en-US" b="1" dirty="0"/>
              <a:t> </a:t>
            </a:r>
            <a:r>
              <a:rPr lang="en-US" b="1" dirty="0" err="1"/>
              <a:t>phẩy</a:t>
            </a:r>
            <a:r>
              <a:rPr lang="en-US" b="1" dirty="0"/>
              <a:t> (;)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2348C-9ED1-3649-8DBE-A7C5C5C39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B07E-96EF-1648-8C63-A396E3FA5CAA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3600" dirty="0">
                <a:solidFill>
                  <a:schemeClr val="accent2"/>
                </a:solidFill>
              </a:rPr>
              <a:t>MỤC TIÊU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44CD93-C46A-424F-A741-BB8AAAB62D8F}"/>
              </a:ext>
            </a:extLst>
          </p:cNvPr>
          <p:cNvSpPr txBox="1">
            <a:spLocks/>
          </p:cNvSpPr>
          <p:nvPr/>
        </p:nvSpPr>
        <p:spPr>
          <a:xfrm>
            <a:off x="2822330" y="213650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MÔN HỌC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B565A2-A6A0-3943-B293-830FC5FFA762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  <a:solidFill>
            <a:srgbClr val="F66B18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8D5FEF-95C4-4240-8084-A77752C8318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rgbClr val="F59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64A445-BE97-4143-B983-2294BB48AE58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C0EAD2-4A1F-4044-9788-B177DDF41991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: Shape 88">
              <a:extLst>
                <a:ext uri="{FF2B5EF4-FFF2-40B4-BE49-F238E27FC236}">
                  <a16:creationId xmlns:a16="http://schemas.microsoft.com/office/drawing/2014/main" id="{55AB4F09-7EF4-2048-AF2E-67B4BEEE6D3A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C760311-5ADA-D74C-B914-5E2563124C1F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  <a:solidFill>
            <a:srgbClr val="F66B18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265EF0-5DE6-D040-9253-C8CCEE21236B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rgbClr val="F59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435A05-0566-C44C-B32E-291C4F391A07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1B0E81-C4DA-9F42-B45F-D400DC95E8A1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reeform: Shape 90">
              <a:extLst>
                <a:ext uri="{FF2B5EF4-FFF2-40B4-BE49-F238E27FC236}">
                  <a16:creationId xmlns:a16="http://schemas.microsoft.com/office/drawing/2014/main" id="{FB198FE5-758C-B949-98BC-75B6586D326F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E32DF9-F259-914E-8475-B56E2958626B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  <a:solidFill>
            <a:srgbClr val="F66B18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ED951F-4620-EB4D-8A9C-0B3E4E845C5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rgbClr val="F59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662D18-A377-9141-87C7-BF56FF293746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EF713A-F1AD-0149-909A-BE0EB1BE5128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Freeform: Shape 91">
              <a:extLst>
                <a:ext uri="{FF2B5EF4-FFF2-40B4-BE49-F238E27FC236}">
                  <a16:creationId xmlns:a16="http://schemas.microsoft.com/office/drawing/2014/main" id="{473E4760-AD27-5A4D-A3AB-DD7674EEF77C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3920D5-52D4-A047-B4E0-96827D65426E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  <a:solidFill>
            <a:srgbClr val="F66B18"/>
          </a:solidFill>
        </p:grpSpPr>
        <p:sp>
          <p:nvSpPr>
            <p:cNvPr id="20" name="Isosceles Triangle 1">
              <a:extLst>
                <a:ext uri="{FF2B5EF4-FFF2-40B4-BE49-F238E27FC236}">
                  <a16:creationId xmlns:a16="http://schemas.microsoft.com/office/drawing/2014/main" id="{5F878B3D-0B30-E143-8B40-BE4394C6FA8E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rgbClr val="F599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Freeform: Shape 89">
              <a:extLst>
                <a:ext uri="{FF2B5EF4-FFF2-40B4-BE49-F238E27FC236}">
                  <a16:creationId xmlns:a16="http://schemas.microsoft.com/office/drawing/2014/main" id="{3879009E-C2EC-A745-8220-4045B30995E7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7FD5DF-FE18-5241-9E88-DF436A37416C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24B794-D88A-3245-97DC-810583E9DAC8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8CD9BF9-59F3-5C41-BDA2-ACEF58DE3801}"/>
              </a:ext>
            </a:extLst>
          </p:cNvPr>
          <p:cNvSpPr txBox="1"/>
          <p:nvPr/>
        </p:nvSpPr>
        <p:spPr bwMode="auto">
          <a:xfrm>
            <a:off x="4670857" y="1781354"/>
            <a:ext cx="667808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ngôn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altLang="ko-K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" pitchFamily="34" charset="0"/>
                <a:cs typeface="Arial" pitchFamily="34" charset="0"/>
              </a:rPr>
              <a:t>Javascript</a:t>
            </a:r>
            <a:endParaRPr lang="ko-KR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1062CB-1565-5E4F-B16B-737E41FA1E2C}"/>
              </a:ext>
            </a:extLst>
          </p:cNvPr>
          <p:cNvSpPr txBox="1"/>
          <p:nvPr/>
        </p:nvSpPr>
        <p:spPr bwMode="auto">
          <a:xfrm>
            <a:off x="4670857" y="2754798"/>
            <a:ext cx="7013044" cy="49244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Javascript</a:t>
            </a:r>
            <a:endParaRPr lang="ko-KR" alt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07AF4D-0161-EC40-B9F8-561DD6B0BD33}"/>
              </a:ext>
            </a:extLst>
          </p:cNvPr>
          <p:cNvSpPr txBox="1"/>
          <p:nvPr/>
        </p:nvSpPr>
        <p:spPr bwMode="auto">
          <a:xfrm>
            <a:off x="4670857" y="3728242"/>
            <a:ext cx="6678088" cy="49244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Hiểu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BOM VÀ DOM</a:t>
            </a:r>
            <a:endParaRPr lang="ko-KR" alt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2E3A26-1A29-D34F-917A-511894849420}"/>
              </a:ext>
            </a:extLst>
          </p:cNvPr>
          <p:cNvSpPr txBox="1"/>
          <p:nvPr/>
        </p:nvSpPr>
        <p:spPr bwMode="auto">
          <a:xfrm>
            <a:off x="4670856" y="4701686"/>
            <a:ext cx="7521143" cy="49244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thư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viện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frameworks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altLang="ko-KR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dirty="0" err="1">
                <a:latin typeface="Arial" pitchFamily="34" charset="0"/>
                <a:cs typeface="Arial" pitchFamily="34" charset="0"/>
              </a:rPr>
              <a:t>Javascript</a:t>
            </a:r>
            <a:endParaRPr lang="ko-KR" alt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0B8DB94-D416-7140-AB4F-B21203C2B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00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3A66-991F-4E41-A1C2-0F878C13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3DE2-7129-2D48-971B-E1174B1B4E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marL="0" indent="0">
              <a:buNone/>
            </a:pPr>
            <a:r>
              <a:rPr lang="en-US" spc="-15" dirty="0">
                <a:solidFill>
                  <a:srgbClr val="1929F0"/>
                </a:solidFill>
                <a:latin typeface="Source Code Pro" panose="020B0509030403020204" pitchFamily="49" charset="77"/>
                <a:cs typeface="Calibri"/>
              </a:rPr>
              <a:t>	</a:t>
            </a:r>
            <a:r>
              <a:rPr lang="en-US" spc="-15" dirty="0" err="1">
                <a:solidFill>
                  <a:srgbClr val="1929F0"/>
                </a:solidFill>
                <a:latin typeface="Source Code Pro" panose="020B0509030403020204" pitchFamily="49" charset="77"/>
                <a:cs typeface="Calibri"/>
              </a:rPr>
              <a:t>var</a:t>
            </a:r>
            <a:r>
              <a:rPr lang="en-US" spc="-20" dirty="0"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pc="-5" dirty="0">
                <a:latin typeface="Source Code Pro" panose="020B0509030403020204" pitchFamily="49" charset="77"/>
                <a:cs typeface="Calibri"/>
              </a:rPr>
              <a:t>x</a:t>
            </a:r>
            <a:r>
              <a:rPr lang="en-US" spc="-25" dirty="0">
                <a:latin typeface="Source Code Pro" panose="020B0509030403020204" pitchFamily="49" charset="77"/>
                <a:cs typeface="Calibri"/>
              </a:rPr>
              <a:t> </a:t>
            </a:r>
            <a:r>
              <a:rPr lang="en-US" spc="-5" dirty="0">
                <a:latin typeface="Source Code Pro" panose="020B0509030403020204" pitchFamily="49" charset="77"/>
                <a:cs typeface="Calibri"/>
              </a:rPr>
              <a:t>= </a:t>
            </a:r>
            <a:r>
              <a:rPr lang="en-US" spc="-5" dirty="0">
                <a:solidFill>
                  <a:srgbClr val="008100"/>
                </a:solidFill>
                <a:latin typeface="Source Code Pro" panose="020B0509030403020204" pitchFamily="49" charset="77"/>
                <a:cs typeface="Calibri"/>
              </a:rPr>
              <a:t>4</a:t>
            </a:r>
            <a:r>
              <a:rPr lang="en-US" spc="-5" dirty="0">
                <a:latin typeface="Source Code Pro" panose="020B0509030403020204" pitchFamily="49" charset="77"/>
                <a:cs typeface="Calibri"/>
              </a:rPr>
              <a:t>;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kép</a:t>
            </a:r>
            <a:endParaRPr lang="en-US" dirty="0"/>
          </a:p>
          <a:p>
            <a:pPr marL="939800" marR="2926080" indent="0">
              <a:buNone/>
            </a:pPr>
            <a:r>
              <a:rPr lang="en-US" spc="-15" dirty="0">
                <a:solidFill>
                  <a:srgbClr val="1929F0"/>
                </a:solidFill>
                <a:latin typeface="Source Code Pro" panose="020B0509030403020204" pitchFamily="49" charset="77"/>
                <a:cs typeface="Calibri"/>
              </a:rPr>
              <a:t>if</a:t>
            </a:r>
            <a:r>
              <a:rPr lang="en-US" spc="-15" dirty="0">
                <a:latin typeface="Source Code Pro" panose="020B0509030403020204" pitchFamily="49" charset="77"/>
                <a:cs typeface="Calibri"/>
              </a:rPr>
              <a:t>(x==</a:t>
            </a:r>
            <a:r>
              <a:rPr lang="en-US" spc="-15" dirty="0">
                <a:solidFill>
                  <a:srgbClr val="008100"/>
                </a:solidFill>
                <a:latin typeface="Source Code Pro" panose="020B0509030403020204" pitchFamily="49" charset="77"/>
                <a:cs typeface="Calibri"/>
              </a:rPr>
              <a:t>1</a:t>
            </a:r>
            <a:r>
              <a:rPr lang="en-US" spc="-15" dirty="0">
                <a:latin typeface="Source Code Pro" panose="020B0509030403020204" pitchFamily="49" charset="77"/>
                <a:cs typeface="Calibri"/>
              </a:rPr>
              <a:t>){</a:t>
            </a:r>
          </a:p>
          <a:p>
            <a:pPr marL="939800" indent="0">
              <a:buNone/>
            </a:pPr>
            <a:r>
              <a:rPr lang="en-US" spc="-15" dirty="0">
                <a:latin typeface="Source Code Pro" panose="020B0509030403020204" pitchFamily="49" charset="77"/>
                <a:cs typeface="Calibri"/>
              </a:rPr>
              <a:t>  </a:t>
            </a:r>
            <a:r>
              <a:rPr lang="en-US" spc="-15" dirty="0">
                <a:solidFill>
                  <a:srgbClr val="008100"/>
                </a:solidFill>
                <a:latin typeface="Source Code Pro" panose="020B0509030403020204" pitchFamily="49" charset="77"/>
                <a:cs typeface="Calibri"/>
              </a:rPr>
              <a:t>//Code here</a:t>
            </a:r>
          </a:p>
          <a:p>
            <a:pPr marL="939800" marR="3333115" indent="0">
              <a:buNone/>
            </a:pPr>
            <a:r>
              <a:rPr lang="en-US" spc="-15" dirty="0">
                <a:latin typeface="Source Code Pro" panose="020B0509030403020204" pitchFamily="49" charset="77"/>
                <a:cs typeface="Calibri"/>
              </a:rPr>
              <a:t>} else {</a:t>
            </a:r>
          </a:p>
          <a:p>
            <a:pPr marL="939800" indent="0">
              <a:buNone/>
            </a:pPr>
            <a:r>
              <a:rPr lang="en-US" spc="-15" dirty="0">
                <a:latin typeface="Source Code Pro" panose="020B0509030403020204" pitchFamily="49" charset="77"/>
                <a:cs typeface="Calibri"/>
              </a:rPr>
              <a:t>  </a:t>
            </a:r>
            <a:r>
              <a:rPr lang="en-US" spc="-15" dirty="0">
                <a:solidFill>
                  <a:srgbClr val="008100"/>
                </a:solidFill>
                <a:latin typeface="Source Code Pro" panose="020B0509030403020204" pitchFamily="49" charset="77"/>
                <a:cs typeface="Calibri"/>
              </a:rPr>
              <a:t>//Code here</a:t>
            </a:r>
          </a:p>
          <a:p>
            <a:pPr marL="939800" marR="4178935" indent="0">
              <a:buNone/>
            </a:pPr>
            <a:r>
              <a:rPr lang="en-US" spc="-15" dirty="0">
                <a:latin typeface="Source Code Pro" panose="020B0509030403020204" pitchFamily="49" charset="77"/>
                <a:cs typeface="Calibri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22CC-8CFA-454D-84A6-504D24450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3A66-991F-4E41-A1C2-0F878C13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3DE2-7129-2D48-971B-E1174B1B4E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2B8A0-95EB-E54D-AAAE-4D261668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02" y="2198133"/>
            <a:ext cx="9139393" cy="39900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DD3EE5-D7F6-F743-9C8E-8BAFCD0EEBDC}"/>
              </a:ext>
            </a:extLst>
          </p:cNvPr>
          <p:cNvSpPr/>
          <p:nvPr/>
        </p:nvSpPr>
        <p:spPr>
          <a:xfrm>
            <a:off x="0" y="6593305"/>
            <a:ext cx="12192000" cy="264695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5" dirty="0" err="1">
                <a:cs typeface="Segoe UI"/>
              </a:rPr>
              <a:t>Tham</a:t>
            </a:r>
            <a:r>
              <a:rPr lang="en-US" spc="-5" dirty="0">
                <a:cs typeface="Segoe UI"/>
              </a:rPr>
              <a:t> </a:t>
            </a:r>
            <a:r>
              <a:rPr lang="en-US" spc="-5" dirty="0" err="1">
                <a:cs typeface="Segoe UI"/>
              </a:rPr>
              <a:t>khảo</a:t>
            </a:r>
            <a:r>
              <a:rPr lang="en-US" spc="-5" dirty="0">
                <a:cs typeface="Segoe UI"/>
              </a:rPr>
              <a:t> </a:t>
            </a:r>
            <a:r>
              <a:rPr lang="en-US" spc="-5" dirty="0" err="1">
                <a:cs typeface="Segoe UI"/>
              </a:rPr>
              <a:t>thêm</a:t>
            </a:r>
            <a:r>
              <a:rPr lang="en-US" spc="-5" dirty="0">
                <a:cs typeface="Segoe UI"/>
              </a:rPr>
              <a:t> </a:t>
            </a:r>
            <a:r>
              <a:rPr lang="en-US" spc="-5" dirty="0" err="1">
                <a:cs typeface="Segoe UI"/>
              </a:rPr>
              <a:t>về</a:t>
            </a:r>
            <a:r>
              <a:rPr lang="en-US" spc="-5" dirty="0">
                <a:cs typeface="Segoe UI"/>
              </a:rPr>
              <a:t> </a:t>
            </a:r>
            <a:r>
              <a:rPr lang="en-US" spc="-5" dirty="0" err="1">
                <a:cs typeface="Segoe UI"/>
              </a:rPr>
              <a:t>các</a:t>
            </a:r>
            <a:r>
              <a:rPr lang="en-US" spc="-5" dirty="0">
                <a:cs typeface="Segoe UI"/>
              </a:rPr>
              <a:t> </a:t>
            </a:r>
            <a:r>
              <a:rPr lang="en-US" spc="-5" dirty="0" err="1">
                <a:cs typeface="Segoe UI"/>
              </a:rPr>
              <a:t>từ</a:t>
            </a:r>
            <a:r>
              <a:rPr lang="en-US" spc="-5" dirty="0">
                <a:cs typeface="Segoe UI"/>
              </a:rPr>
              <a:t> </a:t>
            </a:r>
            <a:r>
              <a:rPr lang="en-US" spc="-15" dirty="0" err="1">
                <a:cs typeface="Segoe UI"/>
              </a:rPr>
              <a:t>khóa</a:t>
            </a:r>
            <a:r>
              <a:rPr lang="en-US" spc="-15" dirty="0">
                <a:cs typeface="Segoe UI"/>
              </a:rPr>
              <a:t> </a:t>
            </a:r>
            <a:r>
              <a:rPr lang="en-US" spc="-10" dirty="0" err="1">
                <a:cs typeface="Segoe UI"/>
              </a:rPr>
              <a:t>trong</a:t>
            </a:r>
            <a:r>
              <a:rPr lang="en-US" spc="-10" dirty="0">
                <a:cs typeface="Segoe UI"/>
              </a:rPr>
              <a:t> </a:t>
            </a:r>
            <a:r>
              <a:rPr lang="en-US" spc="-5" dirty="0" err="1">
                <a:cs typeface="Segoe UI"/>
              </a:rPr>
              <a:t>tài</a:t>
            </a:r>
            <a:r>
              <a:rPr lang="en-US" spc="-5" dirty="0">
                <a:cs typeface="Segoe UI"/>
              </a:rPr>
              <a:t> </a:t>
            </a:r>
            <a:r>
              <a:rPr lang="en-US" spc="-10" dirty="0" err="1">
                <a:cs typeface="Segoe UI"/>
              </a:rPr>
              <a:t>liệu</a:t>
            </a:r>
            <a:r>
              <a:rPr lang="en-US" spc="-10" dirty="0">
                <a:cs typeface="Segoe UI"/>
              </a:rPr>
              <a:t> </a:t>
            </a:r>
            <a:r>
              <a:rPr lang="en-US" spc="-755" dirty="0">
                <a:cs typeface="Segoe UI"/>
              </a:rPr>
              <a:t> </a:t>
            </a:r>
            <a:r>
              <a:rPr lang="en-US" spc="-5" dirty="0">
                <a:cs typeface="Segoe UI"/>
              </a:rPr>
              <a:t>ECMA-262</a:t>
            </a:r>
            <a:endParaRPr lang="en-US" dirty="0">
              <a:cs typeface="Segoe U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F843-77F3-164C-AA2C-35C27E8DC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8361-2B33-1D4B-9336-3D727153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16F3-F9EC-084B-B952-67C7826E94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(built-in function)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alert()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prompt()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console</a:t>
            </a:r>
          </a:p>
          <a:p>
            <a:pPr lvl="2"/>
            <a:r>
              <a:rPr lang="en-US" dirty="0" err="1">
                <a:latin typeface="Source Code Pro" panose="020B0509030403020204" pitchFamily="49" charset="77"/>
              </a:rPr>
              <a:t>console.log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pPr lvl="2"/>
            <a:r>
              <a:rPr lang="en-US" dirty="0" err="1">
                <a:latin typeface="Source Code Pro" panose="020B0509030403020204" pitchFamily="49" charset="77"/>
              </a:rPr>
              <a:t>console.error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math</a:t>
            </a:r>
          </a:p>
          <a:p>
            <a:pPr lvl="2"/>
            <a:r>
              <a:rPr lang="en-US" dirty="0" err="1">
                <a:latin typeface="Source Code Pro" panose="020B0509030403020204" pitchFamily="49" charset="77"/>
              </a:rPr>
              <a:t>math.random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23589-63DD-874E-81FC-66D6EEEFF5AC}"/>
              </a:ext>
            </a:extLst>
          </p:cNvPr>
          <p:cNvSpPr/>
          <p:nvPr/>
        </p:nvSpPr>
        <p:spPr>
          <a:xfrm>
            <a:off x="0" y="6593305"/>
            <a:ext cx="12192000" cy="264695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function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4FEF-0D01-8648-ACAB-6467AE71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56648C-0C75-F74E-8EE9-C7F137C1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3EB26-7B4A-BC41-B26C-4514D5D9F9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r>
              <a:rPr lang="en-US" dirty="0" err="1"/>
              <a:t>Helloworld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Terminal </a:t>
            </a:r>
            <a:r>
              <a:rPr lang="en-US" dirty="0" err="1"/>
              <a:t>trên</a:t>
            </a:r>
            <a:r>
              <a:rPr lang="en-US" dirty="0"/>
              <a:t> browsers</a:t>
            </a:r>
          </a:p>
          <a:p>
            <a:r>
              <a:rPr lang="en-US" dirty="0" err="1"/>
              <a:t>Lệnh</a:t>
            </a:r>
            <a:r>
              <a:rPr lang="en-US" dirty="0"/>
              <a:t> JS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78E0D-7A7B-CA4C-8CDF-6805EEA30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56648C-0C75-F74E-8EE9-C7F137C1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3EB26-7B4A-BC41-B26C-4514D5D9F9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Built-in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18524-2F12-D345-B0DA-13CC7CB89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1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5CD6-40F3-0A4D-AC90-46CDE491F2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/>
              <a:pPr marL="50799">
                <a:spcBef>
                  <a:spcPts val="87"/>
                </a:spcBef>
              </a:pPr>
              <a:t>25</a:t>
            </a:fld>
            <a:endParaRPr lang="en-US" spc="13" dirty="0"/>
          </a:p>
        </p:txBody>
      </p:sp>
    </p:spTree>
    <p:extLst>
      <p:ext uri="{BB962C8B-B14F-4D97-AF65-F5344CB8AC3E}">
        <p14:creationId xmlns:p14="http://schemas.microsoft.com/office/powerpoint/2010/main" val="157963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8CC-A1C3-D54E-AF30-C98DBBC3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 BÀI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D4B4-08BF-E34B-B1D0-43487E55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r>
              <a:rPr lang="en-US" dirty="0" err="1"/>
              <a:t>Helloworld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Console </a:t>
            </a:r>
            <a:r>
              <a:rPr lang="en-US" dirty="0" err="1"/>
              <a:t>trên</a:t>
            </a:r>
            <a:r>
              <a:rPr lang="en-US" dirty="0"/>
              <a:t> browsers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Built-in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5BEF2-09AA-DA45-A71E-D7828F85D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8566-5DE1-BB44-B0A2-B0CC38292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PHẦN 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82E1CA-DA69-AA46-9DEB-F5E962B452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9753" y="2442008"/>
            <a:ext cx="4023359" cy="424732"/>
          </a:xfrm>
        </p:spPr>
        <p:txBody>
          <a:bodyPr/>
          <a:lstStyle/>
          <a:p>
            <a:r>
              <a:rPr lang="en-US" sz="2400" dirty="0"/>
              <a:t>GIỚI THIỆU 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CADF1-EA7E-A842-A6D3-995954119E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BFDC7E-A7F7-9842-BB10-CFBD25E2A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6B40C7-21F5-C44B-8181-F7B575DFD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4BF8812-2377-5243-AC57-CEDCFE7DA9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0963" r="20963"/>
          <a:stretch>
            <a:fillRect/>
          </a:stretch>
        </p:blipFill>
        <p:spPr>
          <a:xfrm>
            <a:off x="466165" y="1438275"/>
            <a:ext cx="4477008" cy="434134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4E929-88A0-8E43-849B-ED1543715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D75F70-BF4E-A149-874B-6AFDB0512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pic>
        <p:nvPicPr>
          <p:cNvPr id="12" name="object 12">
            <a:extLst>
              <a:ext uri="{FF2B5EF4-FFF2-40B4-BE49-F238E27FC236}">
                <a16:creationId xmlns:a16="http://schemas.microsoft.com/office/drawing/2014/main" id="{EB549684-DB67-AD4E-88D0-C6B05306E3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2435" y="1929051"/>
            <a:ext cx="4572000" cy="30715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643333-0649-6143-9EBF-5C1192E9FC7D}"/>
              </a:ext>
            </a:extLst>
          </p:cNvPr>
          <p:cNvGrpSpPr/>
          <p:nvPr/>
        </p:nvGrpSpPr>
        <p:grpSpPr>
          <a:xfrm>
            <a:off x="23476" y="2209723"/>
            <a:ext cx="2967698" cy="973551"/>
            <a:chOff x="2074885" y="4166277"/>
            <a:chExt cx="2380861" cy="9735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12ED61-1280-2547-9C0F-4200B1BDF207}"/>
                </a:ext>
              </a:extLst>
            </p:cNvPr>
            <p:cNvSpPr txBox="1"/>
            <p:nvPr/>
          </p:nvSpPr>
          <p:spPr>
            <a:xfrm>
              <a:off x="2090275" y="4616608"/>
              <a:ext cx="2346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F54A90-A751-A148-B71B-FA15263C376A}"/>
                </a:ext>
              </a:extLst>
            </p:cNvPr>
            <p:cNvSpPr txBox="1"/>
            <p:nvPr/>
          </p:nvSpPr>
          <p:spPr>
            <a:xfrm>
              <a:off x="2074885" y="4166277"/>
              <a:ext cx="2380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HTML</a:t>
              </a:r>
              <a:endParaRPr lang="ko-KR" altLang="en-US" sz="2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3F3593-3E32-C446-8E52-926FA8F6AD9B}"/>
              </a:ext>
            </a:extLst>
          </p:cNvPr>
          <p:cNvGrpSpPr/>
          <p:nvPr/>
        </p:nvGrpSpPr>
        <p:grpSpPr>
          <a:xfrm>
            <a:off x="0" y="3963382"/>
            <a:ext cx="2967698" cy="1037211"/>
            <a:chOff x="2071440" y="4424376"/>
            <a:chExt cx="2380861" cy="10372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D17700-7A56-3745-A80F-E87500778D23}"/>
                </a:ext>
              </a:extLst>
            </p:cNvPr>
            <p:cNvSpPr txBox="1"/>
            <p:nvPr/>
          </p:nvSpPr>
          <p:spPr>
            <a:xfrm>
              <a:off x="2105664" y="4938367"/>
              <a:ext cx="23466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Cách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bày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07D73D-16F5-9049-B915-4B54918F78D0}"/>
                </a:ext>
              </a:extLst>
            </p:cNvPr>
            <p:cNvSpPr txBox="1"/>
            <p:nvPr/>
          </p:nvSpPr>
          <p:spPr>
            <a:xfrm>
              <a:off x="2071440" y="4424376"/>
              <a:ext cx="2380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CSS</a:t>
              </a:r>
              <a:endParaRPr lang="ko-KR" altLang="en-US" sz="2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8635B8-919F-7F46-B1FE-A76922B3519C}"/>
              </a:ext>
            </a:extLst>
          </p:cNvPr>
          <p:cNvGrpSpPr/>
          <p:nvPr/>
        </p:nvGrpSpPr>
        <p:grpSpPr>
          <a:xfrm>
            <a:off x="8549172" y="2209723"/>
            <a:ext cx="3347554" cy="1382621"/>
            <a:chOff x="1985512" y="4307149"/>
            <a:chExt cx="2380862" cy="13826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0208A7-F46B-6E45-A22B-B611FB6E82EF}"/>
                </a:ext>
              </a:extLst>
            </p:cNvPr>
            <p:cNvSpPr txBox="1"/>
            <p:nvPr/>
          </p:nvSpPr>
          <p:spPr>
            <a:xfrm>
              <a:off x="1985512" y="4735663"/>
              <a:ext cx="23466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Hành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trang</a:t>
              </a: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1DC0E3-81FA-6943-AB6C-7A8DB6FC22A6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JAVASCRIPT</a:t>
              </a:r>
              <a:endParaRPr lang="ko-KR" altLang="en-US" sz="2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10CF1E-060C-0B4C-BF2F-3ECE47D8895E}"/>
              </a:ext>
            </a:extLst>
          </p:cNvPr>
          <p:cNvGrpSpPr/>
          <p:nvPr/>
        </p:nvGrpSpPr>
        <p:grpSpPr>
          <a:xfrm>
            <a:off x="8549172" y="3845358"/>
            <a:ext cx="3680622" cy="2043581"/>
            <a:chOff x="1970122" y="4004332"/>
            <a:chExt cx="2617748" cy="20435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6792C3-E83A-ED40-BB75-802DC5FAEDA8}"/>
                </a:ext>
              </a:extLst>
            </p:cNvPr>
            <p:cNvSpPr txBox="1"/>
            <p:nvPr/>
          </p:nvSpPr>
          <p:spPr>
            <a:xfrm>
              <a:off x="1987236" y="4724474"/>
              <a:ext cx="2346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chuột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vào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menu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52102C-7736-8E49-994A-6D07CEC1C796}"/>
                </a:ext>
              </a:extLst>
            </p:cNvPr>
            <p:cNvSpPr txBox="1"/>
            <p:nvPr/>
          </p:nvSpPr>
          <p:spPr>
            <a:xfrm>
              <a:off x="1970122" y="4004332"/>
              <a:ext cx="2617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Javascript</a:t>
              </a:r>
              <a:r>
                <a:rPr lang="en-US" altLang="ko-KR" sz="20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hồi</a:t>
              </a:r>
              <a:r>
                <a:rPr lang="en-US" altLang="ko-KR" sz="20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đáp</a:t>
              </a:r>
              <a:r>
                <a:rPr lang="en-US" altLang="ko-KR" sz="20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lại</a:t>
              </a:r>
              <a:r>
                <a:rPr lang="en-US" altLang="ko-KR" sz="20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các</a:t>
              </a:r>
              <a:r>
                <a:rPr lang="en-US" altLang="ko-KR" sz="20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tương</a:t>
              </a:r>
              <a:r>
                <a:rPr lang="en-US" altLang="ko-KR" sz="20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tác</a:t>
              </a:r>
              <a:r>
                <a:rPr lang="en-US" altLang="ko-KR" sz="20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của</a:t>
              </a:r>
              <a:r>
                <a:rPr lang="en-US" altLang="ko-KR" sz="20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người</a:t>
              </a:r>
              <a:r>
                <a:rPr lang="en-US" altLang="ko-KR" sz="2000" dirty="0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rgbClr val="F59912"/>
                  </a:solidFill>
                  <a:ea typeface="FZShuTi" pitchFamily="2" charset="-122"/>
                  <a:cs typeface="Arial" pitchFamily="34" charset="0"/>
                </a:rPr>
                <a:t>dùng</a:t>
              </a:r>
              <a:endParaRPr lang="ko-KR" altLang="en-US" sz="20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4854A-CE4D-FB48-B4F5-69C11CE48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E620E9-9AD0-5C45-8727-79360B8449E4}"/>
              </a:ext>
            </a:extLst>
          </p:cNvPr>
          <p:cNvSpPr txBox="1"/>
          <p:nvPr/>
        </p:nvSpPr>
        <p:spPr>
          <a:xfrm>
            <a:off x="8806223" y="697607"/>
            <a:ext cx="3268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SỰ PHÁT TRIỂN CỦA </a:t>
            </a:r>
          </a:p>
          <a:p>
            <a:pPr algn="r"/>
            <a:r>
              <a:rPr lang="en-US" sz="4000" dirty="0">
                <a:solidFill>
                  <a:srgbClr val="F59912"/>
                </a:solidFill>
              </a:rPr>
              <a:t>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9FE50-CA17-3B43-A9D8-AFF99F1CB34B}"/>
              </a:ext>
            </a:extLst>
          </p:cNvPr>
          <p:cNvSpPr txBox="1"/>
          <p:nvPr/>
        </p:nvSpPr>
        <p:spPr>
          <a:xfrm>
            <a:off x="9561413" y="5732913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TỪ 1995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34F854-C932-FB4A-A8BA-32DB3E4A819D}"/>
              </a:ext>
            </a:extLst>
          </p:cNvPr>
          <p:cNvGrpSpPr/>
          <p:nvPr/>
        </p:nvGrpSpPr>
        <p:grpSpPr>
          <a:xfrm>
            <a:off x="125258" y="642131"/>
            <a:ext cx="1506343" cy="669191"/>
            <a:chOff x="4935452" y="522484"/>
            <a:chExt cx="1506343" cy="6691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730CEB-F998-8742-B001-3D939BDEE7AF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1995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02A50-0562-D041-8C35-E0DB2F02B50D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1B81E5E-00CF-A84E-840C-4F918C9A13FB}"/>
              </a:ext>
            </a:extLst>
          </p:cNvPr>
          <p:cNvGrpSpPr/>
          <p:nvPr/>
        </p:nvGrpSpPr>
        <p:grpSpPr>
          <a:xfrm>
            <a:off x="6578735" y="1492139"/>
            <a:ext cx="1506343" cy="669191"/>
            <a:chOff x="4935452" y="522484"/>
            <a:chExt cx="1506343" cy="6691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B90130-9826-A74E-87A8-B39FE632A989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1997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6E681C-F607-8742-80F9-6AC3FC5EFC2D}"/>
                </a:ext>
              </a:extLst>
            </p:cNvPr>
            <p:cNvSpPr/>
            <p:nvPr/>
          </p:nvSpPr>
          <p:spPr>
            <a:xfrm>
              <a:off x="5532118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6B4CE-9F96-7E41-A109-69711AA5AE46}"/>
              </a:ext>
            </a:extLst>
          </p:cNvPr>
          <p:cNvGrpSpPr/>
          <p:nvPr/>
        </p:nvGrpSpPr>
        <p:grpSpPr>
          <a:xfrm>
            <a:off x="125258" y="2261921"/>
            <a:ext cx="1506343" cy="669191"/>
            <a:chOff x="4935452" y="522484"/>
            <a:chExt cx="1506343" cy="6691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1ED16-F6A4-2D43-BD8C-47D8B4308A26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1999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B724F5-D4EA-EE46-A91B-13C1D859179A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2B5CA3-32F6-7646-A5E7-8B4BE5FAA8FA}"/>
              </a:ext>
            </a:extLst>
          </p:cNvPr>
          <p:cNvGrpSpPr/>
          <p:nvPr/>
        </p:nvGrpSpPr>
        <p:grpSpPr>
          <a:xfrm>
            <a:off x="99139" y="4116790"/>
            <a:ext cx="1506343" cy="669191"/>
            <a:chOff x="4935452" y="522484"/>
            <a:chExt cx="1506343" cy="6691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321716-A4CA-E547-B868-9970207335B6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2009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8DED01-E064-E145-9501-E62B6D9C5232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CFCAC-F013-A74E-9970-5100DE5F43EF}"/>
              </a:ext>
            </a:extLst>
          </p:cNvPr>
          <p:cNvSpPr txBox="1"/>
          <p:nvPr/>
        </p:nvSpPr>
        <p:spPr>
          <a:xfrm>
            <a:off x="1657720" y="814558"/>
            <a:ext cx="524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Javascript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ra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đời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với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tên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gọi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Livescript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.  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7CDB1-7195-7B4B-8103-79E03E9CDC00}"/>
              </a:ext>
            </a:extLst>
          </p:cNvPr>
          <p:cNvSpPr txBox="1"/>
          <p:nvPr/>
        </p:nvSpPr>
        <p:spPr>
          <a:xfrm>
            <a:off x="2645643" y="1666532"/>
            <a:ext cx="393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Tiêu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chuẩn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ECMA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được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thiết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lập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.  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9066FA-89D6-7446-80F0-14726332B59E}"/>
              </a:ext>
            </a:extLst>
          </p:cNvPr>
          <p:cNvSpPr txBox="1"/>
          <p:nvPr/>
        </p:nvSpPr>
        <p:spPr>
          <a:xfrm>
            <a:off x="1657720" y="2438280"/>
            <a:ext cx="393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ES3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ra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mắt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128E60-2766-E04C-826D-D58CE62F06A3}"/>
              </a:ext>
            </a:extLst>
          </p:cNvPr>
          <p:cNvSpPr txBox="1"/>
          <p:nvPr/>
        </p:nvSpPr>
        <p:spPr>
          <a:xfrm>
            <a:off x="2645643" y="3184754"/>
            <a:ext cx="393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AJAX(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XMLHttpRequest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)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trở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nên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phổ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biến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trong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các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ứng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dụng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4F545-BAD4-164A-9E9F-97BA5EBBB60F}"/>
              </a:ext>
            </a:extLst>
          </p:cNvPr>
          <p:cNvSpPr txBox="1"/>
          <p:nvPr/>
        </p:nvSpPr>
        <p:spPr>
          <a:xfrm>
            <a:off x="1631601" y="4297084"/>
            <a:ext cx="393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Douglas Crockford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nảy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ra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ý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tưởng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về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OOP,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và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ES5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ra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đời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C3BCFC-93D6-A543-A62D-829EB381670B}"/>
              </a:ext>
            </a:extLst>
          </p:cNvPr>
          <p:cNvGrpSpPr/>
          <p:nvPr/>
        </p:nvGrpSpPr>
        <p:grpSpPr>
          <a:xfrm>
            <a:off x="6609850" y="5129785"/>
            <a:ext cx="1506343" cy="669191"/>
            <a:chOff x="4935452" y="522484"/>
            <a:chExt cx="1506343" cy="66919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FB881B-4450-0B44-A935-CC5E4924B95F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2015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59D223-3D88-E54B-A27C-819A5A982F52}"/>
                </a:ext>
              </a:extLst>
            </p:cNvPr>
            <p:cNvSpPr/>
            <p:nvPr/>
          </p:nvSpPr>
          <p:spPr>
            <a:xfrm>
              <a:off x="5532118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73203F2-968D-5348-9A22-A7CF479200BC}"/>
              </a:ext>
            </a:extLst>
          </p:cNvPr>
          <p:cNvSpPr txBox="1"/>
          <p:nvPr/>
        </p:nvSpPr>
        <p:spPr>
          <a:xfrm>
            <a:off x="2676758" y="5304178"/>
            <a:ext cx="393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ES6/ECMAScript 2015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ra</a:t>
            </a:r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mắt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B17326-DED1-2B43-8B99-FB9A046E4CDA}"/>
              </a:ext>
            </a:extLst>
          </p:cNvPr>
          <p:cNvGrpSpPr/>
          <p:nvPr/>
        </p:nvGrpSpPr>
        <p:grpSpPr>
          <a:xfrm>
            <a:off x="125258" y="5732913"/>
            <a:ext cx="1506343" cy="669191"/>
            <a:chOff x="4935452" y="522484"/>
            <a:chExt cx="1506343" cy="66919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FF944D-FDD7-DC49-8C2B-CEDA8E5201F9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2019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6DB4F6-B45E-594B-9777-A17B9EDA3A32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1AE31F6-18E3-2A4A-90A3-F8801714EF16}"/>
              </a:ext>
            </a:extLst>
          </p:cNvPr>
          <p:cNvSpPr txBox="1"/>
          <p:nvPr/>
        </p:nvSpPr>
        <p:spPr>
          <a:xfrm>
            <a:off x="1657720" y="5913207"/>
            <a:ext cx="393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ea typeface="FZShuTi" pitchFamily="2" charset="-122"/>
                <a:cs typeface="Arial" pitchFamily="34" charset="0"/>
              </a:rPr>
              <a:t>ECMAScript 8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A4B0915-3F25-0549-822E-C4B090E560F9}"/>
              </a:ext>
            </a:extLst>
          </p:cNvPr>
          <p:cNvGrpSpPr/>
          <p:nvPr/>
        </p:nvGrpSpPr>
        <p:grpSpPr>
          <a:xfrm>
            <a:off x="6798672" y="2753866"/>
            <a:ext cx="2389419" cy="1200329"/>
            <a:chOff x="6833842" y="2753866"/>
            <a:chExt cx="2389419" cy="1200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9D32FA-0DD8-0D42-9B0E-6848A39261F7}"/>
                </a:ext>
              </a:extLst>
            </p:cNvPr>
            <p:cNvSpPr txBox="1"/>
            <p:nvPr/>
          </p:nvSpPr>
          <p:spPr>
            <a:xfrm>
              <a:off x="6833842" y="2753866"/>
              <a:ext cx="2389419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2000-2005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CF8FF7-2019-4C47-AE08-98D7DB7AC8B4}"/>
                </a:ext>
              </a:extLst>
            </p:cNvPr>
            <p:cNvSpPr/>
            <p:nvPr/>
          </p:nvSpPr>
          <p:spPr>
            <a:xfrm>
              <a:off x="7222291" y="3016139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8BBDA8-B434-3943-B4E2-7B04CDB95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E410085-7877-4A5C-A77A-E16627B092C2}"/>
              </a:ext>
            </a:extLst>
          </p:cNvPr>
          <p:cNvGrpSpPr/>
          <p:nvPr/>
        </p:nvGrpSpPr>
        <p:grpSpPr>
          <a:xfrm flipH="1">
            <a:off x="3560794" y="851426"/>
            <a:ext cx="5024770" cy="4430455"/>
            <a:chOff x="2027268" y="1259074"/>
            <a:chExt cx="5024770" cy="4430455"/>
          </a:xfrm>
        </p:grpSpPr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AB844BE9-277C-4E9A-B5E6-6122D3C451C1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7304CB1C-CE4D-4886-8215-CBCF66790EEC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EA4FD684-A9FB-4FC3-B9D2-7C53009564E7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E66CF77-95C5-4DFA-9746-F56B7638797A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35C08460-64BF-402D-97DE-5F56A2F25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83773542-6663-45D8-87CD-B5DFA8477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5C65AB24-2B4C-204E-8476-CE7181C3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475126-95C2-46E4-A6F2-CFE72D713CA5}"/>
              </a:ext>
            </a:extLst>
          </p:cNvPr>
          <p:cNvGrpSpPr/>
          <p:nvPr/>
        </p:nvGrpSpPr>
        <p:grpSpPr>
          <a:xfrm>
            <a:off x="8585563" y="3009964"/>
            <a:ext cx="3209177" cy="827489"/>
            <a:chOff x="6308335" y="1038406"/>
            <a:chExt cx="1665779" cy="5886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614264-A8E9-49E5-BF25-00022EA8BD16}"/>
                </a:ext>
              </a:extLst>
            </p:cNvPr>
            <p:cNvSpPr txBox="1"/>
            <p:nvPr/>
          </p:nvSpPr>
          <p:spPr>
            <a:xfrm>
              <a:off x="6308335" y="1038406"/>
              <a:ext cx="1492998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Cộng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đồng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Javascript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F84B5A-BD3E-42A2-8E90-C5BB5E904518}"/>
                </a:ext>
              </a:extLst>
            </p:cNvPr>
            <p:cNvSpPr txBox="1"/>
            <p:nvPr/>
          </p:nvSpPr>
          <p:spPr>
            <a:xfrm>
              <a:off x="6313836" y="1342453"/>
              <a:ext cx="1660278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Example: Stack Overflow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206496E4-6B64-49D4-B473-A4008431480A}"/>
              </a:ext>
            </a:extLst>
          </p:cNvPr>
          <p:cNvSpPr/>
          <p:nvPr/>
        </p:nvSpPr>
        <p:spPr>
          <a:xfrm rot="2700000">
            <a:off x="6562834" y="432466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FD7CF5-6B65-CA4C-A35B-E913704C4581}"/>
              </a:ext>
            </a:extLst>
          </p:cNvPr>
          <p:cNvGrpSpPr/>
          <p:nvPr/>
        </p:nvGrpSpPr>
        <p:grpSpPr>
          <a:xfrm>
            <a:off x="7207167" y="4975224"/>
            <a:ext cx="4067181" cy="1502292"/>
            <a:chOff x="6330913" y="1294075"/>
            <a:chExt cx="1960305" cy="1068767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F08A7E-38BB-FA42-A70F-8947BED5339A}"/>
                </a:ext>
              </a:extLst>
            </p:cNvPr>
            <p:cNvSpPr txBox="1"/>
            <p:nvPr/>
          </p:nvSpPr>
          <p:spPr>
            <a:xfrm>
              <a:off x="6330913" y="1294075"/>
              <a:ext cx="1960305" cy="2846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thư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viện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frameworks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6F74D8-A41B-D649-9EAF-411A31E0C4BD}"/>
                </a:ext>
              </a:extLst>
            </p:cNvPr>
            <p:cNvSpPr txBox="1"/>
            <p:nvPr/>
          </p:nvSpPr>
          <p:spPr>
            <a:xfrm>
              <a:off x="6330913" y="1640275"/>
              <a:ext cx="1960305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Library: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Jquery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React</a:t>
              </a:r>
            </a:p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Framework: Angular, APIs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NodeJS,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Vue.js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CD8A29-F44B-FD48-907A-70C2044151AE}"/>
              </a:ext>
            </a:extLst>
          </p:cNvPr>
          <p:cNvGrpSpPr/>
          <p:nvPr/>
        </p:nvGrpSpPr>
        <p:grpSpPr>
          <a:xfrm>
            <a:off x="144379" y="4908916"/>
            <a:ext cx="4777873" cy="1648536"/>
            <a:chOff x="5026450" y="1183410"/>
            <a:chExt cx="2480038" cy="1172809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035A78-F73D-2341-AD1E-62AA510540C7}"/>
                </a:ext>
              </a:extLst>
            </p:cNvPr>
            <p:cNvSpPr txBox="1"/>
            <p:nvPr/>
          </p:nvSpPr>
          <p:spPr>
            <a:xfrm>
              <a:off x="5927225" y="1183410"/>
              <a:ext cx="1492998" cy="5036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để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viết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loại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ứng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FFDEE3-C4F9-584B-9CFA-1A44A853D73F}"/>
                </a:ext>
              </a:extLst>
            </p:cNvPr>
            <p:cNvSpPr txBox="1"/>
            <p:nvPr/>
          </p:nvSpPr>
          <p:spPr>
            <a:xfrm>
              <a:off x="5026450" y="1699339"/>
              <a:ext cx="2480038" cy="6568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 development, Web application (APIs), Server Application (Node JS), Web Server (Node JS), Games, Mobile Application,…      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0FC01F-8B15-FF4D-BBBD-76DBBB2E1969}"/>
              </a:ext>
            </a:extLst>
          </p:cNvPr>
          <p:cNvGrpSpPr/>
          <p:nvPr/>
        </p:nvGrpSpPr>
        <p:grpSpPr>
          <a:xfrm>
            <a:off x="186216" y="2802981"/>
            <a:ext cx="3177707" cy="1398251"/>
            <a:chOff x="5603773" y="1139617"/>
            <a:chExt cx="2100221" cy="99474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32DD62-8A1A-B64B-9B16-6CF1E4264EBE}"/>
                </a:ext>
              </a:extLst>
            </p:cNvPr>
            <p:cNvSpPr txBox="1"/>
            <p:nvPr/>
          </p:nvSpPr>
          <p:spPr>
            <a:xfrm>
              <a:off x="5603773" y="1139617"/>
              <a:ext cx="2100221" cy="50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Ngôn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ngữ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lập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dành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mới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bắt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đầu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9C4714-5A14-5A42-9449-B49B36541B71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0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Phổ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biến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học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7" name="Picture Placeholder 11">
            <a:extLst>
              <a:ext uri="{FF2B5EF4-FFF2-40B4-BE49-F238E27FC236}">
                <a16:creationId xmlns:a16="http://schemas.microsoft.com/office/drawing/2014/main" id="{FF1148DE-59CD-8746-97F4-E870ECBD4A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963" r="20963"/>
          <a:stretch>
            <a:fillRect/>
          </a:stretch>
        </p:blipFill>
        <p:spPr>
          <a:xfrm>
            <a:off x="5352168" y="2237771"/>
            <a:ext cx="1472917" cy="1428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F394650-8A70-DC49-B200-6EA28B79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75" y="3317255"/>
            <a:ext cx="609600" cy="6096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6C29093-539A-7943-B9DB-EE1FD6568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378" y="4383817"/>
            <a:ext cx="467683" cy="46768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82B6571-C642-F044-AC52-FB4D538B2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378" y="3366368"/>
            <a:ext cx="495900" cy="5604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3AAFCFD-117C-1F42-A3B3-875FB620A0D5}"/>
              </a:ext>
            </a:extLst>
          </p:cNvPr>
          <p:cNvSpPr txBox="1"/>
          <p:nvPr/>
        </p:nvSpPr>
        <p:spPr>
          <a:xfrm>
            <a:off x="4473075" y="1527481"/>
            <a:ext cx="3177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Javascript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ngôn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ngữ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dịch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nhẹ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E0FAEF-01D8-8441-995B-8EB822061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016A-4C8F-3846-8736-97447BC0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DF36-15C8-6E49-B378-56AA2A4E32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5813255" cy="46145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Tạo</a:t>
            </a:r>
            <a:r>
              <a:rPr lang="en-US" dirty="0"/>
              <a:t> menu </a:t>
            </a:r>
            <a:r>
              <a:rPr lang="en-US" dirty="0" err="1"/>
              <a:t>xổ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Segoe UI"/>
                <a:cs typeface="Segoe UI"/>
              </a:rPr>
              <a:t>Xác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định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tính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hợp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lệ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của</a:t>
            </a:r>
            <a:r>
              <a:rPr lang="en-US" dirty="0">
                <a:latin typeface="Segoe UI"/>
                <a:cs typeface="Segoe UI"/>
              </a:rPr>
              <a:t> form (Validate form)</a:t>
            </a:r>
            <a:r>
              <a:rPr lang="vi-VN" sz="2000" dirty="0">
                <a:latin typeface="Segoe UI"/>
                <a:cs typeface="Segoe UI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Segoe UI"/>
                <a:cs typeface="Segoe UI"/>
              </a:rPr>
              <a:t>Làm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việc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với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ảnh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để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hồi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đáp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lại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người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dùng</a:t>
            </a:r>
            <a:r>
              <a:rPr lang="en-US" dirty="0">
                <a:latin typeface="Segoe UI"/>
                <a:cs typeface="Segoe UI"/>
              </a:rPr>
              <a:t>…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Segoe UI"/>
              <a:cs typeface="Segoe UI"/>
            </a:endParaRPr>
          </a:p>
        </p:txBody>
      </p:sp>
      <p:pic>
        <p:nvPicPr>
          <p:cNvPr id="5" name="object 15">
            <a:extLst>
              <a:ext uri="{FF2B5EF4-FFF2-40B4-BE49-F238E27FC236}">
                <a16:creationId xmlns:a16="http://schemas.microsoft.com/office/drawing/2014/main" id="{D5A32E71-654E-B349-A4E9-57D33602D8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134" y="3686314"/>
            <a:ext cx="2819400" cy="2806954"/>
          </a:xfrm>
          <a:prstGeom prst="rect">
            <a:avLst/>
          </a:prstGeom>
        </p:spPr>
      </p:pic>
      <p:pic>
        <p:nvPicPr>
          <p:cNvPr id="7" name="object 12">
            <a:extLst>
              <a:ext uri="{FF2B5EF4-FFF2-40B4-BE49-F238E27FC236}">
                <a16:creationId xmlns:a16="http://schemas.microsoft.com/office/drawing/2014/main" id="{3ADE5182-FF1E-DD4D-ADAF-C9C2A5385F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5809" y="3880884"/>
            <a:ext cx="3200400" cy="2612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9CD7D-7001-BC43-A13A-54FAF5D6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03" y="1291047"/>
            <a:ext cx="6503574" cy="2199125"/>
          </a:xfrm>
          <a:prstGeom prst="rect">
            <a:avLst/>
          </a:prstGeom>
        </p:spPr>
      </p:pic>
      <p:sp>
        <p:nvSpPr>
          <p:cNvPr id="10" name="object 17">
            <a:extLst>
              <a:ext uri="{FF2B5EF4-FFF2-40B4-BE49-F238E27FC236}">
                <a16:creationId xmlns:a16="http://schemas.microsoft.com/office/drawing/2014/main" id="{4B812D23-11D7-2B4C-9218-4CF65AC16CD4}"/>
              </a:ext>
            </a:extLst>
          </p:cNvPr>
          <p:cNvSpPr txBox="1"/>
          <p:nvPr/>
        </p:nvSpPr>
        <p:spPr>
          <a:xfrm>
            <a:off x="8835791" y="4598621"/>
            <a:ext cx="280035" cy="11772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Slide</a:t>
            </a:r>
            <a:r>
              <a:rPr sz="2000" b="1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Show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385CD5C4-316A-DF44-A14C-1D6009019A49}"/>
              </a:ext>
            </a:extLst>
          </p:cNvPr>
          <p:cNvSpPr txBox="1"/>
          <p:nvPr/>
        </p:nvSpPr>
        <p:spPr>
          <a:xfrm>
            <a:off x="5511099" y="5149036"/>
            <a:ext cx="280035" cy="14522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Validate</a:t>
            </a:r>
            <a:r>
              <a:rPr sz="20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form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D2E908A-DBAA-A44F-89D3-E5BB8C9F22E7}"/>
              </a:ext>
            </a:extLst>
          </p:cNvPr>
          <p:cNvSpPr txBox="1"/>
          <p:nvPr/>
        </p:nvSpPr>
        <p:spPr>
          <a:xfrm>
            <a:off x="5967663" y="1507161"/>
            <a:ext cx="516552" cy="14522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lang="vi-VN" sz="2000" b="1" spc="-20" dirty="0">
                <a:solidFill>
                  <a:srgbClr val="006FC0"/>
                </a:solidFill>
                <a:latin typeface="Calibri"/>
                <a:cs typeface="Calibri"/>
              </a:rPr>
              <a:t>Dropdown menu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751EE6-46E1-1146-9645-281C35B54732}"/>
              </a:ext>
            </a:extLst>
          </p:cNvPr>
          <p:cNvSpPr/>
          <p:nvPr/>
        </p:nvSpPr>
        <p:spPr>
          <a:xfrm>
            <a:off x="0" y="6601281"/>
            <a:ext cx="12192000" cy="256719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cs typeface="Segoe UI"/>
              </a:rPr>
              <a:t>Xác</a:t>
            </a:r>
            <a:r>
              <a:rPr lang="vi-VN" sz="1600" spc="-25" dirty="0">
                <a:cs typeface="Segoe UI"/>
              </a:rPr>
              <a:t> </a:t>
            </a:r>
            <a:r>
              <a:rPr lang="vi-VN" sz="1600" spc="-5" dirty="0">
                <a:cs typeface="Segoe UI"/>
              </a:rPr>
              <a:t>định</a:t>
            </a:r>
            <a:r>
              <a:rPr lang="vi-VN" sz="1600" spc="15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tính hợp </a:t>
            </a:r>
            <a:r>
              <a:rPr lang="vi-VN" sz="1600" spc="-5" dirty="0">
                <a:cs typeface="Segoe UI"/>
              </a:rPr>
              <a:t>lệ</a:t>
            </a:r>
            <a:r>
              <a:rPr lang="vi-VN" sz="1600" spc="10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cho</a:t>
            </a:r>
            <a:r>
              <a:rPr lang="vi-VN" sz="1600" spc="10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Form</a:t>
            </a:r>
            <a:r>
              <a:rPr lang="vi-VN" sz="1600" spc="-20" dirty="0">
                <a:cs typeface="Segoe UI"/>
              </a:rPr>
              <a:t> </a:t>
            </a:r>
            <a:r>
              <a:rPr lang="vi-VN" sz="1600" spc="-5" dirty="0">
                <a:cs typeface="Segoe UI"/>
              </a:rPr>
              <a:t>trên</a:t>
            </a:r>
            <a:r>
              <a:rPr lang="vi-VN" sz="1600" spc="5" dirty="0">
                <a:cs typeface="Segoe UI"/>
              </a:rPr>
              <a:t> </a:t>
            </a:r>
            <a:r>
              <a:rPr lang="vi-VN" sz="1600" spc="-5" dirty="0">
                <a:cs typeface="Segoe UI"/>
              </a:rPr>
              <a:t>Client</a:t>
            </a:r>
            <a:r>
              <a:rPr lang="vi-VN" sz="1600" spc="25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thay</a:t>
            </a:r>
            <a:r>
              <a:rPr lang="vi-VN" sz="1600" spc="-30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vì</a:t>
            </a:r>
            <a:r>
              <a:rPr lang="vi-VN" sz="1600" spc="10" dirty="0">
                <a:cs typeface="Segoe UI"/>
              </a:rPr>
              <a:t> </a:t>
            </a:r>
            <a:r>
              <a:rPr lang="vi-VN" sz="1600" spc="-5" dirty="0">
                <a:cs typeface="Segoe UI"/>
              </a:rPr>
              <a:t>trên</a:t>
            </a:r>
            <a:r>
              <a:rPr lang="vi-VN" sz="1600" spc="-10" dirty="0">
                <a:cs typeface="Segoe UI"/>
              </a:rPr>
              <a:t> </a:t>
            </a:r>
            <a:r>
              <a:rPr lang="vi-VN" sz="1600" spc="10" dirty="0">
                <a:cs typeface="Segoe UI"/>
              </a:rPr>
              <a:t>Server </a:t>
            </a:r>
            <a:r>
              <a:rPr lang="vi-VN" sz="1600" spc="-535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sẽ</a:t>
            </a:r>
            <a:r>
              <a:rPr lang="vi-VN" sz="1600" spc="-5" dirty="0">
                <a:cs typeface="Segoe UI"/>
              </a:rPr>
              <a:t> làm</a:t>
            </a:r>
            <a:r>
              <a:rPr lang="vi-VN" sz="1600" dirty="0">
                <a:cs typeface="Segoe UI"/>
              </a:rPr>
              <a:t> </a:t>
            </a:r>
            <a:r>
              <a:rPr lang="vi-VN" sz="1600" spc="-5" dirty="0">
                <a:cs typeface="Segoe UI"/>
              </a:rPr>
              <a:t>giảm </a:t>
            </a:r>
            <a:r>
              <a:rPr lang="vi-VN" sz="1600" dirty="0">
                <a:cs typeface="Segoe UI"/>
              </a:rPr>
              <a:t>tải</a:t>
            </a:r>
            <a:r>
              <a:rPr lang="vi-VN" sz="1600" spc="-10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cho</a:t>
            </a:r>
            <a:r>
              <a:rPr lang="vi-VN" sz="1600" spc="5" dirty="0">
                <a:cs typeface="Segoe UI"/>
              </a:rPr>
              <a:t> </a:t>
            </a:r>
            <a:r>
              <a:rPr lang="vi-VN" sz="1600" spc="10" dirty="0">
                <a:cs typeface="Segoe UI"/>
              </a:rPr>
              <a:t>Server</a:t>
            </a:r>
            <a:r>
              <a:rPr lang="vi-VN" sz="1600" spc="15" dirty="0">
                <a:cs typeface="Segoe UI"/>
              </a:rPr>
              <a:t> </a:t>
            </a:r>
            <a:r>
              <a:rPr lang="vi-VN" sz="1600" spc="-20" dirty="0">
                <a:cs typeface="Segoe UI"/>
              </a:rPr>
              <a:t>và</a:t>
            </a:r>
            <a:r>
              <a:rPr lang="vi-VN" sz="1600" spc="-10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trả</a:t>
            </a:r>
            <a:r>
              <a:rPr lang="vi-VN" sz="1600" spc="-5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về</a:t>
            </a:r>
            <a:r>
              <a:rPr lang="vi-VN" sz="1600" spc="10" dirty="0">
                <a:cs typeface="Segoe UI"/>
              </a:rPr>
              <a:t> </a:t>
            </a:r>
            <a:r>
              <a:rPr lang="vi-VN" sz="1600" spc="-5" dirty="0">
                <a:cs typeface="Segoe UI"/>
              </a:rPr>
              <a:t>kết</a:t>
            </a:r>
            <a:r>
              <a:rPr lang="vi-VN" sz="1600" spc="5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quả</a:t>
            </a:r>
            <a:r>
              <a:rPr lang="vi-VN" sz="1600" spc="-5" dirty="0">
                <a:cs typeface="Segoe UI"/>
              </a:rPr>
              <a:t> lập</a:t>
            </a:r>
            <a:r>
              <a:rPr lang="vi-VN" sz="1600" spc="-15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tức</a:t>
            </a:r>
            <a:r>
              <a:rPr lang="vi-VN" sz="1600" spc="-10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cho người</a:t>
            </a:r>
            <a:r>
              <a:rPr lang="vi-VN" sz="1600" spc="-45" dirty="0">
                <a:cs typeface="Segoe UI"/>
              </a:rPr>
              <a:t> </a:t>
            </a:r>
            <a:r>
              <a:rPr lang="vi-VN" sz="1600" dirty="0">
                <a:cs typeface="Segoe UI"/>
              </a:rPr>
              <a:t>dùng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D981D-01DB-024C-82B0-B211E8214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016A-4C8F-3846-8736-97447BC0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DF36-15C8-6E49-B378-56AA2A4E32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  <a:hlinkClick r:id="rId2"/>
              </a:rPr>
              <a:t>http://dibusoft.com/</a:t>
            </a:r>
            <a:endParaRPr lang="en-US" u="heavy" spc="-5" dirty="0">
              <a:uFill>
                <a:solidFill>
                  <a:srgbClr val="000000"/>
                </a:solidFill>
              </a:uFill>
              <a:latin typeface="Segoe UI"/>
              <a:cs typeface="Segoe UI"/>
            </a:endParaRPr>
          </a:p>
          <a:p>
            <a:pPr lvl="1"/>
            <a:r>
              <a:rPr lang="en-US" u="heavy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  <a:hlinkClick r:id="rId3"/>
              </a:rPr>
              <a:t>http://www.hotel-oxford.ro/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GAME</a:t>
            </a:r>
          </a:p>
          <a:p>
            <a:pPr lvl="1"/>
            <a:r>
              <a:rPr lang="en-US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  <a:hlinkClick r:id="rId4"/>
              </a:rPr>
              <a:t>http://www.themaninblue.com/experiment/BunnyHunt/</a:t>
            </a:r>
            <a:endParaRPr lang="en-US" dirty="0">
              <a:latin typeface="Segoe UI"/>
              <a:cs typeface="Segoe UI"/>
            </a:endParaRPr>
          </a:p>
          <a:p>
            <a:pPr lvl="1"/>
            <a:r>
              <a:rPr lang="en-US" u="heavy" spc="-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  <a:hlinkClick r:id="rId5"/>
              </a:rPr>
              <a:t>http://www.e-forum.ro/bomberman/dynagame.html#top</a:t>
            </a:r>
            <a:endParaRPr lang="en-US" dirty="0">
              <a:latin typeface="Segoe UI"/>
              <a:cs typeface="Segoe U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4607F-5EF2-344E-A816-B134DF44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08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Words>1207</Words>
  <Application>Microsoft Macintosh PowerPoint</Application>
  <PresentationFormat>Widescreen</PresentationFormat>
  <Paragraphs>224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FZShuTi</vt:lpstr>
      <vt:lpstr>굴림</vt:lpstr>
      <vt:lpstr>Arial</vt:lpstr>
      <vt:lpstr>Calibri</vt:lpstr>
      <vt:lpstr>Segoe UI</vt:lpstr>
      <vt:lpstr>Source Code Pro</vt:lpstr>
      <vt:lpstr>Tahoma</vt:lpstr>
      <vt:lpstr>Verdana</vt:lpstr>
      <vt:lpstr>Custom Design</vt:lpstr>
      <vt:lpstr>LẬP TRÌNH JAVASCRIPT</vt:lpstr>
      <vt:lpstr>PowerPoint Presentation</vt:lpstr>
      <vt:lpstr>MỤC TIÊU BÀI HỌC</vt:lpstr>
      <vt:lpstr>PowerPoint Presentation</vt:lpstr>
      <vt:lpstr>PowerPoint Presentation</vt:lpstr>
      <vt:lpstr>PowerPoint Presentation</vt:lpstr>
      <vt:lpstr>Vì sao nên học Javascript?</vt:lpstr>
      <vt:lpstr>Javascript có thể làm gì?</vt:lpstr>
      <vt:lpstr>Javascript có thể làm gì?</vt:lpstr>
      <vt:lpstr>CÀI ĐẶT MÔI TRƯỜNG</vt:lpstr>
      <vt:lpstr>CÀI ĐẶT MÔI TRƯỜNG</vt:lpstr>
      <vt:lpstr>Hello World với Console trên browsers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Quy tắc cơ bản của Javascript</vt:lpstr>
      <vt:lpstr>Câu lệnh Javascript</vt:lpstr>
      <vt:lpstr>Từ khoá</vt:lpstr>
      <vt:lpstr>Built in function</vt:lpstr>
      <vt:lpstr>TỔNG KẾT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Tram Ta</dc:creator>
  <cp:lastModifiedBy>Tram Ta</cp:lastModifiedBy>
  <cp:revision>185</cp:revision>
  <dcterms:created xsi:type="dcterms:W3CDTF">2022-03-14T03:38:22Z</dcterms:created>
  <dcterms:modified xsi:type="dcterms:W3CDTF">2022-04-27T02:12:53Z</dcterms:modified>
</cp:coreProperties>
</file>